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52"/>
  </p:notesMasterIdLst>
  <p:handoutMasterIdLst>
    <p:handoutMasterId r:id="rId53"/>
  </p:handoutMasterIdLst>
  <p:sldIdLst>
    <p:sldId id="350" r:id="rId2"/>
    <p:sldId id="456" r:id="rId3"/>
    <p:sldId id="450" r:id="rId4"/>
    <p:sldId id="309" r:id="rId5"/>
    <p:sldId id="330" r:id="rId6"/>
    <p:sldId id="451" r:id="rId7"/>
    <p:sldId id="385" r:id="rId8"/>
    <p:sldId id="452" r:id="rId9"/>
    <p:sldId id="432" r:id="rId10"/>
    <p:sldId id="433" r:id="rId11"/>
    <p:sldId id="387" r:id="rId12"/>
    <p:sldId id="434" r:id="rId13"/>
    <p:sldId id="389" r:id="rId14"/>
    <p:sldId id="391" r:id="rId15"/>
    <p:sldId id="457" r:id="rId16"/>
    <p:sldId id="393" r:id="rId17"/>
    <p:sldId id="435" r:id="rId18"/>
    <p:sldId id="436" r:id="rId19"/>
    <p:sldId id="437" r:id="rId20"/>
    <p:sldId id="449" r:id="rId21"/>
    <p:sldId id="448" r:id="rId22"/>
    <p:sldId id="397" r:id="rId23"/>
    <p:sldId id="396" r:id="rId24"/>
    <p:sldId id="438" r:id="rId25"/>
    <p:sldId id="395" r:id="rId26"/>
    <p:sldId id="443" r:id="rId27"/>
    <p:sldId id="405" r:id="rId28"/>
    <p:sldId id="424" r:id="rId29"/>
    <p:sldId id="425" r:id="rId30"/>
    <p:sldId id="426" r:id="rId31"/>
    <p:sldId id="408" r:id="rId32"/>
    <p:sldId id="409" r:id="rId33"/>
    <p:sldId id="410" r:id="rId34"/>
    <p:sldId id="411" r:id="rId35"/>
    <p:sldId id="412" r:id="rId36"/>
    <p:sldId id="415" r:id="rId37"/>
    <p:sldId id="416" r:id="rId38"/>
    <p:sldId id="417" r:id="rId39"/>
    <p:sldId id="445" r:id="rId40"/>
    <p:sldId id="440" r:id="rId41"/>
    <p:sldId id="419" r:id="rId42"/>
    <p:sldId id="420" r:id="rId43"/>
    <p:sldId id="454" r:id="rId44"/>
    <p:sldId id="430" r:id="rId45"/>
    <p:sldId id="458" r:id="rId46"/>
    <p:sldId id="459" r:id="rId47"/>
    <p:sldId id="460" r:id="rId48"/>
    <p:sldId id="461" r:id="rId49"/>
    <p:sldId id="465" r:id="rId50"/>
    <p:sldId id="466" r:id="rId5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872">
          <p15:clr>
            <a:srgbClr val="A4A3A4"/>
          </p15:clr>
        </p15:guide>
        <p15:guide id="2" orient="horz" pos="4185">
          <p15:clr>
            <a:srgbClr val="A4A3A4"/>
          </p15:clr>
        </p15:guide>
        <p15:guide id="3" pos="28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99FF33"/>
    <a:srgbClr val="00CC00"/>
    <a:srgbClr val="FFFF99"/>
    <a:srgbClr val="FF9933"/>
    <a:srgbClr val="0099FF"/>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4660"/>
  </p:normalViewPr>
  <p:slideViewPr>
    <p:cSldViewPr snapToGrid="0">
      <p:cViewPr varScale="1">
        <p:scale>
          <a:sx n="85" d="100"/>
          <a:sy n="85" d="100"/>
        </p:scale>
        <p:origin x="1116" y="84"/>
      </p:cViewPr>
      <p:guideLst>
        <p:guide orient="horz" pos="1872"/>
        <p:guide orient="horz" pos="4185"/>
        <p:guide pos="28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30" d="100"/>
          <a:sy n="30" d="100"/>
        </p:scale>
        <p:origin x="-1046"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zh-TW"/>
          </a:p>
        </p:txBody>
      </p:sp>
      <p:sp>
        <p:nvSpPr>
          <p:cNvPr id="1515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9703D956-98B4-4F25-AA78-E92B4FD1D2C3}" type="datetime1">
              <a:rPr lang="zh-TW" altLang="en-US"/>
              <a:pPr>
                <a:defRPr/>
              </a:pPr>
              <a:t>2019/1/7</a:t>
            </a:fld>
            <a:endParaRPr lang="en-US" altLang="zh-TW"/>
          </a:p>
        </p:txBody>
      </p:sp>
      <p:sp>
        <p:nvSpPr>
          <p:cNvPr id="1515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zh-TW"/>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49B87D7F-AA8F-4C87-9F0D-A597A0ACC3D7}" type="slidenum">
              <a:rPr lang="zh-TW" altLang="en-US"/>
              <a:pPr/>
              <a:t>‹#›</a:t>
            </a:fld>
            <a:endParaRPr lang="en-US" altLang="zh-TW"/>
          </a:p>
        </p:txBody>
      </p:sp>
    </p:spTree>
    <p:extLst>
      <p:ext uri="{BB962C8B-B14F-4D97-AF65-F5344CB8AC3E}">
        <p14:creationId xmlns:p14="http://schemas.microsoft.com/office/powerpoint/2010/main" val="2351929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zh-TW"/>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BC77FC27-61B5-4ECE-9057-97E43538031A}" type="datetime1">
              <a:rPr lang="zh-TW" altLang="en-US"/>
              <a:pPr>
                <a:defRPr/>
              </a:pPr>
              <a:t>2019/1/7</a:t>
            </a:fld>
            <a:endParaRPr lang="en-US" altLang="zh-TW"/>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zh-TW"/>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A7C5514E-BBDC-4E59-BB64-0AE0BCA8AB9D}" type="slidenum">
              <a:rPr lang="zh-TW" altLang="en-US"/>
              <a:pPr/>
              <a:t>‹#›</a:t>
            </a:fld>
            <a:endParaRPr lang="en-US" altLang="zh-TW"/>
          </a:p>
        </p:txBody>
      </p:sp>
    </p:spTree>
    <p:extLst>
      <p:ext uri="{BB962C8B-B14F-4D97-AF65-F5344CB8AC3E}">
        <p14:creationId xmlns:p14="http://schemas.microsoft.com/office/powerpoint/2010/main" val="2089207897"/>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F97FBD-DD11-4C75-9061-86EE94AA1B34}" type="datetime1">
              <a:rPr lang="zh-TW" altLang="en-US" sz="1200" smtClean="0"/>
              <a:pPr/>
              <a:t>2019/1/7</a:t>
            </a:fld>
            <a:endParaRPr lang="en-US" altLang="zh-TW" sz="1200"/>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0E1F51-163F-424C-8A2E-E6CD19DC777A}" type="slidenum">
              <a:rPr lang="zh-TW" altLang="en-US" sz="1200"/>
              <a:pPr/>
              <a:t>1</a:t>
            </a:fld>
            <a:endParaRPr lang="en-US" altLang="zh-TW" sz="1200"/>
          </a:p>
        </p:txBody>
      </p:sp>
      <p:sp>
        <p:nvSpPr>
          <p:cNvPr id="57348" name="Rectangle 2"/>
          <p:cNvSpPr>
            <a:spLocks noGrp="1" noRot="1" noChangeAspect="1" noChangeArrowheads="1" noTextEdit="1"/>
          </p:cNvSpPr>
          <p:nvPr>
            <p:ph type="sldImg"/>
          </p:nvPr>
        </p:nvSpPr>
        <p:spPr>
          <a:solidFill>
            <a:srgbClr val="FFFFFF"/>
          </a:solidFill>
          <a:ln/>
        </p:spPr>
      </p:sp>
      <p:sp>
        <p:nvSpPr>
          <p:cNvPr id="57349" name="Rectangle 3"/>
          <p:cNvSpPr>
            <a:spLocks noGrp="1" noChangeArrowheads="1"/>
          </p:cNvSpPr>
          <p:nvPr>
            <p:ph type="body" idx="1"/>
          </p:nvPr>
        </p:nvSpPr>
        <p:spPr>
          <a:solidFill>
            <a:srgbClr val="FFFFFF"/>
          </a:solidFill>
          <a:ln>
            <a:solidFill>
              <a:srgbClr val="000000"/>
            </a:solidFill>
          </a:ln>
        </p:spPr>
        <p:txBody>
          <a:bodyPr/>
          <a:lstStyle/>
          <a:p>
            <a:endParaRPr lang="zh-TW" altLang="en-US"/>
          </a:p>
        </p:txBody>
      </p:sp>
    </p:spTree>
    <p:extLst>
      <p:ext uri="{BB962C8B-B14F-4D97-AF65-F5344CB8AC3E}">
        <p14:creationId xmlns:p14="http://schemas.microsoft.com/office/powerpoint/2010/main" val="1290846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投影片圖像版面配置區 1"/>
          <p:cNvSpPr>
            <a:spLocks noGrp="1" noRot="1" noChangeAspect="1" noTextEdit="1"/>
          </p:cNvSpPr>
          <p:nvPr>
            <p:ph type="sldImg"/>
          </p:nvPr>
        </p:nvSpPr>
        <p:spPr>
          <a:ln/>
        </p:spPr>
      </p:sp>
      <p:sp>
        <p:nvSpPr>
          <p:cNvPr id="665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66564"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BF6F6C-C76B-4CED-8F8C-C77CFC183ABA}" type="datetime1">
              <a:rPr lang="zh-TW" altLang="en-US" sz="1200" smtClean="0"/>
              <a:pPr/>
              <a:t>2019/1/7</a:t>
            </a:fld>
            <a:endParaRPr lang="en-US" altLang="zh-TW" sz="1200"/>
          </a:p>
        </p:txBody>
      </p:sp>
      <p:sp>
        <p:nvSpPr>
          <p:cNvPr id="66565"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7D4C68-19A3-4D95-8511-64C1E3BBD9A4}" type="slidenum">
              <a:rPr lang="zh-TW" altLang="en-US" sz="1200"/>
              <a:pPr/>
              <a:t>11</a:t>
            </a:fld>
            <a:endParaRPr lang="en-US" altLang="zh-TW" sz="1200"/>
          </a:p>
        </p:txBody>
      </p:sp>
    </p:spTree>
    <p:extLst>
      <p:ext uri="{BB962C8B-B14F-4D97-AF65-F5344CB8AC3E}">
        <p14:creationId xmlns:p14="http://schemas.microsoft.com/office/powerpoint/2010/main" val="3385208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投影片圖像版面配置區 1"/>
          <p:cNvSpPr>
            <a:spLocks noGrp="1" noRot="1" noChangeAspect="1" noTextEdit="1"/>
          </p:cNvSpPr>
          <p:nvPr>
            <p:ph type="sldImg"/>
          </p:nvPr>
        </p:nvSpPr>
        <p:spPr>
          <a:ln/>
        </p:spPr>
      </p:sp>
      <p:sp>
        <p:nvSpPr>
          <p:cNvPr id="675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67588"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1E2584-665A-424C-98D3-2A038D36971D}" type="datetime1">
              <a:rPr lang="zh-TW" altLang="en-US" sz="1200" smtClean="0"/>
              <a:pPr/>
              <a:t>2019/1/7</a:t>
            </a:fld>
            <a:endParaRPr lang="en-US" altLang="zh-TW" sz="1200"/>
          </a:p>
        </p:txBody>
      </p:sp>
      <p:sp>
        <p:nvSpPr>
          <p:cNvPr id="67589"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638109-4BA9-438C-9D82-3C09C724100B}" type="slidenum">
              <a:rPr lang="zh-TW" altLang="en-US" sz="1200"/>
              <a:pPr/>
              <a:t>12</a:t>
            </a:fld>
            <a:endParaRPr lang="en-US" altLang="zh-TW" sz="1200"/>
          </a:p>
        </p:txBody>
      </p:sp>
    </p:spTree>
    <p:extLst>
      <p:ext uri="{BB962C8B-B14F-4D97-AF65-F5344CB8AC3E}">
        <p14:creationId xmlns:p14="http://schemas.microsoft.com/office/powerpoint/2010/main" val="1171540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投影片圖像版面配置區 1"/>
          <p:cNvSpPr>
            <a:spLocks noGrp="1" noRot="1" noChangeAspect="1" noTextEdit="1"/>
          </p:cNvSpPr>
          <p:nvPr>
            <p:ph type="sldImg"/>
          </p:nvPr>
        </p:nvSpPr>
        <p:spPr>
          <a:ln/>
        </p:spPr>
      </p:sp>
      <p:sp>
        <p:nvSpPr>
          <p:cNvPr id="686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68612"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974ECE-9C3D-42E5-90E0-64D0DDD63759}" type="datetime1">
              <a:rPr lang="zh-TW" altLang="en-US" sz="1200" smtClean="0"/>
              <a:pPr/>
              <a:t>2019/1/7</a:t>
            </a:fld>
            <a:endParaRPr lang="en-US" altLang="zh-TW" sz="1200"/>
          </a:p>
        </p:txBody>
      </p:sp>
      <p:sp>
        <p:nvSpPr>
          <p:cNvPr id="68613"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F65B54-C576-4F9C-AB6C-546108DF2419}" type="slidenum">
              <a:rPr lang="zh-TW" altLang="en-US" sz="1200"/>
              <a:pPr/>
              <a:t>13</a:t>
            </a:fld>
            <a:endParaRPr lang="en-US" altLang="zh-TW" sz="1200"/>
          </a:p>
        </p:txBody>
      </p:sp>
    </p:spTree>
    <p:extLst>
      <p:ext uri="{BB962C8B-B14F-4D97-AF65-F5344CB8AC3E}">
        <p14:creationId xmlns:p14="http://schemas.microsoft.com/office/powerpoint/2010/main" val="2259829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投影片圖像版面配置區 1"/>
          <p:cNvSpPr>
            <a:spLocks noGrp="1" noRot="1" noChangeAspect="1" noTextEdit="1"/>
          </p:cNvSpPr>
          <p:nvPr>
            <p:ph type="sldImg"/>
          </p:nvPr>
        </p:nvSpPr>
        <p:spPr>
          <a:ln/>
        </p:spPr>
      </p:sp>
      <p:sp>
        <p:nvSpPr>
          <p:cNvPr id="696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69636"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7511A5-3821-4BCB-877B-C48D654D0897}" type="datetime1">
              <a:rPr lang="zh-TW" altLang="en-US" sz="1200" smtClean="0"/>
              <a:pPr/>
              <a:t>2019/1/7</a:t>
            </a:fld>
            <a:endParaRPr lang="en-US" altLang="zh-TW" sz="1200"/>
          </a:p>
        </p:txBody>
      </p:sp>
      <p:sp>
        <p:nvSpPr>
          <p:cNvPr id="69637"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7A89D0-2B8A-45E7-9DFB-4DEA916E68BA}" type="slidenum">
              <a:rPr lang="zh-TW" altLang="en-US" sz="1200"/>
              <a:pPr/>
              <a:t>14</a:t>
            </a:fld>
            <a:endParaRPr lang="en-US" altLang="zh-TW" sz="1200"/>
          </a:p>
        </p:txBody>
      </p:sp>
    </p:spTree>
    <p:extLst>
      <p:ext uri="{BB962C8B-B14F-4D97-AF65-F5344CB8AC3E}">
        <p14:creationId xmlns:p14="http://schemas.microsoft.com/office/powerpoint/2010/main" val="146434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p:cNvSpPr>
            <a:spLocks noGrp="1" noRot="1" noChangeAspect="1" noTextEdit="1"/>
          </p:cNvSpPr>
          <p:nvPr>
            <p:ph type="sldImg"/>
          </p:nvPr>
        </p:nvSpPr>
        <p:spPr>
          <a:ln/>
        </p:spPr>
      </p:sp>
      <p:sp>
        <p:nvSpPr>
          <p:cNvPr id="706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70660"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9FBEEB-0171-48C2-860B-D3C7A8FEFB1A}" type="datetime1">
              <a:rPr lang="zh-TW" altLang="en-US" sz="1200" smtClean="0"/>
              <a:pPr/>
              <a:t>2019/1/7</a:t>
            </a:fld>
            <a:endParaRPr lang="en-US" altLang="zh-TW" sz="1200"/>
          </a:p>
        </p:txBody>
      </p:sp>
      <p:sp>
        <p:nvSpPr>
          <p:cNvPr id="70661"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367D01-8A10-4246-899D-104FADE805DD}" type="slidenum">
              <a:rPr lang="zh-TW" altLang="en-US" sz="1200"/>
              <a:pPr/>
              <a:t>15</a:t>
            </a:fld>
            <a:endParaRPr lang="en-US" altLang="zh-TW" sz="1200"/>
          </a:p>
        </p:txBody>
      </p:sp>
    </p:spTree>
    <p:extLst>
      <p:ext uri="{BB962C8B-B14F-4D97-AF65-F5344CB8AC3E}">
        <p14:creationId xmlns:p14="http://schemas.microsoft.com/office/powerpoint/2010/main" val="3874596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投影片圖像版面配置區 1"/>
          <p:cNvSpPr>
            <a:spLocks noGrp="1" noRot="1" noChangeAspect="1" noTextEdit="1"/>
          </p:cNvSpPr>
          <p:nvPr>
            <p:ph type="sldImg"/>
          </p:nvPr>
        </p:nvSpPr>
        <p:spPr>
          <a:ln/>
        </p:spPr>
      </p:sp>
      <p:sp>
        <p:nvSpPr>
          <p:cNvPr id="7168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71684"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BEDFE7-33C3-4181-99B9-B4B97745B59D}" type="datetime1">
              <a:rPr lang="zh-TW" altLang="en-US" sz="1200" smtClean="0"/>
              <a:pPr/>
              <a:t>2019/1/7</a:t>
            </a:fld>
            <a:endParaRPr lang="en-US" altLang="zh-TW" sz="1200"/>
          </a:p>
        </p:txBody>
      </p:sp>
      <p:sp>
        <p:nvSpPr>
          <p:cNvPr id="71685"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87F471-3D78-4CF8-8EF6-78478C27A3A5}" type="slidenum">
              <a:rPr lang="zh-TW" altLang="en-US" sz="1200"/>
              <a:pPr/>
              <a:t>16</a:t>
            </a:fld>
            <a:endParaRPr lang="en-US" altLang="zh-TW" sz="1200"/>
          </a:p>
        </p:txBody>
      </p:sp>
    </p:spTree>
    <p:extLst>
      <p:ext uri="{BB962C8B-B14F-4D97-AF65-F5344CB8AC3E}">
        <p14:creationId xmlns:p14="http://schemas.microsoft.com/office/powerpoint/2010/main" val="160973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投影片圖像版面配置區 1"/>
          <p:cNvSpPr>
            <a:spLocks noGrp="1" noRot="1" noChangeAspect="1" noTextEdit="1"/>
          </p:cNvSpPr>
          <p:nvPr>
            <p:ph type="sldImg"/>
          </p:nvPr>
        </p:nvSpPr>
        <p:spPr>
          <a:ln/>
        </p:spPr>
      </p:sp>
      <p:sp>
        <p:nvSpPr>
          <p:cNvPr id="737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73732"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2497C5-8CC5-4DAA-B491-173E88B362F1}" type="datetime1">
              <a:rPr lang="zh-TW" altLang="en-US" sz="1200" smtClean="0"/>
              <a:pPr/>
              <a:t>2019/1/7</a:t>
            </a:fld>
            <a:endParaRPr lang="en-US" altLang="zh-TW" sz="1200"/>
          </a:p>
        </p:txBody>
      </p:sp>
      <p:sp>
        <p:nvSpPr>
          <p:cNvPr id="73733"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8EF7D9C-E8A2-4A5C-8E23-6E6D33C630D2}" type="slidenum">
              <a:rPr lang="zh-TW" altLang="en-US" sz="1200"/>
              <a:pPr/>
              <a:t>18</a:t>
            </a:fld>
            <a:endParaRPr lang="en-US" altLang="zh-TW" sz="1200"/>
          </a:p>
        </p:txBody>
      </p:sp>
    </p:spTree>
    <p:extLst>
      <p:ext uri="{BB962C8B-B14F-4D97-AF65-F5344CB8AC3E}">
        <p14:creationId xmlns:p14="http://schemas.microsoft.com/office/powerpoint/2010/main" val="2297690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投影片圖像版面配置區 1"/>
          <p:cNvSpPr>
            <a:spLocks noGrp="1" noRot="1" noChangeAspect="1" noTextEdit="1"/>
          </p:cNvSpPr>
          <p:nvPr>
            <p:ph type="sldImg"/>
          </p:nvPr>
        </p:nvSpPr>
        <p:spPr>
          <a:ln/>
        </p:spPr>
      </p:sp>
      <p:sp>
        <p:nvSpPr>
          <p:cNvPr id="7475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74756"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CB5ADFF-E7B9-4C6F-B3F5-075E1ACDE825}" type="datetime1">
              <a:rPr lang="zh-TW" altLang="en-US" sz="1200" smtClean="0"/>
              <a:pPr/>
              <a:t>2019/1/7</a:t>
            </a:fld>
            <a:endParaRPr lang="en-US" altLang="zh-TW" sz="1200"/>
          </a:p>
        </p:txBody>
      </p:sp>
      <p:sp>
        <p:nvSpPr>
          <p:cNvPr id="74757"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71042D-3453-4183-81FF-76D81129572E}" type="slidenum">
              <a:rPr lang="zh-TW" altLang="en-US" sz="1200"/>
              <a:pPr/>
              <a:t>20</a:t>
            </a:fld>
            <a:endParaRPr lang="en-US" altLang="zh-TW" sz="1200"/>
          </a:p>
        </p:txBody>
      </p:sp>
    </p:spTree>
    <p:extLst>
      <p:ext uri="{BB962C8B-B14F-4D97-AF65-F5344CB8AC3E}">
        <p14:creationId xmlns:p14="http://schemas.microsoft.com/office/powerpoint/2010/main" val="2622754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投影片圖像版面配置區 1"/>
          <p:cNvSpPr>
            <a:spLocks noGrp="1" noRot="1" noChangeAspect="1" noTextEdit="1"/>
          </p:cNvSpPr>
          <p:nvPr>
            <p:ph type="sldImg"/>
          </p:nvPr>
        </p:nvSpPr>
        <p:spPr>
          <a:ln/>
        </p:spPr>
      </p:sp>
      <p:sp>
        <p:nvSpPr>
          <p:cNvPr id="7680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76804"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AB5DB2-D738-4F18-BB60-C8D771D9F903}" type="datetime1">
              <a:rPr lang="zh-TW" altLang="en-US" sz="1200" smtClean="0"/>
              <a:pPr/>
              <a:t>2019/1/7</a:t>
            </a:fld>
            <a:endParaRPr lang="en-US" altLang="zh-TW" sz="1200"/>
          </a:p>
        </p:txBody>
      </p:sp>
      <p:sp>
        <p:nvSpPr>
          <p:cNvPr id="76805"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D9A48A-1840-4A30-BFFC-C3A37FC7806E}" type="slidenum">
              <a:rPr lang="zh-TW" altLang="en-US" sz="1200"/>
              <a:pPr/>
              <a:t>22</a:t>
            </a:fld>
            <a:endParaRPr lang="en-US" altLang="zh-TW" sz="1200"/>
          </a:p>
        </p:txBody>
      </p:sp>
    </p:spTree>
    <p:extLst>
      <p:ext uri="{BB962C8B-B14F-4D97-AF65-F5344CB8AC3E}">
        <p14:creationId xmlns:p14="http://schemas.microsoft.com/office/powerpoint/2010/main" val="879110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投影片圖像版面配置區 1"/>
          <p:cNvSpPr>
            <a:spLocks noGrp="1" noRot="1" noChangeAspect="1" noTextEdit="1"/>
          </p:cNvSpPr>
          <p:nvPr>
            <p:ph type="sldImg"/>
          </p:nvPr>
        </p:nvSpPr>
        <p:spPr>
          <a:ln/>
        </p:spPr>
      </p:sp>
      <p:sp>
        <p:nvSpPr>
          <p:cNvPr id="7577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75780"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938C7E-2B3A-4632-A2AE-65AF8F5405FD}" type="datetime1">
              <a:rPr lang="zh-TW" altLang="en-US" sz="1200" smtClean="0"/>
              <a:pPr/>
              <a:t>2019/1/7</a:t>
            </a:fld>
            <a:endParaRPr lang="en-US" altLang="zh-TW" sz="1200"/>
          </a:p>
        </p:txBody>
      </p:sp>
      <p:sp>
        <p:nvSpPr>
          <p:cNvPr id="75781"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C9DABA-BBAA-45A3-BBB5-E2B8735E3823}" type="slidenum">
              <a:rPr lang="zh-TW" altLang="en-US" sz="1200"/>
              <a:pPr/>
              <a:t>23</a:t>
            </a:fld>
            <a:endParaRPr lang="en-US" altLang="zh-TW" sz="1200"/>
          </a:p>
        </p:txBody>
      </p:sp>
    </p:spTree>
    <p:extLst>
      <p:ext uri="{BB962C8B-B14F-4D97-AF65-F5344CB8AC3E}">
        <p14:creationId xmlns:p14="http://schemas.microsoft.com/office/powerpoint/2010/main" val="1236149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投影片圖像版面配置區 1"/>
          <p:cNvSpPr>
            <a:spLocks noGrp="1" noRot="1" noChangeAspect="1" noTextEdit="1"/>
          </p:cNvSpPr>
          <p:nvPr>
            <p:ph type="sldImg"/>
          </p:nvPr>
        </p:nvSpPr>
        <p:spPr>
          <a:ln/>
        </p:spPr>
      </p:sp>
      <p:sp>
        <p:nvSpPr>
          <p:cNvPr id="583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58372"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6304EF-19CC-4EF0-BA45-8D6C3A57C270}" type="datetime1">
              <a:rPr lang="zh-TW" altLang="en-US" sz="1200" smtClean="0"/>
              <a:pPr/>
              <a:t>2019/1/7</a:t>
            </a:fld>
            <a:endParaRPr lang="en-US" altLang="zh-TW" sz="1200"/>
          </a:p>
        </p:txBody>
      </p:sp>
      <p:sp>
        <p:nvSpPr>
          <p:cNvPr id="58373"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F77A03-2C6B-4CD9-A0E1-7B46907FE9C0}" type="slidenum">
              <a:rPr lang="zh-TW" altLang="en-US" sz="1200"/>
              <a:pPr/>
              <a:t>3</a:t>
            </a:fld>
            <a:endParaRPr lang="en-US" altLang="zh-TW" sz="1200"/>
          </a:p>
        </p:txBody>
      </p:sp>
    </p:spTree>
    <p:extLst>
      <p:ext uri="{BB962C8B-B14F-4D97-AF65-F5344CB8AC3E}">
        <p14:creationId xmlns:p14="http://schemas.microsoft.com/office/powerpoint/2010/main" val="4071810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投影片圖像版面配置區 1"/>
          <p:cNvSpPr>
            <a:spLocks noGrp="1" noRot="1" noChangeAspect="1" noTextEdit="1"/>
          </p:cNvSpPr>
          <p:nvPr>
            <p:ph type="sldImg"/>
          </p:nvPr>
        </p:nvSpPr>
        <p:spPr>
          <a:ln/>
        </p:spPr>
      </p:sp>
      <p:sp>
        <p:nvSpPr>
          <p:cNvPr id="7782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77828"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C3DEFB-E752-4B58-8CD0-D36C54E0AEFB}" type="datetime1">
              <a:rPr lang="zh-TW" altLang="en-US" sz="1200" smtClean="0"/>
              <a:pPr/>
              <a:t>2019/1/7</a:t>
            </a:fld>
            <a:endParaRPr lang="en-US" altLang="zh-TW" sz="1200"/>
          </a:p>
        </p:txBody>
      </p:sp>
      <p:sp>
        <p:nvSpPr>
          <p:cNvPr id="77829"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EABABD-923E-448F-8E57-9B5DF9658F93}" type="slidenum">
              <a:rPr lang="zh-TW" altLang="en-US" sz="1200"/>
              <a:pPr/>
              <a:t>25</a:t>
            </a:fld>
            <a:endParaRPr lang="en-US" altLang="zh-TW" sz="1200"/>
          </a:p>
        </p:txBody>
      </p:sp>
    </p:spTree>
    <p:extLst>
      <p:ext uri="{BB962C8B-B14F-4D97-AF65-F5344CB8AC3E}">
        <p14:creationId xmlns:p14="http://schemas.microsoft.com/office/powerpoint/2010/main" val="2597893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投影片圖像版面配置區 1"/>
          <p:cNvSpPr>
            <a:spLocks noGrp="1" noRot="1" noChangeAspect="1" noTextEdit="1"/>
          </p:cNvSpPr>
          <p:nvPr>
            <p:ph type="sldImg"/>
          </p:nvPr>
        </p:nvSpPr>
        <p:spPr>
          <a:ln/>
        </p:spPr>
      </p:sp>
      <p:sp>
        <p:nvSpPr>
          <p:cNvPr id="7885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78852"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18AFA70-D70C-4B97-8160-2F9260FBADBD}" type="datetime1">
              <a:rPr lang="zh-TW" altLang="en-US" sz="1200" smtClean="0"/>
              <a:pPr/>
              <a:t>2019/1/7</a:t>
            </a:fld>
            <a:endParaRPr lang="en-US" altLang="zh-TW" sz="1200"/>
          </a:p>
        </p:txBody>
      </p:sp>
      <p:sp>
        <p:nvSpPr>
          <p:cNvPr id="78853"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8F1009-F4F6-464E-BFED-11337D5FEDE4}" type="slidenum">
              <a:rPr lang="zh-TW" altLang="en-US" sz="1200"/>
              <a:pPr/>
              <a:t>26</a:t>
            </a:fld>
            <a:endParaRPr lang="en-US" altLang="zh-TW" sz="1200"/>
          </a:p>
        </p:txBody>
      </p:sp>
    </p:spTree>
    <p:extLst>
      <p:ext uri="{BB962C8B-B14F-4D97-AF65-F5344CB8AC3E}">
        <p14:creationId xmlns:p14="http://schemas.microsoft.com/office/powerpoint/2010/main" val="1645967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投影片圖像版面配置區 1"/>
          <p:cNvSpPr>
            <a:spLocks noGrp="1" noRot="1" noChangeAspect="1" noTextEdit="1"/>
          </p:cNvSpPr>
          <p:nvPr>
            <p:ph type="sldImg"/>
          </p:nvPr>
        </p:nvSpPr>
        <p:spPr>
          <a:ln/>
        </p:spPr>
      </p:sp>
      <p:sp>
        <p:nvSpPr>
          <p:cNvPr id="7987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79876"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4FEB58-4807-4EDA-9531-5D2B220536BA}" type="datetime1">
              <a:rPr lang="zh-TW" altLang="en-US" sz="1200" smtClean="0"/>
              <a:pPr/>
              <a:t>2019/1/7</a:t>
            </a:fld>
            <a:endParaRPr lang="en-US" altLang="zh-TW" sz="1200"/>
          </a:p>
        </p:txBody>
      </p:sp>
      <p:sp>
        <p:nvSpPr>
          <p:cNvPr id="79877"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96903A-BC48-43F5-A05F-C71FCD611E2B}" type="slidenum">
              <a:rPr lang="zh-TW" altLang="en-US" sz="1200"/>
              <a:pPr/>
              <a:t>28</a:t>
            </a:fld>
            <a:endParaRPr lang="en-US" altLang="zh-TW" sz="1200"/>
          </a:p>
        </p:txBody>
      </p:sp>
    </p:spTree>
    <p:extLst>
      <p:ext uri="{BB962C8B-B14F-4D97-AF65-F5344CB8AC3E}">
        <p14:creationId xmlns:p14="http://schemas.microsoft.com/office/powerpoint/2010/main" val="3449789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投影片圖像版面配置區 1"/>
          <p:cNvSpPr>
            <a:spLocks noGrp="1" noRot="1" noChangeAspect="1" noTextEdit="1"/>
          </p:cNvSpPr>
          <p:nvPr>
            <p:ph type="sldImg"/>
          </p:nvPr>
        </p:nvSpPr>
        <p:spPr>
          <a:ln/>
        </p:spPr>
      </p:sp>
      <p:sp>
        <p:nvSpPr>
          <p:cNvPr id="808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80900"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9F58DD-4174-47FE-849C-3F731AFEA2C5}" type="datetime1">
              <a:rPr lang="zh-TW" altLang="en-US" sz="1200" smtClean="0"/>
              <a:pPr/>
              <a:t>2019/1/7</a:t>
            </a:fld>
            <a:endParaRPr lang="en-US" altLang="zh-TW" sz="1200"/>
          </a:p>
        </p:txBody>
      </p:sp>
      <p:sp>
        <p:nvSpPr>
          <p:cNvPr id="80901"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BCE091-0A4B-47C7-AB55-A327159CF39D}" type="slidenum">
              <a:rPr lang="zh-TW" altLang="en-US" sz="1200"/>
              <a:pPr/>
              <a:t>29</a:t>
            </a:fld>
            <a:endParaRPr lang="en-US" altLang="zh-TW" sz="1200"/>
          </a:p>
        </p:txBody>
      </p:sp>
    </p:spTree>
    <p:extLst>
      <p:ext uri="{BB962C8B-B14F-4D97-AF65-F5344CB8AC3E}">
        <p14:creationId xmlns:p14="http://schemas.microsoft.com/office/powerpoint/2010/main" val="1086798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投影片圖像版面配置區 1"/>
          <p:cNvSpPr>
            <a:spLocks noGrp="1" noRot="1" noChangeAspect="1" noTextEdit="1"/>
          </p:cNvSpPr>
          <p:nvPr>
            <p:ph type="sldImg"/>
          </p:nvPr>
        </p:nvSpPr>
        <p:spPr>
          <a:ln/>
        </p:spPr>
      </p:sp>
      <p:sp>
        <p:nvSpPr>
          <p:cNvPr id="8192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81924"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6352D2-69DF-4A5A-884A-9858945F1BC3}" type="datetime1">
              <a:rPr lang="zh-TW" altLang="en-US" sz="1200" smtClean="0"/>
              <a:pPr/>
              <a:t>2019/1/7</a:t>
            </a:fld>
            <a:endParaRPr lang="en-US" altLang="zh-TW" sz="1200"/>
          </a:p>
        </p:txBody>
      </p:sp>
      <p:sp>
        <p:nvSpPr>
          <p:cNvPr id="81925"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8182BF-0860-45FB-A50B-871A44AA120E}" type="slidenum">
              <a:rPr lang="zh-TW" altLang="en-US" sz="1200"/>
              <a:pPr/>
              <a:t>30</a:t>
            </a:fld>
            <a:endParaRPr lang="en-US" altLang="zh-TW" sz="1200"/>
          </a:p>
        </p:txBody>
      </p:sp>
    </p:spTree>
    <p:extLst>
      <p:ext uri="{BB962C8B-B14F-4D97-AF65-F5344CB8AC3E}">
        <p14:creationId xmlns:p14="http://schemas.microsoft.com/office/powerpoint/2010/main" val="787896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投影片圖像版面配置區 1"/>
          <p:cNvSpPr>
            <a:spLocks noGrp="1" noRot="1" noChangeAspect="1" noTextEdit="1"/>
          </p:cNvSpPr>
          <p:nvPr>
            <p:ph type="sldImg"/>
          </p:nvPr>
        </p:nvSpPr>
        <p:spPr>
          <a:ln/>
        </p:spPr>
      </p:sp>
      <p:sp>
        <p:nvSpPr>
          <p:cNvPr id="829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82948"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7B2D5D-7084-4AC1-AFEB-725CA6944208}" type="datetime1">
              <a:rPr lang="zh-TW" altLang="en-US" sz="1200" smtClean="0"/>
              <a:pPr/>
              <a:t>2019/1/7</a:t>
            </a:fld>
            <a:endParaRPr lang="en-US" altLang="zh-TW" sz="1200"/>
          </a:p>
        </p:txBody>
      </p:sp>
      <p:sp>
        <p:nvSpPr>
          <p:cNvPr id="82949"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2DF386-E3AD-49E6-81AA-A71CE71539A1}" type="slidenum">
              <a:rPr lang="zh-TW" altLang="en-US" sz="1200"/>
              <a:pPr/>
              <a:t>31</a:t>
            </a:fld>
            <a:endParaRPr lang="en-US" altLang="zh-TW" sz="1200"/>
          </a:p>
        </p:txBody>
      </p:sp>
    </p:spTree>
    <p:extLst>
      <p:ext uri="{BB962C8B-B14F-4D97-AF65-F5344CB8AC3E}">
        <p14:creationId xmlns:p14="http://schemas.microsoft.com/office/powerpoint/2010/main" val="3189615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投影片圖像版面配置區 1"/>
          <p:cNvSpPr>
            <a:spLocks noGrp="1" noRot="1" noChangeAspect="1" noTextEdit="1"/>
          </p:cNvSpPr>
          <p:nvPr>
            <p:ph type="sldImg"/>
          </p:nvPr>
        </p:nvSpPr>
        <p:spPr>
          <a:ln/>
        </p:spPr>
      </p:sp>
      <p:sp>
        <p:nvSpPr>
          <p:cNvPr id="839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83972"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8391C2-7D01-492F-A060-E73EA6DBA331}" type="datetime1">
              <a:rPr lang="zh-TW" altLang="en-US" sz="1200" smtClean="0"/>
              <a:pPr/>
              <a:t>2019/1/7</a:t>
            </a:fld>
            <a:endParaRPr lang="en-US" altLang="zh-TW" sz="1200"/>
          </a:p>
        </p:txBody>
      </p:sp>
      <p:sp>
        <p:nvSpPr>
          <p:cNvPr id="83973"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01D770-1C9D-4926-90D6-E9C2AAADADA4}" type="slidenum">
              <a:rPr lang="zh-TW" altLang="en-US" sz="1200"/>
              <a:pPr/>
              <a:t>32</a:t>
            </a:fld>
            <a:endParaRPr lang="en-US" altLang="zh-TW" sz="1200"/>
          </a:p>
        </p:txBody>
      </p:sp>
    </p:spTree>
    <p:extLst>
      <p:ext uri="{BB962C8B-B14F-4D97-AF65-F5344CB8AC3E}">
        <p14:creationId xmlns:p14="http://schemas.microsoft.com/office/powerpoint/2010/main" val="521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圖像版面配置區 1"/>
          <p:cNvSpPr>
            <a:spLocks noGrp="1" noRot="1" noChangeAspect="1" noTextEdit="1"/>
          </p:cNvSpPr>
          <p:nvPr>
            <p:ph type="sldImg"/>
          </p:nvPr>
        </p:nvSpPr>
        <p:spPr>
          <a:ln/>
        </p:spPr>
      </p:sp>
      <p:sp>
        <p:nvSpPr>
          <p:cNvPr id="8499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84996"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3FD153-C704-44EE-8A67-783C9D2E6C26}" type="datetime1">
              <a:rPr lang="zh-TW" altLang="en-US" sz="1200" smtClean="0"/>
              <a:pPr/>
              <a:t>2019/1/7</a:t>
            </a:fld>
            <a:endParaRPr lang="en-US" altLang="zh-TW" sz="1200"/>
          </a:p>
        </p:txBody>
      </p:sp>
      <p:sp>
        <p:nvSpPr>
          <p:cNvPr id="84997"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C18BE4-2ED0-4E31-9F3D-74FB37C64E41}" type="slidenum">
              <a:rPr lang="zh-TW" altLang="en-US" sz="1200"/>
              <a:pPr/>
              <a:t>33</a:t>
            </a:fld>
            <a:endParaRPr lang="en-US" altLang="zh-TW" sz="1200"/>
          </a:p>
        </p:txBody>
      </p:sp>
    </p:spTree>
    <p:extLst>
      <p:ext uri="{BB962C8B-B14F-4D97-AF65-F5344CB8AC3E}">
        <p14:creationId xmlns:p14="http://schemas.microsoft.com/office/powerpoint/2010/main" val="4406968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投影片圖像版面配置區 1"/>
          <p:cNvSpPr>
            <a:spLocks noGrp="1" noRot="1" noChangeAspect="1" noTextEdit="1"/>
          </p:cNvSpPr>
          <p:nvPr>
            <p:ph type="sldImg"/>
          </p:nvPr>
        </p:nvSpPr>
        <p:spPr>
          <a:ln/>
        </p:spPr>
      </p:sp>
      <p:sp>
        <p:nvSpPr>
          <p:cNvPr id="860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86020"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F9F3E5-6FFC-4E85-AB3B-97B64F33F513}" type="datetime1">
              <a:rPr lang="zh-TW" altLang="en-US" sz="1200" smtClean="0"/>
              <a:pPr/>
              <a:t>2019/1/7</a:t>
            </a:fld>
            <a:endParaRPr lang="en-US" altLang="zh-TW" sz="1200"/>
          </a:p>
        </p:txBody>
      </p:sp>
      <p:sp>
        <p:nvSpPr>
          <p:cNvPr id="86021"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F3B047-4FE3-4646-B4ED-B2AC1D3BEAEC}" type="slidenum">
              <a:rPr lang="zh-TW" altLang="en-US" sz="1200"/>
              <a:pPr/>
              <a:t>34</a:t>
            </a:fld>
            <a:endParaRPr lang="en-US" altLang="zh-TW" sz="1200"/>
          </a:p>
        </p:txBody>
      </p:sp>
    </p:spTree>
    <p:extLst>
      <p:ext uri="{BB962C8B-B14F-4D97-AF65-F5344CB8AC3E}">
        <p14:creationId xmlns:p14="http://schemas.microsoft.com/office/powerpoint/2010/main" val="4142877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投影片圖像版面配置區 1"/>
          <p:cNvSpPr>
            <a:spLocks noGrp="1" noRot="1" noChangeAspect="1" noTextEdit="1"/>
          </p:cNvSpPr>
          <p:nvPr>
            <p:ph type="sldImg"/>
          </p:nvPr>
        </p:nvSpPr>
        <p:spPr>
          <a:ln/>
        </p:spPr>
      </p:sp>
      <p:sp>
        <p:nvSpPr>
          <p:cNvPr id="870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87044"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97263A-0DD0-4230-84BD-27FCA3EA91A0}" type="datetime1">
              <a:rPr lang="zh-TW" altLang="en-US" sz="1200" smtClean="0"/>
              <a:pPr/>
              <a:t>2019/1/7</a:t>
            </a:fld>
            <a:endParaRPr lang="en-US" altLang="zh-TW" sz="1200"/>
          </a:p>
        </p:txBody>
      </p:sp>
      <p:sp>
        <p:nvSpPr>
          <p:cNvPr id="87045"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3E9FFE-362A-4645-B155-C5857E731947}" type="slidenum">
              <a:rPr lang="zh-TW" altLang="en-US" sz="1200"/>
              <a:pPr/>
              <a:t>35</a:t>
            </a:fld>
            <a:endParaRPr lang="en-US" altLang="zh-TW" sz="1200"/>
          </a:p>
        </p:txBody>
      </p:sp>
    </p:spTree>
    <p:extLst>
      <p:ext uri="{BB962C8B-B14F-4D97-AF65-F5344CB8AC3E}">
        <p14:creationId xmlns:p14="http://schemas.microsoft.com/office/powerpoint/2010/main" val="2200938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圖像版面配置區 1"/>
          <p:cNvSpPr>
            <a:spLocks noGrp="1" noRot="1" noChangeAspect="1" noTextEdit="1"/>
          </p:cNvSpPr>
          <p:nvPr>
            <p:ph type="sldImg"/>
          </p:nvPr>
        </p:nvSpPr>
        <p:spPr>
          <a:ln/>
        </p:spPr>
      </p:sp>
      <p:sp>
        <p:nvSpPr>
          <p:cNvPr id="5939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59396"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125859-B2E4-4696-99F2-67A049DD36D8}" type="datetime1">
              <a:rPr lang="zh-TW" altLang="en-US" sz="1200" smtClean="0"/>
              <a:pPr/>
              <a:t>2019/1/7</a:t>
            </a:fld>
            <a:endParaRPr lang="en-US" altLang="zh-TW" sz="1200"/>
          </a:p>
        </p:txBody>
      </p:sp>
      <p:sp>
        <p:nvSpPr>
          <p:cNvPr id="59397"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2CF5A8-8275-4539-A3FE-7B2E1DDE338D}" type="slidenum">
              <a:rPr lang="zh-TW" altLang="en-US" sz="1200"/>
              <a:pPr/>
              <a:t>4</a:t>
            </a:fld>
            <a:endParaRPr lang="en-US" altLang="zh-TW" sz="1200"/>
          </a:p>
        </p:txBody>
      </p:sp>
    </p:spTree>
    <p:extLst>
      <p:ext uri="{BB962C8B-B14F-4D97-AF65-F5344CB8AC3E}">
        <p14:creationId xmlns:p14="http://schemas.microsoft.com/office/powerpoint/2010/main" val="3902276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投影片圖像版面配置區 1"/>
          <p:cNvSpPr>
            <a:spLocks noGrp="1" noRot="1" noChangeAspect="1" noTextEdit="1"/>
          </p:cNvSpPr>
          <p:nvPr>
            <p:ph type="sldImg"/>
          </p:nvPr>
        </p:nvSpPr>
        <p:spPr>
          <a:ln/>
        </p:spPr>
      </p:sp>
      <p:sp>
        <p:nvSpPr>
          <p:cNvPr id="880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88068"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451A05-3231-40DB-8FD1-B2B200B9DF7C}" type="datetime1">
              <a:rPr lang="zh-TW" altLang="en-US" sz="1200" smtClean="0"/>
              <a:pPr/>
              <a:t>2019/1/7</a:t>
            </a:fld>
            <a:endParaRPr lang="en-US" altLang="zh-TW" sz="1200"/>
          </a:p>
        </p:txBody>
      </p:sp>
      <p:sp>
        <p:nvSpPr>
          <p:cNvPr id="88069"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DD83A2-7F98-4894-A30D-125A6E1CD6D0}" type="slidenum">
              <a:rPr lang="zh-TW" altLang="en-US" sz="1200"/>
              <a:pPr/>
              <a:t>36</a:t>
            </a:fld>
            <a:endParaRPr lang="en-US" altLang="zh-TW" sz="1200"/>
          </a:p>
        </p:txBody>
      </p:sp>
    </p:spTree>
    <p:extLst>
      <p:ext uri="{BB962C8B-B14F-4D97-AF65-F5344CB8AC3E}">
        <p14:creationId xmlns:p14="http://schemas.microsoft.com/office/powerpoint/2010/main" val="33557758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投影片圖像版面配置區 1"/>
          <p:cNvSpPr>
            <a:spLocks noGrp="1" noRot="1" noChangeAspect="1" noTextEdit="1"/>
          </p:cNvSpPr>
          <p:nvPr>
            <p:ph type="sldImg"/>
          </p:nvPr>
        </p:nvSpPr>
        <p:spPr>
          <a:ln/>
        </p:spPr>
      </p:sp>
      <p:sp>
        <p:nvSpPr>
          <p:cNvPr id="890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89092"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248A45-883A-47D6-8C30-8F1941BEB9F8}" type="datetime1">
              <a:rPr lang="zh-TW" altLang="en-US" sz="1200" smtClean="0"/>
              <a:pPr/>
              <a:t>2019/1/7</a:t>
            </a:fld>
            <a:endParaRPr lang="en-US" altLang="zh-TW" sz="1200"/>
          </a:p>
        </p:txBody>
      </p:sp>
      <p:sp>
        <p:nvSpPr>
          <p:cNvPr id="89093"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529B6E-7DE3-4351-9B18-7F32684735FC}" type="slidenum">
              <a:rPr lang="zh-TW" altLang="en-US" sz="1200"/>
              <a:pPr/>
              <a:t>37</a:t>
            </a:fld>
            <a:endParaRPr lang="en-US" altLang="zh-TW" sz="1200"/>
          </a:p>
        </p:txBody>
      </p:sp>
    </p:spTree>
    <p:extLst>
      <p:ext uri="{BB962C8B-B14F-4D97-AF65-F5344CB8AC3E}">
        <p14:creationId xmlns:p14="http://schemas.microsoft.com/office/powerpoint/2010/main" val="29203783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投影片圖像版面配置區 1"/>
          <p:cNvSpPr>
            <a:spLocks noGrp="1" noRot="1" noChangeAspect="1" noTextEdit="1"/>
          </p:cNvSpPr>
          <p:nvPr>
            <p:ph type="sldImg"/>
          </p:nvPr>
        </p:nvSpPr>
        <p:spPr>
          <a:ln/>
        </p:spPr>
      </p:sp>
      <p:sp>
        <p:nvSpPr>
          <p:cNvPr id="9011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90116"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485829-99A1-430F-8CED-7981A55EFC0C}" type="datetime1">
              <a:rPr lang="zh-TW" altLang="en-US" sz="1200" smtClean="0"/>
              <a:pPr/>
              <a:t>2019/1/7</a:t>
            </a:fld>
            <a:endParaRPr lang="en-US" altLang="zh-TW" sz="1200"/>
          </a:p>
        </p:txBody>
      </p:sp>
      <p:sp>
        <p:nvSpPr>
          <p:cNvPr id="90117"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3F565B-C050-47AD-ACCF-17E49D2C28B4}" type="slidenum">
              <a:rPr lang="zh-TW" altLang="en-US" sz="1200"/>
              <a:pPr/>
              <a:t>38</a:t>
            </a:fld>
            <a:endParaRPr lang="en-US" altLang="zh-TW" sz="1200"/>
          </a:p>
        </p:txBody>
      </p:sp>
    </p:spTree>
    <p:extLst>
      <p:ext uri="{BB962C8B-B14F-4D97-AF65-F5344CB8AC3E}">
        <p14:creationId xmlns:p14="http://schemas.microsoft.com/office/powerpoint/2010/main" val="2717049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投影片圖像版面配置區 1"/>
          <p:cNvSpPr>
            <a:spLocks noGrp="1" noRot="1" noChangeAspect="1" noTextEdit="1"/>
          </p:cNvSpPr>
          <p:nvPr>
            <p:ph type="sldImg"/>
          </p:nvPr>
        </p:nvSpPr>
        <p:spPr>
          <a:ln/>
        </p:spPr>
      </p:sp>
      <p:sp>
        <p:nvSpPr>
          <p:cNvPr id="9113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91140"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54BD6B-2EE5-4EE4-9477-0F03BBF4F6EB}" type="datetime1">
              <a:rPr lang="zh-TW" altLang="en-US" sz="1200" smtClean="0"/>
              <a:pPr/>
              <a:t>2019/1/7</a:t>
            </a:fld>
            <a:endParaRPr lang="en-US" altLang="zh-TW" sz="1200"/>
          </a:p>
        </p:txBody>
      </p:sp>
      <p:sp>
        <p:nvSpPr>
          <p:cNvPr id="91141"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D7D2D7-6E84-498F-9506-5E5D0B05FD13}" type="slidenum">
              <a:rPr lang="zh-TW" altLang="en-US" sz="1200"/>
              <a:pPr/>
              <a:t>39</a:t>
            </a:fld>
            <a:endParaRPr lang="en-US" altLang="zh-TW" sz="1200"/>
          </a:p>
        </p:txBody>
      </p:sp>
    </p:spTree>
    <p:extLst>
      <p:ext uri="{BB962C8B-B14F-4D97-AF65-F5344CB8AC3E}">
        <p14:creationId xmlns:p14="http://schemas.microsoft.com/office/powerpoint/2010/main" val="34020914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投影片圖像版面配置區 1"/>
          <p:cNvSpPr>
            <a:spLocks noGrp="1" noRot="1" noChangeAspect="1" noTextEdit="1"/>
          </p:cNvSpPr>
          <p:nvPr>
            <p:ph type="sldImg"/>
          </p:nvPr>
        </p:nvSpPr>
        <p:spPr>
          <a:ln/>
        </p:spPr>
      </p:sp>
      <p:sp>
        <p:nvSpPr>
          <p:cNvPr id="921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92164"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61482C-4389-4FF2-90A1-FA8D0C8D3467}" type="datetime1">
              <a:rPr lang="zh-TW" altLang="en-US" sz="1200" smtClean="0"/>
              <a:pPr/>
              <a:t>2019/1/7</a:t>
            </a:fld>
            <a:endParaRPr lang="en-US" altLang="zh-TW" sz="1200"/>
          </a:p>
        </p:txBody>
      </p:sp>
      <p:sp>
        <p:nvSpPr>
          <p:cNvPr id="92165"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516177-28CD-4BC2-9D51-E84759E20520}" type="slidenum">
              <a:rPr lang="zh-TW" altLang="en-US" sz="1200"/>
              <a:pPr/>
              <a:t>40</a:t>
            </a:fld>
            <a:endParaRPr lang="en-US" altLang="zh-TW" sz="1200"/>
          </a:p>
        </p:txBody>
      </p:sp>
    </p:spTree>
    <p:extLst>
      <p:ext uri="{BB962C8B-B14F-4D97-AF65-F5344CB8AC3E}">
        <p14:creationId xmlns:p14="http://schemas.microsoft.com/office/powerpoint/2010/main" val="2698586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投影片圖像版面配置區 1"/>
          <p:cNvSpPr>
            <a:spLocks noGrp="1" noRot="1" noChangeAspect="1" noTextEdit="1"/>
          </p:cNvSpPr>
          <p:nvPr>
            <p:ph type="sldImg"/>
          </p:nvPr>
        </p:nvSpPr>
        <p:spPr>
          <a:ln/>
        </p:spPr>
      </p:sp>
      <p:sp>
        <p:nvSpPr>
          <p:cNvPr id="931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93188"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DA7647-5E95-4213-9AD6-11A5F8AC8BBB}" type="datetime1">
              <a:rPr lang="zh-TW" altLang="en-US" sz="1200" smtClean="0"/>
              <a:pPr/>
              <a:t>2019/1/7</a:t>
            </a:fld>
            <a:endParaRPr lang="en-US" altLang="zh-TW" sz="1200"/>
          </a:p>
        </p:txBody>
      </p:sp>
      <p:sp>
        <p:nvSpPr>
          <p:cNvPr id="93189"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103507-7A95-43A3-8012-4DDA3C447004}" type="slidenum">
              <a:rPr lang="zh-TW" altLang="en-US" sz="1200"/>
              <a:pPr/>
              <a:t>41</a:t>
            </a:fld>
            <a:endParaRPr lang="en-US" altLang="zh-TW" sz="1200"/>
          </a:p>
        </p:txBody>
      </p:sp>
    </p:spTree>
    <p:extLst>
      <p:ext uri="{BB962C8B-B14F-4D97-AF65-F5344CB8AC3E}">
        <p14:creationId xmlns:p14="http://schemas.microsoft.com/office/powerpoint/2010/main" val="2650498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投影片圖像版面配置區 1"/>
          <p:cNvSpPr>
            <a:spLocks noGrp="1" noRot="1" noChangeAspect="1" noTextEdit="1"/>
          </p:cNvSpPr>
          <p:nvPr>
            <p:ph type="sldImg"/>
          </p:nvPr>
        </p:nvSpPr>
        <p:spPr>
          <a:ln/>
        </p:spPr>
      </p:sp>
      <p:sp>
        <p:nvSpPr>
          <p:cNvPr id="942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94212"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6D2229-3EC8-42C2-8078-31FE0031AD12}" type="datetime1">
              <a:rPr lang="zh-TW" altLang="en-US" sz="1200" smtClean="0"/>
              <a:pPr/>
              <a:t>2019/1/7</a:t>
            </a:fld>
            <a:endParaRPr lang="en-US" altLang="zh-TW" sz="1200"/>
          </a:p>
        </p:txBody>
      </p:sp>
      <p:sp>
        <p:nvSpPr>
          <p:cNvPr id="94213"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98D523-2481-47B3-AACB-F55179768E64}" type="slidenum">
              <a:rPr lang="zh-TW" altLang="en-US" sz="1200"/>
              <a:pPr/>
              <a:t>42</a:t>
            </a:fld>
            <a:endParaRPr lang="en-US" altLang="zh-TW" sz="1200"/>
          </a:p>
        </p:txBody>
      </p:sp>
    </p:spTree>
    <p:extLst>
      <p:ext uri="{BB962C8B-B14F-4D97-AF65-F5344CB8AC3E}">
        <p14:creationId xmlns:p14="http://schemas.microsoft.com/office/powerpoint/2010/main" val="34474923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投影片圖像版面配置區 1"/>
          <p:cNvSpPr>
            <a:spLocks noGrp="1" noRot="1" noChangeAspect="1" noTextEdit="1"/>
          </p:cNvSpPr>
          <p:nvPr>
            <p:ph type="sldImg"/>
          </p:nvPr>
        </p:nvSpPr>
        <p:spPr>
          <a:ln/>
        </p:spPr>
      </p:sp>
      <p:sp>
        <p:nvSpPr>
          <p:cNvPr id="952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95236"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1F8F1C-220C-4313-AD38-53F5748F92F4}" type="datetime1">
              <a:rPr lang="zh-TW" altLang="en-US" sz="1200" smtClean="0"/>
              <a:pPr/>
              <a:t>2019/1/7</a:t>
            </a:fld>
            <a:endParaRPr lang="en-US" altLang="zh-TW" sz="1200"/>
          </a:p>
        </p:txBody>
      </p:sp>
      <p:sp>
        <p:nvSpPr>
          <p:cNvPr id="95237"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9B9174-6925-4877-93A3-3334198C3C12}" type="slidenum">
              <a:rPr lang="zh-TW" altLang="en-US" sz="1200"/>
              <a:pPr/>
              <a:t>44</a:t>
            </a:fld>
            <a:endParaRPr lang="en-US" altLang="zh-TW" sz="1200"/>
          </a:p>
        </p:txBody>
      </p:sp>
    </p:spTree>
    <p:extLst>
      <p:ext uri="{BB962C8B-B14F-4D97-AF65-F5344CB8AC3E}">
        <p14:creationId xmlns:p14="http://schemas.microsoft.com/office/powerpoint/2010/main" val="1050867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投影片圖像版面配置區 1"/>
          <p:cNvSpPr>
            <a:spLocks noGrp="1" noRot="1" noChangeAspect="1" noTextEdit="1"/>
          </p:cNvSpPr>
          <p:nvPr>
            <p:ph type="sldImg"/>
          </p:nvPr>
        </p:nvSpPr>
        <p:spPr>
          <a:ln/>
        </p:spPr>
      </p:sp>
      <p:sp>
        <p:nvSpPr>
          <p:cNvPr id="962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96260"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E41E6B-2E67-46FE-AB9A-F071FD791960}" type="datetime1">
              <a:rPr lang="zh-TW" altLang="en-US" sz="1200" smtClean="0"/>
              <a:pPr/>
              <a:t>2019/1/7</a:t>
            </a:fld>
            <a:endParaRPr lang="en-US" altLang="zh-TW" sz="1200"/>
          </a:p>
        </p:txBody>
      </p:sp>
      <p:sp>
        <p:nvSpPr>
          <p:cNvPr id="96261"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195C54-96FA-4B0D-B6AD-B0EC283584E7}" type="slidenum">
              <a:rPr lang="zh-TW" altLang="en-US" sz="1200"/>
              <a:pPr/>
              <a:t>45</a:t>
            </a:fld>
            <a:endParaRPr lang="en-US" altLang="zh-TW" sz="1200"/>
          </a:p>
        </p:txBody>
      </p:sp>
    </p:spTree>
    <p:extLst>
      <p:ext uri="{BB962C8B-B14F-4D97-AF65-F5344CB8AC3E}">
        <p14:creationId xmlns:p14="http://schemas.microsoft.com/office/powerpoint/2010/main" val="12249451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投影片圖像版面配置區 1"/>
          <p:cNvSpPr>
            <a:spLocks noGrp="1" noRot="1" noChangeAspect="1" noTextEdit="1"/>
          </p:cNvSpPr>
          <p:nvPr>
            <p:ph type="sldImg"/>
          </p:nvPr>
        </p:nvSpPr>
        <p:spPr>
          <a:ln/>
        </p:spPr>
      </p:sp>
      <p:sp>
        <p:nvSpPr>
          <p:cNvPr id="9728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97284"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D3FE9D-1EA8-4B8A-A54A-B9BE47669CBD}" type="datetime1">
              <a:rPr lang="zh-TW" altLang="en-US" sz="1200" smtClean="0"/>
              <a:pPr/>
              <a:t>2019/1/7</a:t>
            </a:fld>
            <a:endParaRPr lang="en-US" altLang="zh-TW" sz="1200"/>
          </a:p>
        </p:txBody>
      </p:sp>
      <p:sp>
        <p:nvSpPr>
          <p:cNvPr id="97285"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2B1575-CEC4-439C-887D-8BA6BF5BD807}" type="slidenum">
              <a:rPr lang="zh-TW" altLang="en-US" sz="1200"/>
              <a:pPr/>
              <a:t>46</a:t>
            </a:fld>
            <a:endParaRPr lang="en-US" altLang="zh-TW" sz="1200"/>
          </a:p>
        </p:txBody>
      </p:sp>
    </p:spTree>
    <p:extLst>
      <p:ext uri="{BB962C8B-B14F-4D97-AF65-F5344CB8AC3E}">
        <p14:creationId xmlns:p14="http://schemas.microsoft.com/office/powerpoint/2010/main" val="2526895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投影片圖像版面配置區 1"/>
          <p:cNvSpPr>
            <a:spLocks noGrp="1" noRot="1" noChangeAspect="1" noTextEdit="1"/>
          </p:cNvSpPr>
          <p:nvPr>
            <p:ph type="sldImg"/>
          </p:nvPr>
        </p:nvSpPr>
        <p:spPr>
          <a:ln/>
        </p:spPr>
      </p:sp>
      <p:sp>
        <p:nvSpPr>
          <p:cNvPr id="604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60420"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09E1FB-A7FD-4182-B10E-B9982C6C1864}" type="datetime1">
              <a:rPr lang="zh-TW" altLang="en-US" sz="1200" smtClean="0"/>
              <a:pPr/>
              <a:t>2019/1/7</a:t>
            </a:fld>
            <a:endParaRPr lang="en-US" altLang="zh-TW" sz="1200"/>
          </a:p>
        </p:txBody>
      </p:sp>
      <p:sp>
        <p:nvSpPr>
          <p:cNvPr id="60421"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2F8FD6-E2E7-4F30-A2FD-846820BD4A07}" type="slidenum">
              <a:rPr lang="zh-TW" altLang="en-US" sz="1200"/>
              <a:pPr/>
              <a:t>5</a:t>
            </a:fld>
            <a:endParaRPr lang="en-US" altLang="zh-TW" sz="1200"/>
          </a:p>
        </p:txBody>
      </p:sp>
    </p:spTree>
    <p:extLst>
      <p:ext uri="{BB962C8B-B14F-4D97-AF65-F5344CB8AC3E}">
        <p14:creationId xmlns:p14="http://schemas.microsoft.com/office/powerpoint/2010/main" val="14088355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投影片圖像版面配置區 1"/>
          <p:cNvSpPr>
            <a:spLocks noGrp="1" noRot="1" noChangeAspect="1" noTextEdit="1"/>
          </p:cNvSpPr>
          <p:nvPr>
            <p:ph type="sldImg"/>
          </p:nvPr>
        </p:nvSpPr>
        <p:spPr>
          <a:ln/>
        </p:spPr>
      </p:sp>
      <p:sp>
        <p:nvSpPr>
          <p:cNvPr id="9830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98308"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71404B-9E16-4899-AFD7-0746DEF59B8E}" type="datetime1">
              <a:rPr lang="zh-TW" altLang="en-US" sz="1200" smtClean="0"/>
              <a:pPr/>
              <a:t>2019/1/7</a:t>
            </a:fld>
            <a:endParaRPr lang="en-US" altLang="zh-TW" sz="1200"/>
          </a:p>
        </p:txBody>
      </p:sp>
      <p:sp>
        <p:nvSpPr>
          <p:cNvPr id="98309"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1BAB32-0F04-4776-AF7E-C397EE71620F}" type="slidenum">
              <a:rPr lang="zh-TW" altLang="en-US" sz="1200"/>
              <a:pPr/>
              <a:t>48</a:t>
            </a:fld>
            <a:endParaRPr lang="en-US" altLang="zh-TW" sz="1200"/>
          </a:p>
        </p:txBody>
      </p:sp>
    </p:spTree>
    <p:extLst>
      <p:ext uri="{BB962C8B-B14F-4D97-AF65-F5344CB8AC3E}">
        <p14:creationId xmlns:p14="http://schemas.microsoft.com/office/powerpoint/2010/main" val="33342326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投影片圖像版面配置區 1"/>
          <p:cNvSpPr>
            <a:spLocks noGrp="1" noRot="1" noChangeAspect="1" noTextEdit="1"/>
          </p:cNvSpPr>
          <p:nvPr>
            <p:ph type="sldImg"/>
          </p:nvPr>
        </p:nvSpPr>
        <p:spPr>
          <a:ln/>
        </p:spPr>
      </p:sp>
      <p:sp>
        <p:nvSpPr>
          <p:cNvPr id="993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99332"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69A3A1-9841-49BA-A2E3-1E9AB7EE9078}" type="datetime1">
              <a:rPr lang="zh-TW" altLang="en-US" sz="1200" smtClean="0"/>
              <a:pPr/>
              <a:t>2019/1/7</a:t>
            </a:fld>
            <a:endParaRPr lang="en-US" altLang="zh-TW" sz="1200"/>
          </a:p>
        </p:txBody>
      </p:sp>
      <p:sp>
        <p:nvSpPr>
          <p:cNvPr id="99333"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14936B-855E-4DDB-9BD4-8CA30AB2F496}" type="slidenum">
              <a:rPr lang="zh-TW" altLang="en-US" sz="1200"/>
              <a:pPr/>
              <a:t>49</a:t>
            </a:fld>
            <a:endParaRPr lang="en-US" altLang="zh-TW" sz="1200"/>
          </a:p>
        </p:txBody>
      </p:sp>
    </p:spTree>
    <p:extLst>
      <p:ext uri="{BB962C8B-B14F-4D97-AF65-F5344CB8AC3E}">
        <p14:creationId xmlns:p14="http://schemas.microsoft.com/office/powerpoint/2010/main" val="34678482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投影片圖像版面配置區 1"/>
          <p:cNvSpPr>
            <a:spLocks noGrp="1" noRot="1" noChangeAspect="1" noTextEdit="1"/>
          </p:cNvSpPr>
          <p:nvPr>
            <p:ph type="sldImg"/>
          </p:nvPr>
        </p:nvSpPr>
        <p:spPr>
          <a:ln/>
        </p:spPr>
      </p:sp>
      <p:sp>
        <p:nvSpPr>
          <p:cNvPr id="10035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100356"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C86FB6-2C47-4650-B568-F8774B2C2005}" type="datetime1">
              <a:rPr lang="zh-TW" altLang="en-US" sz="1200" smtClean="0"/>
              <a:pPr/>
              <a:t>2019/1/7</a:t>
            </a:fld>
            <a:endParaRPr lang="en-US" altLang="zh-TW" sz="1200"/>
          </a:p>
        </p:txBody>
      </p:sp>
      <p:sp>
        <p:nvSpPr>
          <p:cNvPr id="100357"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414800-BDF3-4CE6-B4A3-0D665EC7C3E4}" type="slidenum">
              <a:rPr lang="zh-TW" altLang="en-US" sz="1200"/>
              <a:pPr/>
              <a:t>50</a:t>
            </a:fld>
            <a:endParaRPr lang="en-US" altLang="zh-TW" sz="1200"/>
          </a:p>
        </p:txBody>
      </p:sp>
    </p:spTree>
    <p:extLst>
      <p:ext uri="{BB962C8B-B14F-4D97-AF65-F5344CB8AC3E}">
        <p14:creationId xmlns:p14="http://schemas.microsoft.com/office/powerpoint/2010/main" val="535815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圖像版面配置區 1"/>
          <p:cNvSpPr>
            <a:spLocks noGrp="1" noRot="1" noChangeAspect="1" noTextEdit="1"/>
          </p:cNvSpPr>
          <p:nvPr>
            <p:ph type="sldImg"/>
          </p:nvPr>
        </p:nvSpPr>
        <p:spPr>
          <a:ln/>
        </p:spPr>
      </p:sp>
      <p:sp>
        <p:nvSpPr>
          <p:cNvPr id="614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61444"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8766E5D-A64C-4589-A2DF-50C0998467A1}" type="datetime1">
              <a:rPr lang="zh-TW" altLang="en-US" sz="1200" smtClean="0"/>
              <a:pPr/>
              <a:t>2019/1/7</a:t>
            </a:fld>
            <a:endParaRPr lang="en-US" altLang="zh-TW" sz="1200"/>
          </a:p>
        </p:txBody>
      </p:sp>
      <p:sp>
        <p:nvSpPr>
          <p:cNvPr id="61445"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A55D13-865D-438A-A307-EEB7466DF6A4}" type="slidenum">
              <a:rPr lang="zh-TW" altLang="en-US" sz="1200"/>
              <a:pPr/>
              <a:t>6</a:t>
            </a:fld>
            <a:endParaRPr lang="en-US" altLang="zh-TW" sz="1200"/>
          </a:p>
        </p:txBody>
      </p:sp>
    </p:spTree>
    <p:extLst>
      <p:ext uri="{BB962C8B-B14F-4D97-AF65-F5344CB8AC3E}">
        <p14:creationId xmlns:p14="http://schemas.microsoft.com/office/powerpoint/2010/main" val="102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投影片圖像版面配置區 1"/>
          <p:cNvSpPr>
            <a:spLocks noGrp="1" noRot="1" noChangeAspect="1" noTextEdit="1"/>
          </p:cNvSpPr>
          <p:nvPr>
            <p:ph type="sldImg"/>
          </p:nvPr>
        </p:nvSpPr>
        <p:spPr>
          <a:ln/>
        </p:spPr>
      </p:sp>
      <p:sp>
        <p:nvSpPr>
          <p:cNvPr id="624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62468"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C7CB8F-BEDB-4EA4-B270-6B1BEC36A606}" type="datetime1">
              <a:rPr lang="zh-TW" altLang="en-US" sz="1200" smtClean="0"/>
              <a:pPr/>
              <a:t>2019/1/7</a:t>
            </a:fld>
            <a:endParaRPr lang="en-US" altLang="zh-TW" sz="1200"/>
          </a:p>
        </p:txBody>
      </p:sp>
      <p:sp>
        <p:nvSpPr>
          <p:cNvPr id="62469"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0C45C8-3301-445F-9B09-E91511D7A42C}" type="slidenum">
              <a:rPr lang="zh-TW" altLang="en-US" sz="1200"/>
              <a:pPr/>
              <a:t>7</a:t>
            </a:fld>
            <a:endParaRPr lang="en-US" altLang="zh-TW" sz="1200"/>
          </a:p>
        </p:txBody>
      </p:sp>
    </p:spTree>
    <p:extLst>
      <p:ext uri="{BB962C8B-B14F-4D97-AF65-F5344CB8AC3E}">
        <p14:creationId xmlns:p14="http://schemas.microsoft.com/office/powerpoint/2010/main" val="44609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投影片圖像版面配置區 1"/>
          <p:cNvSpPr>
            <a:spLocks noGrp="1" noRot="1" noChangeAspect="1" noTextEdit="1"/>
          </p:cNvSpPr>
          <p:nvPr>
            <p:ph type="sldImg"/>
          </p:nvPr>
        </p:nvSpPr>
        <p:spPr>
          <a:ln/>
        </p:spPr>
      </p:sp>
      <p:sp>
        <p:nvSpPr>
          <p:cNvPr id="634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63492"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EFD4355-DA20-46DD-AFB1-54E2A8D29FBC}" type="datetime1">
              <a:rPr lang="zh-TW" altLang="en-US" sz="1200" smtClean="0"/>
              <a:pPr/>
              <a:t>2019/1/7</a:t>
            </a:fld>
            <a:endParaRPr lang="en-US" altLang="zh-TW" sz="1200"/>
          </a:p>
        </p:txBody>
      </p:sp>
      <p:sp>
        <p:nvSpPr>
          <p:cNvPr id="63493"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14B48A-8B41-4DEB-AA7A-A773E0407C44}" type="slidenum">
              <a:rPr lang="zh-TW" altLang="en-US" sz="1200"/>
              <a:pPr/>
              <a:t>8</a:t>
            </a:fld>
            <a:endParaRPr lang="en-US" altLang="zh-TW" sz="1200"/>
          </a:p>
        </p:txBody>
      </p:sp>
    </p:spTree>
    <p:extLst>
      <p:ext uri="{BB962C8B-B14F-4D97-AF65-F5344CB8AC3E}">
        <p14:creationId xmlns:p14="http://schemas.microsoft.com/office/powerpoint/2010/main" val="3764764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投影片圖像版面配置區 1"/>
          <p:cNvSpPr>
            <a:spLocks noGrp="1" noRot="1" noChangeAspect="1" noTextEdit="1"/>
          </p:cNvSpPr>
          <p:nvPr>
            <p:ph type="sldImg"/>
          </p:nvPr>
        </p:nvSpPr>
        <p:spPr>
          <a:ln/>
        </p:spPr>
      </p:sp>
      <p:sp>
        <p:nvSpPr>
          <p:cNvPr id="6451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64516"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1E3A5F-6739-4B55-AD60-5C93AE8EB437}" type="datetime1">
              <a:rPr lang="zh-TW" altLang="en-US" sz="1200" smtClean="0"/>
              <a:pPr/>
              <a:t>2019/1/7</a:t>
            </a:fld>
            <a:endParaRPr lang="en-US" altLang="zh-TW" sz="1200"/>
          </a:p>
        </p:txBody>
      </p:sp>
      <p:sp>
        <p:nvSpPr>
          <p:cNvPr id="64517"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3D87BD-6558-4232-B934-32D73E489DB6}" type="slidenum">
              <a:rPr lang="zh-TW" altLang="en-US" sz="1200"/>
              <a:pPr/>
              <a:t>9</a:t>
            </a:fld>
            <a:endParaRPr lang="en-US" altLang="zh-TW" sz="1200"/>
          </a:p>
        </p:txBody>
      </p:sp>
    </p:spTree>
    <p:extLst>
      <p:ext uri="{BB962C8B-B14F-4D97-AF65-F5344CB8AC3E}">
        <p14:creationId xmlns:p14="http://schemas.microsoft.com/office/powerpoint/2010/main" val="67739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投影片圖像版面配置區 1"/>
          <p:cNvSpPr>
            <a:spLocks noGrp="1" noRot="1" noChangeAspect="1" noTextEdit="1"/>
          </p:cNvSpPr>
          <p:nvPr>
            <p:ph type="sldImg"/>
          </p:nvPr>
        </p:nvSpPr>
        <p:spPr>
          <a:ln/>
        </p:spPr>
      </p:sp>
      <p:sp>
        <p:nvSpPr>
          <p:cNvPr id="6553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65540" name="日期版面配置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5AD700-D266-4155-BA77-2DF389F10326}" type="datetime1">
              <a:rPr lang="zh-TW" altLang="en-US" sz="1200" smtClean="0"/>
              <a:pPr/>
              <a:t>2019/1/7</a:t>
            </a:fld>
            <a:endParaRPr lang="en-US" altLang="zh-TW" sz="1200"/>
          </a:p>
        </p:txBody>
      </p:sp>
      <p:sp>
        <p:nvSpPr>
          <p:cNvPr id="65541" name="投影片編號版面配置區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539944-D600-4034-B00A-3AA793EC96AC}" type="slidenum">
              <a:rPr lang="zh-TW" altLang="en-US" sz="1200"/>
              <a:pPr/>
              <a:t>10</a:t>
            </a:fld>
            <a:endParaRPr lang="en-US" altLang="zh-TW" sz="1200"/>
          </a:p>
        </p:txBody>
      </p:sp>
    </p:spTree>
    <p:extLst>
      <p:ext uri="{BB962C8B-B14F-4D97-AF65-F5344CB8AC3E}">
        <p14:creationId xmlns:p14="http://schemas.microsoft.com/office/powerpoint/2010/main" val="2281339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369888" y="6370638"/>
            <a:ext cx="8351837" cy="0"/>
          </a:xfrm>
          <a:prstGeom prst="line">
            <a:avLst/>
          </a:prstGeom>
          <a:noFill/>
          <a:ln w="9525">
            <a:solidFill>
              <a:schemeClr val="bg2"/>
            </a:solidFill>
            <a:round/>
            <a:headEnd/>
            <a:tailEnd/>
          </a:ln>
          <a:effectLst/>
        </p:spPr>
        <p:txBody>
          <a:bodyPr wrap="none"/>
          <a:lstStyle/>
          <a:p>
            <a:pPr>
              <a:defRPr/>
            </a:pPr>
            <a:endParaRPr lang="zh-TW" altLang="en-US"/>
          </a:p>
        </p:txBody>
      </p:sp>
      <p:sp>
        <p:nvSpPr>
          <p:cNvPr id="15565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ltLang="zh-TW"/>
              <a:t>Click to edit Master title style</a:t>
            </a:r>
          </a:p>
        </p:txBody>
      </p:sp>
      <p:sp>
        <p:nvSpPr>
          <p:cNvPr id="15565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r>
              <a:rPr lang="en-US" altLang="zh-TW"/>
              <a:t>Click to edit Master subtitle style</a:t>
            </a:r>
          </a:p>
        </p:txBody>
      </p:sp>
      <p:sp>
        <p:nvSpPr>
          <p:cNvPr id="5" name="Rectangle 7"/>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defRPr sz="1400">
                <a:ea typeface="新細明體" pitchFamily="18" charset="-120"/>
              </a:defRPr>
            </a:lvl1pPr>
          </a:lstStyle>
          <a:p>
            <a:pPr>
              <a:defRPr/>
            </a:pPr>
            <a:endParaRPr lang="en-US" altLang="zh-TW"/>
          </a:p>
        </p:txBody>
      </p:sp>
      <p:sp>
        <p:nvSpPr>
          <p:cNvPr id="6" name="Rectangle 8"/>
          <p:cNvSpPr>
            <a:spLocks noGrp="1" noChangeArrowheads="1"/>
          </p:cNvSpPr>
          <p:nvPr>
            <p:ph type="ftr" sz="quarter" idx="11"/>
          </p:nvPr>
        </p:nvSpPr>
        <p:spPr bwMode="auto">
          <a:xfrm>
            <a:off x="3124200" y="6505575"/>
            <a:ext cx="2895600" cy="200025"/>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ctr" eaLnBrk="0" hangingPunct="0">
              <a:lnSpc>
                <a:spcPct val="90000"/>
              </a:lnSpc>
              <a:defRPr sz="1200">
                <a:ea typeface="新細明體" pitchFamily="18" charset="-120"/>
              </a:defRPr>
            </a:lvl1pPr>
          </a:lstStyle>
          <a:p>
            <a:pPr>
              <a:defRPr/>
            </a:pPr>
            <a:r>
              <a:rPr lang="en-US" altLang="zh-TW"/>
              <a:t>© Shamkant B. Navathe</a:t>
            </a:r>
          </a:p>
          <a:p>
            <a:pPr>
              <a:defRPr/>
            </a:pPr>
            <a:endParaRPr lang="zh-TW" altLang="en-US"/>
          </a:p>
        </p:txBody>
      </p:sp>
      <p:sp>
        <p:nvSpPr>
          <p:cNvPr id="7" name="Rectangle 9"/>
          <p:cNvSpPr>
            <a:spLocks noGrp="1" noChangeArrowheads="1"/>
          </p:cNvSpPr>
          <p:nvPr>
            <p:ph type="sldNum" sz="quarter" idx="12"/>
          </p:nvPr>
        </p:nvSpPr>
        <p:spPr>
          <a:xfrm>
            <a:off x="6553200" y="6248400"/>
            <a:ext cx="1905000" cy="457200"/>
          </a:xfrm>
        </p:spPr>
        <p:txBody>
          <a:bodyPr/>
          <a:lstStyle>
            <a:lvl1pPr>
              <a:defRPr sz="1400" b="0">
                <a:solidFill>
                  <a:schemeClr val="tx1"/>
                </a:solidFill>
              </a:defRPr>
            </a:lvl1pPr>
          </a:lstStyle>
          <a:p>
            <a:fld id="{DBD924B9-3C5C-482D-9B35-D8246E180B52}" type="slidenum">
              <a:rPr lang="zh-TW" altLang="en-US"/>
              <a:pPr/>
              <a:t>‹#›</a:t>
            </a:fld>
            <a:endParaRPr lang="en-US" altLang="zh-TW"/>
          </a:p>
        </p:txBody>
      </p:sp>
    </p:spTree>
    <p:extLst>
      <p:ext uri="{BB962C8B-B14F-4D97-AF65-F5344CB8AC3E}">
        <p14:creationId xmlns:p14="http://schemas.microsoft.com/office/powerpoint/2010/main" val="124801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8"/>
          <p:cNvSpPr>
            <a:spLocks noGrp="1" noChangeArrowheads="1"/>
          </p:cNvSpPr>
          <p:nvPr>
            <p:ph type="sldNum" sz="quarter" idx="10"/>
          </p:nvPr>
        </p:nvSpPr>
        <p:spPr>
          <a:ln/>
        </p:spPr>
        <p:txBody>
          <a:bodyPr/>
          <a:lstStyle>
            <a:lvl1pPr>
              <a:defRPr/>
            </a:lvl1pPr>
          </a:lstStyle>
          <a:p>
            <a:fld id="{55A1FF11-478E-45A8-9146-A398DC45BA40}" type="slidenum">
              <a:rPr lang="en-US" altLang="zh-TW"/>
              <a:pPr/>
              <a:t>‹#›</a:t>
            </a:fld>
            <a:r>
              <a:rPr lang="en-US" altLang="zh-TW"/>
              <a:t>/52</a:t>
            </a:r>
          </a:p>
        </p:txBody>
      </p:sp>
    </p:spTree>
    <p:extLst>
      <p:ext uri="{BB962C8B-B14F-4D97-AF65-F5344CB8AC3E}">
        <p14:creationId xmlns:p14="http://schemas.microsoft.com/office/powerpoint/2010/main" val="991373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72275" y="138113"/>
            <a:ext cx="2195513" cy="6494462"/>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85738" y="138113"/>
            <a:ext cx="6434137" cy="64944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8"/>
          <p:cNvSpPr>
            <a:spLocks noGrp="1" noChangeArrowheads="1"/>
          </p:cNvSpPr>
          <p:nvPr>
            <p:ph type="sldNum" sz="quarter" idx="10"/>
          </p:nvPr>
        </p:nvSpPr>
        <p:spPr>
          <a:ln/>
        </p:spPr>
        <p:txBody>
          <a:bodyPr/>
          <a:lstStyle>
            <a:lvl1pPr>
              <a:defRPr/>
            </a:lvl1pPr>
          </a:lstStyle>
          <a:p>
            <a:fld id="{60DDC274-0FCD-495C-9E25-07576D6F7862}" type="slidenum">
              <a:rPr lang="en-US" altLang="zh-TW"/>
              <a:pPr/>
              <a:t>‹#›</a:t>
            </a:fld>
            <a:r>
              <a:rPr lang="en-US" altLang="zh-TW"/>
              <a:t>/52</a:t>
            </a:r>
          </a:p>
        </p:txBody>
      </p:sp>
    </p:spTree>
    <p:extLst>
      <p:ext uri="{BB962C8B-B14F-4D97-AF65-F5344CB8AC3E}">
        <p14:creationId xmlns:p14="http://schemas.microsoft.com/office/powerpoint/2010/main" val="152708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8"/>
          <p:cNvSpPr>
            <a:spLocks noGrp="1" noChangeArrowheads="1"/>
          </p:cNvSpPr>
          <p:nvPr>
            <p:ph type="sldNum" sz="quarter" idx="10"/>
          </p:nvPr>
        </p:nvSpPr>
        <p:spPr>
          <a:ln/>
        </p:spPr>
        <p:txBody>
          <a:bodyPr/>
          <a:lstStyle>
            <a:lvl1pPr>
              <a:defRPr/>
            </a:lvl1pPr>
          </a:lstStyle>
          <a:p>
            <a:fld id="{18E00773-3746-456C-9B17-BA8FB8A75469}" type="slidenum">
              <a:rPr lang="en-US" altLang="zh-TW"/>
              <a:pPr/>
              <a:t>‹#›</a:t>
            </a:fld>
            <a:r>
              <a:rPr lang="en-US" altLang="zh-TW"/>
              <a:t>/52</a:t>
            </a:r>
          </a:p>
        </p:txBody>
      </p:sp>
    </p:spTree>
    <p:extLst>
      <p:ext uri="{BB962C8B-B14F-4D97-AF65-F5344CB8AC3E}">
        <p14:creationId xmlns:p14="http://schemas.microsoft.com/office/powerpoint/2010/main" val="7923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8"/>
          <p:cNvSpPr>
            <a:spLocks noGrp="1" noChangeArrowheads="1"/>
          </p:cNvSpPr>
          <p:nvPr>
            <p:ph type="sldNum" sz="quarter" idx="10"/>
          </p:nvPr>
        </p:nvSpPr>
        <p:spPr>
          <a:ln/>
        </p:spPr>
        <p:txBody>
          <a:bodyPr/>
          <a:lstStyle>
            <a:lvl1pPr>
              <a:defRPr/>
            </a:lvl1pPr>
          </a:lstStyle>
          <a:p>
            <a:fld id="{56DE3BE2-0F5D-4997-B92E-83FA8A131C35}" type="slidenum">
              <a:rPr lang="en-US" altLang="zh-TW"/>
              <a:pPr/>
              <a:t>‹#›</a:t>
            </a:fld>
            <a:r>
              <a:rPr lang="en-US" altLang="zh-TW"/>
              <a:t>/52</a:t>
            </a:r>
          </a:p>
        </p:txBody>
      </p:sp>
    </p:spTree>
    <p:extLst>
      <p:ext uri="{BB962C8B-B14F-4D97-AF65-F5344CB8AC3E}">
        <p14:creationId xmlns:p14="http://schemas.microsoft.com/office/powerpoint/2010/main" val="90603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252413" y="1541463"/>
            <a:ext cx="4281487" cy="5091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86300" y="1541463"/>
            <a:ext cx="4281488" cy="5091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8"/>
          <p:cNvSpPr>
            <a:spLocks noGrp="1" noChangeArrowheads="1"/>
          </p:cNvSpPr>
          <p:nvPr>
            <p:ph type="sldNum" sz="quarter" idx="10"/>
          </p:nvPr>
        </p:nvSpPr>
        <p:spPr>
          <a:ln/>
        </p:spPr>
        <p:txBody>
          <a:bodyPr/>
          <a:lstStyle>
            <a:lvl1pPr>
              <a:defRPr/>
            </a:lvl1pPr>
          </a:lstStyle>
          <a:p>
            <a:fld id="{D3758C97-FBCB-42C1-B31E-F0AB41E77358}" type="slidenum">
              <a:rPr lang="en-US" altLang="zh-TW"/>
              <a:pPr/>
              <a:t>‹#›</a:t>
            </a:fld>
            <a:r>
              <a:rPr lang="en-US" altLang="zh-TW"/>
              <a:t>/52</a:t>
            </a:r>
          </a:p>
        </p:txBody>
      </p:sp>
    </p:spTree>
    <p:extLst>
      <p:ext uri="{BB962C8B-B14F-4D97-AF65-F5344CB8AC3E}">
        <p14:creationId xmlns:p14="http://schemas.microsoft.com/office/powerpoint/2010/main" val="213841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8"/>
          <p:cNvSpPr>
            <a:spLocks noGrp="1" noChangeArrowheads="1"/>
          </p:cNvSpPr>
          <p:nvPr>
            <p:ph type="sldNum" sz="quarter" idx="10"/>
          </p:nvPr>
        </p:nvSpPr>
        <p:spPr>
          <a:ln/>
        </p:spPr>
        <p:txBody>
          <a:bodyPr/>
          <a:lstStyle>
            <a:lvl1pPr>
              <a:defRPr/>
            </a:lvl1pPr>
          </a:lstStyle>
          <a:p>
            <a:fld id="{DC4407BF-7301-43AD-B1BB-9F988D8E55B8}" type="slidenum">
              <a:rPr lang="en-US" altLang="zh-TW"/>
              <a:pPr/>
              <a:t>‹#›</a:t>
            </a:fld>
            <a:r>
              <a:rPr lang="en-US" altLang="zh-TW"/>
              <a:t>/52</a:t>
            </a:r>
          </a:p>
        </p:txBody>
      </p:sp>
    </p:spTree>
    <p:extLst>
      <p:ext uri="{BB962C8B-B14F-4D97-AF65-F5344CB8AC3E}">
        <p14:creationId xmlns:p14="http://schemas.microsoft.com/office/powerpoint/2010/main" val="1128090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8"/>
          <p:cNvSpPr>
            <a:spLocks noGrp="1" noChangeArrowheads="1"/>
          </p:cNvSpPr>
          <p:nvPr>
            <p:ph type="sldNum" sz="quarter" idx="10"/>
          </p:nvPr>
        </p:nvSpPr>
        <p:spPr>
          <a:ln/>
        </p:spPr>
        <p:txBody>
          <a:bodyPr/>
          <a:lstStyle>
            <a:lvl1pPr>
              <a:defRPr/>
            </a:lvl1pPr>
          </a:lstStyle>
          <a:p>
            <a:fld id="{785DE58B-DB86-4449-A18F-8F71A69317CC}" type="slidenum">
              <a:rPr lang="en-US" altLang="zh-TW"/>
              <a:pPr/>
              <a:t>‹#›</a:t>
            </a:fld>
            <a:r>
              <a:rPr lang="en-US" altLang="zh-TW"/>
              <a:t>/52</a:t>
            </a:r>
          </a:p>
        </p:txBody>
      </p:sp>
    </p:spTree>
    <p:extLst>
      <p:ext uri="{BB962C8B-B14F-4D97-AF65-F5344CB8AC3E}">
        <p14:creationId xmlns:p14="http://schemas.microsoft.com/office/powerpoint/2010/main" val="234696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4A281C54-81F7-408C-B6F2-9EEFAD5C0E3C}" type="slidenum">
              <a:rPr lang="en-US" altLang="zh-TW"/>
              <a:pPr/>
              <a:t>‹#›</a:t>
            </a:fld>
            <a:r>
              <a:rPr lang="en-US" altLang="zh-TW"/>
              <a:t>/52</a:t>
            </a:r>
          </a:p>
        </p:txBody>
      </p:sp>
    </p:spTree>
    <p:extLst>
      <p:ext uri="{BB962C8B-B14F-4D97-AF65-F5344CB8AC3E}">
        <p14:creationId xmlns:p14="http://schemas.microsoft.com/office/powerpoint/2010/main" val="50136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fld id="{134AA9E9-570D-4E73-9D8D-4F1AADF391B1}" type="slidenum">
              <a:rPr lang="en-US" altLang="zh-TW"/>
              <a:pPr/>
              <a:t>‹#›</a:t>
            </a:fld>
            <a:r>
              <a:rPr lang="en-US" altLang="zh-TW"/>
              <a:t>/52</a:t>
            </a:r>
          </a:p>
        </p:txBody>
      </p:sp>
    </p:spTree>
    <p:extLst>
      <p:ext uri="{BB962C8B-B14F-4D97-AF65-F5344CB8AC3E}">
        <p14:creationId xmlns:p14="http://schemas.microsoft.com/office/powerpoint/2010/main" val="201251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8"/>
          <p:cNvSpPr>
            <a:spLocks noGrp="1" noChangeArrowheads="1"/>
          </p:cNvSpPr>
          <p:nvPr>
            <p:ph type="sldNum" sz="quarter" idx="10"/>
          </p:nvPr>
        </p:nvSpPr>
        <p:spPr>
          <a:ln/>
        </p:spPr>
        <p:txBody>
          <a:bodyPr/>
          <a:lstStyle>
            <a:lvl1pPr>
              <a:defRPr/>
            </a:lvl1pPr>
          </a:lstStyle>
          <a:p>
            <a:fld id="{724B1727-B048-4DFF-9F54-BE267B1FA97E}" type="slidenum">
              <a:rPr lang="en-US" altLang="zh-TW"/>
              <a:pPr/>
              <a:t>‹#›</a:t>
            </a:fld>
            <a:r>
              <a:rPr lang="en-US" altLang="zh-TW"/>
              <a:t>/52</a:t>
            </a:r>
          </a:p>
        </p:txBody>
      </p:sp>
    </p:spTree>
    <p:extLst>
      <p:ext uri="{BB962C8B-B14F-4D97-AF65-F5344CB8AC3E}">
        <p14:creationId xmlns:p14="http://schemas.microsoft.com/office/powerpoint/2010/main" val="376663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185738" y="138113"/>
            <a:ext cx="8715375"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TW"/>
              <a:t>Click to edit Master title style</a:t>
            </a:r>
          </a:p>
        </p:txBody>
      </p:sp>
      <p:sp>
        <p:nvSpPr>
          <p:cNvPr id="154632" name="Rectangle 8"/>
          <p:cNvSpPr>
            <a:spLocks noGrp="1" noChangeArrowheads="1"/>
          </p:cNvSpPr>
          <p:nvPr>
            <p:ph type="sldNum" sz="quarter" idx="4"/>
          </p:nvPr>
        </p:nvSpPr>
        <p:spPr bwMode="auto">
          <a:xfrm>
            <a:off x="8013700" y="6386513"/>
            <a:ext cx="1044575" cy="38735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600" b="1">
                <a:solidFill>
                  <a:schemeClr val="bg2"/>
                </a:solidFill>
                <a:ea typeface="新細明體" panose="02020500000000000000" pitchFamily="18" charset="-120"/>
              </a:defRPr>
            </a:lvl1pPr>
          </a:lstStyle>
          <a:p>
            <a:fld id="{D4F850EA-95DD-4ED4-ADDF-14F1D74D816E}" type="slidenum">
              <a:rPr lang="en-US" altLang="zh-TW"/>
              <a:pPr/>
              <a:t>‹#›</a:t>
            </a:fld>
            <a:r>
              <a:rPr lang="en-US" altLang="zh-TW"/>
              <a:t>/52</a:t>
            </a:r>
          </a:p>
        </p:txBody>
      </p:sp>
      <p:sp>
        <p:nvSpPr>
          <p:cNvPr id="1028" name="Rectangle 9"/>
          <p:cNvSpPr>
            <a:spLocks noGrp="1" noChangeArrowheads="1"/>
          </p:cNvSpPr>
          <p:nvPr>
            <p:ph type="body" idx="1"/>
          </p:nvPr>
        </p:nvSpPr>
        <p:spPr bwMode="auto">
          <a:xfrm>
            <a:off x="252413" y="1541463"/>
            <a:ext cx="8715375" cy="509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Tree>
  </p:cSld>
  <p:clrMap bg1="dk2" tx1="lt1" bg2="dk1" tx2="lt2" accent1="accent1" accent2="accent2" accent3="accent3" accent4="accent4" accent5="accent5" accent6="accent6" hlink="hlink" folHlink="folHlink"/>
  <p:sldLayoutIdLst>
    <p:sldLayoutId id="2147484008"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ctr" rtl="0" eaLnBrk="0" fontAlgn="base" hangingPunct="0">
        <a:spcBef>
          <a:spcPct val="0"/>
        </a:spcBef>
        <a:spcAft>
          <a:spcPct val="0"/>
        </a:spcAft>
        <a:defRPr sz="4400">
          <a:solidFill>
            <a:srgbClr val="333399"/>
          </a:solidFill>
          <a:latin typeface="+mj-lt"/>
          <a:ea typeface="+mj-ea"/>
          <a:cs typeface="+mj-cs"/>
        </a:defRPr>
      </a:lvl1pPr>
      <a:lvl2pPr algn="ctr" rtl="0" eaLnBrk="0" fontAlgn="base" hangingPunct="0">
        <a:spcBef>
          <a:spcPct val="0"/>
        </a:spcBef>
        <a:spcAft>
          <a:spcPct val="0"/>
        </a:spcAft>
        <a:defRPr sz="4400">
          <a:solidFill>
            <a:srgbClr val="333399"/>
          </a:solidFill>
          <a:latin typeface="Arial" pitchFamily="34" charset="0"/>
        </a:defRPr>
      </a:lvl2pPr>
      <a:lvl3pPr algn="ctr" rtl="0" eaLnBrk="0" fontAlgn="base" hangingPunct="0">
        <a:spcBef>
          <a:spcPct val="0"/>
        </a:spcBef>
        <a:spcAft>
          <a:spcPct val="0"/>
        </a:spcAft>
        <a:defRPr sz="4400">
          <a:solidFill>
            <a:srgbClr val="333399"/>
          </a:solidFill>
          <a:latin typeface="Arial" pitchFamily="34" charset="0"/>
        </a:defRPr>
      </a:lvl3pPr>
      <a:lvl4pPr algn="ctr" rtl="0" eaLnBrk="0" fontAlgn="base" hangingPunct="0">
        <a:spcBef>
          <a:spcPct val="0"/>
        </a:spcBef>
        <a:spcAft>
          <a:spcPct val="0"/>
        </a:spcAft>
        <a:defRPr sz="4400">
          <a:solidFill>
            <a:srgbClr val="333399"/>
          </a:solidFill>
          <a:latin typeface="Arial" pitchFamily="34" charset="0"/>
        </a:defRPr>
      </a:lvl4pPr>
      <a:lvl5pPr algn="ctr" rtl="0" eaLnBrk="0" fontAlgn="base" hangingPunct="0">
        <a:spcBef>
          <a:spcPct val="0"/>
        </a:spcBef>
        <a:spcAft>
          <a:spcPct val="0"/>
        </a:spcAft>
        <a:defRPr sz="4400">
          <a:solidFill>
            <a:srgbClr val="333399"/>
          </a:solidFill>
          <a:latin typeface="Arial" pitchFamily="34" charset="0"/>
        </a:defRPr>
      </a:lvl5pPr>
      <a:lvl6pPr marL="457200" algn="ctr" rtl="0" fontAlgn="base">
        <a:spcBef>
          <a:spcPct val="0"/>
        </a:spcBef>
        <a:spcAft>
          <a:spcPct val="0"/>
        </a:spcAft>
        <a:defRPr sz="4400">
          <a:solidFill>
            <a:srgbClr val="333399"/>
          </a:solidFill>
          <a:latin typeface="Arial" pitchFamily="34" charset="0"/>
        </a:defRPr>
      </a:lvl6pPr>
      <a:lvl7pPr marL="914400" algn="ctr" rtl="0" fontAlgn="base">
        <a:spcBef>
          <a:spcPct val="0"/>
        </a:spcBef>
        <a:spcAft>
          <a:spcPct val="0"/>
        </a:spcAft>
        <a:defRPr sz="4400">
          <a:solidFill>
            <a:srgbClr val="333399"/>
          </a:solidFill>
          <a:latin typeface="Arial" pitchFamily="34" charset="0"/>
        </a:defRPr>
      </a:lvl7pPr>
      <a:lvl8pPr marL="1371600" algn="ctr" rtl="0" fontAlgn="base">
        <a:spcBef>
          <a:spcPct val="0"/>
        </a:spcBef>
        <a:spcAft>
          <a:spcPct val="0"/>
        </a:spcAft>
        <a:defRPr sz="4400">
          <a:solidFill>
            <a:srgbClr val="333399"/>
          </a:solidFill>
          <a:latin typeface="Arial" pitchFamily="34" charset="0"/>
        </a:defRPr>
      </a:lvl8pPr>
      <a:lvl9pPr marL="1828800" algn="ctr" rtl="0" fontAlgn="base">
        <a:spcBef>
          <a:spcPct val="0"/>
        </a:spcBef>
        <a:spcAft>
          <a:spcPct val="0"/>
        </a:spcAft>
        <a:defRPr sz="4400">
          <a:solidFill>
            <a:srgbClr val="333399"/>
          </a:solidFill>
          <a:latin typeface="Arial" pitchFamily="34" charset="0"/>
        </a:defRPr>
      </a:lvl9pPr>
    </p:titleStyle>
    <p:bodyStyle>
      <a:lvl1pPr marL="266700" indent="-266700" algn="l" rtl="0" eaLnBrk="0" fontAlgn="base" hangingPunct="0">
        <a:spcBef>
          <a:spcPct val="20000"/>
        </a:spcBef>
        <a:spcAft>
          <a:spcPct val="0"/>
        </a:spcAft>
        <a:buClr>
          <a:srgbClr val="FF0000"/>
        </a:buClr>
        <a:buChar char="•"/>
        <a:defRPr sz="3200">
          <a:solidFill>
            <a:schemeClr val="bg2"/>
          </a:solidFill>
          <a:latin typeface="+mn-lt"/>
          <a:ea typeface="+mn-ea"/>
          <a:cs typeface="+mn-cs"/>
        </a:defRPr>
      </a:lvl1pPr>
      <a:lvl2pPr marL="714375" indent="-268288" algn="l" rtl="0" eaLnBrk="0" fontAlgn="base" hangingPunct="0">
        <a:spcBef>
          <a:spcPct val="20000"/>
        </a:spcBef>
        <a:spcAft>
          <a:spcPct val="0"/>
        </a:spcAft>
        <a:buClr>
          <a:srgbClr val="FF0000"/>
        </a:buClr>
        <a:buChar char="–"/>
        <a:defRPr sz="2800">
          <a:solidFill>
            <a:schemeClr val="bg2"/>
          </a:solidFill>
          <a:latin typeface="+mn-lt"/>
        </a:defRPr>
      </a:lvl2pPr>
      <a:lvl3pPr marL="1076325" indent="-182563" algn="l" rtl="0" eaLnBrk="0" fontAlgn="base" hangingPunct="0">
        <a:spcBef>
          <a:spcPct val="20000"/>
        </a:spcBef>
        <a:spcAft>
          <a:spcPct val="0"/>
        </a:spcAft>
        <a:buClr>
          <a:srgbClr val="FF0000"/>
        </a:buClr>
        <a:buChar char="•"/>
        <a:defRPr sz="2400">
          <a:solidFill>
            <a:schemeClr val="bg2"/>
          </a:solidFill>
          <a:latin typeface="+mn-lt"/>
        </a:defRPr>
      </a:lvl3pPr>
      <a:lvl4pPr marL="1524000" indent="-268288" algn="l" rtl="0" eaLnBrk="0" fontAlgn="base" hangingPunct="0">
        <a:spcBef>
          <a:spcPct val="20000"/>
        </a:spcBef>
        <a:spcAft>
          <a:spcPct val="0"/>
        </a:spcAft>
        <a:buClr>
          <a:srgbClr val="FF0000"/>
        </a:buClr>
        <a:buChar char="–"/>
        <a:defRPr sz="2000">
          <a:solidFill>
            <a:schemeClr val="bg2"/>
          </a:solidFill>
          <a:latin typeface="+mn-lt"/>
        </a:defRPr>
      </a:lvl4pPr>
      <a:lvl5pPr marL="1885950" indent="-182563" algn="l" rtl="0" eaLnBrk="0" fontAlgn="base" hangingPunct="0">
        <a:spcBef>
          <a:spcPct val="20000"/>
        </a:spcBef>
        <a:spcAft>
          <a:spcPct val="0"/>
        </a:spcAft>
        <a:buClr>
          <a:srgbClr val="FF0000"/>
        </a:buClr>
        <a:buChar char="•"/>
        <a:defRPr sz="2000">
          <a:solidFill>
            <a:schemeClr val="bg2"/>
          </a:solidFill>
          <a:latin typeface="+mn-lt"/>
        </a:defRPr>
      </a:lvl5pPr>
      <a:lvl6pPr marL="2343150" indent="-182563" algn="l" rtl="0" fontAlgn="base">
        <a:spcBef>
          <a:spcPct val="20000"/>
        </a:spcBef>
        <a:spcAft>
          <a:spcPct val="0"/>
        </a:spcAft>
        <a:buClr>
          <a:srgbClr val="FF0000"/>
        </a:buClr>
        <a:buChar char="•"/>
        <a:defRPr sz="2000">
          <a:solidFill>
            <a:schemeClr val="bg2"/>
          </a:solidFill>
          <a:latin typeface="+mn-lt"/>
        </a:defRPr>
      </a:lvl6pPr>
      <a:lvl7pPr marL="2800350" indent="-182563" algn="l" rtl="0" fontAlgn="base">
        <a:spcBef>
          <a:spcPct val="20000"/>
        </a:spcBef>
        <a:spcAft>
          <a:spcPct val="0"/>
        </a:spcAft>
        <a:buClr>
          <a:srgbClr val="FF0000"/>
        </a:buClr>
        <a:buChar char="•"/>
        <a:defRPr sz="2000">
          <a:solidFill>
            <a:schemeClr val="bg2"/>
          </a:solidFill>
          <a:latin typeface="+mn-lt"/>
        </a:defRPr>
      </a:lvl7pPr>
      <a:lvl8pPr marL="3257550" indent="-182563" algn="l" rtl="0" fontAlgn="base">
        <a:spcBef>
          <a:spcPct val="20000"/>
        </a:spcBef>
        <a:spcAft>
          <a:spcPct val="0"/>
        </a:spcAft>
        <a:buClr>
          <a:srgbClr val="FF0000"/>
        </a:buClr>
        <a:buChar char="•"/>
        <a:defRPr sz="2000">
          <a:solidFill>
            <a:schemeClr val="bg2"/>
          </a:solidFill>
          <a:latin typeface="+mn-lt"/>
        </a:defRPr>
      </a:lvl8pPr>
      <a:lvl9pPr marL="3714750" indent="-182563" algn="l" rtl="0" fontAlgn="base">
        <a:spcBef>
          <a:spcPct val="20000"/>
        </a:spcBef>
        <a:spcAft>
          <a:spcPct val="0"/>
        </a:spcAft>
        <a:buClr>
          <a:srgbClr val="FF0000"/>
        </a:buClr>
        <a:buChar char="•"/>
        <a:defRPr sz="2000">
          <a:solidFill>
            <a:schemeClr val="bg2"/>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41.xml"/><Relationship Id="rId4" Type="http://schemas.openxmlformats.org/officeDocument/2006/relationships/slide" Target="slide38.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ChangeArrowheads="1"/>
          </p:cNvSpPr>
          <p:nvPr/>
        </p:nvSpPr>
        <p:spPr bwMode="auto">
          <a:xfrm>
            <a:off x="0" y="0"/>
            <a:ext cx="9144000" cy="7170738"/>
          </a:xfrm>
          <a:prstGeom prst="rect">
            <a:avLst/>
          </a:prstGeom>
          <a:solidFill>
            <a:schemeClr val="tx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a:ea typeface="新細明體" panose="02020500000000000000" pitchFamily="18" charset="-120"/>
              </a:rPr>
              <a:t> </a:t>
            </a:r>
            <a:endParaRPr lang="zh-TW" altLang="en-US">
              <a:ea typeface="新細明體" panose="02020500000000000000" pitchFamily="18" charset="-120"/>
            </a:endParaRPr>
          </a:p>
        </p:txBody>
      </p:sp>
      <p:sp>
        <p:nvSpPr>
          <p:cNvPr id="3075" name="Rectangle 2"/>
          <p:cNvSpPr>
            <a:spLocks noGrp="1" noChangeArrowheads="1"/>
          </p:cNvSpPr>
          <p:nvPr>
            <p:ph type="ctrTitle"/>
          </p:nvPr>
        </p:nvSpPr>
        <p:spPr>
          <a:xfrm>
            <a:off x="560388" y="863600"/>
            <a:ext cx="8004772" cy="3616121"/>
          </a:xfrm>
        </p:spPr>
        <p:txBody>
          <a:bodyPr/>
          <a:lstStyle/>
          <a:p>
            <a:pPr eaLnBrk="1" hangingPunct="1"/>
            <a:r>
              <a:rPr lang="en-US" altLang="zh-TW" sz="5400" b="1" dirty="0">
                <a:ea typeface="新細明體" panose="02020500000000000000" pitchFamily="18" charset="-120"/>
              </a:rPr>
              <a:t>Chapter 14</a:t>
            </a:r>
            <a:r>
              <a:rPr lang="en-US" altLang="zh-TW" sz="4800" b="1" dirty="0">
                <a:ea typeface="新細明體" panose="02020500000000000000" pitchFamily="18" charset="-120"/>
              </a:rPr>
              <a:t/>
            </a:r>
            <a:br>
              <a:rPr lang="en-US" altLang="zh-TW" sz="4800" b="1" dirty="0">
                <a:ea typeface="新細明體" panose="02020500000000000000" pitchFamily="18" charset="-120"/>
              </a:rPr>
            </a:br>
            <a:r>
              <a:rPr lang="en-US" altLang="zh-TW" sz="4000" b="1" dirty="0">
                <a:ea typeface="新細明體" panose="02020500000000000000" pitchFamily="18" charset="-120"/>
                <a:cs typeface="Times New Roman" panose="02020603050405020304" pitchFamily="18" charset="0"/>
              </a:rPr>
              <a:t>Database Design Theory-Introduction to Normalization using Functional Dependencies and Multivalued Dependencies</a:t>
            </a:r>
            <a:endParaRPr lang="en-US" altLang="zh-TW" sz="4000" b="1" dirty="0">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57494E5-52CF-404C-9D9E-200823238426}" type="slidenum">
              <a:rPr lang="en-US" altLang="zh-TW" sz="1600">
                <a:solidFill>
                  <a:schemeClr val="bg2"/>
                </a:solidFill>
              </a:rPr>
              <a:pPr eaLnBrk="1" hangingPunct="1"/>
              <a:t>10</a:t>
            </a:fld>
            <a:endParaRPr lang="en-US" altLang="zh-TW" sz="1600">
              <a:solidFill>
                <a:schemeClr val="bg2"/>
              </a:solidFill>
            </a:endParaRPr>
          </a:p>
        </p:txBody>
      </p:sp>
      <p:sp>
        <p:nvSpPr>
          <p:cNvPr id="12291" name="Rectangle 2"/>
          <p:cNvSpPr>
            <a:spLocks noGrp="1" noChangeArrowheads="1"/>
          </p:cNvSpPr>
          <p:nvPr>
            <p:ph type="title"/>
          </p:nvPr>
        </p:nvSpPr>
        <p:spPr>
          <a:xfrm>
            <a:off x="441325" y="38100"/>
            <a:ext cx="7902575" cy="1143000"/>
          </a:xfrm>
        </p:spPr>
        <p:txBody>
          <a:bodyPr/>
          <a:lstStyle/>
          <a:p>
            <a:pPr algn="l" eaLnBrk="1" hangingPunct="1"/>
            <a:r>
              <a:rPr lang="en-US" altLang="zh-TW" sz="2400" b="1">
                <a:ea typeface="新細明體" panose="02020500000000000000" pitchFamily="18" charset="-120"/>
              </a:rPr>
              <a:t>FIGURE 14.3</a:t>
            </a:r>
            <a:br>
              <a:rPr lang="en-US" altLang="zh-TW" sz="2400" b="1">
                <a:ea typeface="新細明體" panose="02020500000000000000" pitchFamily="18" charset="-120"/>
              </a:rPr>
            </a:br>
            <a:r>
              <a:rPr lang="en-US" altLang="zh-TW" sz="2400">
                <a:ea typeface="新細明體" panose="02020500000000000000" pitchFamily="18" charset="-120"/>
              </a:rPr>
              <a:t>Two relation schemas suffering from update anomalies.</a:t>
            </a:r>
            <a:endParaRPr lang="en-US" altLang="zh-TW" sz="2400" b="1">
              <a:ea typeface="新細明體" panose="02020500000000000000" pitchFamily="18" charset="-120"/>
            </a:endParaRPr>
          </a:p>
        </p:txBody>
      </p:sp>
      <p:pic>
        <p:nvPicPr>
          <p:cNvPr id="1229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74663" y="1181100"/>
            <a:ext cx="7983537" cy="3651250"/>
          </a:xfrm>
        </p:spPr>
      </p:pic>
      <p:sp>
        <p:nvSpPr>
          <p:cNvPr id="12293" name="Text Box 4"/>
          <p:cNvSpPr txBox="1">
            <a:spLocks noChangeArrowheads="1"/>
          </p:cNvSpPr>
          <p:nvPr/>
        </p:nvSpPr>
        <p:spPr bwMode="auto">
          <a:xfrm>
            <a:off x="474663" y="5172075"/>
            <a:ext cx="83439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50000"/>
              </a:spcBef>
            </a:pPr>
            <a:r>
              <a:rPr lang="en-US" altLang="zh-TW" b="1">
                <a:solidFill>
                  <a:schemeClr val="bg2"/>
                </a:solidFill>
                <a:ea typeface="新細明體" panose="02020500000000000000" pitchFamily="18" charset="-120"/>
              </a:rPr>
              <a:t>Bad design:</a:t>
            </a:r>
          </a:p>
          <a:p>
            <a:pPr eaLnBrk="1" hangingPunct="1">
              <a:lnSpc>
                <a:spcPct val="90000"/>
              </a:lnSpc>
            </a:pPr>
            <a:r>
              <a:rPr lang="en-US" altLang="zh-TW">
                <a:solidFill>
                  <a:schemeClr val="bg2"/>
                </a:solidFill>
                <a:ea typeface="新細明體" panose="02020500000000000000" pitchFamily="18" charset="-120"/>
              </a:rPr>
              <a:t>Violate Guideline 1 by </a:t>
            </a:r>
            <a:r>
              <a:rPr lang="en-US" altLang="zh-TW">
                <a:solidFill>
                  <a:srgbClr val="FF0000"/>
                </a:solidFill>
                <a:ea typeface="新細明體" panose="02020500000000000000" pitchFamily="18" charset="-120"/>
              </a:rPr>
              <a:t>mixing attributes </a:t>
            </a:r>
            <a:r>
              <a:rPr lang="en-US" altLang="zh-TW">
                <a:solidFill>
                  <a:schemeClr val="bg2"/>
                </a:solidFill>
                <a:ea typeface="新細明體" panose="02020500000000000000" pitchFamily="18" charset="-120"/>
              </a:rPr>
              <a:t>from distinct real-world entities.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BEC57C9-F7D2-4829-8349-647FA0880F08}" type="slidenum">
              <a:rPr lang="en-US" altLang="zh-TW" sz="1600">
                <a:solidFill>
                  <a:schemeClr val="bg2"/>
                </a:solidFill>
              </a:rPr>
              <a:pPr eaLnBrk="1" hangingPunct="1"/>
              <a:t>11</a:t>
            </a:fld>
            <a:endParaRPr lang="en-US" altLang="zh-TW" sz="1600">
              <a:solidFill>
                <a:schemeClr val="bg2"/>
              </a:solidFill>
            </a:endParaRPr>
          </a:p>
        </p:txBody>
      </p:sp>
      <p:sp>
        <p:nvSpPr>
          <p:cNvPr id="13315" name="Rectangle 2"/>
          <p:cNvSpPr>
            <a:spLocks noGrp="1" noChangeArrowheads="1"/>
          </p:cNvSpPr>
          <p:nvPr>
            <p:ph type="title"/>
          </p:nvPr>
        </p:nvSpPr>
        <p:spPr>
          <a:xfrm>
            <a:off x="185738" y="52388"/>
            <a:ext cx="8615362" cy="1052512"/>
          </a:xfrm>
        </p:spPr>
        <p:txBody>
          <a:bodyPr/>
          <a:lstStyle/>
          <a:p>
            <a:pPr eaLnBrk="1" hangingPunct="1">
              <a:lnSpc>
                <a:spcPct val="70000"/>
              </a:lnSpc>
            </a:pPr>
            <a:r>
              <a:rPr lang="en-US" altLang="zh-TW" sz="2800">
                <a:ea typeface="新細明體" panose="02020500000000000000" pitchFamily="18" charset="-120"/>
                <a:cs typeface="Times New Roman" panose="02020603050405020304" pitchFamily="18" charset="0"/>
              </a:rPr>
              <a:t>Redundant Information in Tuples and Update Anomalies</a:t>
            </a:r>
            <a:r>
              <a:rPr lang="en-US" altLang="zh-TW">
                <a:ea typeface="新細明體" panose="02020500000000000000" pitchFamily="18" charset="-120"/>
                <a:cs typeface="Times New Roman" panose="02020603050405020304" pitchFamily="18" charset="0"/>
              </a:rPr>
              <a:t> </a:t>
            </a:r>
          </a:p>
        </p:txBody>
      </p:sp>
      <p:sp>
        <p:nvSpPr>
          <p:cNvPr id="13316" name="Rectangle 3"/>
          <p:cNvSpPr>
            <a:spLocks noGrp="1" noChangeArrowheads="1"/>
          </p:cNvSpPr>
          <p:nvPr>
            <p:ph type="body" idx="1"/>
          </p:nvPr>
        </p:nvSpPr>
        <p:spPr>
          <a:xfrm>
            <a:off x="252413" y="1066800"/>
            <a:ext cx="8715375" cy="2809875"/>
          </a:xfrm>
        </p:spPr>
        <p:txBody>
          <a:bodyPr/>
          <a:lstStyle/>
          <a:p>
            <a:pPr eaLnBrk="1" hangingPunct="1"/>
            <a:r>
              <a:rPr lang="en-US" altLang="zh-TW" sz="2800">
                <a:solidFill>
                  <a:srgbClr val="FF0000"/>
                </a:solidFill>
                <a:ea typeface="新細明體" panose="02020500000000000000" pitchFamily="18" charset="-120"/>
                <a:cs typeface="Times New Roman" panose="02020603050405020304" pitchFamily="18" charset="0"/>
              </a:rPr>
              <a:t>Mixing attributes </a:t>
            </a:r>
            <a:r>
              <a:rPr lang="en-US" altLang="zh-TW" sz="2800">
                <a:ea typeface="新細明體" panose="02020500000000000000" pitchFamily="18" charset="-120"/>
                <a:cs typeface="Times New Roman" panose="02020603050405020304" pitchFamily="18" charset="0"/>
              </a:rPr>
              <a:t>of multiple entities may cause problems</a:t>
            </a:r>
          </a:p>
          <a:p>
            <a:pPr lvl="1" eaLnBrk="1" hangingPunct="1"/>
            <a:r>
              <a:rPr lang="en-US" altLang="zh-TW" sz="2400">
                <a:ea typeface="新細明體" panose="02020500000000000000" pitchFamily="18" charset="-120"/>
                <a:cs typeface="Times New Roman" panose="02020603050405020304" pitchFamily="18" charset="0"/>
              </a:rPr>
              <a:t>Information is stored redundantly </a:t>
            </a:r>
            <a:r>
              <a:rPr lang="en-US" altLang="zh-TW" sz="2400">
                <a:solidFill>
                  <a:srgbClr val="FF0000"/>
                </a:solidFill>
                <a:ea typeface="新細明體" panose="02020500000000000000" pitchFamily="18" charset="-120"/>
                <a:cs typeface="Times New Roman" panose="02020603050405020304" pitchFamily="18" charset="0"/>
              </a:rPr>
              <a:t>wasting storage</a:t>
            </a:r>
          </a:p>
          <a:p>
            <a:pPr lvl="1" eaLnBrk="1" hangingPunct="1"/>
            <a:r>
              <a:rPr lang="en-US" altLang="zh-TW" sz="2400">
                <a:ea typeface="新細明體" panose="02020500000000000000" pitchFamily="18" charset="-120"/>
                <a:cs typeface="Times New Roman" panose="02020603050405020304" pitchFamily="18" charset="0"/>
              </a:rPr>
              <a:t>Problems with </a:t>
            </a:r>
            <a:r>
              <a:rPr lang="en-US" altLang="zh-TW" sz="2400">
                <a:solidFill>
                  <a:srgbClr val="FF0000"/>
                </a:solidFill>
                <a:ea typeface="新細明體" panose="02020500000000000000" pitchFamily="18" charset="-120"/>
                <a:cs typeface="Times New Roman" panose="02020603050405020304" pitchFamily="18" charset="0"/>
              </a:rPr>
              <a:t>update anomalies</a:t>
            </a:r>
          </a:p>
          <a:p>
            <a:pPr lvl="2" eaLnBrk="1" hangingPunct="1"/>
            <a:r>
              <a:rPr lang="en-US" altLang="zh-TW">
                <a:ea typeface="新細明體" panose="02020500000000000000" pitchFamily="18" charset="-120"/>
                <a:cs typeface="Times New Roman" panose="02020603050405020304" pitchFamily="18" charset="0"/>
              </a:rPr>
              <a:t>Insertion anomalies</a:t>
            </a:r>
          </a:p>
          <a:p>
            <a:pPr lvl="2" eaLnBrk="1" hangingPunct="1"/>
            <a:r>
              <a:rPr lang="en-US" altLang="zh-TW">
                <a:ea typeface="新細明體" panose="02020500000000000000" pitchFamily="18" charset="-120"/>
                <a:cs typeface="Times New Roman" panose="02020603050405020304" pitchFamily="18" charset="0"/>
              </a:rPr>
              <a:t>Deletion anomalies</a:t>
            </a:r>
            <a:endParaRPr lang="en-US" altLang="zh-TW" sz="2000">
              <a:ea typeface="新細明體" panose="02020500000000000000" pitchFamily="18" charset="-120"/>
              <a:cs typeface="Times New Roman" panose="02020603050405020304" pitchFamily="18" charset="0"/>
            </a:endParaRPr>
          </a:p>
          <a:p>
            <a:pPr lvl="2" eaLnBrk="1" hangingPunct="1"/>
            <a:r>
              <a:rPr lang="en-US" altLang="zh-TW">
                <a:ea typeface="新細明體" panose="02020500000000000000" pitchFamily="18" charset="-120"/>
                <a:cs typeface="Times New Roman" panose="02020603050405020304" pitchFamily="18" charset="0"/>
              </a:rPr>
              <a:t>Modification anomalies</a:t>
            </a:r>
            <a:r>
              <a:rPr lang="en-US" altLang="zh-TW">
                <a:ea typeface="新細明體" panose="02020500000000000000" pitchFamily="18" charset="-120"/>
              </a:rPr>
              <a:t> </a:t>
            </a:r>
          </a:p>
        </p:txBody>
      </p:sp>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8" y="4019550"/>
            <a:ext cx="545782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CF4578B-2F54-4FEB-BD99-396289A29053}" type="slidenum">
              <a:rPr lang="en-US" altLang="zh-TW" sz="1600">
                <a:solidFill>
                  <a:schemeClr val="bg2"/>
                </a:solidFill>
              </a:rPr>
              <a:pPr eaLnBrk="1" hangingPunct="1"/>
              <a:t>12</a:t>
            </a:fld>
            <a:endParaRPr lang="en-US" altLang="zh-TW" sz="1600">
              <a:solidFill>
                <a:schemeClr val="bg2"/>
              </a:solidFill>
            </a:endParaRPr>
          </a:p>
        </p:txBody>
      </p:sp>
      <p:pic>
        <p:nvPicPr>
          <p:cNvPr id="1433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27038" y="1927225"/>
            <a:ext cx="8347075" cy="4719638"/>
          </a:xfrm>
        </p:spPr>
      </p:pic>
      <p:sp>
        <p:nvSpPr>
          <p:cNvPr id="14340" name="Rectangle 5"/>
          <p:cNvSpPr>
            <a:spLocks noChangeArrowheads="1"/>
          </p:cNvSpPr>
          <p:nvPr/>
        </p:nvSpPr>
        <p:spPr bwMode="auto">
          <a:xfrm>
            <a:off x="185738" y="146050"/>
            <a:ext cx="87153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b="1">
                <a:solidFill>
                  <a:schemeClr val="bg2"/>
                </a:solidFill>
                <a:ea typeface="新細明體" panose="02020500000000000000" pitchFamily="18" charset="-120"/>
              </a:rPr>
              <a:t>Modification Anomaly:</a:t>
            </a:r>
            <a:r>
              <a:rPr lang="en-US" altLang="zh-TW">
                <a:solidFill>
                  <a:schemeClr val="bg2"/>
                </a:solidFill>
                <a:ea typeface="新細明體" panose="02020500000000000000" pitchFamily="18" charset="-120"/>
              </a:rPr>
              <a:t> </a:t>
            </a:r>
          </a:p>
          <a:p>
            <a:pPr eaLnBrk="1" hangingPunct="1"/>
            <a:r>
              <a:rPr lang="en-US" altLang="zh-TW">
                <a:solidFill>
                  <a:schemeClr val="bg2"/>
                </a:solidFill>
                <a:ea typeface="新細明體" panose="02020500000000000000" pitchFamily="18" charset="-120"/>
              </a:rPr>
              <a:t>Changing the </a:t>
            </a:r>
            <a:r>
              <a:rPr lang="en-US" altLang="zh-TW">
                <a:solidFill>
                  <a:srgbClr val="FF0000"/>
                </a:solidFill>
                <a:ea typeface="新細明體" panose="02020500000000000000" pitchFamily="18" charset="-120"/>
              </a:rPr>
              <a:t>name</a:t>
            </a:r>
            <a:r>
              <a:rPr lang="en-US" altLang="zh-TW">
                <a:solidFill>
                  <a:schemeClr val="bg2"/>
                </a:solidFill>
                <a:ea typeface="新細明體" panose="02020500000000000000" pitchFamily="18" charset="-120"/>
              </a:rPr>
              <a:t> of  project number P1 from “</a:t>
            </a:r>
            <a:r>
              <a:rPr lang="en-US" altLang="zh-TW">
                <a:solidFill>
                  <a:srgbClr val="FF0000"/>
                </a:solidFill>
                <a:ea typeface="新細明體" panose="02020500000000000000" pitchFamily="18" charset="-120"/>
              </a:rPr>
              <a:t>ProductX</a:t>
            </a:r>
            <a:r>
              <a:rPr lang="en-US" altLang="zh-TW">
                <a:solidFill>
                  <a:schemeClr val="bg2"/>
                </a:solidFill>
                <a:ea typeface="新細明體" panose="02020500000000000000" pitchFamily="18" charset="-120"/>
              </a:rPr>
              <a:t>” to “</a:t>
            </a:r>
            <a:r>
              <a:rPr lang="en-US" altLang="zh-TW">
                <a:solidFill>
                  <a:srgbClr val="FF0000"/>
                </a:solidFill>
                <a:ea typeface="新細明體" panose="02020500000000000000" pitchFamily="18" charset="-120"/>
              </a:rPr>
              <a:t>Customer-Accounting</a:t>
            </a:r>
            <a:r>
              <a:rPr lang="en-US" altLang="zh-TW">
                <a:solidFill>
                  <a:schemeClr val="bg2"/>
                </a:solidFill>
                <a:ea typeface="新細明體" panose="02020500000000000000" pitchFamily="18" charset="-120"/>
              </a:rPr>
              <a:t>” may cause this update to be made for all 100 employees working on project P1.</a:t>
            </a:r>
            <a:endParaRPr lang="zh-TW" altLang="en-US">
              <a:solidFill>
                <a:schemeClr val="bg2"/>
              </a:solidFill>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1F1ACE9-B358-43DC-86A1-D7E984F76C2B}" type="slidenum">
              <a:rPr lang="en-US" altLang="zh-TW" sz="1600">
                <a:solidFill>
                  <a:schemeClr val="bg2"/>
                </a:solidFill>
              </a:rPr>
              <a:pPr eaLnBrk="1" hangingPunct="1"/>
              <a:t>13</a:t>
            </a:fld>
            <a:endParaRPr lang="en-US" altLang="zh-TW" sz="1600">
              <a:solidFill>
                <a:schemeClr val="bg2"/>
              </a:solidFill>
            </a:endParaRPr>
          </a:p>
        </p:txBody>
      </p:sp>
      <p:sp>
        <p:nvSpPr>
          <p:cNvPr id="15363" name="Rectangle 3"/>
          <p:cNvSpPr>
            <a:spLocks noGrp="1" noChangeArrowheads="1"/>
          </p:cNvSpPr>
          <p:nvPr>
            <p:ph type="body" idx="1"/>
          </p:nvPr>
        </p:nvSpPr>
        <p:spPr>
          <a:xfrm>
            <a:off x="185738" y="9525"/>
            <a:ext cx="8715375" cy="4464050"/>
          </a:xfrm>
        </p:spPr>
        <p:txBody>
          <a:bodyPr/>
          <a:lstStyle/>
          <a:p>
            <a:pPr eaLnBrk="1" hangingPunct="1"/>
            <a:r>
              <a:rPr lang="en-US" altLang="zh-TW" sz="2800" b="1" dirty="0">
                <a:ea typeface="新細明體" panose="02020500000000000000" pitchFamily="18" charset="-120"/>
                <a:cs typeface="Times New Roman" panose="02020603050405020304" pitchFamily="18" charset="0"/>
              </a:rPr>
              <a:t>Insert  Anomaly:</a:t>
            </a:r>
            <a:r>
              <a:rPr lang="en-US" altLang="zh-TW" sz="2800" dirty="0">
                <a:ea typeface="新細明體" panose="02020500000000000000" pitchFamily="18" charset="-120"/>
                <a:cs typeface="Times New Roman" panose="02020603050405020304" pitchFamily="18" charset="0"/>
              </a:rPr>
              <a:t> </a:t>
            </a:r>
          </a:p>
          <a:p>
            <a:pPr lvl="1" eaLnBrk="1" hangingPunct="1"/>
            <a:r>
              <a:rPr lang="en-US" altLang="zh-TW" sz="2400" dirty="0">
                <a:solidFill>
                  <a:srgbClr val="FF0000"/>
                </a:solidFill>
                <a:ea typeface="新細明體" panose="02020500000000000000" pitchFamily="18" charset="-120"/>
                <a:cs typeface="Times New Roman" panose="02020603050405020304" pitchFamily="18" charset="0"/>
              </a:rPr>
              <a:t>Cannot insert a project </a:t>
            </a:r>
            <a:r>
              <a:rPr lang="en-US" altLang="zh-TW" sz="2400" dirty="0">
                <a:ea typeface="新細明體" panose="02020500000000000000" pitchFamily="18" charset="-120"/>
                <a:cs typeface="Times New Roman" panose="02020603050405020304" pitchFamily="18" charset="0"/>
              </a:rPr>
              <a:t>unless an employee is assigned to.</a:t>
            </a:r>
          </a:p>
          <a:p>
            <a:pPr lvl="1" eaLnBrk="1" hangingPunct="1"/>
            <a:r>
              <a:rPr lang="en-US" altLang="zh-TW" sz="2400" b="1" i="1">
                <a:ea typeface="新細明體" panose="02020500000000000000" pitchFamily="18" charset="-120"/>
                <a:cs typeface="Times New Roman" panose="02020603050405020304" pitchFamily="18" charset="0"/>
              </a:rPr>
              <a:t>Inversely </a:t>
            </a:r>
            <a:r>
              <a:rPr lang="en-US" altLang="zh-TW" sz="2400">
                <a:solidFill>
                  <a:srgbClr val="FF0000"/>
                </a:solidFill>
                <a:ea typeface="新細明體" panose="02020500000000000000" pitchFamily="18" charset="-120"/>
                <a:cs typeface="Times New Roman" panose="02020603050405020304" pitchFamily="18" charset="0"/>
              </a:rPr>
              <a:t>cannot insert an employee </a:t>
            </a:r>
            <a:r>
              <a:rPr lang="en-US" altLang="zh-TW" sz="2400">
                <a:ea typeface="新細明體" panose="02020500000000000000" pitchFamily="18" charset="-120"/>
                <a:cs typeface="Times New Roman" panose="02020603050405020304" pitchFamily="18" charset="0"/>
              </a:rPr>
              <a:t>unless an he/she is assigned to a project. </a:t>
            </a:r>
          </a:p>
          <a:p>
            <a:pPr eaLnBrk="1" hangingPunct="1"/>
            <a:r>
              <a:rPr lang="en-US" altLang="zh-TW" sz="2800" b="1">
                <a:ea typeface="新細明體" panose="02020500000000000000" pitchFamily="18" charset="-120"/>
                <a:cs typeface="Times New Roman" panose="02020603050405020304" pitchFamily="18" charset="0"/>
              </a:rPr>
              <a:t>Delete Anomaly:</a:t>
            </a:r>
            <a:r>
              <a:rPr lang="en-US" altLang="zh-TW" sz="2800">
                <a:ea typeface="新細明體" panose="02020500000000000000" pitchFamily="18" charset="-120"/>
                <a:cs typeface="Times New Roman" panose="02020603050405020304" pitchFamily="18" charset="0"/>
              </a:rPr>
              <a:t> </a:t>
            </a:r>
          </a:p>
          <a:p>
            <a:pPr lvl="1" eaLnBrk="1" hangingPunct="1"/>
            <a:r>
              <a:rPr lang="en-US" altLang="zh-TW" sz="2400" dirty="0">
                <a:ea typeface="新細明體" panose="02020500000000000000" pitchFamily="18" charset="-120"/>
                <a:cs typeface="Times New Roman" panose="02020603050405020304" pitchFamily="18" charset="0"/>
              </a:rPr>
              <a:t>When </a:t>
            </a:r>
            <a:r>
              <a:rPr lang="en-US" altLang="zh-TW" sz="2400" dirty="0">
                <a:solidFill>
                  <a:srgbClr val="FF0000"/>
                </a:solidFill>
                <a:ea typeface="新細明體" panose="02020500000000000000" pitchFamily="18" charset="-120"/>
                <a:cs typeface="Times New Roman" panose="02020603050405020304" pitchFamily="18" charset="0"/>
              </a:rPr>
              <a:t>a project is deleted</a:t>
            </a:r>
            <a:r>
              <a:rPr lang="en-US" altLang="zh-TW" sz="2400" dirty="0">
                <a:ea typeface="新細明體" panose="02020500000000000000" pitchFamily="18" charset="-120"/>
                <a:cs typeface="Times New Roman" panose="02020603050405020304" pitchFamily="18" charset="0"/>
              </a:rPr>
              <a:t>, it will result in </a:t>
            </a:r>
            <a:r>
              <a:rPr lang="en-US" altLang="zh-TW" sz="2400" dirty="0">
                <a:solidFill>
                  <a:srgbClr val="FF0000"/>
                </a:solidFill>
                <a:ea typeface="新細明體" panose="02020500000000000000" pitchFamily="18" charset="-120"/>
                <a:cs typeface="Times New Roman" panose="02020603050405020304" pitchFamily="18" charset="0"/>
              </a:rPr>
              <a:t>deleting all the employees</a:t>
            </a:r>
            <a:r>
              <a:rPr lang="en-US" altLang="zh-TW" sz="2400" dirty="0">
                <a:ea typeface="新細明體" panose="02020500000000000000" pitchFamily="18" charset="-120"/>
                <a:cs typeface="Times New Roman" panose="02020603050405020304" pitchFamily="18" charset="0"/>
              </a:rPr>
              <a:t> who work on that project. </a:t>
            </a:r>
          </a:p>
          <a:p>
            <a:pPr lvl="1" eaLnBrk="1" hangingPunct="1"/>
            <a:r>
              <a:rPr lang="en-US" altLang="zh-TW" sz="2400" dirty="0">
                <a:ea typeface="新細明體" panose="02020500000000000000" pitchFamily="18" charset="-120"/>
                <a:cs typeface="Times New Roman" panose="02020603050405020304" pitchFamily="18" charset="0"/>
              </a:rPr>
              <a:t>Alternately, if an employee is the </a:t>
            </a:r>
            <a:r>
              <a:rPr lang="en-US" altLang="zh-TW" sz="2400" dirty="0">
                <a:solidFill>
                  <a:srgbClr val="FF0000"/>
                </a:solidFill>
                <a:ea typeface="新細明體" panose="02020500000000000000" pitchFamily="18" charset="-120"/>
                <a:cs typeface="Times New Roman" panose="02020603050405020304" pitchFamily="18" charset="0"/>
              </a:rPr>
              <a:t>sole employee </a:t>
            </a:r>
            <a:r>
              <a:rPr lang="en-US" altLang="zh-TW" sz="2400" dirty="0">
                <a:ea typeface="新細明體" panose="02020500000000000000" pitchFamily="18" charset="-120"/>
                <a:cs typeface="Times New Roman" panose="02020603050405020304" pitchFamily="18" charset="0"/>
              </a:rPr>
              <a:t>on a project, deleting that employee would result in </a:t>
            </a:r>
            <a:r>
              <a:rPr lang="en-US" altLang="zh-TW" sz="2400" dirty="0">
                <a:solidFill>
                  <a:srgbClr val="FF0000"/>
                </a:solidFill>
                <a:ea typeface="新細明體" panose="02020500000000000000" pitchFamily="18" charset="-120"/>
                <a:cs typeface="Times New Roman" panose="02020603050405020304" pitchFamily="18" charset="0"/>
              </a:rPr>
              <a:t>deleting the corresponding project</a:t>
            </a:r>
            <a:r>
              <a:rPr lang="en-US" altLang="zh-TW" sz="2400" dirty="0">
                <a:ea typeface="新細明體" panose="02020500000000000000" pitchFamily="18" charset="-120"/>
                <a:cs typeface="Times New Roman" panose="02020603050405020304" pitchFamily="18" charset="0"/>
              </a:rPr>
              <a:t>.</a:t>
            </a:r>
          </a:p>
        </p:txBody>
      </p:sp>
      <p:pic>
        <p:nvPicPr>
          <p:cNvPr id="1536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4264025"/>
            <a:ext cx="8288338"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5432732-BE26-4F58-BEE3-7C6AAEA704A6}" type="slidenum">
              <a:rPr lang="en-US" altLang="zh-TW" sz="1600">
                <a:solidFill>
                  <a:schemeClr val="bg2"/>
                </a:solidFill>
              </a:rPr>
              <a:pPr eaLnBrk="1" hangingPunct="1"/>
              <a:t>14</a:t>
            </a:fld>
            <a:endParaRPr lang="en-US" altLang="zh-TW" sz="1600">
              <a:solidFill>
                <a:schemeClr val="bg2"/>
              </a:solidFill>
            </a:endParaRPr>
          </a:p>
        </p:txBody>
      </p:sp>
      <p:sp>
        <p:nvSpPr>
          <p:cNvPr id="16387" name="Rectangle 2"/>
          <p:cNvSpPr>
            <a:spLocks noGrp="1" noChangeArrowheads="1"/>
          </p:cNvSpPr>
          <p:nvPr>
            <p:ph type="title"/>
          </p:nvPr>
        </p:nvSpPr>
        <p:spPr>
          <a:xfrm>
            <a:off x="185738" y="138113"/>
            <a:ext cx="8715375" cy="696912"/>
          </a:xfrm>
        </p:spPr>
        <p:txBody>
          <a:bodyPr/>
          <a:lstStyle/>
          <a:p>
            <a:pPr eaLnBrk="1" hangingPunct="1"/>
            <a:r>
              <a:rPr lang="en-US" altLang="zh-TW" sz="3600">
                <a:ea typeface="新細明體" panose="02020500000000000000" pitchFamily="18" charset="-120"/>
                <a:cs typeface="Times New Roman" panose="02020603050405020304" pitchFamily="18" charset="0"/>
              </a:rPr>
              <a:t>Guideline to Redundant Information</a:t>
            </a:r>
          </a:p>
        </p:txBody>
      </p:sp>
      <p:sp>
        <p:nvSpPr>
          <p:cNvPr id="16388" name="Rectangle 3"/>
          <p:cNvSpPr>
            <a:spLocks noGrp="1" noChangeArrowheads="1"/>
          </p:cNvSpPr>
          <p:nvPr>
            <p:ph type="body" idx="1"/>
          </p:nvPr>
        </p:nvSpPr>
        <p:spPr>
          <a:xfrm>
            <a:off x="252413" y="822325"/>
            <a:ext cx="8715375" cy="1698625"/>
          </a:xfrm>
        </p:spPr>
        <p:txBody>
          <a:bodyPr/>
          <a:lstStyle/>
          <a:p>
            <a:pPr eaLnBrk="1" hangingPunct="1">
              <a:lnSpc>
                <a:spcPct val="90000"/>
              </a:lnSpc>
            </a:pPr>
            <a:r>
              <a:rPr lang="en-US" altLang="zh-TW" sz="2400" b="1">
                <a:ea typeface="新細明體" panose="02020500000000000000" pitchFamily="18" charset="-120"/>
                <a:cs typeface="Times New Roman" panose="02020603050405020304" pitchFamily="18" charset="0"/>
              </a:rPr>
              <a:t>GUIDELINE</a:t>
            </a:r>
            <a:r>
              <a:rPr lang="en-US" altLang="zh-TW" sz="2800" b="1">
                <a:ea typeface="新細明體" panose="02020500000000000000" pitchFamily="18" charset="-120"/>
                <a:cs typeface="Times New Roman" panose="02020603050405020304" pitchFamily="18" charset="0"/>
              </a:rPr>
              <a:t> 2: </a:t>
            </a:r>
          </a:p>
          <a:p>
            <a:pPr eaLnBrk="1" hangingPunct="1">
              <a:lnSpc>
                <a:spcPct val="90000"/>
              </a:lnSpc>
              <a:buFontTx/>
              <a:buNone/>
            </a:pPr>
            <a:r>
              <a:rPr lang="en-US" altLang="zh-TW" sz="2800" b="1">
                <a:ea typeface="新細明體" panose="02020500000000000000" pitchFamily="18" charset="-120"/>
                <a:cs typeface="Times New Roman" panose="02020603050405020304" pitchFamily="18" charset="0"/>
              </a:rPr>
              <a:t>	</a:t>
            </a:r>
            <a:r>
              <a:rPr lang="en-US" altLang="zh-TW" sz="2400">
                <a:ea typeface="新細明體" panose="02020500000000000000" pitchFamily="18" charset="-120"/>
                <a:cs typeface="Times New Roman" panose="02020603050405020304" pitchFamily="18" charset="0"/>
              </a:rPr>
              <a:t>Design a schema that does not suffer from the insertion, deletion and update anomalies. If there are any present, then note them so that applications can be made to take them into account</a:t>
            </a:r>
            <a:endParaRPr lang="en-US" altLang="zh-TW">
              <a:ea typeface="新細明體" panose="02020500000000000000" pitchFamily="18" charset="-120"/>
              <a:cs typeface="Times New Roman" panose="02020603050405020304" pitchFamily="18" charset="0"/>
            </a:endParaRPr>
          </a:p>
        </p:txBody>
      </p:sp>
      <p:pic>
        <p:nvPicPr>
          <p:cNvPr id="163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2486025"/>
            <a:ext cx="41402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6163" y="4989513"/>
            <a:ext cx="4189412"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8600" y="2852738"/>
            <a:ext cx="3508375"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向右箭號 8"/>
          <p:cNvSpPr>
            <a:spLocks noChangeArrowheads="1"/>
          </p:cNvSpPr>
          <p:nvPr/>
        </p:nvSpPr>
        <p:spPr bwMode="auto">
          <a:xfrm rot="20006106">
            <a:off x="4502150" y="4041775"/>
            <a:ext cx="596900" cy="274638"/>
          </a:xfrm>
          <a:prstGeom prst="rightArrow">
            <a:avLst>
              <a:gd name="adj1" fmla="val 50000"/>
              <a:gd name="adj2" fmla="val 50046"/>
            </a:avLst>
          </a:prstGeom>
          <a:solidFill>
            <a:schemeClr val="accent2">
              <a:lumMod val="75000"/>
            </a:schemeClr>
          </a:solidFill>
          <a:ln w="9525" algn="ctr">
            <a:solidFill>
              <a:schemeClr val="tx1"/>
            </a:solidFill>
            <a:miter lim="800000"/>
            <a:headEnd/>
            <a:tailEnd/>
          </a:ln>
        </p:spPr>
        <p:txBody>
          <a:bodyPr wrap="none"/>
          <a:lstStyle/>
          <a:p>
            <a:pPr>
              <a:defRPr/>
            </a:pPr>
            <a:endParaRPr lang="zh-TW" altLang="en-US">
              <a:ea typeface="新細明體" pitchFamily="18" charset="-120"/>
            </a:endParaRPr>
          </a:p>
        </p:txBody>
      </p:sp>
      <p:sp>
        <p:nvSpPr>
          <p:cNvPr id="16393" name="向右箭號 9"/>
          <p:cNvSpPr>
            <a:spLocks noChangeArrowheads="1"/>
          </p:cNvSpPr>
          <p:nvPr/>
        </p:nvSpPr>
        <p:spPr bwMode="auto">
          <a:xfrm rot="1984953">
            <a:off x="4471988" y="4437063"/>
            <a:ext cx="600075" cy="274637"/>
          </a:xfrm>
          <a:prstGeom prst="rightArrow">
            <a:avLst>
              <a:gd name="adj1" fmla="val 50000"/>
              <a:gd name="adj2" fmla="val 50149"/>
            </a:avLst>
          </a:prstGeom>
          <a:solidFill>
            <a:schemeClr val="accent2">
              <a:lumMod val="75000"/>
            </a:schemeClr>
          </a:solidFill>
          <a:ln w="9525" algn="ctr">
            <a:solidFill>
              <a:schemeClr val="tx1"/>
            </a:solidFill>
            <a:miter lim="800000"/>
            <a:headEnd/>
            <a:tailEnd/>
          </a:ln>
        </p:spPr>
        <p:txBody>
          <a:bodyPr wrap="none"/>
          <a:lstStyle/>
          <a:p>
            <a:pPr>
              <a:defRPr/>
            </a:pPr>
            <a:endParaRPr lang="zh-TW" altLang="en-US">
              <a:ea typeface="新細明體" pitchFamily="18" charset="-120"/>
            </a:endParaRPr>
          </a:p>
        </p:txBody>
      </p:sp>
      <p:sp>
        <p:nvSpPr>
          <p:cNvPr id="16394" name="文字方塊 9"/>
          <p:cNvSpPr txBox="1">
            <a:spLocks noChangeArrowheads="1"/>
          </p:cNvSpPr>
          <p:nvPr/>
        </p:nvSpPr>
        <p:spPr bwMode="auto">
          <a:xfrm>
            <a:off x="407988" y="5202238"/>
            <a:ext cx="38973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 typeface="Arial" panose="020B0604020202020204" pitchFamily="34" charset="0"/>
              <a:buChar char="•"/>
            </a:pPr>
            <a:r>
              <a:rPr lang="en-US" altLang="zh-TW" sz="1800">
                <a:solidFill>
                  <a:srgbClr val="FF0000"/>
                </a:solidFill>
                <a:ea typeface="新細明體" panose="02020500000000000000" pitchFamily="18" charset="-120"/>
              </a:rPr>
              <a:t>Change P1’s name</a:t>
            </a:r>
          </a:p>
          <a:p>
            <a:pPr eaLnBrk="1" hangingPunct="1">
              <a:buFont typeface="Arial" panose="020B0604020202020204" pitchFamily="34" charset="0"/>
              <a:buChar char="•"/>
            </a:pPr>
            <a:r>
              <a:rPr lang="en-US" altLang="zh-TW" sz="1800">
                <a:solidFill>
                  <a:srgbClr val="FF0000"/>
                </a:solidFill>
                <a:ea typeface="新細明體" panose="02020500000000000000" pitchFamily="18" charset="-120"/>
              </a:rPr>
              <a:t>Insert a new project without assigning any worker yet</a:t>
            </a:r>
          </a:p>
          <a:p>
            <a:pPr eaLnBrk="1" hangingPunct="1">
              <a:buFont typeface="Arial" panose="020B0604020202020204" pitchFamily="34" charset="0"/>
              <a:buChar char="•"/>
            </a:pPr>
            <a:r>
              <a:rPr lang="en-US" altLang="zh-TW" sz="1800">
                <a:solidFill>
                  <a:srgbClr val="FF0000"/>
                </a:solidFill>
                <a:ea typeface="新細明體" panose="02020500000000000000" pitchFamily="18" charset="-120"/>
              </a:rPr>
              <a:t>Delete a project or an employee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向右箭號 7"/>
          <p:cNvSpPr>
            <a:spLocks noChangeArrowheads="1"/>
          </p:cNvSpPr>
          <p:nvPr/>
        </p:nvSpPr>
        <p:spPr bwMode="auto">
          <a:xfrm rot="8122178">
            <a:off x="5365750" y="5041900"/>
            <a:ext cx="461963" cy="231775"/>
          </a:xfrm>
          <a:prstGeom prst="rightArrow">
            <a:avLst>
              <a:gd name="adj1" fmla="val 50000"/>
              <a:gd name="adj2" fmla="val 49889"/>
            </a:avLst>
          </a:prstGeom>
          <a:solidFill>
            <a:schemeClr val="accent2">
              <a:lumMod val="75000"/>
            </a:schemeClr>
          </a:solidFill>
          <a:ln w="9525" algn="ctr">
            <a:solidFill>
              <a:schemeClr val="tx1"/>
            </a:solidFill>
            <a:miter lim="800000"/>
            <a:headEnd/>
            <a:tailEnd/>
          </a:ln>
        </p:spPr>
        <p:txBody>
          <a:bodyPr wrap="none"/>
          <a:lstStyle/>
          <a:p>
            <a:pPr>
              <a:defRPr/>
            </a:pPr>
            <a:endParaRPr lang="zh-TW" altLang="en-US">
              <a:ea typeface="新細明體" pitchFamily="18" charset="-120"/>
            </a:endParaRPr>
          </a:p>
        </p:txBody>
      </p:sp>
      <p:sp>
        <p:nvSpPr>
          <p:cNvPr id="17411"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6A6E79B-0014-4C88-86A8-949AF3FD506A}" type="slidenum">
              <a:rPr lang="en-US" altLang="zh-TW" sz="1600">
                <a:solidFill>
                  <a:schemeClr val="bg2"/>
                </a:solidFill>
              </a:rPr>
              <a:pPr eaLnBrk="1" hangingPunct="1"/>
              <a:t>15</a:t>
            </a:fld>
            <a:endParaRPr lang="en-US" altLang="zh-TW" sz="1600">
              <a:solidFill>
                <a:schemeClr val="bg2"/>
              </a:solidFill>
            </a:endParaRPr>
          </a:p>
        </p:txBody>
      </p:sp>
      <p:sp>
        <p:nvSpPr>
          <p:cNvPr id="17412" name="Rectangle 2"/>
          <p:cNvSpPr>
            <a:spLocks noGrp="1" noChangeArrowheads="1"/>
          </p:cNvSpPr>
          <p:nvPr>
            <p:ph type="title"/>
          </p:nvPr>
        </p:nvSpPr>
        <p:spPr>
          <a:xfrm>
            <a:off x="185738" y="138113"/>
            <a:ext cx="8715375" cy="554037"/>
          </a:xfrm>
        </p:spPr>
        <p:txBody>
          <a:bodyPr/>
          <a:lstStyle/>
          <a:p>
            <a:pPr eaLnBrk="1" hangingPunct="1"/>
            <a:r>
              <a:rPr lang="en-US" altLang="zh-TW" sz="3200">
                <a:ea typeface="新細明體" panose="02020500000000000000" pitchFamily="18" charset="-120"/>
                <a:cs typeface="Times New Roman" panose="02020603050405020304" pitchFamily="18" charset="0"/>
              </a:rPr>
              <a:t>Guideline to Redundant Information</a:t>
            </a:r>
          </a:p>
        </p:txBody>
      </p:sp>
      <p:sp>
        <p:nvSpPr>
          <p:cNvPr id="17413" name="Rectangle 3"/>
          <p:cNvSpPr>
            <a:spLocks noGrp="1" noChangeArrowheads="1"/>
          </p:cNvSpPr>
          <p:nvPr>
            <p:ph type="body" idx="1"/>
          </p:nvPr>
        </p:nvSpPr>
        <p:spPr>
          <a:xfrm>
            <a:off x="252413" y="758825"/>
            <a:ext cx="8715375" cy="3103563"/>
          </a:xfrm>
        </p:spPr>
        <p:txBody>
          <a:bodyPr/>
          <a:lstStyle/>
          <a:p>
            <a:pPr eaLnBrk="1" hangingPunct="1">
              <a:lnSpc>
                <a:spcPct val="90000"/>
              </a:lnSpc>
            </a:pPr>
            <a:r>
              <a:rPr lang="en-US" altLang="zh-TW" sz="2400" b="1">
                <a:ea typeface="新細明體" panose="02020500000000000000" pitchFamily="18" charset="-120"/>
                <a:cs typeface="Times New Roman" panose="02020603050405020304" pitchFamily="18" charset="0"/>
              </a:rPr>
              <a:t>GUIDELINE</a:t>
            </a:r>
            <a:r>
              <a:rPr lang="en-US" altLang="zh-TW" sz="2800" b="1">
                <a:ea typeface="新細明體" panose="02020500000000000000" pitchFamily="18" charset="-120"/>
                <a:cs typeface="Times New Roman" panose="02020603050405020304" pitchFamily="18" charset="0"/>
              </a:rPr>
              <a:t> 3: </a:t>
            </a:r>
          </a:p>
          <a:p>
            <a:pPr lvl="1" eaLnBrk="1" hangingPunct="1">
              <a:lnSpc>
                <a:spcPct val="90000"/>
              </a:lnSpc>
            </a:pPr>
            <a:r>
              <a:rPr lang="en-US" altLang="zh-TW" sz="2000">
                <a:ea typeface="新細明體" panose="02020500000000000000" pitchFamily="18" charset="-120"/>
                <a:cs typeface="Times New Roman" panose="02020603050405020304" pitchFamily="18" charset="0"/>
              </a:rPr>
              <a:t>Relations should be designed such that their tuples will have </a:t>
            </a:r>
            <a:r>
              <a:rPr lang="en-US" altLang="zh-TW" sz="2000">
                <a:solidFill>
                  <a:srgbClr val="FF0000"/>
                </a:solidFill>
                <a:ea typeface="新細明體" panose="02020500000000000000" pitchFamily="18" charset="-120"/>
                <a:cs typeface="Times New Roman" panose="02020603050405020304" pitchFamily="18" charset="0"/>
              </a:rPr>
              <a:t>as few NULL values as possible</a:t>
            </a:r>
          </a:p>
          <a:p>
            <a:pPr lvl="1" eaLnBrk="1" hangingPunct="1">
              <a:lnSpc>
                <a:spcPct val="90000"/>
              </a:lnSpc>
            </a:pPr>
            <a:r>
              <a:rPr lang="en-US" altLang="zh-TW" sz="2000">
                <a:ea typeface="新細明體" panose="02020500000000000000" pitchFamily="18" charset="-120"/>
                <a:cs typeface="Times New Roman" panose="02020603050405020304" pitchFamily="18" charset="0"/>
              </a:rPr>
              <a:t>Attributes that are NULL frequently could be </a:t>
            </a:r>
            <a:r>
              <a:rPr lang="en-US" altLang="zh-TW" sz="2000">
                <a:solidFill>
                  <a:srgbClr val="FF0000"/>
                </a:solidFill>
                <a:ea typeface="新細明體" panose="02020500000000000000" pitchFamily="18" charset="-120"/>
                <a:cs typeface="Times New Roman" panose="02020603050405020304" pitchFamily="18" charset="0"/>
              </a:rPr>
              <a:t>placed in separate relations </a:t>
            </a:r>
            <a:r>
              <a:rPr lang="en-US" altLang="zh-TW" sz="2000">
                <a:ea typeface="新細明體" panose="02020500000000000000" pitchFamily="18" charset="-120"/>
                <a:cs typeface="Times New Roman" panose="02020603050405020304" pitchFamily="18" charset="0"/>
              </a:rPr>
              <a:t>(with the primary key)</a:t>
            </a:r>
          </a:p>
          <a:p>
            <a:pPr lvl="1" eaLnBrk="1" hangingPunct="1">
              <a:lnSpc>
                <a:spcPct val="90000"/>
              </a:lnSpc>
            </a:pPr>
            <a:r>
              <a:rPr lang="en-US" altLang="zh-TW" sz="2000">
                <a:ea typeface="新細明體" panose="02020500000000000000" pitchFamily="18" charset="-120"/>
                <a:cs typeface="Times New Roman" panose="02020603050405020304" pitchFamily="18" charset="0"/>
              </a:rPr>
              <a:t>Reasons for nulls:</a:t>
            </a:r>
          </a:p>
          <a:p>
            <a:pPr lvl="2" eaLnBrk="1" hangingPunct="1">
              <a:lnSpc>
                <a:spcPct val="90000"/>
              </a:lnSpc>
            </a:pPr>
            <a:r>
              <a:rPr lang="en-US" altLang="zh-TW" sz="2000">
                <a:ea typeface="新細明體" panose="02020500000000000000" pitchFamily="18" charset="-120"/>
                <a:cs typeface="Times New Roman" panose="02020603050405020304" pitchFamily="18" charset="0"/>
              </a:rPr>
              <a:t>attribute </a:t>
            </a:r>
            <a:r>
              <a:rPr lang="en-US" altLang="zh-TW" sz="2000">
                <a:solidFill>
                  <a:srgbClr val="FF0000"/>
                </a:solidFill>
                <a:ea typeface="新細明體" panose="02020500000000000000" pitchFamily="18" charset="-120"/>
                <a:cs typeface="Times New Roman" panose="02020603050405020304" pitchFamily="18" charset="0"/>
              </a:rPr>
              <a:t>not applicable </a:t>
            </a:r>
            <a:r>
              <a:rPr lang="en-US" altLang="zh-TW" sz="2000">
                <a:ea typeface="新細明體" panose="02020500000000000000" pitchFamily="18" charset="-120"/>
                <a:cs typeface="Times New Roman" panose="02020603050405020304" pitchFamily="18" charset="0"/>
              </a:rPr>
              <a:t>or invalid</a:t>
            </a:r>
            <a:r>
              <a:rPr lang="zh-TW" altLang="en-US" sz="2000">
                <a:ea typeface="新細明體" panose="02020500000000000000" pitchFamily="18" charset="-120"/>
                <a:cs typeface="Times New Roman" panose="02020603050405020304" pitchFamily="18" charset="0"/>
              </a:rPr>
              <a:t> </a:t>
            </a:r>
            <a:r>
              <a:rPr lang="en-US" altLang="zh-TW" sz="2000">
                <a:ea typeface="新細明體" panose="02020500000000000000" pitchFamily="18" charset="-120"/>
                <a:cs typeface="Times New Roman" panose="02020603050405020304" pitchFamily="18" charset="0"/>
              </a:rPr>
              <a:t>(e.g. office phone no. of a student)</a:t>
            </a:r>
          </a:p>
          <a:p>
            <a:pPr lvl="2" eaLnBrk="1" hangingPunct="1">
              <a:lnSpc>
                <a:spcPct val="90000"/>
              </a:lnSpc>
            </a:pPr>
            <a:r>
              <a:rPr lang="en-US" altLang="zh-TW" sz="2000">
                <a:ea typeface="新細明體" panose="02020500000000000000" pitchFamily="18" charset="-120"/>
                <a:cs typeface="Times New Roman" panose="02020603050405020304" pitchFamily="18" charset="0"/>
              </a:rPr>
              <a:t>attribute value </a:t>
            </a:r>
            <a:r>
              <a:rPr lang="en-US" altLang="zh-TW" sz="2000">
                <a:solidFill>
                  <a:srgbClr val="FF0000"/>
                </a:solidFill>
                <a:ea typeface="新細明體" panose="02020500000000000000" pitchFamily="18" charset="-120"/>
                <a:cs typeface="Times New Roman" panose="02020603050405020304" pitchFamily="18" charset="0"/>
              </a:rPr>
              <a:t>unknown</a:t>
            </a:r>
            <a:r>
              <a:rPr lang="en-US" altLang="zh-TW" sz="2000">
                <a:ea typeface="新細明體" panose="02020500000000000000" pitchFamily="18" charset="-120"/>
                <a:cs typeface="Times New Roman" panose="02020603050405020304" pitchFamily="18" charset="0"/>
              </a:rPr>
              <a:t>  (may exist) (e.g. name of spouse)</a:t>
            </a:r>
          </a:p>
          <a:p>
            <a:pPr lvl="2" eaLnBrk="1" hangingPunct="1">
              <a:lnSpc>
                <a:spcPct val="90000"/>
              </a:lnSpc>
            </a:pPr>
            <a:r>
              <a:rPr lang="en-US" altLang="zh-TW" sz="2000">
                <a:ea typeface="新細明體" panose="02020500000000000000" pitchFamily="18" charset="-120"/>
                <a:cs typeface="Times New Roman" panose="02020603050405020304" pitchFamily="18" charset="0"/>
              </a:rPr>
              <a:t>value known to exist, but </a:t>
            </a:r>
            <a:r>
              <a:rPr lang="en-US" altLang="zh-TW" sz="2000">
                <a:solidFill>
                  <a:srgbClr val="FF0000"/>
                </a:solidFill>
                <a:ea typeface="新細明體" panose="02020500000000000000" pitchFamily="18" charset="-120"/>
                <a:cs typeface="Times New Roman" panose="02020603050405020304" pitchFamily="18" charset="0"/>
              </a:rPr>
              <a:t>unavailable</a:t>
            </a:r>
            <a:r>
              <a:rPr lang="en-US" altLang="zh-TW" sz="2000">
                <a:ea typeface="新細明體" panose="02020500000000000000" pitchFamily="18" charset="-120"/>
              </a:rPr>
              <a:t>  (e.g. weight of a female)</a:t>
            </a:r>
            <a:endParaRPr lang="en-US" altLang="zh-TW">
              <a:ea typeface="新細明體" panose="02020500000000000000" pitchFamily="18" charset="-120"/>
            </a:endParaRPr>
          </a:p>
        </p:txBody>
      </p:sp>
      <p:pic>
        <p:nvPicPr>
          <p:cNvPr id="174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613" y="4130675"/>
            <a:ext cx="5561012"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 y="5554663"/>
            <a:ext cx="53340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向右箭號 8"/>
          <p:cNvSpPr>
            <a:spLocks noChangeArrowheads="1"/>
          </p:cNvSpPr>
          <p:nvPr/>
        </p:nvSpPr>
        <p:spPr bwMode="auto">
          <a:xfrm rot="2231326">
            <a:off x="5780088" y="5005388"/>
            <a:ext cx="474662" cy="250825"/>
          </a:xfrm>
          <a:prstGeom prst="rightArrow">
            <a:avLst>
              <a:gd name="adj1" fmla="val 50000"/>
              <a:gd name="adj2" fmla="val 49930"/>
            </a:avLst>
          </a:prstGeom>
          <a:solidFill>
            <a:schemeClr val="accent2">
              <a:lumMod val="75000"/>
            </a:schemeClr>
          </a:solidFill>
          <a:ln w="9525" algn="ctr">
            <a:solidFill>
              <a:schemeClr val="tx1"/>
            </a:solidFill>
            <a:miter lim="800000"/>
            <a:headEnd/>
            <a:tailEnd/>
          </a:ln>
        </p:spPr>
        <p:txBody>
          <a:bodyPr wrap="none"/>
          <a:lstStyle/>
          <a:p>
            <a:pPr>
              <a:defRPr/>
            </a:pPr>
            <a:endParaRPr lang="zh-TW" altLang="en-US">
              <a:ea typeface="新細明體" pitchFamily="18" charset="-120"/>
            </a:endParaRPr>
          </a:p>
        </p:txBody>
      </p:sp>
      <p:grpSp>
        <p:nvGrpSpPr>
          <p:cNvPr id="17417" name="群組 10"/>
          <p:cNvGrpSpPr>
            <a:grpSpLocks/>
          </p:cNvGrpSpPr>
          <p:nvPr/>
        </p:nvGrpSpPr>
        <p:grpSpPr bwMode="auto">
          <a:xfrm>
            <a:off x="6219825" y="5540375"/>
            <a:ext cx="2066925" cy="571500"/>
            <a:chOff x="6219594" y="5540221"/>
            <a:chExt cx="2066925" cy="571500"/>
          </a:xfrm>
        </p:grpSpPr>
        <p:pic>
          <p:nvPicPr>
            <p:cNvPr id="1742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9594" y="5540221"/>
              <a:ext cx="20669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3107" y="5795685"/>
              <a:ext cx="6858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8" name="文字方塊 11"/>
          <p:cNvSpPr txBox="1">
            <a:spLocks noChangeArrowheads="1"/>
          </p:cNvSpPr>
          <p:nvPr/>
        </p:nvSpPr>
        <p:spPr bwMode="auto">
          <a:xfrm>
            <a:off x="2370138" y="3986213"/>
            <a:ext cx="1349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600" b="1">
                <a:solidFill>
                  <a:srgbClr val="FF0000"/>
                </a:solidFill>
                <a:ea typeface="新細明體" panose="02020500000000000000" pitchFamily="18" charset="-120"/>
              </a:rPr>
              <a:t>(1000 tuples)</a:t>
            </a:r>
            <a:endParaRPr lang="zh-TW" altLang="en-US" sz="1600" b="1">
              <a:solidFill>
                <a:srgbClr val="FF0000"/>
              </a:solidFill>
              <a:ea typeface="新細明體" panose="02020500000000000000" pitchFamily="18" charset="-120"/>
            </a:endParaRPr>
          </a:p>
        </p:txBody>
      </p:sp>
      <p:sp>
        <p:nvSpPr>
          <p:cNvPr id="17419" name="文字方塊 12"/>
          <p:cNvSpPr txBox="1">
            <a:spLocks noChangeArrowheads="1"/>
          </p:cNvSpPr>
          <p:nvPr/>
        </p:nvSpPr>
        <p:spPr bwMode="auto">
          <a:xfrm>
            <a:off x="1339850" y="5414963"/>
            <a:ext cx="13493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600" b="1">
                <a:solidFill>
                  <a:srgbClr val="FF0000"/>
                </a:solidFill>
                <a:ea typeface="新細明體" panose="02020500000000000000" pitchFamily="18" charset="-120"/>
              </a:rPr>
              <a:t>(1000 tuples)</a:t>
            </a:r>
            <a:endParaRPr lang="zh-TW" altLang="en-US" sz="1600" b="1">
              <a:solidFill>
                <a:srgbClr val="FF0000"/>
              </a:solidFill>
              <a:ea typeface="新細明體" panose="02020500000000000000" pitchFamily="18" charset="-120"/>
            </a:endParaRPr>
          </a:p>
        </p:txBody>
      </p:sp>
      <p:sp>
        <p:nvSpPr>
          <p:cNvPr id="17420" name="文字方塊 13"/>
          <p:cNvSpPr txBox="1">
            <a:spLocks noChangeArrowheads="1"/>
          </p:cNvSpPr>
          <p:nvPr/>
        </p:nvSpPr>
        <p:spPr bwMode="auto">
          <a:xfrm>
            <a:off x="7626350" y="5424488"/>
            <a:ext cx="11795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600" b="1" dirty="0">
                <a:solidFill>
                  <a:srgbClr val="FF0000"/>
                </a:solidFill>
                <a:ea typeface="新細明體" panose="02020500000000000000" pitchFamily="18" charset="-120"/>
              </a:rPr>
              <a:t>(50 tuples)</a:t>
            </a:r>
            <a:endParaRPr lang="zh-TW" altLang="en-US" sz="1600" b="1" dirty="0">
              <a:solidFill>
                <a:srgbClr val="FF0000"/>
              </a:solidFill>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3"/>
          <p:cNvSpPr>
            <a:spLocks noGrp="1"/>
          </p:cNvSpPr>
          <p:nvPr>
            <p:ph type="sldNum" sz="quarter" idx="10"/>
          </p:nvPr>
        </p:nvSpPr>
        <p:spPr>
          <a:xfrm>
            <a:off x="8620125" y="6386513"/>
            <a:ext cx="438150" cy="387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4ABFD0E-82D6-4309-A79D-73E77627F845}" type="slidenum">
              <a:rPr lang="en-US" altLang="zh-TW" sz="1600">
                <a:solidFill>
                  <a:schemeClr val="bg2"/>
                </a:solidFill>
              </a:rPr>
              <a:pPr eaLnBrk="1" hangingPunct="1"/>
              <a:t>16</a:t>
            </a:fld>
            <a:endParaRPr lang="en-US" altLang="zh-TW" sz="1600">
              <a:solidFill>
                <a:schemeClr val="bg2"/>
              </a:solidFill>
            </a:endParaRPr>
          </a:p>
        </p:txBody>
      </p:sp>
      <p:sp>
        <p:nvSpPr>
          <p:cNvPr id="18435" name="Rectangle 2"/>
          <p:cNvSpPr>
            <a:spLocks noGrp="1" noChangeArrowheads="1"/>
          </p:cNvSpPr>
          <p:nvPr>
            <p:ph type="title"/>
          </p:nvPr>
        </p:nvSpPr>
        <p:spPr>
          <a:xfrm>
            <a:off x="185738" y="138113"/>
            <a:ext cx="8715375" cy="909637"/>
          </a:xfrm>
        </p:spPr>
        <p:txBody>
          <a:bodyPr/>
          <a:lstStyle/>
          <a:p>
            <a:pPr eaLnBrk="1" hangingPunct="1"/>
            <a:r>
              <a:rPr lang="en-US" altLang="zh-TW" sz="4000">
                <a:ea typeface="新細明體" panose="02020500000000000000" pitchFamily="18" charset="-120"/>
                <a:cs typeface="Times New Roman" panose="02020603050405020304" pitchFamily="18" charset="0"/>
              </a:rPr>
              <a:t>Spurious Tuples </a:t>
            </a:r>
          </a:p>
        </p:txBody>
      </p:sp>
      <p:sp>
        <p:nvSpPr>
          <p:cNvPr id="18436" name="Rectangle 3"/>
          <p:cNvSpPr>
            <a:spLocks noGrp="1" noChangeArrowheads="1"/>
          </p:cNvSpPr>
          <p:nvPr>
            <p:ph type="body" idx="1"/>
          </p:nvPr>
        </p:nvSpPr>
        <p:spPr>
          <a:xfrm>
            <a:off x="252413" y="1203325"/>
            <a:ext cx="8715375" cy="4656138"/>
          </a:xfrm>
        </p:spPr>
        <p:txBody>
          <a:bodyPr/>
          <a:lstStyle/>
          <a:p>
            <a:pPr eaLnBrk="1" hangingPunct="1">
              <a:defRPr/>
            </a:pPr>
            <a:r>
              <a:rPr lang="en-US" altLang="zh-TW" sz="2800" dirty="0">
                <a:ea typeface="新細明體" pitchFamily="18" charset="-120"/>
                <a:cs typeface="Times New Roman" pitchFamily="18" charset="0"/>
              </a:rPr>
              <a:t>Bad designs for a relational database may </a:t>
            </a:r>
            <a:r>
              <a:rPr lang="en-US" altLang="zh-TW" sz="2800" dirty="0">
                <a:solidFill>
                  <a:srgbClr val="FF0000"/>
                </a:solidFill>
                <a:ea typeface="新細明體" pitchFamily="18" charset="-120"/>
                <a:cs typeface="Times New Roman" pitchFamily="18" charset="0"/>
              </a:rPr>
              <a:t>result in erroneous results </a:t>
            </a:r>
            <a:r>
              <a:rPr lang="en-US" altLang="zh-TW" sz="2800" dirty="0">
                <a:ea typeface="新細明體" pitchFamily="18" charset="-120"/>
                <a:cs typeface="Times New Roman" pitchFamily="18" charset="0"/>
              </a:rPr>
              <a:t>for certain JOIN operations</a:t>
            </a:r>
          </a:p>
          <a:p>
            <a:pPr eaLnBrk="1" hangingPunct="1">
              <a:defRPr/>
            </a:pPr>
            <a:r>
              <a:rPr lang="en-US" altLang="zh-TW" sz="2800" dirty="0">
                <a:ea typeface="新細明體" pitchFamily="18" charset="-120"/>
                <a:cs typeface="Times New Roman" pitchFamily="18" charset="0"/>
              </a:rPr>
              <a:t>The "</a:t>
            </a:r>
            <a:r>
              <a:rPr lang="en-US" altLang="zh-TW" sz="2800" dirty="0">
                <a:solidFill>
                  <a:srgbClr val="FF0000"/>
                </a:solidFill>
                <a:ea typeface="新細明體" pitchFamily="18" charset="-120"/>
                <a:cs typeface="Times New Roman" pitchFamily="18" charset="0"/>
              </a:rPr>
              <a:t>lossless join</a:t>
            </a:r>
            <a:r>
              <a:rPr lang="en-US" altLang="zh-TW" sz="2800" dirty="0">
                <a:ea typeface="新細明體" pitchFamily="18" charset="-120"/>
                <a:cs typeface="Times New Roman" pitchFamily="18" charset="0"/>
              </a:rPr>
              <a:t>" property is used to guarantee meaningful results for join operations</a:t>
            </a:r>
            <a:r>
              <a:rPr lang="en-US" altLang="zh-TW" dirty="0">
                <a:ea typeface="新細明體" pitchFamily="18" charset="-120"/>
                <a:cs typeface="Times New Roman" pitchFamily="18" charset="0"/>
              </a:rPr>
              <a:t> </a:t>
            </a:r>
          </a:p>
          <a:p>
            <a:pPr eaLnBrk="1" hangingPunct="1">
              <a:buFontTx/>
              <a:buNone/>
              <a:defRPr/>
            </a:pPr>
            <a:endParaRPr lang="en-US" altLang="zh-TW" sz="1000" dirty="0">
              <a:ea typeface="新細明體" pitchFamily="18" charset="-120"/>
              <a:cs typeface="Times New Roman" pitchFamily="18" charset="0"/>
            </a:endParaRPr>
          </a:p>
          <a:p>
            <a:pPr eaLnBrk="1" hangingPunct="1">
              <a:buFontTx/>
              <a:buNone/>
              <a:defRPr/>
            </a:pPr>
            <a:r>
              <a:rPr lang="en-US" altLang="zh-TW" sz="2800" b="1" dirty="0">
                <a:ea typeface="新細明體" pitchFamily="18" charset="-120"/>
                <a:cs typeface="Times New Roman" pitchFamily="18" charset="0"/>
              </a:rPr>
              <a:t>GUIDELINE 4</a:t>
            </a:r>
          </a:p>
          <a:p>
            <a:pPr marL="0" indent="0" eaLnBrk="1" hangingPunct="1">
              <a:buFontTx/>
              <a:buNone/>
              <a:defRPr/>
            </a:pPr>
            <a:r>
              <a:rPr lang="en-US" altLang="zh-TW" sz="2800" dirty="0">
                <a:ea typeface="新細明體" pitchFamily="18" charset="-120"/>
                <a:cs typeface="Times New Roman" pitchFamily="18" charset="0"/>
              </a:rPr>
              <a:t>The relations should be designed to satisfy </a:t>
            </a:r>
            <a:r>
              <a:rPr lang="en-US" altLang="zh-TW" sz="2800" b="1" i="1" dirty="0">
                <a:solidFill>
                  <a:schemeClr val="hlink"/>
                </a:solidFill>
                <a:ea typeface="新細明體" pitchFamily="18" charset="-120"/>
                <a:cs typeface="Times New Roman" pitchFamily="18" charset="0"/>
              </a:rPr>
              <a:t>the lossless join condition</a:t>
            </a:r>
            <a:r>
              <a:rPr lang="en-US" altLang="zh-TW" sz="2800" b="1" dirty="0">
                <a:ea typeface="新細明體" pitchFamily="18" charset="-120"/>
                <a:cs typeface="Times New Roman" pitchFamily="18" charset="0"/>
              </a:rPr>
              <a:t>:</a:t>
            </a:r>
            <a:r>
              <a:rPr lang="en-US" altLang="zh-TW" sz="2800" dirty="0">
                <a:ea typeface="新細明體" pitchFamily="18" charset="-120"/>
                <a:cs typeface="Times New Roman" pitchFamily="18" charset="0"/>
              </a:rPr>
              <a:t> </a:t>
            </a:r>
          </a:p>
          <a:p>
            <a:pPr indent="4763" eaLnBrk="1" hangingPunct="1">
              <a:buFontTx/>
              <a:buNone/>
              <a:defRPr/>
            </a:pPr>
            <a:r>
              <a:rPr lang="en-US" altLang="zh-TW" sz="2800" dirty="0">
                <a:solidFill>
                  <a:schemeClr val="hlink"/>
                </a:solidFill>
                <a:ea typeface="新細明體" pitchFamily="18" charset="-120"/>
                <a:cs typeface="Times New Roman" pitchFamily="18" charset="0"/>
              </a:rPr>
              <a:t>No spurious tuples should be generated by doing a natural-join of any relations.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A2E6E4C-28DB-4DE9-B6D1-92BEC39A7E24}" type="slidenum">
              <a:rPr lang="en-US" altLang="zh-TW" sz="1600">
                <a:solidFill>
                  <a:schemeClr val="bg2"/>
                </a:solidFill>
              </a:rPr>
              <a:pPr eaLnBrk="1" hangingPunct="1"/>
              <a:t>17</a:t>
            </a:fld>
            <a:endParaRPr lang="en-US" altLang="zh-TW" sz="1600">
              <a:solidFill>
                <a:schemeClr val="bg2"/>
              </a:solidFill>
            </a:endParaRPr>
          </a:p>
        </p:txBody>
      </p:sp>
      <p:sp>
        <p:nvSpPr>
          <p:cNvPr id="20483" name="Rectangle 2"/>
          <p:cNvSpPr>
            <a:spLocks noGrp="1" noChangeArrowheads="1"/>
          </p:cNvSpPr>
          <p:nvPr>
            <p:ph type="title"/>
          </p:nvPr>
        </p:nvSpPr>
        <p:spPr>
          <a:xfrm>
            <a:off x="119063" y="0"/>
            <a:ext cx="8729662" cy="2438400"/>
          </a:xfrm>
        </p:spPr>
        <p:txBody>
          <a:bodyPr/>
          <a:lstStyle/>
          <a:p>
            <a:pPr algn="l" eaLnBrk="1" hangingPunct="1"/>
            <a:r>
              <a:rPr lang="en-US" altLang="zh-TW" sz="2400">
                <a:ea typeface="新細明體" panose="02020500000000000000" pitchFamily="18" charset="-120"/>
              </a:rPr>
              <a:t/>
            </a:r>
            <a:br>
              <a:rPr lang="en-US" altLang="zh-TW" sz="2400">
                <a:ea typeface="新細明體" panose="02020500000000000000" pitchFamily="18" charset="-120"/>
              </a:rPr>
            </a:br>
            <a:endParaRPr lang="en-US" altLang="zh-TW" sz="1800">
              <a:ea typeface="新細明體" panose="02020500000000000000" pitchFamily="18" charset="-120"/>
            </a:endParaRPr>
          </a:p>
        </p:txBody>
      </p:sp>
      <p:sp>
        <p:nvSpPr>
          <p:cNvPr id="20484" name="Rectangle 6"/>
          <p:cNvSpPr>
            <a:spLocks noChangeArrowheads="1"/>
          </p:cNvSpPr>
          <p:nvPr/>
        </p:nvSpPr>
        <p:spPr bwMode="auto">
          <a:xfrm>
            <a:off x="166688" y="871538"/>
            <a:ext cx="8348662"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AutoNum type="alphaLcParenBoth"/>
            </a:pPr>
            <a:r>
              <a:rPr lang="en-US" altLang="zh-TW" sz="1800">
                <a:solidFill>
                  <a:srgbClr val="333399"/>
                </a:solidFill>
                <a:ea typeface="新細明體" panose="02020500000000000000" pitchFamily="18" charset="-120"/>
              </a:rPr>
              <a:t>The two relation schemas EMP_LOCS and EMP_PROJ1. </a:t>
            </a:r>
          </a:p>
          <a:p>
            <a:pPr eaLnBrk="1" hangingPunct="1">
              <a:buFontTx/>
              <a:buAutoNum type="alphaLcParenBoth"/>
            </a:pPr>
            <a:r>
              <a:rPr lang="en-US" altLang="zh-TW" sz="1800">
                <a:solidFill>
                  <a:srgbClr val="333399"/>
                </a:solidFill>
                <a:ea typeface="新細明體" panose="02020500000000000000" pitchFamily="18" charset="-120"/>
              </a:rPr>
              <a:t>The result of projecting the extension of EMP_PROJ from Figure 14.4 onto the relations EMP_LOCS and EMP_PROJ1.</a:t>
            </a:r>
            <a:endParaRPr lang="zh-TW" altLang="en-US" sz="1800">
              <a:solidFill>
                <a:srgbClr val="333399"/>
              </a:solidFill>
              <a:ea typeface="新細明體" panose="02020500000000000000" pitchFamily="18" charset="-120"/>
            </a:endParaRPr>
          </a:p>
        </p:txBody>
      </p:sp>
      <p:sp>
        <p:nvSpPr>
          <p:cNvPr id="20485" name="Rectangle 7"/>
          <p:cNvSpPr>
            <a:spLocks noChangeArrowheads="1"/>
          </p:cNvSpPr>
          <p:nvPr/>
        </p:nvSpPr>
        <p:spPr bwMode="auto">
          <a:xfrm>
            <a:off x="119063" y="39688"/>
            <a:ext cx="88630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b="1">
                <a:solidFill>
                  <a:srgbClr val="333399"/>
                </a:solidFill>
                <a:ea typeface="新細明體" panose="02020500000000000000" pitchFamily="18" charset="-120"/>
              </a:rPr>
              <a:t>FIGURE 14.5 </a:t>
            </a:r>
            <a:r>
              <a:rPr lang="en-US" altLang="zh-TW">
                <a:solidFill>
                  <a:srgbClr val="333399"/>
                </a:solidFill>
                <a:ea typeface="新細明體" panose="02020500000000000000" pitchFamily="18" charset="-120"/>
              </a:rPr>
              <a:t>Particularly poor design for the EMP_PROJ relation of Figure 14.3b.</a:t>
            </a:r>
            <a:endParaRPr lang="zh-TW" altLang="en-US">
              <a:solidFill>
                <a:srgbClr val="333399"/>
              </a:solidFill>
              <a:ea typeface="新細明體" panose="02020500000000000000" pitchFamily="18" charset="-120"/>
            </a:endParaRPr>
          </a:p>
        </p:txBody>
      </p:sp>
      <p:grpSp>
        <p:nvGrpSpPr>
          <p:cNvPr id="20486" name="Group 14"/>
          <p:cNvGrpSpPr>
            <a:grpSpLocks/>
          </p:cNvGrpSpPr>
          <p:nvPr/>
        </p:nvGrpSpPr>
        <p:grpSpPr bwMode="auto">
          <a:xfrm>
            <a:off x="4003675" y="3489325"/>
            <a:ext cx="1857375" cy="646113"/>
            <a:chOff x="2522" y="2188"/>
            <a:chExt cx="1170" cy="417"/>
          </a:xfrm>
        </p:grpSpPr>
        <p:sp>
          <p:nvSpPr>
            <p:cNvPr id="20498" name="Line 12"/>
            <p:cNvSpPr>
              <a:spLocks noChangeShapeType="1"/>
            </p:cNvSpPr>
            <p:nvPr/>
          </p:nvSpPr>
          <p:spPr bwMode="auto">
            <a:xfrm flipH="1">
              <a:off x="2522" y="2188"/>
              <a:ext cx="0" cy="417"/>
            </a:xfrm>
            <a:prstGeom prst="line">
              <a:avLst/>
            </a:prstGeom>
            <a:noFill/>
            <a:ln w="571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0499" name="Text Box 13"/>
            <p:cNvSpPr txBox="1">
              <a:spLocks noChangeArrowheads="1"/>
            </p:cNvSpPr>
            <p:nvPr/>
          </p:nvSpPr>
          <p:spPr bwMode="auto">
            <a:xfrm>
              <a:off x="2540" y="2230"/>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a:solidFill>
                    <a:schemeClr val="hlink"/>
                  </a:solidFill>
                  <a:ea typeface="新細明體" panose="02020500000000000000" pitchFamily="18" charset="-120"/>
                </a:rPr>
                <a:t>decompose</a:t>
              </a:r>
            </a:p>
          </p:txBody>
        </p:sp>
      </p:grpSp>
      <p:sp>
        <p:nvSpPr>
          <p:cNvPr id="20487" name="文字方塊 20"/>
          <p:cNvSpPr txBox="1">
            <a:spLocks noChangeArrowheads="1"/>
          </p:cNvSpPr>
          <p:nvPr/>
        </p:nvSpPr>
        <p:spPr bwMode="auto">
          <a:xfrm>
            <a:off x="5118100" y="5349875"/>
            <a:ext cx="14684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800" b="1">
                <a:solidFill>
                  <a:srgbClr val="FF0000"/>
                </a:solidFill>
                <a:ea typeface="新細明體" panose="02020500000000000000" pitchFamily="18" charset="-120"/>
              </a:rPr>
              <a:t>natural join</a:t>
            </a:r>
            <a:endParaRPr lang="zh-TW" altLang="en-US" sz="1800" b="1">
              <a:solidFill>
                <a:srgbClr val="FF0000"/>
              </a:solidFill>
              <a:ea typeface="新細明體" panose="02020500000000000000" pitchFamily="18" charset="-120"/>
            </a:endParaRPr>
          </a:p>
        </p:txBody>
      </p:sp>
      <p:sp>
        <p:nvSpPr>
          <p:cNvPr id="20488" name="文字方塊 23"/>
          <p:cNvSpPr txBox="1">
            <a:spLocks noChangeArrowheads="1"/>
          </p:cNvSpPr>
          <p:nvPr/>
        </p:nvSpPr>
        <p:spPr bwMode="auto">
          <a:xfrm>
            <a:off x="4384675" y="5797550"/>
            <a:ext cx="1403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800" b="1">
                <a:solidFill>
                  <a:srgbClr val="FF0000"/>
                </a:solidFill>
                <a:ea typeface="新細明體" panose="02020500000000000000" pitchFamily="18" charset="-120"/>
              </a:rPr>
              <a:t>EMP_PROJ</a:t>
            </a:r>
            <a:endParaRPr lang="zh-TW" altLang="en-US" sz="1800" b="1">
              <a:solidFill>
                <a:srgbClr val="FF0000"/>
              </a:solidFill>
              <a:ea typeface="新細明體" panose="02020500000000000000" pitchFamily="18" charset="-120"/>
            </a:endParaRPr>
          </a:p>
        </p:txBody>
      </p:sp>
      <p:pic>
        <p:nvPicPr>
          <p:cNvPr id="20489"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4151313"/>
            <a:ext cx="74676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90" name="群組 16"/>
          <p:cNvGrpSpPr>
            <a:grpSpLocks/>
          </p:cNvGrpSpPr>
          <p:nvPr/>
        </p:nvGrpSpPr>
        <p:grpSpPr bwMode="auto">
          <a:xfrm>
            <a:off x="4510088" y="5041900"/>
            <a:ext cx="1376362" cy="755650"/>
            <a:chOff x="2877645" y="5012028"/>
            <a:chExt cx="1376039" cy="1042543"/>
          </a:xfrm>
        </p:grpSpPr>
        <p:cxnSp>
          <p:nvCxnSpPr>
            <p:cNvPr id="20495" name="直線單箭頭接點 12"/>
            <p:cNvCxnSpPr>
              <a:cxnSpLocks noChangeShapeType="1"/>
            </p:cNvCxnSpPr>
            <p:nvPr/>
          </p:nvCxnSpPr>
          <p:spPr bwMode="auto">
            <a:xfrm flipH="1">
              <a:off x="3481327" y="5565775"/>
              <a:ext cx="25461" cy="488796"/>
            </a:xfrm>
            <a:prstGeom prst="straightConnector1">
              <a:avLst/>
            </a:prstGeom>
            <a:noFill/>
            <a:ln w="254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0496" name="直線單箭頭接點 13"/>
            <p:cNvCxnSpPr>
              <a:cxnSpLocks noChangeShapeType="1"/>
            </p:cNvCxnSpPr>
            <p:nvPr/>
          </p:nvCxnSpPr>
          <p:spPr bwMode="auto">
            <a:xfrm flipV="1">
              <a:off x="3524250" y="5140171"/>
              <a:ext cx="729434" cy="425604"/>
            </a:xfrm>
            <a:prstGeom prst="straightConnector1">
              <a:avLst/>
            </a:prstGeom>
            <a:noFill/>
            <a:ln w="254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0497" name="直線單箭頭接點 16"/>
            <p:cNvCxnSpPr>
              <a:cxnSpLocks noChangeShapeType="1"/>
            </p:cNvCxnSpPr>
            <p:nvPr/>
          </p:nvCxnSpPr>
          <p:spPr bwMode="auto">
            <a:xfrm flipH="1" flipV="1">
              <a:off x="2877645" y="5012028"/>
              <a:ext cx="646606" cy="572798"/>
            </a:xfrm>
            <a:prstGeom prst="straightConnector1">
              <a:avLst/>
            </a:prstGeom>
            <a:noFill/>
            <a:ln w="25400" algn="ctr">
              <a:solidFill>
                <a:srgbClr val="FF0000"/>
              </a:solidFill>
              <a:miter lim="800000"/>
              <a:headEnd/>
              <a:tailEnd/>
            </a:ln>
            <a:extLst>
              <a:ext uri="{909E8E84-426E-40DD-AFC4-6F175D3DCCD1}">
                <a14:hiddenFill xmlns:a14="http://schemas.microsoft.com/office/drawing/2010/main">
                  <a:noFill/>
                </a14:hiddenFill>
              </a:ext>
            </a:extLst>
          </p:spPr>
        </p:cxnSp>
      </p:grpSp>
      <p:grpSp>
        <p:nvGrpSpPr>
          <p:cNvPr id="20491" name="群組 26"/>
          <p:cNvGrpSpPr>
            <a:grpSpLocks/>
          </p:cNvGrpSpPr>
          <p:nvPr/>
        </p:nvGrpSpPr>
        <p:grpSpPr bwMode="auto">
          <a:xfrm>
            <a:off x="657225" y="1844675"/>
            <a:ext cx="7123113" cy="1635125"/>
            <a:chOff x="426126" y="1844675"/>
            <a:chExt cx="7124024" cy="1635385"/>
          </a:xfrm>
        </p:grpSpPr>
        <p:pic>
          <p:nvPicPr>
            <p:cNvPr id="2049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844675"/>
              <a:ext cx="7107237"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4" name="文字方塊 25"/>
            <p:cNvSpPr txBox="1">
              <a:spLocks noChangeArrowheads="1"/>
            </p:cNvSpPr>
            <p:nvPr/>
          </p:nvSpPr>
          <p:spPr bwMode="auto">
            <a:xfrm>
              <a:off x="426126" y="3018395"/>
              <a:ext cx="290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b="1">
                  <a:solidFill>
                    <a:schemeClr val="bg2"/>
                  </a:solidFill>
                  <a:ea typeface="新細明體" panose="02020500000000000000" pitchFamily="18" charset="-120"/>
                </a:rPr>
                <a:t>…           …         …    </a:t>
              </a:r>
              <a:endParaRPr lang="zh-TW" altLang="en-US" b="1">
                <a:solidFill>
                  <a:schemeClr val="bg2"/>
                </a:solidFill>
                <a:ea typeface="新細明體" panose="02020500000000000000" pitchFamily="18" charset="-120"/>
              </a:endParaRPr>
            </a:p>
          </p:txBody>
        </p:sp>
      </p:grpSp>
      <p:sp>
        <p:nvSpPr>
          <p:cNvPr id="20492" name="文字方塊 18"/>
          <p:cNvSpPr txBox="1">
            <a:spLocks noChangeArrowheads="1"/>
          </p:cNvSpPr>
          <p:nvPr/>
        </p:nvSpPr>
        <p:spPr bwMode="auto">
          <a:xfrm>
            <a:off x="6113463" y="5875338"/>
            <a:ext cx="1862137" cy="5857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60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Shall not generate spurious tuples.</a:t>
            </a:r>
            <a:endParaRPr lang="zh-TW" altLang="en-US" sz="160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編號版面配置區 3"/>
          <p:cNvSpPr>
            <a:spLocks noGrp="1"/>
          </p:cNvSpPr>
          <p:nvPr>
            <p:ph type="sldNum" sz="quarter" idx="10"/>
          </p:nvPr>
        </p:nvSpPr>
        <p:spPr>
          <a:xfrm>
            <a:off x="8647113" y="6386513"/>
            <a:ext cx="411162" cy="387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C1CD107-1195-4DB1-A527-295059597FF0}" type="slidenum">
              <a:rPr lang="en-US" altLang="zh-TW" sz="1600">
                <a:solidFill>
                  <a:schemeClr val="bg2"/>
                </a:solidFill>
              </a:rPr>
              <a:pPr eaLnBrk="1" hangingPunct="1"/>
              <a:t>18</a:t>
            </a:fld>
            <a:endParaRPr lang="en-US" altLang="zh-TW" sz="1600">
              <a:solidFill>
                <a:schemeClr val="bg2"/>
              </a:solidFill>
            </a:endParaRPr>
          </a:p>
        </p:txBody>
      </p:sp>
      <p:sp>
        <p:nvSpPr>
          <p:cNvPr id="21507" name="Rectangle 2"/>
          <p:cNvSpPr>
            <a:spLocks noGrp="1" noChangeArrowheads="1"/>
          </p:cNvSpPr>
          <p:nvPr>
            <p:ph type="title"/>
          </p:nvPr>
        </p:nvSpPr>
        <p:spPr>
          <a:xfrm>
            <a:off x="457200" y="15875"/>
            <a:ext cx="8432800" cy="1039813"/>
          </a:xfrm>
        </p:spPr>
        <p:txBody>
          <a:bodyPr/>
          <a:lstStyle/>
          <a:p>
            <a:pPr algn="l" eaLnBrk="1" hangingPunct="1"/>
            <a:r>
              <a:rPr lang="en-US" altLang="zh-TW" sz="2400" b="1">
                <a:ea typeface="新細明體" panose="02020500000000000000" pitchFamily="18" charset="-120"/>
              </a:rPr>
              <a:t>FIGURE 14.5 (continued)</a:t>
            </a:r>
            <a:br>
              <a:rPr lang="en-US" altLang="zh-TW" sz="2400" b="1">
                <a:ea typeface="新細明體" panose="02020500000000000000" pitchFamily="18" charset="-120"/>
              </a:rPr>
            </a:br>
            <a:r>
              <a:rPr lang="en-US" altLang="zh-TW" sz="1800">
                <a:ea typeface="新細明體" panose="02020500000000000000" pitchFamily="18" charset="-120"/>
              </a:rPr>
              <a:t>The result of projecting the extension of EMP_PROJ from Figure 14.4 onto the relations EMP_LOCS and EMP_PROJ1.</a:t>
            </a:r>
          </a:p>
        </p:txBody>
      </p:sp>
      <p:pic>
        <p:nvPicPr>
          <p:cNvPr id="21508"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6038" y="3062288"/>
            <a:ext cx="5530850" cy="3071812"/>
          </a:xfrm>
        </p:spPr>
      </p:pic>
      <p:pic>
        <p:nvPicPr>
          <p:cNvPr id="215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0088" y="3106738"/>
            <a:ext cx="3290887"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10" name="群組 8"/>
          <p:cNvGrpSpPr>
            <a:grpSpLocks/>
          </p:cNvGrpSpPr>
          <p:nvPr/>
        </p:nvGrpSpPr>
        <p:grpSpPr bwMode="auto">
          <a:xfrm>
            <a:off x="1304925" y="1136650"/>
            <a:ext cx="7092950" cy="1654175"/>
            <a:chOff x="426126" y="1844675"/>
            <a:chExt cx="7124024" cy="1736924"/>
          </a:xfrm>
        </p:grpSpPr>
        <p:pic>
          <p:nvPicPr>
            <p:cNvPr id="2151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13" y="1844675"/>
              <a:ext cx="7107237"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8" name="文字方塊 10"/>
            <p:cNvSpPr txBox="1">
              <a:spLocks noChangeArrowheads="1"/>
            </p:cNvSpPr>
            <p:nvPr/>
          </p:nvSpPr>
          <p:spPr bwMode="auto">
            <a:xfrm>
              <a:off x="426126" y="3018394"/>
              <a:ext cx="3896272" cy="563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b="1">
                  <a:solidFill>
                    <a:schemeClr val="bg2"/>
                  </a:solidFill>
                  <a:ea typeface="新細明體" panose="02020500000000000000" pitchFamily="18" charset="-120"/>
                </a:rPr>
                <a:t>…           …         …    </a:t>
              </a:r>
              <a:endParaRPr lang="zh-TW" altLang="en-US" b="1">
                <a:solidFill>
                  <a:schemeClr val="bg2"/>
                </a:solidFill>
                <a:ea typeface="新細明體" panose="02020500000000000000" pitchFamily="18" charset="-120"/>
              </a:endParaRPr>
            </a:p>
          </p:txBody>
        </p:sp>
      </p:grpSp>
      <p:sp>
        <p:nvSpPr>
          <p:cNvPr id="21511" name="Text Box 13"/>
          <p:cNvSpPr txBox="1">
            <a:spLocks noChangeArrowheads="1"/>
          </p:cNvSpPr>
          <p:nvPr/>
        </p:nvSpPr>
        <p:spPr bwMode="auto">
          <a:xfrm>
            <a:off x="5437188" y="2606675"/>
            <a:ext cx="12684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600">
                <a:solidFill>
                  <a:schemeClr val="hlink"/>
                </a:solidFill>
                <a:latin typeface="Arial Unicode MS" panose="020B0604020202020204" pitchFamily="34" charset="-120"/>
                <a:ea typeface="Arial Unicode MS" panose="020B0604020202020204" pitchFamily="34" charset="-120"/>
                <a:cs typeface="Arial Unicode MS" panose="020B0604020202020204" pitchFamily="34" charset="-120"/>
              </a:rPr>
              <a:t>decompose</a:t>
            </a:r>
          </a:p>
        </p:txBody>
      </p:sp>
      <p:cxnSp>
        <p:nvCxnSpPr>
          <p:cNvPr id="13" name="直線單箭頭接點 12"/>
          <p:cNvCxnSpPr/>
          <p:nvPr/>
        </p:nvCxnSpPr>
        <p:spPr bwMode="auto">
          <a:xfrm flipH="1">
            <a:off x="5834063" y="5892800"/>
            <a:ext cx="2235200" cy="431800"/>
          </a:xfrm>
          <a:prstGeom prst="straightConnector1">
            <a:avLst/>
          </a:prstGeom>
          <a:solidFill>
            <a:schemeClr val="accent1"/>
          </a:solidFill>
          <a:ln w="31750" cap="flat" cmpd="sng" algn="ctr">
            <a:solidFill>
              <a:schemeClr val="accent6">
                <a:lumMod val="50000"/>
              </a:schemeClr>
            </a:solidFill>
            <a:prstDash val="solid"/>
            <a:miter lim="800000"/>
            <a:headEnd type="none" w="med" len="med"/>
            <a:tailEnd type="arrow"/>
          </a:ln>
          <a:effectLst/>
        </p:spPr>
      </p:cxnSp>
      <p:cxnSp>
        <p:nvCxnSpPr>
          <p:cNvPr id="15" name="直線單箭頭接點 14"/>
          <p:cNvCxnSpPr/>
          <p:nvPr/>
        </p:nvCxnSpPr>
        <p:spPr bwMode="auto">
          <a:xfrm>
            <a:off x="5122863" y="6078538"/>
            <a:ext cx="668337" cy="271462"/>
          </a:xfrm>
          <a:prstGeom prst="straightConnector1">
            <a:avLst/>
          </a:prstGeom>
          <a:solidFill>
            <a:schemeClr val="accent1"/>
          </a:solidFill>
          <a:ln w="31750" cap="flat" cmpd="sng" algn="ctr">
            <a:solidFill>
              <a:schemeClr val="accent6">
                <a:lumMod val="50000"/>
              </a:schemeClr>
            </a:solidFill>
            <a:prstDash val="solid"/>
            <a:miter lim="800000"/>
            <a:headEnd type="none" w="med" len="med"/>
            <a:tailEnd type="arrow"/>
          </a:ln>
          <a:effectLst/>
        </p:spPr>
      </p:cxnSp>
      <p:sp>
        <p:nvSpPr>
          <p:cNvPr id="21514" name="Text Box 13"/>
          <p:cNvSpPr txBox="1">
            <a:spLocks noChangeArrowheads="1"/>
          </p:cNvSpPr>
          <p:nvPr/>
        </p:nvSpPr>
        <p:spPr bwMode="auto">
          <a:xfrm>
            <a:off x="5302250" y="6323013"/>
            <a:ext cx="12430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600">
                <a:solidFill>
                  <a:schemeClr val="hlink"/>
                </a:solidFill>
                <a:latin typeface="Arial Unicode MS" panose="020B0604020202020204" pitchFamily="34" charset="-120"/>
                <a:ea typeface="Arial Unicode MS" panose="020B0604020202020204" pitchFamily="34" charset="-120"/>
                <a:cs typeface="Arial Unicode MS" panose="020B0604020202020204" pitchFamily="34" charset="-120"/>
              </a:rPr>
              <a:t>natural joint</a:t>
            </a:r>
          </a:p>
        </p:txBody>
      </p:sp>
      <p:cxnSp>
        <p:nvCxnSpPr>
          <p:cNvPr id="20" name="直線單箭頭接點 19"/>
          <p:cNvCxnSpPr/>
          <p:nvPr/>
        </p:nvCxnSpPr>
        <p:spPr bwMode="auto">
          <a:xfrm flipH="1">
            <a:off x="4783138" y="2641600"/>
            <a:ext cx="406400" cy="457200"/>
          </a:xfrm>
          <a:prstGeom prst="straightConnector1">
            <a:avLst/>
          </a:prstGeom>
          <a:solidFill>
            <a:schemeClr val="accent1"/>
          </a:solidFill>
          <a:ln w="31750" cap="flat" cmpd="sng" algn="ctr">
            <a:solidFill>
              <a:schemeClr val="accent6">
                <a:lumMod val="50000"/>
              </a:schemeClr>
            </a:solidFill>
            <a:prstDash val="solid"/>
            <a:miter lim="800000"/>
            <a:headEnd type="none" w="med" len="med"/>
            <a:tailEnd type="arrow"/>
          </a:ln>
          <a:effectLst/>
        </p:spPr>
      </p:cxnSp>
      <p:cxnSp>
        <p:nvCxnSpPr>
          <p:cNvPr id="22" name="直線單箭頭接點 21"/>
          <p:cNvCxnSpPr/>
          <p:nvPr/>
        </p:nvCxnSpPr>
        <p:spPr bwMode="auto">
          <a:xfrm>
            <a:off x="5181600" y="2649538"/>
            <a:ext cx="601663" cy="441325"/>
          </a:xfrm>
          <a:prstGeom prst="straightConnector1">
            <a:avLst/>
          </a:prstGeom>
          <a:solidFill>
            <a:schemeClr val="accent1"/>
          </a:solidFill>
          <a:ln w="31750" cap="flat" cmpd="sng" algn="ctr">
            <a:solidFill>
              <a:schemeClr val="accent6">
                <a:lumMod val="50000"/>
              </a:schemeClr>
            </a:solidFill>
            <a:prstDash val="solid"/>
            <a:miter lim="800000"/>
            <a:headEnd type="none" w="med" len="med"/>
            <a:tailEnd type="arrow"/>
          </a:ln>
          <a:effec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編號版面配置區 3"/>
          <p:cNvSpPr>
            <a:spLocks noGrp="1"/>
          </p:cNvSpPr>
          <p:nvPr>
            <p:ph type="sldNum" sz="quarter" idx="10"/>
          </p:nvPr>
        </p:nvSpPr>
        <p:spPr>
          <a:xfrm>
            <a:off x="8620125" y="6386513"/>
            <a:ext cx="438150" cy="387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EAD49FF-4076-464D-A448-BA1DFDA9052D}" type="slidenum">
              <a:rPr lang="en-US" altLang="zh-TW" sz="1600">
                <a:solidFill>
                  <a:schemeClr val="bg2"/>
                </a:solidFill>
              </a:rPr>
              <a:pPr eaLnBrk="1" hangingPunct="1"/>
              <a:t>19</a:t>
            </a:fld>
            <a:endParaRPr lang="en-US" altLang="zh-TW" sz="1600">
              <a:solidFill>
                <a:schemeClr val="bg2"/>
              </a:solidFill>
            </a:endParaRPr>
          </a:p>
        </p:txBody>
      </p:sp>
      <p:sp>
        <p:nvSpPr>
          <p:cNvPr id="22531" name="Rectangle 2"/>
          <p:cNvSpPr>
            <a:spLocks noGrp="1" noChangeArrowheads="1"/>
          </p:cNvSpPr>
          <p:nvPr>
            <p:ph type="title"/>
          </p:nvPr>
        </p:nvSpPr>
        <p:spPr>
          <a:xfrm>
            <a:off x="433388" y="26988"/>
            <a:ext cx="8024812" cy="1616075"/>
          </a:xfrm>
        </p:spPr>
        <p:txBody>
          <a:bodyPr/>
          <a:lstStyle/>
          <a:p>
            <a:pPr algn="l" eaLnBrk="1" hangingPunct="1"/>
            <a:r>
              <a:rPr lang="en-US" altLang="zh-TW" sz="2400" b="1">
                <a:ea typeface="新細明體" panose="02020500000000000000" pitchFamily="18" charset="-120"/>
              </a:rPr>
              <a:t>FIGURE 14.6</a:t>
            </a:r>
            <a:br>
              <a:rPr lang="en-US" altLang="zh-TW" sz="2400" b="1">
                <a:ea typeface="新細明體" panose="02020500000000000000" pitchFamily="18" charset="-120"/>
              </a:rPr>
            </a:br>
            <a:r>
              <a:rPr lang="en-US" altLang="zh-TW" sz="2000">
                <a:ea typeface="新細明體" panose="02020500000000000000" pitchFamily="18" charset="-120"/>
              </a:rPr>
              <a:t>Result of applying </a:t>
            </a:r>
            <a:r>
              <a:rPr lang="en-US" altLang="zh-TW" sz="2000">
                <a:solidFill>
                  <a:srgbClr val="FF0000"/>
                </a:solidFill>
                <a:ea typeface="新細明體" panose="02020500000000000000" pitchFamily="18" charset="-120"/>
              </a:rPr>
              <a:t>NATURAL JOIN </a:t>
            </a:r>
            <a:r>
              <a:rPr lang="en-US" altLang="zh-TW" sz="2000">
                <a:ea typeface="新細明體" panose="02020500000000000000" pitchFamily="18" charset="-120"/>
              </a:rPr>
              <a:t>to the tuples above the dotted lines in </a:t>
            </a:r>
            <a:r>
              <a:rPr lang="en-US" altLang="zh-TW" sz="2000">
                <a:solidFill>
                  <a:srgbClr val="FF0000"/>
                </a:solidFill>
                <a:ea typeface="新細明體" panose="02020500000000000000" pitchFamily="18" charset="-120"/>
              </a:rPr>
              <a:t>EMP_PROJ1</a:t>
            </a:r>
            <a:r>
              <a:rPr lang="en-US" altLang="zh-TW" sz="2000">
                <a:ea typeface="新細明體" panose="02020500000000000000" pitchFamily="18" charset="-120"/>
              </a:rPr>
              <a:t> and </a:t>
            </a:r>
            <a:r>
              <a:rPr lang="en-US" altLang="zh-TW" sz="2000">
                <a:solidFill>
                  <a:srgbClr val="FF0000"/>
                </a:solidFill>
                <a:ea typeface="新細明體" panose="02020500000000000000" pitchFamily="18" charset="-120"/>
              </a:rPr>
              <a:t>EMP_LOCS</a:t>
            </a:r>
            <a:r>
              <a:rPr lang="en-US" altLang="zh-TW" sz="2000">
                <a:ea typeface="新細明體" panose="02020500000000000000" pitchFamily="18" charset="-120"/>
              </a:rPr>
              <a:t> of Figure 14.5. </a:t>
            </a:r>
            <a:br>
              <a:rPr lang="en-US" altLang="zh-TW" sz="2000">
                <a:ea typeface="新細明體" panose="02020500000000000000" pitchFamily="18" charset="-120"/>
              </a:rPr>
            </a:br>
            <a:r>
              <a:rPr lang="en-US" altLang="zh-TW" sz="2400">
                <a:solidFill>
                  <a:schemeClr val="bg2"/>
                </a:solidFill>
                <a:ea typeface="新細明體" panose="02020500000000000000" pitchFamily="18" charset="-120"/>
              </a:rPr>
              <a:t>Generated</a:t>
            </a:r>
            <a:r>
              <a:rPr lang="en-US" altLang="zh-TW" sz="2400">
                <a:solidFill>
                  <a:schemeClr val="hlink"/>
                </a:solidFill>
                <a:ea typeface="新細明體" panose="02020500000000000000" pitchFamily="18" charset="-120"/>
              </a:rPr>
              <a:t> </a:t>
            </a:r>
            <a:r>
              <a:rPr lang="en-US" altLang="zh-TW" sz="2400">
                <a:solidFill>
                  <a:srgbClr val="FF0000"/>
                </a:solidFill>
                <a:ea typeface="新細明體" panose="02020500000000000000" pitchFamily="18" charset="-120"/>
              </a:rPr>
              <a:t>spurious tuples </a:t>
            </a:r>
            <a:r>
              <a:rPr lang="en-US" altLang="zh-TW" sz="2400">
                <a:solidFill>
                  <a:schemeClr val="bg2"/>
                </a:solidFill>
                <a:ea typeface="新細明體" panose="02020500000000000000" pitchFamily="18" charset="-120"/>
              </a:rPr>
              <a:t>are marked by </a:t>
            </a:r>
            <a:r>
              <a:rPr lang="en-US" altLang="zh-TW" sz="2400">
                <a:solidFill>
                  <a:srgbClr val="FF0000"/>
                </a:solidFill>
                <a:ea typeface="新細明體" panose="02020500000000000000" pitchFamily="18" charset="-120"/>
              </a:rPr>
              <a:t>asterisks</a:t>
            </a:r>
            <a:r>
              <a:rPr lang="en-US" altLang="zh-TW" sz="2400">
                <a:solidFill>
                  <a:schemeClr val="hlink"/>
                </a:solidFill>
                <a:ea typeface="新細明體" panose="02020500000000000000" pitchFamily="18" charset="-120"/>
              </a:rPr>
              <a:t> (*).</a:t>
            </a:r>
          </a:p>
        </p:txBody>
      </p:sp>
      <p:pic>
        <p:nvPicPr>
          <p:cNvPr id="22532"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92138" y="1724025"/>
            <a:ext cx="7416800" cy="4710113"/>
          </a:xfrm>
        </p:spPr>
      </p:pic>
      <p:grpSp>
        <p:nvGrpSpPr>
          <p:cNvPr id="22533" name="群組 17"/>
          <p:cNvGrpSpPr>
            <a:grpSpLocks/>
          </p:cNvGrpSpPr>
          <p:nvPr/>
        </p:nvGrpSpPr>
        <p:grpSpPr bwMode="auto">
          <a:xfrm>
            <a:off x="555625" y="2282825"/>
            <a:ext cx="265113" cy="3729038"/>
            <a:chOff x="555625" y="2282825"/>
            <a:chExt cx="265113" cy="3729038"/>
          </a:xfrm>
        </p:grpSpPr>
        <p:sp>
          <p:nvSpPr>
            <p:cNvPr id="22535" name="Text Box 4"/>
            <p:cNvSpPr txBox="1">
              <a:spLocks noChangeArrowheads="1"/>
            </p:cNvSpPr>
            <p:nvPr/>
          </p:nvSpPr>
          <p:spPr bwMode="auto">
            <a:xfrm>
              <a:off x="555625" y="2282825"/>
              <a:ext cx="265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TW" altLang="en-US" sz="2000">
                  <a:solidFill>
                    <a:schemeClr val="bg2"/>
                  </a:solidFill>
                  <a:ea typeface="新細明體" panose="02020500000000000000" pitchFamily="18" charset="-120"/>
                </a:rPr>
                <a:t>*</a:t>
              </a:r>
            </a:p>
          </p:txBody>
        </p:sp>
        <p:sp>
          <p:nvSpPr>
            <p:cNvPr id="22536" name="Text Box 5"/>
            <p:cNvSpPr txBox="1">
              <a:spLocks noChangeArrowheads="1"/>
            </p:cNvSpPr>
            <p:nvPr/>
          </p:nvSpPr>
          <p:spPr bwMode="auto">
            <a:xfrm>
              <a:off x="555625" y="2662238"/>
              <a:ext cx="265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TW" altLang="en-US" sz="2000">
                  <a:solidFill>
                    <a:schemeClr val="bg2"/>
                  </a:solidFill>
                  <a:ea typeface="新細明體" panose="02020500000000000000" pitchFamily="18" charset="-120"/>
                </a:rPr>
                <a:t>*</a:t>
              </a:r>
            </a:p>
          </p:txBody>
        </p:sp>
        <p:sp>
          <p:nvSpPr>
            <p:cNvPr id="22537" name="Text Box 6"/>
            <p:cNvSpPr txBox="1">
              <a:spLocks noChangeArrowheads="1"/>
            </p:cNvSpPr>
            <p:nvPr/>
          </p:nvSpPr>
          <p:spPr bwMode="auto">
            <a:xfrm>
              <a:off x="555625" y="2851150"/>
              <a:ext cx="265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TW" altLang="en-US" sz="2000">
                  <a:solidFill>
                    <a:schemeClr val="bg2"/>
                  </a:solidFill>
                  <a:ea typeface="新細明體" panose="02020500000000000000" pitchFamily="18" charset="-120"/>
                </a:rPr>
                <a:t>*</a:t>
              </a:r>
            </a:p>
          </p:txBody>
        </p:sp>
        <p:sp>
          <p:nvSpPr>
            <p:cNvPr id="22538" name="Text Box 8"/>
            <p:cNvSpPr txBox="1">
              <a:spLocks noChangeArrowheads="1"/>
            </p:cNvSpPr>
            <p:nvPr/>
          </p:nvSpPr>
          <p:spPr bwMode="auto">
            <a:xfrm>
              <a:off x="555625" y="3248025"/>
              <a:ext cx="265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TW" altLang="en-US" sz="2000">
                  <a:solidFill>
                    <a:schemeClr val="bg2"/>
                  </a:solidFill>
                  <a:ea typeface="新細明體" panose="02020500000000000000" pitchFamily="18" charset="-120"/>
                </a:rPr>
                <a:t>*</a:t>
              </a:r>
            </a:p>
          </p:txBody>
        </p:sp>
        <p:sp>
          <p:nvSpPr>
            <p:cNvPr id="22539" name="Text Box 9"/>
            <p:cNvSpPr txBox="1">
              <a:spLocks noChangeArrowheads="1"/>
            </p:cNvSpPr>
            <p:nvPr/>
          </p:nvSpPr>
          <p:spPr bwMode="auto">
            <a:xfrm>
              <a:off x="555625" y="3578225"/>
              <a:ext cx="265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TW" altLang="en-US" sz="2000">
                  <a:solidFill>
                    <a:schemeClr val="bg2"/>
                  </a:solidFill>
                  <a:ea typeface="新細明體" panose="02020500000000000000" pitchFamily="18" charset="-120"/>
                </a:rPr>
                <a:t>*</a:t>
              </a:r>
            </a:p>
          </p:txBody>
        </p:sp>
        <p:sp>
          <p:nvSpPr>
            <p:cNvPr id="22540" name="Text Box 10"/>
            <p:cNvSpPr txBox="1">
              <a:spLocks noChangeArrowheads="1"/>
            </p:cNvSpPr>
            <p:nvPr/>
          </p:nvSpPr>
          <p:spPr bwMode="auto">
            <a:xfrm>
              <a:off x="555625" y="4140200"/>
              <a:ext cx="265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TW" altLang="en-US" sz="2000">
                  <a:solidFill>
                    <a:schemeClr val="bg2"/>
                  </a:solidFill>
                  <a:ea typeface="新細明體" panose="02020500000000000000" pitchFamily="18" charset="-120"/>
                </a:rPr>
                <a:t>*</a:t>
              </a:r>
            </a:p>
          </p:txBody>
        </p:sp>
        <p:sp>
          <p:nvSpPr>
            <p:cNvPr id="22541" name="Text Box 11"/>
            <p:cNvSpPr txBox="1">
              <a:spLocks noChangeArrowheads="1"/>
            </p:cNvSpPr>
            <p:nvPr/>
          </p:nvSpPr>
          <p:spPr bwMode="auto">
            <a:xfrm>
              <a:off x="555625" y="4338638"/>
              <a:ext cx="265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TW" altLang="en-US" sz="2000">
                  <a:solidFill>
                    <a:schemeClr val="bg2"/>
                  </a:solidFill>
                  <a:ea typeface="新細明體" panose="02020500000000000000" pitchFamily="18" charset="-120"/>
                </a:rPr>
                <a:t>*</a:t>
              </a:r>
            </a:p>
          </p:txBody>
        </p:sp>
        <p:sp>
          <p:nvSpPr>
            <p:cNvPr id="22542" name="Text Box 12"/>
            <p:cNvSpPr txBox="1">
              <a:spLocks noChangeArrowheads="1"/>
            </p:cNvSpPr>
            <p:nvPr/>
          </p:nvSpPr>
          <p:spPr bwMode="auto">
            <a:xfrm>
              <a:off x="555625" y="4537075"/>
              <a:ext cx="265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TW" altLang="en-US" sz="2000">
                  <a:solidFill>
                    <a:schemeClr val="bg2"/>
                  </a:solidFill>
                  <a:ea typeface="新細明體" panose="02020500000000000000" pitchFamily="18" charset="-120"/>
                </a:rPr>
                <a:t>*</a:t>
              </a:r>
            </a:p>
          </p:txBody>
        </p:sp>
        <p:sp>
          <p:nvSpPr>
            <p:cNvPr id="22543" name="Text Box 13"/>
            <p:cNvSpPr txBox="1">
              <a:spLocks noChangeArrowheads="1"/>
            </p:cNvSpPr>
            <p:nvPr/>
          </p:nvSpPr>
          <p:spPr bwMode="auto">
            <a:xfrm>
              <a:off x="555625" y="4735513"/>
              <a:ext cx="265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TW" altLang="en-US" sz="2000">
                  <a:solidFill>
                    <a:schemeClr val="bg2"/>
                  </a:solidFill>
                  <a:ea typeface="新細明體" panose="02020500000000000000" pitchFamily="18" charset="-120"/>
                </a:rPr>
                <a:t>*</a:t>
              </a:r>
            </a:p>
          </p:txBody>
        </p:sp>
        <p:sp>
          <p:nvSpPr>
            <p:cNvPr id="22544" name="Text Box 14"/>
            <p:cNvSpPr txBox="1">
              <a:spLocks noChangeArrowheads="1"/>
            </p:cNvSpPr>
            <p:nvPr/>
          </p:nvSpPr>
          <p:spPr bwMode="auto">
            <a:xfrm>
              <a:off x="555625" y="5065713"/>
              <a:ext cx="265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TW" altLang="en-US" sz="2000">
                  <a:solidFill>
                    <a:schemeClr val="bg2"/>
                  </a:solidFill>
                  <a:ea typeface="新細明體" panose="02020500000000000000" pitchFamily="18" charset="-120"/>
                </a:rPr>
                <a:t>*</a:t>
              </a:r>
            </a:p>
          </p:txBody>
        </p:sp>
        <p:sp>
          <p:nvSpPr>
            <p:cNvPr id="22545" name="Text Box 15"/>
            <p:cNvSpPr txBox="1">
              <a:spLocks noChangeArrowheads="1"/>
            </p:cNvSpPr>
            <p:nvPr/>
          </p:nvSpPr>
          <p:spPr bwMode="auto">
            <a:xfrm>
              <a:off x="555625" y="5614988"/>
              <a:ext cx="265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zh-TW" altLang="en-US" sz="2000">
                  <a:solidFill>
                    <a:schemeClr val="bg2"/>
                  </a:solidFill>
                  <a:ea typeface="新細明體" panose="02020500000000000000" pitchFamily="18" charset="-120"/>
                </a:rPr>
                <a:t>*</a:t>
              </a:r>
            </a:p>
          </p:txBody>
        </p:sp>
      </p:grpSp>
      <p:pic>
        <p:nvPicPr>
          <p:cNvPr id="2253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800" y="1739900"/>
            <a:ext cx="111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3000773-40DE-4AAD-87B1-1F4372195F14}" type="slidenum">
              <a:rPr lang="en-US" altLang="zh-TW" sz="1600">
                <a:solidFill>
                  <a:schemeClr val="bg2"/>
                </a:solidFill>
              </a:rPr>
              <a:pPr eaLnBrk="1" hangingPunct="1"/>
              <a:t>2</a:t>
            </a:fld>
            <a:endParaRPr lang="en-US" altLang="zh-TW" sz="1600">
              <a:solidFill>
                <a:schemeClr val="bg2"/>
              </a:solidFill>
            </a:endParaRPr>
          </a:p>
        </p:txBody>
      </p:sp>
      <p:pic>
        <p:nvPicPr>
          <p:cNvPr id="4099"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439738" y="28575"/>
            <a:ext cx="4902200" cy="6791325"/>
          </a:xfrm>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863" y="1895475"/>
            <a:ext cx="2690812"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5"/>
          <p:cNvSpPr txBox="1">
            <a:spLocks noChangeArrowheads="1"/>
          </p:cNvSpPr>
          <p:nvPr/>
        </p:nvSpPr>
        <p:spPr bwMode="auto">
          <a:xfrm>
            <a:off x="5961063" y="3292475"/>
            <a:ext cx="1323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800">
                <a:solidFill>
                  <a:schemeClr val="bg2"/>
                </a:solidFill>
                <a:ea typeface="新細明體" panose="02020500000000000000" pitchFamily="18" charset="-120"/>
              </a:rPr>
              <a:t>ER diagram</a:t>
            </a:r>
          </a:p>
        </p:txBody>
      </p:sp>
      <p:pic>
        <p:nvPicPr>
          <p:cNvPr id="410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10300" y="4414838"/>
            <a:ext cx="2640013"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Line 7"/>
          <p:cNvSpPr>
            <a:spLocks noChangeShapeType="1"/>
          </p:cNvSpPr>
          <p:nvPr/>
        </p:nvSpPr>
        <p:spPr bwMode="auto">
          <a:xfrm flipV="1">
            <a:off x="5146675" y="3168650"/>
            <a:ext cx="579438" cy="26988"/>
          </a:xfrm>
          <a:prstGeom prst="line">
            <a:avLst/>
          </a:prstGeom>
          <a:noFill/>
          <a:ln w="28575">
            <a:solidFill>
              <a:schemeClr val="accent2"/>
            </a:solidFill>
            <a:prstDash val="sys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104" name="Line 8"/>
          <p:cNvSpPr>
            <a:spLocks noChangeShapeType="1"/>
          </p:cNvSpPr>
          <p:nvPr/>
        </p:nvSpPr>
        <p:spPr bwMode="auto">
          <a:xfrm>
            <a:off x="5299075" y="4668838"/>
            <a:ext cx="595313" cy="296862"/>
          </a:xfrm>
          <a:prstGeom prst="line">
            <a:avLst/>
          </a:prstGeom>
          <a:noFill/>
          <a:ln w="28575">
            <a:solidFill>
              <a:schemeClr val="hlink"/>
            </a:solidFill>
            <a:prstDash val="sys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105" name="Line 9"/>
          <p:cNvSpPr>
            <a:spLocks noChangeShapeType="1"/>
          </p:cNvSpPr>
          <p:nvPr/>
        </p:nvSpPr>
        <p:spPr bwMode="auto">
          <a:xfrm flipH="1">
            <a:off x="6853238" y="4030663"/>
            <a:ext cx="0" cy="287337"/>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106" name="Text Box 11"/>
          <p:cNvSpPr txBox="1">
            <a:spLocks noChangeArrowheads="1"/>
          </p:cNvSpPr>
          <p:nvPr/>
        </p:nvSpPr>
        <p:spPr bwMode="auto">
          <a:xfrm>
            <a:off x="5954713" y="6297613"/>
            <a:ext cx="2647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b="1">
                <a:solidFill>
                  <a:schemeClr val="hlink"/>
                </a:solidFill>
                <a:ea typeface="新細明體" panose="02020500000000000000" pitchFamily="18" charset="-120"/>
              </a:rPr>
              <a:t>Quality? </a:t>
            </a:r>
            <a:r>
              <a:rPr lang="en-US" altLang="zh-TW" sz="1800" b="1">
                <a:solidFill>
                  <a:schemeClr val="hlink"/>
                </a:solidFill>
                <a:ea typeface="新細明體" panose="02020500000000000000" pitchFamily="18" charset="-120"/>
              </a:rPr>
              <a:t>(ch. 14,15)</a:t>
            </a:r>
          </a:p>
        </p:txBody>
      </p:sp>
      <p:grpSp>
        <p:nvGrpSpPr>
          <p:cNvPr id="4107" name="Group 14"/>
          <p:cNvGrpSpPr>
            <a:grpSpLocks/>
          </p:cNvGrpSpPr>
          <p:nvPr/>
        </p:nvGrpSpPr>
        <p:grpSpPr bwMode="auto">
          <a:xfrm>
            <a:off x="255588" y="233363"/>
            <a:ext cx="2503487" cy="1158875"/>
            <a:chOff x="2207" y="3249"/>
            <a:chExt cx="1577" cy="730"/>
          </a:xfrm>
        </p:grpSpPr>
        <p:grpSp>
          <p:nvGrpSpPr>
            <p:cNvPr id="4112" name="Group 15"/>
            <p:cNvGrpSpPr>
              <a:grpSpLocks/>
            </p:cNvGrpSpPr>
            <p:nvPr/>
          </p:nvGrpSpPr>
          <p:grpSpPr bwMode="auto">
            <a:xfrm>
              <a:off x="2207" y="3249"/>
              <a:ext cx="568" cy="412"/>
              <a:chOff x="1492" y="3153"/>
              <a:chExt cx="568" cy="412"/>
            </a:xfrm>
          </p:grpSpPr>
          <p:sp>
            <p:nvSpPr>
              <p:cNvPr id="4121" name="Text Box 16"/>
              <p:cNvSpPr txBox="1">
                <a:spLocks noChangeArrowheads="1"/>
              </p:cNvSpPr>
              <p:nvPr/>
            </p:nvSpPr>
            <p:spPr bwMode="auto">
              <a:xfrm>
                <a:off x="1540" y="3177"/>
                <a:ext cx="52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600">
                    <a:solidFill>
                      <a:schemeClr val="bg2"/>
                    </a:solidFill>
                    <a:ea typeface="新細明體" panose="02020500000000000000" pitchFamily="18" charset="-120"/>
                  </a:rPr>
                  <a:t>Mini-world</a:t>
                </a:r>
              </a:p>
            </p:txBody>
          </p:sp>
          <p:sp>
            <p:nvSpPr>
              <p:cNvPr id="4122" name="Freeform 17"/>
              <p:cNvSpPr>
                <a:spLocks/>
              </p:cNvSpPr>
              <p:nvPr/>
            </p:nvSpPr>
            <p:spPr bwMode="auto">
              <a:xfrm>
                <a:off x="1492" y="3153"/>
                <a:ext cx="482" cy="412"/>
              </a:xfrm>
              <a:custGeom>
                <a:avLst/>
                <a:gdLst>
                  <a:gd name="T0" fmla="*/ 10 w 556"/>
                  <a:gd name="T1" fmla="*/ 3 h 491"/>
                  <a:gd name="T2" fmla="*/ 10 w 556"/>
                  <a:gd name="T3" fmla="*/ 3 h 491"/>
                  <a:gd name="T4" fmla="*/ 9 w 556"/>
                  <a:gd name="T5" fmla="*/ 3 h 491"/>
                  <a:gd name="T6" fmla="*/ 8 w 556"/>
                  <a:gd name="T7" fmla="*/ 3 h 491"/>
                  <a:gd name="T8" fmla="*/ 7 w 556"/>
                  <a:gd name="T9" fmla="*/ 3 h 491"/>
                  <a:gd name="T10" fmla="*/ 7 w 556"/>
                  <a:gd name="T11" fmla="*/ 3 h 491"/>
                  <a:gd name="T12" fmla="*/ 3 w 556"/>
                  <a:gd name="T13" fmla="*/ 3 h 491"/>
                  <a:gd name="T14" fmla="*/ 3 w 556"/>
                  <a:gd name="T15" fmla="*/ 3 h 491"/>
                  <a:gd name="T16" fmla="*/ 3 w 556"/>
                  <a:gd name="T17" fmla="*/ 3 h 491"/>
                  <a:gd name="T18" fmla="*/ 3 w 556"/>
                  <a:gd name="T19" fmla="*/ 3 h 491"/>
                  <a:gd name="T20" fmla="*/ 0 w 556"/>
                  <a:gd name="T21" fmla="*/ 3 h 491"/>
                  <a:gd name="T22" fmla="*/ 3 w 556"/>
                  <a:gd name="T23" fmla="*/ 3 h 491"/>
                  <a:gd name="T24" fmla="*/ 4 w 556"/>
                  <a:gd name="T25" fmla="*/ 0 h 491"/>
                  <a:gd name="T26" fmla="*/ 8 w 556"/>
                  <a:gd name="T27" fmla="*/ 3 h 491"/>
                  <a:gd name="T28" fmla="*/ 9 w 556"/>
                  <a:gd name="T29" fmla="*/ 3 h 491"/>
                  <a:gd name="T30" fmla="*/ 10 w 556"/>
                  <a:gd name="T31" fmla="*/ 3 h 491"/>
                  <a:gd name="T32" fmla="*/ 10 w 556"/>
                  <a:gd name="T33" fmla="*/ 3 h 4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6"/>
                  <a:gd name="T52" fmla="*/ 0 h 491"/>
                  <a:gd name="T53" fmla="*/ 556 w 556"/>
                  <a:gd name="T54" fmla="*/ 491 h 49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6" h="491">
                    <a:moveTo>
                      <a:pt x="552" y="339"/>
                    </a:moveTo>
                    <a:cubicBezTo>
                      <a:pt x="551" y="349"/>
                      <a:pt x="553" y="395"/>
                      <a:pt x="534" y="406"/>
                    </a:cubicBezTo>
                    <a:cubicBezTo>
                      <a:pt x="523" y="413"/>
                      <a:pt x="509" y="412"/>
                      <a:pt x="497" y="418"/>
                    </a:cubicBezTo>
                    <a:cubicBezTo>
                      <a:pt x="473" y="430"/>
                      <a:pt x="456" y="447"/>
                      <a:pt x="431" y="455"/>
                    </a:cubicBezTo>
                    <a:cubicBezTo>
                      <a:pt x="409" y="476"/>
                      <a:pt x="424" y="465"/>
                      <a:pt x="382" y="479"/>
                    </a:cubicBezTo>
                    <a:cubicBezTo>
                      <a:pt x="370" y="483"/>
                      <a:pt x="346" y="491"/>
                      <a:pt x="346" y="491"/>
                    </a:cubicBezTo>
                    <a:cubicBezTo>
                      <a:pt x="280" y="485"/>
                      <a:pt x="211" y="480"/>
                      <a:pt x="146" y="467"/>
                    </a:cubicBezTo>
                    <a:cubicBezTo>
                      <a:pt x="88" y="430"/>
                      <a:pt x="170" y="479"/>
                      <a:pt x="103" y="449"/>
                    </a:cubicBezTo>
                    <a:cubicBezTo>
                      <a:pt x="80" y="438"/>
                      <a:pt x="66" y="417"/>
                      <a:pt x="42" y="406"/>
                    </a:cubicBezTo>
                    <a:cubicBezTo>
                      <a:pt x="22" y="376"/>
                      <a:pt x="19" y="379"/>
                      <a:pt x="12" y="352"/>
                    </a:cubicBezTo>
                    <a:cubicBezTo>
                      <a:pt x="8" y="336"/>
                      <a:pt x="0" y="303"/>
                      <a:pt x="0" y="303"/>
                    </a:cubicBezTo>
                    <a:cubicBezTo>
                      <a:pt x="4" y="246"/>
                      <a:pt x="0" y="160"/>
                      <a:pt x="49" y="115"/>
                    </a:cubicBezTo>
                    <a:cubicBezTo>
                      <a:pt x="80" y="22"/>
                      <a:pt x="149" y="9"/>
                      <a:pt x="236" y="0"/>
                    </a:cubicBezTo>
                    <a:cubicBezTo>
                      <a:pt x="299" y="2"/>
                      <a:pt x="362" y="0"/>
                      <a:pt x="424" y="6"/>
                    </a:cubicBezTo>
                    <a:cubicBezTo>
                      <a:pt x="453" y="9"/>
                      <a:pt x="491" y="60"/>
                      <a:pt x="491" y="60"/>
                    </a:cubicBezTo>
                    <a:cubicBezTo>
                      <a:pt x="504" y="80"/>
                      <a:pt x="551" y="156"/>
                      <a:pt x="552" y="176"/>
                    </a:cubicBezTo>
                    <a:cubicBezTo>
                      <a:pt x="556" y="230"/>
                      <a:pt x="552" y="285"/>
                      <a:pt x="552" y="339"/>
                    </a:cubicBezTo>
                    <a:close/>
                  </a:path>
                </a:pathLst>
              </a:cu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TW" altLang="en-US"/>
              </a:p>
            </p:txBody>
          </p:sp>
        </p:grpSp>
        <p:pic>
          <p:nvPicPr>
            <p:cNvPr id="4113" name="Picture 18" descr="j029202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57" y="3431"/>
              <a:ext cx="577"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14" name="Group 19"/>
            <p:cNvGrpSpPr>
              <a:grpSpLocks/>
            </p:cNvGrpSpPr>
            <p:nvPr/>
          </p:nvGrpSpPr>
          <p:grpSpPr bwMode="auto">
            <a:xfrm>
              <a:off x="3160" y="3305"/>
              <a:ext cx="624" cy="643"/>
              <a:chOff x="3160" y="3407"/>
              <a:chExt cx="624" cy="643"/>
            </a:xfrm>
          </p:grpSpPr>
          <p:grpSp>
            <p:nvGrpSpPr>
              <p:cNvPr id="4115" name="Group 20"/>
              <p:cNvGrpSpPr>
                <a:grpSpLocks/>
              </p:cNvGrpSpPr>
              <p:nvPr/>
            </p:nvGrpSpPr>
            <p:grpSpPr bwMode="auto">
              <a:xfrm>
                <a:off x="3293" y="3459"/>
                <a:ext cx="386" cy="246"/>
                <a:chOff x="3275" y="3429"/>
                <a:chExt cx="386" cy="246"/>
              </a:xfrm>
            </p:grpSpPr>
            <p:sp>
              <p:nvSpPr>
                <p:cNvPr id="4119" name="AutoShape 21"/>
                <p:cNvSpPr>
                  <a:spLocks noChangeArrowheads="1"/>
                </p:cNvSpPr>
                <p:nvPr/>
              </p:nvSpPr>
              <p:spPr bwMode="auto">
                <a:xfrm>
                  <a:off x="3275" y="3429"/>
                  <a:ext cx="372" cy="219"/>
                </a:xfrm>
                <a:prstGeom prst="can">
                  <a:avLst>
                    <a:gd name="adj" fmla="val 25000"/>
                  </a:avLst>
                </a:prstGeom>
                <a:solidFill>
                  <a:schemeClr val="tx1"/>
                </a:solidFill>
                <a:ln w="9525">
                  <a:solidFill>
                    <a:schemeClr val="bg2"/>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4120" name="Text Box 22"/>
                <p:cNvSpPr txBox="1">
                  <a:spLocks noChangeArrowheads="1"/>
                </p:cNvSpPr>
                <p:nvPr/>
              </p:nvSpPr>
              <p:spPr bwMode="auto">
                <a:xfrm>
                  <a:off x="3304" y="3444"/>
                  <a:ext cx="3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800">
                      <a:solidFill>
                        <a:schemeClr val="bg2"/>
                      </a:solidFill>
                      <a:ea typeface="新細明體" panose="02020500000000000000" pitchFamily="18" charset="-120"/>
                    </a:rPr>
                    <a:t>DB</a:t>
                  </a:r>
                </a:p>
              </p:txBody>
            </p:sp>
          </p:grpSp>
          <p:sp>
            <p:nvSpPr>
              <p:cNvPr id="4116" name="Text Box 23"/>
              <p:cNvSpPr txBox="1">
                <a:spLocks noChangeArrowheads="1"/>
              </p:cNvSpPr>
              <p:nvPr/>
            </p:nvSpPr>
            <p:spPr bwMode="auto">
              <a:xfrm>
                <a:off x="3213" y="3789"/>
                <a:ext cx="540" cy="21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zh-TW" sz="1600">
                    <a:solidFill>
                      <a:schemeClr val="bg2"/>
                    </a:solidFill>
                    <a:ea typeface="新細明體" panose="02020500000000000000" pitchFamily="18" charset="-120"/>
                  </a:rPr>
                  <a:t>DBMS</a:t>
                </a:r>
              </a:p>
            </p:txBody>
          </p:sp>
          <p:sp>
            <p:nvSpPr>
              <p:cNvPr id="4117" name="Rectangle 24"/>
              <p:cNvSpPr>
                <a:spLocks noChangeArrowheads="1"/>
              </p:cNvSpPr>
              <p:nvPr/>
            </p:nvSpPr>
            <p:spPr bwMode="auto">
              <a:xfrm>
                <a:off x="3160" y="3407"/>
                <a:ext cx="624" cy="643"/>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cxnSp>
            <p:nvCxnSpPr>
              <p:cNvPr id="4118" name="AutoShape 25"/>
              <p:cNvCxnSpPr>
                <a:cxnSpLocks noChangeShapeType="1"/>
                <a:stCxn id="4119" idx="3"/>
                <a:endCxn id="4116" idx="0"/>
              </p:cNvCxnSpPr>
              <p:nvPr/>
            </p:nvCxnSpPr>
            <p:spPr bwMode="auto">
              <a:xfrm>
                <a:off x="3479" y="3678"/>
                <a:ext cx="4" cy="111"/>
              </a:xfrm>
              <a:prstGeom prst="straightConnector1">
                <a:avLst/>
              </a:prstGeom>
              <a:noFill/>
              <a:ln w="9525">
                <a:solidFill>
                  <a:schemeClr val="bg2"/>
                </a:solidFill>
                <a:miter lim="800000"/>
                <a:headEnd type="triangle" w="med" len="med"/>
                <a:tailEnd type="triangle" w="med" len="med"/>
              </a:ln>
              <a:extLst>
                <a:ext uri="{909E8E84-426E-40DD-AFC4-6F175D3DCCD1}">
                  <a14:hiddenFill xmlns:a14="http://schemas.microsoft.com/office/drawing/2010/main">
                    <a:noFill/>
                  </a14:hiddenFill>
                </a:ext>
              </a:extLst>
            </p:spPr>
          </p:cxnSp>
        </p:grpSp>
      </p:grpSp>
      <p:sp>
        <p:nvSpPr>
          <p:cNvPr id="4108" name="Rectangle 27"/>
          <p:cNvSpPr>
            <a:spLocks noChangeArrowheads="1"/>
          </p:cNvSpPr>
          <p:nvPr/>
        </p:nvSpPr>
        <p:spPr bwMode="auto">
          <a:xfrm>
            <a:off x="153988" y="120650"/>
            <a:ext cx="2695575" cy="1317625"/>
          </a:xfrm>
          <a:prstGeom prst="rect">
            <a:avLst/>
          </a:prstGeom>
          <a:noFill/>
          <a:ln w="38100">
            <a:solidFill>
              <a:schemeClr val="hlink"/>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pic>
        <p:nvPicPr>
          <p:cNvPr id="4109"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1425" y="95250"/>
            <a:ext cx="2058988"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Line 7"/>
          <p:cNvSpPr>
            <a:spLocks noChangeShapeType="1"/>
          </p:cNvSpPr>
          <p:nvPr/>
        </p:nvSpPr>
        <p:spPr bwMode="auto">
          <a:xfrm flipV="1">
            <a:off x="5105400" y="1403350"/>
            <a:ext cx="1046163" cy="576263"/>
          </a:xfrm>
          <a:prstGeom prst="line">
            <a:avLst/>
          </a:prstGeom>
          <a:noFill/>
          <a:ln w="28575">
            <a:solidFill>
              <a:schemeClr val="accent2"/>
            </a:solidFill>
            <a:prstDash val="sys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111" name="Line 9"/>
          <p:cNvSpPr>
            <a:spLocks noChangeShapeType="1"/>
          </p:cNvSpPr>
          <p:nvPr/>
        </p:nvSpPr>
        <p:spPr bwMode="auto">
          <a:xfrm flipH="1">
            <a:off x="7173913" y="1573213"/>
            <a:ext cx="0" cy="287337"/>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63B69B1-167A-4FB6-ACDE-1E11D45410A2}" type="slidenum">
              <a:rPr lang="en-US" altLang="zh-TW" sz="1600">
                <a:solidFill>
                  <a:schemeClr val="bg2"/>
                </a:solidFill>
              </a:rPr>
              <a:pPr eaLnBrk="1" hangingPunct="1"/>
              <a:t>20</a:t>
            </a:fld>
            <a:endParaRPr lang="en-US" altLang="zh-TW" sz="1600">
              <a:solidFill>
                <a:schemeClr val="bg2"/>
              </a:solidFill>
            </a:endParaRPr>
          </a:p>
        </p:txBody>
      </p:sp>
      <p:pic>
        <p:nvPicPr>
          <p:cNvPr id="2355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8" y="1465263"/>
            <a:ext cx="6045200"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11"/>
          <p:cNvSpPr txBox="1">
            <a:spLocks noChangeArrowheads="1"/>
          </p:cNvSpPr>
          <p:nvPr/>
        </p:nvSpPr>
        <p:spPr bwMode="auto">
          <a:xfrm>
            <a:off x="5902855" y="3108502"/>
            <a:ext cx="3155420"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Schema Quality?</a:t>
            </a:r>
          </a:p>
          <a:p>
            <a:pPr eaLnBrk="1" hangingPunct="1">
              <a:spcBef>
                <a:spcPct val="50000"/>
              </a:spcBef>
            </a:pPr>
            <a:r>
              <a:rPr lang="en-US" altLang="zh-TW" sz="2000"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Which </a:t>
            </a:r>
            <a:r>
              <a:rPr lang="en-US" altLang="zh-TW" sz="2000" b="1"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Normal Form</a:t>
            </a:r>
            <a:r>
              <a:rPr lang="en-US" altLang="zh-TW" sz="2000"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 is each relation in?</a:t>
            </a:r>
          </a:p>
          <a:p>
            <a:pPr eaLnBrk="1" hangingPunct="1">
              <a:spcBef>
                <a:spcPct val="50000"/>
              </a:spcBef>
            </a:pPr>
            <a:r>
              <a:rPr lang="en-US" altLang="zh-TW" sz="2000"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Shall be in </a:t>
            </a:r>
            <a:r>
              <a:rPr lang="en-US" altLang="zh-TW" sz="20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3NF</a:t>
            </a:r>
            <a:r>
              <a:rPr lang="en-US" altLang="zh-TW" sz="2000"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 or </a:t>
            </a:r>
            <a:r>
              <a:rPr lang="en-US" altLang="zh-TW" sz="2000"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BCNF </a:t>
            </a:r>
            <a:r>
              <a:rPr lang="en-US" altLang="zh-TW" sz="2000" dirty="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at least .</a:t>
            </a:r>
          </a:p>
        </p:txBody>
      </p:sp>
      <p:sp>
        <p:nvSpPr>
          <p:cNvPr id="23557" name="Rectangle 13"/>
          <p:cNvSpPr>
            <a:spLocks noGrp="1" noChangeArrowheads="1"/>
          </p:cNvSpPr>
          <p:nvPr>
            <p:ph type="title"/>
          </p:nvPr>
        </p:nvSpPr>
        <p:spPr/>
        <p:txBody>
          <a:bodyPr/>
          <a:lstStyle/>
          <a:p>
            <a:pPr eaLnBrk="1" hangingPunct="1"/>
            <a:r>
              <a:rPr lang="en-US" altLang="zh-TW">
                <a:ea typeface="新細明體" panose="02020500000000000000" pitchFamily="18" charset="-120"/>
              </a:rPr>
              <a:t>Quality of Database Schema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EEFADED-33F8-42B9-85B4-A9EBF3EC390A}" type="slidenum">
              <a:rPr lang="en-US" altLang="zh-TW" sz="1600">
                <a:solidFill>
                  <a:schemeClr val="bg2"/>
                </a:solidFill>
              </a:rPr>
              <a:pPr eaLnBrk="1" hangingPunct="1"/>
              <a:t>21</a:t>
            </a:fld>
            <a:endParaRPr lang="en-US" altLang="zh-TW" sz="1600">
              <a:solidFill>
                <a:schemeClr val="bg2"/>
              </a:solidFill>
            </a:endParaRPr>
          </a:p>
        </p:txBody>
      </p:sp>
      <p:sp>
        <p:nvSpPr>
          <p:cNvPr id="24579" name="Rectangle 2"/>
          <p:cNvSpPr>
            <a:spLocks noGrp="1" noChangeArrowheads="1"/>
          </p:cNvSpPr>
          <p:nvPr>
            <p:ph type="title"/>
          </p:nvPr>
        </p:nvSpPr>
        <p:spPr>
          <a:xfrm>
            <a:off x="185738" y="138113"/>
            <a:ext cx="8715375" cy="766762"/>
          </a:xfrm>
        </p:spPr>
        <p:txBody>
          <a:bodyPr/>
          <a:lstStyle/>
          <a:p>
            <a:pPr eaLnBrk="1" hangingPunct="1"/>
            <a:r>
              <a:rPr lang="en-US" altLang="zh-TW" sz="3200">
                <a:ea typeface="新細明體" panose="02020500000000000000" pitchFamily="18" charset="-120"/>
              </a:rPr>
              <a:t>Functional Dependencies and Normal Forms</a:t>
            </a:r>
            <a:endParaRPr lang="zh-TW" altLang="en-US" sz="3200">
              <a:ea typeface="新細明體" panose="02020500000000000000" pitchFamily="18" charset="-120"/>
            </a:endParaRPr>
          </a:p>
        </p:txBody>
      </p:sp>
      <p:sp>
        <p:nvSpPr>
          <p:cNvPr id="24580" name="Rectangle 3"/>
          <p:cNvSpPr>
            <a:spLocks noGrp="1" noChangeArrowheads="1"/>
          </p:cNvSpPr>
          <p:nvPr>
            <p:ph type="body" idx="1"/>
          </p:nvPr>
        </p:nvSpPr>
        <p:spPr>
          <a:xfrm>
            <a:off x="252413" y="990600"/>
            <a:ext cx="8648700" cy="3571875"/>
          </a:xfrm>
        </p:spPr>
        <p:txBody>
          <a:bodyPr/>
          <a:lstStyle/>
          <a:p>
            <a:pPr eaLnBrk="1" hangingPunct="1">
              <a:lnSpc>
                <a:spcPct val="80000"/>
              </a:lnSpc>
              <a:buFontTx/>
              <a:buNone/>
            </a:pPr>
            <a:r>
              <a:rPr lang="en-US" altLang="zh-TW" sz="2400">
                <a:ea typeface="新細明體" panose="02020500000000000000" pitchFamily="18" charset="-120"/>
                <a:cs typeface="Times New Roman" panose="02020603050405020304" pitchFamily="18" charset="0"/>
              </a:rPr>
              <a:t>2. Functional Dependencies (FDs)</a:t>
            </a:r>
          </a:p>
          <a:p>
            <a:pPr eaLnBrk="1" hangingPunct="1">
              <a:lnSpc>
                <a:spcPct val="80000"/>
              </a:lnSpc>
              <a:buFontTx/>
              <a:buNone/>
            </a:pPr>
            <a:r>
              <a:rPr lang="en-US" altLang="zh-TW" sz="2800">
                <a:ea typeface="新細明體" panose="02020500000000000000" pitchFamily="18" charset="-120"/>
                <a:cs typeface="Times New Roman" panose="02020603050405020304" pitchFamily="18" charset="0"/>
              </a:rPr>
              <a:t>3. Normal Forms Based on Primary Keys</a:t>
            </a:r>
          </a:p>
          <a:p>
            <a:pPr eaLnBrk="1" hangingPunct="1">
              <a:lnSpc>
                <a:spcPct val="80000"/>
              </a:lnSpc>
              <a:buFontTx/>
              <a:buNone/>
            </a:pPr>
            <a:r>
              <a:rPr lang="en-US" altLang="zh-TW" sz="2000">
                <a:ea typeface="新細明體" panose="02020500000000000000" pitchFamily="18" charset="-120"/>
                <a:cs typeface="Times New Roman" panose="02020603050405020304" pitchFamily="18" charset="0"/>
              </a:rPr>
              <a:t>	 3.1  Normalization of Relations </a:t>
            </a:r>
          </a:p>
          <a:p>
            <a:pPr eaLnBrk="1" hangingPunct="1">
              <a:lnSpc>
                <a:spcPct val="80000"/>
              </a:lnSpc>
              <a:buFontTx/>
              <a:buNone/>
            </a:pPr>
            <a:r>
              <a:rPr lang="en-US" altLang="zh-TW" sz="2000">
                <a:ea typeface="新細明體" panose="02020500000000000000" pitchFamily="18" charset="-120"/>
                <a:cs typeface="Times New Roman" panose="02020603050405020304" pitchFamily="18" charset="0"/>
              </a:rPr>
              <a:t>	 3.2  Practical Use of Normal Forms </a:t>
            </a:r>
          </a:p>
          <a:p>
            <a:pPr eaLnBrk="1" hangingPunct="1">
              <a:lnSpc>
                <a:spcPct val="80000"/>
              </a:lnSpc>
              <a:buFontTx/>
              <a:buNone/>
            </a:pPr>
            <a:r>
              <a:rPr lang="en-US" altLang="zh-TW" sz="2000">
                <a:ea typeface="新細明體" panose="02020500000000000000" pitchFamily="18" charset="-120"/>
                <a:cs typeface="Times New Roman" panose="02020603050405020304" pitchFamily="18" charset="0"/>
              </a:rPr>
              <a:t>	 3.3  Definitions of Keys and Attributes Participating in Keys </a:t>
            </a:r>
          </a:p>
          <a:p>
            <a:pPr eaLnBrk="1" hangingPunct="1">
              <a:lnSpc>
                <a:spcPct val="80000"/>
              </a:lnSpc>
              <a:buFontTx/>
              <a:buNone/>
            </a:pPr>
            <a:r>
              <a:rPr lang="en-US" altLang="zh-TW" sz="2000">
                <a:ea typeface="新細明體" panose="02020500000000000000" pitchFamily="18" charset="-120"/>
                <a:cs typeface="Times New Roman" panose="02020603050405020304" pitchFamily="18" charset="0"/>
              </a:rPr>
              <a:t>	 3.4  First Normal Form</a:t>
            </a:r>
          </a:p>
          <a:p>
            <a:pPr eaLnBrk="1" hangingPunct="1">
              <a:lnSpc>
                <a:spcPct val="80000"/>
              </a:lnSpc>
              <a:buFontTx/>
              <a:buNone/>
            </a:pPr>
            <a:r>
              <a:rPr lang="en-US" altLang="zh-TW" sz="2000">
                <a:ea typeface="新細明體" panose="02020500000000000000" pitchFamily="18" charset="-120"/>
                <a:cs typeface="Times New Roman" panose="02020603050405020304" pitchFamily="18" charset="0"/>
              </a:rPr>
              <a:t>	 3.5  Second Normal Form</a:t>
            </a:r>
          </a:p>
          <a:p>
            <a:pPr eaLnBrk="1" hangingPunct="1">
              <a:lnSpc>
                <a:spcPct val="80000"/>
              </a:lnSpc>
              <a:buFontTx/>
              <a:buNone/>
            </a:pPr>
            <a:r>
              <a:rPr lang="en-US" altLang="zh-TW" sz="2000">
                <a:ea typeface="新細明體" panose="02020500000000000000" pitchFamily="18" charset="-120"/>
                <a:cs typeface="Times New Roman" panose="02020603050405020304" pitchFamily="18" charset="0"/>
              </a:rPr>
              <a:t>	 3.6  Third Normal Form</a:t>
            </a:r>
          </a:p>
          <a:p>
            <a:pPr eaLnBrk="1" hangingPunct="1">
              <a:lnSpc>
                <a:spcPct val="80000"/>
              </a:lnSpc>
              <a:buFontTx/>
              <a:buNone/>
            </a:pPr>
            <a:r>
              <a:rPr lang="en-US" altLang="zh-TW" sz="2800">
                <a:ea typeface="新細明體" panose="02020500000000000000" pitchFamily="18" charset="-120"/>
                <a:cs typeface="Times New Roman" panose="02020603050405020304" pitchFamily="18" charset="0"/>
              </a:rPr>
              <a:t>4. General Normal Form Definitions </a:t>
            </a:r>
            <a:r>
              <a:rPr lang="en-US" altLang="zh-TW" sz="2400">
                <a:ea typeface="新細明體" panose="02020500000000000000" pitchFamily="18" charset="-120"/>
                <a:cs typeface="Times New Roman" panose="02020603050405020304" pitchFamily="18" charset="0"/>
              </a:rPr>
              <a:t>(For </a:t>
            </a:r>
            <a:r>
              <a:rPr lang="en-US" altLang="zh-TW" sz="2400" u="sng">
                <a:ea typeface="新細明體" panose="02020500000000000000" pitchFamily="18" charset="-120"/>
                <a:cs typeface="Times New Roman" panose="02020603050405020304" pitchFamily="18" charset="0"/>
              </a:rPr>
              <a:t>Multiple</a:t>
            </a:r>
            <a:r>
              <a:rPr lang="en-US" altLang="zh-TW" sz="2400">
                <a:ea typeface="新細明體" panose="02020500000000000000" pitchFamily="18" charset="-120"/>
                <a:cs typeface="Times New Roman" panose="02020603050405020304" pitchFamily="18" charset="0"/>
              </a:rPr>
              <a:t> Keys)</a:t>
            </a:r>
          </a:p>
          <a:p>
            <a:pPr eaLnBrk="1" hangingPunct="1">
              <a:lnSpc>
                <a:spcPct val="80000"/>
              </a:lnSpc>
              <a:buFontTx/>
              <a:buNone/>
            </a:pPr>
            <a:r>
              <a:rPr lang="en-US" altLang="zh-TW" sz="2800">
                <a:ea typeface="新細明體" panose="02020500000000000000" pitchFamily="18" charset="-120"/>
                <a:cs typeface="Times New Roman" panose="02020603050405020304" pitchFamily="18" charset="0"/>
              </a:rPr>
              <a:t>5. BCNF (Boyce-Codd Normal Form)</a:t>
            </a:r>
          </a:p>
        </p:txBody>
      </p:sp>
      <p:pic>
        <p:nvPicPr>
          <p:cNvPr id="245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4816475"/>
            <a:ext cx="3160712"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2" name="Group 11"/>
          <p:cNvGrpSpPr>
            <a:grpSpLocks/>
          </p:cNvGrpSpPr>
          <p:nvPr/>
        </p:nvGrpSpPr>
        <p:grpSpPr bwMode="auto">
          <a:xfrm>
            <a:off x="4122738" y="5095875"/>
            <a:ext cx="3473450" cy="1141413"/>
            <a:chOff x="4054" y="1828"/>
            <a:chExt cx="2188" cy="719"/>
          </a:xfrm>
        </p:grpSpPr>
        <p:sp>
          <p:nvSpPr>
            <p:cNvPr id="24583" name="Text Box 5"/>
            <p:cNvSpPr txBox="1">
              <a:spLocks noChangeArrowheads="1"/>
            </p:cNvSpPr>
            <p:nvPr/>
          </p:nvSpPr>
          <p:spPr bwMode="auto">
            <a:xfrm>
              <a:off x="4054" y="1828"/>
              <a:ext cx="11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b="1" dirty="0">
                  <a:solidFill>
                    <a:srgbClr val="FF0000"/>
                  </a:solidFill>
                  <a:ea typeface="新細明體" panose="02020500000000000000" pitchFamily="18" charset="-120"/>
                </a:rPr>
                <a:t>Which NF?</a:t>
              </a:r>
            </a:p>
          </p:txBody>
        </p:sp>
        <p:grpSp>
          <p:nvGrpSpPr>
            <p:cNvPr id="24584" name="Group 10"/>
            <p:cNvGrpSpPr>
              <a:grpSpLocks/>
            </p:cNvGrpSpPr>
            <p:nvPr/>
          </p:nvGrpSpPr>
          <p:grpSpPr bwMode="auto">
            <a:xfrm>
              <a:off x="4934" y="2082"/>
              <a:ext cx="1308" cy="465"/>
              <a:chOff x="4934" y="2082"/>
              <a:chExt cx="1308" cy="465"/>
            </a:xfrm>
          </p:grpSpPr>
          <p:sp>
            <p:nvSpPr>
              <p:cNvPr id="24585" name="Text Box 8"/>
              <p:cNvSpPr txBox="1">
                <a:spLocks noChangeArrowheads="1"/>
              </p:cNvSpPr>
              <p:nvPr/>
            </p:nvSpPr>
            <p:spPr bwMode="auto">
              <a:xfrm>
                <a:off x="5287" y="2105"/>
                <a:ext cx="95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dirty="0">
                    <a:solidFill>
                      <a:srgbClr val="FF0000"/>
                    </a:solidFill>
                    <a:ea typeface="新細明體" panose="02020500000000000000" pitchFamily="18" charset="-120"/>
                  </a:rPr>
                  <a:t>Functional Dependency</a:t>
                </a:r>
              </a:p>
            </p:txBody>
          </p:sp>
          <p:sp>
            <p:nvSpPr>
              <p:cNvPr id="24586" name="Line 9"/>
              <p:cNvSpPr>
                <a:spLocks noChangeShapeType="1"/>
              </p:cNvSpPr>
              <p:nvPr/>
            </p:nvSpPr>
            <p:spPr bwMode="auto">
              <a:xfrm flipH="1" flipV="1">
                <a:off x="4934" y="2082"/>
                <a:ext cx="314" cy="165"/>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gr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8ED6C55-B119-4673-B747-6C50CD29E6F1}" type="slidenum">
              <a:rPr lang="en-US" altLang="zh-TW" sz="1600">
                <a:solidFill>
                  <a:schemeClr val="bg2"/>
                </a:solidFill>
              </a:rPr>
              <a:pPr eaLnBrk="1" hangingPunct="1"/>
              <a:t>22</a:t>
            </a:fld>
            <a:endParaRPr lang="en-US" altLang="zh-TW" sz="1600">
              <a:solidFill>
                <a:schemeClr val="bg2"/>
              </a:solidFill>
            </a:endParaRPr>
          </a:p>
        </p:txBody>
      </p:sp>
      <p:sp>
        <p:nvSpPr>
          <p:cNvPr id="27651" name="Rectangle 2"/>
          <p:cNvSpPr>
            <a:spLocks noGrp="1" noChangeArrowheads="1"/>
          </p:cNvSpPr>
          <p:nvPr>
            <p:ph type="title"/>
          </p:nvPr>
        </p:nvSpPr>
        <p:spPr>
          <a:xfrm>
            <a:off x="185738" y="58738"/>
            <a:ext cx="8715375" cy="831850"/>
          </a:xfrm>
        </p:spPr>
        <p:txBody>
          <a:bodyPr/>
          <a:lstStyle/>
          <a:p>
            <a:pPr eaLnBrk="1" hangingPunct="1"/>
            <a:r>
              <a:rPr lang="en-US" altLang="zh-TW" sz="4000" dirty="0">
                <a:ea typeface="新細明體" panose="02020500000000000000" pitchFamily="18" charset="-120"/>
                <a:cs typeface="Times New Roman" panose="02020603050405020304" pitchFamily="18" charset="0"/>
              </a:rPr>
              <a:t>Examples of Functional Dependency</a:t>
            </a:r>
          </a:p>
        </p:txBody>
      </p:sp>
      <p:sp>
        <p:nvSpPr>
          <p:cNvPr id="27652" name="Rectangle 3"/>
          <p:cNvSpPr>
            <a:spLocks noGrp="1" noChangeArrowheads="1"/>
          </p:cNvSpPr>
          <p:nvPr>
            <p:ph type="body" idx="1"/>
          </p:nvPr>
        </p:nvSpPr>
        <p:spPr>
          <a:xfrm>
            <a:off x="252413" y="928688"/>
            <a:ext cx="8715375" cy="5427662"/>
          </a:xfrm>
        </p:spPr>
        <p:txBody>
          <a:bodyPr/>
          <a:lstStyle/>
          <a:p>
            <a:pPr eaLnBrk="1" hangingPunct="1">
              <a:lnSpc>
                <a:spcPct val="80000"/>
              </a:lnSpc>
            </a:pPr>
            <a:r>
              <a:rPr lang="en-US" altLang="zh-TW" sz="2800" dirty="0">
                <a:ea typeface="新細明體" panose="02020500000000000000" pitchFamily="18" charset="-120"/>
                <a:cs typeface="Times New Roman" panose="02020603050405020304" pitchFamily="18" charset="0"/>
              </a:rPr>
              <a:t>Social security number determines employee name</a:t>
            </a:r>
          </a:p>
          <a:p>
            <a:pPr eaLnBrk="1" hangingPunct="1">
              <a:lnSpc>
                <a:spcPct val="80000"/>
              </a:lnSpc>
              <a:buFontTx/>
              <a:buNone/>
            </a:pPr>
            <a:r>
              <a:rPr lang="en-US" altLang="zh-TW" sz="2800" dirty="0">
                <a:solidFill>
                  <a:srgbClr val="FF0000"/>
                </a:solidFill>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cs typeface="Times New Roman" panose="02020603050405020304" pitchFamily="18" charset="0"/>
              </a:rPr>
              <a:t>SSN </a:t>
            </a:r>
            <a:r>
              <a:rPr lang="en-US" altLang="zh-TW" sz="2400" dirty="0">
                <a:solidFill>
                  <a:srgbClr val="FF0000"/>
                </a:solidFill>
                <a:latin typeface="BostonII" charset="0"/>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cs typeface="Times New Roman" panose="02020603050405020304" pitchFamily="18" charset="0"/>
              </a:rPr>
              <a:t>ENAME</a:t>
            </a:r>
          </a:p>
          <a:p>
            <a:pPr eaLnBrk="1" hangingPunct="1">
              <a:lnSpc>
                <a:spcPct val="80000"/>
              </a:lnSpc>
              <a:buFontTx/>
              <a:buNone/>
            </a:pPr>
            <a:r>
              <a:rPr lang="en-US" altLang="zh-TW" sz="2400" dirty="0">
                <a:solidFill>
                  <a:srgbClr val="FF0000"/>
                </a:solidFill>
                <a:ea typeface="新細明體" panose="02020500000000000000" pitchFamily="18" charset="-120"/>
                <a:cs typeface="Times New Roman" panose="02020603050405020304" pitchFamily="18" charset="0"/>
              </a:rPr>
              <a:t>            ENAME </a:t>
            </a:r>
            <a:r>
              <a:rPr lang="en-US" altLang="zh-TW" sz="2400" dirty="0">
                <a:solidFill>
                  <a:srgbClr val="FF0000"/>
                </a:solidFill>
                <a:latin typeface="BostonII" charset="0"/>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cs typeface="Times New Roman" panose="02020603050405020304" pitchFamily="18" charset="0"/>
              </a:rPr>
              <a:t>SSN (?)</a:t>
            </a:r>
          </a:p>
          <a:p>
            <a:pPr eaLnBrk="1" hangingPunct="1">
              <a:lnSpc>
                <a:spcPct val="80000"/>
              </a:lnSpc>
            </a:pPr>
            <a:r>
              <a:rPr lang="en-US" altLang="zh-TW" sz="2800" dirty="0">
                <a:ea typeface="新細明體" panose="02020500000000000000" pitchFamily="18" charset="-120"/>
                <a:cs typeface="Times New Roman" panose="02020603050405020304" pitchFamily="18" charset="0"/>
              </a:rPr>
              <a:t>Project number determines project name and location</a:t>
            </a:r>
          </a:p>
          <a:p>
            <a:pPr eaLnBrk="1" hangingPunct="1">
              <a:lnSpc>
                <a:spcPct val="80000"/>
              </a:lnSpc>
              <a:buFontTx/>
              <a:buNone/>
            </a:pPr>
            <a:r>
              <a:rPr lang="en-US" altLang="zh-TW" sz="2800" dirty="0">
                <a:solidFill>
                  <a:srgbClr val="FF0000"/>
                </a:solidFill>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cs typeface="Times New Roman" panose="02020603050405020304" pitchFamily="18" charset="0"/>
              </a:rPr>
              <a:t>PNUMBER → {PNAME, PLOCATION}</a:t>
            </a:r>
          </a:p>
          <a:p>
            <a:pPr eaLnBrk="1" hangingPunct="1">
              <a:lnSpc>
                <a:spcPct val="80000"/>
              </a:lnSpc>
              <a:buFontTx/>
              <a:buNone/>
            </a:pPr>
            <a:r>
              <a:rPr lang="en-US" altLang="zh-TW" sz="2400" dirty="0">
                <a:solidFill>
                  <a:srgbClr val="FF0000"/>
                </a:solidFill>
                <a:ea typeface="新細明體" panose="02020500000000000000" pitchFamily="18" charset="-120"/>
                <a:cs typeface="Times New Roman" panose="02020603050405020304" pitchFamily="18" charset="0"/>
              </a:rPr>
              <a:t>		PNUMBER → PNAME (?)</a:t>
            </a:r>
          </a:p>
          <a:p>
            <a:pPr eaLnBrk="1" hangingPunct="1">
              <a:lnSpc>
                <a:spcPct val="80000"/>
              </a:lnSpc>
            </a:pPr>
            <a:r>
              <a:rPr lang="en-US" altLang="zh-TW" sz="2800" dirty="0">
                <a:ea typeface="新細明體" panose="02020500000000000000" pitchFamily="18" charset="-120"/>
                <a:cs typeface="Times New Roman" panose="02020603050405020304" pitchFamily="18" charset="0"/>
              </a:rPr>
              <a:t>Employee </a:t>
            </a:r>
            <a:r>
              <a:rPr lang="en-US" altLang="zh-TW" sz="2800" dirty="0" err="1">
                <a:ea typeface="新細明體" panose="02020500000000000000" pitchFamily="18" charset="-120"/>
                <a:cs typeface="Times New Roman" panose="02020603050405020304" pitchFamily="18" charset="0"/>
              </a:rPr>
              <a:t>ssn</a:t>
            </a:r>
            <a:r>
              <a:rPr lang="en-US" altLang="zh-TW" sz="2800" dirty="0">
                <a:ea typeface="新細明體" panose="02020500000000000000" pitchFamily="18" charset="-120"/>
                <a:cs typeface="Times New Roman" panose="02020603050405020304" pitchFamily="18" charset="0"/>
              </a:rPr>
              <a:t> and project number determines the hours per week that the employee works on the project</a:t>
            </a:r>
          </a:p>
          <a:p>
            <a:pPr eaLnBrk="1" hangingPunct="1">
              <a:lnSpc>
                <a:spcPct val="80000"/>
              </a:lnSpc>
              <a:buFontTx/>
              <a:buNone/>
            </a:pPr>
            <a:r>
              <a:rPr lang="en-US" altLang="zh-TW" sz="2800" dirty="0">
                <a:solidFill>
                  <a:srgbClr val="FF0000"/>
                </a:solidFill>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cs typeface="Times New Roman" panose="02020603050405020304" pitchFamily="18" charset="0"/>
              </a:rPr>
              <a:t>{SSN, PNUMBER} → HOURS </a:t>
            </a:r>
          </a:p>
          <a:p>
            <a:pPr eaLnBrk="1" hangingPunct="1">
              <a:lnSpc>
                <a:spcPct val="80000"/>
              </a:lnSpc>
              <a:buFontTx/>
              <a:buNone/>
            </a:pPr>
            <a:r>
              <a:rPr lang="zh-TW" altLang="en-US" sz="2400" dirty="0">
                <a:solidFill>
                  <a:srgbClr val="FF0000"/>
                </a:solidFill>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cs typeface="Times New Roman" panose="02020603050405020304" pitchFamily="18" charset="0"/>
              </a:rPr>
              <a:t>SSN → HOURS (?)</a:t>
            </a:r>
          </a:p>
          <a:p>
            <a:pPr eaLnBrk="1" hangingPunct="1">
              <a:lnSpc>
                <a:spcPct val="80000"/>
              </a:lnSpc>
            </a:pPr>
            <a:endParaRPr lang="en-US" altLang="zh-TW" sz="2800" dirty="0">
              <a:ea typeface="新細明體" panose="02020500000000000000" pitchFamily="18" charset="-120"/>
              <a:cs typeface="Times New Roman" panose="02020603050405020304" pitchFamily="18" charset="0"/>
            </a:endParaRPr>
          </a:p>
          <a:p>
            <a:pPr eaLnBrk="1" hangingPunct="1">
              <a:lnSpc>
                <a:spcPct val="80000"/>
              </a:lnSpc>
            </a:pPr>
            <a:r>
              <a:rPr lang="en-US" altLang="zh-TW" sz="2800" dirty="0">
                <a:ea typeface="新細明體" panose="02020500000000000000" pitchFamily="18" charset="-120"/>
                <a:cs typeface="Times New Roman" panose="02020603050405020304" pitchFamily="18" charset="0"/>
              </a:rPr>
              <a:t>An FD is a property of the attributes in the schema R</a:t>
            </a:r>
          </a:p>
          <a:p>
            <a:pPr eaLnBrk="1" hangingPunct="1">
              <a:lnSpc>
                <a:spcPct val="80000"/>
              </a:lnSpc>
            </a:pPr>
            <a:r>
              <a:rPr lang="en-US" altLang="zh-TW" sz="2800" dirty="0">
                <a:ea typeface="新細明體" panose="02020500000000000000" pitchFamily="18" charset="-120"/>
                <a:cs typeface="Times New Roman" panose="02020603050405020304" pitchFamily="18" charset="0"/>
              </a:rPr>
              <a:t>The constraint must hold on </a:t>
            </a:r>
            <a:r>
              <a:rPr lang="en-US" altLang="zh-TW" sz="2800" b="1" i="1" dirty="0">
                <a:ea typeface="新細明體" panose="02020500000000000000" pitchFamily="18" charset="-120"/>
                <a:cs typeface="Times New Roman" panose="02020603050405020304" pitchFamily="18" charset="0"/>
              </a:rPr>
              <a:t>every relation instance</a:t>
            </a:r>
            <a:r>
              <a:rPr lang="en-US" altLang="zh-TW" sz="2800" b="1" dirty="0">
                <a:ea typeface="新細明體" panose="02020500000000000000" pitchFamily="18" charset="-120"/>
                <a:cs typeface="Times New Roman" panose="02020603050405020304" pitchFamily="18" charset="0"/>
              </a:rPr>
              <a:t> </a:t>
            </a:r>
            <a:r>
              <a:rPr lang="en-US" altLang="zh-TW" sz="2800" dirty="0">
                <a:ea typeface="新細明體" panose="02020500000000000000" pitchFamily="18" charset="-120"/>
                <a:cs typeface="Times New Roman" panose="02020603050405020304" pitchFamily="18" charset="0"/>
              </a:rPr>
              <a:t> r(R)</a:t>
            </a:r>
          </a:p>
        </p:txBody>
      </p:sp>
      <p:pic>
        <p:nvPicPr>
          <p:cNvPr id="276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775" y="4191000"/>
            <a:ext cx="253682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E199097-A6C2-441A-968C-027ABE3C3FA4}" type="slidenum">
              <a:rPr lang="en-US" altLang="zh-TW" sz="1600">
                <a:solidFill>
                  <a:schemeClr val="bg2"/>
                </a:solidFill>
              </a:rPr>
              <a:pPr eaLnBrk="1" hangingPunct="1"/>
              <a:t>23</a:t>
            </a:fld>
            <a:endParaRPr lang="en-US" altLang="zh-TW" sz="1600">
              <a:solidFill>
                <a:schemeClr val="bg2"/>
              </a:solidFill>
            </a:endParaRPr>
          </a:p>
        </p:txBody>
      </p:sp>
      <p:sp>
        <p:nvSpPr>
          <p:cNvPr id="26627" name="Rectangle 2"/>
          <p:cNvSpPr>
            <a:spLocks noGrp="1" noChangeArrowheads="1"/>
          </p:cNvSpPr>
          <p:nvPr>
            <p:ph type="title"/>
          </p:nvPr>
        </p:nvSpPr>
        <p:spPr>
          <a:xfrm>
            <a:off x="185738" y="138113"/>
            <a:ext cx="8715375" cy="766762"/>
          </a:xfrm>
        </p:spPr>
        <p:txBody>
          <a:bodyPr/>
          <a:lstStyle/>
          <a:p>
            <a:pPr eaLnBrk="1" hangingPunct="1"/>
            <a:r>
              <a:rPr lang="en-US" altLang="zh-TW" sz="2800" dirty="0">
                <a:ea typeface="新細明體" panose="02020500000000000000" pitchFamily="18" charset="-120"/>
                <a:cs typeface="Times New Roman" panose="02020603050405020304" pitchFamily="18" charset="0"/>
              </a:rPr>
              <a:t>Functional </a:t>
            </a:r>
            <a:r>
              <a:rPr lang="en-US" altLang="zh-TW" sz="2800" dirty="0" smtClean="0">
                <a:ea typeface="新細明體" panose="02020500000000000000" pitchFamily="18" charset="-120"/>
                <a:cs typeface="Times New Roman" panose="02020603050405020304" pitchFamily="18" charset="0"/>
              </a:rPr>
              <a:t>Dependencies </a:t>
            </a:r>
            <a:r>
              <a:rPr lang="zh-TW" altLang="en-US" sz="2800" dirty="0" smtClean="0">
                <a:ea typeface="新細明體" panose="02020500000000000000" pitchFamily="18" charset="-120"/>
                <a:cs typeface="Times New Roman" panose="02020603050405020304" pitchFamily="18" charset="0"/>
              </a:rPr>
              <a:t>功能相依</a:t>
            </a:r>
            <a:endParaRPr lang="en-US" altLang="zh-TW" sz="2800" dirty="0">
              <a:ea typeface="新細明體" panose="02020500000000000000" pitchFamily="18" charset="-120"/>
              <a:cs typeface="Times New Roman" panose="02020603050405020304" pitchFamily="18" charset="0"/>
            </a:endParaRPr>
          </a:p>
        </p:txBody>
      </p:sp>
      <p:sp>
        <p:nvSpPr>
          <p:cNvPr id="26628" name="Rectangle 3"/>
          <p:cNvSpPr>
            <a:spLocks noGrp="1" noChangeArrowheads="1"/>
          </p:cNvSpPr>
          <p:nvPr>
            <p:ph type="body" idx="1"/>
          </p:nvPr>
        </p:nvSpPr>
        <p:spPr>
          <a:xfrm>
            <a:off x="319088" y="987425"/>
            <a:ext cx="8715375" cy="5408613"/>
          </a:xfrm>
        </p:spPr>
        <p:txBody>
          <a:bodyPr/>
          <a:lstStyle/>
          <a:p>
            <a:pPr eaLnBrk="1" hangingPunct="1"/>
            <a:r>
              <a:rPr lang="en-US" altLang="zh-TW" sz="2800" dirty="0">
                <a:ea typeface="新細明體" panose="02020500000000000000" pitchFamily="18" charset="-120"/>
                <a:cs typeface="Times New Roman" panose="02020603050405020304" pitchFamily="18" charset="0"/>
              </a:rPr>
              <a:t>X </a:t>
            </a:r>
            <a:r>
              <a:rPr lang="en-US" altLang="zh-TW" sz="2800" dirty="0">
                <a:latin typeface="BostonII" charset="0"/>
                <a:ea typeface="新細明體" panose="02020500000000000000" pitchFamily="18" charset="-120"/>
                <a:cs typeface="Times New Roman" panose="02020603050405020304" pitchFamily="18" charset="0"/>
              </a:rPr>
              <a:t>→ </a:t>
            </a:r>
            <a:r>
              <a:rPr lang="en-US" altLang="zh-TW" sz="2800" dirty="0">
                <a:ea typeface="新細明體" panose="02020500000000000000" pitchFamily="18" charset="-120"/>
                <a:cs typeface="Times New Roman" panose="02020603050405020304" pitchFamily="18" charset="0"/>
              </a:rPr>
              <a:t>Y holds</a:t>
            </a:r>
          </a:p>
          <a:p>
            <a:pPr lvl="1" eaLnBrk="1" hangingPunct="1"/>
            <a:r>
              <a:rPr lang="en-US" altLang="zh-TW" sz="2400" dirty="0">
                <a:ea typeface="新細明體" panose="02020500000000000000" pitchFamily="18" charset="-120"/>
                <a:cs typeface="Times New Roman" panose="02020603050405020304" pitchFamily="18" charset="0"/>
              </a:rPr>
              <a:t>If whenever </a:t>
            </a:r>
            <a:r>
              <a:rPr lang="en-US" altLang="zh-TW" sz="2400" dirty="0">
                <a:solidFill>
                  <a:srgbClr val="FF0000"/>
                </a:solidFill>
                <a:ea typeface="新細明體" panose="02020500000000000000" pitchFamily="18" charset="-120"/>
                <a:cs typeface="Times New Roman" panose="02020603050405020304" pitchFamily="18" charset="0"/>
              </a:rPr>
              <a:t>two tuples have the same value for X</a:t>
            </a:r>
            <a:r>
              <a:rPr lang="en-US" altLang="zh-TW" sz="2400" dirty="0">
                <a:ea typeface="新細明體" panose="02020500000000000000" pitchFamily="18" charset="-120"/>
                <a:cs typeface="Times New Roman" panose="02020603050405020304" pitchFamily="18" charset="0"/>
              </a:rPr>
              <a:t>, they </a:t>
            </a:r>
            <a:r>
              <a:rPr lang="en-US" altLang="zh-TW" sz="2400" b="1" i="1" dirty="0">
                <a:ea typeface="新細明體" panose="02020500000000000000" pitchFamily="18" charset="-120"/>
                <a:cs typeface="Times New Roman" panose="02020603050405020304" pitchFamily="18" charset="0"/>
              </a:rPr>
              <a:t>must have</a:t>
            </a:r>
            <a:r>
              <a:rPr lang="en-US" altLang="zh-TW" sz="2400" dirty="0">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cs typeface="Times New Roman" panose="02020603050405020304" pitchFamily="18" charset="0"/>
              </a:rPr>
              <a:t>the same value for Y</a:t>
            </a:r>
          </a:p>
          <a:p>
            <a:pPr lvl="1" eaLnBrk="1" hangingPunct="1">
              <a:buFontTx/>
              <a:buNone/>
            </a:pPr>
            <a:r>
              <a:rPr lang="en-US" altLang="zh-TW" sz="2400" dirty="0">
                <a:ea typeface="新細明體" panose="02020500000000000000" pitchFamily="18" charset="-120"/>
                <a:cs typeface="Times New Roman" panose="02020603050405020304" pitchFamily="18" charset="0"/>
              </a:rPr>
              <a:t>	e.g. {</a:t>
            </a:r>
            <a:r>
              <a:rPr lang="en-US" altLang="zh-TW" sz="2400" dirty="0" err="1">
                <a:ea typeface="新細明體" panose="02020500000000000000" pitchFamily="18" charset="-120"/>
                <a:cs typeface="Times New Roman" panose="02020603050405020304" pitchFamily="18" charset="0"/>
              </a:rPr>
              <a:t>StudentID</a:t>
            </a:r>
            <a:r>
              <a:rPr lang="en-US" altLang="zh-TW" sz="2400" dirty="0">
                <a:ea typeface="新細明體" panose="02020500000000000000" pitchFamily="18" charset="-120"/>
                <a:cs typeface="Times New Roman" panose="02020603050405020304" pitchFamily="18" charset="0"/>
              </a:rPr>
              <a:t>} </a:t>
            </a:r>
            <a:r>
              <a:rPr lang="en-US" altLang="zh-TW" sz="2400" dirty="0">
                <a:latin typeface="BostonII" charset="0"/>
                <a:ea typeface="新細明體" panose="02020500000000000000" pitchFamily="18" charset="-120"/>
                <a:cs typeface="Times New Roman" panose="02020603050405020304" pitchFamily="18" charset="0"/>
              </a:rPr>
              <a:t>→ </a:t>
            </a:r>
            <a:r>
              <a:rPr lang="en-US" altLang="zh-TW" sz="2400" dirty="0">
                <a:ea typeface="新細明體" panose="02020500000000000000" pitchFamily="18" charset="-120"/>
                <a:cs typeface="Times New Roman" panose="02020603050405020304" pitchFamily="18" charset="0"/>
              </a:rPr>
              <a:t>{Name}</a:t>
            </a:r>
          </a:p>
          <a:p>
            <a:pPr lvl="1" eaLnBrk="1" hangingPunct="1">
              <a:buFontTx/>
              <a:buNone/>
            </a:pPr>
            <a:r>
              <a:rPr lang="en-US" altLang="zh-TW" sz="2400" dirty="0">
                <a:ea typeface="新細明體" panose="02020500000000000000" pitchFamily="18" charset="-120"/>
                <a:cs typeface="Times New Roman" panose="02020603050405020304" pitchFamily="18" charset="0"/>
              </a:rPr>
              <a:t>          {SSN} → {Address}</a:t>
            </a:r>
          </a:p>
          <a:p>
            <a:pPr lvl="1" eaLnBrk="1" hangingPunct="1">
              <a:buFontTx/>
              <a:buNone/>
            </a:pPr>
            <a:r>
              <a:rPr lang="en-US" altLang="zh-TW" sz="2400" dirty="0">
                <a:ea typeface="新細明體" panose="02020500000000000000" pitchFamily="18" charset="-120"/>
                <a:cs typeface="Times New Roman" panose="02020603050405020304" pitchFamily="18" charset="0"/>
              </a:rPr>
              <a:t>          {Name, Birthday} </a:t>
            </a:r>
            <a:r>
              <a:rPr lang="en-US" altLang="zh-TW" sz="2400" dirty="0">
                <a:latin typeface="BostonII" charset="0"/>
                <a:ea typeface="新細明體" panose="02020500000000000000" pitchFamily="18" charset="-120"/>
                <a:cs typeface="Times New Roman" panose="02020603050405020304" pitchFamily="18" charset="0"/>
              </a:rPr>
              <a:t>→ </a:t>
            </a:r>
            <a:r>
              <a:rPr lang="en-US" altLang="zh-TW" sz="2400" dirty="0">
                <a:ea typeface="新細明體" panose="02020500000000000000" pitchFamily="18" charset="-120"/>
                <a:cs typeface="Times New Roman" panose="02020603050405020304" pitchFamily="18" charset="0"/>
              </a:rPr>
              <a:t>{Address, Dept., Sex}</a:t>
            </a:r>
            <a:endParaRPr lang="en-US" altLang="zh-TW" sz="2400" dirty="0">
              <a:solidFill>
                <a:schemeClr val="hlink"/>
              </a:solidFill>
              <a:ea typeface="新細明體" panose="02020500000000000000" pitchFamily="18" charset="-120"/>
              <a:cs typeface="Times New Roman" panose="02020603050405020304" pitchFamily="18" charset="0"/>
            </a:endParaRPr>
          </a:p>
          <a:p>
            <a:pPr lvl="1" eaLnBrk="1" hangingPunct="1"/>
            <a:r>
              <a:rPr lang="en-US" altLang="zh-TW" sz="2400" dirty="0">
                <a:ea typeface="新細明體" panose="02020500000000000000" pitchFamily="18" charset="-120"/>
                <a:cs typeface="Times New Roman" panose="02020603050405020304" pitchFamily="18" charset="0"/>
              </a:rPr>
              <a:t>For any two tuples t1 and t2 in any relation instance r(R)</a:t>
            </a:r>
          </a:p>
          <a:p>
            <a:pPr lvl="1" eaLnBrk="1" hangingPunct="1">
              <a:buFontTx/>
              <a:buNone/>
            </a:pPr>
            <a:r>
              <a:rPr lang="en-US" altLang="zh-TW" sz="2400" i="1" dirty="0">
                <a:solidFill>
                  <a:srgbClr val="FF0000"/>
                </a:solidFill>
                <a:ea typeface="新細明體" panose="02020500000000000000" pitchFamily="18" charset="-120"/>
                <a:cs typeface="Times New Roman" panose="02020603050405020304" pitchFamily="18" charset="0"/>
              </a:rPr>
              <a:t>	</a:t>
            </a:r>
            <a:r>
              <a:rPr lang="en-US" altLang="zh-TW" sz="2400" b="1" dirty="0">
                <a:solidFill>
                  <a:srgbClr val="FF0000"/>
                </a:solidFill>
                <a:ea typeface="新細明體" panose="02020500000000000000" pitchFamily="18" charset="-120"/>
                <a:cs typeface="Times New Roman" panose="02020603050405020304" pitchFamily="18" charset="0"/>
              </a:rPr>
              <a:t>If</a:t>
            </a:r>
            <a:r>
              <a:rPr lang="en-US" altLang="zh-TW" sz="2400" dirty="0">
                <a:solidFill>
                  <a:srgbClr val="FF0000"/>
                </a:solidFill>
                <a:ea typeface="新細明體" panose="02020500000000000000" pitchFamily="18" charset="-120"/>
                <a:cs typeface="Times New Roman" panose="02020603050405020304" pitchFamily="18" charset="0"/>
              </a:rPr>
              <a:t>  </a:t>
            </a:r>
            <a:r>
              <a:rPr lang="en-US" altLang="zh-TW" sz="2400" i="1" dirty="0">
                <a:solidFill>
                  <a:srgbClr val="FF0000"/>
                </a:solidFill>
                <a:ea typeface="新細明體" panose="02020500000000000000" pitchFamily="18" charset="-120"/>
                <a:cs typeface="Times New Roman" panose="02020603050405020304" pitchFamily="18" charset="0"/>
              </a:rPr>
              <a:t>t</a:t>
            </a:r>
            <a:r>
              <a:rPr lang="en-US" altLang="zh-TW" sz="2400" dirty="0">
                <a:solidFill>
                  <a:srgbClr val="FF0000"/>
                </a:solidFill>
                <a:ea typeface="新細明體" panose="02020500000000000000" pitchFamily="18" charset="-120"/>
                <a:cs typeface="Times New Roman" panose="02020603050405020304" pitchFamily="18" charset="0"/>
              </a:rPr>
              <a:t>1[</a:t>
            </a:r>
            <a:r>
              <a:rPr lang="en-US" altLang="zh-TW" sz="2400" i="1" dirty="0">
                <a:solidFill>
                  <a:srgbClr val="FF0000"/>
                </a:solidFill>
                <a:ea typeface="新細明體" panose="02020500000000000000" pitchFamily="18" charset="-120"/>
                <a:cs typeface="Times New Roman" panose="02020603050405020304" pitchFamily="18" charset="0"/>
              </a:rPr>
              <a:t>X</a:t>
            </a:r>
            <a:r>
              <a:rPr lang="en-US" altLang="zh-TW" sz="2400" dirty="0">
                <a:solidFill>
                  <a:srgbClr val="FF0000"/>
                </a:solidFill>
                <a:ea typeface="新細明體" panose="02020500000000000000" pitchFamily="18" charset="-120"/>
                <a:cs typeface="Times New Roman" panose="02020603050405020304" pitchFamily="18" charset="0"/>
              </a:rPr>
              <a:t>] = </a:t>
            </a:r>
            <a:r>
              <a:rPr lang="en-US" altLang="zh-TW" sz="2400" i="1" dirty="0">
                <a:solidFill>
                  <a:srgbClr val="FF0000"/>
                </a:solidFill>
                <a:ea typeface="新細明體" panose="02020500000000000000" pitchFamily="18" charset="-120"/>
                <a:cs typeface="Times New Roman" panose="02020603050405020304" pitchFamily="18" charset="0"/>
              </a:rPr>
              <a:t>t</a:t>
            </a:r>
            <a:r>
              <a:rPr lang="en-US" altLang="zh-TW" sz="2400" dirty="0">
                <a:solidFill>
                  <a:srgbClr val="FF0000"/>
                </a:solidFill>
                <a:ea typeface="新細明體" panose="02020500000000000000" pitchFamily="18" charset="-120"/>
                <a:cs typeface="Times New Roman" panose="02020603050405020304" pitchFamily="18" charset="0"/>
              </a:rPr>
              <a:t>2[</a:t>
            </a:r>
            <a:r>
              <a:rPr lang="en-US" altLang="zh-TW" sz="2400" i="1" dirty="0">
                <a:solidFill>
                  <a:srgbClr val="FF0000"/>
                </a:solidFill>
                <a:ea typeface="新細明體" panose="02020500000000000000" pitchFamily="18" charset="-120"/>
                <a:cs typeface="Times New Roman" panose="02020603050405020304" pitchFamily="18" charset="0"/>
              </a:rPr>
              <a:t>X</a:t>
            </a:r>
            <a:r>
              <a:rPr lang="en-US" altLang="zh-TW" sz="2400" dirty="0">
                <a:solidFill>
                  <a:srgbClr val="FF0000"/>
                </a:solidFill>
                <a:ea typeface="新細明體" panose="02020500000000000000" pitchFamily="18" charset="-120"/>
                <a:cs typeface="Times New Roman" panose="02020603050405020304" pitchFamily="18" charset="0"/>
              </a:rPr>
              <a:t>], </a:t>
            </a:r>
            <a:r>
              <a:rPr lang="en-US" altLang="zh-TW" sz="2400" b="1" dirty="0">
                <a:solidFill>
                  <a:srgbClr val="FF0000"/>
                </a:solidFill>
                <a:ea typeface="新細明體" panose="02020500000000000000" pitchFamily="18" charset="-120"/>
                <a:cs typeface="Times New Roman" panose="02020603050405020304" pitchFamily="18" charset="0"/>
              </a:rPr>
              <a:t>then</a:t>
            </a:r>
            <a:r>
              <a:rPr lang="en-US" altLang="zh-TW" sz="2400" dirty="0">
                <a:solidFill>
                  <a:srgbClr val="FF0000"/>
                </a:solidFill>
                <a:ea typeface="新細明體" panose="02020500000000000000" pitchFamily="18" charset="-120"/>
                <a:cs typeface="Times New Roman" panose="02020603050405020304" pitchFamily="18" charset="0"/>
              </a:rPr>
              <a:t>  </a:t>
            </a:r>
            <a:r>
              <a:rPr lang="en-US" altLang="zh-TW" sz="2400" i="1" dirty="0">
                <a:solidFill>
                  <a:srgbClr val="FF0000"/>
                </a:solidFill>
                <a:ea typeface="新細明體" panose="02020500000000000000" pitchFamily="18" charset="-120"/>
                <a:cs typeface="Times New Roman" panose="02020603050405020304" pitchFamily="18" charset="0"/>
              </a:rPr>
              <a:t>t</a:t>
            </a:r>
            <a:r>
              <a:rPr lang="en-US" altLang="zh-TW" sz="2400" dirty="0">
                <a:solidFill>
                  <a:srgbClr val="FF0000"/>
                </a:solidFill>
                <a:ea typeface="新細明體" panose="02020500000000000000" pitchFamily="18" charset="-120"/>
                <a:cs typeface="Times New Roman" panose="02020603050405020304" pitchFamily="18" charset="0"/>
              </a:rPr>
              <a:t>1[</a:t>
            </a:r>
            <a:r>
              <a:rPr lang="en-US" altLang="zh-TW" sz="2400" i="1" dirty="0">
                <a:solidFill>
                  <a:srgbClr val="FF0000"/>
                </a:solidFill>
                <a:ea typeface="新細明體" panose="02020500000000000000" pitchFamily="18" charset="-120"/>
                <a:cs typeface="Times New Roman" panose="02020603050405020304" pitchFamily="18" charset="0"/>
              </a:rPr>
              <a:t>Y</a:t>
            </a:r>
            <a:r>
              <a:rPr lang="en-US" altLang="zh-TW" sz="2400" dirty="0">
                <a:solidFill>
                  <a:srgbClr val="FF0000"/>
                </a:solidFill>
                <a:ea typeface="新細明體" panose="02020500000000000000" pitchFamily="18" charset="-120"/>
                <a:cs typeface="Times New Roman" panose="02020603050405020304" pitchFamily="18" charset="0"/>
              </a:rPr>
              <a:t>] = </a:t>
            </a:r>
            <a:r>
              <a:rPr lang="en-US" altLang="zh-TW" sz="2400" i="1" dirty="0">
                <a:solidFill>
                  <a:srgbClr val="FF0000"/>
                </a:solidFill>
                <a:ea typeface="新細明體" panose="02020500000000000000" pitchFamily="18" charset="-120"/>
                <a:cs typeface="Times New Roman" panose="02020603050405020304" pitchFamily="18" charset="0"/>
              </a:rPr>
              <a:t>t</a:t>
            </a:r>
            <a:r>
              <a:rPr lang="en-US" altLang="zh-TW" sz="2400" dirty="0">
                <a:solidFill>
                  <a:srgbClr val="FF0000"/>
                </a:solidFill>
                <a:ea typeface="新細明體" panose="02020500000000000000" pitchFamily="18" charset="-120"/>
                <a:cs typeface="Times New Roman" panose="02020603050405020304" pitchFamily="18" charset="0"/>
              </a:rPr>
              <a:t>2[</a:t>
            </a:r>
            <a:r>
              <a:rPr lang="en-US" altLang="zh-TW" sz="2400" i="1" dirty="0">
                <a:solidFill>
                  <a:srgbClr val="FF0000"/>
                </a:solidFill>
                <a:ea typeface="新細明體" panose="02020500000000000000" pitchFamily="18" charset="-120"/>
                <a:cs typeface="Times New Roman" panose="02020603050405020304" pitchFamily="18" charset="0"/>
              </a:rPr>
              <a:t>Y</a:t>
            </a:r>
            <a:r>
              <a:rPr lang="en-US" altLang="zh-TW" sz="2400" dirty="0">
                <a:solidFill>
                  <a:srgbClr val="FF0000"/>
                </a:solidFill>
                <a:ea typeface="新細明體" panose="02020500000000000000" pitchFamily="18" charset="-120"/>
                <a:cs typeface="Times New Roman" panose="02020603050405020304" pitchFamily="18" charset="0"/>
              </a:rPr>
              <a:t>]</a:t>
            </a:r>
          </a:p>
          <a:p>
            <a:pPr eaLnBrk="1" hangingPunct="1"/>
            <a:r>
              <a:rPr lang="en-US" altLang="zh-TW" sz="2800" dirty="0">
                <a:ea typeface="新細明體" panose="02020500000000000000" pitchFamily="18" charset="-120"/>
                <a:cs typeface="Times New Roman" panose="02020603050405020304" pitchFamily="18" charset="0"/>
              </a:rPr>
              <a:t>X </a:t>
            </a:r>
            <a:r>
              <a:rPr lang="en-US" altLang="zh-TW" sz="2800" dirty="0">
                <a:latin typeface="BostonII" charset="0"/>
                <a:ea typeface="新細明體" panose="02020500000000000000" pitchFamily="18" charset="-120"/>
                <a:cs typeface="Times New Roman" panose="02020603050405020304" pitchFamily="18" charset="0"/>
              </a:rPr>
              <a:t>→ </a:t>
            </a:r>
            <a:r>
              <a:rPr lang="en-US" altLang="zh-TW" sz="2800" dirty="0">
                <a:ea typeface="新細明體" panose="02020500000000000000" pitchFamily="18" charset="-120"/>
                <a:cs typeface="Times New Roman" panose="02020603050405020304" pitchFamily="18" charset="0"/>
              </a:rPr>
              <a:t>Y in R specifies a </a:t>
            </a:r>
            <a:r>
              <a:rPr lang="en-US" altLang="zh-TW" sz="2800" i="1" dirty="0">
                <a:ea typeface="新細明體" panose="02020500000000000000" pitchFamily="18" charset="-120"/>
                <a:cs typeface="Times New Roman" panose="02020603050405020304" pitchFamily="18" charset="0"/>
              </a:rPr>
              <a:t>constraint</a:t>
            </a:r>
            <a:r>
              <a:rPr lang="en-US" altLang="zh-TW" sz="2800" dirty="0">
                <a:ea typeface="新細明體" panose="02020500000000000000" pitchFamily="18" charset="-120"/>
                <a:cs typeface="Times New Roman" panose="02020603050405020304" pitchFamily="18" charset="0"/>
              </a:rPr>
              <a:t> on all relation instances r(R)</a:t>
            </a:r>
          </a:p>
          <a:p>
            <a:pPr eaLnBrk="1" hangingPunct="1"/>
            <a:r>
              <a:rPr lang="en-US" altLang="zh-TW" sz="2800" dirty="0">
                <a:ea typeface="新細明體" panose="02020500000000000000" pitchFamily="18" charset="-120"/>
                <a:cs typeface="Times New Roman" panose="02020603050405020304" pitchFamily="18" charset="0"/>
              </a:rPr>
              <a:t>FDs are derived from the real-world constraints on the attributes</a:t>
            </a:r>
            <a:endParaRPr lang="en-US" altLang="zh-TW" dirty="0">
              <a:ea typeface="新細明體" panose="02020500000000000000" pitchFamily="18" charset="-12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8B65167-6D6C-449B-8D3A-75D2CF3913CD}" type="slidenum">
              <a:rPr lang="en-US" altLang="zh-TW" sz="1600">
                <a:solidFill>
                  <a:schemeClr val="bg2"/>
                </a:solidFill>
              </a:rPr>
              <a:pPr eaLnBrk="1" hangingPunct="1"/>
              <a:t>24</a:t>
            </a:fld>
            <a:endParaRPr lang="en-US" altLang="zh-TW" sz="1600">
              <a:solidFill>
                <a:schemeClr val="bg2"/>
              </a:solidFill>
            </a:endParaRPr>
          </a:p>
        </p:txBody>
      </p:sp>
      <p:sp>
        <p:nvSpPr>
          <p:cNvPr id="25603" name="Rectangle 2"/>
          <p:cNvSpPr>
            <a:spLocks noGrp="1" noChangeArrowheads="1"/>
          </p:cNvSpPr>
          <p:nvPr>
            <p:ph type="title"/>
          </p:nvPr>
        </p:nvSpPr>
        <p:spPr>
          <a:xfrm>
            <a:off x="392113" y="39688"/>
            <a:ext cx="8413750" cy="944562"/>
          </a:xfrm>
        </p:spPr>
        <p:txBody>
          <a:bodyPr>
            <a:normAutofit fontScale="90000"/>
          </a:bodyPr>
          <a:lstStyle/>
          <a:p>
            <a:pPr algn="l" eaLnBrk="1" hangingPunct="1"/>
            <a:r>
              <a:rPr lang="en-US" altLang="zh-TW" dirty="0">
                <a:ea typeface="新細明體" panose="02020500000000000000" pitchFamily="18" charset="-120"/>
              </a:rPr>
              <a:t>Definition of Functional Dependency</a:t>
            </a:r>
          </a:p>
        </p:txBody>
      </p:sp>
      <p:sp>
        <p:nvSpPr>
          <p:cNvPr id="28" name="文字方塊 27"/>
          <p:cNvSpPr txBox="1"/>
          <p:nvPr/>
        </p:nvSpPr>
        <p:spPr>
          <a:xfrm>
            <a:off x="365125" y="871538"/>
            <a:ext cx="8440738" cy="2985433"/>
          </a:xfrm>
          <a:prstGeom prst="rect">
            <a:avLst/>
          </a:prstGeom>
          <a:noFill/>
        </p:spPr>
        <p:txBody>
          <a:bodyPr>
            <a:spAutoFit/>
          </a:bodyPr>
          <a:lstStyle/>
          <a:p>
            <a:pPr>
              <a:defRPr/>
            </a:pPr>
            <a:r>
              <a:rPr lang="en-US" altLang="zh-TW" dirty="0">
                <a:solidFill>
                  <a:schemeClr val="bg2"/>
                </a:solidFill>
                <a:ea typeface="新細明體" pitchFamily="18" charset="-120"/>
              </a:rPr>
              <a:t>X → Y</a:t>
            </a:r>
          </a:p>
          <a:p>
            <a:pPr marL="177800" lvl="1" indent="-177800">
              <a:buFont typeface="Arial" pitchFamily="34" charset="0"/>
              <a:buChar char="•"/>
              <a:defRPr/>
            </a:pPr>
            <a:r>
              <a:rPr lang="en-US" altLang="zh-TW" dirty="0">
                <a:solidFill>
                  <a:schemeClr val="bg2"/>
                </a:solidFill>
                <a:ea typeface="新細明體" pitchFamily="18" charset="-120"/>
                <a:cs typeface="Times New Roman" pitchFamily="18" charset="0"/>
              </a:rPr>
              <a:t>A set of attributes X </a:t>
            </a:r>
            <a:r>
              <a:rPr lang="en-US" altLang="zh-TW" b="1" i="1" dirty="0">
                <a:solidFill>
                  <a:srgbClr val="FF0000"/>
                </a:solidFill>
                <a:ea typeface="新細明體" pitchFamily="18" charset="-120"/>
                <a:cs typeface="Times New Roman" pitchFamily="18" charset="0"/>
              </a:rPr>
              <a:t>functionally</a:t>
            </a:r>
            <a:r>
              <a:rPr lang="en-US" altLang="zh-TW" i="1" dirty="0">
                <a:solidFill>
                  <a:srgbClr val="FF0000"/>
                </a:solidFill>
                <a:ea typeface="新細明體" pitchFamily="18" charset="-120"/>
                <a:cs typeface="Times New Roman" pitchFamily="18" charset="0"/>
              </a:rPr>
              <a:t> </a:t>
            </a:r>
            <a:r>
              <a:rPr lang="en-US" altLang="zh-TW" b="1" i="1" dirty="0">
                <a:solidFill>
                  <a:srgbClr val="FF0000"/>
                </a:solidFill>
                <a:ea typeface="新細明體" pitchFamily="18" charset="-120"/>
                <a:cs typeface="Times New Roman" pitchFamily="18" charset="0"/>
              </a:rPr>
              <a:t>determines</a:t>
            </a:r>
            <a:r>
              <a:rPr lang="en-US" altLang="zh-TW" dirty="0">
                <a:solidFill>
                  <a:srgbClr val="FF0000"/>
                </a:solidFill>
                <a:ea typeface="新細明體" pitchFamily="18" charset="-120"/>
                <a:cs typeface="Times New Roman" pitchFamily="18" charset="0"/>
              </a:rPr>
              <a:t>  </a:t>
            </a:r>
            <a:r>
              <a:rPr lang="en-US" altLang="zh-TW" dirty="0">
                <a:solidFill>
                  <a:schemeClr val="bg2"/>
                </a:solidFill>
                <a:ea typeface="新細明體" pitchFamily="18" charset="-120"/>
                <a:cs typeface="Times New Roman" pitchFamily="18" charset="0"/>
              </a:rPr>
              <a:t>a set of attributes Y </a:t>
            </a:r>
            <a:r>
              <a:rPr lang="en-US" altLang="zh-TW" dirty="0">
                <a:solidFill>
                  <a:srgbClr val="FF0000"/>
                </a:solidFill>
                <a:ea typeface="新細明體" pitchFamily="18" charset="-120"/>
                <a:cs typeface="Times New Roman" pitchFamily="18" charset="0"/>
              </a:rPr>
              <a:t>if the value of X determines a unique value for Y.</a:t>
            </a:r>
          </a:p>
          <a:p>
            <a:pPr marL="177800" lvl="1" indent="-177800">
              <a:buFont typeface="Arial" pitchFamily="34" charset="0"/>
              <a:buChar char="•"/>
              <a:defRPr/>
            </a:pPr>
            <a:r>
              <a:rPr lang="en-US" altLang="zh-TW" b="1" dirty="0">
                <a:solidFill>
                  <a:srgbClr val="FF0000"/>
                </a:solidFill>
                <a:ea typeface="新細明體" pitchFamily="18" charset="-120"/>
              </a:rPr>
              <a:t>If</a:t>
            </a:r>
            <a:r>
              <a:rPr lang="en-US" altLang="zh-TW" dirty="0">
                <a:solidFill>
                  <a:srgbClr val="FF0000"/>
                </a:solidFill>
                <a:ea typeface="新細明體" pitchFamily="18" charset="-120"/>
              </a:rPr>
              <a:t>  </a:t>
            </a:r>
            <a:r>
              <a:rPr lang="en-US" altLang="zh-TW" i="1" dirty="0">
                <a:solidFill>
                  <a:srgbClr val="FF0000"/>
                </a:solidFill>
                <a:ea typeface="新細明體" pitchFamily="18" charset="-120"/>
              </a:rPr>
              <a:t>t</a:t>
            </a:r>
            <a:r>
              <a:rPr lang="en-US" altLang="zh-TW" dirty="0">
                <a:solidFill>
                  <a:srgbClr val="FF0000"/>
                </a:solidFill>
                <a:ea typeface="新細明體" pitchFamily="18" charset="-120"/>
              </a:rPr>
              <a:t>1[</a:t>
            </a:r>
            <a:r>
              <a:rPr lang="en-US" altLang="zh-TW" i="1" dirty="0">
                <a:solidFill>
                  <a:srgbClr val="FF0000"/>
                </a:solidFill>
                <a:ea typeface="新細明體" pitchFamily="18" charset="-120"/>
              </a:rPr>
              <a:t>X</a:t>
            </a:r>
            <a:r>
              <a:rPr lang="en-US" altLang="zh-TW" dirty="0">
                <a:solidFill>
                  <a:srgbClr val="FF0000"/>
                </a:solidFill>
                <a:ea typeface="新細明體" pitchFamily="18" charset="-120"/>
              </a:rPr>
              <a:t>] = </a:t>
            </a:r>
            <a:r>
              <a:rPr lang="en-US" altLang="zh-TW" i="1" dirty="0">
                <a:solidFill>
                  <a:srgbClr val="FF0000"/>
                </a:solidFill>
                <a:ea typeface="新細明體" pitchFamily="18" charset="-120"/>
              </a:rPr>
              <a:t>t</a:t>
            </a:r>
            <a:r>
              <a:rPr lang="en-US" altLang="zh-TW" dirty="0">
                <a:solidFill>
                  <a:srgbClr val="FF0000"/>
                </a:solidFill>
                <a:ea typeface="新細明體" pitchFamily="18" charset="-120"/>
              </a:rPr>
              <a:t>2[</a:t>
            </a:r>
            <a:r>
              <a:rPr lang="en-US" altLang="zh-TW" i="1" dirty="0">
                <a:solidFill>
                  <a:srgbClr val="FF0000"/>
                </a:solidFill>
                <a:ea typeface="新細明體" pitchFamily="18" charset="-120"/>
              </a:rPr>
              <a:t>X</a:t>
            </a:r>
            <a:r>
              <a:rPr lang="en-US" altLang="zh-TW" dirty="0">
                <a:solidFill>
                  <a:srgbClr val="FF0000"/>
                </a:solidFill>
                <a:ea typeface="新細明體" pitchFamily="18" charset="-120"/>
              </a:rPr>
              <a:t>], </a:t>
            </a:r>
            <a:r>
              <a:rPr lang="en-US" altLang="zh-TW" b="1" dirty="0">
                <a:solidFill>
                  <a:srgbClr val="FF0000"/>
                </a:solidFill>
                <a:ea typeface="新細明體" pitchFamily="18" charset="-120"/>
              </a:rPr>
              <a:t>then</a:t>
            </a:r>
            <a:r>
              <a:rPr lang="en-US" altLang="zh-TW" dirty="0">
                <a:solidFill>
                  <a:srgbClr val="FF0000"/>
                </a:solidFill>
                <a:ea typeface="新細明體" pitchFamily="18" charset="-120"/>
              </a:rPr>
              <a:t>  </a:t>
            </a:r>
            <a:r>
              <a:rPr lang="en-US" altLang="zh-TW" i="1" dirty="0">
                <a:solidFill>
                  <a:srgbClr val="FF0000"/>
                </a:solidFill>
                <a:ea typeface="新細明體" pitchFamily="18" charset="-120"/>
              </a:rPr>
              <a:t>t</a:t>
            </a:r>
            <a:r>
              <a:rPr lang="en-US" altLang="zh-TW" dirty="0">
                <a:solidFill>
                  <a:srgbClr val="FF0000"/>
                </a:solidFill>
                <a:ea typeface="新細明體" pitchFamily="18" charset="-120"/>
              </a:rPr>
              <a:t>1[</a:t>
            </a:r>
            <a:r>
              <a:rPr lang="en-US" altLang="zh-TW" i="1" dirty="0">
                <a:solidFill>
                  <a:srgbClr val="FF0000"/>
                </a:solidFill>
                <a:ea typeface="新細明體" pitchFamily="18" charset="-120"/>
              </a:rPr>
              <a:t>Y</a:t>
            </a:r>
            <a:r>
              <a:rPr lang="en-US" altLang="zh-TW" dirty="0">
                <a:solidFill>
                  <a:srgbClr val="FF0000"/>
                </a:solidFill>
                <a:ea typeface="新細明體" pitchFamily="18" charset="-120"/>
              </a:rPr>
              <a:t>] = </a:t>
            </a:r>
            <a:r>
              <a:rPr lang="en-US" altLang="zh-TW" i="1" dirty="0">
                <a:solidFill>
                  <a:srgbClr val="FF0000"/>
                </a:solidFill>
                <a:ea typeface="新細明體" pitchFamily="18" charset="-120"/>
              </a:rPr>
              <a:t>t</a:t>
            </a:r>
            <a:r>
              <a:rPr lang="en-US" altLang="zh-TW" dirty="0">
                <a:solidFill>
                  <a:srgbClr val="FF0000"/>
                </a:solidFill>
                <a:ea typeface="新細明體" pitchFamily="18" charset="-120"/>
              </a:rPr>
              <a:t>2[</a:t>
            </a:r>
            <a:r>
              <a:rPr lang="en-US" altLang="zh-TW" i="1" dirty="0">
                <a:solidFill>
                  <a:srgbClr val="FF0000"/>
                </a:solidFill>
                <a:ea typeface="新細明體" pitchFamily="18" charset="-120"/>
              </a:rPr>
              <a:t>Y</a:t>
            </a:r>
            <a:r>
              <a:rPr lang="en-US" altLang="zh-TW" dirty="0">
                <a:solidFill>
                  <a:srgbClr val="FF0000"/>
                </a:solidFill>
                <a:ea typeface="新細明體" pitchFamily="18" charset="-120"/>
              </a:rPr>
              <a:t>]</a:t>
            </a:r>
            <a:endParaRPr lang="en-US" altLang="zh-TW" b="1" kern="0" dirty="0">
              <a:solidFill>
                <a:srgbClr val="FF0000"/>
              </a:solidFill>
              <a:ea typeface="新細明體" pitchFamily="18" charset="-120"/>
            </a:endParaRPr>
          </a:p>
          <a:p>
            <a:pPr marL="182563" lvl="1" indent="-182563">
              <a:defRPr/>
            </a:pPr>
            <a:r>
              <a:rPr lang="en-US" altLang="zh-TW" sz="2000" b="1" kern="0" dirty="0">
                <a:solidFill>
                  <a:srgbClr val="333399"/>
                </a:solidFill>
                <a:ea typeface="新細明體" pitchFamily="18" charset="-120"/>
              </a:rPr>
              <a:t>	</a:t>
            </a:r>
          </a:p>
          <a:p>
            <a:pPr marL="182563" lvl="1" indent="-182563">
              <a:defRPr/>
            </a:pPr>
            <a:r>
              <a:rPr lang="en-US" altLang="zh-TW" sz="2000" kern="0" dirty="0">
                <a:solidFill>
                  <a:srgbClr val="333399"/>
                </a:solidFill>
                <a:ea typeface="新細明體" pitchFamily="18" charset="-120"/>
              </a:rPr>
              <a:t>	</a:t>
            </a:r>
            <a:r>
              <a:rPr lang="en-US" altLang="zh-TW" kern="0" dirty="0">
                <a:solidFill>
                  <a:srgbClr val="333399"/>
                </a:solidFill>
                <a:ea typeface="新細明體" pitchFamily="18" charset="-120"/>
              </a:rPr>
              <a:t>A relation state of TEACH with </a:t>
            </a:r>
          </a:p>
          <a:p>
            <a:pPr marL="182563" indent="-182563">
              <a:defRPr/>
            </a:pPr>
            <a:r>
              <a:rPr lang="en-US" altLang="zh-TW" kern="0" dirty="0">
                <a:solidFill>
                  <a:srgbClr val="333399"/>
                </a:solidFill>
                <a:ea typeface="新細明體" pitchFamily="18" charset="-120"/>
              </a:rPr>
              <a:t>	A </a:t>
            </a:r>
            <a:r>
              <a:rPr lang="en-US" altLang="zh-TW" i="1" kern="0" dirty="0">
                <a:solidFill>
                  <a:srgbClr val="333399"/>
                </a:solidFill>
                <a:ea typeface="新細明體" pitchFamily="18" charset="-120"/>
              </a:rPr>
              <a:t>possible</a:t>
            </a:r>
            <a:r>
              <a:rPr lang="en-US" altLang="zh-TW" kern="0" dirty="0">
                <a:solidFill>
                  <a:srgbClr val="333399"/>
                </a:solidFill>
                <a:ea typeface="新細明體" pitchFamily="18" charset="-120"/>
              </a:rPr>
              <a:t> functional dependency </a:t>
            </a:r>
            <a:r>
              <a:rPr lang="en-US" altLang="zh-TW" b="1" kern="0" dirty="0">
                <a:solidFill>
                  <a:srgbClr val="FF0000"/>
                </a:solidFill>
                <a:ea typeface="新細明體" pitchFamily="18" charset="-120"/>
              </a:rPr>
              <a:t>TEXT </a:t>
            </a:r>
            <a:r>
              <a:rPr lang="en-US" altLang="zh-TW" b="1" kern="0" dirty="0">
                <a:solidFill>
                  <a:srgbClr val="FF0000"/>
                </a:solidFill>
                <a:ea typeface="新細明體" pitchFamily="18" charset="-120"/>
                <a:sym typeface="Symbol" pitchFamily="18" charset="2"/>
              </a:rPr>
              <a:t> </a:t>
            </a:r>
            <a:r>
              <a:rPr lang="en-US" altLang="zh-TW" b="1" kern="0" dirty="0">
                <a:solidFill>
                  <a:srgbClr val="FF0000"/>
                </a:solidFill>
                <a:ea typeface="新細明體" pitchFamily="18" charset="-120"/>
              </a:rPr>
              <a:t>COURSE</a:t>
            </a:r>
            <a:r>
              <a:rPr lang="en-US" altLang="zh-TW" kern="0" dirty="0">
                <a:solidFill>
                  <a:srgbClr val="333399"/>
                </a:solidFill>
                <a:ea typeface="新細明體" pitchFamily="18" charset="-120"/>
              </a:rPr>
              <a:t>. </a:t>
            </a:r>
            <a:br>
              <a:rPr lang="en-US" altLang="zh-TW" kern="0" dirty="0">
                <a:solidFill>
                  <a:srgbClr val="333399"/>
                </a:solidFill>
                <a:ea typeface="新細明體" pitchFamily="18" charset="-120"/>
              </a:rPr>
            </a:br>
            <a:r>
              <a:rPr lang="en-US" altLang="zh-TW" kern="0" dirty="0">
                <a:solidFill>
                  <a:srgbClr val="333399"/>
                </a:solidFill>
                <a:ea typeface="新細明體" pitchFamily="18" charset="-120"/>
              </a:rPr>
              <a:t>However,</a:t>
            </a:r>
            <a:r>
              <a:rPr lang="en-US" altLang="zh-TW" b="1" kern="0" dirty="0">
                <a:solidFill>
                  <a:srgbClr val="FF0000"/>
                </a:solidFill>
                <a:ea typeface="新細明體" pitchFamily="18" charset="-120"/>
              </a:rPr>
              <a:t> TEACHER </a:t>
            </a:r>
            <a:r>
              <a:rPr lang="en-US" altLang="zh-TW" b="1" kern="0" dirty="0">
                <a:solidFill>
                  <a:srgbClr val="FF0000"/>
                </a:solidFill>
                <a:ea typeface="新細明體" pitchFamily="18" charset="-120"/>
                <a:sym typeface="Symbol" pitchFamily="18" charset="2"/>
              </a:rPr>
              <a:t> </a:t>
            </a:r>
            <a:r>
              <a:rPr lang="en-US" altLang="zh-TW" b="1" kern="0" dirty="0">
                <a:solidFill>
                  <a:srgbClr val="FF0000"/>
                </a:solidFill>
                <a:ea typeface="新細明體" pitchFamily="18" charset="-120"/>
              </a:rPr>
              <a:t>COURSE </a:t>
            </a:r>
            <a:r>
              <a:rPr lang="en-US" altLang="zh-TW" kern="0" dirty="0">
                <a:solidFill>
                  <a:srgbClr val="333399"/>
                </a:solidFill>
                <a:ea typeface="新細明體" pitchFamily="18" charset="-120"/>
              </a:rPr>
              <a:t>is ruled out</a:t>
            </a:r>
            <a:r>
              <a:rPr lang="en-US" altLang="zh-TW" kern="0" dirty="0" smtClean="0">
                <a:solidFill>
                  <a:srgbClr val="333399"/>
                </a:solidFill>
                <a:ea typeface="新細明體" pitchFamily="18" charset="-120"/>
              </a:rPr>
              <a:t>.</a:t>
            </a:r>
            <a:r>
              <a:rPr lang="zh-TW" altLang="en-US" kern="0" dirty="0" smtClean="0">
                <a:solidFill>
                  <a:srgbClr val="333399"/>
                </a:solidFill>
                <a:ea typeface="新細明體" pitchFamily="18" charset="-120"/>
              </a:rPr>
              <a:t> </a:t>
            </a:r>
            <a:r>
              <a:rPr lang="en-US" altLang="zh-TW" kern="0" dirty="0" smtClean="0">
                <a:solidFill>
                  <a:srgbClr val="333399"/>
                </a:solidFill>
                <a:ea typeface="新細明體" pitchFamily="18" charset="-120"/>
              </a:rPr>
              <a:t>(Smith</a:t>
            </a:r>
            <a:r>
              <a:rPr lang="zh-TW" altLang="en-US" kern="0" dirty="0" smtClean="0">
                <a:solidFill>
                  <a:srgbClr val="333399"/>
                </a:solidFill>
                <a:ea typeface="新細明體" pitchFamily="18" charset="-120"/>
              </a:rPr>
              <a:t>違反</a:t>
            </a:r>
            <a:r>
              <a:rPr lang="en-US" altLang="zh-TW" kern="0" dirty="0" smtClean="0">
                <a:solidFill>
                  <a:srgbClr val="333399"/>
                </a:solidFill>
                <a:ea typeface="新細明體" pitchFamily="18" charset="-120"/>
              </a:rPr>
              <a:t>)</a:t>
            </a:r>
            <a:endParaRPr lang="en-US" altLang="zh-TW" b="1" kern="0" dirty="0">
              <a:solidFill>
                <a:srgbClr val="333399"/>
              </a:solidFill>
              <a:ea typeface="新細明體" pitchFamily="18" charset="-120"/>
            </a:endParaRPr>
          </a:p>
        </p:txBody>
      </p:sp>
      <p:pic>
        <p:nvPicPr>
          <p:cNvPr id="4" name="圖片 3"/>
          <p:cNvPicPr>
            <a:picLocks noChangeAspect="1"/>
          </p:cNvPicPr>
          <p:nvPr/>
        </p:nvPicPr>
        <p:blipFill>
          <a:blip r:embed="rId2"/>
          <a:stretch>
            <a:fillRect/>
          </a:stretch>
        </p:blipFill>
        <p:spPr>
          <a:xfrm>
            <a:off x="1325985" y="3964756"/>
            <a:ext cx="5670433" cy="231462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7231A0D-EB36-4691-83B4-8D0EA649B69A}" type="slidenum">
              <a:rPr lang="en-US" altLang="zh-TW" sz="1600">
                <a:solidFill>
                  <a:schemeClr val="bg2"/>
                </a:solidFill>
              </a:rPr>
              <a:pPr eaLnBrk="1" hangingPunct="1"/>
              <a:t>25</a:t>
            </a:fld>
            <a:endParaRPr lang="en-US" altLang="zh-TW" sz="1600">
              <a:solidFill>
                <a:schemeClr val="bg2"/>
              </a:solidFill>
            </a:endParaRPr>
          </a:p>
        </p:txBody>
      </p:sp>
      <p:sp>
        <p:nvSpPr>
          <p:cNvPr id="28675" name="Rectangle 2"/>
          <p:cNvSpPr>
            <a:spLocks noGrp="1" noChangeArrowheads="1"/>
          </p:cNvSpPr>
          <p:nvPr>
            <p:ph type="title"/>
          </p:nvPr>
        </p:nvSpPr>
        <p:spPr>
          <a:xfrm>
            <a:off x="185738" y="49213"/>
            <a:ext cx="8715375" cy="776287"/>
          </a:xfrm>
        </p:spPr>
        <p:txBody>
          <a:bodyPr/>
          <a:lstStyle/>
          <a:p>
            <a:pPr eaLnBrk="1" hangingPunct="1"/>
            <a:r>
              <a:rPr lang="en-US" altLang="zh-TW" sz="4000">
                <a:ea typeface="新細明體" panose="02020500000000000000" pitchFamily="18" charset="-120"/>
                <a:cs typeface="Times New Roman" panose="02020603050405020304" pitchFamily="18" charset="0"/>
              </a:rPr>
              <a:t>Functional Dependencies</a:t>
            </a:r>
          </a:p>
        </p:txBody>
      </p:sp>
      <p:sp>
        <p:nvSpPr>
          <p:cNvPr id="28676" name="Rectangle 3"/>
          <p:cNvSpPr>
            <a:spLocks noGrp="1" noChangeArrowheads="1"/>
          </p:cNvSpPr>
          <p:nvPr>
            <p:ph type="body" idx="1"/>
          </p:nvPr>
        </p:nvSpPr>
        <p:spPr>
          <a:xfrm>
            <a:off x="371475" y="877888"/>
            <a:ext cx="8529638" cy="2979737"/>
          </a:xfrm>
        </p:spPr>
        <p:txBody>
          <a:bodyPr/>
          <a:lstStyle/>
          <a:p>
            <a:pPr eaLnBrk="1" hangingPunct="1"/>
            <a:r>
              <a:rPr lang="en-US" altLang="zh-TW" sz="2800">
                <a:ea typeface="新細明體" panose="02020500000000000000" pitchFamily="18" charset="-120"/>
                <a:cs typeface="Times New Roman" panose="02020603050405020304" pitchFamily="18" charset="0"/>
              </a:rPr>
              <a:t>Functional dependencies (FDs) are used to specify </a:t>
            </a:r>
            <a:r>
              <a:rPr lang="en-US" altLang="zh-TW" sz="2800" i="1">
                <a:ea typeface="新細明體" panose="02020500000000000000" pitchFamily="18" charset="-120"/>
                <a:cs typeface="Times New Roman" panose="02020603050405020304" pitchFamily="18" charset="0"/>
              </a:rPr>
              <a:t>formal measures</a:t>
            </a:r>
            <a:r>
              <a:rPr lang="en-US" altLang="zh-TW" sz="2800">
                <a:ea typeface="新細明體" panose="02020500000000000000" pitchFamily="18" charset="-120"/>
                <a:cs typeface="Times New Roman" panose="02020603050405020304" pitchFamily="18" charset="0"/>
              </a:rPr>
              <a:t> of the "goodness" of relational designs</a:t>
            </a:r>
          </a:p>
          <a:p>
            <a:pPr eaLnBrk="1" hangingPunct="1"/>
            <a:r>
              <a:rPr lang="en-US" altLang="zh-TW" sz="2800">
                <a:solidFill>
                  <a:srgbClr val="FF0000"/>
                </a:solidFill>
                <a:ea typeface="新細明體" panose="02020500000000000000" pitchFamily="18" charset="-120"/>
                <a:cs typeface="Times New Roman" panose="02020603050405020304" pitchFamily="18" charset="0"/>
              </a:rPr>
              <a:t>FDs</a:t>
            </a:r>
            <a:r>
              <a:rPr lang="en-US" altLang="zh-TW" sz="2800">
                <a:ea typeface="新細明體" panose="02020500000000000000" pitchFamily="18" charset="-120"/>
                <a:cs typeface="Times New Roman" panose="02020603050405020304" pitchFamily="18" charset="0"/>
              </a:rPr>
              <a:t> and </a:t>
            </a:r>
            <a:r>
              <a:rPr lang="en-US" altLang="zh-TW" sz="2800">
                <a:solidFill>
                  <a:srgbClr val="FF0000"/>
                </a:solidFill>
                <a:ea typeface="新細明體" panose="02020500000000000000" pitchFamily="18" charset="-120"/>
                <a:cs typeface="Times New Roman" panose="02020603050405020304" pitchFamily="18" charset="0"/>
              </a:rPr>
              <a:t>keys</a:t>
            </a:r>
            <a:r>
              <a:rPr lang="en-US" altLang="zh-TW" sz="2800">
                <a:ea typeface="新細明體" panose="02020500000000000000" pitchFamily="18" charset="-120"/>
                <a:cs typeface="Times New Roman" panose="02020603050405020304" pitchFamily="18" charset="0"/>
              </a:rPr>
              <a:t> are used to define </a:t>
            </a:r>
            <a:r>
              <a:rPr lang="en-US" altLang="zh-TW" sz="2800" b="1">
                <a:ea typeface="新細明體" panose="02020500000000000000" pitchFamily="18" charset="-120"/>
                <a:cs typeface="Times New Roman" panose="02020603050405020304" pitchFamily="18" charset="0"/>
              </a:rPr>
              <a:t>normal forms</a:t>
            </a:r>
            <a:r>
              <a:rPr lang="en-US" altLang="zh-TW" sz="2800">
                <a:ea typeface="新細明體" panose="02020500000000000000" pitchFamily="18" charset="-120"/>
                <a:cs typeface="Times New Roman" panose="02020603050405020304" pitchFamily="18" charset="0"/>
              </a:rPr>
              <a:t> for relations</a:t>
            </a:r>
          </a:p>
          <a:p>
            <a:pPr eaLnBrk="1" hangingPunct="1"/>
            <a:r>
              <a:rPr lang="en-US" altLang="zh-TW" sz="2800">
                <a:ea typeface="新細明體" panose="02020500000000000000" pitchFamily="18" charset="-120"/>
                <a:cs typeface="Times New Roman" panose="02020603050405020304" pitchFamily="18" charset="0"/>
              </a:rPr>
              <a:t>FDs are </a:t>
            </a:r>
            <a:r>
              <a:rPr lang="en-US" altLang="zh-TW" sz="2800" b="1">
                <a:ea typeface="新細明體" panose="02020500000000000000" pitchFamily="18" charset="-120"/>
                <a:cs typeface="Times New Roman" panose="02020603050405020304" pitchFamily="18" charset="0"/>
              </a:rPr>
              <a:t>constraints</a:t>
            </a:r>
            <a:r>
              <a:rPr lang="en-US" altLang="zh-TW" sz="2800">
                <a:ea typeface="新細明體" panose="02020500000000000000" pitchFamily="18" charset="-120"/>
                <a:cs typeface="Times New Roman" panose="02020603050405020304" pitchFamily="18" charset="0"/>
              </a:rPr>
              <a:t> that are derived from the </a:t>
            </a:r>
            <a:r>
              <a:rPr lang="en-US" altLang="zh-TW" sz="2800" i="1">
                <a:ea typeface="新細明體" panose="02020500000000000000" pitchFamily="18" charset="-120"/>
                <a:cs typeface="Times New Roman" panose="02020603050405020304" pitchFamily="18" charset="0"/>
              </a:rPr>
              <a:t>meaning</a:t>
            </a:r>
            <a:r>
              <a:rPr lang="en-US" altLang="zh-TW" sz="2800">
                <a:ea typeface="新細明體" panose="02020500000000000000" pitchFamily="18" charset="-120"/>
                <a:cs typeface="Times New Roman" panose="02020603050405020304" pitchFamily="18" charset="0"/>
              </a:rPr>
              <a:t>  and </a:t>
            </a:r>
            <a:r>
              <a:rPr lang="en-US" altLang="zh-TW" sz="2800" i="1">
                <a:ea typeface="新細明體" panose="02020500000000000000" pitchFamily="18" charset="-120"/>
                <a:cs typeface="Times New Roman" panose="02020603050405020304" pitchFamily="18" charset="0"/>
              </a:rPr>
              <a:t>interrelationships</a:t>
            </a:r>
            <a:r>
              <a:rPr lang="en-US" altLang="zh-TW" sz="2800">
                <a:ea typeface="新細明體" panose="02020500000000000000" pitchFamily="18" charset="-120"/>
                <a:cs typeface="Times New Roman" panose="02020603050405020304" pitchFamily="18" charset="0"/>
              </a:rPr>
              <a:t> of the data attributes</a:t>
            </a:r>
          </a:p>
        </p:txBody>
      </p:sp>
      <p:pic>
        <p:nvPicPr>
          <p:cNvPr id="2867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500" y="3835400"/>
            <a:ext cx="352742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6"/>
          <p:cNvSpPr txBox="1">
            <a:spLocks noChangeArrowheads="1"/>
          </p:cNvSpPr>
          <p:nvPr/>
        </p:nvSpPr>
        <p:spPr bwMode="auto">
          <a:xfrm>
            <a:off x="5462588" y="4895850"/>
            <a:ext cx="24717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800">
                <a:solidFill>
                  <a:schemeClr val="bg2"/>
                </a:solidFill>
                <a:ea typeface="新細明體" panose="02020500000000000000" pitchFamily="18" charset="-120"/>
              </a:rPr>
              <a:t>Which Normal Form?</a:t>
            </a:r>
          </a:p>
          <a:p>
            <a:pPr eaLnBrk="1" hangingPunct="1"/>
            <a:r>
              <a:rPr lang="en-US" altLang="zh-TW" sz="1800">
                <a:solidFill>
                  <a:schemeClr val="bg2"/>
                </a:solidFill>
                <a:ea typeface="新細明體" panose="02020500000000000000" pitchFamily="18" charset="-120"/>
              </a:rPr>
              <a:t>1NF, 2NF, 3NF, BCNF?</a:t>
            </a:r>
            <a:endParaRPr lang="zh-TW" altLang="en-US" sz="1800">
              <a:solidFill>
                <a:schemeClr val="bg2"/>
              </a:solidFill>
              <a:ea typeface="新細明體" panose="02020500000000000000" pitchFamily="18" charset="-120"/>
            </a:endParaRPr>
          </a:p>
        </p:txBody>
      </p:sp>
      <p:sp>
        <p:nvSpPr>
          <p:cNvPr id="28679" name="Text Box 7"/>
          <p:cNvSpPr txBox="1">
            <a:spLocks noChangeArrowheads="1"/>
          </p:cNvSpPr>
          <p:nvPr/>
        </p:nvSpPr>
        <p:spPr bwMode="auto">
          <a:xfrm>
            <a:off x="5726113" y="6024563"/>
            <a:ext cx="2493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800">
                <a:solidFill>
                  <a:schemeClr val="bg2"/>
                </a:solidFill>
                <a:ea typeface="新細明體" panose="02020500000000000000" pitchFamily="18" charset="-120"/>
              </a:rPr>
              <a:t>Functional Dependency</a:t>
            </a:r>
          </a:p>
        </p:txBody>
      </p:sp>
      <p:sp>
        <p:nvSpPr>
          <p:cNvPr id="28680" name="Line 8"/>
          <p:cNvSpPr>
            <a:spLocks noChangeShapeType="1"/>
          </p:cNvSpPr>
          <p:nvPr/>
        </p:nvSpPr>
        <p:spPr bwMode="auto">
          <a:xfrm flipH="1" flipV="1">
            <a:off x="6481763" y="5568950"/>
            <a:ext cx="46037" cy="492125"/>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grpSp>
        <p:nvGrpSpPr>
          <p:cNvPr id="28681" name="Group 16"/>
          <p:cNvGrpSpPr>
            <a:grpSpLocks/>
          </p:cNvGrpSpPr>
          <p:nvPr/>
        </p:nvGrpSpPr>
        <p:grpSpPr bwMode="auto">
          <a:xfrm rot="-887082">
            <a:off x="4210050" y="4584700"/>
            <a:ext cx="1209675" cy="1562100"/>
            <a:chOff x="2652" y="1657"/>
            <a:chExt cx="762" cy="984"/>
          </a:xfrm>
        </p:grpSpPr>
        <p:sp>
          <p:nvSpPr>
            <p:cNvPr id="28684" name="Line 9"/>
            <p:cNvSpPr>
              <a:spLocks noChangeShapeType="1"/>
            </p:cNvSpPr>
            <p:nvPr/>
          </p:nvSpPr>
          <p:spPr bwMode="auto">
            <a:xfrm flipH="1" flipV="1">
              <a:off x="2845" y="1657"/>
              <a:ext cx="569" cy="532"/>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8685" name="Line 11"/>
            <p:cNvSpPr>
              <a:spLocks noChangeShapeType="1"/>
            </p:cNvSpPr>
            <p:nvPr/>
          </p:nvSpPr>
          <p:spPr bwMode="auto">
            <a:xfrm flipH="1">
              <a:off x="2652" y="2189"/>
              <a:ext cx="762" cy="79"/>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8686" name="Line 12"/>
            <p:cNvSpPr>
              <a:spLocks noChangeShapeType="1"/>
            </p:cNvSpPr>
            <p:nvPr/>
          </p:nvSpPr>
          <p:spPr bwMode="auto">
            <a:xfrm flipH="1">
              <a:off x="2977" y="2196"/>
              <a:ext cx="437" cy="445"/>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8687" name="Line 13"/>
            <p:cNvSpPr>
              <a:spLocks noChangeShapeType="1"/>
            </p:cNvSpPr>
            <p:nvPr/>
          </p:nvSpPr>
          <p:spPr bwMode="auto">
            <a:xfrm flipH="1" flipV="1">
              <a:off x="2720" y="1870"/>
              <a:ext cx="694" cy="319"/>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grpSp>
      <p:sp>
        <p:nvSpPr>
          <p:cNvPr id="28682" name="Text Box 15"/>
          <p:cNvSpPr txBox="1">
            <a:spLocks noChangeArrowheads="1"/>
          </p:cNvSpPr>
          <p:nvPr/>
        </p:nvSpPr>
        <p:spPr bwMode="auto">
          <a:xfrm>
            <a:off x="5372100" y="4110038"/>
            <a:ext cx="2295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b="1" dirty="0">
                <a:solidFill>
                  <a:srgbClr val="FF0000"/>
                </a:solidFill>
                <a:ea typeface="新細明體" panose="02020500000000000000" pitchFamily="18" charset="-120"/>
              </a:rPr>
              <a:t>Schema Quality?</a:t>
            </a:r>
          </a:p>
        </p:txBody>
      </p:sp>
      <p:sp>
        <p:nvSpPr>
          <p:cNvPr id="28683" name="Line 17"/>
          <p:cNvSpPr>
            <a:spLocks noChangeShapeType="1"/>
          </p:cNvSpPr>
          <p:nvPr/>
        </p:nvSpPr>
        <p:spPr bwMode="auto">
          <a:xfrm>
            <a:off x="6410325" y="4545013"/>
            <a:ext cx="7938" cy="355600"/>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3" y="44450"/>
            <a:ext cx="8582025" cy="650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4"/>
          <p:cNvSpPr>
            <a:spLocks noChangeArrowheads="1"/>
          </p:cNvSpPr>
          <p:nvPr/>
        </p:nvSpPr>
        <p:spPr bwMode="auto">
          <a:xfrm>
            <a:off x="939800" y="5035550"/>
            <a:ext cx="6259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600" dirty="0">
                <a:solidFill>
                  <a:srgbClr val="FF0000"/>
                </a:solidFill>
                <a:ea typeface="新細明體" panose="02020500000000000000" pitchFamily="18" charset="-120"/>
              </a:rPr>
              <a:t>{ESSN, DEPENDENT_NAME} → {SEX, BDATE, RELATIONSHIP}</a:t>
            </a:r>
          </a:p>
        </p:txBody>
      </p:sp>
      <p:sp>
        <p:nvSpPr>
          <p:cNvPr id="29700" name="Rectangle 5"/>
          <p:cNvSpPr>
            <a:spLocks noChangeArrowheads="1"/>
          </p:cNvSpPr>
          <p:nvPr/>
        </p:nvSpPr>
        <p:spPr bwMode="auto">
          <a:xfrm>
            <a:off x="1098550" y="5407025"/>
            <a:ext cx="2448000" cy="1127125"/>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sp>
        <p:nvSpPr>
          <p:cNvPr id="29701" name="Text Box 6"/>
          <p:cNvSpPr txBox="1">
            <a:spLocks noChangeArrowheads="1"/>
          </p:cNvSpPr>
          <p:nvPr/>
        </p:nvSpPr>
        <p:spPr bwMode="auto">
          <a:xfrm>
            <a:off x="1817688" y="6454775"/>
            <a:ext cx="747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b="1">
                <a:solidFill>
                  <a:schemeClr val="bg2"/>
                </a:solidFill>
                <a:ea typeface="新細明體" panose="02020500000000000000" pitchFamily="18" charset="-120"/>
              </a:rPr>
              <a:t>key</a:t>
            </a:r>
          </a:p>
        </p:txBody>
      </p:sp>
      <p:sp>
        <p:nvSpPr>
          <p:cNvPr id="2970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CDAA5C9-128C-421E-B395-62E04BCF8442}" type="slidenum">
              <a:rPr lang="en-US" altLang="zh-TW" sz="1600">
                <a:solidFill>
                  <a:schemeClr val="bg2"/>
                </a:solidFill>
              </a:rPr>
              <a:pPr eaLnBrk="1" hangingPunct="1"/>
              <a:t>26</a:t>
            </a:fld>
            <a:endParaRPr lang="en-US" altLang="zh-TW" sz="1600">
              <a:solidFill>
                <a:schemeClr val="bg2"/>
              </a:solidFill>
            </a:endParaRPr>
          </a:p>
        </p:txBody>
      </p:sp>
      <p:sp>
        <p:nvSpPr>
          <p:cNvPr id="29703" name="矩形 8"/>
          <p:cNvSpPr>
            <a:spLocks noChangeArrowheads="1"/>
          </p:cNvSpPr>
          <p:nvPr/>
        </p:nvSpPr>
        <p:spPr bwMode="auto">
          <a:xfrm>
            <a:off x="3516313" y="3606800"/>
            <a:ext cx="5511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buFont typeface="Arial" panose="020B0604020202020204" pitchFamily="34" charset="0"/>
              <a:buChar char="•"/>
            </a:pPr>
            <a:r>
              <a:rPr lang="en-US" altLang="zh-TW" sz="2000" dirty="0">
                <a:solidFill>
                  <a:schemeClr val="bg2"/>
                </a:solidFill>
                <a:ea typeface="新細明體" panose="02020500000000000000" pitchFamily="18" charset="-120"/>
                <a:cs typeface="Times New Roman" panose="02020603050405020304" pitchFamily="18" charset="0"/>
              </a:rPr>
              <a:t>If </a:t>
            </a:r>
            <a:r>
              <a:rPr lang="en-US" altLang="zh-TW" sz="2000" i="1" dirty="0">
                <a:solidFill>
                  <a:schemeClr val="bg2"/>
                </a:solidFill>
                <a:ea typeface="新細明體" panose="02020500000000000000" pitchFamily="18" charset="-120"/>
                <a:cs typeface="Times New Roman" panose="02020603050405020304" pitchFamily="18" charset="0"/>
              </a:rPr>
              <a:t>K</a:t>
            </a:r>
            <a:r>
              <a:rPr lang="en-US" altLang="zh-TW" sz="2000" dirty="0">
                <a:solidFill>
                  <a:schemeClr val="bg2"/>
                </a:solidFill>
                <a:ea typeface="新細明體" panose="02020500000000000000" pitchFamily="18" charset="-120"/>
                <a:cs typeface="Times New Roman" panose="02020603050405020304" pitchFamily="18" charset="0"/>
              </a:rPr>
              <a:t> is a </a:t>
            </a:r>
            <a:r>
              <a:rPr lang="en-US" altLang="zh-TW" sz="2000" dirty="0">
                <a:solidFill>
                  <a:srgbClr val="FF0000"/>
                </a:solidFill>
                <a:ea typeface="新細明體" panose="02020500000000000000" pitchFamily="18" charset="-120"/>
                <a:cs typeface="Times New Roman" panose="02020603050405020304" pitchFamily="18" charset="0"/>
              </a:rPr>
              <a:t>key</a:t>
            </a:r>
            <a:r>
              <a:rPr lang="en-US" altLang="zh-TW" sz="2000" dirty="0">
                <a:solidFill>
                  <a:schemeClr val="bg2"/>
                </a:solidFill>
                <a:ea typeface="新細明體" panose="02020500000000000000" pitchFamily="18" charset="-120"/>
                <a:cs typeface="Times New Roman" panose="02020603050405020304" pitchFamily="18" charset="0"/>
              </a:rPr>
              <a:t> of R, then </a:t>
            </a:r>
            <a:r>
              <a:rPr lang="en-US" altLang="zh-TW" sz="2000" i="1" dirty="0">
                <a:solidFill>
                  <a:srgbClr val="FF0000"/>
                </a:solidFill>
                <a:ea typeface="新細明體" panose="02020500000000000000" pitchFamily="18" charset="-120"/>
                <a:cs typeface="Times New Roman" panose="02020603050405020304" pitchFamily="18" charset="0"/>
              </a:rPr>
              <a:t>K</a:t>
            </a:r>
            <a:r>
              <a:rPr lang="en-US" altLang="zh-TW" sz="2000" dirty="0">
                <a:solidFill>
                  <a:schemeClr val="bg2"/>
                </a:solidFill>
                <a:ea typeface="新細明體" panose="02020500000000000000" pitchFamily="18" charset="-120"/>
                <a:cs typeface="Times New Roman" panose="02020603050405020304" pitchFamily="18" charset="0"/>
              </a:rPr>
              <a:t> functionally determines </a:t>
            </a:r>
            <a:r>
              <a:rPr lang="en-US" altLang="zh-TW" sz="2000" dirty="0">
                <a:solidFill>
                  <a:srgbClr val="FF0000"/>
                </a:solidFill>
                <a:ea typeface="新細明體" panose="02020500000000000000" pitchFamily="18" charset="-120"/>
                <a:cs typeface="Times New Roman" panose="02020603050405020304" pitchFamily="18" charset="0"/>
              </a:rPr>
              <a:t>all attributes </a:t>
            </a:r>
            <a:r>
              <a:rPr lang="en-US" altLang="zh-TW" sz="2000" dirty="0">
                <a:solidFill>
                  <a:schemeClr val="bg2"/>
                </a:solidFill>
                <a:ea typeface="新細明體" panose="02020500000000000000" pitchFamily="18" charset="-120"/>
                <a:cs typeface="Times New Roman" panose="02020603050405020304" pitchFamily="18" charset="0"/>
              </a:rPr>
              <a:t>in R (since we never have two distinct tuples with t1[</a:t>
            </a:r>
            <a:r>
              <a:rPr lang="en-US" altLang="zh-TW" sz="2000" i="1" dirty="0">
                <a:solidFill>
                  <a:schemeClr val="bg2"/>
                </a:solidFill>
                <a:ea typeface="新細明體" panose="02020500000000000000" pitchFamily="18" charset="-120"/>
                <a:cs typeface="Times New Roman" panose="02020603050405020304" pitchFamily="18" charset="0"/>
              </a:rPr>
              <a:t>K</a:t>
            </a:r>
            <a:r>
              <a:rPr lang="en-US" altLang="zh-TW" sz="2000" dirty="0">
                <a:solidFill>
                  <a:schemeClr val="bg2"/>
                </a:solidFill>
                <a:ea typeface="新細明體" panose="02020500000000000000" pitchFamily="18" charset="-120"/>
                <a:cs typeface="Times New Roman" panose="02020603050405020304" pitchFamily="18" charset="0"/>
              </a:rPr>
              <a:t>] = t2[</a:t>
            </a:r>
            <a:r>
              <a:rPr lang="en-US" altLang="zh-TW" sz="2000" i="1" dirty="0">
                <a:solidFill>
                  <a:schemeClr val="bg2"/>
                </a:solidFill>
                <a:ea typeface="新細明體" panose="02020500000000000000" pitchFamily="18" charset="-120"/>
                <a:cs typeface="Times New Roman" panose="02020603050405020304" pitchFamily="18" charset="0"/>
              </a:rPr>
              <a:t>K</a:t>
            </a:r>
            <a:r>
              <a:rPr lang="en-US" altLang="zh-TW" sz="2000" dirty="0">
                <a:solidFill>
                  <a:schemeClr val="bg2"/>
                </a:solidFill>
                <a:ea typeface="新細明體" panose="02020500000000000000" pitchFamily="18" charset="-120"/>
                <a:cs typeface="Times New Roman" panose="02020603050405020304" pitchFamily="18" charset="0"/>
              </a:rPr>
              <a:t>])</a:t>
            </a:r>
          </a:p>
          <a:p>
            <a:pPr eaLnBrk="1" hangingPunct="1">
              <a:lnSpc>
                <a:spcPct val="80000"/>
              </a:lnSpc>
              <a:buFont typeface="Arial" panose="020B0604020202020204" pitchFamily="34" charset="0"/>
              <a:buChar char="•"/>
            </a:pPr>
            <a:r>
              <a:rPr lang="en-US" altLang="zh-TW" sz="2000" dirty="0">
                <a:solidFill>
                  <a:schemeClr val="bg2"/>
                </a:solidFill>
                <a:ea typeface="新細明體" panose="02020500000000000000" pitchFamily="18" charset="-120"/>
                <a:cs typeface="Times New Roman" panose="02020603050405020304" pitchFamily="18" charset="0"/>
              </a:rPr>
              <a:t>The FD constraint must hold on </a:t>
            </a:r>
            <a:r>
              <a:rPr lang="en-US" altLang="zh-TW" sz="2000" i="1" dirty="0">
                <a:solidFill>
                  <a:srgbClr val="FF0000"/>
                </a:solidFill>
                <a:ea typeface="新細明體" panose="02020500000000000000" pitchFamily="18" charset="-120"/>
                <a:cs typeface="Times New Roman" panose="02020603050405020304" pitchFamily="18" charset="0"/>
              </a:rPr>
              <a:t>every relation instance</a:t>
            </a:r>
            <a:r>
              <a:rPr lang="en-US" altLang="zh-TW" sz="2000" dirty="0">
                <a:solidFill>
                  <a:srgbClr val="FF0000"/>
                </a:solidFill>
                <a:ea typeface="新細明體" panose="02020500000000000000" pitchFamily="18" charset="-120"/>
                <a:cs typeface="Times New Roman" panose="02020603050405020304" pitchFamily="18" charset="0"/>
              </a:rPr>
              <a:t>  </a:t>
            </a:r>
            <a:r>
              <a:rPr lang="en-US" altLang="zh-TW" sz="2000" dirty="0">
                <a:solidFill>
                  <a:schemeClr val="bg2"/>
                </a:solidFill>
                <a:ea typeface="新細明體" panose="02020500000000000000" pitchFamily="18" charset="-120"/>
                <a:cs typeface="Times New Roman" panose="02020603050405020304" pitchFamily="18" charset="0"/>
              </a:rPr>
              <a:t>r(R)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6575205-5DAF-4458-A190-30BE1F005E2D}" type="slidenum">
              <a:rPr lang="en-US" altLang="zh-TW" sz="1600">
                <a:solidFill>
                  <a:schemeClr val="bg2"/>
                </a:solidFill>
              </a:rPr>
              <a:pPr eaLnBrk="1" hangingPunct="1"/>
              <a:t>27</a:t>
            </a:fld>
            <a:endParaRPr lang="en-US" altLang="zh-TW" sz="1600">
              <a:solidFill>
                <a:schemeClr val="bg2"/>
              </a:solidFill>
            </a:endParaRPr>
          </a:p>
        </p:txBody>
      </p:sp>
      <p:sp>
        <p:nvSpPr>
          <p:cNvPr id="30723" name="Rectangle 2"/>
          <p:cNvSpPr>
            <a:spLocks noGrp="1" noChangeArrowheads="1"/>
          </p:cNvSpPr>
          <p:nvPr>
            <p:ph type="title"/>
          </p:nvPr>
        </p:nvSpPr>
        <p:spPr>
          <a:xfrm>
            <a:off x="185738" y="138113"/>
            <a:ext cx="8715375" cy="766762"/>
          </a:xfrm>
        </p:spPr>
        <p:txBody>
          <a:bodyPr/>
          <a:lstStyle/>
          <a:p>
            <a:pPr eaLnBrk="1" hangingPunct="1"/>
            <a:r>
              <a:rPr lang="en-US" altLang="zh-TW" sz="3600" dirty="0">
                <a:ea typeface="新細明體" panose="02020500000000000000" pitchFamily="18" charset="-120"/>
                <a:cs typeface="Times New Roman" panose="02020603050405020304" pitchFamily="18" charset="0"/>
              </a:rPr>
              <a:t>3 Normal Forms Based on Primary Keys </a:t>
            </a:r>
          </a:p>
        </p:txBody>
      </p:sp>
      <p:sp>
        <p:nvSpPr>
          <p:cNvPr id="30724" name="Rectangle 3"/>
          <p:cNvSpPr>
            <a:spLocks noGrp="1" noChangeArrowheads="1"/>
          </p:cNvSpPr>
          <p:nvPr>
            <p:ph type="body" idx="1"/>
          </p:nvPr>
        </p:nvSpPr>
        <p:spPr>
          <a:xfrm>
            <a:off x="539750" y="955675"/>
            <a:ext cx="8428038" cy="3636963"/>
          </a:xfrm>
        </p:spPr>
        <p:txBody>
          <a:bodyPr/>
          <a:lstStyle/>
          <a:p>
            <a:pPr marL="539750" indent="-539750" eaLnBrk="1" hangingPunct="1">
              <a:buFontTx/>
              <a:buNone/>
            </a:pPr>
            <a:r>
              <a:rPr lang="en-US" altLang="zh-TW" sz="2800" dirty="0">
                <a:ea typeface="新細明體" panose="02020500000000000000" pitchFamily="18" charset="-120"/>
                <a:cs typeface="Times New Roman" panose="02020603050405020304" pitchFamily="18" charset="0"/>
              </a:rPr>
              <a:t>3.1	Normalization of Relations </a:t>
            </a:r>
          </a:p>
          <a:p>
            <a:pPr marL="539750" indent="-539750" eaLnBrk="1" hangingPunct="1">
              <a:buFontTx/>
              <a:buNone/>
            </a:pPr>
            <a:r>
              <a:rPr lang="en-US" altLang="zh-TW" sz="2800" dirty="0">
                <a:ea typeface="新細明體" panose="02020500000000000000" pitchFamily="18" charset="-120"/>
                <a:cs typeface="Times New Roman" panose="02020603050405020304" pitchFamily="18" charset="0"/>
              </a:rPr>
              <a:t>3.2	Practical Use of Normal Forms </a:t>
            </a:r>
          </a:p>
          <a:p>
            <a:pPr marL="539750" indent="-539750" eaLnBrk="1" hangingPunct="1">
              <a:buFontTx/>
              <a:buNone/>
            </a:pPr>
            <a:r>
              <a:rPr lang="en-US" altLang="zh-TW" sz="2800" dirty="0">
                <a:ea typeface="新細明體" panose="02020500000000000000" pitchFamily="18" charset="-120"/>
                <a:cs typeface="Times New Roman" panose="02020603050405020304" pitchFamily="18" charset="0"/>
              </a:rPr>
              <a:t>3.3	Definitions of Keys and Attributes Participating in Keys </a:t>
            </a:r>
          </a:p>
          <a:p>
            <a:pPr marL="539750" indent="-539750" eaLnBrk="1" hangingPunct="1">
              <a:buFontTx/>
              <a:buNone/>
            </a:pPr>
            <a:r>
              <a:rPr lang="en-US" altLang="zh-TW" sz="2800" dirty="0">
                <a:ea typeface="新細明體" panose="02020500000000000000" pitchFamily="18" charset="-120"/>
                <a:cs typeface="Times New Roman" panose="02020603050405020304" pitchFamily="18" charset="0"/>
              </a:rPr>
              <a:t>3.4	First Normal Form</a:t>
            </a:r>
          </a:p>
          <a:p>
            <a:pPr marL="539750" indent="-539750" eaLnBrk="1" hangingPunct="1">
              <a:buFontTx/>
              <a:buNone/>
            </a:pPr>
            <a:r>
              <a:rPr lang="en-US" altLang="zh-TW" sz="2800" dirty="0">
                <a:ea typeface="新細明體" panose="02020500000000000000" pitchFamily="18" charset="-120"/>
                <a:cs typeface="Times New Roman" panose="02020603050405020304" pitchFamily="18" charset="0"/>
              </a:rPr>
              <a:t>3.5	Second Normal Form</a:t>
            </a:r>
          </a:p>
          <a:p>
            <a:pPr marL="539750" indent="-539750" eaLnBrk="1" hangingPunct="1">
              <a:buFontTx/>
              <a:buNone/>
            </a:pPr>
            <a:r>
              <a:rPr lang="en-US" altLang="zh-TW" sz="2800" dirty="0">
                <a:ea typeface="新細明體" panose="02020500000000000000" pitchFamily="18" charset="-120"/>
                <a:cs typeface="Times New Roman" panose="02020603050405020304" pitchFamily="18" charset="0"/>
              </a:rPr>
              <a:t>3.6	Third Normal Form</a:t>
            </a:r>
            <a:endParaRPr lang="zh-TW" altLang="en-US" sz="2800" b="1" dirty="0">
              <a:ea typeface="新細明體" panose="02020500000000000000" pitchFamily="18" charset="-120"/>
              <a:cs typeface="Times New Roman" panose="02020603050405020304" pitchFamily="18" charset="0"/>
            </a:endParaRPr>
          </a:p>
        </p:txBody>
      </p:sp>
      <p:pic>
        <p:nvPicPr>
          <p:cNvPr id="307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2688" y="4237038"/>
            <a:ext cx="3154362" cy="12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6" name="Group 9"/>
          <p:cNvGrpSpPr>
            <a:grpSpLocks/>
          </p:cNvGrpSpPr>
          <p:nvPr/>
        </p:nvGrpSpPr>
        <p:grpSpPr bwMode="auto">
          <a:xfrm>
            <a:off x="5526088" y="3546475"/>
            <a:ext cx="2960687" cy="674688"/>
            <a:chOff x="3604" y="2659"/>
            <a:chExt cx="1970" cy="425"/>
          </a:xfrm>
        </p:grpSpPr>
        <p:sp>
          <p:nvSpPr>
            <p:cNvPr id="30727" name="Text Box 6"/>
            <p:cNvSpPr txBox="1">
              <a:spLocks noChangeArrowheads="1"/>
            </p:cNvSpPr>
            <p:nvPr/>
          </p:nvSpPr>
          <p:spPr bwMode="auto">
            <a:xfrm>
              <a:off x="3604" y="2659"/>
              <a:ext cx="19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2000" b="1" dirty="0">
                  <a:solidFill>
                    <a:srgbClr val="FF0000"/>
                  </a:solidFill>
                  <a:ea typeface="新細明體" panose="02020500000000000000" pitchFamily="18" charset="-120"/>
                </a:rPr>
                <a:t>Which NF is TEACH in?</a:t>
              </a:r>
            </a:p>
          </p:txBody>
        </p:sp>
        <p:sp>
          <p:nvSpPr>
            <p:cNvPr id="30728" name="Line 7"/>
            <p:cNvSpPr>
              <a:spLocks noChangeShapeType="1"/>
            </p:cNvSpPr>
            <p:nvPr/>
          </p:nvSpPr>
          <p:spPr bwMode="auto">
            <a:xfrm flipH="1">
              <a:off x="3604" y="2867"/>
              <a:ext cx="143" cy="217"/>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7F349C-7049-4778-B828-BF4F24DCE089}" type="slidenum">
              <a:rPr lang="en-US" altLang="zh-TW" sz="1600">
                <a:solidFill>
                  <a:schemeClr val="bg2"/>
                </a:solidFill>
              </a:rPr>
              <a:pPr eaLnBrk="1" hangingPunct="1"/>
              <a:t>28</a:t>
            </a:fld>
            <a:endParaRPr lang="en-US" altLang="zh-TW" sz="1600">
              <a:solidFill>
                <a:schemeClr val="bg2"/>
              </a:solidFill>
            </a:endParaRPr>
          </a:p>
        </p:txBody>
      </p:sp>
      <p:sp>
        <p:nvSpPr>
          <p:cNvPr id="31747" name="Rectangle 2"/>
          <p:cNvSpPr>
            <a:spLocks noGrp="1" noChangeArrowheads="1"/>
          </p:cNvSpPr>
          <p:nvPr>
            <p:ph type="title"/>
          </p:nvPr>
        </p:nvSpPr>
        <p:spPr>
          <a:xfrm>
            <a:off x="158750" y="66675"/>
            <a:ext cx="8715375" cy="892175"/>
          </a:xfrm>
        </p:spPr>
        <p:txBody>
          <a:bodyPr/>
          <a:lstStyle/>
          <a:p>
            <a:pPr eaLnBrk="1" hangingPunct="1"/>
            <a:r>
              <a:rPr lang="en-US" altLang="zh-TW" sz="4000">
                <a:ea typeface="新細明體" panose="02020500000000000000" pitchFamily="18" charset="-120"/>
                <a:cs typeface="Times New Roman" panose="02020603050405020304" pitchFamily="18" charset="0"/>
              </a:rPr>
              <a:t>14.3.1 Normalization of Relations</a:t>
            </a:r>
          </a:p>
        </p:txBody>
      </p:sp>
      <p:sp>
        <p:nvSpPr>
          <p:cNvPr id="31748" name="Rectangle 3"/>
          <p:cNvSpPr>
            <a:spLocks noGrp="1" noChangeArrowheads="1"/>
          </p:cNvSpPr>
          <p:nvPr>
            <p:ph type="body" idx="1"/>
          </p:nvPr>
        </p:nvSpPr>
        <p:spPr>
          <a:xfrm>
            <a:off x="252413" y="936625"/>
            <a:ext cx="8715375" cy="3533775"/>
          </a:xfrm>
        </p:spPr>
        <p:txBody>
          <a:bodyPr/>
          <a:lstStyle/>
          <a:p>
            <a:pPr eaLnBrk="1" hangingPunct="1">
              <a:lnSpc>
                <a:spcPct val="90000"/>
              </a:lnSpc>
            </a:pPr>
            <a:r>
              <a:rPr lang="en-US" altLang="zh-TW" sz="2400" b="1" dirty="0">
                <a:ea typeface="新細明體" panose="02020500000000000000" pitchFamily="18" charset="-120"/>
                <a:cs typeface="Times New Roman" panose="02020603050405020304" pitchFamily="18" charset="0"/>
              </a:rPr>
              <a:t>Normalization</a:t>
            </a:r>
            <a:r>
              <a:rPr lang="en-US" altLang="zh-TW" sz="2400" dirty="0">
                <a:ea typeface="新細明體" panose="02020500000000000000" pitchFamily="18" charset="-120"/>
                <a:cs typeface="Times New Roman" panose="02020603050405020304" pitchFamily="18" charset="0"/>
              </a:rPr>
              <a:t>: </a:t>
            </a:r>
          </a:p>
          <a:p>
            <a:pPr lvl="1" eaLnBrk="1" hangingPunct="1">
              <a:lnSpc>
                <a:spcPct val="90000"/>
              </a:lnSpc>
            </a:pPr>
            <a:r>
              <a:rPr lang="en-US" altLang="zh-TW" sz="2000" dirty="0">
                <a:ea typeface="新細明體" panose="02020500000000000000" pitchFamily="18" charset="-120"/>
                <a:cs typeface="Times New Roman" panose="02020603050405020304" pitchFamily="18" charset="0"/>
              </a:rPr>
              <a:t>The process of </a:t>
            </a:r>
            <a:r>
              <a:rPr lang="en-US" altLang="zh-TW" sz="2000" dirty="0">
                <a:solidFill>
                  <a:srgbClr val="FF0000"/>
                </a:solidFill>
                <a:ea typeface="新細明體" panose="02020500000000000000" pitchFamily="18" charset="-120"/>
                <a:cs typeface="Times New Roman" panose="02020603050405020304" pitchFamily="18" charset="0"/>
              </a:rPr>
              <a:t>decomposing unsatisfactory "bad" relations </a:t>
            </a:r>
            <a:r>
              <a:rPr lang="en-US" altLang="zh-TW" sz="2000" dirty="0">
                <a:ea typeface="新細明體" panose="02020500000000000000" pitchFamily="18" charset="-120"/>
                <a:cs typeface="Times New Roman" panose="02020603050405020304" pitchFamily="18" charset="0"/>
              </a:rPr>
              <a:t>by breaking up their attributes into smaller relations</a:t>
            </a:r>
          </a:p>
          <a:p>
            <a:pPr eaLnBrk="1" hangingPunct="1">
              <a:lnSpc>
                <a:spcPct val="90000"/>
              </a:lnSpc>
            </a:pPr>
            <a:r>
              <a:rPr lang="en-US" altLang="zh-TW" sz="2400" b="1" dirty="0">
                <a:ea typeface="新細明體" panose="02020500000000000000" pitchFamily="18" charset="-120"/>
                <a:cs typeface="Times New Roman" panose="02020603050405020304" pitchFamily="18" charset="0"/>
              </a:rPr>
              <a:t>Normal form</a:t>
            </a:r>
            <a:r>
              <a:rPr lang="en-US" altLang="zh-TW" sz="2400" dirty="0">
                <a:ea typeface="新細明體" panose="02020500000000000000" pitchFamily="18" charset="-120"/>
                <a:cs typeface="Times New Roman" panose="02020603050405020304" pitchFamily="18" charset="0"/>
              </a:rPr>
              <a:t>: </a:t>
            </a:r>
          </a:p>
          <a:p>
            <a:pPr lvl="1" eaLnBrk="1" hangingPunct="1">
              <a:lnSpc>
                <a:spcPct val="90000"/>
              </a:lnSpc>
            </a:pPr>
            <a:r>
              <a:rPr lang="en-US" altLang="zh-TW" sz="2000" dirty="0">
                <a:ea typeface="新細明體" panose="02020500000000000000" pitchFamily="18" charset="-120"/>
                <a:cs typeface="Times New Roman" panose="02020603050405020304" pitchFamily="18" charset="0"/>
              </a:rPr>
              <a:t>Condition using </a:t>
            </a:r>
            <a:r>
              <a:rPr lang="en-US" altLang="zh-TW" sz="2000" dirty="0">
                <a:solidFill>
                  <a:srgbClr val="FF0000"/>
                </a:solidFill>
                <a:ea typeface="新細明體" panose="02020500000000000000" pitchFamily="18" charset="-120"/>
                <a:cs typeface="Times New Roman" panose="02020603050405020304" pitchFamily="18" charset="0"/>
              </a:rPr>
              <a:t>keys </a:t>
            </a:r>
            <a:r>
              <a:rPr lang="en-US" altLang="zh-TW" sz="2000" dirty="0">
                <a:ea typeface="新細明體" panose="02020500000000000000" pitchFamily="18" charset="-120"/>
                <a:cs typeface="Times New Roman" panose="02020603050405020304" pitchFamily="18" charset="0"/>
              </a:rPr>
              <a:t>and </a:t>
            </a:r>
            <a:r>
              <a:rPr lang="en-US" altLang="zh-TW" sz="2000" dirty="0">
                <a:solidFill>
                  <a:srgbClr val="FF0000"/>
                </a:solidFill>
                <a:ea typeface="新細明體" panose="02020500000000000000" pitchFamily="18" charset="-120"/>
                <a:cs typeface="Times New Roman" panose="02020603050405020304" pitchFamily="18" charset="0"/>
              </a:rPr>
              <a:t>FDs </a:t>
            </a:r>
            <a:r>
              <a:rPr lang="en-US" altLang="zh-TW" sz="2000" dirty="0">
                <a:ea typeface="新細明體" panose="02020500000000000000" pitchFamily="18" charset="-120"/>
                <a:cs typeface="Times New Roman" panose="02020603050405020304" pitchFamily="18" charset="0"/>
              </a:rPr>
              <a:t>of a relation to certify whether a relation schema is in a particular normal form</a:t>
            </a:r>
          </a:p>
          <a:p>
            <a:pPr eaLnBrk="1" hangingPunct="1">
              <a:lnSpc>
                <a:spcPct val="90000"/>
              </a:lnSpc>
            </a:pPr>
            <a:r>
              <a:rPr lang="en-US" altLang="zh-TW" sz="2400" dirty="0">
                <a:ea typeface="新細明體" panose="02020500000000000000" pitchFamily="18" charset="-120"/>
                <a:cs typeface="Times New Roman" panose="02020603050405020304" pitchFamily="18" charset="0"/>
              </a:rPr>
              <a:t>2NF, 3NF, BCNF based on </a:t>
            </a:r>
            <a:r>
              <a:rPr lang="en-US" altLang="zh-TW" sz="2400" dirty="0">
                <a:solidFill>
                  <a:srgbClr val="FF0000"/>
                </a:solidFill>
                <a:ea typeface="新細明體" panose="02020500000000000000" pitchFamily="18" charset="-120"/>
                <a:cs typeface="Times New Roman" panose="02020603050405020304" pitchFamily="18" charset="0"/>
              </a:rPr>
              <a:t>keys</a:t>
            </a:r>
            <a:r>
              <a:rPr lang="en-US" altLang="zh-TW" sz="2400" dirty="0">
                <a:ea typeface="新細明體" panose="02020500000000000000" pitchFamily="18" charset="-120"/>
                <a:cs typeface="Times New Roman" panose="02020603050405020304" pitchFamily="18" charset="0"/>
              </a:rPr>
              <a:t> and </a:t>
            </a:r>
            <a:r>
              <a:rPr lang="en-US" altLang="zh-TW" sz="2400" dirty="0">
                <a:solidFill>
                  <a:srgbClr val="FF0000"/>
                </a:solidFill>
                <a:ea typeface="新細明體" panose="02020500000000000000" pitchFamily="18" charset="-120"/>
                <a:cs typeface="Times New Roman" panose="02020603050405020304" pitchFamily="18" charset="0"/>
              </a:rPr>
              <a:t>FDs</a:t>
            </a:r>
            <a:r>
              <a:rPr lang="en-US" altLang="zh-TW" sz="2400" dirty="0">
                <a:ea typeface="新細明體" panose="02020500000000000000" pitchFamily="18" charset="-120"/>
                <a:cs typeface="Times New Roman" panose="02020603050405020304" pitchFamily="18" charset="0"/>
              </a:rPr>
              <a:t> of a relation schema</a:t>
            </a:r>
          </a:p>
          <a:p>
            <a:pPr eaLnBrk="1" hangingPunct="1">
              <a:lnSpc>
                <a:spcPct val="90000"/>
              </a:lnSpc>
            </a:pPr>
            <a:r>
              <a:rPr lang="en-US" altLang="zh-TW" sz="2400" dirty="0">
                <a:ea typeface="新細明體" panose="02020500000000000000" pitchFamily="18" charset="-120"/>
                <a:cs typeface="Times New Roman" panose="02020603050405020304" pitchFamily="18" charset="0"/>
              </a:rPr>
              <a:t>4NF based on </a:t>
            </a:r>
            <a:r>
              <a:rPr lang="en-US" altLang="zh-TW" sz="2400" dirty="0">
                <a:solidFill>
                  <a:srgbClr val="FF0000"/>
                </a:solidFill>
                <a:ea typeface="新細明體" panose="02020500000000000000" pitchFamily="18" charset="-120"/>
                <a:cs typeface="Times New Roman" panose="02020603050405020304" pitchFamily="18" charset="0"/>
              </a:rPr>
              <a:t>keys</a:t>
            </a:r>
            <a:r>
              <a:rPr lang="en-US" altLang="zh-TW" sz="2400" dirty="0">
                <a:ea typeface="新細明體" panose="02020500000000000000" pitchFamily="18" charset="-120"/>
                <a:cs typeface="Times New Roman" panose="02020603050405020304" pitchFamily="18" charset="0"/>
              </a:rPr>
              <a:t> and </a:t>
            </a:r>
            <a:r>
              <a:rPr lang="en-US" altLang="zh-TW" sz="2400" dirty="0">
                <a:solidFill>
                  <a:srgbClr val="FF0000"/>
                </a:solidFill>
                <a:ea typeface="新細明體" panose="02020500000000000000" pitchFamily="18" charset="-120"/>
                <a:cs typeface="Times New Roman" panose="02020603050405020304" pitchFamily="18" charset="0"/>
              </a:rPr>
              <a:t>multi-valued dependencies </a:t>
            </a:r>
            <a:r>
              <a:rPr lang="en-US" altLang="zh-TW" sz="2400" dirty="0">
                <a:ea typeface="新細明體" panose="02020500000000000000" pitchFamily="18" charset="-120"/>
                <a:cs typeface="Times New Roman" panose="02020603050405020304" pitchFamily="18" charset="0"/>
              </a:rPr>
              <a:t>(MVD)</a:t>
            </a:r>
          </a:p>
          <a:p>
            <a:pPr eaLnBrk="1" hangingPunct="1">
              <a:lnSpc>
                <a:spcPct val="90000"/>
              </a:lnSpc>
            </a:pPr>
            <a:r>
              <a:rPr lang="en-US" altLang="zh-TW" sz="2400" dirty="0">
                <a:ea typeface="新細明體" panose="02020500000000000000" pitchFamily="18" charset="-120"/>
                <a:cs typeface="Times New Roman" panose="02020603050405020304" pitchFamily="18" charset="0"/>
              </a:rPr>
              <a:t>5NF based on </a:t>
            </a:r>
            <a:r>
              <a:rPr lang="en-US" altLang="zh-TW" sz="2400" dirty="0">
                <a:solidFill>
                  <a:srgbClr val="FF0000"/>
                </a:solidFill>
                <a:ea typeface="新細明體" panose="02020500000000000000" pitchFamily="18" charset="-120"/>
                <a:cs typeface="Times New Roman" panose="02020603050405020304" pitchFamily="18" charset="0"/>
              </a:rPr>
              <a:t>keys</a:t>
            </a:r>
            <a:r>
              <a:rPr lang="en-US" altLang="zh-TW" sz="2400" dirty="0">
                <a:ea typeface="新細明體" panose="02020500000000000000" pitchFamily="18" charset="-120"/>
                <a:cs typeface="Times New Roman" panose="02020603050405020304" pitchFamily="18" charset="0"/>
              </a:rPr>
              <a:t> and </a:t>
            </a:r>
            <a:r>
              <a:rPr lang="en-US" altLang="zh-TW" sz="2400" dirty="0">
                <a:solidFill>
                  <a:srgbClr val="FF0000"/>
                </a:solidFill>
                <a:ea typeface="新細明體" panose="02020500000000000000" pitchFamily="18" charset="-120"/>
                <a:cs typeface="Times New Roman" panose="02020603050405020304" pitchFamily="18" charset="0"/>
              </a:rPr>
              <a:t>join dependencies </a:t>
            </a:r>
            <a:r>
              <a:rPr lang="en-US" altLang="zh-TW" sz="2400" dirty="0">
                <a:ea typeface="新細明體" panose="02020500000000000000" pitchFamily="18" charset="-120"/>
                <a:cs typeface="Times New Roman" panose="02020603050405020304" pitchFamily="18" charset="0"/>
              </a:rPr>
              <a:t>(JD)</a:t>
            </a:r>
          </a:p>
        </p:txBody>
      </p:sp>
      <p:grpSp>
        <p:nvGrpSpPr>
          <p:cNvPr id="31749" name="群組 12"/>
          <p:cNvGrpSpPr>
            <a:grpSpLocks/>
          </p:cNvGrpSpPr>
          <p:nvPr/>
        </p:nvGrpSpPr>
        <p:grpSpPr bwMode="auto">
          <a:xfrm>
            <a:off x="1179513" y="4281616"/>
            <a:ext cx="6291262" cy="2157285"/>
            <a:chOff x="1179513" y="4282376"/>
            <a:chExt cx="6291262" cy="2156524"/>
          </a:xfrm>
        </p:grpSpPr>
        <p:pic>
          <p:nvPicPr>
            <p:cNvPr id="317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38" y="4413964"/>
              <a:ext cx="51816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6863" y="5150564"/>
              <a:ext cx="18542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3475" y="5905500"/>
              <a:ext cx="32480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3" name="Text Box 8"/>
            <p:cNvSpPr txBox="1">
              <a:spLocks noChangeArrowheads="1"/>
            </p:cNvSpPr>
            <p:nvPr/>
          </p:nvSpPr>
          <p:spPr bwMode="auto">
            <a:xfrm>
              <a:off x="1179513" y="5708342"/>
              <a:ext cx="661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800" dirty="0">
                  <a:solidFill>
                    <a:srgbClr val="FF0000"/>
                  </a:solidFill>
                  <a:ea typeface="新細明體" panose="02020500000000000000" pitchFamily="18" charset="-120"/>
                </a:rPr>
                <a:t>3NF</a:t>
              </a:r>
            </a:p>
          </p:txBody>
        </p:sp>
        <p:pic>
          <p:nvPicPr>
            <p:cNvPr id="3175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9084" y="5901385"/>
              <a:ext cx="2390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5" name="Text Box 9"/>
            <p:cNvSpPr txBox="1">
              <a:spLocks noChangeArrowheads="1"/>
            </p:cNvSpPr>
            <p:nvPr/>
          </p:nvSpPr>
          <p:spPr bwMode="auto">
            <a:xfrm>
              <a:off x="6808788" y="5726826"/>
              <a:ext cx="661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800">
                  <a:solidFill>
                    <a:srgbClr val="FF0000"/>
                  </a:solidFill>
                  <a:ea typeface="新細明體" panose="02020500000000000000" pitchFamily="18" charset="-120"/>
                </a:rPr>
                <a:t>3NF</a:t>
              </a:r>
            </a:p>
          </p:txBody>
        </p:sp>
        <p:sp>
          <p:nvSpPr>
            <p:cNvPr id="12" name="Text Box 8"/>
            <p:cNvSpPr txBox="1">
              <a:spLocks noChangeArrowheads="1"/>
            </p:cNvSpPr>
            <p:nvPr/>
          </p:nvSpPr>
          <p:spPr bwMode="auto">
            <a:xfrm>
              <a:off x="1624130" y="4282376"/>
              <a:ext cx="661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800" dirty="0">
                  <a:solidFill>
                    <a:srgbClr val="FF0000"/>
                  </a:solidFill>
                  <a:ea typeface="新細明體" panose="02020500000000000000" pitchFamily="18" charset="-120"/>
                </a:rPr>
                <a:t>2NF</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BCC9994-71AC-455E-8FEB-9FB608D8BD2E}" type="slidenum">
              <a:rPr lang="en-US" altLang="zh-TW" sz="1600">
                <a:solidFill>
                  <a:schemeClr val="bg2"/>
                </a:solidFill>
              </a:rPr>
              <a:pPr eaLnBrk="1" hangingPunct="1"/>
              <a:t>29</a:t>
            </a:fld>
            <a:endParaRPr lang="en-US" altLang="zh-TW" sz="1600">
              <a:solidFill>
                <a:schemeClr val="bg2"/>
              </a:solidFill>
            </a:endParaRPr>
          </a:p>
        </p:txBody>
      </p:sp>
      <p:sp>
        <p:nvSpPr>
          <p:cNvPr id="32771" name="Rectangle 2"/>
          <p:cNvSpPr>
            <a:spLocks noGrp="1" noChangeArrowheads="1"/>
          </p:cNvSpPr>
          <p:nvPr>
            <p:ph type="title"/>
          </p:nvPr>
        </p:nvSpPr>
        <p:spPr>
          <a:xfrm>
            <a:off x="185738" y="138113"/>
            <a:ext cx="8715375" cy="590550"/>
          </a:xfrm>
        </p:spPr>
        <p:txBody>
          <a:bodyPr/>
          <a:lstStyle/>
          <a:p>
            <a:pPr eaLnBrk="1" hangingPunct="1"/>
            <a:r>
              <a:rPr lang="en-US" altLang="zh-TW" sz="3600">
                <a:ea typeface="新細明體" panose="02020500000000000000" pitchFamily="18" charset="-120"/>
                <a:cs typeface="Times New Roman" panose="02020603050405020304" pitchFamily="18" charset="0"/>
              </a:rPr>
              <a:t>14.3.2 Practical Use of Normal Forms</a:t>
            </a:r>
          </a:p>
        </p:txBody>
      </p:sp>
      <p:sp>
        <p:nvSpPr>
          <p:cNvPr id="32772" name="Rectangle 3"/>
          <p:cNvSpPr>
            <a:spLocks noGrp="1" noChangeArrowheads="1"/>
          </p:cNvSpPr>
          <p:nvPr>
            <p:ph type="body" idx="1"/>
          </p:nvPr>
        </p:nvSpPr>
        <p:spPr>
          <a:xfrm>
            <a:off x="252413" y="768350"/>
            <a:ext cx="8715375" cy="3981450"/>
          </a:xfrm>
        </p:spPr>
        <p:txBody>
          <a:bodyPr/>
          <a:lstStyle/>
          <a:p>
            <a:pPr eaLnBrk="1" hangingPunct="1"/>
            <a:r>
              <a:rPr lang="en-US" altLang="zh-TW" sz="2400" dirty="0">
                <a:ea typeface="新細明體" panose="02020500000000000000" pitchFamily="18" charset="-120"/>
                <a:cs typeface="Times New Roman" panose="02020603050405020304" pitchFamily="18" charset="0"/>
              </a:rPr>
              <a:t>Normalization is carried out in practice so that the resulting designs are of high quality and meet the desirable properties </a:t>
            </a:r>
          </a:p>
          <a:p>
            <a:pPr eaLnBrk="1" hangingPunct="1"/>
            <a:r>
              <a:rPr lang="en-US" altLang="zh-TW" sz="2400" dirty="0">
                <a:ea typeface="新細明體" panose="02020500000000000000" pitchFamily="18" charset="-120"/>
                <a:cs typeface="Times New Roman" panose="02020603050405020304" pitchFamily="18" charset="0"/>
              </a:rPr>
              <a:t>The practical utility of these normal forms becomes questionable when the constraints on which they are based are </a:t>
            </a:r>
            <a:r>
              <a:rPr lang="en-US" altLang="zh-TW" sz="2400" b="1" dirty="0">
                <a:ea typeface="新細明體" panose="02020500000000000000" pitchFamily="18" charset="-120"/>
                <a:cs typeface="Times New Roman" panose="02020603050405020304" pitchFamily="18" charset="0"/>
              </a:rPr>
              <a:t>hard to understand</a:t>
            </a:r>
            <a:r>
              <a:rPr lang="en-US" altLang="zh-TW" sz="2400" dirty="0">
                <a:ea typeface="新細明體" panose="02020500000000000000" pitchFamily="18" charset="-120"/>
                <a:cs typeface="Times New Roman" panose="02020603050405020304" pitchFamily="18" charset="0"/>
              </a:rPr>
              <a:t> or to </a:t>
            </a:r>
            <a:r>
              <a:rPr lang="en-US" altLang="zh-TW" sz="2400" b="1" dirty="0">
                <a:ea typeface="新細明體" panose="02020500000000000000" pitchFamily="18" charset="-120"/>
                <a:cs typeface="Times New Roman" panose="02020603050405020304" pitchFamily="18" charset="0"/>
              </a:rPr>
              <a:t>detect</a:t>
            </a:r>
          </a:p>
          <a:p>
            <a:pPr eaLnBrk="1" hangingPunct="1"/>
            <a:r>
              <a:rPr lang="en-US" altLang="zh-TW" sz="2400" dirty="0">
                <a:ea typeface="新細明體" panose="02020500000000000000" pitchFamily="18" charset="-120"/>
                <a:cs typeface="Times New Roman" panose="02020603050405020304" pitchFamily="18" charset="0"/>
              </a:rPr>
              <a:t>The database designers </a:t>
            </a:r>
            <a:r>
              <a:rPr lang="en-US" altLang="zh-TW" sz="2400" b="1" i="1" dirty="0">
                <a:solidFill>
                  <a:srgbClr val="FF0000"/>
                </a:solidFill>
                <a:ea typeface="新細明體" panose="02020500000000000000" pitchFamily="18" charset="-120"/>
                <a:cs typeface="Times New Roman" panose="02020603050405020304" pitchFamily="18" charset="0"/>
              </a:rPr>
              <a:t>need not</a:t>
            </a:r>
            <a:r>
              <a:rPr lang="en-US" altLang="zh-TW" sz="2400" dirty="0">
                <a:solidFill>
                  <a:srgbClr val="FF0000"/>
                </a:solidFill>
                <a:ea typeface="新細明體" panose="02020500000000000000" pitchFamily="18" charset="-120"/>
                <a:cs typeface="Times New Roman" panose="02020603050405020304" pitchFamily="18" charset="0"/>
              </a:rPr>
              <a:t> </a:t>
            </a:r>
            <a:r>
              <a:rPr lang="en-US" altLang="zh-TW" sz="2400" dirty="0">
                <a:ea typeface="新細明體" panose="02020500000000000000" pitchFamily="18" charset="-120"/>
                <a:cs typeface="Times New Roman" panose="02020603050405020304" pitchFamily="18" charset="0"/>
              </a:rPr>
              <a:t>normalize to the </a:t>
            </a:r>
            <a:r>
              <a:rPr lang="en-US" altLang="zh-TW" sz="2400" dirty="0">
                <a:solidFill>
                  <a:srgbClr val="FF0000"/>
                </a:solidFill>
                <a:ea typeface="新細明體" panose="02020500000000000000" pitchFamily="18" charset="-120"/>
                <a:cs typeface="Times New Roman" panose="02020603050405020304" pitchFamily="18" charset="0"/>
              </a:rPr>
              <a:t>highest</a:t>
            </a:r>
            <a:r>
              <a:rPr lang="en-US" altLang="zh-TW" sz="2400" dirty="0">
                <a:ea typeface="新細明體" panose="02020500000000000000" pitchFamily="18" charset="-120"/>
                <a:cs typeface="Times New Roman" panose="02020603050405020304" pitchFamily="18" charset="0"/>
              </a:rPr>
              <a:t> possible normal form. (usually up to 3NF, BCNF or 4NF)</a:t>
            </a:r>
          </a:p>
          <a:p>
            <a:pPr eaLnBrk="1" hangingPunct="1"/>
            <a:r>
              <a:rPr lang="en-US" altLang="zh-TW" sz="2400" b="1" dirty="0" err="1">
                <a:ea typeface="新細明體" panose="02020500000000000000" pitchFamily="18" charset="-120"/>
                <a:cs typeface="Times New Roman" panose="02020603050405020304" pitchFamily="18" charset="0"/>
              </a:rPr>
              <a:t>Denormalization</a:t>
            </a:r>
            <a:r>
              <a:rPr lang="en-US" altLang="zh-TW" sz="2400" b="1" dirty="0">
                <a:ea typeface="新細明體" panose="02020500000000000000" pitchFamily="18" charset="-120"/>
                <a:cs typeface="Times New Roman" panose="02020603050405020304" pitchFamily="18" charset="0"/>
              </a:rPr>
              <a:t>: </a:t>
            </a:r>
          </a:p>
          <a:p>
            <a:pPr lvl="1" eaLnBrk="1" hangingPunct="1"/>
            <a:r>
              <a:rPr lang="en-US" altLang="zh-TW" sz="2000" dirty="0">
                <a:ea typeface="新細明體" panose="02020500000000000000" pitchFamily="18" charset="-120"/>
                <a:cs typeface="Times New Roman" panose="02020603050405020304" pitchFamily="18" charset="0"/>
              </a:rPr>
              <a:t>the process of storing the join of higher normal form relations as a base relation—which is in a lower normal form</a:t>
            </a:r>
            <a:r>
              <a:rPr lang="en-US" altLang="zh-TW" sz="2000" b="1" dirty="0">
                <a:ea typeface="新細明體" panose="02020500000000000000" pitchFamily="18" charset="-120"/>
                <a:cs typeface="Times New Roman" panose="02020603050405020304" pitchFamily="18" charset="0"/>
              </a:rPr>
              <a:t> </a:t>
            </a:r>
            <a:r>
              <a:rPr lang="en-US" altLang="zh-TW" sz="2000" dirty="0">
                <a:ea typeface="新細明體" panose="02020500000000000000" pitchFamily="18" charset="-120"/>
                <a:cs typeface="Times New Roman" panose="02020603050405020304" pitchFamily="18" charset="0"/>
              </a:rPr>
              <a:t>   </a:t>
            </a:r>
          </a:p>
        </p:txBody>
      </p:sp>
      <p:pic>
        <p:nvPicPr>
          <p:cNvPr id="327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775" y="4878388"/>
            <a:ext cx="52101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投影片編號版面配置區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FDFFA3D-588C-4C54-B87D-36CEC21A227A}" type="slidenum">
              <a:rPr lang="en-US" altLang="zh-TW" sz="1600">
                <a:solidFill>
                  <a:schemeClr val="bg2"/>
                </a:solidFill>
              </a:rPr>
              <a:pPr eaLnBrk="1" hangingPunct="1"/>
              <a:t>3</a:t>
            </a:fld>
            <a:endParaRPr lang="en-US" altLang="zh-TW" sz="1600">
              <a:solidFill>
                <a:schemeClr val="bg2"/>
              </a:solidFill>
            </a:endParaRPr>
          </a:p>
        </p:txBody>
      </p:sp>
      <p:sp>
        <p:nvSpPr>
          <p:cNvPr id="5123" name="Rectangle 4"/>
          <p:cNvSpPr>
            <a:spLocks noGrp="1" noChangeArrowheads="1"/>
          </p:cNvSpPr>
          <p:nvPr>
            <p:ph type="title"/>
          </p:nvPr>
        </p:nvSpPr>
        <p:spPr/>
        <p:txBody>
          <a:bodyPr/>
          <a:lstStyle/>
          <a:p>
            <a:pPr eaLnBrk="1" hangingPunct="1"/>
            <a:r>
              <a:rPr lang="en-US" altLang="zh-TW">
                <a:ea typeface="新細明體" panose="02020500000000000000" pitchFamily="18" charset="-120"/>
              </a:rPr>
              <a:t>Relational Schema Quality</a:t>
            </a:r>
          </a:p>
        </p:txBody>
      </p:sp>
      <p:pic>
        <p:nvPicPr>
          <p:cNvPr id="512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113" y="1352550"/>
            <a:ext cx="48037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6"/>
          <p:cNvSpPr txBox="1">
            <a:spLocks noChangeArrowheads="1"/>
          </p:cNvSpPr>
          <p:nvPr/>
        </p:nvSpPr>
        <p:spPr bwMode="auto">
          <a:xfrm>
            <a:off x="5419725" y="3054350"/>
            <a:ext cx="33051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a:solidFill>
                  <a:schemeClr val="bg2"/>
                </a:solidFill>
                <a:ea typeface="新細明體" panose="02020500000000000000" pitchFamily="18" charset="-120"/>
              </a:rPr>
              <a:t>Which Normal Form?</a:t>
            </a:r>
          </a:p>
          <a:p>
            <a:pPr eaLnBrk="1" hangingPunct="1"/>
            <a:r>
              <a:rPr lang="en-US" altLang="zh-TW">
                <a:solidFill>
                  <a:schemeClr val="bg2"/>
                </a:solidFill>
                <a:ea typeface="新細明體" panose="02020500000000000000" pitchFamily="18" charset="-120"/>
              </a:rPr>
              <a:t>1NF, 2NF, </a:t>
            </a:r>
            <a:r>
              <a:rPr lang="en-US" altLang="zh-TW">
                <a:solidFill>
                  <a:srgbClr val="FF0000"/>
                </a:solidFill>
                <a:ea typeface="新細明體" panose="02020500000000000000" pitchFamily="18" charset="-120"/>
              </a:rPr>
              <a:t>3NF</a:t>
            </a:r>
            <a:r>
              <a:rPr lang="en-US" altLang="zh-TW">
                <a:solidFill>
                  <a:schemeClr val="bg2"/>
                </a:solidFill>
                <a:ea typeface="新細明體" panose="02020500000000000000" pitchFamily="18" charset="-120"/>
              </a:rPr>
              <a:t>, </a:t>
            </a:r>
            <a:r>
              <a:rPr lang="en-US" altLang="zh-TW">
                <a:solidFill>
                  <a:srgbClr val="FF0000"/>
                </a:solidFill>
                <a:ea typeface="新細明體" panose="02020500000000000000" pitchFamily="18" charset="-120"/>
              </a:rPr>
              <a:t>BCNF</a:t>
            </a:r>
            <a:r>
              <a:rPr lang="en-US" altLang="zh-TW">
                <a:solidFill>
                  <a:schemeClr val="bg2"/>
                </a:solidFill>
                <a:ea typeface="新細明體" panose="02020500000000000000" pitchFamily="18" charset="-120"/>
              </a:rPr>
              <a:t>?</a:t>
            </a:r>
            <a:endParaRPr lang="zh-TW" altLang="en-US">
              <a:solidFill>
                <a:schemeClr val="bg2"/>
              </a:solidFill>
              <a:ea typeface="新細明體" panose="02020500000000000000" pitchFamily="18" charset="-120"/>
            </a:endParaRPr>
          </a:p>
        </p:txBody>
      </p:sp>
      <p:sp>
        <p:nvSpPr>
          <p:cNvPr id="5126" name="Text Box 7"/>
          <p:cNvSpPr txBox="1">
            <a:spLocks noChangeArrowheads="1"/>
          </p:cNvSpPr>
          <p:nvPr/>
        </p:nvSpPr>
        <p:spPr bwMode="auto">
          <a:xfrm>
            <a:off x="6386513" y="4816475"/>
            <a:ext cx="18335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a:solidFill>
                  <a:schemeClr val="bg2"/>
                </a:solidFill>
                <a:ea typeface="新細明體" panose="02020500000000000000" pitchFamily="18" charset="-120"/>
              </a:rPr>
              <a:t>Functional Dependency</a:t>
            </a:r>
          </a:p>
        </p:txBody>
      </p:sp>
      <p:sp>
        <p:nvSpPr>
          <p:cNvPr id="5127" name="Line 8"/>
          <p:cNvSpPr>
            <a:spLocks noChangeShapeType="1"/>
          </p:cNvSpPr>
          <p:nvPr/>
        </p:nvSpPr>
        <p:spPr bwMode="auto">
          <a:xfrm flipH="1" flipV="1">
            <a:off x="6862763" y="3879850"/>
            <a:ext cx="157162" cy="930275"/>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grpSp>
        <p:nvGrpSpPr>
          <p:cNvPr id="5128" name="Group 16"/>
          <p:cNvGrpSpPr>
            <a:grpSpLocks/>
          </p:cNvGrpSpPr>
          <p:nvPr/>
        </p:nvGrpSpPr>
        <p:grpSpPr bwMode="auto">
          <a:xfrm>
            <a:off x="4210050" y="2314575"/>
            <a:ext cx="1209675" cy="2030413"/>
            <a:chOff x="2652" y="1458"/>
            <a:chExt cx="762" cy="1279"/>
          </a:xfrm>
        </p:grpSpPr>
        <p:sp>
          <p:nvSpPr>
            <p:cNvPr id="5131" name="Line 9"/>
            <p:cNvSpPr>
              <a:spLocks noChangeShapeType="1"/>
            </p:cNvSpPr>
            <p:nvPr/>
          </p:nvSpPr>
          <p:spPr bwMode="auto">
            <a:xfrm flipH="1" flipV="1">
              <a:off x="3113" y="1458"/>
              <a:ext cx="301" cy="731"/>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5132" name="Line 11"/>
            <p:cNvSpPr>
              <a:spLocks noChangeShapeType="1"/>
            </p:cNvSpPr>
            <p:nvPr/>
          </p:nvSpPr>
          <p:spPr bwMode="auto">
            <a:xfrm flipH="1">
              <a:off x="2652" y="2189"/>
              <a:ext cx="762" cy="79"/>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5133" name="Line 12"/>
            <p:cNvSpPr>
              <a:spLocks noChangeShapeType="1"/>
            </p:cNvSpPr>
            <p:nvPr/>
          </p:nvSpPr>
          <p:spPr bwMode="auto">
            <a:xfrm flipH="1">
              <a:off x="3127" y="2191"/>
              <a:ext cx="287" cy="546"/>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5134" name="Line 13"/>
            <p:cNvSpPr>
              <a:spLocks noChangeShapeType="1"/>
            </p:cNvSpPr>
            <p:nvPr/>
          </p:nvSpPr>
          <p:spPr bwMode="auto">
            <a:xfrm flipH="1" flipV="1">
              <a:off x="2760" y="1728"/>
              <a:ext cx="654" cy="461"/>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grpSp>
      <p:sp>
        <p:nvSpPr>
          <p:cNvPr id="5129" name="Text Box 15"/>
          <p:cNvSpPr txBox="1">
            <a:spLocks noChangeArrowheads="1"/>
          </p:cNvSpPr>
          <p:nvPr/>
        </p:nvSpPr>
        <p:spPr bwMode="auto">
          <a:xfrm>
            <a:off x="5314950" y="1757363"/>
            <a:ext cx="3290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3200">
                <a:solidFill>
                  <a:srgbClr val="FF0000"/>
                </a:solidFill>
                <a:ea typeface="新細明體" panose="02020500000000000000" pitchFamily="18" charset="-120"/>
              </a:rPr>
              <a:t>Schema Quality?</a:t>
            </a:r>
          </a:p>
        </p:txBody>
      </p:sp>
      <p:sp>
        <p:nvSpPr>
          <p:cNvPr id="5130" name="Line 17"/>
          <p:cNvSpPr>
            <a:spLocks noChangeShapeType="1"/>
          </p:cNvSpPr>
          <p:nvPr/>
        </p:nvSpPr>
        <p:spPr bwMode="auto">
          <a:xfrm>
            <a:off x="6524625" y="2335213"/>
            <a:ext cx="195263" cy="692150"/>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FB1FC24-78C1-4AAF-B21A-CFA29A673C91}" type="slidenum">
              <a:rPr lang="en-US" altLang="zh-TW" sz="1600">
                <a:solidFill>
                  <a:schemeClr val="bg2"/>
                </a:solidFill>
              </a:rPr>
              <a:pPr eaLnBrk="1" hangingPunct="1"/>
              <a:t>30</a:t>
            </a:fld>
            <a:endParaRPr lang="en-US" altLang="zh-TW" sz="1600">
              <a:solidFill>
                <a:schemeClr val="bg2"/>
              </a:solidFill>
            </a:endParaRPr>
          </a:p>
        </p:txBody>
      </p:sp>
      <p:sp>
        <p:nvSpPr>
          <p:cNvPr id="33795" name="Rectangle 2"/>
          <p:cNvSpPr>
            <a:spLocks noGrp="1" noChangeArrowheads="1"/>
          </p:cNvSpPr>
          <p:nvPr>
            <p:ph type="title"/>
          </p:nvPr>
        </p:nvSpPr>
        <p:spPr>
          <a:xfrm>
            <a:off x="185738" y="0"/>
            <a:ext cx="8715375" cy="1065213"/>
          </a:xfrm>
        </p:spPr>
        <p:txBody>
          <a:bodyPr/>
          <a:lstStyle/>
          <a:p>
            <a:pPr eaLnBrk="1" hangingPunct="1"/>
            <a:r>
              <a:rPr lang="en-US" altLang="zh-TW" sz="3200">
                <a:ea typeface="新細明體" panose="02020500000000000000" pitchFamily="18" charset="-120"/>
                <a:cs typeface="Times New Roman" panose="02020603050405020304" pitchFamily="18" charset="0"/>
              </a:rPr>
              <a:t>14.3.3 Definitions of Keys and Attributes 	Participating in Keys (1)</a:t>
            </a:r>
          </a:p>
        </p:txBody>
      </p:sp>
      <p:sp>
        <p:nvSpPr>
          <p:cNvPr id="33796" name="Rectangle 3"/>
          <p:cNvSpPr>
            <a:spLocks noGrp="1" noChangeArrowheads="1"/>
          </p:cNvSpPr>
          <p:nvPr>
            <p:ph type="body" idx="1"/>
          </p:nvPr>
        </p:nvSpPr>
        <p:spPr>
          <a:xfrm>
            <a:off x="252413" y="1055688"/>
            <a:ext cx="8648700" cy="4502150"/>
          </a:xfrm>
        </p:spPr>
        <p:txBody>
          <a:bodyPr/>
          <a:lstStyle/>
          <a:p>
            <a:pPr eaLnBrk="1" hangingPunct="1">
              <a:lnSpc>
                <a:spcPct val="90000"/>
              </a:lnSpc>
            </a:pPr>
            <a:r>
              <a:rPr lang="en-US" altLang="zh-TW" sz="2400" dirty="0">
                <a:ea typeface="新細明體" panose="02020500000000000000" pitchFamily="18" charset="-120"/>
                <a:cs typeface="Times New Roman" panose="02020603050405020304" pitchFamily="18" charset="0"/>
              </a:rPr>
              <a:t>A </a:t>
            </a:r>
            <a:r>
              <a:rPr lang="en-US" altLang="zh-TW" sz="2400" b="1" dirty="0" err="1">
                <a:ea typeface="新細明體" panose="02020500000000000000" pitchFamily="18" charset="-120"/>
                <a:cs typeface="Times New Roman" panose="02020603050405020304" pitchFamily="18" charset="0"/>
              </a:rPr>
              <a:t>superkey</a:t>
            </a:r>
            <a:r>
              <a:rPr lang="en-US" altLang="zh-TW" sz="2400" dirty="0">
                <a:ea typeface="新細明體" panose="02020500000000000000" pitchFamily="18" charset="-120"/>
                <a:cs typeface="Times New Roman" panose="02020603050405020304" pitchFamily="18" charset="0"/>
              </a:rPr>
              <a:t> of a relation schema </a:t>
            </a:r>
            <a:r>
              <a:rPr lang="en-US" altLang="zh-TW" sz="2400" i="1" dirty="0">
                <a:ea typeface="新細明體" panose="02020500000000000000" pitchFamily="18" charset="-120"/>
                <a:cs typeface="Times New Roman" panose="02020603050405020304" pitchFamily="18" charset="0"/>
              </a:rPr>
              <a:t>R</a:t>
            </a:r>
            <a:r>
              <a:rPr lang="en-US" altLang="zh-TW" sz="2400" dirty="0">
                <a:ea typeface="新細明體" panose="02020500000000000000" pitchFamily="18" charset="-120"/>
                <a:cs typeface="Times New Roman" panose="02020603050405020304" pitchFamily="18" charset="0"/>
              </a:rPr>
              <a:t> = {</a:t>
            </a:r>
            <a:r>
              <a:rPr lang="en-US" altLang="zh-TW" sz="2400" i="1" dirty="0">
                <a:ea typeface="新細明體" panose="02020500000000000000" pitchFamily="18" charset="-120"/>
                <a:cs typeface="Times New Roman" panose="02020603050405020304" pitchFamily="18" charset="0"/>
              </a:rPr>
              <a:t>A</a:t>
            </a:r>
            <a:r>
              <a:rPr lang="en-US" altLang="zh-TW" sz="2400" baseline="-30000" dirty="0">
                <a:ea typeface="新細明體" panose="02020500000000000000" pitchFamily="18" charset="-120"/>
                <a:cs typeface="Times New Roman" panose="02020603050405020304" pitchFamily="18" charset="0"/>
              </a:rPr>
              <a:t>1</a:t>
            </a:r>
            <a:r>
              <a:rPr lang="en-US" altLang="zh-TW" sz="2400" dirty="0">
                <a:ea typeface="新細明體" panose="02020500000000000000" pitchFamily="18" charset="-120"/>
                <a:cs typeface="Times New Roman" panose="02020603050405020304" pitchFamily="18" charset="0"/>
              </a:rPr>
              <a:t>, </a:t>
            </a:r>
            <a:r>
              <a:rPr lang="en-US" altLang="zh-TW" sz="2400" i="1" dirty="0">
                <a:ea typeface="新細明體" panose="02020500000000000000" pitchFamily="18" charset="-120"/>
                <a:cs typeface="Times New Roman" panose="02020603050405020304" pitchFamily="18" charset="0"/>
              </a:rPr>
              <a:t>A</a:t>
            </a:r>
            <a:r>
              <a:rPr lang="en-US" altLang="zh-TW" sz="2400" baseline="-30000" dirty="0">
                <a:ea typeface="新細明體" panose="02020500000000000000" pitchFamily="18" charset="-120"/>
                <a:cs typeface="Times New Roman" panose="02020603050405020304" pitchFamily="18" charset="0"/>
              </a:rPr>
              <a:t>2</a:t>
            </a:r>
            <a:r>
              <a:rPr lang="en-US" altLang="zh-TW" sz="2400" dirty="0">
                <a:ea typeface="新細明體" panose="02020500000000000000" pitchFamily="18" charset="-120"/>
                <a:cs typeface="Times New Roman" panose="02020603050405020304" pitchFamily="18" charset="0"/>
              </a:rPr>
              <a:t>, ...., </a:t>
            </a:r>
            <a:r>
              <a:rPr lang="en-US" altLang="zh-TW" sz="2400" i="1" dirty="0">
                <a:ea typeface="新細明體" panose="02020500000000000000" pitchFamily="18" charset="-120"/>
                <a:cs typeface="Times New Roman" panose="02020603050405020304" pitchFamily="18" charset="0"/>
              </a:rPr>
              <a:t>A</a:t>
            </a:r>
            <a:r>
              <a:rPr lang="en-US" altLang="zh-TW" sz="2400" baseline="-30000" dirty="0">
                <a:ea typeface="新細明體" panose="02020500000000000000" pitchFamily="18" charset="-120"/>
                <a:cs typeface="Times New Roman" panose="02020603050405020304" pitchFamily="18" charset="0"/>
              </a:rPr>
              <a:t>n</a:t>
            </a:r>
            <a:r>
              <a:rPr lang="en-US" altLang="zh-TW" sz="2400" dirty="0">
                <a:ea typeface="新細明體" panose="02020500000000000000" pitchFamily="18" charset="-120"/>
                <a:cs typeface="Times New Roman" panose="02020603050405020304" pitchFamily="18" charset="0"/>
              </a:rPr>
              <a:t>}</a:t>
            </a:r>
          </a:p>
          <a:p>
            <a:pPr lvl="1" eaLnBrk="1" hangingPunct="1">
              <a:lnSpc>
                <a:spcPct val="110000"/>
              </a:lnSpc>
            </a:pPr>
            <a:r>
              <a:rPr lang="en-US" altLang="zh-TW" sz="2000" dirty="0">
                <a:ea typeface="新細明體" panose="02020500000000000000" pitchFamily="18" charset="-120"/>
                <a:cs typeface="Times New Roman" panose="02020603050405020304" pitchFamily="18" charset="0"/>
              </a:rPr>
              <a:t>a set of attributes </a:t>
            </a:r>
            <a:r>
              <a:rPr lang="en-US" altLang="zh-TW" sz="2000" i="1" dirty="0">
                <a:solidFill>
                  <a:srgbClr val="FF0000"/>
                </a:solidFill>
                <a:ea typeface="新細明體" panose="02020500000000000000" pitchFamily="18" charset="-120"/>
                <a:cs typeface="Times New Roman" panose="02020603050405020304" pitchFamily="18" charset="0"/>
              </a:rPr>
              <a:t>S</a:t>
            </a:r>
            <a:r>
              <a:rPr lang="en-US" altLang="zh-TW" sz="2000" dirty="0">
                <a:ea typeface="新細明體" panose="02020500000000000000" pitchFamily="18" charset="-120"/>
                <a:cs typeface="Times New Roman" panose="02020603050405020304" pitchFamily="18" charset="0"/>
              </a:rPr>
              <a:t> </a:t>
            </a:r>
            <a:r>
              <a:rPr lang="en-US" altLang="zh-TW" sz="2000" i="1" u="sng" dirty="0">
                <a:ea typeface="新細明體" panose="02020500000000000000" pitchFamily="18" charset="-120"/>
                <a:cs typeface="Times New Roman" panose="02020603050405020304" pitchFamily="18" charset="0"/>
              </a:rPr>
              <a:t>subset-of</a:t>
            </a:r>
            <a:r>
              <a:rPr lang="en-US" altLang="zh-TW" sz="2000" dirty="0">
                <a:ea typeface="新細明體" panose="02020500000000000000" pitchFamily="18" charset="-120"/>
                <a:cs typeface="Times New Roman" panose="02020603050405020304" pitchFamily="18" charset="0"/>
              </a:rPr>
              <a:t> </a:t>
            </a:r>
            <a:r>
              <a:rPr lang="en-US" altLang="zh-TW" sz="2000" i="1" dirty="0">
                <a:ea typeface="新細明體" panose="02020500000000000000" pitchFamily="18" charset="-120"/>
                <a:cs typeface="Times New Roman" panose="02020603050405020304" pitchFamily="18" charset="0"/>
              </a:rPr>
              <a:t>R</a:t>
            </a:r>
            <a:r>
              <a:rPr lang="en-US" altLang="zh-TW" sz="2000" dirty="0">
                <a:ea typeface="新細明體" panose="02020500000000000000" pitchFamily="18" charset="-120"/>
                <a:cs typeface="Times New Roman" panose="02020603050405020304" pitchFamily="18" charset="0"/>
              </a:rPr>
              <a:t> with the property that </a:t>
            </a:r>
            <a:r>
              <a:rPr lang="en-US" altLang="zh-TW" sz="2000" dirty="0">
                <a:solidFill>
                  <a:srgbClr val="FF0000"/>
                </a:solidFill>
                <a:ea typeface="新細明體" panose="02020500000000000000" pitchFamily="18" charset="-120"/>
                <a:cs typeface="Times New Roman" panose="02020603050405020304" pitchFamily="18" charset="0"/>
              </a:rPr>
              <a:t>no</a:t>
            </a:r>
            <a:r>
              <a:rPr lang="en-US" altLang="zh-TW" sz="2000" dirty="0">
                <a:ea typeface="新細明體" panose="02020500000000000000" pitchFamily="18" charset="-120"/>
                <a:cs typeface="Times New Roman" panose="02020603050405020304" pitchFamily="18" charset="0"/>
              </a:rPr>
              <a:t> two tuples </a:t>
            </a:r>
            <a:r>
              <a:rPr lang="en-US" altLang="zh-TW" sz="2000" i="1" dirty="0">
                <a:ea typeface="新細明體" panose="02020500000000000000" pitchFamily="18" charset="-120"/>
                <a:cs typeface="Times New Roman" panose="02020603050405020304" pitchFamily="18" charset="0"/>
              </a:rPr>
              <a:t>t</a:t>
            </a:r>
            <a:r>
              <a:rPr lang="en-US" altLang="zh-TW" sz="2000" baseline="-30000" dirty="0">
                <a:ea typeface="新細明體" panose="02020500000000000000" pitchFamily="18" charset="-120"/>
                <a:cs typeface="Times New Roman" panose="02020603050405020304" pitchFamily="18" charset="0"/>
              </a:rPr>
              <a:t>1</a:t>
            </a:r>
            <a:r>
              <a:rPr lang="en-US" altLang="zh-TW" sz="2000" dirty="0">
                <a:ea typeface="新細明體" panose="02020500000000000000" pitchFamily="18" charset="-120"/>
                <a:cs typeface="Times New Roman" panose="02020603050405020304" pitchFamily="18" charset="0"/>
              </a:rPr>
              <a:t> and </a:t>
            </a:r>
            <a:r>
              <a:rPr lang="en-US" altLang="zh-TW" sz="2000" i="1" dirty="0">
                <a:ea typeface="新細明體" panose="02020500000000000000" pitchFamily="18" charset="-120"/>
                <a:cs typeface="Times New Roman" panose="02020603050405020304" pitchFamily="18" charset="0"/>
              </a:rPr>
              <a:t>t</a:t>
            </a:r>
            <a:r>
              <a:rPr lang="en-US" altLang="zh-TW" sz="2000" baseline="-30000" dirty="0">
                <a:ea typeface="新細明體" panose="02020500000000000000" pitchFamily="18" charset="-120"/>
                <a:cs typeface="Times New Roman" panose="02020603050405020304" pitchFamily="18" charset="0"/>
              </a:rPr>
              <a:t>2</a:t>
            </a:r>
            <a:r>
              <a:rPr lang="en-US" altLang="zh-TW" sz="2000" dirty="0">
                <a:ea typeface="新細明體" panose="02020500000000000000" pitchFamily="18" charset="-120"/>
                <a:cs typeface="Times New Roman" panose="02020603050405020304" pitchFamily="18" charset="0"/>
              </a:rPr>
              <a:t> in any legal relation state </a:t>
            </a:r>
            <a:r>
              <a:rPr lang="en-US" altLang="zh-TW" sz="2000" i="1" dirty="0">
                <a:ea typeface="新細明體" panose="02020500000000000000" pitchFamily="18" charset="-120"/>
                <a:cs typeface="Times New Roman" panose="02020603050405020304" pitchFamily="18" charset="0"/>
              </a:rPr>
              <a:t>r</a:t>
            </a:r>
            <a:r>
              <a:rPr lang="en-US" altLang="zh-TW" sz="2000" dirty="0">
                <a:ea typeface="新細明體" panose="02020500000000000000" pitchFamily="18" charset="-120"/>
                <a:cs typeface="Times New Roman" panose="02020603050405020304" pitchFamily="18" charset="0"/>
              </a:rPr>
              <a:t> of </a:t>
            </a:r>
            <a:r>
              <a:rPr lang="en-US" altLang="zh-TW" sz="2000" i="1" dirty="0">
                <a:ea typeface="新細明體" panose="02020500000000000000" pitchFamily="18" charset="-120"/>
                <a:cs typeface="Times New Roman" panose="02020603050405020304" pitchFamily="18" charset="0"/>
              </a:rPr>
              <a:t>R</a:t>
            </a:r>
            <a:r>
              <a:rPr lang="en-US" altLang="zh-TW" sz="2000" dirty="0">
                <a:ea typeface="新細明體" panose="02020500000000000000" pitchFamily="18" charset="-120"/>
                <a:cs typeface="Times New Roman" panose="02020603050405020304" pitchFamily="18" charset="0"/>
              </a:rPr>
              <a:t> will have </a:t>
            </a:r>
            <a:r>
              <a:rPr lang="en-US" altLang="zh-TW" sz="2000" i="1" dirty="0">
                <a:solidFill>
                  <a:srgbClr val="FF0000"/>
                </a:solidFill>
                <a:ea typeface="新細明體" panose="02020500000000000000" pitchFamily="18" charset="-120"/>
                <a:cs typeface="Times New Roman" panose="02020603050405020304" pitchFamily="18" charset="0"/>
              </a:rPr>
              <a:t>t</a:t>
            </a:r>
            <a:r>
              <a:rPr lang="en-US" altLang="zh-TW" sz="2000" baseline="-30000" dirty="0">
                <a:solidFill>
                  <a:srgbClr val="FF0000"/>
                </a:solidFill>
                <a:ea typeface="新細明體" panose="02020500000000000000" pitchFamily="18" charset="-120"/>
                <a:cs typeface="Times New Roman" panose="02020603050405020304" pitchFamily="18" charset="0"/>
              </a:rPr>
              <a:t>1</a:t>
            </a:r>
            <a:r>
              <a:rPr lang="en-US" altLang="zh-TW" sz="2000" dirty="0">
                <a:solidFill>
                  <a:srgbClr val="FF0000"/>
                </a:solidFill>
                <a:ea typeface="新細明體" panose="02020500000000000000" pitchFamily="18" charset="-120"/>
                <a:cs typeface="Times New Roman" panose="02020603050405020304" pitchFamily="18" charset="0"/>
              </a:rPr>
              <a:t>[</a:t>
            </a:r>
            <a:r>
              <a:rPr lang="en-US" altLang="zh-TW" sz="2000" i="1" dirty="0">
                <a:solidFill>
                  <a:srgbClr val="FF0000"/>
                </a:solidFill>
                <a:ea typeface="新細明體" panose="02020500000000000000" pitchFamily="18" charset="-120"/>
                <a:cs typeface="Times New Roman" panose="02020603050405020304" pitchFamily="18" charset="0"/>
              </a:rPr>
              <a:t>S</a:t>
            </a:r>
            <a:r>
              <a:rPr lang="en-US" altLang="zh-TW" sz="2000" dirty="0">
                <a:solidFill>
                  <a:srgbClr val="FF0000"/>
                </a:solidFill>
                <a:ea typeface="新細明體" panose="02020500000000000000" pitchFamily="18" charset="-120"/>
                <a:cs typeface="Times New Roman" panose="02020603050405020304" pitchFamily="18" charset="0"/>
              </a:rPr>
              <a:t>] = </a:t>
            </a:r>
            <a:r>
              <a:rPr lang="en-US" altLang="zh-TW" sz="2000" i="1" dirty="0">
                <a:solidFill>
                  <a:srgbClr val="FF0000"/>
                </a:solidFill>
                <a:ea typeface="新細明體" panose="02020500000000000000" pitchFamily="18" charset="-120"/>
                <a:cs typeface="Times New Roman" panose="02020603050405020304" pitchFamily="18" charset="0"/>
              </a:rPr>
              <a:t>t</a:t>
            </a:r>
            <a:r>
              <a:rPr lang="en-US" altLang="zh-TW" sz="2000" baseline="-30000" dirty="0">
                <a:solidFill>
                  <a:srgbClr val="FF0000"/>
                </a:solidFill>
                <a:ea typeface="新細明體" panose="02020500000000000000" pitchFamily="18" charset="-120"/>
                <a:cs typeface="Times New Roman" panose="02020603050405020304" pitchFamily="18" charset="0"/>
              </a:rPr>
              <a:t>2</a:t>
            </a:r>
            <a:r>
              <a:rPr lang="en-US" altLang="zh-TW" sz="2000" dirty="0">
                <a:solidFill>
                  <a:srgbClr val="FF0000"/>
                </a:solidFill>
                <a:ea typeface="新細明體" panose="02020500000000000000" pitchFamily="18" charset="-120"/>
                <a:cs typeface="Times New Roman" panose="02020603050405020304" pitchFamily="18" charset="0"/>
              </a:rPr>
              <a:t>[</a:t>
            </a:r>
            <a:r>
              <a:rPr lang="en-US" altLang="zh-TW" sz="2000" i="1" dirty="0">
                <a:solidFill>
                  <a:srgbClr val="FF0000"/>
                </a:solidFill>
                <a:ea typeface="新細明體" panose="02020500000000000000" pitchFamily="18" charset="-120"/>
                <a:cs typeface="Times New Roman" panose="02020603050405020304" pitchFamily="18" charset="0"/>
              </a:rPr>
              <a:t>S</a:t>
            </a:r>
            <a:r>
              <a:rPr lang="en-US" altLang="zh-TW" sz="2000" dirty="0">
                <a:solidFill>
                  <a:srgbClr val="FF0000"/>
                </a:solidFill>
                <a:ea typeface="新細明體" panose="02020500000000000000" pitchFamily="18" charset="-120"/>
                <a:cs typeface="Times New Roman" panose="02020603050405020304" pitchFamily="18" charset="0"/>
              </a:rPr>
              <a:t>] </a:t>
            </a:r>
          </a:p>
          <a:p>
            <a:pPr eaLnBrk="1" hangingPunct="1"/>
            <a:r>
              <a:rPr lang="en-US" altLang="zh-TW" sz="2400" dirty="0">
                <a:ea typeface="新細明體" panose="02020500000000000000" pitchFamily="18" charset="-120"/>
                <a:cs typeface="Times New Roman" panose="02020603050405020304" pitchFamily="18" charset="0"/>
              </a:rPr>
              <a:t>A </a:t>
            </a:r>
            <a:r>
              <a:rPr lang="en-US" altLang="zh-TW" sz="2400" b="1" dirty="0">
                <a:ea typeface="新細明體" panose="02020500000000000000" pitchFamily="18" charset="-120"/>
                <a:cs typeface="Times New Roman" panose="02020603050405020304" pitchFamily="18" charset="0"/>
              </a:rPr>
              <a:t>key</a:t>
            </a:r>
            <a:r>
              <a:rPr lang="en-US" altLang="zh-TW" sz="2400" dirty="0">
                <a:ea typeface="新細明體" panose="02020500000000000000" pitchFamily="18" charset="-120"/>
                <a:cs typeface="Times New Roman" panose="02020603050405020304" pitchFamily="18" charset="0"/>
              </a:rPr>
              <a:t> </a:t>
            </a:r>
            <a:r>
              <a:rPr lang="en-US" altLang="zh-TW" sz="2400" i="1" dirty="0">
                <a:ea typeface="新細明體" panose="02020500000000000000" pitchFamily="18" charset="-120"/>
                <a:cs typeface="Times New Roman" panose="02020603050405020304" pitchFamily="18" charset="0"/>
              </a:rPr>
              <a:t>K</a:t>
            </a:r>
            <a:r>
              <a:rPr lang="en-US" altLang="zh-TW" sz="2400" dirty="0">
                <a:ea typeface="新細明體" panose="02020500000000000000" pitchFamily="18" charset="-120"/>
                <a:cs typeface="Times New Roman" panose="02020603050405020304" pitchFamily="18" charset="0"/>
              </a:rPr>
              <a:t> is a </a:t>
            </a:r>
            <a:r>
              <a:rPr lang="en-US" altLang="zh-TW" sz="2400" dirty="0" err="1">
                <a:ea typeface="新細明體" panose="02020500000000000000" pitchFamily="18" charset="-120"/>
                <a:cs typeface="Times New Roman" panose="02020603050405020304" pitchFamily="18" charset="0"/>
              </a:rPr>
              <a:t>superkey</a:t>
            </a:r>
            <a:r>
              <a:rPr lang="en-US" altLang="zh-TW" sz="2400" dirty="0">
                <a:ea typeface="新細明體" panose="02020500000000000000" pitchFamily="18" charset="-120"/>
                <a:cs typeface="Times New Roman" panose="02020603050405020304" pitchFamily="18" charset="0"/>
              </a:rPr>
              <a:t> with the </a:t>
            </a:r>
            <a:r>
              <a:rPr lang="en-US" altLang="zh-TW" sz="2400" i="1" dirty="0">
                <a:ea typeface="新細明體" panose="02020500000000000000" pitchFamily="18" charset="-120"/>
                <a:cs typeface="Times New Roman" panose="02020603050405020304" pitchFamily="18" charset="0"/>
              </a:rPr>
              <a:t>additional property</a:t>
            </a:r>
            <a:r>
              <a:rPr lang="en-US" altLang="zh-TW" sz="2400" dirty="0">
                <a:ea typeface="新細明體" panose="02020500000000000000" pitchFamily="18" charset="-120"/>
                <a:cs typeface="Times New Roman" panose="02020603050405020304" pitchFamily="18" charset="0"/>
              </a:rPr>
              <a:t> that </a:t>
            </a:r>
            <a:r>
              <a:rPr lang="en-US" altLang="zh-TW" sz="2400" dirty="0">
                <a:solidFill>
                  <a:srgbClr val="FF0000"/>
                </a:solidFill>
                <a:ea typeface="新細明體" panose="02020500000000000000" pitchFamily="18" charset="-120"/>
                <a:cs typeface="Times New Roman" panose="02020603050405020304" pitchFamily="18" charset="0"/>
              </a:rPr>
              <a:t>removal of any attribute from </a:t>
            </a:r>
            <a:r>
              <a:rPr lang="en-US" altLang="zh-TW" sz="2400" i="1" dirty="0">
                <a:solidFill>
                  <a:srgbClr val="FF0000"/>
                </a:solidFill>
                <a:ea typeface="新細明體" panose="02020500000000000000" pitchFamily="18" charset="-120"/>
                <a:cs typeface="Times New Roman" panose="02020603050405020304" pitchFamily="18" charset="0"/>
              </a:rPr>
              <a:t>K</a:t>
            </a:r>
            <a:r>
              <a:rPr lang="en-US" altLang="zh-TW" sz="2400" dirty="0">
                <a:solidFill>
                  <a:srgbClr val="FF0000"/>
                </a:solidFill>
                <a:ea typeface="新細明體" panose="02020500000000000000" pitchFamily="18" charset="-120"/>
                <a:cs typeface="Times New Roman" panose="02020603050405020304" pitchFamily="18" charset="0"/>
              </a:rPr>
              <a:t> </a:t>
            </a:r>
            <a:r>
              <a:rPr lang="en-US" altLang="zh-TW" sz="2400" dirty="0">
                <a:ea typeface="新細明體" panose="02020500000000000000" pitchFamily="18" charset="-120"/>
                <a:cs typeface="Times New Roman" panose="02020603050405020304" pitchFamily="18" charset="0"/>
              </a:rPr>
              <a:t>will cause </a:t>
            </a:r>
            <a:r>
              <a:rPr lang="en-US" altLang="zh-TW" sz="2400" i="1" dirty="0">
                <a:ea typeface="新細明體" panose="02020500000000000000" pitchFamily="18" charset="-120"/>
                <a:cs typeface="Times New Roman" panose="02020603050405020304" pitchFamily="18" charset="0"/>
              </a:rPr>
              <a:t>K</a:t>
            </a:r>
            <a:r>
              <a:rPr lang="en-US" altLang="zh-TW" sz="2400" dirty="0">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cs typeface="Times New Roman" panose="02020603050405020304" pitchFamily="18" charset="0"/>
              </a:rPr>
              <a:t>not</a:t>
            </a:r>
            <a:r>
              <a:rPr lang="en-US" altLang="zh-TW" sz="2400" dirty="0">
                <a:ea typeface="新細明體" panose="02020500000000000000" pitchFamily="18" charset="-120"/>
                <a:cs typeface="Times New Roman" panose="02020603050405020304" pitchFamily="18" charset="0"/>
              </a:rPr>
              <a:t> to be a </a:t>
            </a:r>
            <a:r>
              <a:rPr lang="en-US" altLang="zh-TW" sz="2400" dirty="0" err="1">
                <a:ea typeface="新細明體" panose="02020500000000000000" pitchFamily="18" charset="-120"/>
                <a:cs typeface="Times New Roman" panose="02020603050405020304" pitchFamily="18" charset="0"/>
              </a:rPr>
              <a:t>superkey</a:t>
            </a:r>
            <a:r>
              <a:rPr lang="en-US" altLang="zh-TW" sz="2400" dirty="0">
                <a:ea typeface="新細明體" panose="02020500000000000000" pitchFamily="18" charset="-120"/>
                <a:cs typeface="Times New Roman" panose="02020603050405020304" pitchFamily="18" charset="0"/>
              </a:rPr>
              <a:t> any more.</a:t>
            </a:r>
          </a:p>
          <a:p>
            <a:pPr eaLnBrk="1" hangingPunct="1"/>
            <a:r>
              <a:rPr lang="en-US" altLang="zh-TW" sz="2400" dirty="0">
                <a:ea typeface="新細明體" panose="02020500000000000000" pitchFamily="18" charset="-120"/>
                <a:cs typeface="Times New Roman" panose="02020603050405020304" pitchFamily="18" charset="0"/>
              </a:rPr>
              <a:t>If a relation schema has more than one key, each is called a </a:t>
            </a:r>
            <a:r>
              <a:rPr lang="en-US" altLang="zh-TW" sz="2400" b="1" dirty="0">
                <a:ea typeface="新細明體" panose="02020500000000000000" pitchFamily="18" charset="-120"/>
                <a:cs typeface="Times New Roman" panose="02020603050405020304" pitchFamily="18" charset="0"/>
              </a:rPr>
              <a:t>candidate key.</a:t>
            </a:r>
            <a:r>
              <a:rPr lang="en-US" altLang="zh-TW" sz="2400" dirty="0">
                <a:ea typeface="新細明體" panose="02020500000000000000" pitchFamily="18" charset="-120"/>
                <a:cs typeface="Times New Roman" panose="02020603050405020304" pitchFamily="18" charset="0"/>
              </a:rPr>
              <a:t> One of the candidate keys is </a:t>
            </a:r>
            <a:r>
              <a:rPr lang="en-US" altLang="zh-TW" sz="2400" i="1" dirty="0">
                <a:ea typeface="新細明體" panose="02020500000000000000" pitchFamily="18" charset="-120"/>
                <a:cs typeface="Times New Roman" panose="02020603050405020304" pitchFamily="18" charset="0"/>
              </a:rPr>
              <a:t>arbitrarily</a:t>
            </a:r>
            <a:r>
              <a:rPr lang="en-US" altLang="zh-TW" sz="2400" dirty="0">
                <a:ea typeface="新細明體" panose="02020500000000000000" pitchFamily="18" charset="-120"/>
                <a:cs typeface="Times New Roman" panose="02020603050405020304" pitchFamily="18" charset="0"/>
              </a:rPr>
              <a:t> designated to be the </a:t>
            </a:r>
            <a:r>
              <a:rPr lang="en-US" altLang="zh-TW" sz="2400" b="1" dirty="0">
                <a:ea typeface="新細明體" panose="02020500000000000000" pitchFamily="18" charset="-120"/>
                <a:cs typeface="Times New Roman" panose="02020603050405020304" pitchFamily="18" charset="0"/>
              </a:rPr>
              <a:t>primary key,</a:t>
            </a:r>
            <a:r>
              <a:rPr lang="en-US" altLang="zh-TW" sz="2400" dirty="0">
                <a:ea typeface="新細明體" panose="02020500000000000000" pitchFamily="18" charset="-120"/>
                <a:cs typeface="Times New Roman" panose="02020603050405020304" pitchFamily="18" charset="0"/>
              </a:rPr>
              <a:t> and the others are called </a:t>
            </a:r>
            <a:r>
              <a:rPr lang="en-US" altLang="zh-TW" sz="2400" i="1" dirty="0">
                <a:ea typeface="新細明體" panose="02020500000000000000" pitchFamily="18" charset="-120"/>
                <a:cs typeface="Times New Roman" panose="02020603050405020304" pitchFamily="18" charset="0"/>
              </a:rPr>
              <a:t>secondary keys</a:t>
            </a:r>
            <a:r>
              <a:rPr lang="en-US" altLang="zh-TW" sz="2400" dirty="0">
                <a:ea typeface="新細明體" panose="02020500000000000000" pitchFamily="18" charset="-120"/>
                <a:cs typeface="Times New Roman" panose="02020603050405020304" pitchFamily="18" charset="0"/>
              </a:rPr>
              <a:t>.</a:t>
            </a:r>
          </a:p>
          <a:p>
            <a:pPr eaLnBrk="1" hangingPunct="1">
              <a:lnSpc>
                <a:spcPct val="110000"/>
              </a:lnSpc>
            </a:pPr>
            <a:r>
              <a:rPr lang="en-US" altLang="zh-TW" sz="2400" dirty="0">
                <a:ea typeface="新細明體" panose="02020500000000000000" pitchFamily="18" charset="-120"/>
                <a:cs typeface="Times New Roman" panose="02020603050405020304" pitchFamily="18" charset="0"/>
              </a:rPr>
              <a:t>A</a:t>
            </a:r>
            <a:r>
              <a:rPr lang="en-US" altLang="zh-TW" sz="2400" b="1" dirty="0">
                <a:ea typeface="新細明體" panose="02020500000000000000" pitchFamily="18" charset="-120"/>
                <a:cs typeface="Times New Roman" panose="02020603050405020304" pitchFamily="18" charset="0"/>
              </a:rPr>
              <a:t> Prime attribute </a:t>
            </a:r>
            <a:r>
              <a:rPr lang="en-US" altLang="zh-TW" sz="2400" dirty="0">
                <a:ea typeface="新細明體" panose="02020500000000000000" pitchFamily="18" charset="-120"/>
                <a:cs typeface="Times New Roman" panose="02020603050405020304" pitchFamily="18" charset="0"/>
              </a:rPr>
              <a:t>must be</a:t>
            </a:r>
            <a:r>
              <a:rPr lang="en-US" altLang="zh-TW" sz="2400" b="1" dirty="0">
                <a:ea typeface="新細明體" panose="02020500000000000000" pitchFamily="18" charset="-120"/>
                <a:cs typeface="Times New Roman" panose="02020603050405020304" pitchFamily="18" charset="0"/>
              </a:rPr>
              <a:t> </a:t>
            </a:r>
            <a:r>
              <a:rPr lang="en-US" altLang="zh-TW" sz="2400" dirty="0">
                <a:ea typeface="新細明體" panose="02020500000000000000" pitchFamily="18" charset="-120"/>
                <a:cs typeface="Times New Roman" panose="02020603050405020304" pitchFamily="18" charset="0"/>
              </a:rPr>
              <a:t>a member of </a:t>
            </a:r>
            <a:r>
              <a:rPr lang="en-US" altLang="zh-TW" sz="2400" b="1" i="1" dirty="0">
                <a:ea typeface="新細明體" panose="02020500000000000000" pitchFamily="18" charset="-120"/>
                <a:cs typeface="Times New Roman" panose="02020603050405020304" pitchFamily="18" charset="0"/>
              </a:rPr>
              <a:t>some candidate key.</a:t>
            </a:r>
          </a:p>
          <a:p>
            <a:pPr eaLnBrk="1" hangingPunct="1">
              <a:lnSpc>
                <a:spcPct val="110000"/>
              </a:lnSpc>
            </a:pPr>
            <a:r>
              <a:rPr lang="en-US" altLang="zh-TW" sz="2400" dirty="0">
                <a:ea typeface="新細明體" panose="02020500000000000000" pitchFamily="18" charset="-120"/>
                <a:cs typeface="Times New Roman" panose="02020603050405020304" pitchFamily="18" charset="0"/>
              </a:rPr>
              <a:t>A</a:t>
            </a:r>
            <a:r>
              <a:rPr lang="en-US" altLang="zh-TW" sz="2400" b="1" dirty="0">
                <a:ea typeface="新細明體" panose="02020500000000000000" pitchFamily="18" charset="-120"/>
                <a:cs typeface="Times New Roman" panose="02020603050405020304" pitchFamily="18" charset="0"/>
              </a:rPr>
              <a:t> Nonprime attribute </a:t>
            </a:r>
            <a:r>
              <a:rPr lang="en-US" altLang="zh-TW" sz="2400" dirty="0">
                <a:ea typeface="新細明體" panose="02020500000000000000" pitchFamily="18" charset="-120"/>
                <a:cs typeface="Times New Roman" panose="02020603050405020304" pitchFamily="18" charset="0"/>
              </a:rPr>
              <a:t>is not a prime attribute.</a:t>
            </a:r>
          </a:p>
          <a:p>
            <a:pPr eaLnBrk="1" hangingPunct="1">
              <a:lnSpc>
                <a:spcPct val="90000"/>
              </a:lnSpc>
              <a:buFontTx/>
              <a:buNone/>
            </a:pPr>
            <a:r>
              <a:rPr lang="en-US" altLang="zh-TW" sz="2400" dirty="0">
                <a:ea typeface="新細明體" panose="02020500000000000000" pitchFamily="18" charset="-120"/>
                <a:cs typeface="Times New Roman" panose="02020603050405020304" pitchFamily="18" charset="0"/>
              </a:rPr>
              <a:t>	that is, it is not a member of any candidate key.</a:t>
            </a:r>
          </a:p>
        </p:txBody>
      </p:sp>
      <p:pic>
        <p:nvPicPr>
          <p:cNvPr id="3379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5780088"/>
            <a:ext cx="46561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文字方塊 7"/>
          <p:cNvSpPr txBox="1">
            <a:spLocks noChangeArrowheads="1"/>
          </p:cNvSpPr>
          <p:nvPr/>
        </p:nvSpPr>
        <p:spPr bwMode="auto">
          <a:xfrm>
            <a:off x="5557838" y="5672138"/>
            <a:ext cx="254793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7800" indent="-1778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 typeface="Arial" panose="020B0604020202020204" pitchFamily="34" charset="0"/>
              <a:buChar char="•"/>
            </a:pPr>
            <a:r>
              <a:rPr lang="en-US" altLang="zh-TW" sz="160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{SSN, EID, ADDRESS}</a:t>
            </a:r>
          </a:p>
          <a:p>
            <a:pPr eaLnBrk="1" hangingPunct="1">
              <a:buFont typeface="Arial" panose="020B0604020202020204" pitchFamily="34" charset="0"/>
              <a:buChar char="•"/>
            </a:pPr>
            <a:r>
              <a:rPr lang="en-US" altLang="zh-TW" sz="160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{SSN}</a:t>
            </a:r>
          </a:p>
          <a:p>
            <a:pPr eaLnBrk="1" hangingPunct="1">
              <a:buFont typeface="Arial" panose="020B0604020202020204" pitchFamily="34" charset="0"/>
              <a:buChar char="•"/>
            </a:pPr>
            <a:r>
              <a:rPr lang="en-US" altLang="zh-TW" sz="160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{EID}</a:t>
            </a:r>
          </a:p>
          <a:p>
            <a:pPr eaLnBrk="1" hangingPunct="1">
              <a:buFont typeface="Arial" panose="020B0604020202020204" pitchFamily="34" charset="0"/>
              <a:buChar char="•"/>
            </a:pPr>
            <a:r>
              <a:rPr lang="en-US" altLang="zh-TW" sz="160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{DNUMBER}</a:t>
            </a:r>
            <a:endParaRPr lang="zh-TW" altLang="en-US" sz="160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79D6402-117C-4F00-805D-00EE78D732E7}" type="slidenum">
              <a:rPr lang="en-US" altLang="zh-TW" sz="1600">
                <a:solidFill>
                  <a:schemeClr val="bg2"/>
                </a:solidFill>
              </a:rPr>
              <a:pPr eaLnBrk="1" hangingPunct="1"/>
              <a:t>31</a:t>
            </a:fld>
            <a:endParaRPr lang="en-US" altLang="zh-TW" sz="1600">
              <a:solidFill>
                <a:schemeClr val="bg2"/>
              </a:solidFill>
            </a:endParaRPr>
          </a:p>
        </p:txBody>
      </p:sp>
      <p:sp>
        <p:nvSpPr>
          <p:cNvPr id="34819" name="Rectangle 2"/>
          <p:cNvSpPr>
            <a:spLocks noGrp="1" noChangeArrowheads="1"/>
          </p:cNvSpPr>
          <p:nvPr>
            <p:ph type="title"/>
          </p:nvPr>
        </p:nvSpPr>
        <p:spPr>
          <a:xfrm>
            <a:off x="185738" y="138113"/>
            <a:ext cx="8715375" cy="749300"/>
          </a:xfrm>
        </p:spPr>
        <p:txBody>
          <a:bodyPr/>
          <a:lstStyle/>
          <a:p>
            <a:pPr eaLnBrk="1" hangingPunct="1"/>
            <a:r>
              <a:rPr lang="en-US" altLang="zh-TW" sz="4000" dirty="0">
                <a:ea typeface="新細明體" panose="02020500000000000000" pitchFamily="18" charset="-120"/>
                <a:cs typeface="Times New Roman" panose="02020603050405020304" pitchFamily="18" charset="0"/>
              </a:rPr>
              <a:t>14.3.4 First Normal Form </a:t>
            </a:r>
          </a:p>
        </p:txBody>
      </p:sp>
      <p:sp>
        <p:nvSpPr>
          <p:cNvPr id="34820" name="Rectangle 3"/>
          <p:cNvSpPr>
            <a:spLocks noGrp="1" noChangeArrowheads="1"/>
          </p:cNvSpPr>
          <p:nvPr>
            <p:ph type="body" idx="1"/>
          </p:nvPr>
        </p:nvSpPr>
        <p:spPr>
          <a:xfrm>
            <a:off x="252413" y="863600"/>
            <a:ext cx="8715375" cy="1458913"/>
          </a:xfrm>
        </p:spPr>
        <p:txBody>
          <a:bodyPr/>
          <a:lstStyle/>
          <a:p>
            <a:pPr eaLnBrk="1" hangingPunct="1"/>
            <a:r>
              <a:rPr lang="en-US" altLang="zh-TW" sz="2800" dirty="0">
                <a:ea typeface="新細明體" panose="02020500000000000000" pitchFamily="18" charset="-120"/>
                <a:cs typeface="Times New Roman" panose="02020603050405020304" pitchFamily="18" charset="0"/>
              </a:rPr>
              <a:t>1NF disallows </a:t>
            </a:r>
            <a:r>
              <a:rPr lang="en-US" altLang="zh-TW" sz="2800" b="1" dirty="0">
                <a:ea typeface="新細明體" panose="02020500000000000000" pitchFamily="18" charset="-120"/>
                <a:cs typeface="Times New Roman" panose="02020603050405020304" pitchFamily="18" charset="0"/>
              </a:rPr>
              <a:t>composite attributes</a:t>
            </a:r>
            <a:r>
              <a:rPr lang="en-US" altLang="zh-TW" sz="2800" dirty="0">
                <a:ea typeface="新細明體" panose="02020500000000000000" pitchFamily="18" charset="-120"/>
                <a:cs typeface="Times New Roman" panose="02020603050405020304" pitchFamily="18" charset="0"/>
              </a:rPr>
              <a:t>, </a:t>
            </a:r>
            <a:r>
              <a:rPr lang="en-US" altLang="zh-TW" sz="2800" b="1" dirty="0">
                <a:ea typeface="新細明體" panose="02020500000000000000" pitchFamily="18" charset="-120"/>
                <a:cs typeface="Times New Roman" panose="02020603050405020304" pitchFamily="18" charset="0"/>
              </a:rPr>
              <a:t>multivalued attributes</a:t>
            </a:r>
            <a:r>
              <a:rPr lang="en-US" altLang="zh-TW" sz="2800" dirty="0">
                <a:ea typeface="新細明體" panose="02020500000000000000" pitchFamily="18" charset="-120"/>
                <a:cs typeface="Times New Roman" panose="02020603050405020304" pitchFamily="18" charset="0"/>
              </a:rPr>
              <a:t>, and </a:t>
            </a:r>
            <a:r>
              <a:rPr lang="en-US" altLang="zh-TW" sz="2800" b="1" dirty="0">
                <a:ea typeface="新細明體" panose="02020500000000000000" pitchFamily="18" charset="-120"/>
                <a:cs typeface="Times New Roman" panose="02020603050405020304" pitchFamily="18" charset="0"/>
              </a:rPr>
              <a:t>nested relations</a:t>
            </a:r>
            <a:r>
              <a:rPr lang="en-US" altLang="zh-TW" sz="2800" dirty="0">
                <a:ea typeface="新細明體" panose="02020500000000000000" pitchFamily="18" charset="-120"/>
                <a:cs typeface="Times New Roman" panose="02020603050405020304" pitchFamily="18" charset="0"/>
              </a:rPr>
              <a:t>; attributes whose values </a:t>
            </a:r>
            <a:r>
              <a:rPr lang="en-US" altLang="zh-TW" sz="2800" i="1" dirty="0">
                <a:ea typeface="新細明體" panose="02020500000000000000" pitchFamily="18" charset="-120"/>
                <a:cs typeface="Times New Roman" panose="02020603050405020304" pitchFamily="18" charset="0"/>
              </a:rPr>
              <a:t>for an individual tuple</a:t>
            </a:r>
            <a:r>
              <a:rPr lang="en-US" altLang="zh-TW" sz="2800" dirty="0">
                <a:ea typeface="新細明體" panose="02020500000000000000" pitchFamily="18" charset="-120"/>
                <a:cs typeface="Times New Roman" panose="02020603050405020304" pitchFamily="18" charset="0"/>
              </a:rPr>
              <a:t> are </a:t>
            </a:r>
            <a:r>
              <a:rPr lang="en-US" altLang="zh-TW" sz="2800" dirty="0">
                <a:solidFill>
                  <a:srgbClr val="FF0000"/>
                </a:solidFill>
                <a:ea typeface="新細明體" panose="02020500000000000000" pitchFamily="18" charset="-120"/>
                <a:cs typeface="Times New Roman" panose="02020603050405020304" pitchFamily="18" charset="0"/>
              </a:rPr>
              <a:t>non-atomic</a:t>
            </a:r>
          </a:p>
        </p:txBody>
      </p:sp>
      <p:pic>
        <p:nvPicPr>
          <p:cNvPr id="348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425" y="2433638"/>
            <a:ext cx="7170738"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2" name="Group 7"/>
          <p:cNvGrpSpPr>
            <a:grpSpLocks/>
          </p:cNvGrpSpPr>
          <p:nvPr/>
        </p:nvGrpSpPr>
        <p:grpSpPr bwMode="auto">
          <a:xfrm>
            <a:off x="968375" y="4208463"/>
            <a:ext cx="4049713" cy="1962150"/>
            <a:chOff x="1545" y="2923"/>
            <a:chExt cx="2551" cy="1355"/>
          </a:xfrm>
        </p:grpSpPr>
        <p:pic>
          <p:nvPicPr>
            <p:cNvPr id="3482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5" y="2923"/>
              <a:ext cx="2551"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1" y="3556"/>
              <a:ext cx="2350"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4823" name="直線單箭頭接點 9"/>
          <p:cNvCxnSpPr>
            <a:cxnSpLocks noChangeShapeType="1"/>
          </p:cNvCxnSpPr>
          <p:nvPr/>
        </p:nvCxnSpPr>
        <p:spPr bwMode="auto">
          <a:xfrm flipH="1">
            <a:off x="5173663" y="4572000"/>
            <a:ext cx="490537" cy="195263"/>
          </a:xfrm>
          <a:prstGeom prst="straightConnector1">
            <a:avLst/>
          </a:prstGeom>
          <a:noFill/>
          <a:ln w="25400" algn="ctr">
            <a:solidFill>
              <a:srgbClr val="FF0000"/>
            </a:solidFill>
            <a:miter lim="800000"/>
            <a:headEnd/>
            <a:tailEnd type="arrow" w="med" len="med"/>
          </a:ln>
        </p:spPr>
      </p:cxnSp>
      <p:sp>
        <p:nvSpPr>
          <p:cNvPr id="34824" name="文字方塊 10"/>
          <p:cNvSpPr txBox="1">
            <a:spLocks noChangeArrowheads="1"/>
          </p:cNvSpPr>
          <p:nvPr/>
        </p:nvSpPr>
        <p:spPr bwMode="auto">
          <a:xfrm>
            <a:off x="5638800" y="4411663"/>
            <a:ext cx="10588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80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Nested relation</a:t>
            </a:r>
            <a:endParaRPr lang="zh-TW" altLang="en-US" sz="180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34825" name="文字方塊 11"/>
          <p:cNvSpPr txBox="1">
            <a:spLocks noChangeArrowheads="1"/>
          </p:cNvSpPr>
          <p:nvPr/>
        </p:nvSpPr>
        <p:spPr bwMode="auto">
          <a:xfrm>
            <a:off x="7518400" y="4386263"/>
            <a:ext cx="13636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80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Multivalued attribute</a:t>
            </a:r>
            <a:endParaRPr lang="zh-TW" altLang="en-US" sz="180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34826" name="直線單箭頭接點 14"/>
          <p:cNvCxnSpPr>
            <a:cxnSpLocks noChangeShapeType="1"/>
          </p:cNvCxnSpPr>
          <p:nvPr/>
        </p:nvCxnSpPr>
        <p:spPr bwMode="auto">
          <a:xfrm flipH="1" flipV="1">
            <a:off x="7154863" y="3919538"/>
            <a:ext cx="406400" cy="492125"/>
          </a:xfrm>
          <a:prstGeom prst="straightConnector1">
            <a:avLst/>
          </a:prstGeom>
          <a:noFill/>
          <a:ln w="25400" algn="ctr">
            <a:solidFill>
              <a:srgbClr val="FF0000"/>
            </a:solidFill>
            <a:miter lim="800000"/>
            <a:headEnd/>
            <a:tailEnd type="arrow"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BB03806-FDA9-43F4-889C-F9F224CD5CBD}" type="slidenum">
              <a:rPr lang="en-US" altLang="zh-TW" sz="1600">
                <a:solidFill>
                  <a:schemeClr val="bg2"/>
                </a:solidFill>
              </a:rPr>
              <a:pPr eaLnBrk="1" hangingPunct="1"/>
              <a:t>32</a:t>
            </a:fld>
            <a:endParaRPr lang="en-US" altLang="zh-TW" sz="1600">
              <a:solidFill>
                <a:schemeClr val="bg2"/>
              </a:solidFill>
            </a:endParaRPr>
          </a:p>
        </p:txBody>
      </p:sp>
      <p:sp>
        <p:nvSpPr>
          <p:cNvPr id="35843" name="Rectangle 2"/>
          <p:cNvSpPr>
            <a:spLocks noGrp="1" noChangeArrowheads="1"/>
          </p:cNvSpPr>
          <p:nvPr>
            <p:ph type="title"/>
          </p:nvPr>
        </p:nvSpPr>
        <p:spPr>
          <a:xfrm>
            <a:off x="185738" y="49213"/>
            <a:ext cx="8715375" cy="793750"/>
          </a:xfrm>
        </p:spPr>
        <p:txBody>
          <a:bodyPr/>
          <a:lstStyle/>
          <a:p>
            <a:pPr eaLnBrk="1" hangingPunct="1"/>
            <a:r>
              <a:rPr lang="en-US" altLang="zh-TW" sz="3600" dirty="0">
                <a:ea typeface="新細明體" panose="02020500000000000000" pitchFamily="18" charset="-120"/>
              </a:rPr>
              <a:t>Normalization into 1NF</a:t>
            </a:r>
          </a:p>
        </p:txBody>
      </p:sp>
      <p:sp>
        <p:nvSpPr>
          <p:cNvPr id="35844" name="Rectangle 6"/>
          <p:cNvSpPr>
            <a:spLocks noChangeArrowheads="1"/>
          </p:cNvSpPr>
          <p:nvPr/>
        </p:nvSpPr>
        <p:spPr bwMode="auto">
          <a:xfrm>
            <a:off x="1828800" y="130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pic>
        <p:nvPicPr>
          <p:cNvPr id="35845" name="Picture 5" descr="ch14_elmasr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263" y="936625"/>
            <a:ext cx="8186737"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迴轉箭號 5"/>
          <p:cNvSpPr/>
          <p:nvPr/>
        </p:nvSpPr>
        <p:spPr bwMode="auto">
          <a:xfrm rot="5400000">
            <a:off x="7646194" y="3796507"/>
            <a:ext cx="1606550" cy="493712"/>
          </a:xfrm>
          <a:prstGeom prst="uturnArrow">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zh-TW" altLang="en-US"/>
          </a:p>
        </p:txBody>
      </p:sp>
      <p:sp>
        <p:nvSpPr>
          <p:cNvPr id="35847" name="文字方塊 6"/>
          <p:cNvSpPr txBox="1">
            <a:spLocks noChangeArrowheads="1"/>
          </p:cNvSpPr>
          <p:nvPr/>
        </p:nvSpPr>
        <p:spPr bwMode="auto">
          <a:xfrm>
            <a:off x="7535863" y="5122863"/>
            <a:ext cx="11080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80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simple attribute</a:t>
            </a:r>
            <a:endParaRPr lang="zh-TW" altLang="en-US" sz="180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cxnSp>
        <p:nvCxnSpPr>
          <p:cNvPr id="35848" name="直線單箭頭接點 7"/>
          <p:cNvCxnSpPr>
            <a:cxnSpLocks noChangeShapeType="1"/>
          </p:cNvCxnSpPr>
          <p:nvPr/>
        </p:nvCxnSpPr>
        <p:spPr bwMode="auto">
          <a:xfrm flipH="1" flipV="1">
            <a:off x="6951663" y="5164138"/>
            <a:ext cx="592137" cy="228600"/>
          </a:xfrm>
          <a:prstGeom prst="straightConnector1">
            <a:avLst/>
          </a:prstGeom>
          <a:noFill/>
          <a:ln w="25400" algn="ctr">
            <a:solidFill>
              <a:srgbClr val="FF0000"/>
            </a:solidFill>
            <a:miter lim="800000"/>
            <a:headEnd/>
            <a:tailEnd type="arrow"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CF838E9-5646-47E0-8E79-20C4FE83B417}" type="slidenum">
              <a:rPr lang="en-US" altLang="zh-TW" sz="1600">
                <a:solidFill>
                  <a:schemeClr val="bg2"/>
                </a:solidFill>
              </a:rPr>
              <a:pPr eaLnBrk="1" hangingPunct="1"/>
              <a:t>33</a:t>
            </a:fld>
            <a:endParaRPr lang="en-US" altLang="zh-TW" sz="1600">
              <a:solidFill>
                <a:schemeClr val="bg2"/>
              </a:solidFill>
            </a:endParaRPr>
          </a:p>
        </p:txBody>
      </p:sp>
      <p:sp>
        <p:nvSpPr>
          <p:cNvPr id="36867" name="Rectangle 1026"/>
          <p:cNvSpPr>
            <a:spLocks noGrp="1" noChangeArrowheads="1"/>
          </p:cNvSpPr>
          <p:nvPr>
            <p:ph type="title"/>
          </p:nvPr>
        </p:nvSpPr>
        <p:spPr>
          <a:xfrm>
            <a:off x="185738" y="138113"/>
            <a:ext cx="8715375" cy="501650"/>
          </a:xfrm>
        </p:spPr>
        <p:txBody>
          <a:bodyPr/>
          <a:lstStyle/>
          <a:p>
            <a:pPr eaLnBrk="1" hangingPunct="1"/>
            <a:r>
              <a:rPr lang="en-US" altLang="zh-TW" sz="2800" dirty="0">
                <a:ea typeface="新細明體" panose="02020500000000000000" pitchFamily="18" charset="-120"/>
              </a:rPr>
              <a:t>Normalization nested relations into 1NF</a:t>
            </a:r>
          </a:p>
        </p:txBody>
      </p:sp>
      <p:sp>
        <p:nvSpPr>
          <p:cNvPr id="36868" name="Rectangle 1030"/>
          <p:cNvSpPr>
            <a:spLocks noChangeArrowheads="1"/>
          </p:cNvSpPr>
          <p:nvPr/>
        </p:nvSpPr>
        <p:spPr bwMode="auto">
          <a:xfrm>
            <a:off x="1828800" y="130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pic>
        <p:nvPicPr>
          <p:cNvPr id="3686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3" y="719138"/>
            <a:ext cx="6305550"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迴轉箭號 5"/>
          <p:cNvSpPr/>
          <p:nvPr/>
        </p:nvSpPr>
        <p:spPr bwMode="auto">
          <a:xfrm rot="5400000">
            <a:off x="4867276" y="2998787"/>
            <a:ext cx="4038600" cy="492125"/>
          </a:xfrm>
          <a:prstGeom prst="uturnArrow">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defRPr/>
            </a:pPr>
            <a:endParaRPr lang="zh-TW"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1E3D350-70DC-4D2E-8782-6BA00871AB9E}" type="slidenum">
              <a:rPr lang="en-US" altLang="zh-TW" sz="1600">
                <a:solidFill>
                  <a:schemeClr val="bg2"/>
                </a:solidFill>
              </a:rPr>
              <a:pPr eaLnBrk="1" hangingPunct="1"/>
              <a:t>34</a:t>
            </a:fld>
            <a:endParaRPr lang="en-US" altLang="zh-TW" sz="1600">
              <a:solidFill>
                <a:schemeClr val="bg2"/>
              </a:solidFill>
            </a:endParaRPr>
          </a:p>
        </p:txBody>
      </p:sp>
      <p:sp>
        <p:nvSpPr>
          <p:cNvPr id="37891" name="Rectangle 2"/>
          <p:cNvSpPr>
            <a:spLocks noGrp="1" noChangeArrowheads="1"/>
          </p:cNvSpPr>
          <p:nvPr>
            <p:ph type="title"/>
          </p:nvPr>
        </p:nvSpPr>
        <p:spPr>
          <a:xfrm>
            <a:off x="446088" y="0"/>
            <a:ext cx="8043862" cy="754063"/>
          </a:xfrm>
        </p:spPr>
        <p:txBody>
          <a:bodyPr/>
          <a:lstStyle/>
          <a:p>
            <a:pPr eaLnBrk="1" hangingPunct="1"/>
            <a:r>
              <a:rPr lang="en-US" altLang="zh-TW" sz="4000">
                <a:ea typeface="新細明體" panose="02020500000000000000" pitchFamily="18" charset="-120"/>
                <a:cs typeface="Times New Roman" panose="02020603050405020304" pitchFamily="18" charset="0"/>
              </a:rPr>
              <a:t>Full Functional Dependency</a:t>
            </a:r>
          </a:p>
        </p:txBody>
      </p:sp>
      <p:sp>
        <p:nvSpPr>
          <p:cNvPr id="37892" name="Rectangle 3"/>
          <p:cNvSpPr>
            <a:spLocks noGrp="1" noChangeArrowheads="1"/>
          </p:cNvSpPr>
          <p:nvPr>
            <p:ph type="body" idx="1"/>
          </p:nvPr>
        </p:nvSpPr>
        <p:spPr>
          <a:xfrm>
            <a:off x="292100" y="925513"/>
            <a:ext cx="8458200" cy="5635625"/>
          </a:xfrm>
        </p:spPr>
        <p:txBody>
          <a:bodyPr/>
          <a:lstStyle/>
          <a:p>
            <a:pPr eaLnBrk="1" hangingPunct="1">
              <a:lnSpc>
                <a:spcPct val="80000"/>
              </a:lnSpc>
            </a:pPr>
            <a:r>
              <a:rPr lang="en-US" altLang="zh-TW" sz="2400" dirty="0">
                <a:ea typeface="新細明體" panose="02020500000000000000" pitchFamily="18" charset="-120"/>
                <a:cs typeface="Times New Roman" panose="02020603050405020304" pitchFamily="18" charset="0"/>
              </a:rPr>
              <a:t>Uses the concepts of </a:t>
            </a:r>
            <a:r>
              <a:rPr lang="en-US" altLang="zh-TW" sz="2400" b="1" dirty="0">
                <a:ea typeface="新細明體" panose="02020500000000000000" pitchFamily="18" charset="-120"/>
                <a:cs typeface="Times New Roman" panose="02020603050405020304" pitchFamily="18" charset="0"/>
              </a:rPr>
              <a:t>primary key</a:t>
            </a:r>
            <a:r>
              <a:rPr lang="en-US" altLang="zh-TW" sz="2400" dirty="0">
                <a:ea typeface="新細明體" panose="02020500000000000000" pitchFamily="18" charset="-120"/>
                <a:cs typeface="Times New Roman" panose="02020603050405020304" pitchFamily="18" charset="0"/>
              </a:rPr>
              <a:t> and </a:t>
            </a:r>
            <a:r>
              <a:rPr lang="en-US" altLang="zh-TW" sz="2400" b="1" dirty="0">
                <a:ea typeface="新細明體" panose="02020500000000000000" pitchFamily="18" charset="-120"/>
                <a:cs typeface="Times New Roman" panose="02020603050405020304" pitchFamily="18" charset="0"/>
              </a:rPr>
              <a:t>FD</a:t>
            </a:r>
            <a:r>
              <a:rPr lang="en-US" altLang="zh-TW" sz="2400" dirty="0">
                <a:ea typeface="新細明體" panose="02020500000000000000" pitchFamily="18" charset="-120"/>
                <a:cs typeface="Times New Roman" panose="02020603050405020304" pitchFamily="18" charset="0"/>
              </a:rPr>
              <a:t>s</a:t>
            </a:r>
            <a:endParaRPr lang="en-US" altLang="zh-TW" sz="2800" u="sng" dirty="0">
              <a:ea typeface="新細明體" panose="02020500000000000000" pitchFamily="18" charset="-120"/>
              <a:cs typeface="Times New Roman" panose="02020603050405020304" pitchFamily="18" charset="0"/>
            </a:endParaRPr>
          </a:p>
          <a:p>
            <a:pPr eaLnBrk="1" hangingPunct="1">
              <a:lnSpc>
                <a:spcPct val="80000"/>
              </a:lnSpc>
            </a:pPr>
            <a:r>
              <a:rPr lang="en-US" altLang="zh-TW" sz="2800" b="1" dirty="0">
                <a:ea typeface="新細明體" panose="02020500000000000000" pitchFamily="18" charset="-120"/>
                <a:cs typeface="Times New Roman" panose="02020603050405020304" pitchFamily="18" charset="0"/>
              </a:rPr>
              <a:t>Prime attribute</a:t>
            </a:r>
          </a:p>
          <a:p>
            <a:pPr lvl="1" eaLnBrk="1" hangingPunct="1">
              <a:lnSpc>
                <a:spcPct val="80000"/>
              </a:lnSpc>
            </a:pPr>
            <a:r>
              <a:rPr lang="en-US" altLang="zh-TW" sz="2400" dirty="0">
                <a:ea typeface="新細明體" panose="02020500000000000000" pitchFamily="18" charset="-120"/>
                <a:cs typeface="Times New Roman" panose="02020603050405020304" pitchFamily="18" charset="0"/>
              </a:rPr>
              <a:t>attribute that is </a:t>
            </a:r>
            <a:r>
              <a:rPr lang="en-US" altLang="zh-TW" sz="2400" dirty="0">
                <a:solidFill>
                  <a:srgbClr val="FF0000"/>
                </a:solidFill>
                <a:ea typeface="新細明體" panose="02020500000000000000" pitchFamily="18" charset="-120"/>
                <a:cs typeface="Times New Roman" panose="02020603050405020304" pitchFamily="18" charset="0"/>
              </a:rPr>
              <a:t>member</a:t>
            </a:r>
            <a:r>
              <a:rPr lang="en-US" altLang="zh-TW" sz="2400" dirty="0">
                <a:ea typeface="新細明體" panose="02020500000000000000" pitchFamily="18" charset="-120"/>
                <a:cs typeface="Times New Roman" panose="02020603050405020304" pitchFamily="18" charset="0"/>
              </a:rPr>
              <a:t> of the primary key K</a:t>
            </a:r>
          </a:p>
          <a:p>
            <a:pPr eaLnBrk="1" hangingPunct="1">
              <a:lnSpc>
                <a:spcPct val="80000"/>
              </a:lnSpc>
            </a:pPr>
            <a:r>
              <a:rPr lang="en-US" altLang="zh-TW" sz="2800" b="1" dirty="0">
                <a:ea typeface="新細明體" panose="02020500000000000000" pitchFamily="18" charset="-120"/>
                <a:cs typeface="Times New Roman" panose="02020603050405020304" pitchFamily="18" charset="0"/>
              </a:rPr>
              <a:t>Full functional dependency</a:t>
            </a:r>
          </a:p>
          <a:p>
            <a:pPr lvl="1" eaLnBrk="1" hangingPunct="1">
              <a:lnSpc>
                <a:spcPct val="80000"/>
              </a:lnSpc>
            </a:pPr>
            <a:r>
              <a:rPr lang="en-US" altLang="zh-TW" sz="2400" dirty="0">
                <a:ea typeface="新細明體" panose="02020500000000000000" pitchFamily="18" charset="-120"/>
                <a:cs typeface="Times New Roman" panose="02020603050405020304" pitchFamily="18" charset="0"/>
              </a:rPr>
              <a:t>a FD  Y </a:t>
            </a:r>
            <a:r>
              <a:rPr lang="en-US" altLang="zh-TW" sz="2400" dirty="0">
                <a:latin typeface="BostonII" charset="0"/>
                <a:ea typeface="新細明體" panose="02020500000000000000" pitchFamily="18" charset="-120"/>
                <a:cs typeface="Times New Roman" panose="02020603050405020304" pitchFamily="18" charset="0"/>
              </a:rPr>
              <a:t>→ </a:t>
            </a:r>
            <a:r>
              <a:rPr lang="en-US" altLang="zh-TW" sz="2400" dirty="0">
                <a:ea typeface="新細明體" panose="02020500000000000000" pitchFamily="18" charset="-120"/>
                <a:cs typeface="Times New Roman" panose="02020603050405020304" pitchFamily="18" charset="0"/>
              </a:rPr>
              <a:t>Z where </a:t>
            </a:r>
            <a:r>
              <a:rPr lang="en-US" altLang="zh-TW" sz="2400" dirty="0">
                <a:solidFill>
                  <a:srgbClr val="FF0000"/>
                </a:solidFill>
                <a:ea typeface="新細明體" panose="02020500000000000000" pitchFamily="18" charset="-120"/>
                <a:cs typeface="Times New Roman" panose="02020603050405020304" pitchFamily="18" charset="0"/>
              </a:rPr>
              <a:t>removal</a:t>
            </a:r>
            <a:r>
              <a:rPr lang="en-US" altLang="zh-TW" sz="2400" dirty="0">
                <a:ea typeface="新細明體" panose="02020500000000000000" pitchFamily="18" charset="-120"/>
                <a:cs typeface="Times New Roman" panose="02020603050405020304" pitchFamily="18" charset="0"/>
              </a:rPr>
              <a:t> of any attribute from Y means the FD </a:t>
            </a:r>
            <a:r>
              <a:rPr lang="en-US" altLang="zh-TW" sz="2400" dirty="0">
                <a:solidFill>
                  <a:srgbClr val="FF0000"/>
                </a:solidFill>
                <a:ea typeface="新細明體" panose="02020500000000000000" pitchFamily="18" charset="-120"/>
                <a:cs typeface="Times New Roman" panose="02020603050405020304" pitchFamily="18" charset="0"/>
              </a:rPr>
              <a:t>does not </a:t>
            </a:r>
            <a:r>
              <a:rPr lang="en-US" altLang="zh-TW" sz="2400" dirty="0">
                <a:ea typeface="新細明體" panose="02020500000000000000" pitchFamily="18" charset="-120"/>
                <a:cs typeface="Times New Roman" panose="02020603050405020304" pitchFamily="18" charset="0"/>
              </a:rPr>
              <a:t>hold any </a:t>
            </a:r>
            <a:r>
              <a:rPr lang="en-US" altLang="zh-TW" sz="2400" dirty="0" smtClean="0">
                <a:ea typeface="新細明體" panose="02020500000000000000" pitchFamily="18" charset="-120"/>
                <a:cs typeface="Times New Roman" panose="02020603050405020304" pitchFamily="18" charset="0"/>
              </a:rPr>
              <a:t>more</a:t>
            </a:r>
            <a:r>
              <a:rPr lang="zh-TW" altLang="en-US" sz="2400" dirty="0" smtClean="0">
                <a:ea typeface="新細明體" panose="02020500000000000000" pitchFamily="18" charset="-120"/>
                <a:cs typeface="Times New Roman" panose="02020603050405020304" pitchFamily="18" charset="0"/>
              </a:rPr>
              <a:t> </a:t>
            </a:r>
            <a:r>
              <a:rPr lang="en-US" altLang="zh-TW" sz="2400" dirty="0" smtClean="0">
                <a:ea typeface="新細明體" panose="02020500000000000000" pitchFamily="18" charset="-120"/>
                <a:cs typeface="Times New Roman" panose="02020603050405020304" pitchFamily="18" charset="0"/>
              </a:rPr>
              <a:t>	</a:t>
            </a:r>
            <a:endParaRPr lang="en-US" altLang="zh-TW" sz="2400" dirty="0">
              <a:ea typeface="新細明體" panose="02020500000000000000" pitchFamily="18" charset="-120"/>
              <a:cs typeface="Times New Roman" panose="02020603050405020304" pitchFamily="18" charset="0"/>
            </a:endParaRPr>
          </a:p>
          <a:p>
            <a:pPr eaLnBrk="1" hangingPunct="1">
              <a:lnSpc>
                <a:spcPct val="140000"/>
              </a:lnSpc>
              <a:buFontTx/>
              <a:buNone/>
            </a:pPr>
            <a:endParaRPr lang="en-US" altLang="zh-TW" sz="2400" dirty="0">
              <a:ea typeface="新細明體" panose="02020500000000000000" pitchFamily="18" charset="-120"/>
              <a:cs typeface="Times New Roman" panose="02020603050405020304" pitchFamily="18" charset="0"/>
            </a:endParaRPr>
          </a:p>
          <a:p>
            <a:pPr eaLnBrk="1" hangingPunct="1">
              <a:lnSpc>
                <a:spcPct val="140000"/>
              </a:lnSpc>
              <a:buFontTx/>
              <a:buNone/>
            </a:pPr>
            <a:endParaRPr lang="en-US" altLang="zh-TW" sz="1000" dirty="0">
              <a:ea typeface="新細明體" panose="02020500000000000000" pitchFamily="18" charset="-120"/>
              <a:cs typeface="Times New Roman" panose="02020603050405020304" pitchFamily="18" charset="0"/>
            </a:endParaRPr>
          </a:p>
          <a:p>
            <a:pPr eaLnBrk="1" hangingPunct="1">
              <a:lnSpc>
                <a:spcPct val="140000"/>
              </a:lnSpc>
              <a:buFontTx/>
              <a:buNone/>
            </a:pPr>
            <a:r>
              <a:rPr lang="en-US" altLang="zh-TW" sz="2400" dirty="0">
                <a:ea typeface="新細明體" panose="02020500000000000000" pitchFamily="18" charset="-120"/>
                <a:cs typeface="Times New Roman" panose="02020603050405020304" pitchFamily="18" charset="0"/>
              </a:rPr>
              <a:t>Examples:</a:t>
            </a:r>
            <a:r>
              <a:rPr lang="en-US" altLang="zh-TW" sz="2200" dirty="0">
                <a:ea typeface="新細明體" panose="02020500000000000000" pitchFamily="18" charset="-120"/>
                <a:cs typeface="Times New Roman" panose="02020603050405020304" pitchFamily="18" charset="0"/>
              </a:rPr>
              <a:t>	</a:t>
            </a:r>
          </a:p>
          <a:p>
            <a:pPr eaLnBrk="1" hangingPunct="1">
              <a:lnSpc>
                <a:spcPct val="80000"/>
              </a:lnSpc>
              <a:buFontTx/>
              <a:buNone/>
            </a:pPr>
            <a:r>
              <a:rPr lang="en-US" altLang="zh-TW" sz="2200" dirty="0">
                <a:ea typeface="新細明體" panose="02020500000000000000" pitchFamily="18" charset="-120"/>
                <a:cs typeface="Times New Roman" panose="02020603050405020304" pitchFamily="18" charset="0"/>
              </a:rPr>
              <a:t>	- </a:t>
            </a:r>
            <a:r>
              <a:rPr lang="en-US" altLang="zh-TW" sz="2200" b="1" dirty="0">
                <a:solidFill>
                  <a:srgbClr val="FF0000"/>
                </a:solidFill>
                <a:ea typeface="新細明體" panose="02020500000000000000" pitchFamily="18" charset="-120"/>
                <a:cs typeface="Times New Roman" panose="02020603050405020304" pitchFamily="18" charset="0"/>
              </a:rPr>
              <a:t>{SSN, PNUMBER} </a:t>
            </a:r>
            <a:r>
              <a:rPr lang="en-US" altLang="zh-TW" sz="2200" b="1" dirty="0">
                <a:solidFill>
                  <a:srgbClr val="FF0000"/>
                </a:solidFill>
                <a:latin typeface="BostonII" charset="0"/>
                <a:ea typeface="新細明體" panose="02020500000000000000" pitchFamily="18" charset="-120"/>
                <a:cs typeface="Times New Roman" panose="02020603050405020304" pitchFamily="18" charset="0"/>
              </a:rPr>
              <a:t>→ </a:t>
            </a:r>
            <a:r>
              <a:rPr lang="en-US" altLang="zh-TW" sz="2200" b="1" dirty="0">
                <a:solidFill>
                  <a:srgbClr val="FF0000"/>
                </a:solidFill>
                <a:ea typeface="新細明體" panose="02020500000000000000" pitchFamily="18" charset="-120"/>
                <a:cs typeface="Times New Roman" panose="02020603050405020304" pitchFamily="18" charset="0"/>
              </a:rPr>
              <a:t>ENAME </a:t>
            </a:r>
            <a:r>
              <a:rPr lang="en-US" altLang="zh-TW" sz="2200" b="1" dirty="0">
                <a:ea typeface="新細明體" panose="02020500000000000000" pitchFamily="18" charset="-120"/>
                <a:cs typeface="Times New Roman" panose="02020603050405020304" pitchFamily="18" charset="0"/>
              </a:rPr>
              <a:t>is</a:t>
            </a:r>
            <a:r>
              <a:rPr lang="en-US" altLang="zh-TW" sz="2200" dirty="0">
                <a:ea typeface="新細明體" panose="02020500000000000000" pitchFamily="18" charset="-120"/>
                <a:cs typeface="Times New Roman" panose="02020603050405020304" pitchFamily="18" charset="0"/>
              </a:rPr>
              <a:t> </a:t>
            </a:r>
            <a:r>
              <a:rPr lang="en-US" altLang="zh-TW" sz="2200" b="1" i="1" dirty="0">
                <a:ea typeface="新細明體" panose="02020500000000000000" pitchFamily="18" charset="-120"/>
                <a:cs typeface="Times New Roman" panose="02020603050405020304" pitchFamily="18" charset="0"/>
              </a:rPr>
              <a:t>not</a:t>
            </a:r>
            <a:r>
              <a:rPr lang="en-US" altLang="zh-TW" sz="2200" dirty="0">
                <a:ea typeface="新細明體" panose="02020500000000000000" pitchFamily="18" charset="-120"/>
                <a:cs typeface="Times New Roman" panose="02020603050405020304" pitchFamily="18" charset="0"/>
              </a:rPr>
              <a:t>  a full </a:t>
            </a:r>
            <a:r>
              <a:rPr lang="en-US" altLang="zh-TW" sz="2200" dirty="0" smtClean="0">
                <a:ea typeface="新細明體" panose="02020500000000000000" pitchFamily="18" charset="-120"/>
                <a:cs typeface="Times New Roman" panose="02020603050405020304" pitchFamily="18" charset="0"/>
              </a:rPr>
              <a:t>FD</a:t>
            </a:r>
            <a:endParaRPr lang="en-US" altLang="zh-TW" sz="2200" dirty="0">
              <a:ea typeface="新細明體" panose="02020500000000000000" pitchFamily="18" charset="-120"/>
              <a:cs typeface="Times New Roman" panose="02020603050405020304" pitchFamily="18" charset="0"/>
            </a:endParaRPr>
          </a:p>
          <a:p>
            <a:pPr eaLnBrk="1" hangingPunct="1">
              <a:lnSpc>
                <a:spcPct val="80000"/>
              </a:lnSpc>
              <a:buFontTx/>
              <a:buNone/>
            </a:pPr>
            <a:r>
              <a:rPr lang="en-US" altLang="zh-TW" sz="2200" dirty="0">
                <a:ea typeface="新細明體" panose="02020500000000000000" pitchFamily="18" charset="-120"/>
                <a:cs typeface="Times New Roman" panose="02020603050405020304" pitchFamily="18" charset="0"/>
              </a:rPr>
              <a:t>        since SSN </a:t>
            </a:r>
            <a:r>
              <a:rPr lang="en-US" altLang="zh-TW" sz="2200" dirty="0">
                <a:latin typeface="BostonII" charset="0"/>
                <a:ea typeface="新細明體" panose="02020500000000000000" pitchFamily="18" charset="-120"/>
                <a:cs typeface="Times New Roman" panose="02020603050405020304" pitchFamily="18" charset="0"/>
              </a:rPr>
              <a:t>→ </a:t>
            </a:r>
            <a:r>
              <a:rPr lang="en-US" altLang="zh-TW" sz="2200" dirty="0">
                <a:ea typeface="新細明體" panose="02020500000000000000" pitchFamily="18" charset="-120"/>
                <a:cs typeface="Times New Roman" panose="02020603050405020304" pitchFamily="18" charset="0"/>
              </a:rPr>
              <a:t>ENAME also </a:t>
            </a:r>
            <a:r>
              <a:rPr lang="en-US" altLang="zh-TW" sz="2200" dirty="0" smtClean="0">
                <a:ea typeface="新細明體" panose="02020500000000000000" pitchFamily="18" charset="-120"/>
                <a:cs typeface="Times New Roman" panose="02020603050405020304" pitchFamily="18" charset="0"/>
              </a:rPr>
              <a:t>holds </a:t>
            </a:r>
            <a:r>
              <a:rPr lang="en-US" altLang="zh-TW" sz="2200" dirty="0">
                <a:ea typeface="新細明體" panose="02020500000000000000" pitchFamily="18" charset="-120"/>
                <a:cs typeface="Times New Roman" panose="02020603050405020304" pitchFamily="18" charset="0"/>
              </a:rPr>
              <a:t>(it is called a  </a:t>
            </a:r>
            <a:r>
              <a:rPr lang="en-US" altLang="zh-TW" sz="2200" b="1" i="1" dirty="0">
                <a:ea typeface="新細明體" panose="02020500000000000000" pitchFamily="18" charset="-120"/>
                <a:cs typeface="Times New Roman" panose="02020603050405020304" pitchFamily="18" charset="0"/>
              </a:rPr>
              <a:t>partial </a:t>
            </a:r>
            <a:r>
              <a:rPr lang="en-US" altLang="zh-TW" sz="2200" b="1" i="1" dirty="0" smtClean="0">
                <a:ea typeface="新細明體" panose="02020500000000000000" pitchFamily="18" charset="-120"/>
                <a:cs typeface="Times New Roman" panose="02020603050405020304" pitchFamily="18" charset="0"/>
              </a:rPr>
              <a:t>dependency</a:t>
            </a:r>
            <a:r>
              <a:rPr lang="en-US" altLang="zh-TW" sz="2200" b="1" dirty="0" smtClean="0">
                <a:ea typeface="新細明體" panose="02020500000000000000" pitchFamily="18" charset="-120"/>
                <a:cs typeface="Times New Roman" panose="02020603050405020304" pitchFamily="18" charset="0"/>
              </a:rPr>
              <a:t> </a:t>
            </a:r>
            <a:r>
              <a:rPr lang="en-US" altLang="zh-TW" sz="2200" dirty="0" smtClean="0">
                <a:ea typeface="新細明體" panose="02020500000000000000" pitchFamily="18" charset="-120"/>
                <a:cs typeface="Times New Roman" panose="02020603050405020304" pitchFamily="18" charset="0"/>
              </a:rPr>
              <a:t>) </a:t>
            </a:r>
          </a:p>
          <a:p>
            <a:pPr eaLnBrk="1" hangingPunct="1">
              <a:lnSpc>
                <a:spcPct val="80000"/>
              </a:lnSpc>
              <a:buFontTx/>
              <a:buNone/>
            </a:pPr>
            <a:r>
              <a:rPr lang="zh-TW" altLang="en-US" sz="2200" dirty="0">
                <a:ea typeface="新細明體" panose="02020500000000000000" pitchFamily="18" charset="-120"/>
                <a:cs typeface="Times New Roman" panose="02020603050405020304" pitchFamily="18" charset="0"/>
              </a:rPr>
              <a:t> </a:t>
            </a:r>
            <a:r>
              <a:rPr lang="zh-TW" altLang="en-US" sz="2200" dirty="0" smtClean="0">
                <a:ea typeface="新細明體" panose="02020500000000000000" pitchFamily="18" charset="-120"/>
                <a:cs typeface="Times New Roman" panose="02020603050405020304" pitchFamily="18" charset="0"/>
              </a:rPr>
              <a:t>   </a:t>
            </a:r>
            <a:r>
              <a:rPr lang="en-US" altLang="zh-TW" sz="2200" dirty="0" smtClean="0">
                <a:ea typeface="新細明體" panose="02020500000000000000" pitchFamily="18" charset="-120"/>
                <a:cs typeface="Times New Roman" panose="02020603050405020304" pitchFamily="18" charset="0"/>
              </a:rPr>
              <a:t>- </a:t>
            </a:r>
            <a:r>
              <a:rPr lang="en-US" altLang="zh-TW" sz="2200" b="1" dirty="0" smtClean="0">
                <a:solidFill>
                  <a:srgbClr val="FF0000"/>
                </a:solidFill>
                <a:ea typeface="新細明體" panose="02020500000000000000" pitchFamily="18" charset="-120"/>
                <a:cs typeface="Times New Roman" panose="02020603050405020304" pitchFamily="18" charset="0"/>
              </a:rPr>
              <a:t>{</a:t>
            </a:r>
            <a:r>
              <a:rPr lang="en-US" altLang="zh-TW" sz="2200" b="1" dirty="0">
                <a:solidFill>
                  <a:srgbClr val="FF0000"/>
                </a:solidFill>
                <a:ea typeface="新細明體" panose="02020500000000000000" pitchFamily="18" charset="-120"/>
                <a:cs typeface="Times New Roman" panose="02020603050405020304" pitchFamily="18" charset="0"/>
              </a:rPr>
              <a:t>SSN, PNUMBER} </a:t>
            </a:r>
            <a:r>
              <a:rPr lang="en-US" altLang="zh-TW" sz="2200" b="1" dirty="0">
                <a:solidFill>
                  <a:srgbClr val="FF0000"/>
                </a:solidFill>
                <a:latin typeface="BostonII" charset="0"/>
                <a:ea typeface="新細明體" panose="02020500000000000000" pitchFamily="18" charset="-120"/>
                <a:cs typeface="Times New Roman" panose="02020603050405020304" pitchFamily="18" charset="0"/>
              </a:rPr>
              <a:t>→ </a:t>
            </a:r>
            <a:r>
              <a:rPr lang="en-US" altLang="zh-TW" sz="2200" b="1" dirty="0">
                <a:solidFill>
                  <a:srgbClr val="FF0000"/>
                </a:solidFill>
                <a:ea typeface="新細明體" panose="02020500000000000000" pitchFamily="18" charset="-120"/>
                <a:cs typeface="Times New Roman" panose="02020603050405020304" pitchFamily="18" charset="0"/>
              </a:rPr>
              <a:t>HOURS </a:t>
            </a:r>
            <a:r>
              <a:rPr lang="en-US" altLang="zh-TW" sz="2200" b="1" dirty="0">
                <a:ea typeface="新細明體" panose="02020500000000000000" pitchFamily="18" charset="-120"/>
                <a:cs typeface="Times New Roman" panose="02020603050405020304" pitchFamily="18" charset="0"/>
              </a:rPr>
              <a:t>is</a:t>
            </a:r>
            <a:r>
              <a:rPr lang="en-US" altLang="zh-TW" sz="2200" dirty="0">
                <a:ea typeface="新細明體" panose="02020500000000000000" pitchFamily="18" charset="-120"/>
                <a:cs typeface="Times New Roman" panose="02020603050405020304" pitchFamily="18" charset="0"/>
              </a:rPr>
              <a:t> a full FD </a:t>
            </a:r>
          </a:p>
          <a:p>
            <a:pPr eaLnBrk="1" hangingPunct="1">
              <a:lnSpc>
                <a:spcPct val="80000"/>
              </a:lnSpc>
              <a:buFontTx/>
              <a:buNone/>
            </a:pPr>
            <a:r>
              <a:rPr lang="en-US" altLang="zh-TW" sz="2200" dirty="0">
                <a:ea typeface="新細明體" panose="02020500000000000000" pitchFamily="18" charset="-120"/>
                <a:cs typeface="Times New Roman" panose="02020603050405020304" pitchFamily="18" charset="0"/>
              </a:rPr>
              <a:t>        since neither SSN </a:t>
            </a:r>
            <a:r>
              <a:rPr lang="en-US" altLang="zh-TW" sz="2200" dirty="0">
                <a:latin typeface="BostonII" charset="0"/>
                <a:ea typeface="新細明體" panose="02020500000000000000" pitchFamily="18" charset="-120"/>
                <a:cs typeface="Times New Roman" panose="02020603050405020304" pitchFamily="18" charset="0"/>
              </a:rPr>
              <a:t>→</a:t>
            </a:r>
            <a:r>
              <a:rPr lang="en-US" altLang="zh-TW" sz="2200" dirty="0">
                <a:ea typeface="新細明體" panose="02020500000000000000" pitchFamily="18" charset="-120"/>
                <a:cs typeface="Times New Roman" panose="02020603050405020304" pitchFamily="18" charset="0"/>
              </a:rPr>
              <a:t>HOURS nor PNUMBER </a:t>
            </a:r>
            <a:r>
              <a:rPr lang="en-US" altLang="zh-TW" sz="2200" dirty="0">
                <a:latin typeface="BostonII" charset="0"/>
                <a:ea typeface="新細明體" panose="02020500000000000000" pitchFamily="18" charset="-120"/>
                <a:cs typeface="Times New Roman" panose="02020603050405020304" pitchFamily="18" charset="0"/>
              </a:rPr>
              <a:t>→ </a:t>
            </a:r>
            <a:r>
              <a:rPr lang="en-US" altLang="zh-TW" sz="2200" dirty="0">
                <a:ea typeface="新細明體" panose="02020500000000000000" pitchFamily="18" charset="-120"/>
                <a:cs typeface="Times New Roman" panose="02020603050405020304" pitchFamily="18" charset="0"/>
              </a:rPr>
              <a:t>HOURS hold </a:t>
            </a:r>
          </a:p>
        </p:txBody>
      </p:sp>
      <p:pic>
        <p:nvPicPr>
          <p:cNvPr id="3789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3282950"/>
            <a:ext cx="454025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8" y="2816225"/>
            <a:ext cx="730567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9154BA5-C0CF-43DD-8E42-07027F326F80}" type="slidenum">
              <a:rPr lang="en-US" altLang="zh-TW" sz="1600">
                <a:solidFill>
                  <a:schemeClr val="bg2"/>
                </a:solidFill>
              </a:rPr>
              <a:pPr eaLnBrk="1" hangingPunct="1"/>
              <a:t>35</a:t>
            </a:fld>
            <a:endParaRPr lang="en-US" altLang="zh-TW" sz="1600">
              <a:solidFill>
                <a:schemeClr val="bg2"/>
              </a:solidFill>
            </a:endParaRPr>
          </a:p>
        </p:txBody>
      </p:sp>
      <p:sp>
        <p:nvSpPr>
          <p:cNvPr id="38916" name="Rectangle 2"/>
          <p:cNvSpPr>
            <a:spLocks noGrp="1" noChangeArrowheads="1"/>
          </p:cNvSpPr>
          <p:nvPr>
            <p:ph type="title"/>
          </p:nvPr>
        </p:nvSpPr>
        <p:spPr>
          <a:xfrm>
            <a:off x="185738" y="138113"/>
            <a:ext cx="8715375" cy="642937"/>
          </a:xfrm>
        </p:spPr>
        <p:txBody>
          <a:bodyPr/>
          <a:lstStyle/>
          <a:p>
            <a:pPr eaLnBrk="1" hangingPunct="1"/>
            <a:r>
              <a:rPr lang="en-US" altLang="zh-TW" sz="4000" dirty="0">
                <a:ea typeface="新細明體" panose="02020500000000000000" pitchFamily="18" charset="-120"/>
                <a:cs typeface="Times New Roman" panose="02020603050405020304" pitchFamily="18" charset="0"/>
              </a:rPr>
              <a:t>Second Normal Form</a:t>
            </a:r>
          </a:p>
        </p:txBody>
      </p:sp>
      <p:sp>
        <p:nvSpPr>
          <p:cNvPr id="38917" name="Rectangle 3"/>
          <p:cNvSpPr>
            <a:spLocks noGrp="1" noChangeArrowheads="1"/>
          </p:cNvSpPr>
          <p:nvPr>
            <p:ph type="body" idx="1"/>
          </p:nvPr>
        </p:nvSpPr>
        <p:spPr>
          <a:xfrm>
            <a:off x="185738" y="804863"/>
            <a:ext cx="8715375" cy="2147887"/>
          </a:xfrm>
        </p:spPr>
        <p:txBody>
          <a:bodyPr/>
          <a:lstStyle/>
          <a:p>
            <a:pPr eaLnBrk="1" hangingPunct="1"/>
            <a:r>
              <a:rPr lang="en-US" altLang="zh-TW" sz="2400" dirty="0">
                <a:ea typeface="新細明體" panose="02020500000000000000" pitchFamily="18" charset="-120"/>
                <a:cs typeface="Times New Roman" panose="02020603050405020304" pitchFamily="18" charset="0"/>
              </a:rPr>
              <a:t>A relation schema R is in </a:t>
            </a:r>
            <a:r>
              <a:rPr lang="en-US" altLang="zh-TW" sz="2400" b="1" dirty="0">
                <a:ea typeface="新細明體" panose="02020500000000000000" pitchFamily="18" charset="-120"/>
                <a:cs typeface="Times New Roman" panose="02020603050405020304" pitchFamily="18" charset="0"/>
              </a:rPr>
              <a:t>second normal form </a:t>
            </a:r>
            <a:r>
              <a:rPr lang="en-US" altLang="zh-TW" sz="2400" dirty="0">
                <a:ea typeface="新細明體" panose="02020500000000000000" pitchFamily="18" charset="-120"/>
                <a:cs typeface="Times New Roman" panose="02020603050405020304" pitchFamily="18" charset="0"/>
              </a:rPr>
              <a:t>(</a:t>
            </a:r>
            <a:r>
              <a:rPr lang="en-US" altLang="zh-TW" sz="2400" b="1" dirty="0">
                <a:ea typeface="新細明體" panose="02020500000000000000" pitchFamily="18" charset="-120"/>
                <a:cs typeface="Times New Roman" panose="02020603050405020304" pitchFamily="18" charset="0"/>
              </a:rPr>
              <a:t>2NF</a:t>
            </a:r>
            <a:r>
              <a:rPr lang="en-US" altLang="zh-TW" sz="2400" dirty="0">
                <a:ea typeface="新細明體" panose="02020500000000000000" pitchFamily="18" charset="-120"/>
                <a:cs typeface="Times New Roman" panose="02020603050405020304" pitchFamily="18" charset="0"/>
              </a:rPr>
              <a:t>) </a:t>
            </a:r>
          </a:p>
          <a:p>
            <a:pPr lvl="1" eaLnBrk="1" hangingPunct="1"/>
            <a:r>
              <a:rPr lang="en-US" altLang="zh-TW" sz="2000" dirty="0">
                <a:ea typeface="新細明體" panose="02020500000000000000" pitchFamily="18" charset="-120"/>
                <a:cs typeface="Times New Roman" panose="02020603050405020304" pitchFamily="18" charset="0"/>
              </a:rPr>
              <a:t>if every </a:t>
            </a:r>
            <a:r>
              <a:rPr lang="en-US" altLang="zh-TW" sz="2000" dirty="0">
                <a:solidFill>
                  <a:schemeClr val="hlink"/>
                </a:solidFill>
                <a:ea typeface="新細明體" panose="02020500000000000000" pitchFamily="18" charset="-120"/>
                <a:cs typeface="Times New Roman" panose="02020603050405020304" pitchFamily="18" charset="0"/>
              </a:rPr>
              <a:t>non-prime</a:t>
            </a:r>
            <a:r>
              <a:rPr lang="en-US" altLang="zh-TW" sz="2000" dirty="0">
                <a:ea typeface="新細明體" panose="02020500000000000000" pitchFamily="18" charset="-120"/>
                <a:cs typeface="Times New Roman" panose="02020603050405020304" pitchFamily="18" charset="0"/>
              </a:rPr>
              <a:t> attribute A in R is </a:t>
            </a:r>
            <a:r>
              <a:rPr lang="en-US" altLang="zh-TW" sz="2000" dirty="0">
                <a:solidFill>
                  <a:schemeClr val="hlink"/>
                </a:solidFill>
                <a:ea typeface="新細明體" panose="02020500000000000000" pitchFamily="18" charset="-120"/>
                <a:cs typeface="Times New Roman" panose="02020603050405020304" pitchFamily="18" charset="0"/>
              </a:rPr>
              <a:t>fully functionally dependent</a:t>
            </a:r>
            <a:r>
              <a:rPr lang="en-US" altLang="zh-TW" sz="2000" dirty="0">
                <a:ea typeface="新細明體" panose="02020500000000000000" pitchFamily="18" charset="-120"/>
                <a:cs typeface="Times New Roman" panose="02020603050405020304" pitchFamily="18" charset="0"/>
              </a:rPr>
              <a:t> on the </a:t>
            </a:r>
            <a:r>
              <a:rPr lang="en-US" altLang="zh-TW" sz="2000" b="1" dirty="0">
                <a:ea typeface="新細明體" panose="02020500000000000000" pitchFamily="18" charset="-120"/>
                <a:cs typeface="Times New Roman" panose="02020603050405020304" pitchFamily="18" charset="0"/>
              </a:rPr>
              <a:t>primary </a:t>
            </a:r>
            <a:r>
              <a:rPr lang="en-US" altLang="zh-TW" sz="2000" dirty="0">
                <a:ea typeface="新細明體" panose="02020500000000000000" pitchFamily="18" charset="-120"/>
                <a:cs typeface="Times New Roman" panose="02020603050405020304" pitchFamily="18" charset="0"/>
              </a:rPr>
              <a:t>key</a:t>
            </a:r>
          </a:p>
          <a:p>
            <a:pPr eaLnBrk="1" hangingPunct="1"/>
            <a:r>
              <a:rPr lang="en-US" altLang="zh-TW" sz="2400" dirty="0">
                <a:ea typeface="新細明體" panose="02020500000000000000" pitchFamily="18" charset="-120"/>
                <a:cs typeface="Times New Roman" panose="02020603050405020304" pitchFamily="18" charset="0"/>
              </a:rPr>
              <a:t>R can be decomposed into 2NF relations via the process of 2NF normalization </a:t>
            </a:r>
          </a:p>
        </p:txBody>
      </p:sp>
      <p:sp>
        <p:nvSpPr>
          <p:cNvPr id="38918" name="Line 5"/>
          <p:cNvSpPr>
            <a:spLocks noChangeShapeType="1"/>
          </p:cNvSpPr>
          <p:nvPr/>
        </p:nvSpPr>
        <p:spPr bwMode="auto">
          <a:xfrm>
            <a:off x="917575" y="3911600"/>
            <a:ext cx="323850"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38919" name="Line 6"/>
          <p:cNvSpPr>
            <a:spLocks noChangeShapeType="1"/>
          </p:cNvSpPr>
          <p:nvPr/>
        </p:nvSpPr>
        <p:spPr bwMode="auto">
          <a:xfrm>
            <a:off x="908050" y="4244975"/>
            <a:ext cx="323850" cy="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38920" name="文字方塊 7"/>
          <p:cNvSpPr txBox="1">
            <a:spLocks noChangeArrowheads="1"/>
          </p:cNvSpPr>
          <p:nvPr/>
        </p:nvSpPr>
        <p:spPr bwMode="auto">
          <a:xfrm>
            <a:off x="6383338" y="3603625"/>
            <a:ext cx="26003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2000">
                <a:solidFill>
                  <a:schemeClr val="bg2"/>
                </a:solidFill>
                <a:ea typeface="新細明體" panose="02020500000000000000" pitchFamily="18" charset="-120"/>
              </a:rPr>
              <a:t>Non-prime attribute is </a:t>
            </a:r>
            <a:r>
              <a:rPr lang="en-US" altLang="zh-TW" sz="2000" i="1">
                <a:solidFill>
                  <a:srgbClr val="FF0000"/>
                </a:solidFill>
                <a:ea typeface="新細明體" panose="02020500000000000000" pitchFamily="18" charset="-120"/>
              </a:rPr>
              <a:t>not</a:t>
            </a:r>
            <a:r>
              <a:rPr lang="en-US" altLang="zh-TW" sz="2000">
                <a:solidFill>
                  <a:schemeClr val="bg2"/>
                </a:solidFill>
                <a:ea typeface="新細明體" panose="02020500000000000000" pitchFamily="18" charset="-120"/>
              </a:rPr>
              <a:t> allowed </a:t>
            </a:r>
            <a:r>
              <a:rPr lang="en-US" altLang="zh-TW" sz="2000">
                <a:solidFill>
                  <a:srgbClr val="FF0000"/>
                </a:solidFill>
                <a:ea typeface="新細明體" panose="02020500000000000000" pitchFamily="18" charset="-120"/>
              </a:rPr>
              <a:t>partially functionally dependent </a:t>
            </a:r>
            <a:r>
              <a:rPr lang="en-US" altLang="zh-TW" sz="2000">
                <a:solidFill>
                  <a:schemeClr val="bg2"/>
                </a:solidFill>
                <a:ea typeface="新細明體" panose="02020500000000000000" pitchFamily="18" charset="-120"/>
              </a:rPr>
              <a:t>on the primary key.</a:t>
            </a:r>
            <a:endParaRPr lang="zh-TW" altLang="en-US" sz="2000">
              <a:solidFill>
                <a:schemeClr val="bg2"/>
              </a:solidFill>
              <a:ea typeface="新細明體" panose="02020500000000000000" pitchFamily="18" charset="-12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E32829E-FAE2-4AD7-9938-848E766EC73B}" type="slidenum">
              <a:rPr lang="en-US" altLang="zh-TW" sz="1600">
                <a:solidFill>
                  <a:schemeClr val="bg2"/>
                </a:solidFill>
              </a:rPr>
              <a:pPr eaLnBrk="1" hangingPunct="1"/>
              <a:t>36</a:t>
            </a:fld>
            <a:endParaRPr lang="en-US" altLang="zh-TW" sz="1600">
              <a:solidFill>
                <a:schemeClr val="bg2"/>
              </a:solidFill>
            </a:endParaRPr>
          </a:p>
        </p:txBody>
      </p:sp>
      <p:sp>
        <p:nvSpPr>
          <p:cNvPr id="39939" name="Rectangle 2"/>
          <p:cNvSpPr>
            <a:spLocks noGrp="1" noChangeArrowheads="1"/>
          </p:cNvSpPr>
          <p:nvPr>
            <p:ph type="title"/>
          </p:nvPr>
        </p:nvSpPr>
        <p:spPr>
          <a:xfrm>
            <a:off x="185738" y="15875"/>
            <a:ext cx="8715375" cy="889000"/>
          </a:xfrm>
        </p:spPr>
        <p:txBody>
          <a:bodyPr/>
          <a:lstStyle/>
          <a:p>
            <a:pPr eaLnBrk="1" hangingPunct="1"/>
            <a:r>
              <a:rPr lang="en-US" altLang="zh-TW" sz="4000">
                <a:ea typeface="新細明體" panose="02020500000000000000" pitchFamily="18" charset="-120"/>
                <a:cs typeface="Times New Roman" panose="02020603050405020304" pitchFamily="18" charset="0"/>
              </a:rPr>
              <a:t>Transitive Functional Dependency</a:t>
            </a:r>
          </a:p>
        </p:txBody>
      </p:sp>
      <p:sp>
        <p:nvSpPr>
          <p:cNvPr id="39940" name="Rectangle 3"/>
          <p:cNvSpPr>
            <a:spLocks noGrp="1" noChangeArrowheads="1"/>
          </p:cNvSpPr>
          <p:nvPr>
            <p:ph type="body" idx="1"/>
          </p:nvPr>
        </p:nvSpPr>
        <p:spPr>
          <a:xfrm>
            <a:off x="90488" y="869950"/>
            <a:ext cx="8967787" cy="4143375"/>
          </a:xfrm>
        </p:spPr>
        <p:txBody>
          <a:bodyPr/>
          <a:lstStyle/>
          <a:p>
            <a:pPr eaLnBrk="1" hangingPunct="1">
              <a:buFontTx/>
              <a:buNone/>
            </a:pPr>
            <a:r>
              <a:rPr lang="en-US" altLang="zh-TW" dirty="0">
                <a:ea typeface="新細明體" panose="02020500000000000000" pitchFamily="18" charset="-120"/>
                <a:cs typeface="Times New Roman" panose="02020603050405020304" pitchFamily="18" charset="0"/>
              </a:rPr>
              <a:t>Definition:</a:t>
            </a:r>
          </a:p>
          <a:p>
            <a:pPr eaLnBrk="1" hangingPunct="1"/>
            <a:r>
              <a:rPr lang="en-US" altLang="zh-TW" b="1" dirty="0">
                <a:ea typeface="新細明體" panose="02020500000000000000" pitchFamily="18" charset="-120"/>
                <a:cs typeface="Times New Roman" panose="02020603050405020304" pitchFamily="18" charset="0"/>
              </a:rPr>
              <a:t>Transitive functional dependency</a:t>
            </a:r>
          </a:p>
          <a:p>
            <a:pPr lvl="1" eaLnBrk="1" hangingPunct="1"/>
            <a:r>
              <a:rPr lang="en-US" altLang="zh-TW" sz="2400" dirty="0">
                <a:ea typeface="新細明體" panose="02020500000000000000" pitchFamily="18" charset="-120"/>
                <a:cs typeface="Times New Roman" panose="02020603050405020304" pitchFamily="18" charset="0"/>
              </a:rPr>
              <a:t>a FD  X</a:t>
            </a:r>
            <a:r>
              <a:rPr lang="en-US" altLang="zh-TW" sz="2400" dirty="0">
                <a:latin typeface="BostonII" charset="0"/>
                <a:ea typeface="新細明體" panose="02020500000000000000" pitchFamily="18" charset="-120"/>
                <a:cs typeface="Times New Roman" panose="02020603050405020304" pitchFamily="18" charset="0"/>
              </a:rPr>
              <a:t>→</a:t>
            </a:r>
            <a:r>
              <a:rPr lang="en-US" altLang="zh-TW" sz="2400" dirty="0">
                <a:ea typeface="新細明體" panose="02020500000000000000" pitchFamily="18" charset="-120"/>
                <a:cs typeface="Times New Roman" panose="02020603050405020304" pitchFamily="18" charset="0"/>
              </a:rPr>
              <a:t>Z that can be derived from two FDs   X</a:t>
            </a:r>
            <a:r>
              <a:rPr lang="en-US" altLang="zh-TW" sz="2400" dirty="0">
                <a:latin typeface="BostonII" charset="0"/>
                <a:ea typeface="新細明體" panose="02020500000000000000" pitchFamily="18" charset="-120"/>
                <a:cs typeface="Times New Roman" panose="02020603050405020304" pitchFamily="18" charset="0"/>
              </a:rPr>
              <a:t>→</a:t>
            </a:r>
            <a:r>
              <a:rPr lang="en-US" altLang="zh-TW" sz="2400" dirty="0">
                <a:ea typeface="新細明體" panose="02020500000000000000" pitchFamily="18" charset="-120"/>
                <a:cs typeface="Times New Roman" panose="02020603050405020304" pitchFamily="18" charset="0"/>
              </a:rPr>
              <a:t>Y and Y</a:t>
            </a:r>
            <a:r>
              <a:rPr lang="en-US" altLang="zh-TW" sz="2400" dirty="0">
                <a:latin typeface="BostonII" charset="0"/>
                <a:ea typeface="新細明體" panose="02020500000000000000" pitchFamily="18" charset="-120"/>
                <a:cs typeface="Times New Roman" panose="02020603050405020304" pitchFamily="18" charset="0"/>
              </a:rPr>
              <a:t>→</a:t>
            </a:r>
            <a:r>
              <a:rPr lang="en-US" altLang="zh-TW" sz="2400" dirty="0">
                <a:ea typeface="新細明體" panose="02020500000000000000" pitchFamily="18" charset="-120"/>
                <a:cs typeface="Times New Roman" panose="02020603050405020304" pitchFamily="18" charset="0"/>
              </a:rPr>
              <a:t>Z</a:t>
            </a:r>
            <a:r>
              <a:rPr lang="en-US" altLang="zh-TW" dirty="0">
                <a:ea typeface="新細明體" panose="02020500000000000000" pitchFamily="18" charset="-120"/>
                <a:cs typeface="Times New Roman" panose="02020603050405020304" pitchFamily="18" charset="0"/>
              </a:rPr>
              <a:t> </a:t>
            </a:r>
          </a:p>
          <a:p>
            <a:pPr eaLnBrk="1" hangingPunct="1">
              <a:lnSpc>
                <a:spcPct val="120000"/>
              </a:lnSpc>
              <a:buFontTx/>
              <a:buNone/>
            </a:pPr>
            <a:r>
              <a:rPr lang="en-US" altLang="zh-TW" sz="2800" dirty="0">
                <a:ea typeface="新細明體" panose="02020500000000000000" pitchFamily="18" charset="-120"/>
                <a:cs typeface="Times New Roman" panose="02020603050405020304" pitchFamily="18" charset="0"/>
              </a:rPr>
              <a:t>Examples:</a:t>
            </a:r>
          </a:p>
          <a:p>
            <a:pPr eaLnBrk="1" hangingPunct="1">
              <a:lnSpc>
                <a:spcPct val="80000"/>
              </a:lnSpc>
              <a:buFontTx/>
              <a:buNone/>
            </a:pPr>
            <a:r>
              <a:rPr lang="en-US" altLang="zh-TW" dirty="0">
                <a:ea typeface="新細明體" panose="02020500000000000000" pitchFamily="18" charset="-120"/>
                <a:cs typeface="Times New Roman" panose="02020603050405020304" pitchFamily="18" charset="0"/>
              </a:rPr>
              <a:t>	- </a:t>
            </a:r>
            <a:r>
              <a:rPr lang="en-US" altLang="zh-TW" sz="2800" b="1" dirty="0">
                <a:solidFill>
                  <a:srgbClr val="FF0000"/>
                </a:solidFill>
                <a:ea typeface="新細明體" panose="02020500000000000000" pitchFamily="18" charset="-120"/>
                <a:cs typeface="Times New Roman" panose="02020603050405020304" pitchFamily="18" charset="0"/>
              </a:rPr>
              <a:t>SSN</a:t>
            </a:r>
            <a:r>
              <a:rPr lang="en-US" altLang="zh-TW" sz="2800" b="1" dirty="0">
                <a:solidFill>
                  <a:srgbClr val="FF0000"/>
                </a:solidFill>
                <a:latin typeface="BostonII" charset="0"/>
                <a:ea typeface="新細明體" panose="02020500000000000000" pitchFamily="18" charset="-120"/>
                <a:cs typeface="Times New Roman" panose="02020603050405020304" pitchFamily="18" charset="0"/>
              </a:rPr>
              <a:t>→</a:t>
            </a:r>
            <a:r>
              <a:rPr lang="en-US" altLang="zh-TW" sz="2800" b="1" dirty="0">
                <a:solidFill>
                  <a:srgbClr val="FF0000"/>
                </a:solidFill>
                <a:ea typeface="新細明體" panose="02020500000000000000" pitchFamily="18" charset="-120"/>
                <a:cs typeface="Times New Roman" panose="02020603050405020304" pitchFamily="18" charset="0"/>
              </a:rPr>
              <a:t>DMGRSSN </a:t>
            </a:r>
            <a:r>
              <a:rPr lang="en-US" altLang="zh-TW" sz="2800" dirty="0">
                <a:ea typeface="新細明體" panose="02020500000000000000" pitchFamily="18" charset="-120"/>
                <a:cs typeface="Times New Roman" panose="02020603050405020304" pitchFamily="18" charset="0"/>
              </a:rPr>
              <a:t>is a </a:t>
            </a:r>
            <a:r>
              <a:rPr lang="en-US" altLang="zh-TW" sz="2800" b="1" i="1" dirty="0">
                <a:ea typeface="新細明體" panose="02020500000000000000" pitchFamily="18" charset="-120"/>
                <a:cs typeface="Times New Roman" panose="02020603050405020304" pitchFamily="18" charset="0"/>
              </a:rPr>
              <a:t>transitive</a:t>
            </a:r>
            <a:r>
              <a:rPr lang="en-US" altLang="zh-TW" sz="2800" dirty="0">
                <a:ea typeface="新細明體" panose="02020500000000000000" pitchFamily="18" charset="-120"/>
                <a:cs typeface="Times New Roman" panose="02020603050405020304" pitchFamily="18" charset="0"/>
              </a:rPr>
              <a:t> FD </a:t>
            </a:r>
          </a:p>
          <a:p>
            <a:pPr eaLnBrk="1" hangingPunct="1">
              <a:lnSpc>
                <a:spcPct val="70000"/>
              </a:lnSpc>
              <a:buFontTx/>
              <a:buNone/>
            </a:pPr>
            <a:r>
              <a:rPr lang="en-US" altLang="zh-TW" sz="2800" dirty="0">
                <a:ea typeface="新細明體" panose="02020500000000000000" pitchFamily="18" charset="-120"/>
                <a:cs typeface="Times New Roman" panose="02020603050405020304" pitchFamily="18" charset="0"/>
              </a:rPr>
              <a:t>      </a:t>
            </a:r>
            <a:r>
              <a:rPr lang="en-US" altLang="zh-TW" sz="2400" dirty="0">
                <a:ea typeface="新細明體" panose="02020500000000000000" pitchFamily="18" charset="-120"/>
                <a:cs typeface="Times New Roman" panose="02020603050405020304" pitchFamily="18" charset="0"/>
              </a:rPr>
              <a:t>since SSN</a:t>
            </a:r>
            <a:r>
              <a:rPr lang="en-US" altLang="zh-TW" sz="2400" dirty="0">
                <a:latin typeface="BostonII" charset="0"/>
                <a:ea typeface="新細明體" panose="02020500000000000000" pitchFamily="18" charset="-120"/>
                <a:cs typeface="Times New Roman" panose="02020603050405020304" pitchFamily="18" charset="0"/>
              </a:rPr>
              <a:t>→</a:t>
            </a:r>
            <a:r>
              <a:rPr lang="en-US" altLang="zh-TW" sz="2400" dirty="0">
                <a:ea typeface="新細明體" panose="02020500000000000000" pitchFamily="18" charset="-120"/>
                <a:cs typeface="Times New Roman" panose="02020603050405020304" pitchFamily="18" charset="0"/>
              </a:rPr>
              <a:t>DNUMBER and DNUMBER</a:t>
            </a:r>
            <a:r>
              <a:rPr lang="en-US" altLang="zh-TW" sz="2400" dirty="0">
                <a:latin typeface="BostonII" charset="0"/>
                <a:ea typeface="新細明體" panose="02020500000000000000" pitchFamily="18" charset="-120"/>
                <a:cs typeface="Times New Roman" panose="02020603050405020304" pitchFamily="18" charset="0"/>
              </a:rPr>
              <a:t>→</a:t>
            </a:r>
            <a:r>
              <a:rPr lang="en-US" altLang="zh-TW" sz="2400" dirty="0">
                <a:ea typeface="新細明體" panose="02020500000000000000" pitchFamily="18" charset="-120"/>
                <a:cs typeface="Times New Roman" panose="02020603050405020304" pitchFamily="18" charset="0"/>
              </a:rPr>
              <a:t>DMGRSSN hold </a:t>
            </a:r>
          </a:p>
          <a:p>
            <a:pPr eaLnBrk="1" hangingPunct="1">
              <a:buFontTx/>
              <a:buNone/>
            </a:pPr>
            <a:r>
              <a:rPr lang="en-US" altLang="zh-TW" sz="2800" dirty="0">
                <a:ea typeface="新細明體" panose="02020500000000000000" pitchFamily="18" charset="-120"/>
                <a:cs typeface="Times New Roman" panose="02020603050405020304" pitchFamily="18" charset="0"/>
              </a:rPr>
              <a:t>	- </a:t>
            </a:r>
            <a:r>
              <a:rPr lang="en-US" altLang="zh-TW" sz="2800" b="1" dirty="0">
                <a:solidFill>
                  <a:srgbClr val="FF0000"/>
                </a:solidFill>
                <a:ea typeface="新細明體" panose="02020500000000000000" pitchFamily="18" charset="-120"/>
                <a:cs typeface="Times New Roman" panose="02020603050405020304" pitchFamily="18" charset="0"/>
              </a:rPr>
              <a:t>SSN</a:t>
            </a:r>
            <a:r>
              <a:rPr lang="en-US" altLang="zh-TW" sz="2800" b="1" dirty="0">
                <a:solidFill>
                  <a:srgbClr val="FF0000"/>
                </a:solidFill>
                <a:latin typeface="BostonII" charset="0"/>
                <a:ea typeface="新細明體" panose="02020500000000000000" pitchFamily="18" charset="-120"/>
                <a:cs typeface="Times New Roman" panose="02020603050405020304" pitchFamily="18" charset="0"/>
              </a:rPr>
              <a:t>→</a:t>
            </a:r>
            <a:r>
              <a:rPr lang="en-US" altLang="zh-TW" sz="2800" b="1" dirty="0">
                <a:solidFill>
                  <a:srgbClr val="FF0000"/>
                </a:solidFill>
                <a:ea typeface="新細明體" panose="02020500000000000000" pitchFamily="18" charset="-120"/>
                <a:cs typeface="Times New Roman" panose="02020603050405020304" pitchFamily="18" charset="0"/>
              </a:rPr>
              <a:t>ENAME</a:t>
            </a:r>
            <a:r>
              <a:rPr lang="en-US" altLang="zh-TW" sz="2800" dirty="0">
                <a:ea typeface="新細明體" panose="02020500000000000000" pitchFamily="18" charset="-120"/>
                <a:cs typeface="Times New Roman" panose="02020603050405020304" pitchFamily="18" charset="0"/>
              </a:rPr>
              <a:t> is </a:t>
            </a:r>
            <a:r>
              <a:rPr lang="en-US" altLang="zh-TW" sz="2800" b="1" i="1" dirty="0">
                <a:ea typeface="新細明體" panose="02020500000000000000" pitchFamily="18" charset="-120"/>
                <a:cs typeface="Times New Roman" panose="02020603050405020304" pitchFamily="18" charset="0"/>
              </a:rPr>
              <a:t>non-transitive</a:t>
            </a:r>
            <a:r>
              <a:rPr lang="en-US" altLang="zh-TW" sz="2800" i="1" dirty="0">
                <a:ea typeface="新細明體" panose="02020500000000000000" pitchFamily="18" charset="-120"/>
                <a:cs typeface="Times New Roman" panose="02020603050405020304" pitchFamily="18" charset="0"/>
              </a:rPr>
              <a:t> </a:t>
            </a:r>
            <a:r>
              <a:rPr lang="en-US" altLang="zh-TW" sz="2800" dirty="0">
                <a:ea typeface="新細明體" panose="02020500000000000000" pitchFamily="18" charset="-120"/>
                <a:cs typeface="Times New Roman" panose="02020603050405020304" pitchFamily="18" charset="0"/>
              </a:rPr>
              <a:t> </a:t>
            </a:r>
          </a:p>
          <a:p>
            <a:pPr eaLnBrk="1" hangingPunct="1">
              <a:lnSpc>
                <a:spcPct val="60000"/>
              </a:lnSpc>
              <a:buFontTx/>
              <a:buNone/>
            </a:pPr>
            <a:r>
              <a:rPr lang="en-US" altLang="zh-TW" sz="2400" dirty="0">
                <a:ea typeface="新細明體" panose="02020500000000000000" pitchFamily="18" charset="-120"/>
                <a:cs typeface="Times New Roman" panose="02020603050405020304" pitchFamily="18" charset="0"/>
              </a:rPr>
              <a:t>	   </a:t>
            </a:r>
            <a:r>
              <a:rPr lang="en-US" altLang="zh-TW" sz="2000" dirty="0">
                <a:ea typeface="新細明體" panose="02020500000000000000" pitchFamily="18" charset="-120"/>
                <a:cs typeface="Times New Roman" panose="02020603050405020304" pitchFamily="18" charset="0"/>
              </a:rPr>
              <a:t>since there is no set of attributes X where SSN</a:t>
            </a:r>
            <a:r>
              <a:rPr lang="en-US" altLang="zh-TW" sz="2000" dirty="0">
                <a:latin typeface="BostonII" charset="0"/>
                <a:ea typeface="新細明體" panose="02020500000000000000" pitchFamily="18" charset="-120"/>
                <a:cs typeface="Times New Roman" panose="02020603050405020304" pitchFamily="18" charset="0"/>
              </a:rPr>
              <a:t>→</a:t>
            </a:r>
            <a:r>
              <a:rPr lang="en-US" altLang="zh-TW" sz="2000" dirty="0">
                <a:ea typeface="新細明體" panose="02020500000000000000" pitchFamily="18" charset="-120"/>
                <a:cs typeface="Times New Roman" panose="02020603050405020304" pitchFamily="18" charset="0"/>
              </a:rPr>
              <a:t>X and X</a:t>
            </a:r>
            <a:r>
              <a:rPr lang="en-US" altLang="zh-TW" sz="2000" dirty="0">
                <a:latin typeface="BostonII" charset="0"/>
                <a:ea typeface="新細明體" panose="02020500000000000000" pitchFamily="18" charset="-120"/>
                <a:cs typeface="Times New Roman" panose="02020603050405020304" pitchFamily="18" charset="0"/>
              </a:rPr>
              <a:t>→</a:t>
            </a:r>
            <a:r>
              <a:rPr lang="en-US" altLang="zh-TW" sz="2000" dirty="0">
                <a:ea typeface="新細明體" panose="02020500000000000000" pitchFamily="18" charset="-120"/>
                <a:cs typeface="Times New Roman" panose="02020603050405020304" pitchFamily="18" charset="0"/>
              </a:rPr>
              <a:t>ENAME </a:t>
            </a:r>
          </a:p>
        </p:txBody>
      </p:sp>
      <p:pic>
        <p:nvPicPr>
          <p:cNvPr id="399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663" y="5013325"/>
            <a:ext cx="623411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編號版面配置區 3"/>
          <p:cNvSpPr>
            <a:spLocks noGrp="1"/>
          </p:cNvSpPr>
          <p:nvPr>
            <p:ph type="sldNum" sz="quarter" idx="10"/>
          </p:nvPr>
        </p:nvSpPr>
        <p:spPr>
          <a:xfrm>
            <a:off x="8496300" y="6386513"/>
            <a:ext cx="561975" cy="387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A945CC0-52C5-4806-BBBC-6EF990CA86E0}" type="slidenum">
              <a:rPr lang="en-US" altLang="zh-TW" sz="1600">
                <a:solidFill>
                  <a:schemeClr val="bg2"/>
                </a:solidFill>
              </a:rPr>
              <a:pPr eaLnBrk="1" hangingPunct="1"/>
              <a:t>37</a:t>
            </a:fld>
            <a:endParaRPr lang="en-US" altLang="zh-TW" sz="1600">
              <a:solidFill>
                <a:schemeClr val="bg2"/>
              </a:solidFill>
            </a:endParaRPr>
          </a:p>
        </p:txBody>
      </p:sp>
      <p:sp>
        <p:nvSpPr>
          <p:cNvPr id="40963" name="Rectangle 2"/>
          <p:cNvSpPr>
            <a:spLocks noGrp="1" noChangeArrowheads="1"/>
          </p:cNvSpPr>
          <p:nvPr>
            <p:ph type="title"/>
          </p:nvPr>
        </p:nvSpPr>
        <p:spPr>
          <a:xfrm>
            <a:off x="185738" y="138113"/>
            <a:ext cx="8715375" cy="706437"/>
          </a:xfrm>
        </p:spPr>
        <p:txBody>
          <a:bodyPr/>
          <a:lstStyle/>
          <a:p>
            <a:pPr eaLnBrk="1" hangingPunct="1"/>
            <a:r>
              <a:rPr lang="en-US" altLang="zh-TW" sz="4000" dirty="0">
                <a:ea typeface="新細明體" panose="02020500000000000000" pitchFamily="18" charset="-120"/>
                <a:cs typeface="Times New Roman" panose="02020603050405020304" pitchFamily="18" charset="0"/>
              </a:rPr>
              <a:t>Third Normal Form</a:t>
            </a:r>
          </a:p>
        </p:txBody>
      </p:sp>
      <p:sp>
        <p:nvSpPr>
          <p:cNvPr id="40964" name="Rectangle 3"/>
          <p:cNvSpPr>
            <a:spLocks noGrp="1" noChangeArrowheads="1"/>
          </p:cNvSpPr>
          <p:nvPr>
            <p:ph type="body" idx="1"/>
          </p:nvPr>
        </p:nvSpPr>
        <p:spPr>
          <a:xfrm>
            <a:off x="252413" y="844550"/>
            <a:ext cx="8715375" cy="2246313"/>
          </a:xfrm>
        </p:spPr>
        <p:txBody>
          <a:bodyPr/>
          <a:lstStyle/>
          <a:p>
            <a:pPr eaLnBrk="1" hangingPunct="1">
              <a:lnSpc>
                <a:spcPct val="90000"/>
              </a:lnSpc>
            </a:pPr>
            <a:r>
              <a:rPr lang="en-US" altLang="zh-TW" sz="2800" dirty="0">
                <a:ea typeface="新細明體" panose="02020500000000000000" pitchFamily="18" charset="-120"/>
                <a:cs typeface="Times New Roman" panose="02020603050405020304" pitchFamily="18" charset="0"/>
              </a:rPr>
              <a:t>A relation schema R is in </a:t>
            </a:r>
            <a:r>
              <a:rPr lang="en-US" altLang="zh-TW" sz="2800" b="1" dirty="0">
                <a:ea typeface="新細明體" panose="02020500000000000000" pitchFamily="18" charset="-120"/>
                <a:cs typeface="Times New Roman" panose="02020603050405020304" pitchFamily="18" charset="0"/>
              </a:rPr>
              <a:t>third normal form </a:t>
            </a:r>
            <a:r>
              <a:rPr lang="en-US" altLang="zh-TW" sz="2800" dirty="0">
                <a:ea typeface="新細明體" panose="02020500000000000000" pitchFamily="18" charset="-120"/>
                <a:cs typeface="Times New Roman" panose="02020603050405020304" pitchFamily="18" charset="0"/>
              </a:rPr>
              <a:t>(</a:t>
            </a:r>
            <a:r>
              <a:rPr lang="en-US" altLang="zh-TW" sz="2800" b="1" dirty="0">
                <a:ea typeface="新細明體" panose="02020500000000000000" pitchFamily="18" charset="-120"/>
                <a:cs typeface="Times New Roman" panose="02020603050405020304" pitchFamily="18" charset="0"/>
              </a:rPr>
              <a:t>3NF</a:t>
            </a:r>
            <a:r>
              <a:rPr lang="en-US" altLang="zh-TW" sz="2800" dirty="0">
                <a:ea typeface="新細明體" panose="02020500000000000000" pitchFamily="18" charset="-120"/>
                <a:cs typeface="Times New Roman" panose="02020603050405020304" pitchFamily="18" charset="0"/>
              </a:rPr>
              <a:t>) </a:t>
            </a:r>
          </a:p>
          <a:p>
            <a:pPr lvl="1" eaLnBrk="1" hangingPunct="1">
              <a:lnSpc>
                <a:spcPct val="90000"/>
              </a:lnSpc>
            </a:pPr>
            <a:r>
              <a:rPr lang="en-US" altLang="zh-TW" sz="2400" dirty="0">
                <a:ea typeface="新細明體" panose="02020500000000000000" pitchFamily="18" charset="-120"/>
                <a:cs typeface="Times New Roman" panose="02020603050405020304" pitchFamily="18" charset="0"/>
              </a:rPr>
              <a:t>if it is in 2NF and</a:t>
            </a:r>
            <a:r>
              <a:rPr lang="en-US" altLang="zh-TW" sz="2400" b="1" dirty="0">
                <a:ea typeface="新細明體" panose="02020500000000000000" pitchFamily="18" charset="-120"/>
                <a:cs typeface="Times New Roman" panose="02020603050405020304" pitchFamily="18" charset="0"/>
              </a:rPr>
              <a:t> </a:t>
            </a:r>
            <a:r>
              <a:rPr lang="en-US" altLang="zh-TW" sz="2400" b="1" i="1" dirty="0">
                <a:solidFill>
                  <a:schemeClr val="hlink"/>
                </a:solidFill>
                <a:ea typeface="新細明體" panose="02020500000000000000" pitchFamily="18" charset="-120"/>
                <a:cs typeface="Times New Roman" panose="02020603050405020304" pitchFamily="18" charset="0"/>
              </a:rPr>
              <a:t>no</a:t>
            </a:r>
            <a:r>
              <a:rPr lang="en-US" altLang="zh-TW" sz="2400" dirty="0">
                <a:ea typeface="新細明體" panose="02020500000000000000" pitchFamily="18" charset="-120"/>
                <a:cs typeface="Times New Roman" panose="02020603050405020304" pitchFamily="18" charset="0"/>
              </a:rPr>
              <a:t> </a:t>
            </a:r>
            <a:r>
              <a:rPr lang="en-US" altLang="zh-TW" sz="2400" b="1" dirty="0">
                <a:ea typeface="新細明體" panose="02020500000000000000" pitchFamily="18" charset="-120"/>
                <a:cs typeface="Times New Roman" panose="02020603050405020304" pitchFamily="18" charset="0"/>
              </a:rPr>
              <a:t>non-prime attribute</a:t>
            </a:r>
            <a:r>
              <a:rPr lang="en-US" altLang="zh-TW" sz="2400" dirty="0">
                <a:ea typeface="新細明體" panose="02020500000000000000" pitchFamily="18" charset="-120"/>
                <a:cs typeface="Times New Roman" panose="02020603050405020304" pitchFamily="18" charset="0"/>
              </a:rPr>
              <a:t> A in R is transitively dependent on the primary key</a:t>
            </a:r>
          </a:p>
          <a:p>
            <a:pPr eaLnBrk="1" hangingPunct="1">
              <a:lnSpc>
                <a:spcPct val="90000"/>
              </a:lnSpc>
            </a:pPr>
            <a:r>
              <a:rPr lang="en-US" altLang="zh-TW" sz="2800" dirty="0">
                <a:ea typeface="新細明體" panose="02020500000000000000" pitchFamily="18" charset="-120"/>
                <a:cs typeface="Times New Roman" panose="02020603050405020304" pitchFamily="18" charset="0"/>
              </a:rPr>
              <a:t>R can be decomposed into 3NF relations via the process of 3NF normalization </a:t>
            </a:r>
          </a:p>
        </p:txBody>
      </p:sp>
      <p:grpSp>
        <p:nvGrpSpPr>
          <p:cNvPr id="40966" name="群組 20"/>
          <p:cNvGrpSpPr>
            <a:grpSpLocks/>
          </p:cNvGrpSpPr>
          <p:nvPr/>
        </p:nvGrpSpPr>
        <p:grpSpPr bwMode="auto">
          <a:xfrm>
            <a:off x="574675" y="3375025"/>
            <a:ext cx="6411913" cy="2946400"/>
            <a:chOff x="574883" y="3374976"/>
            <a:chExt cx="6411847" cy="2946080"/>
          </a:xfrm>
        </p:grpSpPr>
        <p:pic>
          <p:nvPicPr>
            <p:cNvPr id="409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83" y="3374976"/>
              <a:ext cx="6411835" cy="294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969" name="直線接點 9"/>
            <p:cNvCxnSpPr>
              <a:cxnSpLocks noChangeShapeType="1"/>
            </p:cNvCxnSpPr>
            <p:nvPr/>
          </p:nvCxnSpPr>
          <p:spPr bwMode="auto">
            <a:xfrm rot="5400000">
              <a:off x="6813615" y="5837070"/>
              <a:ext cx="346229" cy="1"/>
            </a:xfrm>
            <a:prstGeom prst="line">
              <a:avLst/>
            </a:prstGeom>
            <a:noFill/>
            <a:ln w="19050" algn="ctr">
              <a:solidFill>
                <a:schemeClr val="bg2"/>
              </a:solidFill>
              <a:miter lim="800000"/>
              <a:headEnd/>
              <a:tailEnd/>
            </a:ln>
            <a:extLst>
              <a:ext uri="{909E8E84-426E-40DD-AFC4-6F175D3DCCD1}">
                <a14:hiddenFill xmlns:a14="http://schemas.microsoft.com/office/drawing/2010/main">
                  <a:noFill/>
                </a14:hiddenFill>
              </a:ext>
            </a:extLst>
          </p:spPr>
        </p:cxnSp>
      </p:grpSp>
      <p:sp>
        <p:nvSpPr>
          <p:cNvPr id="40967" name="Rectangle 5"/>
          <p:cNvSpPr>
            <a:spLocks noChangeArrowheads="1"/>
          </p:cNvSpPr>
          <p:nvPr/>
        </p:nvSpPr>
        <p:spPr bwMode="auto">
          <a:xfrm>
            <a:off x="4410075" y="2655888"/>
            <a:ext cx="40862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800" dirty="0">
                <a:solidFill>
                  <a:srgbClr val="FF0000"/>
                </a:solidFill>
                <a:ea typeface="新細明體" panose="02020500000000000000" pitchFamily="18" charset="-120"/>
              </a:rPr>
              <a:t>SSN→DNUMBER</a:t>
            </a:r>
          </a:p>
          <a:p>
            <a:pPr eaLnBrk="1" hangingPunct="1"/>
            <a:r>
              <a:rPr lang="en-US" altLang="zh-TW" sz="1800" dirty="0">
                <a:solidFill>
                  <a:srgbClr val="FF0000"/>
                </a:solidFill>
                <a:ea typeface="新細明體" panose="02020500000000000000" pitchFamily="18" charset="-120"/>
              </a:rPr>
              <a:t>DNUMBER→DMGRSSN</a:t>
            </a:r>
          </a:p>
          <a:p>
            <a:pPr eaLnBrk="1" hangingPunct="1"/>
            <a:r>
              <a:rPr lang="en-US" altLang="zh-TW" sz="1800" dirty="0">
                <a:solidFill>
                  <a:srgbClr val="FF0000"/>
                </a:solidFill>
                <a:ea typeface="新細明體" panose="02020500000000000000" pitchFamily="18" charset="-120"/>
                <a:sym typeface="Symbol" panose="05050102010706020507" pitchFamily="18" charset="2"/>
              </a:rPr>
              <a:t> </a:t>
            </a:r>
            <a:r>
              <a:rPr lang="en-US" altLang="zh-TW" sz="1800" dirty="0">
                <a:solidFill>
                  <a:srgbClr val="FF0000"/>
                </a:solidFill>
                <a:ea typeface="新細明體" panose="02020500000000000000" pitchFamily="18" charset="-120"/>
              </a:rPr>
              <a:t>SSN→DMGRSSN is a </a:t>
            </a:r>
            <a:r>
              <a:rPr lang="en-US" altLang="zh-TW" sz="1800" i="1" dirty="0">
                <a:solidFill>
                  <a:srgbClr val="FF0000"/>
                </a:solidFill>
                <a:ea typeface="新細明體" panose="02020500000000000000" pitchFamily="18" charset="-120"/>
              </a:rPr>
              <a:t>transitive</a:t>
            </a:r>
            <a:r>
              <a:rPr lang="en-US" altLang="zh-TW" sz="1800" dirty="0">
                <a:solidFill>
                  <a:srgbClr val="FF0000"/>
                </a:solidFill>
                <a:ea typeface="新細明體" panose="02020500000000000000" pitchFamily="18" charset="-120"/>
              </a:rPr>
              <a:t> FD</a:t>
            </a:r>
            <a:endParaRPr lang="zh-TW" altLang="en-US" sz="1800" dirty="0">
              <a:solidFill>
                <a:srgbClr val="FF0000"/>
              </a:solidFill>
              <a:ea typeface="新細明體" panose="02020500000000000000" pitchFamily="18" charset="-120"/>
            </a:endParaRPr>
          </a:p>
        </p:txBody>
      </p:sp>
      <p:sp>
        <p:nvSpPr>
          <p:cNvPr id="40965" name="矩形 7"/>
          <p:cNvSpPr>
            <a:spLocks noChangeArrowheads="1"/>
          </p:cNvSpPr>
          <p:nvPr/>
        </p:nvSpPr>
        <p:spPr bwMode="auto">
          <a:xfrm>
            <a:off x="6742107" y="3758234"/>
            <a:ext cx="222568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800" dirty="0">
                <a:solidFill>
                  <a:srgbClr val="FF0000"/>
                </a:solidFill>
                <a:ea typeface="新細明體" panose="02020500000000000000" pitchFamily="18" charset="-120"/>
              </a:rPr>
              <a:t>DMGRSSN is a non-prime attribute and transitively dependent on the primary key.</a:t>
            </a:r>
            <a:endParaRPr lang="zh-TW" altLang="en-US" dirty="0">
              <a:solidFill>
                <a:srgbClr val="FF0000"/>
              </a:solidFill>
              <a:ea typeface="新細明體" panose="02020500000000000000" pitchFamily="18" charset="-12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2B0AFE1-3B2B-47FE-BA55-2FA511CAF609}" type="slidenum">
              <a:rPr lang="en-US" altLang="zh-TW" sz="1600">
                <a:solidFill>
                  <a:schemeClr val="bg2"/>
                </a:solidFill>
              </a:rPr>
              <a:pPr eaLnBrk="1" hangingPunct="1"/>
              <a:t>38</a:t>
            </a:fld>
            <a:endParaRPr lang="en-US" altLang="zh-TW" sz="1600">
              <a:solidFill>
                <a:schemeClr val="bg2"/>
              </a:solidFill>
            </a:endParaRPr>
          </a:p>
        </p:txBody>
      </p:sp>
      <p:sp>
        <p:nvSpPr>
          <p:cNvPr id="41987" name="Rectangle 2"/>
          <p:cNvSpPr>
            <a:spLocks noGrp="1" noChangeArrowheads="1"/>
          </p:cNvSpPr>
          <p:nvPr>
            <p:ph type="title"/>
          </p:nvPr>
        </p:nvSpPr>
        <p:spPr>
          <a:xfrm>
            <a:off x="169863" y="138113"/>
            <a:ext cx="8782050" cy="639762"/>
          </a:xfrm>
        </p:spPr>
        <p:txBody>
          <a:bodyPr/>
          <a:lstStyle/>
          <a:p>
            <a:pPr eaLnBrk="1" hangingPunct="1"/>
            <a:r>
              <a:rPr lang="en-US" altLang="zh-TW" sz="2400" b="1">
                <a:ea typeface="新細明體" panose="02020500000000000000" pitchFamily="18" charset="-120"/>
                <a:cs typeface="Times New Roman" panose="02020603050405020304" pitchFamily="18" charset="0"/>
              </a:rPr>
              <a:t>4. General Normal Form Definitions (For </a:t>
            </a:r>
            <a:r>
              <a:rPr lang="en-US" altLang="zh-TW" sz="2400" b="1" u="sng">
                <a:ea typeface="新細明體" panose="02020500000000000000" pitchFamily="18" charset="-120"/>
                <a:cs typeface="Times New Roman" panose="02020603050405020304" pitchFamily="18" charset="0"/>
              </a:rPr>
              <a:t>Multiple</a:t>
            </a:r>
            <a:r>
              <a:rPr lang="en-US" altLang="zh-TW" sz="2400" b="1">
                <a:ea typeface="新細明體" panose="02020500000000000000" pitchFamily="18" charset="-120"/>
                <a:cs typeface="Times New Roman" panose="02020603050405020304" pitchFamily="18" charset="0"/>
              </a:rPr>
              <a:t> Keys)</a:t>
            </a:r>
            <a:endParaRPr lang="en-US" altLang="zh-TW" sz="2400">
              <a:ea typeface="新細明體" panose="02020500000000000000" pitchFamily="18" charset="-120"/>
              <a:cs typeface="Times New Roman" panose="02020603050405020304" pitchFamily="18" charset="0"/>
            </a:endParaRPr>
          </a:p>
        </p:txBody>
      </p:sp>
      <p:sp>
        <p:nvSpPr>
          <p:cNvPr id="41988" name="Rectangle 3"/>
          <p:cNvSpPr>
            <a:spLocks noGrp="1" noChangeArrowheads="1"/>
          </p:cNvSpPr>
          <p:nvPr>
            <p:ph type="body" idx="1"/>
          </p:nvPr>
        </p:nvSpPr>
        <p:spPr>
          <a:xfrm>
            <a:off x="252413" y="777875"/>
            <a:ext cx="8550275" cy="5320846"/>
          </a:xfrm>
        </p:spPr>
        <p:txBody>
          <a:bodyPr/>
          <a:lstStyle/>
          <a:p>
            <a:pPr eaLnBrk="1" hangingPunct="1">
              <a:lnSpc>
                <a:spcPct val="90000"/>
              </a:lnSpc>
            </a:pPr>
            <a:r>
              <a:rPr lang="en-US" altLang="zh-TW" sz="2400" dirty="0">
                <a:ea typeface="新細明體" panose="02020500000000000000" pitchFamily="18" charset="-120"/>
                <a:cs typeface="Times New Roman" panose="02020603050405020304" pitchFamily="18" charset="0"/>
              </a:rPr>
              <a:t>The previous definitions consider </a:t>
            </a:r>
            <a:r>
              <a:rPr lang="en-US" altLang="zh-TW" sz="2400" dirty="0">
                <a:solidFill>
                  <a:schemeClr val="hlink"/>
                </a:solidFill>
                <a:ea typeface="新細明體" panose="02020500000000000000" pitchFamily="18" charset="-120"/>
                <a:cs typeface="Times New Roman" panose="02020603050405020304" pitchFamily="18" charset="0"/>
              </a:rPr>
              <a:t>the primary key only</a:t>
            </a:r>
          </a:p>
          <a:p>
            <a:pPr eaLnBrk="1" hangingPunct="1">
              <a:lnSpc>
                <a:spcPct val="90000"/>
              </a:lnSpc>
            </a:pPr>
            <a:r>
              <a:rPr lang="en-US" altLang="zh-TW" sz="2400" dirty="0">
                <a:ea typeface="新細明體" panose="02020500000000000000" pitchFamily="18" charset="-120"/>
                <a:cs typeface="Times New Roman" panose="02020603050405020304" pitchFamily="18" charset="0"/>
              </a:rPr>
              <a:t>The following more </a:t>
            </a:r>
            <a:r>
              <a:rPr lang="en-US" altLang="zh-TW" sz="2400" dirty="0">
                <a:solidFill>
                  <a:srgbClr val="FF0000"/>
                </a:solidFill>
                <a:ea typeface="新細明體" panose="02020500000000000000" pitchFamily="18" charset="-120"/>
                <a:cs typeface="Times New Roman" panose="02020603050405020304" pitchFamily="18" charset="0"/>
              </a:rPr>
              <a:t>general</a:t>
            </a:r>
            <a:r>
              <a:rPr lang="en-US" altLang="zh-TW" sz="2400" dirty="0">
                <a:ea typeface="新細明體" panose="02020500000000000000" pitchFamily="18" charset="-120"/>
                <a:cs typeface="Times New Roman" panose="02020603050405020304" pitchFamily="18" charset="0"/>
              </a:rPr>
              <a:t> definitions take into account relations with </a:t>
            </a:r>
            <a:r>
              <a:rPr lang="en-US" altLang="zh-TW" sz="2400" dirty="0">
                <a:solidFill>
                  <a:schemeClr val="hlink"/>
                </a:solidFill>
                <a:ea typeface="新細明體" panose="02020500000000000000" pitchFamily="18" charset="-120"/>
                <a:cs typeface="Times New Roman" panose="02020603050405020304" pitchFamily="18" charset="0"/>
              </a:rPr>
              <a:t>multiple candidate keys</a:t>
            </a:r>
          </a:p>
          <a:p>
            <a:pPr eaLnBrk="1" hangingPunct="1">
              <a:lnSpc>
                <a:spcPct val="90000"/>
              </a:lnSpc>
            </a:pPr>
            <a:r>
              <a:rPr lang="en-US" altLang="zh-TW" sz="2400" b="1" dirty="0" err="1">
                <a:ea typeface="新細明體" panose="02020500000000000000" pitchFamily="18" charset="-120"/>
                <a:cs typeface="Times New Roman" panose="02020603050405020304" pitchFamily="18" charset="0"/>
              </a:rPr>
              <a:t>Superkey</a:t>
            </a:r>
            <a:r>
              <a:rPr lang="en-US" altLang="zh-TW" sz="2400" dirty="0">
                <a:ea typeface="新細明體" panose="02020500000000000000" pitchFamily="18" charset="-120"/>
                <a:cs typeface="Times New Roman" panose="02020603050405020304" pitchFamily="18" charset="0"/>
              </a:rPr>
              <a:t> of relation schema R</a:t>
            </a:r>
          </a:p>
          <a:p>
            <a:pPr lvl="1" eaLnBrk="1" hangingPunct="1">
              <a:lnSpc>
                <a:spcPct val="90000"/>
              </a:lnSpc>
            </a:pPr>
            <a:r>
              <a:rPr lang="en-US" altLang="zh-TW" sz="2400" dirty="0">
                <a:ea typeface="新細明體" panose="02020500000000000000" pitchFamily="18" charset="-120"/>
                <a:cs typeface="Times New Roman" panose="02020603050405020304" pitchFamily="18" charset="0"/>
              </a:rPr>
              <a:t>a set of attributes S of R that contains a key of R</a:t>
            </a:r>
            <a:endParaRPr lang="en-US" altLang="zh-TW" sz="2000" dirty="0">
              <a:ea typeface="新細明體" panose="02020500000000000000" pitchFamily="18" charset="-120"/>
              <a:cs typeface="Times New Roman" panose="02020603050405020304" pitchFamily="18" charset="0"/>
            </a:endParaRPr>
          </a:p>
          <a:p>
            <a:pPr eaLnBrk="1" hangingPunct="1">
              <a:lnSpc>
                <a:spcPct val="90000"/>
              </a:lnSpc>
            </a:pPr>
            <a:r>
              <a:rPr lang="en-US" altLang="zh-TW" sz="2400" b="1" dirty="0">
                <a:solidFill>
                  <a:srgbClr val="FF0000"/>
                </a:solidFill>
                <a:ea typeface="新細明體" panose="02020500000000000000" pitchFamily="18" charset="-120"/>
                <a:cs typeface="Times New Roman" panose="02020603050405020304" pitchFamily="18" charset="0"/>
              </a:rPr>
              <a:t>Second normal form </a:t>
            </a:r>
            <a:r>
              <a:rPr lang="en-US" altLang="zh-TW" sz="2400" dirty="0">
                <a:solidFill>
                  <a:srgbClr val="FF0000"/>
                </a:solidFill>
                <a:ea typeface="新細明體" panose="02020500000000000000" pitchFamily="18" charset="-120"/>
                <a:cs typeface="Times New Roman" panose="02020603050405020304" pitchFamily="18" charset="0"/>
              </a:rPr>
              <a:t>(</a:t>
            </a:r>
            <a:r>
              <a:rPr lang="en-US" altLang="zh-TW" sz="2400" b="1" dirty="0">
                <a:solidFill>
                  <a:srgbClr val="FF0000"/>
                </a:solidFill>
                <a:ea typeface="新細明體" panose="02020500000000000000" pitchFamily="18" charset="-120"/>
                <a:cs typeface="Times New Roman" panose="02020603050405020304" pitchFamily="18" charset="0"/>
              </a:rPr>
              <a:t>2NF</a:t>
            </a:r>
            <a:r>
              <a:rPr lang="en-US" altLang="zh-TW" sz="2400" dirty="0">
                <a:solidFill>
                  <a:srgbClr val="FF0000"/>
                </a:solidFill>
                <a:ea typeface="新細明體" panose="02020500000000000000" pitchFamily="18" charset="-120"/>
                <a:cs typeface="Times New Roman" panose="02020603050405020304" pitchFamily="18" charset="0"/>
              </a:rPr>
              <a:t>)</a:t>
            </a:r>
            <a:r>
              <a:rPr lang="en-US" altLang="zh-TW" sz="2400" b="1" dirty="0">
                <a:solidFill>
                  <a:srgbClr val="FF0000"/>
                </a:solidFill>
                <a:ea typeface="新細明體" panose="02020500000000000000" pitchFamily="18" charset="-120"/>
                <a:cs typeface="Times New Roman" panose="02020603050405020304" pitchFamily="18" charset="0"/>
              </a:rPr>
              <a:t> R:</a:t>
            </a:r>
          </a:p>
          <a:p>
            <a:pPr lvl="1" eaLnBrk="1" hangingPunct="1">
              <a:lnSpc>
                <a:spcPct val="90000"/>
              </a:lnSpc>
            </a:pPr>
            <a:r>
              <a:rPr lang="en-US" altLang="zh-TW" sz="2400" dirty="0">
                <a:ea typeface="新細明體" panose="02020500000000000000" pitchFamily="18" charset="-120"/>
                <a:cs typeface="Times New Roman" panose="02020603050405020304" pitchFamily="18" charset="0"/>
              </a:rPr>
              <a:t>if every non-prime attribute A in R is fully functionally dependent on </a:t>
            </a:r>
            <a:r>
              <a:rPr lang="en-US" altLang="zh-TW" sz="2400" b="1" i="1" dirty="0">
                <a:solidFill>
                  <a:srgbClr val="FF0000"/>
                </a:solidFill>
                <a:ea typeface="新細明體" panose="02020500000000000000" pitchFamily="18" charset="-120"/>
                <a:cs typeface="Times New Roman" panose="02020603050405020304" pitchFamily="18" charset="0"/>
              </a:rPr>
              <a:t>every key</a:t>
            </a:r>
            <a:r>
              <a:rPr lang="en-US" altLang="zh-TW" sz="2400" b="1" dirty="0">
                <a:solidFill>
                  <a:srgbClr val="FF0000"/>
                </a:solidFill>
                <a:ea typeface="新細明體" panose="02020500000000000000" pitchFamily="18" charset="-120"/>
                <a:cs typeface="Times New Roman" panose="02020603050405020304" pitchFamily="18" charset="0"/>
              </a:rPr>
              <a:t> </a:t>
            </a:r>
            <a:r>
              <a:rPr lang="en-US" altLang="zh-TW" sz="2400" dirty="0">
                <a:ea typeface="新細明體" panose="02020500000000000000" pitchFamily="18" charset="-120"/>
                <a:cs typeface="Times New Roman" panose="02020603050405020304" pitchFamily="18" charset="0"/>
              </a:rPr>
              <a:t>of R</a:t>
            </a:r>
          </a:p>
          <a:p>
            <a:pPr eaLnBrk="1" hangingPunct="1">
              <a:lnSpc>
                <a:spcPct val="90000"/>
              </a:lnSpc>
            </a:pPr>
            <a:r>
              <a:rPr lang="en-US" altLang="zh-TW" sz="2400" b="1" dirty="0">
                <a:solidFill>
                  <a:srgbClr val="FF0000"/>
                </a:solidFill>
                <a:ea typeface="新細明體" panose="02020500000000000000" pitchFamily="18" charset="-120"/>
                <a:cs typeface="Times New Roman" panose="02020603050405020304" pitchFamily="18" charset="0"/>
              </a:rPr>
              <a:t>Third normal form </a:t>
            </a:r>
            <a:r>
              <a:rPr lang="en-US" altLang="zh-TW" sz="2400" dirty="0">
                <a:solidFill>
                  <a:srgbClr val="FF0000"/>
                </a:solidFill>
                <a:ea typeface="新細明體" panose="02020500000000000000" pitchFamily="18" charset="-120"/>
                <a:cs typeface="Times New Roman" panose="02020603050405020304" pitchFamily="18" charset="0"/>
              </a:rPr>
              <a:t>(</a:t>
            </a:r>
            <a:r>
              <a:rPr lang="en-US" altLang="zh-TW" sz="2400" b="1" dirty="0">
                <a:solidFill>
                  <a:srgbClr val="FF0000"/>
                </a:solidFill>
                <a:ea typeface="新細明體" panose="02020500000000000000" pitchFamily="18" charset="-120"/>
                <a:cs typeface="Times New Roman" panose="02020603050405020304" pitchFamily="18" charset="0"/>
              </a:rPr>
              <a:t>3NF</a:t>
            </a:r>
            <a:r>
              <a:rPr lang="en-US" altLang="zh-TW" sz="2400" dirty="0">
                <a:solidFill>
                  <a:srgbClr val="FF0000"/>
                </a:solidFill>
                <a:ea typeface="新細明體" panose="02020500000000000000" pitchFamily="18" charset="-120"/>
                <a:cs typeface="Times New Roman" panose="02020603050405020304" pitchFamily="18" charset="0"/>
              </a:rPr>
              <a:t>) </a:t>
            </a:r>
            <a:r>
              <a:rPr lang="en-US" altLang="zh-TW" sz="2400" b="1" dirty="0">
                <a:solidFill>
                  <a:srgbClr val="FF0000"/>
                </a:solidFill>
                <a:ea typeface="新細明體" panose="02020500000000000000" pitchFamily="18" charset="-120"/>
                <a:cs typeface="Times New Roman" panose="02020603050405020304" pitchFamily="18" charset="0"/>
              </a:rPr>
              <a:t>R:</a:t>
            </a:r>
            <a:endParaRPr lang="en-US" altLang="zh-TW" sz="2400" dirty="0">
              <a:solidFill>
                <a:srgbClr val="FF0000"/>
              </a:solidFill>
              <a:ea typeface="新細明體" panose="02020500000000000000" pitchFamily="18" charset="-120"/>
              <a:cs typeface="Times New Roman" panose="02020603050405020304" pitchFamily="18" charset="0"/>
            </a:endParaRPr>
          </a:p>
          <a:p>
            <a:pPr lvl="1" eaLnBrk="1" hangingPunct="1">
              <a:lnSpc>
                <a:spcPct val="90000"/>
              </a:lnSpc>
            </a:pPr>
            <a:r>
              <a:rPr lang="en-US" altLang="zh-TW" sz="2400" dirty="0">
                <a:ea typeface="新細明體" panose="02020500000000000000" pitchFamily="18" charset="-120"/>
                <a:cs typeface="Times New Roman" panose="02020603050405020304" pitchFamily="18" charset="0"/>
              </a:rPr>
              <a:t>if whenever a FD X</a:t>
            </a:r>
            <a:r>
              <a:rPr lang="en-US" altLang="zh-TW" sz="2400" dirty="0">
                <a:latin typeface="BostonII" charset="0"/>
                <a:ea typeface="新細明體" panose="02020500000000000000" pitchFamily="18" charset="-120"/>
                <a:cs typeface="Times New Roman" panose="02020603050405020304" pitchFamily="18" charset="0"/>
              </a:rPr>
              <a:t>→</a:t>
            </a:r>
            <a:r>
              <a:rPr lang="en-US" altLang="zh-TW" sz="2400" dirty="0">
                <a:ea typeface="新細明體" panose="02020500000000000000" pitchFamily="18" charset="-120"/>
                <a:cs typeface="Times New Roman" panose="02020603050405020304" pitchFamily="18" charset="0"/>
              </a:rPr>
              <a:t>Y holds in R, then either: </a:t>
            </a:r>
          </a:p>
          <a:p>
            <a:pPr eaLnBrk="1" hangingPunct="1">
              <a:lnSpc>
                <a:spcPct val="90000"/>
              </a:lnSpc>
              <a:buFontTx/>
              <a:buNone/>
            </a:pPr>
            <a:r>
              <a:rPr lang="en-US" altLang="zh-TW" sz="2800" dirty="0">
                <a:ea typeface="新細明體" panose="02020500000000000000" pitchFamily="18" charset="-120"/>
                <a:cs typeface="Times New Roman" panose="02020603050405020304" pitchFamily="18" charset="0"/>
              </a:rPr>
              <a:t>	</a:t>
            </a:r>
            <a:r>
              <a:rPr lang="en-US" altLang="zh-TW" sz="2400" dirty="0">
                <a:ea typeface="新細明體" panose="02020500000000000000" pitchFamily="18" charset="-120"/>
                <a:cs typeface="Times New Roman" panose="02020603050405020304" pitchFamily="18" charset="0"/>
              </a:rPr>
              <a:t>	(a) X is a </a:t>
            </a:r>
            <a:r>
              <a:rPr lang="en-US" altLang="zh-TW" sz="2400" dirty="0" err="1">
                <a:ea typeface="新細明體" panose="02020500000000000000" pitchFamily="18" charset="-120"/>
                <a:cs typeface="Times New Roman" panose="02020603050405020304" pitchFamily="18" charset="0"/>
              </a:rPr>
              <a:t>superkey</a:t>
            </a:r>
            <a:r>
              <a:rPr lang="en-US" altLang="zh-TW" sz="2400" dirty="0">
                <a:ea typeface="新細明體" panose="02020500000000000000" pitchFamily="18" charset="-120"/>
                <a:cs typeface="Times New Roman" panose="02020603050405020304" pitchFamily="18" charset="0"/>
              </a:rPr>
              <a:t> of R, or </a:t>
            </a:r>
          </a:p>
          <a:p>
            <a:pPr eaLnBrk="1" hangingPunct="1">
              <a:lnSpc>
                <a:spcPct val="90000"/>
              </a:lnSpc>
              <a:buFontTx/>
              <a:buNone/>
            </a:pPr>
            <a:r>
              <a:rPr lang="en-US" altLang="zh-TW" sz="2400" dirty="0">
                <a:ea typeface="新細明體" panose="02020500000000000000" pitchFamily="18" charset="-120"/>
                <a:cs typeface="Times New Roman" panose="02020603050405020304" pitchFamily="18" charset="0"/>
              </a:rPr>
              <a:t>		(b) Y is a prime attribute of R</a:t>
            </a:r>
            <a:r>
              <a:rPr lang="en-US" altLang="zh-TW" sz="2800" dirty="0">
                <a:ea typeface="新細明體" panose="02020500000000000000" pitchFamily="18" charset="-120"/>
                <a:cs typeface="Times New Roman" panose="02020603050405020304" pitchFamily="18" charset="0"/>
              </a:rPr>
              <a:t> </a:t>
            </a:r>
          </a:p>
          <a:p>
            <a:pPr eaLnBrk="1" hangingPunct="1">
              <a:lnSpc>
                <a:spcPct val="90000"/>
              </a:lnSpc>
              <a:buFontTx/>
              <a:buNone/>
            </a:pPr>
            <a:endParaRPr lang="en-US" altLang="zh-TW" sz="2400" b="1" dirty="0">
              <a:ea typeface="新細明體" panose="02020500000000000000" pitchFamily="18" charset="-120"/>
              <a:cs typeface="Times New Roman" panose="02020603050405020304" pitchFamily="18" charset="0"/>
            </a:endParaRPr>
          </a:p>
        </p:txBody>
      </p:sp>
      <p:pic>
        <p:nvPicPr>
          <p:cNvPr id="4198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463" y="4762500"/>
            <a:ext cx="1874837"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480300" y="5237163"/>
            <a:ext cx="985838" cy="708025"/>
          </a:xfrm>
          <a:prstGeom prst="rect">
            <a:avLst/>
          </a:prstGeom>
        </p:spPr>
        <p:txBody>
          <a:bodyPr wrap="none">
            <a:spAutoFit/>
          </a:bodyPr>
          <a:lstStyle/>
          <a:p>
            <a:pPr>
              <a:defRPr/>
            </a:pPr>
            <a:r>
              <a:rPr lang="en-US" altLang="zh-TW" sz="2000" kern="0" dirty="0">
                <a:solidFill>
                  <a:srgbClr val="000000"/>
                </a:solidFill>
                <a:latin typeface="BostonII" charset="0"/>
                <a:ea typeface="新細明體" pitchFamily="18" charset="-120"/>
                <a:cs typeface="Times New Roman" pitchFamily="18" charset="0"/>
              </a:rPr>
              <a:t>AB→C</a:t>
            </a:r>
          </a:p>
          <a:p>
            <a:pPr>
              <a:defRPr/>
            </a:pPr>
            <a:r>
              <a:rPr lang="en-US" altLang="zh-TW" sz="2000" kern="0" dirty="0">
                <a:solidFill>
                  <a:srgbClr val="000000"/>
                </a:solidFill>
                <a:latin typeface="BostonII" charset="0"/>
                <a:ea typeface="新細明體" pitchFamily="18" charset="-120"/>
                <a:cs typeface="Times New Roman" pitchFamily="18" charset="0"/>
              </a:rPr>
              <a:t>C→B</a:t>
            </a:r>
            <a:endParaRPr lang="zh-TW" altLang="en-US" sz="2000" kern="0" dirty="0">
              <a:solidFill>
                <a:srgbClr val="000000"/>
              </a:solidFill>
              <a:latin typeface="BostonII" charset="0"/>
              <a:ea typeface="新細明體" pitchFamily="18" charset="-12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DDF2152-6362-4C23-ACAC-72ED557844D3}" type="slidenum">
              <a:rPr lang="en-US" altLang="zh-TW" sz="1600">
                <a:solidFill>
                  <a:schemeClr val="bg2"/>
                </a:solidFill>
              </a:rPr>
              <a:pPr eaLnBrk="1" hangingPunct="1"/>
              <a:t>39</a:t>
            </a:fld>
            <a:endParaRPr lang="en-US" altLang="zh-TW" sz="1600">
              <a:solidFill>
                <a:schemeClr val="bg2"/>
              </a:solidFill>
            </a:endParaRPr>
          </a:p>
        </p:txBody>
      </p:sp>
      <p:sp>
        <p:nvSpPr>
          <p:cNvPr id="43011" name="Rectangle 2"/>
          <p:cNvSpPr>
            <a:spLocks noGrp="1" noChangeArrowheads="1"/>
          </p:cNvSpPr>
          <p:nvPr>
            <p:ph type="title"/>
          </p:nvPr>
        </p:nvSpPr>
        <p:spPr>
          <a:xfrm>
            <a:off x="185738" y="138113"/>
            <a:ext cx="8715375" cy="706437"/>
          </a:xfrm>
        </p:spPr>
        <p:txBody>
          <a:bodyPr/>
          <a:lstStyle/>
          <a:p>
            <a:pPr eaLnBrk="1" hangingPunct="1"/>
            <a:r>
              <a:rPr lang="en-US" altLang="zh-TW" sz="3600">
                <a:ea typeface="新細明體" panose="02020500000000000000" pitchFamily="18" charset="-120"/>
                <a:cs typeface="Times New Roman" panose="02020603050405020304" pitchFamily="18" charset="0"/>
              </a:rPr>
              <a:t>Example of General Third Normal Form</a:t>
            </a:r>
          </a:p>
        </p:txBody>
      </p:sp>
      <p:sp>
        <p:nvSpPr>
          <p:cNvPr id="43012" name="Rectangle 3"/>
          <p:cNvSpPr>
            <a:spLocks noGrp="1" noChangeArrowheads="1"/>
          </p:cNvSpPr>
          <p:nvPr>
            <p:ph type="body" idx="1"/>
          </p:nvPr>
        </p:nvSpPr>
        <p:spPr>
          <a:xfrm>
            <a:off x="252413" y="844550"/>
            <a:ext cx="8736012" cy="5549900"/>
          </a:xfrm>
        </p:spPr>
        <p:txBody>
          <a:bodyPr/>
          <a:lstStyle/>
          <a:p>
            <a:pPr eaLnBrk="1" hangingPunct="1"/>
            <a:r>
              <a:rPr lang="en-US" altLang="zh-TW" sz="2800" b="1">
                <a:ea typeface="新細明體" panose="02020500000000000000" pitchFamily="18" charset="-120"/>
                <a:cs typeface="Times New Roman" panose="02020603050405020304" pitchFamily="18" charset="0"/>
              </a:rPr>
              <a:t>Example</a:t>
            </a:r>
            <a:endParaRPr lang="en-US" altLang="zh-TW" sz="2800">
              <a:ea typeface="新細明體" panose="02020500000000000000" pitchFamily="18" charset="-120"/>
              <a:cs typeface="Times New Roman" panose="02020603050405020304" pitchFamily="18" charset="0"/>
            </a:endParaRPr>
          </a:p>
          <a:p>
            <a:pPr eaLnBrk="1" hangingPunct="1">
              <a:buFontTx/>
              <a:buNone/>
            </a:pPr>
            <a:r>
              <a:rPr lang="en-US" altLang="zh-TW" sz="2800">
                <a:ea typeface="新細明體" panose="02020500000000000000" pitchFamily="18" charset="-120"/>
                <a:cs typeface="Times New Roman" panose="02020603050405020304" pitchFamily="18" charset="0"/>
              </a:rPr>
              <a:t>	In</a:t>
            </a:r>
            <a:r>
              <a:rPr lang="en-US" altLang="zh-TW" sz="2800" b="1">
                <a:ea typeface="新細明體" panose="02020500000000000000" pitchFamily="18" charset="-120"/>
                <a:cs typeface="Times New Roman" panose="02020603050405020304" pitchFamily="18" charset="0"/>
              </a:rPr>
              <a:t> </a:t>
            </a:r>
            <a:r>
              <a:rPr lang="en-US" altLang="zh-TW" sz="2800">
                <a:ea typeface="新細明體" panose="02020500000000000000" pitchFamily="18" charset="-120"/>
                <a:cs typeface="Times New Roman" panose="02020603050405020304" pitchFamily="18" charset="0"/>
              </a:rPr>
              <a:t>X </a:t>
            </a:r>
            <a:r>
              <a:rPr lang="en-US" altLang="zh-TW" sz="2800">
                <a:latin typeface="BostonII" charset="0"/>
                <a:ea typeface="新細明體" panose="02020500000000000000" pitchFamily="18" charset="-120"/>
                <a:cs typeface="Times New Roman" panose="02020603050405020304" pitchFamily="18" charset="0"/>
              </a:rPr>
              <a:t>→ </a:t>
            </a:r>
            <a:r>
              <a:rPr lang="en-US" altLang="zh-TW" sz="2800">
                <a:ea typeface="新細明體" panose="02020500000000000000" pitchFamily="18" charset="-120"/>
                <a:cs typeface="Times New Roman" panose="02020603050405020304" pitchFamily="18" charset="0"/>
              </a:rPr>
              <a:t>Y and Y </a:t>
            </a:r>
            <a:r>
              <a:rPr lang="en-US" altLang="zh-TW" sz="2800">
                <a:latin typeface="BostonII" charset="0"/>
                <a:ea typeface="新細明體" panose="02020500000000000000" pitchFamily="18" charset="-120"/>
                <a:cs typeface="Times New Roman" panose="02020603050405020304" pitchFamily="18" charset="0"/>
              </a:rPr>
              <a:t>→ </a:t>
            </a:r>
            <a:r>
              <a:rPr lang="en-US" altLang="zh-TW" sz="2800">
                <a:ea typeface="新細明體" panose="02020500000000000000" pitchFamily="18" charset="-120"/>
                <a:cs typeface="Times New Roman" panose="02020603050405020304" pitchFamily="18" charset="0"/>
              </a:rPr>
              <a:t>Z, with X as the primary key, </a:t>
            </a:r>
          </a:p>
          <a:p>
            <a:pPr eaLnBrk="1" hangingPunct="1">
              <a:buFontTx/>
              <a:buNone/>
            </a:pPr>
            <a:r>
              <a:rPr lang="en-US" altLang="zh-TW" sz="2800">
                <a:ea typeface="新細明體" panose="02020500000000000000" pitchFamily="18" charset="-120"/>
                <a:cs typeface="Times New Roman" panose="02020603050405020304" pitchFamily="18" charset="0"/>
              </a:rPr>
              <a:t>	we consider this a problem only if </a:t>
            </a:r>
            <a:r>
              <a:rPr lang="en-US" altLang="zh-TW" sz="2800" b="1">
                <a:ea typeface="新細明體" panose="02020500000000000000" pitchFamily="18" charset="-120"/>
                <a:cs typeface="Times New Roman" panose="02020603050405020304" pitchFamily="18" charset="0"/>
              </a:rPr>
              <a:t>Y </a:t>
            </a:r>
            <a:r>
              <a:rPr lang="en-US" altLang="zh-TW" sz="2800">
                <a:ea typeface="新細明體" panose="02020500000000000000" pitchFamily="18" charset="-120"/>
                <a:cs typeface="Times New Roman" panose="02020603050405020304" pitchFamily="18" charset="0"/>
              </a:rPr>
              <a:t>is </a:t>
            </a:r>
            <a:r>
              <a:rPr lang="en-US" altLang="zh-TW" sz="2800" b="1" i="1">
                <a:solidFill>
                  <a:schemeClr val="hlink"/>
                </a:solidFill>
                <a:ea typeface="新細明體" panose="02020500000000000000" pitchFamily="18" charset="-120"/>
                <a:cs typeface="Times New Roman" panose="02020603050405020304" pitchFamily="18" charset="0"/>
              </a:rPr>
              <a:t>not</a:t>
            </a:r>
            <a:r>
              <a:rPr lang="en-US" altLang="zh-TW" sz="2800">
                <a:ea typeface="新細明體" panose="02020500000000000000" pitchFamily="18" charset="-120"/>
                <a:cs typeface="Times New Roman" panose="02020603050405020304" pitchFamily="18" charset="0"/>
              </a:rPr>
              <a:t> a </a:t>
            </a:r>
            <a:r>
              <a:rPr lang="en-US" altLang="zh-TW" sz="2800" b="1">
                <a:ea typeface="新細明體" panose="02020500000000000000" pitchFamily="18" charset="-120"/>
                <a:cs typeface="Times New Roman" panose="02020603050405020304" pitchFamily="18" charset="0"/>
              </a:rPr>
              <a:t>superkey</a:t>
            </a:r>
            <a:r>
              <a:rPr lang="en-US" altLang="zh-TW" sz="2800">
                <a:ea typeface="新細明體" panose="02020500000000000000" pitchFamily="18" charset="-120"/>
                <a:cs typeface="Times New Roman" panose="02020603050405020304" pitchFamily="18" charset="0"/>
              </a:rPr>
              <a:t>. </a:t>
            </a:r>
          </a:p>
          <a:p>
            <a:pPr eaLnBrk="1" hangingPunct="1">
              <a:buFontTx/>
              <a:buNone/>
            </a:pPr>
            <a:r>
              <a:rPr lang="en-US" altLang="zh-TW" sz="2800">
                <a:ea typeface="新細明體" panose="02020500000000000000" pitchFamily="18" charset="-120"/>
                <a:cs typeface="Times New Roman" panose="02020603050405020304" pitchFamily="18" charset="0"/>
              </a:rPr>
              <a:t>	</a:t>
            </a:r>
          </a:p>
          <a:p>
            <a:pPr eaLnBrk="1" hangingPunct="1">
              <a:buFontTx/>
              <a:buNone/>
            </a:pPr>
            <a:r>
              <a:rPr lang="en-US" altLang="zh-TW" sz="2800">
                <a:ea typeface="新細明體" panose="02020500000000000000" pitchFamily="18" charset="-120"/>
                <a:cs typeface="Times New Roman" panose="02020603050405020304" pitchFamily="18" charset="0"/>
              </a:rPr>
              <a:t>	When </a:t>
            </a:r>
            <a:r>
              <a:rPr lang="en-US" altLang="zh-TW" sz="2800" b="1">
                <a:ea typeface="新細明體" panose="02020500000000000000" pitchFamily="18" charset="-120"/>
                <a:cs typeface="Times New Roman" panose="02020603050405020304" pitchFamily="18" charset="0"/>
              </a:rPr>
              <a:t>Y</a:t>
            </a:r>
            <a:r>
              <a:rPr lang="en-US" altLang="zh-TW" sz="2800">
                <a:ea typeface="新細明體" panose="02020500000000000000" pitchFamily="18" charset="-120"/>
                <a:cs typeface="Times New Roman" panose="02020603050405020304" pitchFamily="18" charset="0"/>
              </a:rPr>
              <a:t> is a </a:t>
            </a:r>
            <a:r>
              <a:rPr lang="en-US" altLang="zh-TW" sz="2800" b="1">
                <a:ea typeface="新細明體" panose="02020500000000000000" pitchFamily="18" charset="-120"/>
                <a:cs typeface="Times New Roman" panose="02020603050405020304" pitchFamily="18" charset="0"/>
              </a:rPr>
              <a:t>superkey</a:t>
            </a:r>
            <a:r>
              <a:rPr lang="en-US" altLang="zh-TW" sz="2800">
                <a:ea typeface="新細明體" panose="02020500000000000000" pitchFamily="18" charset="-120"/>
                <a:cs typeface="Times New Roman" panose="02020603050405020304" pitchFamily="18" charset="0"/>
              </a:rPr>
              <a:t>, there is no problem with the transitive dependency .</a:t>
            </a:r>
          </a:p>
          <a:p>
            <a:pPr eaLnBrk="1" hangingPunct="1">
              <a:buFontTx/>
              <a:buNone/>
            </a:pPr>
            <a:r>
              <a:rPr lang="en-US" altLang="zh-TW" sz="2800">
                <a:ea typeface="新細明體" panose="02020500000000000000" pitchFamily="18" charset="-120"/>
                <a:cs typeface="Times New Roman" panose="02020603050405020304" pitchFamily="18" charset="0"/>
              </a:rPr>
              <a:t>	</a:t>
            </a:r>
          </a:p>
          <a:p>
            <a:pPr eaLnBrk="1" hangingPunct="1">
              <a:buFontTx/>
              <a:buNone/>
            </a:pPr>
            <a:r>
              <a:rPr lang="en-US" altLang="zh-TW" sz="2800">
                <a:ea typeface="新細明體" panose="02020500000000000000" pitchFamily="18" charset="-120"/>
                <a:cs typeface="Times New Roman" panose="02020603050405020304" pitchFamily="18" charset="0"/>
              </a:rPr>
              <a:t>	E.g., Consider EMP(</a:t>
            </a:r>
            <a:r>
              <a:rPr lang="en-US" altLang="zh-TW" sz="2800" u="sng">
                <a:ea typeface="新細明體" panose="02020500000000000000" pitchFamily="18" charset="-120"/>
                <a:cs typeface="Times New Roman" panose="02020603050405020304" pitchFamily="18" charset="0"/>
              </a:rPr>
              <a:t>SSN</a:t>
            </a:r>
            <a:r>
              <a:rPr lang="en-US" altLang="zh-TW" sz="2800">
                <a:ea typeface="新細明體" panose="02020500000000000000" pitchFamily="18" charset="-120"/>
                <a:cs typeface="Times New Roman" panose="02020603050405020304" pitchFamily="18" charset="0"/>
              </a:rPr>
              <a:t>, Emp#, Salary ). </a:t>
            </a:r>
          </a:p>
          <a:p>
            <a:pPr eaLnBrk="1" hangingPunct="1">
              <a:buFontTx/>
              <a:buNone/>
            </a:pPr>
            <a:r>
              <a:rPr lang="en-US" altLang="zh-TW" sz="2800">
                <a:ea typeface="新細明體" panose="02020500000000000000" pitchFamily="18" charset="-120"/>
                <a:cs typeface="Times New Roman" panose="02020603050405020304" pitchFamily="18" charset="0"/>
              </a:rPr>
              <a:t>		SSN </a:t>
            </a:r>
            <a:r>
              <a:rPr lang="en-US" altLang="zh-TW" sz="2800">
                <a:latin typeface="BostonII" charset="0"/>
                <a:ea typeface="新細明體" panose="02020500000000000000" pitchFamily="18" charset="-120"/>
                <a:cs typeface="Times New Roman" panose="02020603050405020304" pitchFamily="18" charset="0"/>
              </a:rPr>
              <a:t>→ </a:t>
            </a:r>
            <a:r>
              <a:rPr lang="en-US" altLang="zh-TW" sz="2800">
                <a:ea typeface="新細明體" panose="02020500000000000000" pitchFamily="18" charset="-120"/>
                <a:cs typeface="Times New Roman" panose="02020603050405020304" pitchFamily="18" charset="0"/>
              </a:rPr>
              <a:t>Emp# ; 	Emp# </a:t>
            </a:r>
            <a:r>
              <a:rPr lang="en-US" altLang="zh-TW" sz="2800">
                <a:latin typeface="BostonII" charset="0"/>
                <a:ea typeface="新細明體" panose="02020500000000000000" pitchFamily="18" charset="-120"/>
                <a:cs typeface="Times New Roman" panose="02020603050405020304" pitchFamily="18" charset="0"/>
              </a:rPr>
              <a:t>→ </a:t>
            </a:r>
            <a:r>
              <a:rPr lang="en-US" altLang="zh-TW" sz="2800">
                <a:ea typeface="新細明體" panose="02020500000000000000" pitchFamily="18" charset="-120"/>
                <a:cs typeface="Times New Roman" panose="02020603050405020304" pitchFamily="18" charset="0"/>
              </a:rPr>
              <a:t>Salary </a:t>
            </a:r>
          </a:p>
          <a:p>
            <a:pPr eaLnBrk="1" hangingPunct="1">
              <a:buFontTx/>
              <a:buNone/>
            </a:pPr>
            <a:r>
              <a:rPr lang="en-US" altLang="zh-TW" sz="2800">
                <a:ea typeface="新細明體" panose="02020500000000000000" pitchFamily="18" charset="-120"/>
                <a:cs typeface="Times New Roman" panose="02020603050405020304" pitchFamily="18" charset="0"/>
              </a:rPr>
              <a:t>	Here, SSN </a:t>
            </a:r>
            <a:r>
              <a:rPr lang="en-US" altLang="zh-TW" sz="2800">
                <a:latin typeface="BostonII" charset="0"/>
                <a:ea typeface="新細明體" panose="02020500000000000000" pitchFamily="18" charset="-120"/>
                <a:cs typeface="Times New Roman" panose="02020603050405020304" pitchFamily="18" charset="0"/>
              </a:rPr>
              <a:t>→ </a:t>
            </a:r>
            <a:r>
              <a:rPr lang="en-US" altLang="zh-TW" sz="2800">
                <a:ea typeface="新細明體" panose="02020500000000000000" pitchFamily="18" charset="-120"/>
                <a:cs typeface="Times New Roman" panose="02020603050405020304" pitchFamily="18" charset="0"/>
              </a:rPr>
              <a:t>Salary  </a:t>
            </a:r>
            <a:r>
              <a:rPr lang="en-US" altLang="zh-TW" sz="2400">
                <a:ea typeface="新細明體" panose="02020500000000000000" pitchFamily="18" charset="-120"/>
                <a:cs typeface="Times New Roman" panose="02020603050405020304" pitchFamily="18" charset="0"/>
              </a:rPr>
              <a:t>(no problem, since </a:t>
            </a:r>
            <a:r>
              <a:rPr lang="en-US" altLang="zh-TW" sz="2400" b="1">
                <a:ea typeface="新細明體" panose="02020500000000000000" pitchFamily="18" charset="-120"/>
                <a:cs typeface="Times New Roman" panose="02020603050405020304" pitchFamily="18" charset="0"/>
              </a:rPr>
              <a:t>Emp#</a:t>
            </a:r>
            <a:r>
              <a:rPr lang="en-US" altLang="zh-TW" sz="2400">
                <a:ea typeface="新細明體" panose="02020500000000000000" pitchFamily="18" charset="-120"/>
                <a:cs typeface="Times New Roman" panose="02020603050405020304" pitchFamily="18" charset="0"/>
              </a:rPr>
              <a:t> is a </a:t>
            </a:r>
            <a:r>
              <a:rPr lang="en-US" altLang="zh-TW" sz="2400" b="1">
                <a:ea typeface="新細明體" panose="02020500000000000000" pitchFamily="18" charset="-120"/>
                <a:cs typeface="Times New Roman" panose="02020603050405020304" pitchFamily="18" charset="0"/>
              </a:rPr>
              <a:t>superkey</a:t>
            </a:r>
            <a:r>
              <a:rPr lang="en-US" altLang="zh-TW" sz="2400">
                <a:ea typeface="新細明體" panose="02020500000000000000" pitchFamily="18" charset="-120"/>
                <a:cs typeface="Times New Roman" panose="02020603050405020304" pitchFamily="18" charset="0"/>
              </a:rPr>
              <a:t>)</a:t>
            </a:r>
          </a:p>
          <a:p>
            <a:pPr eaLnBrk="1" hangingPunct="1">
              <a:buFontTx/>
              <a:buNone/>
            </a:pPr>
            <a:r>
              <a:rPr lang="en-US" altLang="zh-TW" sz="2400">
                <a:ea typeface="新細明體" panose="02020500000000000000" pitchFamily="18" charset="-120"/>
                <a:cs typeface="Times New Roman" panose="02020603050405020304" pitchFamily="18" charset="0"/>
              </a:rPr>
              <a:t>    The relation is in 3</a:t>
            </a:r>
            <a:r>
              <a:rPr lang="en-US" altLang="zh-TW" sz="2400" baseline="30000">
                <a:ea typeface="新細明體" panose="02020500000000000000" pitchFamily="18" charset="-120"/>
                <a:cs typeface="Times New Roman" panose="02020603050405020304" pitchFamily="18" charset="0"/>
              </a:rPr>
              <a:t>rd</a:t>
            </a:r>
            <a:r>
              <a:rPr lang="en-US" altLang="zh-TW" sz="2400">
                <a:ea typeface="新細明體" panose="02020500000000000000" pitchFamily="18" charset="-120"/>
                <a:cs typeface="Times New Roman" panose="02020603050405020304" pitchFamily="18" charset="0"/>
              </a:rPr>
              <a:t> normal form.</a:t>
            </a:r>
            <a:endParaRPr lang="en-US" altLang="zh-TW" sz="2800">
              <a:ea typeface="新細明體" panose="02020500000000000000" pitchFamily="18" charset="-12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69DAFE1-45D7-4527-B526-0C856E59CA12}" type="slidenum">
              <a:rPr lang="en-US" altLang="zh-TW" sz="1600">
                <a:solidFill>
                  <a:schemeClr val="bg2"/>
                </a:solidFill>
              </a:rPr>
              <a:pPr eaLnBrk="1" hangingPunct="1"/>
              <a:t>4</a:t>
            </a:fld>
            <a:endParaRPr lang="en-US" altLang="zh-TW" sz="1600">
              <a:solidFill>
                <a:schemeClr val="bg2"/>
              </a:solidFill>
            </a:endParaRPr>
          </a:p>
        </p:txBody>
      </p:sp>
      <p:sp>
        <p:nvSpPr>
          <p:cNvPr id="6147" name="Rectangle 4"/>
          <p:cNvSpPr>
            <a:spLocks noGrp="1" noChangeArrowheads="1"/>
          </p:cNvSpPr>
          <p:nvPr>
            <p:ph type="title"/>
          </p:nvPr>
        </p:nvSpPr>
        <p:spPr>
          <a:xfrm>
            <a:off x="250825" y="279400"/>
            <a:ext cx="8534400" cy="717550"/>
          </a:xfrm>
        </p:spPr>
        <p:txBody>
          <a:bodyPr/>
          <a:lstStyle/>
          <a:p>
            <a:pPr eaLnBrk="1" hangingPunct="1"/>
            <a:r>
              <a:rPr lang="en-US" altLang="zh-TW" sz="4000">
                <a:ea typeface="新細明體" panose="02020500000000000000" pitchFamily="18" charset="-120"/>
              </a:rPr>
              <a:t>Chapter Outline</a:t>
            </a:r>
          </a:p>
        </p:txBody>
      </p:sp>
      <p:sp>
        <p:nvSpPr>
          <p:cNvPr id="6148" name="Rectangle 5"/>
          <p:cNvSpPr>
            <a:spLocks noGrp="1" noChangeArrowheads="1"/>
          </p:cNvSpPr>
          <p:nvPr>
            <p:ph type="body" idx="1"/>
          </p:nvPr>
        </p:nvSpPr>
        <p:spPr>
          <a:xfrm>
            <a:off x="495300" y="1389063"/>
            <a:ext cx="8458200" cy="4114800"/>
          </a:xfrm>
        </p:spPr>
        <p:txBody>
          <a:bodyPr/>
          <a:lstStyle/>
          <a:p>
            <a:pPr marL="447675" indent="-447675" eaLnBrk="1" hangingPunct="1">
              <a:buFont typeface="Wingdings" panose="05000000000000000000" pitchFamily="2" charset="2"/>
              <a:buAutoNum type="arabicPeriod"/>
            </a:pPr>
            <a:r>
              <a:rPr lang="en-US" altLang="zh-TW" sz="2800">
                <a:ea typeface="新細明體" panose="02020500000000000000" pitchFamily="18" charset="-120"/>
                <a:cs typeface="Times New Roman" panose="02020603050405020304" pitchFamily="18" charset="0"/>
              </a:rPr>
              <a:t>Informal Design Guidelines for Relational Databases</a:t>
            </a:r>
          </a:p>
          <a:p>
            <a:pPr marL="447675" indent="-447675" eaLnBrk="1" hangingPunct="1">
              <a:buFont typeface="Wingdings" panose="05000000000000000000" pitchFamily="2" charset="2"/>
              <a:buAutoNum type="arabicPeriod"/>
            </a:pPr>
            <a:r>
              <a:rPr lang="en-US" altLang="zh-TW" sz="2800">
                <a:ea typeface="新細明體" panose="02020500000000000000" pitchFamily="18" charset="-120"/>
                <a:cs typeface="Times New Roman" panose="02020603050405020304" pitchFamily="18" charset="0"/>
              </a:rPr>
              <a:t>Functional Dependencies (FDs)</a:t>
            </a:r>
          </a:p>
          <a:p>
            <a:pPr marL="447675" indent="-447675" eaLnBrk="1" hangingPunct="1">
              <a:buFont typeface="Wingdings" panose="05000000000000000000" pitchFamily="2" charset="2"/>
              <a:buAutoNum type="arabicPeriod"/>
            </a:pPr>
            <a:r>
              <a:rPr lang="en-US" altLang="zh-TW" sz="2800">
                <a:ea typeface="新細明體" panose="02020500000000000000" pitchFamily="18" charset="-120"/>
                <a:cs typeface="Times New Roman" panose="02020603050405020304" pitchFamily="18" charset="0"/>
                <a:hlinkClick r:id="rId3" action="ppaction://hlinksldjump"/>
              </a:rPr>
              <a:t>Normal Forms Based on Primary Keys</a:t>
            </a:r>
            <a:endParaRPr lang="en-US" altLang="zh-TW" sz="2800">
              <a:ea typeface="新細明體" panose="02020500000000000000" pitchFamily="18" charset="-120"/>
              <a:cs typeface="Times New Roman" panose="02020603050405020304" pitchFamily="18" charset="0"/>
            </a:endParaRPr>
          </a:p>
          <a:p>
            <a:pPr marL="447675" indent="-447675" eaLnBrk="1" hangingPunct="1">
              <a:buFont typeface="Wingdings" panose="05000000000000000000" pitchFamily="2" charset="2"/>
              <a:buAutoNum type="arabicPeriod"/>
            </a:pPr>
            <a:r>
              <a:rPr lang="en-US" altLang="zh-TW" sz="2800">
                <a:ea typeface="新細明體" panose="02020500000000000000" pitchFamily="18" charset="-120"/>
                <a:cs typeface="Times New Roman" panose="02020603050405020304" pitchFamily="18" charset="0"/>
                <a:hlinkClick r:id="rId4" action="ppaction://hlinksldjump"/>
              </a:rPr>
              <a:t>General Normal Form Definitions (For </a:t>
            </a:r>
            <a:r>
              <a:rPr lang="en-US" altLang="zh-TW" sz="2800" u="sng">
                <a:ea typeface="新細明體" panose="02020500000000000000" pitchFamily="18" charset="-120"/>
                <a:cs typeface="Times New Roman" panose="02020603050405020304" pitchFamily="18" charset="0"/>
                <a:hlinkClick r:id="rId4" action="ppaction://hlinksldjump"/>
              </a:rPr>
              <a:t>Multiple</a:t>
            </a:r>
            <a:r>
              <a:rPr lang="en-US" altLang="zh-TW" sz="2800">
                <a:ea typeface="新細明體" panose="02020500000000000000" pitchFamily="18" charset="-120"/>
                <a:cs typeface="Times New Roman" panose="02020603050405020304" pitchFamily="18" charset="0"/>
                <a:hlinkClick r:id="rId4" action="ppaction://hlinksldjump"/>
              </a:rPr>
              <a:t> Keys)</a:t>
            </a:r>
            <a:endParaRPr lang="en-US" altLang="zh-TW" sz="2800">
              <a:ea typeface="新細明體" panose="02020500000000000000" pitchFamily="18" charset="-120"/>
              <a:cs typeface="Times New Roman" panose="02020603050405020304" pitchFamily="18" charset="0"/>
            </a:endParaRPr>
          </a:p>
          <a:p>
            <a:pPr marL="447675" indent="-447675" eaLnBrk="1" hangingPunct="1">
              <a:buFont typeface="Wingdings" panose="05000000000000000000" pitchFamily="2" charset="2"/>
              <a:buAutoNum type="arabicPeriod"/>
            </a:pPr>
            <a:r>
              <a:rPr lang="en-US" altLang="zh-TW" sz="2800">
                <a:ea typeface="新細明體" panose="02020500000000000000" pitchFamily="18" charset="-120"/>
                <a:cs typeface="Times New Roman" panose="02020603050405020304" pitchFamily="18" charset="0"/>
                <a:hlinkClick r:id="rId5" action="ppaction://hlinksldjump"/>
              </a:rPr>
              <a:t>BCNF (Boyce-Codd Normal Form)</a:t>
            </a:r>
            <a:endParaRPr lang="en-US" altLang="zh-TW" sz="2800">
              <a:ea typeface="新細明體" panose="02020500000000000000" pitchFamily="18" charset="-120"/>
              <a:cs typeface="Times New Roman" panose="02020603050405020304" pitchFamily="18" charset="0"/>
            </a:endParaRPr>
          </a:p>
          <a:p>
            <a:pPr marL="447675" indent="-447675" eaLnBrk="1" hangingPunct="1">
              <a:buFont typeface="Wingdings" panose="05000000000000000000" pitchFamily="2" charset="2"/>
              <a:buAutoNum type="arabicPeriod"/>
            </a:pPr>
            <a:r>
              <a:rPr lang="en-US" altLang="zh-TW" sz="2800">
                <a:ea typeface="新細明體" panose="02020500000000000000" pitchFamily="18" charset="-120"/>
                <a:cs typeface="Times New Roman" panose="02020603050405020304" pitchFamily="18" charset="0"/>
              </a:rPr>
              <a:t>Multivalued Dependency and Fourth Normal Form</a:t>
            </a:r>
          </a:p>
          <a:p>
            <a:pPr marL="447675" indent="-447675" eaLnBrk="1" hangingPunct="1">
              <a:buFont typeface="Wingdings" panose="05000000000000000000" pitchFamily="2" charset="2"/>
              <a:buAutoNum type="arabicPeriod"/>
            </a:pPr>
            <a:r>
              <a:rPr lang="en-US" altLang="zh-TW" sz="2800">
                <a:ea typeface="新細明體" panose="02020500000000000000" pitchFamily="18" charset="-120"/>
                <a:cs typeface="Times New Roman" panose="02020603050405020304" pitchFamily="18" charset="0"/>
              </a:rPr>
              <a:t>Join Dependencies and Fifth Normal Form</a:t>
            </a:r>
          </a:p>
          <a:p>
            <a:pPr marL="447675" indent="-447675" eaLnBrk="1" hangingPunct="1">
              <a:buFontTx/>
              <a:buNone/>
            </a:pPr>
            <a:endParaRPr lang="en-US" altLang="zh-TW" sz="2800">
              <a:ea typeface="新細明體" panose="02020500000000000000" pitchFamily="18" charset="-120"/>
              <a:cs typeface="Times New Roman" panose="02020603050405020304" pitchFamily="18" charset="0"/>
            </a:endParaRPr>
          </a:p>
          <a:p>
            <a:pPr marL="447675" indent="-447675" eaLnBrk="1" hangingPunct="1">
              <a:buFontTx/>
              <a:buNone/>
            </a:pPr>
            <a:r>
              <a:rPr lang="en-US" altLang="zh-TW" sz="2800">
                <a:ea typeface="新細明體" panose="02020500000000000000" pitchFamily="18" charset="-12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B9FCD68-C754-4F77-ABA8-C0C5A0901A99}" type="slidenum">
              <a:rPr lang="en-US" altLang="zh-TW" sz="1600">
                <a:solidFill>
                  <a:schemeClr val="bg2"/>
                </a:solidFill>
              </a:rPr>
              <a:pPr eaLnBrk="1" hangingPunct="1"/>
              <a:t>40</a:t>
            </a:fld>
            <a:endParaRPr lang="en-US" altLang="zh-TW" sz="1600">
              <a:solidFill>
                <a:schemeClr val="bg2"/>
              </a:solidFill>
            </a:endParaRPr>
          </a:p>
        </p:txBody>
      </p:sp>
      <p:sp>
        <p:nvSpPr>
          <p:cNvPr id="44035" name="Rectangle 2"/>
          <p:cNvSpPr>
            <a:spLocks noGrp="1" noChangeArrowheads="1"/>
          </p:cNvSpPr>
          <p:nvPr>
            <p:ph type="title"/>
          </p:nvPr>
        </p:nvSpPr>
        <p:spPr>
          <a:xfrm>
            <a:off x="0" y="0"/>
            <a:ext cx="3681413" cy="4297363"/>
          </a:xfrm>
        </p:spPr>
        <p:txBody>
          <a:bodyPr/>
          <a:lstStyle/>
          <a:p>
            <a:pPr algn="l" eaLnBrk="1" hangingPunct="1">
              <a:spcBef>
                <a:spcPct val="30000"/>
              </a:spcBef>
            </a:pPr>
            <a:r>
              <a:rPr lang="en-US" altLang="zh-TW" sz="2400" b="1">
                <a:ea typeface="新細明體" panose="02020500000000000000" pitchFamily="18" charset="-120"/>
              </a:rPr>
              <a:t>FIGURE</a:t>
            </a:r>
            <a:br>
              <a:rPr lang="en-US" altLang="zh-TW" sz="2400" b="1">
                <a:ea typeface="新細明體" panose="02020500000000000000" pitchFamily="18" charset="-120"/>
              </a:rPr>
            </a:br>
            <a:r>
              <a:rPr lang="en-US" altLang="zh-TW" sz="2400">
                <a:ea typeface="新細明體" panose="02020500000000000000" pitchFamily="18" charset="-120"/>
              </a:rPr>
              <a:t>Normalization into 2NF and 3NF. </a:t>
            </a:r>
            <a:br>
              <a:rPr lang="en-US" altLang="zh-TW" sz="2400">
                <a:ea typeface="新細明體" panose="02020500000000000000" pitchFamily="18" charset="-120"/>
              </a:rPr>
            </a:br>
            <a:r>
              <a:rPr lang="en-US" altLang="zh-TW" sz="1800">
                <a:ea typeface="新細明體" panose="02020500000000000000" pitchFamily="18" charset="-120"/>
              </a:rPr>
              <a:t>(a) the LOTS relation with its   functional dependencies FD1 though FD4. </a:t>
            </a:r>
            <a:br>
              <a:rPr lang="en-US" altLang="zh-TW" sz="1800">
                <a:ea typeface="新細明體" panose="02020500000000000000" pitchFamily="18" charset="-120"/>
              </a:rPr>
            </a:br>
            <a:r>
              <a:rPr lang="en-US" altLang="zh-TW" sz="1800">
                <a:ea typeface="新細明體" panose="02020500000000000000" pitchFamily="18" charset="-120"/>
              </a:rPr>
              <a:t>(b) Decomposing into the 2NF relations LOTS1 and LOTS2. </a:t>
            </a:r>
            <a:br>
              <a:rPr lang="en-US" altLang="zh-TW" sz="1800">
                <a:ea typeface="新細明體" panose="02020500000000000000" pitchFamily="18" charset="-120"/>
              </a:rPr>
            </a:br>
            <a:r>
              <a:rPr lang="en-US" altLang="zh-TW" sz="1800">
                <a:ea typeface="新細明體" panose="02020500000000000000" pitchFamily="18" charset="-120"/>
              </a:rPr>
              <a:t>(c) Decomposing LOTS1 into the 3NF relations LOTS1A and LOTS1B. </a:t>
            </a:r>
            <a:br>
              <a:rPr lang="en-US" altLang="zh-TW" sz="1800">
                <a:ea typeface="新細明體" panose="02020500000000000000" pitchFamily="18" charset="-120"/>
              </a:rPr>
            </a:br>
            <a:r>
              <a:rPr lang="en-US" altLang="zh-TW" sz="1800">
                <a:ea typeface="新細明體" panose="02020500000000000000" pitchFamily="18" charset="-120"/>
              </a:rPr>
              <a:t>(d) Summary of the progressive normalization of LOTS.</a:t>
            </a:r>
            <a:endParaRPr lang="en-US" altLang="zh-TW" sz="1800" b="1">
              <a:ea typeface="新細明體" panose="02020500000000000000" pitchFamily="18" charset="-120"/>
            </a:endParaRPr>
          </a:p>
        </p:txBody>
      </p:sp>
      <p:pic>
        <p:nvPicPr>
          <p:cNvPr id="44036"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470275" y="152400"/>
            <a:ext cx="4997450" cy="6526213"/>
          </a:xfrm>
        </p:spPr>
      </p:pic>
      <p:sp>
        <p:nvSpPr>
          <p:cNvPr id="44037" name="Text Box 4"/>
          <p:cNvSpPr txBox="1">
            <a:spLocks noChangeArrowheads="1"/>
          </p:cNvSpPr>
          <p:nvPr/>
        </p:nvSpPr>
        <p:spPr bwMode="auto">
          <a:xfrm>
            <a:off x="88900" y="4265613"/>
            <a:ext cx="3259138"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2000" b="1" dirty="0">
                <a:solidFill>
                  <a:schemeClr val="bg2"/>
                </a:solidFill>
                <a:ea typeface="新細明體" panose="02020500000000000000" pitchFamily="18" charset="-120"/>
              </a:rPr>
              <a:t>In (a)</a:t>
            </a:r>
          </a:p>
          <a:p>
            <a:pPr eaLnBrk="1" hangingPunct="1"/>
            <a:r>
              <a:rPr lang="en-US" altLang="zh-TW" sz="2000" b="1" dirty="0">
                <a:solidFill>
                  <a:srgbClr val="FF0000"/>
                </a:solidFill>
                <a:ea typeface="新細明體" panose="02020500000000000000" pitchFamily="18" charset="-120"/>
              </a:rPr>
              <a:t>PROPERTY_ID#</a:t>
            </a:r>
          </a:p>
          <a:p>
            <a:pPr eaLnBrk="1" hangingPunct="1"/>
            <a:r>
              <a:rPr lang="en-US" altLang="zh-TW" sz="2000" b="1" dirty="0">
                <a:solidFill>
                  <a:schemeClr val="bg2"/>
                </a:solidFill>
                <a:ea typeface="新細明體" panose="02020500000000000000" pitchFamily="18" charset="-120"/>
              </a:rPr>
              <a:t>is a primary key.</a:t>
            </a:r>
          </a:p>
          <a:p>
            <a:pPr eaLnBrk="1" hangingPunct="1">
              <a:spcBef>
                <a:spcPct val="50000"/>
              </a:spcBef>
            </a:pPr>
            <a:r>
              <a:rPr lang="en-US" altLang="zh-TW" sz="2000" b="1" dirty="0">
                <a:solidFill>
                  <a:srgbClr val="FF0000"/>
                </a:solidFill>
                <a:ea typeface="新細明體" panose="02020500000000000000" pitchFamily="18" charset="-120"/>
              </a:rPr>
              <a:t>{COUNTY_NAME, LOT#} </a:t>
            </a:r>
            <a:r>
              <a:rPr lang="en-US" altLang="zh-TW" sz="2000" b="1" dirty="0">
                <a:solidFill>
                  <a:schemeClr val="bg2"/>
                </a:solidFill>
                <a:ea typeface="新細明體" panose="02020500000000000000" pitchFamily="18" charset="-120"/>
              </a:rPr>
              <a:t>is a candidate key.</a:t>
            </a:r>
          </a:p>
        </p:txBody>
      </p:sp>
      <p:sp>
        <p:nvSpPr>
          <p:cNvPr id="44038" name="Line 5"/>
          <p:cNvSpPr>
            <a:spLocks noChangeShapeType="1"/>
          </p:cNvSpPr>
          <p:nvPr/>
        </p:nvSpPr>
        <p:spPr bwMode="auto">
          <a:xfrm flipH="1">
            <a:off x="8104188" y="1222375"/>
            <a:ext cx="771525" cy="0"/>
          </a:xfrm>
          <a:prstGeom prst="line">
            <a:avLst/>
          </a:prstGeom>
          <a:noFill/>
          <a:ln w="571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4039" name="Line 6"/>
          <p:cNvSpPr>
            <a:spLocks noChangeShapeType="1"/>
          </p:cNvSpPr>
          <p:nvPr/>
        </p:nvSpPr>
        <p:spPr bwMode="auto">
          <a:xfrm flipH="1">
            <a:off x="7634288" y="3017838"/>
            <a:ext cx="1190625" cy="0"/>
          </a:xfrm>
          <a:prstGeom prst="line">
            <a:avLst/>
          </a:prstGeom>
          <a:noFill/>
          <a:ln w="571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4040" name="Text Box 7"/>
          <p:cNvSpPr txBox="1">
            <a:spLocks noChangeArrowheads="1"/>
          </p:cNvSpPr>
          <p:nvPr/>
        </p:nvSpPr>
        <p:spPr bwMode="auto">
          <a:xfrm>
            <a:off x="8131175" y="1211263"/>
            <a:ext cx="900113"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pPr>
            <a:r>
              <a:rPr lang="en-US" altLang="zh-TW" sz="1600" b="1">
                <a:solidFill>
                  <a:schemeClr val="bg2"/>
                </a:solidFill>
                <a:ea typeface="新細明體" panose="02020500000000000000" pitchFamily="18" charset="-120"/>
                <a:sym typeface="Symbol" panose="05050102010706020507" pitchFamily="18" charset="2"/>
              </a:rPr>
              <a:t>not in</a:t>
            </a:r>
            <a:r>
              <a:rPr lang="en-US" altLang="zh-TW">
                <a:solidFill>
                  <a:schemeClr val="bg2"/>
                </a:solidFill>
                <a:ea typeface="新細明體" panose="02020500000000000000" pitchFamily="18" charset="-120"/>
                <a:sym typeface="Symbol" panose="05050102010706020507" pitchFamily="18" charset="2"/>
              </a:rPr>
              <a:t> </a:t>
            </a:r>
            <a:r>
              <a:rPr lang="en-US" altLang="zh-TW" sz="2000">
                <a:solidFill>
                  <a:schemeClr val="bg2"/>
                </a:solidFill>
                <a:ea typeface="新細明體" panose="02020500000000000000" pitchFamily="18" charset="-120"/>
              </a:rPr>
              <a:t>2NF</a:t>
            </a:r>
          </a:p>
        </p:txBody>
      </p:sp>
      <p:sp>
        <p:nvSpPr>
          <p:cNvPr id="44041" name="Text Box 8"/>
          <p:cNvSpPr txBox="1">
            <a:spLocks noChangeArrowheads="1"/>
          </p:cNvSpPr>
          <p:nvPr/>
        </p:nvSpPr>
        <p:spPr bwMode="auto">
          <a:xfrm>
            <a:off x="7581900" y="2994025"/>
            <a:ext cx="13366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pPr>
            <a:r>
              <a:rPr lang="en-US" altLang="zh-TW" sz="1600" b="1">
                <a:solidFill>
                  <a:schemeClr val="bg2"/>
                </a:solidFill>
                <a:ea typeface="新細明體" panose="02020500000000000000" pitchFamily="18" charset="-120"/>
                <a:sym typeface="Symbol" panose="05050102010706020507" pitchFamily="18" charset="2"/>
              </a:rPr>
              <a:t>not in</a:t>
            </a:r>
            <a:r>
              <a:rPr lang="en-US" altLang="zh-TW">
                <a:solidFill>
                  <a:schemeClr val="bg2"/>
                </a:solidFill>
                <a:ea typeface="新細明體" panose="02020500000000000000" pitchFamily="18" charset="-120"/>
                <a:sym typeface="Symbol" panose="05050102010706020507" pitchFamily="18" charset="2"/>
              </a:rPr>
              <a:t> </a:t>
            </a:r>
            <a:r>
              <a:rPr lang="en-US" altLang="zh-TW" sz="2000">
                <a:solidFill>
                  <a:schemeClr val="bg2"/>
                </a:solidFill>
                <a:ea typeface="新細明體" panose="02020500000000000000" pitchFamily="18" charset="-120"/>
              </a:rPr>
              <a:t>3NF</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A063153-200C-4414-8191-4C67E13E9879}" type="slidenum">
              <a:rPr lang="en-US" altLang="zh-TW" sz="1600">
                <a:solidFill>
                  <a:schemeClr val="bg2"/>
                </a:solidFill>
              </a:rPr>
              <a:pPr eaLnBrk="1" hangingPunct="1"/>
              <a:t>41</a:t>
            </a:fld>
            <a:endParaRPr lang="en-US" altLang="zh-TW" sz="1600">
              <a:solidFill>
                <a:schemeClr val="bg2"/>
              </a:solidFill>
            </a:endParaRPr>
          </a:p>
        </p:txBody>
      </p:sp>
      <p:sp>
        <p:nvSpPr>
          <p:cNvPr id="45059" name="Rectangle 2"/>
          <p:cNvSpPr>
            <a:spLocks noGrp="1" noChangeArrowheads="1"/>
          </p:cNvSpPr>
          <p:nvPr>
            <p:ph type="title"/>
          </p:nvPr>
        </p:nvSpPr>
        <p:spPr>
          <a:xfrm>
            <a:off x="185738" y="120650"/>
            <a:ext cx="8715375" cy="633413"/>
          </a:xfrm>
        </p:spPr>
        <p:txBody>
          <a:bodyPr/>
          <a:lstStyle/>
          <a:p>
            <a:pPr eaLnBrk="1" hangingPunct="1"/>
            <a:r>
              <a:rPr lang="en-US" altLang="zh-TW" sz="3600">
                <a:ea typeface="新細明體" panose="02020500000000000000" pitchFamily="18" charset="-120"/>
                <a:cs typeface="Times New Roman" panose="02020603050405020304" pitchFamily="18" charset="0"/>
              </a:rPr>
              <a:t>5 BCNF (Boyce-Codd Normal Form) </a:t>
            </a:r>
          </a:p>
        </p:txBody>
      </p:sp>
      <p:sp>
        <p:nvSpPr>
          <p:cNvPr id="45060" name="Rectangle 3"/>
          <p:cNvSpPr>
            <a:spLocks noGrp="1" noChangeArrowheads="1"/>
          </p:cNvSpPr>
          <p:nvPr>
            <p:ph type="body" idx="1"/>
          </p:nvPr>
        </p:nvSpPr>
        <p:spPr>
          <a:xfrm>
            <a:off x="252413" y="973138"/>
            <a:ext cx="8715375" cy="4627562"/>
          </a:xfrm>
        </p:spPr>
        <p:txBody>
          <a:bodyPr/>
          <a:lstStyle/>
          <a:p>
            <a:pPr eaLnBrk="1" hangingPunct="1">
              <a:lnSpc>
                <a:spcPct val="80000"/>
              </a:lnSpc>
            </a:pPr>
            <a:r>
              <a:rPr lang="en-US" altLang="zh-TW" sz="2400" dirty="0">
                <a:ea typeface="新細明體" panose="02020500000000000000" pitchFamily="18" charset="-120"/>
                <a:cs typeface="Times New Roman" panose="02020603050405020304" pitchFamily="18" charset="0"/>
              </a:rPr>
              <a:t>A relation schema R is in </a:t>
            </a:r>
            <a:r>
              <a:rPr lang="en-US" altLang="zh-TW" sz="2400" b="1" dirty="0">
                <a:ea typeface="新細明體" panose="02020500000000000000" pitchFamily="18" charset="-120"/>
                <a:cs typeface="Times New Roman" panose="02020603050405020304" pitchFamily="18" charset="0"/>
              </a:rPr>
              <a:t>Boyce-</a:t>
            </a:r>
            <a:r>
              <a:rPr lang="en-US" altLang="zh-TW" sz="2400" b="1" dirty="0" err="1">
                <a:ea typeface="新細明體" panose="02020500000000000000" pitchFamily="18" charset="-120"/>
                <a:cs typeface="Times New Roman" panose="02020603050405020304" pitchFamily="18" charset="0"/>
              </a:rPr>
              <a:t>Codd</a:t>
            </a:r>
            <a:r>
              <a:rPr lang="en-US" altLang="zh-TW" sz="2400" b="1" dirty="0">
                <a:ea typeface="新細明體" panose="02020500000000000000" pitchFamily="18" charset="-120"/>
                <a:cs typeface="Times New Roman" panose="02020603050405020304" pitchFamily="18" charset="0"/>
              </a:rPr>
              <a:t> Normal Form </a:t>
            </a:r>
            <a:r>
              <a:rPr lang="en-US" altLang="zh-TW" sz="2400" dirty="0">
                <a:ea typeface="新細明體" panose="02020500000000000000" pitchFamily="18" charset="-120"/>
                <a:cs typeface="Times New Roman" panose="02020603050405020304" pitchFamily="18" charset="0"/>
              </a:rPr>
              <a:t>(</a:t>
            </a:r>
            <a:r>
              <a:rPr lang="en-US" altLang="zh-TW" sz="2400" b="1" dirty="0">
                <a:ea typeface="新細明體" panose="02020500000000000000" pitchFamily="18" charset="-120"/>
                <a:cs typeface="Times New Roman" panose="02020603050405020304" pitchFamily="18" charset="0"/>
              </a:rPr>
              <a:t>BCNF</a:t>
            </a:r>
            <a:r>
              <a:rPr lang="en-US" altLang="zh-TW" sz="2400" dirty="0">
                <a:ea typeface="新細明體" panose="02020500000000000000" pitchFamily="18" charset="-120"/>
                <a:cs typeface="Times New Roman" panose="02020603050405020304" pitchFamily="18" charset="0"/>
              </a:rPr>
              <a:t>) </a:t>
            </a:r>
          </a:p>
          <a:p>
            <a:pPr lvl="1" eaLnBrk="1" hangingPunct="1">
              <a:lnSpc>
                <a:spcPct val="80000"/>
              </a:lnSpc>
            </a:pPr>
            <a:r>
              <a:rPr lang="en-US" altLang="zh-TW" sz="2000" dirty="0">
                <a:solidFill>
                  <a:srgbClr val="FF0000"/>
                </a:solidFill>
                <a:ea typeface="新細明體" panose="02020500000000000000" pitchFamily="18" charset="-120"/>
                <a:cs typeface="Times New Roman" panose="02020603050405020304" pitchFamily="18" charset="0"/>
              </a:rPr>
              <a:t>if whenever an FD X</a:t>
            </a:r>
            <a:r>
              <a:rPr lang="en-US" altLang="zh-TW" sz="2000" dirty="0">
                <a:solidFill>
                  <a:srgbClr val="FF0000"/>
                </a:solidFill>
                <a:latin typeface="BostonII" charset="0"/>
                <a:ea typeface="新細明體" panose="02020500000000000000" pitchFamily="18" charset="-120"/>
                <a:cs typeface="Times New Roman" panose="02020603050405020304" pitchFamily="18" charset="0"/>
              </a:rPr>
              <a:t>→</a:t>
            </a:r>
            <a:r>
              <a:rPr lang="en-US" altLang="zh-TW" sz="2000" dirty="0">
                <a:solidFill>
                  <a:srgbClr val="FF0000"/>
                </a:solidFill>
                <a:ea typeface="新細明體" panose="02020500000000000000" pitchFamily="18" charset="-120"/>
                <a:cs typeface="Times New Roman" panose="02020603050405020304" pitchFamily="18" charset="0"/>
              </a:rPr>
              <a:t>Y holds in R, </a:t>
            </a:r>
          </a:p>
          <a:p>
            <a:pPr marL="720725" lvl="1" indent="0" eaLnBrk="1" hangingPunct="1">
              <a:lnSpc>
                <a:spcPct val="80000"/>
              </a:lnSpc>
              <a:buNone/>
            </a:pPr>
            <a:r>
              <a:rPr lang="en-US" altLang="zh-TW" sz="2000" dirty="0">
                <a:solidFill>
                  <a:srgbClr val="FF0000"/>
                </a:solidFill>
                <a:ea typeface="新細明體" panose="02020500000000000000" pitchFamily="18" charset="-120"/>
                <a:cs typeface="Times New Roman" panose="02020603050405020304" pitchFamily="18" charset="0"/>
              </a:rPr>
              <a:t>then X is a </a:t>
            </a:r>
            <a:r>
              <a:rPr lang="en-US" altLang="zh-TW" sz="2000" dirty="0" err="1">
                <a:solidFill>
                  <a:srgbClr val="FF0000"/>
                </a:solidFill>
                <a:ea typeface="新細明體" panose="02020500000000000000" pitchFamily="18" charset="-120"/>
                <a:cs typeface="Times New Roman" panose="02020603050405020304" pitchFamily="18" charset="0"/>
              </a:rPr>
              <a:t>superkey</a:t>
            </a:r>
            <a:r>
              <a:rPr lang="en-US" altLang="zh-TW" sz="2000" dirty="0">
                <a:solidFill>
                  <a:srgbClr val="FF0000"/>
                </a:solidFill>
                <a:ea typeface="新細明體" panose="02020500000000000000" pitchFamily="18" charset="-120"/>
                <a:cs typeface="Times New Roman" panose="02020603050405020304" pitchFamily="18" charset="0"/>
              </a:rPr>
              <a:t> of R</a:t>
            </a:r>
          </a:p>
          <a:p>
            <a:pPr lvl="1" eaLnBrk="1" hangingPunct="1">
              <a:lnSpc>
                <a:spcPct val="80000"/>
              </a:lnSpc>
              <a:buFontTx/>
              <a:buNone/>
            </a:pPr>
            <a:endParaRPr lang="en-US" altLang="zh-TW" sz="2000" dirty="0">
              <a:ea typeface="新細明體" panose="02020500000000000000" pitchFamily="18" charset="-120"/>
              <a:cs typeface="Times New Roman" panose="02020603050405020304" pitchFamily="18" charset="0"/>
            </a:endParaRPr>
          </a:p>
          <a:p>
            <a:pPr lvl="1" eaLnBrk="1" hangingPunct="1">
              <a:lnSpc>
                <a:spcPct val="80000"/>
              </a:lnSpc>
              <a:buFontTx/>
              <a:buNone/>
            </a:pPr>
            <a:r>
              <a:rPr lang="en-US" altLang="zh-TW" sz="2000" dirty="0">
                <a:ea typeface="新細明體" panose="02020500000000000000" pitchFamily="18" charset="-120"/>
                <a:cs typeface="Times New Roman" panose="02020603050405020304" pitchFamily="18" charset="0"/>
              </a:rPr>
              <a:t>     Example: R in 3NF but not in BCNF</a:t>
            </a:r>
          </a:p>
          <a:p>
            <a:pPr eaLnBrk="1" hangingPunct="1">
              <a:lnSpc>
                <a:spcPct val="80000"/>
              </a:lnSpc>
            </a:pPr>
            <a:endParaRPr lang="en-US" altLang="zh-TW" sz="2400" dirty="0">
              <a:ea typeface="新細明體" panose="02020500000000000000" pitchFamily="18" charset="-120"/>
              <a:cs typeface="Times New Roman" panose="02020603050405020304" pitchFamily="18" charset="0"/>
            </a:endParaRPr>
          </a:p>
          <a:p>
            <a:pPr eaLnBrk="1" hangingPunct="1">
              <a:lnSpc>
                <a:spcPct val="80000"/>
              </a:lnSpc>
            </a:pPr>
            <a:endParaRPr lang="en-US" altLang="zh-TW" sz="2400" dirty="0">
              <a:ea typeface="新細明體" panose="02020500000000000000" pitchFamily="18" charset="-120"/>
              <a:cs typeface="Times New Roman" panose="02020603050405020304" pitchFamily="18" charset="0"/>
            </a:endParaRPr>
          </a:p>
          <a:p>
            <a:pPr eaLnBrk="1" hangingPunct="1">
              <a:lnSpc>
                <a:spcPct val="80000"/>
              </a:lnSpc>
            </a:pPr>
            <a:r>
              <a:rPr lang="en-US" altLang="zh-TW" sz="2400" dirty="0">
                <a:ea typeface="新細明體" panose="02020500000000000000" pitchFamily="18" charset="-120"/>
                <a:cs typeface="Times New Roman" panose="02020603050405020304" pitchFamily="18" charset="0"/>
              </a:rPr>
              <a:t>Each normal form is strictly stronger than the previous one</a:t>
            </a:r>
          </a:p>
          <a:p>
            <a:pPr lvl="1" eaLnBrk="1" hangingPunct="1">
              <a:lnSpc>
                <a:spcPct val="80000"/>
              </a:lnSpc>
            </a:pPr>
            <a:r>
              <a:rPr lang="en-US" altLang="zh-TW" sz="2400" dirty="0">
                <a:ea typeface="新細明體" panose="02020500000000000000" pitchFamily="18" charset="-120"/>
                <a:cs typeface="Times New Roman" panose="02020603050405020304" pitchFamily="18" charset="0"/>
              </a:rPr>
              <a:t>Every 2NF relation is in 1NF</a:t>
            </a:r>
          </a:p>
          <a:p>
            <a:pPr lvl="1" eaLnBrk="1" hangingPunct="1">
              <a:lnSpc>
                <a:spcPct val="80000"/>
              </a:lnSpc>
            </a:pPr>
            <a:r>
              <a:rPr lang="en-US" altLang="zh-TW" sz="2400" dirty="0">
                <a:ea typeface="新細明體" panose="02020500000000000000" pitchFamily="18" charset="-120"/>
                <a:cs typeface="Times New Roman" panose="02020603050405020304" pitchFamily="18" charset="0"/>
              </a:rPr>
              <a:t>Every 3NF relation is in 2NF</a:t>
            </a:r>
          </a:p>
          <a:p>
            <a:pPr lvl="1" eaLnBrk="1" hangingPunct="1">
              <a:lnSpc>
                <a:spcPct val="80000"/>
              </a:lnSpc>
            </a:pPr>
            <a:r>
              <a:rPr lang="en-US" altLang="zh-TW" sz="2400" dirty="0">
                <a:ea typeface="新細明體" panose="02020500000000000000" pitchFamily="18" charset="-120"/>
                <a:cs typeface="Times New Roman" panose="02020603050405020304" pitchFamily="18" charset="0"/>
              </a:rPr>
              <a:t>Every BCNF relation is in 3NF</a:t>
            </a:r>
          </a:p>
          <a:p>
            <a:pPr eaLnBrk="1" hangingPunct="1">
              <a:lnSpc>
                <a:spcPct val="80000"/>
              </a:lnSpc>
            </a:pPr>
            <a:r>
              <a:rPr lang="en-US" altLang="zh-TW" sz="2400" dirty="0">
                <a:ea typeface="新細明體" panose="02020500000000000000" pitchFamily="18" charset="-120"/>
                <a:cs typeface="Times New Roman" panose="02020603050405020304" pitchFamily="18" charset="0"/>
              </a:rPr>
              <a:t>There exist relations that are in 3NF but not in BCNF</a:t>
            </a:r>
          </a:p>
          <a:p>
            <a:pPr eaLnBrk="1" hangingPunct="1">
              <a:lnSpc>
                <a:spcPct val="80000"/>
              </a:lnSpc>
            </a:pPr>
            <a:r>
              <a:rPr lang="en-US" altLang="zh-TW" sz="2400" dirty="0">
                <a:solidFill>
                  <a:srgbClr val="FF0000"/>
                </a:solidFill>
                <a:ea typeface="新細明體" panose="02020500000000000000" pitchFamily="18" charset="-120"/>
                <a:cs typeface="Times New Roman" panose="02020603050405020304" pitchFamily="18" charset="0"/>
              </a:rPr>
              <a:t>DB design goal is to have each relation in BCNF (or 3NF)</a:t>
            </a:r>
            <a:r>
              <a:rPr lang="en-US" altLang="zh-TW" sz="2400" dirty="0">
                <a:ea typeface="新細明體" panose="02020500000000000000" pitchFamily="18" charset="-120"/>
                <a:cs typeface="Times New Roman" panose="02020603050405020304" pitchFamily="18" charset="0"/>
              </a:rPr>
              <a:t> </a:t>
            </a:r>
          </a:p>
        </p:txBody>
      </p:sp>
      <p:pic>
        <p:nvPicPr>
          <p:cNvPr id="450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7638" y="1855788"/>
            <a:ext cx="19462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圖片 2"/>
          <p:cNvPicPr>
            <a:picLocks noChangeAspect="1"/>
          </p:cNvPicPr>
          <p:nvPr/>
        </p:nvPicPr>
        <p:blipFill>
          <a:blip r:embed="rId4"/>
          <a:stretch>
            <a:fillRect/>
          </a:stretch>
        </p:blipFill>
        <p:spPr>
          <a:xfrm>
            <a:off x="1228316" y="5682305"/>
            <a:ext cx="3935867" cy="869805"/>
          </a:xfrm>
          <a:prstGeom prst="rect">
            <a:avLst/>
          </a:prstGeom>
          <a:ln w="25400">
            <a:solidFill>
              <a:srgbClr val="FF0000"/>
            </a:solidFill>
          </a:ln>
        </p:spPr>
      </p:pic>
      <p:sp>
        <p:nvSpPr>
          <p:cNvPr id="7" name="矩形 6"/>
          <p:cNvSpPr/>
          <p:nvPr/>
        </p:nvSpPr>
        <p:spPr>
          <a:xfrm>
            <a:off x="7520781" y="2119312"/>
            <a:ext cx="985838" cy="708025"/>
          </a:xfrm>
          <a:prstGeom prst="rect">
            <a:avLst/>
          </a:prstGeom>
        </p:spPr>
        <p:txBody>
          <a:bodyPr wrap="none">
            <a:spAutoFit/>
          </a:bodyPr>
          <a:lstStyle/>
          <a:p>
            <a:pPr>
              <a:defRPr/>
            </a:pPr>
            <a:r>
              <a:rPr lang="en-US" altLang="zh-TW" sz="2000" kern="0" dirty="0">
                <a:solidFill>
                  <a:srgbClr val="000000"/>
                </a:solidFill>
                <a:latin typeface="BostonII" charset="0"/>
                <a:ea typeface="新細明體" pitchFamily="18" charset="-120"/>
                <a:cs typeface="Times New Roman" pitchFamily="18" charset="0"/>
              </a:rPr>
              <a:t>AB→C</a:t>
            </a:r>
          </a:p>
          <a:p>
            <a:pPr>
              <a:defRPr/>
            </a:pPr>
            <a:r>
              <a:rPr lang="en-US" altLang="zh-TW" sz="2000" kern="0" dirty="0">
                <a:solidFill>
                  <a:srgbClr val="000000"/>
                </a:solidFill>
                <a:latin typeface="BostonII" charset="0"/>
                <a:ea typeface="新細明體" pitchFamily="18" charset="-120"/>
                <a:cs typeface="Times New Roman" pitchFamily="18" charset="0"/>
              </a:rPr>
              <a:t>C→B</a:t>
            </a:r>
            <a:endParaRPr lang="zh-TW" altLang="en-US" sz="2000" kern="0" dirty="0">
              <a:solidFill>
                <a:srgbClr val="000000"/>
              </a:solidFill>
              <a:latin typeface="BostonII" charset="0"/>
              <a:ea typeface="新細明體" pitchFamily="18" charset="-12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0595866-9E54-435D-8F4B-4D939A83380C}" type="slidenum">
              <a:rPr lang="en-US" altLang="zh-TW" sz="1600">
                <a:solidFill>
                  <a:schemeClr val="bg2"/>
                </a:solidFill>
              </a:rPr>
              <a:pPr eaLnBrk="1" hangingPunct="1"/>
              <a:t>42</a:t>
            </a:fld>
            <a:endParaRPr lang="en-US" altLang="zh-TW" sz="1600">
              <a:solidFill>
                <a:schemeClr val="bg2"/>
              </a:solidFill>
            </a:endParaRPr>
          </a:p>
        </p:txBody>
      </p:sp>
      <p:sp>
        <p:nvSpPr>
          <p:cNvPr id="46083" name="Rectangle 2"/>
          <p:cNvSpPr>
            <a:spLocks noGrp="1" noChangeArrowheads="1"/>
          </p:cNvSpPr>
          <p:nvPr>
            <p:ph type="title"/>
          </p:nvPr>
        </p:nvSpPr>
        <p:spPr>
          <a:xfrm>
            <a:off x="185738" y="17463"/>
            <a:ext cx="8715375" cy="604837"/>
          </a:xfrm>
        </p:spPr>
        <p:txBody>
          <a:bodyPr/>
          <a:lstStyle/>
          <a:p>
            <a:pPr eaLnBrk="1" hangingPunct="1"/>
            <a:r>
              <a:rPr lang="en-US" altLang="zh-TW" sz="3200">
                <a:ea typeface="新細明體" panose="02020500000000000000" pitchFamily="18" charset="-120"/>
              </a:rPr>
              <a:t>Boyce-Codd Normal Form</a:t>
            </a:r>
          </a:p>
        </p:txBody>
      </p:sp>
      <p:sp>
        <p:nvSpPr>
          <p:cNvPr id="46084" name="Rectangle 6"/>
          <p:cNvSpPr>
            <a:spLocks noChangeArrowheads="1"/>
          </p:cNvSpPr>
          <p:nvPr/>
        </p:nvSpPr>
        <p:spPr bwMode="auto">
          <a:xfrm>
            <a:off x="1828800" y="1309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pic>
        <p:nvPicPr>
          <p:cNvPr id="4608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8" y="796925"/>
            <a:ext cx="647700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Text Box 8"/>
          <p:cNvSpPr txBox="1">
            <a:spLocks noChangeArrowheads="1"/>
          </p:cNvSpPr>
          <p:nvPr/>
        </p:nvSpPr>
        <p:spPr bwMode="auto">
          <a:xfrm>
            <a:off x="5908675" y="3233738"/>
            <a:ext cx="2952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600" dirty="0">
                <a:solidFill>
                  <a:srgbClr val="FF0000"/>
                </a:solidFill>
                <a:ea typeface="新細明體" panose="02020500000000000000" pitchFamily="18" charset="-120"/>
              </a:rPr>
              <a:t>{COUNTY_NAME, LOT#} is a </a:t>
            </a:r>
            <a:r>
              <a:rPr lang="en-US" altLang="zh-TW" sz="1600" dirty="0" err="1">
                <a:solidFill>
                  <a:srgbClr val="FF0000"/>
                </a:solidFill>
                <a:ea typeface="新細明體" panose="02020500000000000000" pitchFamily="18" charset="-120"/>
              </a:rPr>
              <a:t>superkey</a:t>
            </a:r>
            <a:r>
              <a:rPr lang="en-US" altLang="zh-TW" sz="1600" dirty="0">
                <a:solidFill>
                  <a:srgbClr val="FF0000"/>
                </a:solidFill>
                <a:ea typeface="新細明體" panose="02020500000000000000" pitchFamily="18" charset="-120"/>
              </a:rPr>
              <a:t>, but {AREA} is not.</a:t>
            </a:r>
          </a:p>
        </p:txBody>
      </p:sp>
      <p:sp>
        <p:nvSpPr>
          <p:cNvPr id="46087" name="Text Box 10"/>
          <p:cNvSpPr txBox="1">
            <a:spLocks noChangeArrowheads="1"/>
          </p:cNvSpPr>
          <p:nvPr/>
        </p:nvSpPr>
        <p:spPr bwMode="auto">
          <a:xfrm>
            <a:off x="6211888" y="2411413"/>
            <a:ext cx="12096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pPr>
            <a:r>
              <a:rPr lang="en-US" altLang="zh-TW" sz="1600" b="1">
                <a:solidFill>
                  <a:schemeClr val="bg2"/>
                </a:solidFill>
                <a:ea typeface="新細明體" panose="02020500000000000000" pitchFamily="18" charset="-120"/>
                <a:sym typeface="Symbol" panose="05050102010706020507" pitchFamily="18" charset="2"/>
              </a:rPr>
              <a:t>Not in </a:t>
            </a:r>
            <a:r>
              <a:rPr lang="en-US" altLang="zh-TW" sz="2000">
                <a:solidFill>
                  <a:schemeClr val="bg2"/>
                </a:solidFill>
                <a:ea typeface="新細明體" panose="02020500000000000000" pitchFamily="18" charset="-120"/>
              </a:rPr>
              <a:t>BCNF</a:t>
            </a:r>
          </a:p>
        </p:txBody>
      </p:sp>
      <p:sp>
        <p:nvSpPr>
          <p:cNvPr id="46088" name="Line 9"/>
          <p:cNvSpPr>
            <a:spLocks noChangeShapeType="1"/>
          </p:cNvSpPr>
          <p:nvPr/>
        </p:nvSpPr>
        <p:spPr bwMode="auto">
          <a:xfrm flipH="1">
            <a:off x="5932488" y="2971800"/>
            <a:ext cx="827087" cy="0"/>
          </a:xfrm>
          <a:prstGeom prst="line">
            <a:avLst/>
          </a:prstGeom>
          <a:noFill/>
          <a:ln w="5715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12" name="矩形 11"/>
          <p:cNvSpPr/>
          <p:nvPr/>
        </p:nvSpPr>
        <p:spPr>
          <a:xfrm>
            <a:off x="2425700" y="5541963"/>
            <a:ext cx="823913" cy="646112"/>
          </a:xfrm>
          <a:prstGeom prst="rect">
            <a:avLst/>
          </a:prstGeom>
        </p:spPr>
        <p:txBody>
          <a:bodyPr wrap="none">
            <a:spAutoFit/>
          </a:bodyPr>
          <a:lstStyle/>
          <a:p>
            <a:pPr>
              <a:defRPr/>
            </a:pPr>
            <a:r>
              <a:rPr lang="en-US" altLang="zh-TW" sz="1800" kern="0" dirty="0">
                <a:solidFill>
                  <a:srgbClr val="000000"/>
                </a:solidFill>
                <a:latin typeface="Arial Unicode MS" pitchFamily="34" charset="-120"/>
                <a:ea typeface="Arial Unicode MS" pitchFamily="34" charset="-120"/>
                <a:cs typeface="Arial Unicode MS" pitchFamily="34" charset="-120"/>
              </a:rPr>
              <a:t>AB→C</a:t>
            </a:r>
          </a:p>
          <a:p>
            <a:pPr>
              <a:defRPr/>
            </a:pPr>
            <a:r>
              <a:rPr lang="en-US" altLang="zh-TW" sz="1800" kern="0" dirty="0">
                <a:solidFill>
                  <a:srgbClr val="000000"/>
                </a:solidFill>
                <a:latin typeface="Arial Unicode MS" pitchFamily="34" charset="-120"/>
                <a:ea typeface="Arial Unicode MS" pitchFamily="34" charset="-120"/>
                <a:cs typeface="Arial Unicode MS" pitchFamily="34" charset="-120"/>
              </a:rPr>
              <a:t>C→B</a:t>
            </a:r>
            <a:endParaRPr lang="zh-TW" altLang="en-US" sz="1800" kern="0" dirty="0">
              <a:solidFill>
                <a:srgbClr val="000000"/>
              </a:solidFill>
              <a:latin typeface="Arial Unicode MS" pitchFamily="34" charset="-120"/>
              <a:ea typeface="Arial Unicode MS" pitchFamily="34" charset="-120"/>
              <a:cs typeface="Arial Unicode MS" pitchFamily="34" charset="-120"/>
            </a:endParaRPr>
          </a:p>
        </p:txBody>
      </p:sp>
      <p:pic>
        <p:nvPicPr>
          <p:cNvPr id="2" name="圖片 1"/>
          <p:cNvPicPr>
            <a:picLocks noChangeAspect="1"/>
          </p:cNvPicPr>
          <p:nvPr/>
        </p:nvPicPr>
        <p:blipFill>
          <a:blip r:embed="rId4"/>
          <a:stretch>
            <a:fillRect/>
          </a:stretch>
        </p:blipFill>
        <p:spPr>
          <a:xfrm>
            <a:off x="4291200" y="4924891"/>
            <a:ext cx="3841376" cy="1385639"/>
          </a:xfrm>
          <a:prstGeom prst="rect">
            <a:avLst/>
          </a:prstGeom>
          <a:ln w="19050">
            <a:solidFill>
              <a:srgbClr val="FF0000"/>
            </a:solid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編號版面配置區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20B4180-8578-43B1-8F93-3B9086C94DF2}" type="slidenum">
              <a:rPr lang="en-US" altLang="zh-TW" sz="1600">
                <a:solidFill>
                  <a:schemeClr val="bg2"/>
                </a:solidFill>
              </a:rPr>
              <a:pPr eaLnBrk="1" hangingPunct="1"/>
              <a:t>43</a:t>
            </a:fld>
            <a:endParaRPr lang="en-US" altLang="zh-TW" sz="1600">
              <a:solidFill>
                <a:schemeClr val="bg2"/>
              </a:solidFill>
            </a:endParaRPr>
          </a:p>
        </p:txBody>
      </p:sp>
      <p:sp>
        <p:nvSpPr>
          <p:cNvPr id="47107" name="Rectangle 4"/>
          <p:cNvSpPr>
            <a:spLocks noGrp="1" noChangeArrowheads="1"/>
          </p:cNvSpPr>
          <p:nvPr>
            <p:ph type="title"/>
          </p:nvPr>
        </p:nvSpPr>
        <p:spPr/>
        <p:txBody>
          <a:bodyPr/>
          <a:lstStyle/>
          <a:p>
            <a:pPr algn="l" eaLnBrk="1" hangingPunct="1"/>
            <a:r>
              <a:rPr lang="en-US" altLang="zh-TW" sz="3200">
                <a:ea typeface="新細明體" panose="02020500000000000000" pitchFamily="18" charset="-120"/>
              </a:rPr>
              <a:t>Figure</a:t>
            </a:r>
            <a:br>
              <a:rPr lang="en-US" altLang="zh-TW" sz="3200">
                <a:ea typeface="新細明體" panose="02020500000000000000" pitchFamily="18" charset="-120"/>
              </a:rPr>
            </a:br>
            <a:r>
              <a:rPr lang="en-US" altLang="zh-TW" sz="2800">
                <a:ea typeface="新細明體" panose="02020500000000000000" pitchFamily="18" charset="-120"/>
              </a:rPr>
              <a:t>a relation TEACH that is in 3NF but not in BCNF</a:t>
            </a:r>
            <a:endParaRPr lang="zh-TW" altLang="en-US" sz="2800">
              <a:ea typeface="新細明體" panose="02020500000000000000" pitchFamily="18" charset="-120"/>
            </a:endParaRPr>
          </a:p>
        </p:txBody>
      </p:sp>
      <p:sp>
        <p:nvSpPr>
          <p:cNvPr id="47108" name="Text Box 9"/>
          <p:cNvSpPr txBox="1">
            <a:spLocks noChangeArrowheads="1"/>
          </p:cNvSpPr>
          <p:nvPr/>
        </p:nvSpPr>
        <p:spPr bwMode="auto">
          <a:xfrm>
            <a:off x="476250" y="1368425"/>
            <a:ext cx="520858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spcBef>
                <a:spcPts val="600"/>
              </a:spcBef>
            </a:pPr>
            <a:r>
              <a:rPr lang="en-US" altLang="zh-TW" sz="200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FD1: STUDENT COURSE → INSTRUCTOR</a:t>
            </a:r>
          </a:p>
          <a:p>
            <a:pPr eaLnBrk="1" hangingPunct="1">
              <a:lnSpc>
                <a:spcPct val="80000"/>
              </a:lnSpc>
              <a:spcBef>
                <a:spcPts val="600"/>
              </a:spcBef>
            </a:pPr>
            <a:r>
              <a:rPr lang="en-US" altLang="zh-TW" sz="200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FD2: INSTRUCTOR→COURSE</a:t>
            </a:r>
          </a:p>
        </p:txBody>
      </p:sp>
      <p:grpSp>
        <p:nvGrpSpPr>
          <p:cNvPr id="47109" name="群組 11"/>
          <p:cNvGrpSpPr>
            <a:grpSpLocks/>
          </p:cNvGrpSpPr>
          <p:nvPr/>
        </p:nvGrpSpPr>
        <p:grpSpPr bwMode="auto">
          <a:xfrm>
            <a:off x="476250" y="2162175"/>
            <a:ext cx="4714875" cy="4008438"/>
            <a:chOff x="1411258" y="2092325"/>
            <a:chExt cx="4714875" cy="4008838"/>
          </a:xfrm>
        </p:grpSpPr>
        <p:pic>
          <p:nvPicPr>
            <p:cNvPr id="4711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258" y="2329263"/>
              <a:ext cx="4714875"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4" name="Line 6"/>
            <p:cNvSpPr>
              <a:spLocks noChangeShapeType="1"/>
            </p:cNvSpPr>
            <p:nvPr/>
          </p:nvSpPr>
          <p:spPr bwMode="auto">
            <a:xfrm>
              <a:off x="5243513" y="2600972"/>
              <a:ext cx="0" cy="153987"/>
            </a:xfrm>
            <a:prstGeom prst="line">
              <a:avLst/>
            </a:prstGeom>
            <a:noFill/>
            <a:ln w="1905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7115" name="Line 7"/>
            <p:cNvSpPr>
              <a:spLocks noChangeShapeType="1"/>
            </p:cNvSpPr>
            <p:nvPr/>
          </p:nvSpPr>
          <p:spPr bwMode="auto">
            <a:xfrm flipH="1">
              <a:off x="3640352" y="2375731"/>
              <a:ext cx="1" cy="205099"/>
            </a:xfrm>
            <a:prstGeom prst="line">
              <a:avLst/>
            </a:prstGeom>
            <a:noFill/>
            <a:ln w="19050">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7116" name="Text Box 10"/>
            <p:cNvSpPr txBox="1">
              <a:spLocks noChangeArrowheads="1"/>
            </p:cNvSpPr>
            <p:nvPr/>
          </p:nvSpPr>
          <p:spPr bwMode="auto">
            <a:xfrm>
              <a:off x="2246313" y="2301875"/>
              <a:ext cx="860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400">
                  <a:solidFill>
                    <a:schemeClr val="bg2"/>
                  </a:solidFill>
                  <a:ea typeface="新細明體" panose="02020500000000000000" pitchFamily="18" charset="-120"/>
                </a:rPr>
                <a:t>FD1</a:t>
              </a:r>
            </a:p>
          </p:txBody>
        </p:sp>
        <p:sp>
          <p:nvSpPr>
            <p:cNvPr id="47117" name="Text Box 11"/>
            <p:cNvSpPr txBox="1">
              <a:spLocks noChangeArrowheads="1"/>
            </p:cNvSpPr>
            <p:nvPr/>
          </p:nvSpPr>
          <p:spPr bwMode="auto">
            <a:xfrm>
              <a:off x="4878388" y="2092325"/>
              <a:ext cx="728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sz="1400">
                  <a:solidFill>
                    <a:schemeClr val="bg2"/>
                  </a:solidFill>
                  <a:ea typeface="新細明體" panose="02020500000000000000" pitchFamily="18" charset="-120"/>
                </a:rPr>
                <a:t>FD2</a:t>
              </a:r>
            </a:p>
          </p:txBody>
        </p:sp>
      </p:grpSp>
      <p:pic>
        <p:nvPicPr>
          <p:cNvPr id="14" name="圖片 13"/>
          <p:cNvPicPr>
            <a:picLocks noChangeAspect="1"/>
          </p:cNvPicPr>
          <p:nvPr/>
        </p:nvPicPr>
        <p:blipFill>
          <a:blip r:embed="rId3"/>
          <a:stretch>
            <a:fillRect/>
          </a:stretch>
        </p:blipFill>
        <p:spPr>
          <a:xfrm>
            <a:off x="5340070" y="3674777"/>
            <a:ext cx="3382589" cy="1220148"/>
          </a:xfrm>
          <a:prstGeom prst="rect">
            <a:avLst/>
          </a:prstGeom>
          <a:ln w="19050">
            <a:solidFill>
              <a:srgbClr val="FF0000"/>
            </a:solid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99B4C97-C84A-41A0-B7B9-BE3F26B2C7E5}" type="slidenum">
              <a:rPr lang="en-US" altLang="zh-TW" sz="1600">
                <a:solidFill>
                  <a:schemeClr val="bg2"/>
                </a:solidFill>
              </a:rPr>
              <a:pPr eaLnBrk="1" hangingPunct="1"/>
              <a:t>44</a:t>
            </a:fld>
            <a:endParaRPr lang="en-US" altLang="zh-TW" sz="1600">
              <a:solidFill>
                <a:schemeClr val="bg2"/>
              </a:solidFill>
            </a:endParaRPr>
          </a:p>
        </p:txBody>
      </p:sp>
      <p:sp>
        <p:nvSpPr>
          <p:cNvPr id="48131" name="Rectangle 2"/>
          <p:cNvSpPr>
            <a:spLocks noGrp="1" noChangeArrowheads="1"/>
          </p:cNvSpPr>
          <p:nvPr>
            <p:ph type="title"/>
          </p:nvPr>
        </p:nvSpPr>
        <p:spPr>
          <a:xfrm>
            <a:off x="185738" y="138113"/>
            <a:ext cx="8715375" cy="865187"/>
          </a:xfrm>
        </p:spPr>
        <p:txBody>
          <a:bodyPr/>
          <a:lstStyle/>
          <a:p>
            <a:pPr eaLnBrk="1" hangingPunct="1"/>
            <a:r>
              <a:rPr lang="en-US" altLang="zh-TW" sz="3200">
                <a:ea typeface="新細明體" panose="02020500000000000000" pitchFamily="18" charset="-120"/>
              </a:rPr>
              <a:t>Achieving the BCNF by Decomposition (2)</a:t>
            </a:r>
          </a:p>
        </p:txBody>
      </p:sp>
      <p:sp>
        <p:nvSpPr>
          <p:cNvPr id="48132" name="Rectangle 3"/>
          <p:cNvSpPr>
            <a:spLocks noGrp="1" noChangeArrowheads="1"/>
          </p:cNvSpPr>
          <p:nvPr>
            <p:ph type="body" idx="1"/>
          </p:nvPr>
        </p:nvSpPr>
        <p:spPr>
          <a:xfrm>
            <a:off x="368300" y="892175"/>
            <a:ext cx="8666163" cy="4560888"/>
          </a:xfrm>
        </p:spPr>
        <p:txBody>
          <a:bodyPr/>
          <a:lstStyle/>
          <a:p>
            <a:pPr marL="265113" indent="-265113" eaLnBrk="1" hangingPunct="1"/>
            <a:r>
              <a:rPr lang="en-US" altLang="zh-TW" sz="2000" dirty="0">
                <a:ea typeface="新細明體" panose="02020500000000000000" pitchFamily="18" charset="-120"/>
              </a:rPr>
              <a:t>Three possible decompositions for relation TEACH</a:t>
            </a:r>
          </a:p>
          <a:p>
            <a:pPr marL="715963" lvl="1" indent="-271463" eaLnBrk="1" hangingPunct="1">
              <a:buFont typeface="Wingdings" panose="05000000000000000000" pitchFamily="2" charset="2"/>
              <a:buAutoNum type="arabicPeriod"/>
            </a:pPr>
            <a:r>
              <a:rPr lang="en-US" altLang="zh-TW" sz="2000" dirty="0">
                <a:solidFill>
                  <a:srgbClr val="000000"/>
                </a:solidFill>
                <a:ea typeface="新細明體" panose="02020500000000000000" pitchFamily="18" charset="-120"/>
                <a:cs typeface="Times New Roman" panose="02020603050405020304" pitchFamily="18" charset="0"/>
              </a:rPr>
              <a:t>{</a:t>
            </a:r>
            <a:r>
              <a:rPr lang="en-US" altLang="zh-TW" sz="2000" u="sng" dirty="0">
                <a:solidFill>
                  <a:srgbClr val="000000"/>
                </a:solidFill>
                <a:ea typeface="新細明體" panose="02020500000000000000" pitchFamily="18" charset="-120"/>
                <a:cs typeface="Times New Roman" panose="02020603050405020304" pitchFamily="18" charset="0"/>
              </a:rPr>
              <a:t>student, instructor</a:t>
            </a:r>
            <a:r>
              <a:rPr lang="en-US" altLang="zh-TW" sz="2000" dirty="0">
                <a:solidFill>
                  <a:srgbClr val="000000"/>
                </a:solidFill>
                <a:ea typeface="新細明體" panose="02020500000000000000" pitchFamily="18" charset="-120"/>
                <a:cs typeface="Times New Roman" panose="02020603050405020304" pitchFamily="18" charset="0"/>
              </a:rPr>
              <a:t>} and {</a:t>
            </a:r>
            <a:r>
              <a:rPr lang="en-US" altLang="zh-TW" sz="2000" u="sng" dirty="0">
                <a:solidFill>
                  <a:srgbClr val="000000"/>
                </a:solidFill>
                <a:ea typeface="新細明體" panose="02020500000000000000" pitchFamily="18" charset="-120"/>
                <a:cs typeface="Times New Roman" panose="02020603050405020304" pitchFamily="18" charset="0"/>
              </a:rPr>
              <a:t>student, course</a:t>
            </a:r>
            <a:r>
              <a:rPr lang="en-US" altLang="zh-TW" sz="2000" dirty="0">
                <a:solidFill>
                  <a:srgbClr val="000000"/>
                </a:solidFill>
                <a:ea typeface="新細明體" panose="02020500000000000000" pitchFamily="18" charset="-120"/>
                <a:cs typeface="Times New Roman" panose="02020603050405020304" pitchFamily="18" charset="0"/>
              </a:rPr>
              <a:t>}</a:t>
            </a:r>
          </a:p>
          <a:p>
            <a:pPr marL="715963" lvl="1" indent="-271463" eaLnBrk="1" hangingPunct="1">
              <a:buFont typeface="Wingdings" panose="05000000000000000000" pitchFamily="2" charset="2"/>
              <a:buAutoNum type="arabicPeriod"/>
            </a:pPr>
            <a:r>
              <a:rPr lang="en-US" altLang="zh-TW" sz="2000" dirty="0">
                <a:solidFill>
                  <a:srgbClr val="000000"/>
                </a:solidFill>
                <a:ea typeface="新細明體" panose="02020500000000000000" pitchFamily="18" charset="-120"/>
                <a:cs typeface="Times New Roman" panose="02020603050405020304" pitchFamily="18" charset="0"/>
              </a:rPr>
              <a:t>{course, </a:t>
            </a:r>
            <a:r>
              <a:rPr lang="en-US" altLang="zh-TW" sz="2000" u="sng" dirty="0">
                <a:solidFill>
                  <a:srgbClr val="000000"/>
                </a:solidFill>
                <a:ea typeface="新細明體" panose="02020500000000000000" pitchFamily="18" charset="-120"/>
                <a:cs typeface="Times New Roman" panose="02020603050405020304" pitchFamily="18" charset="0"/>
              </a:rPr>
              <a:t>instructor</a:t>
            </a:r>
            <a:r>
              <a:rPr lang="en-US" altLang="zh-TW" sz="2000" dirty="0">
                <a:solidFill>
                  <a:srgbClr val="000000"/>
                </a:solidFill>
                <a:ea typeface="新細明體" panose="02020500000000000000" pitchFamily="18" charset="-120"/>
                <a:cs typeface="Times New Roman" panose="02020603050405020304" pitchFamily="18" charset="0"/>
              </a:rPr>
              <a:t> } and {</a:t>
            </a:r>
            <a:r>
              <a:rPr lang="en-US" altLang="zh-TW" sz="2000" u="sng" dirty="0">
                <a:solidFill>
                  <a:srgbClr val="000000"/>
                </a:solidFill>
                <a:ea typeface="新細明體" panose="02020500000000000000" pitchFamily="18" charset="-120"/>
                <a:cs typeface="Times New Roman" panose="02020603050405020304" pitchFamily="18" charset="0"/>
              </a:rPr>
              <a:t>course, student</a:t>
            </a:r>
            <a:r>
              <a:rPr lang="en-US" altLang="zh-TW" sz="2000" dirty="0">
                <a:solidFill>
                  <a:srgbClr val="000000"/>
                </a:solidFill>
                <a:ea typeface="新細明體" panose="02020500000000000000" pitchFamily="18" charset="-120"/>
                <a:cs typeface="Times New Roman" panose="02020603050405020304" pitchFamily="18" charset="0"/>
              </a:rPr>
              <a:t>}</a:t>
            </a:r>
          </a:p>
          <a:p>
            <a:pPr marL="715963" lvl="1" indent="-271463" eaLnBrk="1" hangingPunct="1">
              <a:buFont typeface="Wingdings" panose="05000000000000000000" pitchFamily="2" charset="2"/>
              <a:buAutoNum type="arabicPeriod"/>
            </a:pPr>
            <a:r>
              <a:rPr lang="en-US" altLang="zh-TW" sz="2000" b="1" dirty="0">
                <a:ea typeface="新細明體" panose="02020500000000000000" pitchFamily="18" charset="-120"/>
                <a:cs typeface="Times New Roman" panose="02020603050405020304" pitchFamily="18" charset="0"/>
              </a:rPr>
              <a:t>{</a:t>
            </a:r>
            <a:r>
              <a:rPr lang="en-US" altLang="zh-TW" sz="2000" b="1" u="sng" dirty="0">
                <a:ea typeface="新細明體" panose="02020500000000000000" pitchFamily="18" charset="-120"/>
                <a:cs typeface="Times New Roman" panose="02020603050405020304" pitchFamily="18" charset="0"/>
              </a:rPr>
              <a:t>instructor</a:t>
            </a:r>
            <a:r>
              <a:rPr lang="en-US" altLang="zh-TW" sz="2000" b="1" dirty="0">
                <a:ea typeface="新細明體" panose="02020500000000000000" pitchFamily="18" charset="-120"/>
                <a:cs typeface="Times New Roman" panose="02020603050405020304" pitchFamily="18" charset="0"/>
              </a:rPr>
              <a:t>, course } and {</a:t>
            </a:r>
            <a:r>
              <a:rPr lang="en-US" altLang="zh-TW" sz="2000" b="1" u="sng" dirty="0">
                <a:ea typeface="新細明體" panose="02020500000000000000" pitchFamily="18" charset="-120"/>
                <a:cs typeface="Times New Roman" panose="02020603050405020304" pitchFamily="18" charset="0"/>
              </a:rPr>
              <a:t>instructor, student</a:t>
            </a:r>
            <a:r>
              <a:rPr lang="en-US" altLang="zh-TW" sz="2000" b="1" dirty="0">
                <a:ea typeface="新細明體" panose="02020500000000000000" pitchFamily="18" charset="-120"/>
                <a:cs typeface="Times New Roman" panose="02020603050405020304" pitchFamily="18" charset="0"/>
              </a:rPr>
              <a:t>}</a:t>
            </a:r>
          </a:p>
          <a:p>
            <a:pPr marL="265113" indent="-265113" eaLnBrk="1" hangingPunct="1">
              <a:spcBef>
                <a:spcPct val="50000"/>
              </a:spcBef>
            </a:pPr>
            <a:r>
              <a:rPr lang="en-US" altLang="zh-TW" sz="2000" dirty="0">
                <a:solidFill>
                  <a:schemeClr val="hlink"/>
                </a:solidFill>
                <a:ea typeface="新細明體" panose="02020500000000000000" pitchFamily="18" charset="-120"/>
              </a:rPr>
              <a:t>All three decompositions will lose FD1</a:t>
            </a:r>
            <a:r>
              <a:rPr lang="en-US" altLang="zh-TW" sz="2000" dirty="0">
                <a:ea typeface="新細明體" panose="02020500000000000000" pitchFamily="18" charset="-120"/>
              </a:rPr>
              <a:t>. We have to settle for sacrificing the functional dependency preservation. But we </a:t>
            </a:r>
            <a:r>
              <a:rPr lang="en-US" altLang="zh-TW" sz="2000" b="1" u="sng" dirty="0">
                <a:solidFill>
                  <a:srgbClr val="FF0000"/>
                </a:solidFill>
                <a:ea typeface="新細明體" panose="02020500000000000000" pitchFamily="18" charset="-120"/>
              </a:rPr>
              <a:t>cannot</a:t>
            </a:r>
            <a:r>
              <a:rPr lang="en-US" altLang="zh-TW" sz="2000" dirty="0">
                <a:ea typeface="新細明體" panose="02020500000000000000" pitchFamily="18" charset="-120"/>
              </a:rPr>
              <a:t> sacrifice the </a:t>
            </a:r>
            <a:r>
              <a:rPr lang="en-US" altLang="zh-TW" sz="2000" dirty="0">
                <a:solidFill>
                  <a:srgbClr val="FF0000"/>
                </a:solidFill>
                <a:ea typeface="新細明體" panose="02020500000000000000" pitchFamily="18" charset="-120"/>
              </a:rPr>
              <a:t>non-additivity property</a:t>
            </a:r>
            <a:r>
              <a:rPr lang="en-US" altLang="zh-TW" sz="2000" dirty="0">
                <a:ea typeface="新細明體" panose="02020500000000000000" pitchFamily="18" charset="-120"/>
              </a:rPr>
              <a:t> </a:t>
            </a:r>
            <a:r>
              <a:rPr lang="en-US" altLang="zh-TW" sz="2000" dirty="0">
                <a:solidFill>
                  <a:srgbClr val="FF0000"/>
                </a:solidFill>
                <a:ea typeface="新細明體" panose="02020500000000000000" pitchFamily="18" charset="-120"/>
              </a:rPr>
              <a:t>(i.e., lossless joint property) </a:t>
            </a:r>
            <a:r>
              <a:rPr lang="en-US" altLang="zh-TW" sz="2000" dirty="0">
                <a:ea typeface="新細明體" panose="02020500000000000000" pitchFamily="18" charset="-120"/>
              </a:rPr>
              <a:t>after decomposition.</a:t>
            </a:r>
          </a:p>
          <a:p>
            <a:pPr marL="265113" indent="-265113" eaLnBrk="1" hangingPunct="1">
              <a:spcBef>
                <a:spcPct val="50000"/>
              </a:spcBef>
            </a:pPr>
            <a:r>
              <a:rPr lang="en-US" altLang="zh-TW" sz="2000" dirty="0">
                <a:ea typeface="新細明體" panose="02020500000000000000" pitchFamily="18" charset="-120"/>
              </a:rPr>
              <a:t>Out of the above three, </a:t>
            </a:r>
            <a:r>
              <a:rPr lang="en-US" altLang="zh-TW" sz="2000" b="1" dirty="0">
                <a:solidFill>
                  <a:schemeClr val="hlink"/>
                </a:solidFill>
                <a:ea typeface="新細明體" panose="02020500000000000000" pitchFamily="18" charset="-120"/>
              </a:rPr>
              <a:t>only the 3</a:t>
            </a:r>
            <a:r>
              <a:rPr lang="en-US" altLang="zh-TW" sz="2000" b="1" baseline="30000" dirty="0">
                <a:solidFill>
                  <a:schemeClr val="hlink"/>
                </a:solidFill>
                <a:ea typeface="新細明體" panose="02020500000000000000" pitchFamily="18" charset="-120"/>
              </a:rPr>
              <a:t>rd</a:t>
            </a:r>
            <a:r>
              <a:rPr lang="en-US" altLang="zh-TW" sz="2000" b="1" dirty="0">
                <a:solidFill>
                  <a:schemeClr val="hlink"/>
                </a:solidFill>
                <a:ea typeface="新細明體" panose="02020500000000000000" pitchFamily="18" charset="-120"/>
              </a:rPr>
              <a:t> decomposition will not generate spurious tuples after join</a:t>
            </a:r>
            <a:r>
              <a:rPr lang="en-US" altLang="zh-TW" sz="2000" dirty="0">
                <a:ea typeface="新細明體" panose="02020500000000000000" pitchFamily="18" charset="-120"/>
              </a:rPr>
              <a:t>.(and hence has the non-additivity property).</a:t>
            </a:r>
          </a:p>
          <a:p>
            <a:pPr marL="265113" indent="-265113" eaLnBrk="1" hangingPunct="1">
              <a:spcBef>
                <a:spcPct val="50000"/>
              </a:spcBef>
            </a:pPr>
            <a:r>
              <a:rPr lang="en-US" altLang="zh-TW" sz="2000" dirty="0">
                <a:ea typeface="新細明體" panose="02020500000000000000" pitchFamily="18" charset="-120"/>
              </a:rPr>
              <a:t>A test to determine whether a </a:t>
            </a:r>
            <a:r>
              <a:rPr lang="en-US" altLang="zh-TW" sz="2000" u="sng" dirty="0">
                <a:ea typeface="新細明體" panose="02020500000000000000" pitchFamily="18" charset="-120"/>
              </a:rPr>
              <a:t>binary decomposition</a:t>
            </a:r>
            <a:r>
              <a:rPr lang="en-US" altLang="zh-TW" sz="2000" dirty="0">
                <a:ea typeface="新細明體" panose="02020500000000000000" pitchFamily="18" charset="-120"/>
              </a:rPr>
              <a:t> (decomposition into two relations) is </a:t>
            </a:r>
            <a:r>
              <a:rPr lang="en-US" altLang="zh-TW" sz="2000" dirty="0" err="1">
                <a:ea typeface="新細明體" panose="02020500000000000000" pitchFamily="18" charset="-120"/>
              </a:rPr>
              <a:t>nonadditive</a:t>
            </a:r>
            <a:r>
              <a:rPr lang="en-US" altLang="zh-TW" sz="2000" dirty="0">
                <a:ea typeface="新細明體" panose="02020500000000000000" pitchFamily="18" charset="-120"/>
              </a:rPr>
              <a:t> (lossless) is discussed in section 15.2.4 under Property LJ1. Verify that the third decomposition above meets the property.</a:t>
            </a:r>
            <a:endParaRPr lang="en-US" altLang="zh-TW" sz="2800" dirty="0">
              <a:ea typeface="新細明體" panose="02020500000000000000" pitchFamily="18" charset="-120"/>
            </a:endParaRPr>
          </a:p>
        </p:txBody>
      </p:sp>
      <p:sp>
        <p:nvSpPr>
          <p:cNvPr id="48133" name="Text Box 5"/>
          <p:cNvSpPr txBox="1">
            <a:spLocks noChangeArrowheads="1"/>
          </p:cNvSpPr>
          <p:nvPr/>
        </p:nvSpPr>
        <p:spPr bwMode="auto">
          <a:xfrm>
            <a:off x="4368800" y="5718175"/>
            <a:ext cx="45132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pPr>
            <a:r>
              <a:rPr lang="en-US" altLang="zh-TW" sz="160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FD1: STUDENT COURSE → INSTRUCTOR</a:t>
            </a:r>
          </a:p>
          <a:p>
            <a:pPr eaLnBrk="1" hangingPunct="1">
              <a:lnSpc>
                <a:spcPct val="80000"/>
              </a:lnSpc>
            </a:pPr>
            <a:r>
              <a:rPr lang="en-US" altLang="zh-TW" sz="1600">
                <a:solidFill>
                  <a:schemeClr val="bg2"/>
                </a:solidFill>
                <a:latin typeface="Arial Unicode MS" panose="020B0604020202020204" pitchFamily="34" charset="-120"/>
                <a:ea typeface="Arial Unicode MS" panose="020B0604020202020204" pitchFamily="34" charset="-120"/>
                <a:cs typeface="Arial Unicode MS" panose="020B0604020202020204" pitchFamily="34" charset="-120"/>
              </a:rPr>
              <a:t>FD2: INSTRUCTOR → COURSE</a:t>
            </a:r>
          </a:p>
        </p:txBody>
      </p:sp>
      <p:pic>
        <p:nvPicPr>
          <p:cNvPr id="4813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5" y="5446713"/>
            <a:ext cx="40005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C97422D-2A7D-48DA-897D-9779F9731AAF}" type="slidenum">
              <a:rPr lang="en-US" altLang="zh-TW" sz="1600">
                <a:solidFill>
                  <a:schemeClr val="bg2"/>
                </a:solidFill>
              </a:rPr>
              <a:pPr eaLnBrk="1" hangingPunct="1"/>
              <a:t>45</a:t>
            </a:fld>
            <a:endParaRPr lang="en-US" altLang="zh-TW" sz="1600">
              <a:solidFill>
                <a:schemeClr val="bg2"/>
              </a:solidFill>
            </a:endParaRPr>
          </a:p>
        </p:txBody>
      </p:sp>
      <p:sp>
        <p:nvSpPr>
          <p:cNvPr id="49155" name="Rectangle 2"/>
          <p:cNvSpPr>
            <a:spLocks noGrp="1" noChangeArrowheads="1"/>
          </p:cNvSpPr>
          <p:nvPr>
            <p:ph type="title"/>
          </p:nvPr>
        </p:nvSpPr>
        <p:spPr>
          <a:xfrm>
            <a:off x="254000" y="157163"/>
            <a:ext cx="8712200" cy="706437"/>
          </a:xfrm>
        </p:spPr>
        <p:txBody>
          <a:bodyPr/>
          <a:lstStyle/>
          <a:p>
            <a:pPr eaLnBrk="1" hangingPunct="1"/>
            <a:r>
              <a:rPr lang="en-US" altLang="zh-TW" sz="2400" b="1">
                <a:ea typeface="新細明體" panose="02020500000000000000" pitchFamily="18" charset="-120"/>
                <a:cs typeface="Times New Roman" panose="02020603050405020304" pitchFamily="18" charset="0"/>
              </a:rPr>
              <a:t>6. Multivalued Dependencies and Fourth Normal Form</a:t>
            </a:r>
            <a:endParaRPr lang="en-US" altLang="zh-TW" sz="2400" b="1">
              <a:ea typeface="新細明體" panose="02020500000000000000" pitchFamily="18" charset="-120"/>
              <a:cs typeface="Times New Roman" panose="02020603050405020304" pitchFamily="18" charset="0"/>
              <a:sym typeface="Symbol" panose="05050102010706020507" pitchFamily="18" charset="2"/>
            </a:endParaRPr>
          </a:p>
        </p:txBody>
      </p:sp>
      <p:sp>
        <p:nvSpPr>
          <p:cNvPr id="49156" name="Rectangle 9"/>
          <p:cNvSpPr>
            <a:spLocks noChangeArrowheads="1"/>
          </p:cNvSpPr>
          <p:nvPr/>
        </p:nvSpPr>
        <p:spPr bwMode="auto">
          <a:xfrm>
            <a:off x="254000" y="863600"/>
            <a:ext cx="8591550" cy="1552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AutoNum type="alphaLcParenBoth"/>
            </a:pPr>
            <a:r>
              <a:rPr lang="en-US" altLang="zh-TW">
                <a:solidFill>
                  <a:srgbClr val="333399"/>
                </a:solidFill>
                <a:ea typeface="新細明體" panose="02020500000000000000" pitchFamily="18" charset="-120"/>
              </a:rPr>
              <a:t>The EMP relation with two MVDs: ENAME </a:t>
            </a:r>
            <a:r>
              <a:rPr lang="en-US" altLang="zh-TW">
                <a:solidFill>
                  <a:srgbClr val="333399"/>
                </a:solidFill>
                <a:ea typeface="新細明體" panose="02020500000000000000" pitchFamily="18" charset="-120"/>
                <a:sym typeface="Symbol" panose="05050102010706020507" pitchFamily="18" charset="2"/>
              </a:rPr>
              <a:t>—&gt;&gt; PNAME and ENAME —&gt;&gt; DNAME. </a:t>
            </a:r>
          </a:p>
          <a:p>
            <a:pPr eaLnBrk="1" hangingPunct="1">
              <a:buFontTx/>
              <a:buAutoNum type="alphaLcParenBoth"/>
            </a:pPr>
            <a:r>
              <a:rPr lang="en-US" altLang="zh-TW">
                <a:solidFill>
                  <a:srgbClr val="333399"/>
                </a:solidFill>
                <a:ea typeface="新細明體" panose="02020500000000000000" pitchFamily="18" charset="-120"/>
                <a:sym typeface="Symbol" panose="05050102010706020507" pitchFamily="18" charset="2"/>
              </a:rPr>
              <a:t>Decomposing the EMP relation into two 4NF relations EMP_PROJECTS and EMP_DEPENDENTS.</a:t>
            </a:r>
            <a:endParaRPr lang="zh-TW" altLang="en-US">
              <a:solidFill>
                <a:srgbClr val="333399"/>
              </a:solidFill>
              <a:ea typeface="新細明體" panose="02020500000000000000" pitchFamily="18" charset="-120"/>
              <a:sym typeface="Symbol" panose="05050102010706020507" pitchFamily="18" charset="2"/>
            </a:endParaRPr>
          </a:p>
        </p:txBody>
      </p:sp>
      <p:grpSp>
        <p:nvGrpSpPr>
          <p:cNvPr id="49157" name="群組 7"/>
          <p:cNvGrpSpPr>
            <a:grpSpLocks/>
          </p:cNvGrpSpPr>
          <p:nvPr/>
        </p:nvGrpSpPr>
        <p:grpSpPr bwMode="auto">
          <a:xfrm>
            <a:off x="731838" y="2609850"/>
            <a:ext cx="6508750" cy="4114800"/>
            <a:chOff x="731437" y="2609850"/>
            <a:chExt cx="6508750" cy="4114800"/>
          </a:xfrm>
        </p:grpSpPr>
        <p:pic>
          <p:nvPicPr>
            <p:cNvPr id="4915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437" y="2609850"/>
              <a:ext cx="65087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Line 10"/>
            <p:cNvSpPr>
              <a:spLocks noChangeShapeType="1"/>
            </p:cNvSpPr>
            <p:nvPr/>
          </p:nvSpPr>
          <p:spPr bwMode="auto">
            <a:xfrm>
              <a:off x="1479563" y="4251325"/>
              <a:ext cx="3313113" cy="0"/>
            </a:xfrm>
            <a:prstGeom prst="line">
              <a:avLst/>
            </a:prstGeom>
            <a:noFill/>
            <a:ln w="19050">
              <a:solidFill>
                <a:schemeClr val="bg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grpSp>
      <p:sp>
        <p:nvSpPr>
          <p:cNvPr id="49158" name="文字方塊 6"/>
          <p:cNvSpPr txBox="1">
            <a:spLocks noChangeArrowheads="1"/>
          </p:cNvSpPr>
          <p:nvPr/>
        </p:nvSpPr>
        <p:spPr bwMode="auto">
          <a:xfrm>
            <a:off x="6719888" y="4032250"/>
            <a:ext cx="2246312"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2000">
                <a:solidFill>
                  <a:schemeClr val="bg2"/>
                </a:solidFill>
                <a:ea typeface="新細明體" panose="02020500000000000000" pitchFamily="18" charset="-120"/>
              </a:rPr>
              <a:t>Different from F.D.:</a:t>
            </a:r>
          </a:p>
          <a:p>
            <a:pPr eaLnBrk="1" hangingPunct="1"/>
            <a:r>
              <a:rPr lang="en-US" altLang="zh-TW" sz="2000">
                <a:solidFill>
                  <a:schemeClr val="bg2"/>
                </a:solidFill>
                <a:ea typeface="新細明體" panose="02020500000000000000" pitchFamily="18" charset="-120"/>
              </a:rPr>
              <a:t>SSN</a:t>
            </a:r>
            <a:r>
              <a:rPr lang="en-US" altLang="zh-TW" sz="2000">
                <a:solidFill>
                  <a:schemeClr val="bg2"/>
                </a:solidFill>
                <a:ea typeface="新細明體" panose="02020500000000000000" pitchFamily="18" charset="-120"/>
                <a:sym typeface="Wingdings" panose="05000000000000000000" pitchFamily="2" charset="2"/>
              </a:rPr>
              <a:t>ENAME</a:t>
            </a:r>
            <a:endParaRPr lang="zh-TW" altLang="en-US" sz="2000">
              <a:solidFill>
                <a:schemeClr val="bg2"/>
              </a:solidFill>
              <a:ea typeface="新細明體" panose="02020500000000000000" pitchFamily="18" charset="-12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7A10A9F-CF8C-4075-9932-EAF42585D7F1}" type="slidenum">
              <a:rPr lang="en-US" altLang="zh-TW" sz="1600">
                <a:solidFill>
                  <a:schemeClr val="bg2"/>
                </a:solidFill>
              </a:rPr>
              <a:pPr eaLnBrk="1" hangingPunct="1"/>
              <a:t>46</a:t>
            </a:fld>
            <a:endParaRPr lang="en-US" altLang="zh-TW" sz="1600">
              <a:solidFill>
                <a:schemeClr val="bg2"/>
              </a:solidFill>
            </a:endParaRPr>
          </a:p>
        </p:txBody>
      </p:sp>
      <p:sp>
        <p:nvSpPr>
          <p:cNvPr id="50179" name="Rectangle 2"/>
          <p:cNvSpPr>
            <a:spLocks noGrp="1" noChangeArrowheads="1"/>
          </p:cNvSpPr>
          <p:nvPr>
            <p:ph type="title"/>
          </p:nvPr>
        </p:nvSpPr>
        <p:spPr>
          <a:xfrm>
            <a:off x="254000" y="0"/>
            <a:ext cx="8712200" cy="784225"/>
          </a:xfrm>
        </p:spPr>
        <p:txBody>
          <a:bodyPr/>
          <a:lstStyle/>
          <a:p>
            <a:pPr eaLnBrk="1" hangingPunct="1"/>
            <a:r>
              <a:rPr lang="en-US" altLang="zh-TW" sz="2800">
                <a:ea typeface="新細明體" panose="02020500000000000000" pitchFamily="18" charset="-120"/>
                <a:cs typeface="Times New Roman" panose="02020603050405020304" pitchFamily="18" charset="0"/>
              </a:rPr>
              <a:t>Multivalued Dependencies and Fourth Normal Form</a:t>
            </a:r>
          </a:p>
        </p:txBody>
      </p:sp>
      <p:pic>
        <p:nvPicPr>
          <p:cNvPr id="501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562225"/>
            <a:ext cx="7366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6"/>
          <p:cNvSpPr>
            <a:spLocks noChangeArrowheads="1"/>
          </p:cNvSpPr>
          <p:nvPr/>
        </p:nvSpPr>
        <p:spPr bwMode="auto">
          <a:xfrm>
            <a:off x="388938" y="784225"/>
            <a:ext cx="768826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a:solidFill>
                  <a:srgbClr val="333399"/>
                </a:solidFill>
                <a:ea typeface="新細明體" panose="02020500000000000000" pitchFamily="18" charset="-120"/>
              </a:rPr>
              <a:t>Decomposing a relation state of EMP that is not in 4NF. </a:t>
            </a:r>
          </a:p>
          <a:p>
            <a:pPr eaLnBrk="1" hangingPunct="1">
              <a:buFontTx/>
              <a:buAutoNum type="alphaLcParenBoth"/>
            </a:pPr>
            <a:r>
              <a:rPr lang="en-US" altLang="zh-TW">
                <a:solidFill>
                  <a:srgbClr val="333399"/>
                </a:solidFill>
                <a:ea typeface="新細明體" panose="02020500000000000000" pitchFamily="18" charset="-120"/>
              </a:rPr>
              <a:t>EMP relation with additional tuples. </a:t>
            </a:r>
          </a:p>
          <a:p>
            <a:pPr eaLnBrk="1" hangingPunct="1">
              <a:buFontTx/>
              <a:buAutoNum type="alphaLcParenBoth"/>
            </a:pPr>
            <a:r>
              <a:rPr lang="en-US" altLang="zh-TW">
                <a:solidFill>
                  <a:srgbClr val="333399"/>
                </a:solidFill>
                <a:ea typeface="新細明體" panose="02020500000000000000" pitchFamily="18" charset="-120"/>
              </a:rPr>
              <a:t>Two corresponding 4NF relations EMP_PROJECTS and EMP_DEPENDENTS.</a:t>
            </a:r>
            <a:endParaRPr lang="zh-TW" altLang="en-US">
              <a:solidFill>
                <a:srgbClr val="333399"/>
              </a:solidFill>
              <a:ea typeface="新細明體" panose="02020500000000000000" pitchFamily="18" charset="-120"/>
            </a:endParaRPr>
          </a:p>
        </p:txBody>
      </p:sp>
      <p:sp>
        <p:nvSpPr>
          <p:cNvPr id="50182" name="Line 7"/>
          <p:cNvSpPr>
            <a:spLocks noChangeShapeType="1"/>
          </p:cNvSpPr>
          <p:nvPr/>
        </p:nvSpPr>
        <p:spPr bwMode="auto">
          <a:xfrm flipV="1">
            <a:off x="1225550" y="4205288"/>
            <a:ext cx="2701925" cy="0"/>
          </a:xfrm>
          <a:prstGeom prst="line">
            <a:avLst/>
          </a:prstGeom>
          <a:noFill/>
          <a:ln w="2857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0183" name="Line 8"/>
          <p:cNvSpPr>
            <a:spLocks noChangeShapeType="1"/>
          </p:cNvSpPr>
          <p:nvPr/>
        </p:nvSpPr>
        <p:spPr bwMode="auto">
          <a:xfrm flipV="1">
            <a:off x="1212850" y="5029200"/>
            <a:ext cx="2520950" cy="9525"/>
          </a:xfrm>
          <a:prstGeom prst="line">
            <a:avLst/>
          </a:prstGeom>
          <a:noFill/>
          <a:ln w="12700">
            <a:solidFill>
              <a:schemeClr val="bg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0184" name="Line 9"/>
          <p:cNvSpPr>
            <a:spLocks noChangeShapeType="1"/>
          </p:cNvSpPr>
          <p:nvPr/>
        </p:nvSpPr>
        <p:spPr bwMode="auto">
          <a:xfrm flipV="1">
            <a:off x="1212850" y="5859463"/>
            <a:ext cx="2520950" cy="9525"/>
          </a:xfrm>
          <a:prstGeom prst="line">
            <a:avLst/>
          </a:prstGeom>
          <a:noFill/>
          <a:ln w="12700">
            <a:solidFill>
              <a:schemeClr val="bg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0185" name="Line 8"/>
          <p:cNvSpPr>
            <a:spLocks noChangeShapeType="1"/>
          </p:cNvSpPr>
          <p:nvPr/>
        </p:nvSpPr>
        <p:spPr bwMode="auto">
          <a:xfrm flipV="1">
            <a:off x="1225550" y="3803650"/>
            <a:ext cx="2519363" cy="9525"/>
          </a:xfrm>
          <a:prstGeom prst="line">
            <a:avLst/>
          </a:prstGeom>
          <a:noFill/>
          <a:ln w="12700">
            <a:solidFill>
              <a:schemeClr val="bg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0186" name="Line 7"/>
          <p:cNvSpPr>
            <a:spLocks noChangeShapeType="1"/>
          </p:cNvSpPr>
          <p:nvPr/>
        </p:nvSpPr>
        <p:spPr bwMode="auto">
          <a:xfrm flipV="1">
            <a:off x="6162675" y="3768725"/>
            <a:ext cx="1770063" cy="0"/>
          </a:xfrm>
          <a:prstGeom prst="line">
            <a:avLst/>
          </a:prstGeom>
          <a:noFill/>
          <a:ln w="2857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0187" name="Line 7"/>
          <p:cNvSpPr>
            <a:spLocks noChangeShapeType="1"/>
          </p:cNvSpPr>
          <p:nvPr/>
        </p:nvSpPr>
        <p:spPr bwMode="auto">
          <a:xfrm flipV="1">
            <a:off x="6162675" y="6069013"/>
            <a:ext cx="1770063" cy="0"/>
          </a:xfrm>
          <a:prstGeom prst="line">
            <a:avLst/>
          </a:prstGeom>
          <a:noFill/>
          <a:ln w="2857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43D9B63-40CB-480C-8936-5409D83538B3}" type="slidenum">
              <a:rPr lang="en-US" altLang="zh-TW" sz="1600">
                <a:solidFill>
                  <a:schemeClr val="bg2"/>
                </a:solidFill>
              </a:rPr>
              <a:pPr eaLnBrk="1" hangingPunct="1"/>
              <a:t>47</a:t>
            </a:fld>
            <a:endParaRPr lang="en-US" altLang="zh-TW" sz="1600">
              <a:solidFill>
                <a:schemeClr val="bg2"/>
              </a:solidFill>
            </a:endParaRPr>
          </a:p>
        </p:txBody>
      </p:sp>
      <p:sp>
        <p:nvSpPr>
          <p:cNvPr id="51203" name="Rectangle 2"/>
          <p:cNvSpPr>
            <a:spLocks noGrp="1" noChangeArrowheads="1"/>
          </p:cNvSpPr>
          <p:nvPr>
            <p:ph type="title"/>
          </p:nvPr>
        </p:nvSpPr>
        <p:spPr>
          <a:xfrm>
            <a:off x="254000" y="215900"/>
            <a:ext cx="8712200" cy="688975"/>
          </a:xfrm>
        </p:spPr>
        <p:txBody>
          <a:bodyPr/>
          <a:lstStyle/>
          <a:p>
            <a:pPr eaLnBrk="1" hangingPunct="1"/>
            <a:r>
              <a:rPr lang="en-US" altLang="zh-TW">
                <a:ea typeface="新細明體" panose="02020500000000000000" pitchFamily="18" charset="-120"/>
                <a:cs typeface="Times New Roman" panose="02020603050405020304" pitchFamily="18" charset="0"/>
              </a:rPr>
              <a:t>Multivalued Dependencies</a:t>
            </a:r>
          </a:p>
        </p:txBody>
      </p:sp>
      <p:sp>
        <p:nvSpPr>
          <p:cNvPr id="51204" name="Rectangle 3"/>
          <p:cNvSpPr>
            <a:spLocks noGrp="1" noChangeArrowheads="1"/>
          </p:cNvSpPr>
          <p:nvPr>
            <p:ph type="body" idx="1"/>
          </p:nvPr>
        </p:nvSpPr>
        <p:spPr>
          <a:xfrm>
            <a:off x="209550" y="1009650"/>
            <a:ext cx="8712200" cy="4100513"/>
          </a:xfrm>
        </p:spPr>
        <p:txBody>
          <a:bodyPr/>
          <a:lstStyle/>
          <a:p>
            <a:pPr marL="357188" indent="-357188" eaLnBrk="1" hangingPunct="1">
              <a:lnSpc>
                <a:spcPct val="110000"/>
              </a:lnSpc>
            </a:pPr>
            <a:r>
              <a:rPr lang="en-US" altLang="zh-TW" sz="2400">
                <a:solidFill>
                  <a:srgbClr val="000000"/>
                </a:solidFill>
                <a:ea typeface="新細明體" panose="02020500000000000000" pitchFamily="18" charset="-120"/>
                <a:cs typeface="Times New Roman" panose="02020603050405020304" pitchFamily="18" charset="0"/>
              </a:rPr>
              <a:t>A </a:t>
            </a:r>
            <a:r>
              <a:rPr lang="en-US" altLang="zh-TW" sz="2400" b="1">
                <a:solidFill>
                  <a:srgbClr val="000000"/>
                </a:solidFill>
                <a:ea typeface="新細明體" panose="02020500000000000000" pitchFamily="18" charset="-120"/>
                <a:cs typeface="Times New Roman" panose="02020603050405020304" pitchFamily="18" charset="0"/>
              </a:rPr>
              <a:t>multivalued dependency </a:t>
            </a:r>
            <a:r>
              <a:rPr lang="en-US" altLang="zh-TW" sz="2400">
                <a:solidFill>
                  <a:srgbClr val="000000"/>
                </a:solidFill>
                <a:ea typeface="新細明體" panose="02020500000000000000" pitchFamily="18" charset="-120"/>
                <a:cs typeface="Times New Roman" panose="02020603050405020304" pitchFamily="18" charset="0"/>
              </a:rPr>
              <a:t>(</a:t>
            </a:r>
            <a:r>
              <a:rPr lang="en-US" altLang="zh-TW" sz="2400" b="1">
                <a:solidFill>
                  <a:srgbClr val="000000"/>
                </a:solidFill>
                <a:ea typeface="新細明體" panose="02020500000000000000" pitchFamily="18" charset="-120"/>
                <a:cs typeface="Times New Roman" panose="02020603050405020304" pitchFamily="18" charset="0"/>
              </a:rPr>
              <a:t>MVD</a:t>
            </a:r>
            <a:r>
              <a:rPr lang="en-US" altLang="zh-TW" sz="2400">
                <a:solidFill>
                  <a:srgbClr val="000000"/>
                </a:solidFill>
                <a:ea typeface="新細明體" panose="02020500000000000000" pitchFamily="18" charset="-120"/>
                <a:cs typeface="Times New Roman" panose="02020603050405020304" pitchFamily="18" charset="0"/>
              </a:rPr>
              <a:t>) </a:t>
            </a:r>
            <a:r>
              <a:rPr lang="en-US" altLang="zh-TW" sz="2400" i="1">
                <a:solidFill>
                  <a:srgbClr val="000000"/>
                </a:solidFill>
                <a:ea typeface="新細明體" panose="02020500000000000000" pitchFamily="18" charset="-120"/>
                <a:cs typeface="Times New Roman" panose="02020603050405020304" pitchFamily="18" charset="0"/>
              </a:rPr>
              <a:t>X</a:t>
            </a:r>
            <a:r>
              <a:rPr lang="en-US" altLang="zh-TW" sz="2400">
                <a:solidFill>
                  <a:srgbClr val="000000"/>
                </a:solidFill>
                <a:ea typeface="新細明體" panose="02020500000000000000" pitchFamily="18" charset="-120"/>
                <a:cs typeface="Times New Roman" panose="02020603050405020304" pitchFamily="18" charset="0"/>
              </a:rPr>
              <a:t> —&gt;&gt;</a:t>
            </a:r>
            <a:r>
              <a:rPr lang="en-US" altLang="zh-TW" sz="2400" i="1">
                <a:solidFill>
                  <a:srgbClr val="000000"/>
                </a:solidFill>
                <a:ea typeface="新細明體" panose="02020500000000000000" pitchFamily="18" charset="-120"/>
                <a:cs typeface="Times New Roman" panose="02020603050405020304" pitchFamily="18" charset="0"/>
              </a:rPr>
              <a:t> Y</a:t>
            </a:r>
            <a:r>
              <a:rPr lang="en-US" altLang="zh-TW" sz="2400">
                <a:solidFill>
                  <a:srgbClr val="000000"/>
                </a:solidFill>
                <a:ea typeface="新細明體" panose="02020500000000000000" pitchFamily="18" charset="-120"/>
                <a:cs typeface="Times New Roman" panose="02020603050405020304" pitchFamily="18" charset="0"/>
              </a:rPr>
              <a:t> specified on relation schema </a:t>
            </a:r>
            <a:r>
              <a:rPr lang="en-US" altLang="zh-TW" sz="2400" i="1">
                <a:solidFill>
                  <a:srgbClr val="000000"/>
                </a:solidFill>
                <a:ea typeface="新細明體" panose="02020500000000000000" pitchFamily="18" charset="-120"/>
                <a:cs typeface="Times New Roman" panose="02020603050405020304" pitchFamily="18" charset="0"/>
              </a:rPr>
              <a:t>R</a:t>
            </a:r>
            <a:r>
              <a:rPr lang="en-US" altLang="zh-TW" sz="2400">
                <a:solidFill>
                  <a:srgbClr val="000000"/>
                </a:solidFill>
                <a:ea typeface="新細明體" panose="02020500000000000000" pitchFamily="18" charset="-120"/>
                <a:cs typeface="Times New Roman" panose="02020603050405020304" pitchFamily="18" charset="0"/>
              </a:rPr>
              <a:t>, where </a:t>
            </a:r>
            <a:r>
              <a:rPr lang="en-US" altLang="zh-TW" sz="2400" i="1">
                <a:solidFill>
                  <a:srgbClr val="000000"/>
                </a:solidFill>
                <a:ea typeface="新細明體" panose="02020500000000000000" pitchFamily="18" charset="-120"/>
                <a:cs typeface="Times New Roman" panose="02020603050405020304" pitchFamily="18" charset="0"/>
              </a:rPr>
              <a:t>X</a:t>
            </a:r>
            <a:r>
              <a:rPr lang="en-US" altLang="zh-TW" sz="2400">
                <a:solidFill>
                  <a:srgbClr val="000000"/>
                </a:solidFill>
                <a:ea typeface="新細明體" panose="02020500000000000000" pitchFamily="18" charset="-120"/>
                <a:cs typeface="Times New Roman" panose="02020603050405020304" pitchFamily="18" charset="0"/>
              </a:rPr>
              <a:t> and </a:t>
            </a:r>
            <a:r>
              <a:rPr lang="en-US" altLang="zh-TW" sz="2400" i="1">
                <a:solidFill>
                  <a:srgbClr val="000000"/>
                </a:solidFill>
                <a:ea typeface="新細明體" panose="02020500000000000000" pitchFamily="18" charset="-120"/>
                <a:cs typeface="Times New Roman" panose="02020603050405020304" pitchFamily="18" charset="0"/>
              </a:rPr>
              <a:t>Y</a:t>
            </a:r>
            <a:r>
              <a:rPr lang="en-US" altLang="zh-TW" sz="2400">
                <a:solidFill>
                  <a:srgbClr val="000000"/>
                </a:solidFill>
                <a:ea typeface="新細明體" panose="02020500000000000000" pitchFamily="18" charset="-120"/>
                <a:cs typeface="Times New Roman" panose="02020603050405020304" pitchFamily="18" charset="0"/>
              </a:rPr>
              <a:t> are both subsets of </a:t>
            </a:r>
            <a:r>
              <a:rPr lang="en-US" altLang="zh-TW" sz="2400" i="1">
                <a:solidFill>
                  <a:srgbClr val="000000"/>
                </a:solidFill>
                <a:ea typeface="新細明體" panose="02020500000000000000" pitchFamily="18" charset="-120"/>
                <a:cs typeface="Times New Roman" panose="02020603050405020304" pitchFamily="18" charset="0"/>
              </a:rPr>
              <a:t>R</a:t>
            </a:r>
            <a:r>
              <a:rPr lang="en-US" altLang="zh-TW" sz="2400">
                <a:solidFill>
                  <a:srgbClr val="000000"/>
                </a:solidFill>
                <a:ea typeface="新細明體" panose="02020500000000000000" pitchFamily="18" charset="-120"/>
                <a:cs typeface="Times New Roman" panose="02020603050405020304" pitchFamily="18" charset="0"/>
              </a:rPr>
              <a:t>, specifies the following constraint on any relation state </a:t>
            </a:r>
            <a:r>
              <a:rPr lang="en-US" altLang="zh-TW" sz="2400" i="1">
                <a:solidFill>
                  <a:srgbClr val="000000"/>
                </a:solidFill>
                <a:ea typeface="新細明體" panose="02020500000000000000" pitchFamily="18" charset="-120"/>
                <a:cs typeface="Times New Roman" panose="02020603050405020304" pitchFamily="18" charset="0"/>
              </a:rPr>
              <a:t>r</a:t>
            </a:r>
            <a:r>
              <a:rPr lang="en-US" altLang="zh-TW" sz="2400">
                <a:solidFill>
                  <a:srgbClr val="000000"/>
                </a:solidFill>
                <a:ea typeface="新細明體" panose="02020500000000000000" pitchFamily="18" charset="-120"/>
                <a:cs typeface="Times New Roman" panose="02020603050405020304" pitchFamily="18" charset="0"/>
              </a:rPr>
              <a:t> of </a:t>
            </a:r>
            <a:r>
              <a:rPr lang="en-US" altLang="zh-TW" sz="2400" i="1">
                <a:solidFill>
                  <a:srgbClr val="000000"/>
                </a:solidFill>
                <a:ea typeface="新細明體" panose="02020500000000000000" pitchFamily="18" charset="-120"/>
                <a:cs typeface="Times New Roman" panose="02020603050405020304" pitchFamily="18" charset="0"/>
              </a:rPr>
              <a:t>R</a:t>
            </a:r>
            <a:r>
              <a:rPr lang="en-US" altLang="zh-TW" sz="2400">
                <a:solidFill>
                  <a:srgbClr val="000000"/>
                </a:solidFill>
                <a:ea typeface="新細明體" panose="02020500000000000000" pitchFamily="18" charset="-120"/>
                <a:cs typeface="Times New Roman" panose="02020603050405020304" pitchFamily="18" charset="0"/>
              </a:rPr>
              <a:t>: </a:t>
            </a:r>
          </a:p>
          <a:p>
            <a:pPr marL="357188" indent="-357188" eaLnBrk="1" hangingPunct="1">
              <a:lnSpc>
                <a:spcPct val="110000"/>
              </a:lnSpc>
              <a:buFontTx/>
              <a:buNone/>
            </a:pPr>
            <a:r>
              <a:rPr lang="en-US" altLang="zh-TW" sz="2400">
                <a:solidFill>
                  <a:srgbClr val="000000"/>
                </a:solidFill>
                <a:ea typeface="新細明體" panose="02020500000000000000" pitchFamily="18" charset="-120"/>
                <a:cs typeface="Times New Roman" panose="02020603050405020304" pitchFamily="18" charset="0"/>
              </a:rPr>
              <a:t>	</a:t>
            </a:r>
            <a:r>
              <a:rPr lang="en-US" altLang="zh-TW" sz="2400">
                <a:solidFill>
                  <a:srgbClr val="FF0000"/>
                </a:solidFill>
                <a:ea typeface="新細明體" panose="02020500000000000000" pitchFamily="18" charset="-120"/>
                <a:cs typeface="Times New Roman" panose="02020603050405020304" pitchFamily="18" charset="0"/>
              </a:rPr>
              <a:t>If two tuples </a:t>
            </a:r>
            <a:r>
              <a:rPr lang="en-US" altLang="zh-TW" sz="2400" i="1">
                <a:solidFill>
                  <a:srgbClr val="FF0000"/>
                </a:solidFill>
                <a:ea typeface="新細明體" panose="02020500000000000000" pitchFamily="18" charset="-120"/>
                <a:cs typeface="Times New Roman" panose="02020603050405020304" pitchFamily="18" charset="0"/>
              </a:rPr>
              <a:t>t</a:t>
            </a:r>
            <a:r>
              <a:rPr lang="en-US" altLang="zh-TW" sz="2400" baseline="-30000">
                <a:solidFill>
                  <a:srgbClr val="FF0000"/>
                </a:solidFill>
                <a:ea typeface="新細明體" panose="02020500000000000000" pitchFamily="18" charset="-120"/>
                <a:cs typeface="Times New Roman" panose="02020603050405020304" pitchFamily="18" charset="0"/>
              </a:rPr>
              <a:t>1</a:t>
            </a:r>
            <a:r>
              <a:rPr lang="en-US" altLang="zh-TW" sz="2400">
                <a:solidFill>
                  <a:srgbClr val="FF0000"/>
                </a:solidFill>
                <a:ea typeface="新細明體" panose="02020500000000000000" pitchFamily="18" charset="-120"/>
                <a:cs typeface="Times New Roman" panose="02020603050405020304" pitchFamily="18" charset="0"/>
              </a:rPr>
              <a:t> and </a:t>
            </a:r>
            <a:r>
              <a:rPr lang="en-US" altLang="zh-TW" sz="2400" i="1">
                <a:solidFill>
                  <a:srgbClr val="FF0000"/>
                </a:solidFill>
                <a:ea typeface="新細明體" panose="02020500000000000000" pitchFamily="18" charset="-120"/>
                <a:cs typeface="Times New Roman" panose="02020603050405020304" pitchFamily="18" charset="0"/>
              </a:rPr>
              <a:t>t</a:t>
            </a:r>
            <a:r>
              <a:rPr lang="en-US" altLang="zh-TW" sz="2400" baseline="-30000">
                <a:solidFill>
                  <a:srgbClr val="FF0000"/>
                </a:solidFill>
                <a:ea typeface="新細明體" panose="02020500000000000000" pitchFamily="18" charset="-120"/>
                <a:cs typeface="Times New Roman" panose="02020603050405020304" pitchFamily="18" charset="0"/>
              </a:rPr>
              <a:t>2</a:t>
            </a:r>
            <a:r>
              <a:rPr lang="en-US" altLang="zh-TW" sz="2400">
                <a:solidFill>
                  <a:srgbClr val="FF0000"/>
                </a:solidFill>
                <a:ea typeface="新細明體" panose="02020500000000000000" pitchFamily="18" charset="-120"/>
                <a:cs typeface="Times New Roman" panose="02020603050405020304" pitchFamily="18" charset="0"/>
              </a:rPr>
              <a:t> exist in </a:t>
            </a:r>
            <a:r>
              <a:rPr lang="en-US" altLang="zh-TW" sz="2400" i="1">
                <a:solidFill>
                  <a:srgbClr val="FF0000"/>
                </a:solidFill>
                <a:ea typeface="新細明體" panose="02020500000000000000" pitchFamily="18" charset="-120"/>
                <a:cs typeface="Times New Roman" panose="02020603050405020304" pitchFamily="18" charset="0"/>
              </a:rPr>
              <a:t>r</a:t>
            </a:r>
            <a:r>
              <a:rPr lang="en-US" altLang="zh-TW" sz="2400">
                <a:solidFill>
                  <a:srgbClr val="FF0000"/>
                </a:solidFill>
                <a:ea typeface="新細明體" panose="02020500000000000000" pitchFamily="18" charset="-120"/>
                <a:cs typeface="Times New Roman" panose="02020603050405020304" pitchFamily="18" charset="0"/>
              </a:rPr>
              <a:t> such that </a:t>
            </a:r>
            <a:r>
              <a:rPr lang="en-US" altLang="zh-TW" sz="2400" i="1">
                <a:solidFill>
                  <a:srgbClr val="FF0000"/>
                </a:solidFill>
                <a:ea typeface="新細明體" panose="02020500000000000000" pitchFamily="18" charset="-120"/>
                <a:cs typeface="Times New Roman" panose="02020603050405020304" pitchFamily="18" charset="0"/>
              </a:rPr>
              <a:t>t</a:t>
            </a:r>
            <a:r>
              <a:rPr lang="en-US" altLang="zh-TW" sz="2400" baseline="-30000">
                <a:solidFill>
                  <a:srgbClr val="FF0000"/>
                </a:solidFill>
                <a:ea typeface="新細明體" panose="02020500000000000000" pitchFamily="18" charset="-120"/>
                <a:cs typeface="Times New Roman" panose="02020603050405020304" pitchFamily="18" charset="0"/>
              </a:rPr>
              <a:t>1</a:t>
            </a:r>
            <a:r>
              <a:rPr lang="en-US" altLang="zh-TW" sz="2400">
                <a:solidFill>
                  <a:srgbClr val="FF0000"/>
                </a:solidFill>
                <a:ea typeface="新細明體" panose="02020500000000000000" pitchFamily="18" charset="-120"/>
                <a:cs typeface="Times New Roman" panose="02020603050405020304" pitchFamily="18" charset="0"/>
              </a:rPr>
              <a:t>[</a:t>
            </a:r>
            <a:r>
              <a:rPr lang="en-US" altLang="zh-TW" sz="2400" i="1">
                <a:solidFill>
                  <a:srgbClr val="FF0000"/>
                </a:solidFill>
                <a:ea typeface="新細明體" panose="02020500000000000000" pitchFamily="18" charset="-120"/>
                <a:cs typeface="Times New Roman" panose="02020603050405020304" pitchFamily="18" charset="0"/>
              </a:rPr>
              <a:t>X</a:t>
            </a:r>
            <a:r>
              <a:rPr lang="en-US" altLang="zh-TW" sz="2400">
                <a:solidFill>
                  <a:srgbClr val="FF0000"/>
                </a:solidFill>
                <a:ea typeface="新細明體" panose="02020500000000000000" pitchFamily="18" charset="-120"/>
                <a:cs typeface="Times New Roman" panose="02020603050405020304" pitchFamily="18" charset="0"/>
              </a:rPr>
              <a:t>] = </a:t>
            </a:r>
            <a:r>
              <a:rPr lang="en-US" altLang="zh-TW" sz="2400" i="1">
                <a:solidFill>
                  <a:srgbClr val="FF0000"/>
                </a:solidFill>
                <a:ea typeface="新細明體" panose="02020500000000000000" pitchFamily="18" charset="-120"/>
                <a:cs typeface="Times New Roman" panose="02020603050405020304" pitchFamily="18" charset="0"/>
              </a:rPr>
              <a:t>t</a:t>
            </a:r>
            <a:r>
              <a:rPr lang="en-US" altLang="zh-TW" sz="2400" baseline="-30000">
                <a:solidFill>
                  <a:srgbClr val="FF0000"/>
                </a:solidFill>
                <a:ea typeface="新細明體" panose="02020500000000000000" pitchFamily="18" charset="-120"/>
                <a:cs typeface="Times New Roman" panose="02020603050405020304" pitchFamily="18" charset="0"/>
              </a:rPr>
              <a:t>2</a:t>
            </a:r>
            <a:r>
              <a:rPr lang="en-US" altLang="zh-TW" sz="2400">
                <a:solidFill>
                  <a:srgbClr val="FF0000"/>
                </a:solidFill>
                <a:ea typeface="新細明體" panose="02020500000000000000" pitchFamily="18" charset="-120"/>
                <a:cs typeface="Times New Roman" panose="02020603050405020304" pitchFamily="18" charset="0"/>
              </a:rPr>
              <a:t>[</a:t>
            </a:r>
            <a:r>
              <a:rPr lang="en-US" altLang="zh-TW" sz="2400" i="1">
                <a:solidFill>
                  <a:srgbClr val="FF0000"/>
                </a:solidFill>
                <a:ea typeface="新細明體" panose="02020500000000000000" pitchFamily="18" charset="-120"/>
                <a:cs typeface="Times New Roman" panose="02020603050405020304" pitchFamily="18" charset="0"/>
              </a:rPr>
              <a:t>X</a:t>
            </a:r>
            <a:r>
              <a:rPr lang="en-US" altLang="zh-TW" sz="2400">
                <a:solidFill>
                  <a:srgbClr val="FF0000"/>
                </a:solidFill>
                <a:ea typeface="新細明體" panose="02020500000000000000" pitchFamily="18" charset="-120"/>
                <a:cs typeface="Times New Roman" panose="02020603050405020304" pitchFamily="18" charset="0"/>
              </a:rPr>
              <a:t>], then two tuples </a:t>
            </a:r>
            <a:r>
              <a:rPr lang="en-US" altLang="zh-TW" sz="2400" i="1">
                <a:solidFill>
                  <a:srgbClr val="FF0000"/>
                </a:solidFill>
                <a:ea typeface="新細明體" panose="02020500000000000000" pitchFamily="18" charset="-120"/>
                <a:cs typeface="Times New Roman" panose="02020603050405020304" pitchFamily="18" charset="0"/>
              </a:rPr>
              <a:t>t</a:t>
            </a:r>
            <a:r>
              <a:rPr lang="en-US" altLang="zh-TW" sz="2400" baseline="-30000">
                <a:solidFill>
                  <a:srgbClr val="FF0000"/>
                </a:solidFill>
                <a:ea typeface="新細明體" panose="02020500000000000000" pitchFamily="18" charset="-120"/>
                <a:cs typeface="Times New Roman" panose="02020603050405020304" pitchFamily="18" charset="0"/>
              </a:rPr>
              <a:t>3</a:t>
            </a:r>
            <a:r>
              <a:rPr lang="en-US" altLang="zh-TW" sz="2400">
                <a:solidFill>
                  <a:srgbClr val="FF0000"/>
                </a:solidFill>
                <a:ea typeface="新細明體" panose="02020500000000000000" pitchFamily="18" charset="-120"/>
                <a:cs typeface="Times New Roman" panose="02020603050405020304" pitchFamily="18" charset="0"/>
              </a:rPr>
              <a:t> and </a:t>
            </a:r>
            <a:r>
              <a:rPr lang="en-US" altLang="zh-TW" sz="2400" i="1">
                <a:solidFill>
                  <a:srgbClr val="FF0000"/>
                </a:solidFill>
                <a:ea typeface="新細明體" panose="02020500000000000000" pitchFamily="18" charset="-120"/>
                <a:cs typeface="Times New Roman" panose="02020603050405020304" pitchFamily="18" charset="0"/>
              </a:rPr>
              <a:t>t</a:t>
            </a:r>
            <a:r>
              <a:rPr lang="en-US" altLang="zh-TW" sz="2400" baseline="-30000">
                <a:solidFill>
                  <a:srgbClr val="FF0000"/>
                </a:solidFill>
                <a:ea typeface="新細明體" panose="02020500000000000000" pitchFamily="18" charset="-120"/>
                <a:cs typeface="Times New Roman" panose="02020603050405020304" pitchFamily="18" charset="0"/>
              </a:rPr>
              <a:t>4</a:t>
            </a:r>
            <a:r>
              <a:rPr lang="en-US" altLang="zh-TW" sz="2400">
                <a:solidFill>
                  <a:srgbClr val="FF0000"/>
                </a:solidFill>
                <a:ea typeface="新細明體" panose="02020500000000000000" pitchFamily="18" charset="-120"/>
                <a:cs typeface="Times New Roman" panose="02020603050405020304" pitchFamily="18" charset="0"/>
              </a:rPr>
              <a:t> should also exist in </a:t>
            </a:r>
            <a:r>
              <a:rPr lang="en-US" altLang="zh-TW" sz="2400" i="1">
                <a:solidFill>
                  <a:srgbClr val="FF0000"/>
                </a:solidFill>
                <a:ea typeface="新細明體" panose="02020500000000000000" pitchFamily="18" charset="-120"/>
                <a:cs typeface="Times New Roman" panose="02020603050405020304" pitchFamily="18" charset="0"/>
              </a:rPr>
              <a:t>r</a:t>
            </a:r>
            <a:r>
              <a:rPr lang="en-US" altLang="zh-TW" sz="2400">
                <a:solidFill>
                  <a:srgbClr val="FF0000"/>
                </a:solidFill>
                <a:ea typeface="新細明體" panose="02020500000000000000" pitchFamily="18" charset="-120"/>
                <a:cs typeface="Times New Roman" panose="02020603050405020304" pitchFamily="18" charset="0"/>
              </a:rPr>
              <a:t> with the following properties, where we use </a:t>
            </a:r>
            <a:r>
              <a:rPr lang="en-US" altLang="zh-TW" sz="2400" i="1">
                <a:solidFill>
                  <a:srgbClr val="FF0000"/>
                </a:solidFill>
                <a:ea typeface="新細明體" panose="02020500000000000000" pitchFamily="18" charset="-120"/>
                <a:cs typeface="Times New Roman" panose="02020603050405020304" pitchFamily="18" charset="0"/>
              </a:rPr>
              <a:t>Z</a:t>
            </a:r>
            <a:r>
              <a:rPr lang="en-US" altLang="zh-TW" sz="2400">
                <a:solidFill>
                  <a:srgbClr val="FF0000"/>
                </a:solidFill>
                <a:ea typeface="新細明體" panose="02020500000000000000" pitchFamily="18" charset="-120"/>
                <a:cs typeface="Times New Roman" panose="02020603050405020304" pitchFamily="18" charset="0"/>
              </a:rPr>
              <a:t> to denote (</a:t>
            </a:r>
            <a:r>
              <a:rPr lang="en-US" altLang="zh-TW" sz="2400" i="1">
                <a:solidFill>
                  <a:srgbClr val="FF0000"/>
                </a:solidFill>
                <a:ea typeface="新細明體" panose="02020500000000000000" pitchFamily="18" charset="-120"/>
                <a:cs typeface="Times New Roman" panose="02020603050405020304" pitchFamily="18" charset="0"/>
              </a:rPr>
              <a:t>R </a:t>
            </a:r>
            <a:r>
              <a:rPr lang="zh-TW" altLang="en-US" sz="2400">
                <a:solidFill>
                  <a:srgbClr val="FF0000"/>
                </a:solidFill>
                <a:ea typeface="新細明體" panose="02020500000000000000" pitchFamily="18" charset="-120"/>
                <a:cs typeface="Times New Roman" panose="02020603050405020304" pitchFamily="18" charset="0"/>
                <a:sym typeface="Symbol" panose="05050102010706020507" pitchFamily="18" charset="2"/>
              </a:rPr>
              <a:t></a:t>
            </a:r>
            <a:r>
              <a:rPr lang="en-US" altLang="zh-TW" sz="2400" i="1">
                <a:solidFill>
                  <a:srgbClr val="FF0000"/>
                </a:solidFill>
                <a:ea typeface="新細明體" panose="02020500000000000000" pitchFamily="18" charset="-120"/>
                <a:cs typeface="Times New Roman" panose="02020603050405020304" pitchFamily="18" charset="0"/>
              </a:rPr>
              <a:t> </a:t>
            </a:r>
            <a:r>
              <a:rPr lang="en-US" altLang="zh-TW" sz="2400">
                <a:solidFill>
                  <a:srgbClr val="FF0000"/>
                </a:solidFill>
                <a:ea typeface="新細明體" panose="02020500000000000000" pitchFamily="18" charset="-120"/>
                <a:cs typeface="Times New Roman" panose="02020603050405020304" pitchFamily="18" charset="0"/>
              </a:rPr>
              <a:t>(</a:t>
            </a:r>
            <a:r>
              <a:rPr lang="en-US" altLang="zh-TW" sz="2400" i="1">
                <a:solidFill>
                  <a:srgbClr val="FF0000"/>
                </a:solidFill>
                <a:ea typeface="新細明體" panose="02020500000000000000" pitchFamily="18" charset="-120"/>
                <a:cs typeface="Times New Roman" panose="02020603050405020304" pitchFamily="18" charset="0"/>
              </a:rPr>
              <a:t>X</a:t>
            </a:r>
            <a:r>
              <a:rPr lang="en-US" altLang="zh-TW" sz="2400">
                <a:solidFill>
                  <a:srgbClr val="FF0000"/>
                </a:solidFill>
                <a:ea typeface="新細明體" panose="02020500000000000000" pitchFamily="18" charset="-120"/>
                <a:cs typeface="Times New Roman" panose="02020603050405020304" pitchFamily="18" charset="0"/>
              </a:rPr>
              <a:t> </a:t>
            </a:r>
            <a:r>
              <a:rPr lang="en-US" altLang="zh-TW" sz="2400">
                <a:solidFill>
                  <a:srgbClr val="FF0000"/>
                </a:solidFill>
                <a:latin typeface="新細明體" panose="02020500000000000000" pitchFamily="18" charset="-120"/>
                <a:ea typeface="新細明體" panose="02020500000000000000" pitchFamily="18" charset="-120"/>
                <a:cs typeface="Arial" panose="020B0604020202020204" pitchFamily="34" charset="0"/>
              </a:rPr>
              <a:t>∪</a:t>
            </a:r>
            <a:r>
              <a:rPr lang="en-US" altLang="zh-TW" sz="2400">
                <a:solidFill>
                  <a:srgbClr val="FF0000"/>
                </a:solidFill>
                <a:ea typeface="新細明體" panose="02020500000000000000" pitchFamily="18" charset="-120"/>
                <a:cs typeface="Times New Roman" panose="02020603050405020304" pitchFamily="18" charset="0"/>
              </a:rPr>
              <a:t> </a:t>
            </a:r>
            <a:r>
              <a:rPr lang="en-US" altLang="zh-TW" sz="2400" i="1">
                <a:solidFill>
                  <a:srgbClr val="FF0000"/>
                </a:solidFill>
                <a:ea typeface="新細明體" panose="02020500000000000000" pitchFamily="18" charset="-120"/>
                <a:cs typeface="Times New Roman" panose="02020603050405020304" pitchFamily="18" charset="0"/>
              </a:rPr>
              <a:t>Y</a:t>
            </a:r>
            <a:r>
              <a:rPr lang="en-US" altLang="zh-TW" sz="2400">
                <a:solidFill>
                  <a:srgbClr val="FF0000"/>
                </a:solidFill>
                <a:ea typeface="新細明體" panose="02020500000000000000" pitchFamily="18" charset="-120"/>
                <a:cs typeface="Times New Roman" panose="02020603050405020304" pitchFamily="18" charset="0"/>
              </a:rPr>
              <a:t>)):</a:t>
            </a:r>
          </a:p>
          <a:p>
            <a:pPr marL="357188" indent="-357188" eaLnBrk="1" hangingPunct="1">
              <a:lnSpc>
                <a:spcPct val="110000"/>
              </a:lnSpc>
              <a:buFontTx/>
              <a:buNone/>
            </a:pPr>
            <a:r>
              <a:rPr lang="en-US" altLang="zh-TW" sz="2400" i="1">
                <a:solidFill>
                  <a:srgbClr val="000000"/>
                </a:solidFill>
                <a:ea typeface="新細明體" panose="02020500000000000000" pitchFamily="18" charset="-120"/>
                <a:cs typeface="Times New Roman" panose="02020603050405020304" pitchFamily="18" charset="0"/>
              </a:rPr>
              <a:t>	</a:t>
            </a:r>
            <a:r>
              <a:rPr lang="en-US" altLang="zh-TW" sz="2400" i="1">
                <a:solidFill>
                  <a:srgbClr val="FF0000"/>
                </a:solidFill>
                <a:ea typeface="新細明體" panose="02020500000000000000" pitchFamily="18" charset="-120"/>
                <a:cs typeface="Times New Roman" panose="02020603050405020304" pitchFamily="18" charset="0"/>
              </a:rPr>
              <a:t>t</a:t>
            </a:r>
            <a:r>
              <a:rPr lang="en-US" altLang="zh-TW" sz="2400" baseline="-30000">
                <a:solidFill>
                  <a:srgbClr val="FF0000"/>
                </a:solidFill>
                <a:ea typeface="新細明體" panose="02020500000000000000" pitchFamily="18" charset="-120"/>
                <a:cs typeface="Times New Roman" panose="02020603050405020304" pitchFamily="18" charset="0"/>
              </a:rPr>
              <a:t>3</a:t>
            </a:r>
            <a:r>
              <a:rPr lang="en-US" altLang="zh-TW" sz="2400">
                <a:solidFill>
                  <a:srgbClr val="FF0000"/>
                </a:solidFill>
                <a:ea typeface="新細明體" panose="02020500000000000000" pitchFamily="18" charset="-120"/>
                <a:cs typeface="Times New Roman" panose="02020603050405020304" pitchFamily="18" charset="0"/>
              </a:rPr>
              <a:t>[</a:t>
            </a:r>
            <a:r>
              <a:rPr lang="en-US" altLang="zh-TW" sz="2400" i="1">
                <a:solidFill>
                  <a:srgbClr val="FF0000"/>
                </a:solidFill>
                <a:ea typeface="新細明體" panose="02020500000000000000" pitchFamily="18" charset="-120"/>
                <a:cs typeface="Times New Roman" panose="02020603050405020304" pitchFamily="18" charset="0"/>
              </a:rPr>
              <a:t>X</a:t>
            </a:r>
            <a:r>
              <a:rPr lang="en-US" altLang="zh-TW" sz="2400">
                <a:solidFill>
                  <a:srgbClr val="FF0000"/>
                </a:solidFill>
                <a:ea typeface="新細明體" panose="02020500000000000000" pitchFamily="18" charset="-120"/>
                <a:cs typeface="Times New Roman" panose="02020603050405020304" pitchFamily="18" charset="0"/>
              </a:rPr>
              <a:t>] = </a:t>
            </a:r>
            <a:r>
              <a:rPr lang="en-US" altLang="zh-TW" sz="2400" i="1">
                <a:solidFill>
                  <a:srgbClr val="FF0000"/>
                </a:solidFill>
                <a:ea typeface="新細明體" panose="02020500000000000000" pitchFamily="18" charset="-120"/>
                <a:cs typeface="Times New Roman" panose="02020603050405020304" pitchFamily="18" charset="0"/>
              </a:rPr>
              <a:t>t</a:t>
            </a:r>
            <a:r>
              <a:rPr lang="en-US" altLang="zh-TW" sz="2400" baseline="-30000">
                <a:solidFill>
                  <a:srgbClr val="FF0000"/>
                </a:solidFill>
                <a:ea typeface="新細明體" panose="02020500000000000000" pitchFamily="18" charset="-120"/>
                <a:cs typeface="Times New Roman" panose="02020603050405020304" pitchFamily="18" charset="0"/>
              </a:rPr>
              <a:t>4</a:t>
            </a:r>
            <a:r>
              <a:rPr lang="en-US" altLang="zh-TW" sz="2400">
                <a:solidFill>
                  <a:srgbClr val="FF0000"/>
                </a:solidFill>
                <a:ea typeface="新細明體" panose="02020500000000000000" pitchFamily="18" charset="-120"/>
                <a:cs typeface="Times New Roman" panose="02020603050405020304" pitchFamily="18" charset="0"/>
              </a:rPr>
              <a:t>[</a:t>
            </a:r>
            <a:r>
              <a:rPr lang="en-US" altLang="zh-TW" sz="2400" i="1">
                <a:solidFill>
                  <a:srgbClr val="FF0000"/>
                </a:solidFill>
                <a:ea typeface="新細明體" panose="02020500000000000000" pitchFamily="18" charset="-120"/>
                <a:cs typeface="Times New Roman" panose="02020603050405020304" pitchFamily="18" charset="0"/>
              </a:rPr>
              <a:t>X</a:t>
            </a:r>
            <a:r>
              <a:rPr lang="en-US" altLang="zh-TW" sz="2400">
                <a:solidFill>
                  <a:srgbClr val="FF0000"/>
                </a:solidFill>
                <a:ea typeface="新細明體" panose="02020500000000000000" pitchFamily="18" charset="-120"/>
                <a:cs typeface="Times New Roman" panose="02020603050405020304" pitchFamily="18" charset="0"/>
              </a:rPr>
              <a:t>] = </a:t>
            </a:r>
            <a:r>
              <a:rPr lang="en-US" altLang="zh-TW" sz="2400" i="1">
                <a:solidFill>
                  <a:srgbClr val="FF0000"/>
                </a:solidFill>
                <a:ea typeface="新細明體" panose="02020500000000000000" pitchFamily="18" charset="-120"/>
                <a:cs typeface="Times New Roman" panose="02020603050405020304" pitchFamily="18" charset="0"/>
              </a:rPr>
              <a:t>t</a:t>
            </a:r>
            <a:r>
              <a:rPr lang="en-US" altLang="zh-TW" sz="2400" baseline="-30000">
                <a:solidFill>
                  <a:srgbClr val="FF0000"/>
                </a:solidFill>
                <a:ea typeface="新細明體" panose="02020500000000000000" pitchFamily="18" charset="-120"/>
                <a:cs typeface="Times New Roman" panose="02020603050405020304" pitchFamily="18" charset="0"/>
              </a:rPr>
              <a:t>1</a:t>
            </a:r>
            <a:r>
              <a:rPr lang="en-US" altLang="zh-TW" sz="2400">
                <a:solidFill>
                  <a:srgbClr val="FF0000"/>
                </a:solidFill>
                <a:ea typeface="新細明體" panose="02020500000000000000" pitchFamily="18" charset="-120"/>
                <a:cs typeface="Times New Roman" panose="02020603050405020304" pitchFamily="18" charset="0"/>
              </a:rPr>
              <a:t>[</a:t>
            </a:r>
            <a:r>
              <a:rPr lang="en-US" altLang="zh-TW" sz="2400" i="1">
                <a:solidFill>
                  <a:srgbClr val="FF0000"/>
                </a:solidFill>
                <a:ea typeface="新細明體" panose="02020500000000000000" pitchFamily="18" charset="-120"/>
                <a:cs typeface="Times New Roman" panose="02020603050405020304" pitchFamily="18" charset="0"/>
              </a:rPr>
              <a:t>X</a:t>
            </a:r>
            <a:r>
              <a:rPr lang="en-US" altLang="zh-TW" sz="2400">
                <a:solidFill>
                  <a:srgbClr val="FF0000"/>
                </a:solidFill>
                <a:ea typeface="新細明體" panose="02020500000000000000" pitchFamily="18" charset="-120"/>
                <a:cs typeface="Times New Roman" panose="02020603050405020304" pitchFamily="18" charset="0"/>
              </a:rPr>
              <a:t>] = </a:t>
            </a:r>
            <a:r>
              <a:rPr lang="en-US" altLang="zh-TW" sz="2400" i="1">
                <a:solidFill>
                  <a:srgbClr val="FF0000"/>
                </a:solidFill>
                <a:ea typeface="新細明體" panose="02020500000000000000" pitchFamily="18" charset="-120"/>
                <a:cs typeface="Times New Roman" panose="02020603050405020304" pitchFamily="18" charset="0"/>
              </a:rPr>
              <a:t>t</a:t>
            </a:r>
            <a:r>
              <a:rPr lang="en-US" altLang="zh-TW" sz="2400" baseline="-30000">
                <a:solidFill>
                  <a:srgbClr val="FF0000"/>
                </a:solidFill>
                <a:ea typeface="新細明體" panose="02020500000000000000" pitchFamily="18" charset="-120"/>
                <a:cs typeface="Times New Roman" panose="02020603050405020304" pitchFamily="18" charset="0"/>
              </a:rPr>
              <a:t>2</a:t>
            </a:r>
            <a:r>
              <a:rPr lang="en-US" altLang="zh-TW" sz="2400">
                <a:solidFill>
                  <a:srgbClr val="FF0000"/>
                </a:solidFill>
                <a:ea typeface="新細明體" panose="02020500000000000000" pitchFamily="18" charset="-120"/>
                <a:cs typeface="Times New Roman" panose="02020603050405020304" pitchFamily="18" charset="0"/>
              </a:rPr>
              <a:t>[</a:t>
            </a:r>
            <a:r>
              <a:rPr lang="en-US" altLang="zh-TW" sz="2400" i="1">
                <a:solidFill>
                  <a:srgbClr val="FF0000"/>
                </a:solidFill>
                <a:ea typeface="新細明體" panose="02020500000000000000" pitchFamily="18" charset="-120"/>
                <a:cs typeface="Times New Roman" panose="02020603050405020304" pitchFamily="18" charset="0"/>
              </a:rPr>
              <a:t>X</a:t>
            </a:r>
            <a:r>
              <a:rPr lang="en-US" altLang="zh-TW" sz="2400">
                <a:solidFill>
                  <a:srgbClr val="FF0000"/>
                </a:solidFill>
                <a:ea typeface="新細明體" panose="02020500000000000000" pitchFamily="18" charset="-120"/>
                <a:cs typeface="Times New Roman" panose="02020603050405020304" pitchFamily="18" charset="0"/>
              </a:rPr>
              <a:t>].</a:t>
            </a:r>
          </a:p>
          <a:p>
            <a:pPr marL="357188" indent="-357188" eaLnBrk="1" hangingPunct="1">
              <a:lnSpc>
                <a:spcPct val="110000"/>
              </a:lnSpc>
              <a:buFontTx/>
              <a:buNone/>
            </a:pPr>
            <a:r>
              <a:rPr lang="en-US" altLang="zh-TW" sz="2400" i="1">
                <a:solidFill>
                  <a:srgbClr val="FF0000"/>
                </a:solidFill>
                <a:ea typeface="新細明體" panose="02020500000000000000" pitchFamily="18" charset="-120"/>
                <a:cs typeface="Times New Roman" panose="02020603050405020304" pitchFamily="18" charset="0"/>
              </a:rPr>
              <a:t>	t</a:t>
            </a:r>
            <a:r>
              <a:rPr lang="en-US" altLang="zh-TW" sz="2400" baseline="-30000">
                <a:solidFill>
                  <a:srgbClr val="FF0000"/>
                </a:solidFill>
                <a:ea typeface="新細明體" panose="02020500000000000000" pitchFamily="18" charset="-120"/>
                <a:cs typeface="Times New Roman" panose="02020603050405020304" pitchFamily="18" charset="0"/>
              </a:rPr>
              <a:t>3</a:t>
            </a:r>
            <a:r>
              <a:rPr lang="en-US" altLang="zh-TW" sz="2400">
                <a:solidFill>
                  <a:srgbClr val="FF0000"/>
                </a:solidFill>
                <a:ea typeface="新細明體" panose="02020500000000000000" pitchFamily="18" charset="-120"/>
                <a:cs typeface="Times New Roman" panose="02020603050405020304" pitchFamily="18" charset="0"/>
              </a:rPr>
              <a:t>[</a:t>
            </a:r>
            <a:r>
              <a:rPr lang="en-US" altLang="zh-TW" sz="2400" i="1">
                <a:solidFill>
                  <a:srgbClr val="FF0000"/>
                </a:solidFill>
                <a:ea typeface="新細明體" panose="02020500000000000000" pitchFamily="18" charset="-120"/>
                <a:cs typeface="Times New Roman" panose="02020603050405020304" pitchFamily="18" charset="0"/>
              </a:rPr>
              <a:t>Y</a:t>
            </a:r>
            <a:r>
              <a:rPr lang="en-US" altLang="zh-TW" sz="2400">
                <a:solidFill>
                  <a:srgbClr val="FF0000"/>
                </a:solidFill>
                <a:ea typeface="新細明體" panose="02020500000000000000" pitchFamily="18" charset="-120"/>
                <a:cs typeface="Times New Roman" panose="02020603050405020304" pitchFamily="18" charset="0"/>
              </a:rPr>
              <a:t>] = </a:t>
            </a:r>
            <a:r>
              <a:rPr lang="en-US" altLang="zh-TW" sz="2400" i="1">
                <a:solidFill>
                  <a:srgbClr val="FF0000"/>
                </a:solidFill>
                <a:ea typeface="新細明體" panose="02020500000000000000" pitchFamily="18" charset="-120"/>
                <a:cs typeface="Times New Roman" panose="02020603050405020304" pitchFamily="18" charset="0"/>
              </a:rPr>
              <a:t>t</a:t>
            </a:r>
            <a:r>
              <a:rPr lang="en-US" altLang="zh-TW" sz="2400" baseline="-30000">
                <a:solidFill>
                  <a:srgbClr val="FF0000"/>
                </a:solidFill>
                <a:ea typeface="新細明體" panose="02020500000000000000" pitchFamily="18" charset="-120"/>
                <a:cs typeface="Times New Roman" panose="02020603050405020304" pitchFamily="18" charset="0"/>
              </a:rPr>
              <a:t>1</a:t>
            </a:r>
            <a:r>
              <a:rPr lang="en-US" altLang="zh-TW" sz="2400">
                <a:solidFill>
                  <a:srgbClr val="FF0000"/>
                </a:solidFill>
                <a:ea typeface="新細明體" panose="02020500000000000000" pitchFamily="18" charset="-120"/>
                <a:cs typeface="Times New Roman" panose="02020603050405020304" pitchFamily="18" charset="0"/>
              </a:rPr>
              <a:t>[</a:t>
            </a:r>
            <a:r>
              <a:rPr lang="en-US" altLang="zh-TW" sz="2400" i="1">
                <a:solidFill>
                  <a:srgbClr val="FF0000"/>
                </a:solidFill>
                <a:ea typeface="新細明體" panose="02020500000000000000" pitchFamily="18" charset="-120"/>
                <a:cs typeface="Times New Roman" panose="02020603050405020304" pitchFamily="18" charset="0"/>
              </a:rPr>
              <a:t>Y</a:t>
            </a:r>
            <a:r>
              <a:rPr lang="en-US" altLang="zh-TW" sz="2400">
                <a:solidFill>
                  <a:srgbClr val="FF0000"/>
                </a:solidFill>
                <a:ea typeface="新細明體" panose="02020500000000000000" pitchFamily="18" charset="-120"/>
                <a:cs typeface="Times New Roman" panose="02020603050405020304" pitchFamily="18" charset="0"/>
              </a:rPr>
              <a:t>] and </a:t>
            </a:r>
            <a:r>
              <a:rPr lang="en-US" altLang="zh-TW" sz="2400" i="1">
                <a:solidFill>
                  <a:srgbClr val="FF0000"/>
                </a:solidFill>
                <a:ea typeface="新細明體" panose="02020500000000000000" pitchFamily="18" charset="-120"/>
                <a:cs typeface="Times New Roman" panose="02020603050405020304" pitchFamily="18" charset="0"/>
              </a:rPr>
              <a:t>t</a:t>
            </a:r>
            <a:r>
              <a:rPr lang="en-US" altLang="zh-TW" sz="2400" baseline="-30000">
                <a:solidFill>
                  <a:srgbClr val="FF0000"/>
                </a:solidFill>
                <a:ea typeface="新細明體" panose="02020500000000000000" pitchFamily="18" charset="-120"/>
                <a:cs typeface="Times New Roman" panose="02020603050405020304" pitchFamily="18" charset="0"/>
              </a:rPr>
              <a:t>4</a:t>
            </a:r>
            <a:r>
              <a:rPr lang="en-US" altLang="zh-TW" sz="2400">
                <a:solidFill>
                  <a:srgbClr val="FF0000"/>
                </a:solidFill>
                <a:ea typeface="新細明體" panose="02020500000000000000" pitchFamily="18" charset="-120"/>
                <a:cs typeface="Times New Roman" panose="02020603050405020304" pitchFamily="18" charset="0"/>
              </a:rPr>
              <a:t>[</a:t>
            </a:r>
            <a:r>
              <a:rPr lang="en-US" altLang="zh-TW" sz="2400" i="1">
                <a:solidFill>
                  <a:srgbClr val="FF0000"/>
                </a:solidFill>
                <a:ea typeface="新細明體" panose="02020500000000000000" pitchFamily="18" charset="-120"/>
                <a:cs typeface="Times New Roman" panose="02020603050405020304" pitchFamily="18" charset="0"/>
              </a:rPr>
              <a:t>Y</a:t>
            </a:r>
            <a:r>
              <a:rPr lang="en-US" altLang="zh-TW" sz="2400">
                <a:solidFill>
                  <a:srgbClr val="FF0000"/>
                </a:solidFill>
                <a:ea typeface="新細明體" panose="02020500000000000000" pitchFamily="18" charset="-120"/>
                <a:cs typeface="Times New Roman" panose="02020603050405020304" pitchFamily="18" charset="0"/>
              </a:rPr>
              <a:t>] = </a:t>
            </a:r>
            <a:r>
              <a:rPr lang="en-US" altLang="zh-TW" sz="2400" i="1">
                <a:solidFill>
                  <a:srgbClr val="FF0000"/>
                </a:solidFill>
                <a:ea typeface="新細明體" panose="02020500000000000000" pitchFamily="18" charset="-120"/>
                <a:cs typeface="Times New Roman" panose="02020603050405020304" pitchFamily="18" charset="0"/>
              </a:rPr>
              <a:t>t</a:t>
            </a:r>
            <a:r>
              <a:rPr lang="en-US" altLang="zh-TW" sz="2400" baseline="-30000">
                <a:solidFill>
                  <a:srgbClr val="FF0000"/>
                </a:solidFill>
                <a:ea typeface="新細明體" panose="02020500000000000000" pitchFamily="18" charset="-120"/>
                <a:cs typeface="Times New Roman" panose="02020603050405020304" pitchFamily="18" charset="0"/>
              </a:rPr>
              <a:t>2</a:t>
            </a:r>
            <a:r>
              <a:rPr lang="en-US" altLang="zh-TW" sz="2400">
                <a:solidFill>
                  <a:srgbClr val="FF0000"/>
                </a:solidFill>
                <a:ea typeface="新細明體" panose="02020500000000000000" pitchFamily="18" charset="-120"/>
                <a:cs typeface="Times New Roman" panose="02020603050405020304" pitchFamily="18" charset="0"/>
              </a:rPr>
              <a:t>[</a:t>
            </a:r>
            <a:r>
              <a:rPr lang="en-US" altLang="zh-TW" sz="2400" i="1">
                <a:solidFill>
                  <a:srgbClr val="FF0000"/>
                </a:solidFill>
                <a:ea typeface="新細明體" panose="02020500000000000000" pitchFamily="18" charset="-120"/>
                <a:cs typeface="Times New Roman" panose="02020603050405020304" pitchFamily="18" charset="0"/>
              </a:rPr>
              <a:t>Y</a:t>
            </a:r>
            <a:r>
              <a:rPr lang="en-US" altLang="zh-TW" sz="2400">
                <a:solidFill>
                  <a:srgbClr val="FF0000"/>
                </a:solidFill>
                <a:ea typeface="新細明體" panose="02020500000000000000" pitchFamily="18" charset="-120"/>
                <a:cs typeface="Times New Roman" panose="02020603050405020304" pitchFamily="18" charset="0"/>
              </a:rPr>
              <a:t>].</a:t>
            </a:r>
          </a:p>
          <a:p>
            <a:pPr marL="357188" indent="-357188" eaLnBrk="1" hangingPunct="1">
              <a:lnSpc>
                <a:spcPct val="110000"/>
              </a:lnSpc>
              <a:buFontTx/>
              <a:buNone/>
            </a:pPr>
            <a:r>
              <a:rPr lang="en-US" altLang="zh-TW" sz="2400" i="1">
                <a:solidFill>
                  <a:srgbClr val="FF0000"/>
                </a:solidFill>
                <a:ea typeface="新細明體" panose="02020500000000000000" pitchFamily="18" charset="-120"/>
                <a:cs typeface="Times New Roman" panose="02020603050405020304" pitchFamily="18" charset="0"/>
              </a:rPr>
              <a:t>	t</a:t>
            </a:r>
            <a:r>
              <a:rPr lang="en-US" altLang="zh-TW" sz="2400" baseline="-30000">
                <a:solidFill>
                  <a:srgbClr val="FF0000"/>
                </a:solidFill>
                <a:ea typeface="新細明體" panose="02020500000000000000" pitchFamily="18" charset="-120"/>
                <a:cs typeface="Times New Roman" panose="02020603050405020304" pitchFamily="18" charset="0"/>
              </a:rPr>
              <a:t>3</a:t>
            </a:r>
            <a:r>
              <a:rPr lang="en-US" altLang="zh-TW" sz="2400">
                <a:solidFill>
                  <a:srgbClr val="FF0000"/>
                </a:solidFill>
                <a:ea typeface="新細明體" panose="02020500000000000000" pitchFamily="18" charset="-120"/>
                <a:cs typeface="Times New Roman" panose="02020603050405020304" pitchFamily="18" charset="0"/>
              </a:rPr>
              <a:t>[</a:t>
            </a:r>
            <a:r>
              <a:rPr lang="en-US" altLang="zh-TW" sz="2400" i="1">
                <a:solidFill>
                  <a:srgbClr val="FF0000"/>
                </a:solidFill>
                <a:ea typeface="新細明體" panose="02020500000000000000" pitchFamily="18" charset="-120"/>
                <a:cs typeface="Times New Roman" panose="02020603050405020304" pitchFamily="18" charset="0"/>
              </a:rPr>
              <a:t>Z</a:t>
            </a:r>
            <a:r>
              <a:rPr lang="en-US" altLang="zh-TW" sz="2400">
                <a:solidFill>
                  <a:srgbClr val="FF0000"/>
                </a:solidFill>
                <a:ea typeface="新細明體" panose="02020500000000000000" pitchFamily="18" charset="-120"/>
                <a:cs typeface="Times New Roman" panose="02020603050405020304" pitchFamily="18" charset="0"/>
              </a:rPr>
              <a:t>] = </a:t>
            </a:r>
            <a:r>
              <a:rPr lang="en-US" altLang="zh-TW" sz="2400" i="1">
                <a:solidFill>
                  <a:srgbClr val="FF0000"/>
                </a:solidFill>
                <a:ea typeface="新細明體" panose="02020500000000000000" pitchFamily="18" charset="-120"/>
                <a:cs typeface="Times New Roman" panose="02020603050405020304" pitchFamily="18" charset="0"/>
              </a:rPr>
              <a:t>t</a:t>
            </a:r>
            <a:r>
              <a:rPr lang="en-US" altLang="zh-TW" sz="2400" baseline="-30000">
                <a:solidFill>
                  <a:srgbClr val="FF0000"/>
                </a:solidFill>
                <a:ea typeface="新細明體" panose="02020500000000000000" pitchFamily="18" charset="-120"/>
                <a:cs typeface="Times New Roman" panose="02020603050405020304" pitchFamily="18" charset="0"/>
              </a:rPr>
              <a:t>2</a:t>
            </a:r>
            <a:r>
              <a:rPr lang="en-US" altLang="zh-TW" sz="2400">
                <a:solidFill>
                  <a:srgbClr val="FF0000"/>
                </a:solidFill>
                <a:ea typeface="新細明體" panose="02020500000000000000" pitchFamily="18" charset="-120"/>
                <a:cs typeface="Times New Roman" panose="02020603050405020304" pitchFamily="18" charset="0"/>
              </a:rPr>
              <a:t>[</a:t>
            </a:r>
            <a:r>
              <a:rPr lang="en-US" altLang="zh-TW" sz="2400" i="1">
                <a:solidFill>
                  <a:srgbClr val="FF0000"/>
                </a:solidFill>
                <a:ea typeface="新細明體" panose="02020500000000000000" pitchFamily="18" charset="-120"/>
                <a:cs typeface="Times New Roman" panose="02020603050405020304" pitchFamily="18" charset="0"/>
              </a:rPr>
              <a:t>Z</a:t>
            </a:r>
            <a:r>
              <a:rPr lang="en-US" altLang="zh-TW" sz="2400">
                <a:solidFill>
                  <a:srgbClr val="FF0000"/>
                </a:solidFill>
                <a:ea typeface="新細明體" panose="02020500000000000000" pitchFamily="18" charset="-120"/>
                <a:cs typeface="Times New Roman" panose="02020603050405020304" pitchFamily="18" charset="0"/>
              </a:rPr>
              <a:t>] and </a:t>
            </a:r>
            <a:r>
              <a:rPr lang="en-US" altLang="zh-TW" sz="2400" i="1">
                <a:solidFill>
                  <a:srgbClr val="FF0000"/>
                </a:solidFill>
                <a:ea typeface="新細明體" panose="02020500000000000000" pitchFamily="18" charset="-120"/>
                <a:cs typeface="Times New Roman" panose="02020603050405020304" pitchFamily="18" charset="0"/>
              </a:rPr>
              <a:t>t</a:t>
            </a:r>
            <a:r>
              <a:rPr lang="en-US" altLang="zh-TW" sz="2400" baseline="-30000">
                <a:solidFill>
                  <a:srgbClr val="FF0000"/>
                </a:solidFill>
                <a:ea typeface="新細明體" panose="02020500000000000000" pitchFamily="18" charset="-120"/>
                <a:cs typeface="Times New Roman" panose="02020603050405020304" pitchFamily="18" charset="0"/>
              </a:rPr>
              <a:t>4</a:t>
            </a:r>
            <a:r>
              <a:rPr lang="en-US" altLang="zh-TW" sz="2400">
                <a:solidFill>
                  <a:srgbClr val="FF0000"/>
                </a:solidFill>
                <a:ea typeface="新細明體" panose="02020500000000000000" pitchFamily="18" charset="-120"/>
                <a:cs typeface="Times New Roman" panose="02020603050405020304" pitchFamily="18" charset="0"/>
              </a:rPr>
              <a:t>[</a:t>
            </a:r>
            <a:r>
              <a:rPr lang="en-US" altLang="zh-TW" sz="2400" i="1">
                <a:solidFill>
                  <a:srgbClr val="FF0000"/>
                </a:solidFill>
                <a:ea typeface="新細明體" panose="02020500000000000000" pitchFamily="18" charset="-120"/>
                <a:cs typeface="Times New Roman" panose="02020603050405020304" pitchFamily="18" charset="0"/>
              </a:rPr>
              <a:t>Z</a:t>
            </a:r>
            <a:r>
              <a:rPr lang="en-US" altLang="zh-TW" sz="2400">
                <a:solidFill>
                  <a:srgbClr val="FF0000"/>
                </a:solidFill>
                <a:ea typeface="新細明體" panose="02020500000000000000" pitchFamily="18" charset="-120"/>
                <a:cs typeface="Times New Roman" panose="02020603050405020304" pitchFamily="18" charset="0"/>
              </a:rPr>
              <a:t>] = </a:t>
            </a:r>
            <a:r>
              <a:rPr lang="en-US" altLang="zh-TW" sz="2400" i="1">
                <a:solidFill>
                  <a:srgbClr val="FF0000"/>
                </a:solidFill>
                <a:ea typeface="新細明體" panose="02020500000000000000" pitchFamily="18" charset="-120"/>
                <a:cs typeface="Times New Roman" panose="02020603050405020304" pitchFamily="18" charset="0"/>
              </a:rPr>
              <a:t>t</a:t>
            </a:r>
            <a:r>
              <a:rPr lang="en-US" altLang="zh-TW" sz="2400" baseline="-30000">
                <a:solidFill>
                  <a:srgbClr val="FF0000"/>
                </a:solidFill>
                <a:ea typeface="新細明體" panose="02020500000000000000" pitchFamily="18" charset="-120"/>
                <a:cs typeface="Times New Roman" panose="02020603050405020304" pitchFamily="18" charset="0"/>
              </a:rPr>
              <a:t>1</a:t>
            </a:r>
            <a:r>
              <a:rPr lang="en-US" altLang="zh-TW" sz="2400">
                <a:solidFill>
                  <a:srgbClr val="FF0000"/>
                </a:solidFill>
                <a:ea typeface="新細明體" panose="02020500000000000000" pitchFamily="18" charset="-120"/>
                <a:cs typeface="Times New Roman" panose="02020603050405020304" pitchFamily="18" charset="0"/>
              </a:rPr>
              <a:t>[</a:t>
            </a:r>
            <a:r>
              <a:rPr lang="en-US" altLang="zh-TW" sz="2400" i="1">
                <a:solidFill>
                  <a:srgbClr val="FF0000"/>
                </a:solidFill>
                <a:ea typeface="新細明體" panose="02020500000000000000" pitchFamily="18" charset="-120"/>
                <a:cs typeface="Times New Roman" panose="02020603050405020304" pitchFamily="18" charset="0"/>
              </a:rPr>
              <a:t>Z</a:t>
            </a:r>
            <a:r>
              <a:rPr lang="en-US" altLang="zh-TW" sz="2400">
                <a:solidFill>
                  <a:srgbClr val="FF0000"/>
                </a:solidFill>
                <a:ea typeface="新細明體" panose="02020500000000000000" pitchFamily="18" charset="-120"/>
                <a:cs typeface="Times New Roman" panose="02020603050405020304" pitchFamily="18" charset="0"/>
              </a:rPr>
              <a:t>].</a:t>
            </a:r>
          </a:p>
        </p:txBody>
      </p:sp>
      <p:sp>
        <p:nvSpPr>
          <p:cNvPr id="51205" name="矩形 11"/>
          <p:cNvSpPr>
            <a:spLocks noChangeArrowheads="1"/>
          </p:cNvSpPr>
          <p:nvPr/>
        </p:nvSpPr>
        <p:spPr bwMode="auto">
          <a:xfrm>
            <a:off x="5465763" y="3889375"/>
            <a:ext cx="2498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800" b="1">
                <a:solidFill>
                  <a:srgbClr val="000000"/>
                </a:solidFill>
                <a:ea typeface="新細明體" panose="02020500000000000000" pitchFamily="18" charset="-120"/>
                <a:cs typeface="Times New Roman" panose="02020603050405020304" pitchFamily="18" charset="0"/>
              </a:rPr>
              <a:t>ENAME —&gt;&gt; PNAME</a:t>
            </a:r>
            <a:endParaRPr lang="zh-TW" altLang="en-US" sz="1800" b="1">
              <a:ea typeface="新細明體" panose="02020500000000000000" pitchFamily="18" charset="-120"/>
              <a:cs typeface="Times New Roman" panose="02020603050405020304" pitchFamily="18" charset="0"/>
            </a:endParaRPr>
          </a:p>
        </p:txBody>
      </p:sp>
      <p:grpSp>
        <p:nvGrpSpPr>
          <p:cNvPr id="51206" name="群組 15"/>
          <p:cNvGrpSpPr>
            <a:grpSpLocks/>
          </p:cNvGrpSpPr>
          <p:nvPr/>
        </p:nvGrpSpPr>
        <p:grpSpPr bwMode="auto">
          <a:xfrm>
            <a:off x="4743450" y="4503738"/>
            <a:ext cx="4178300" cy="1952625"/>
            <a:chOff x="4743450" y="4503073"/>
            <a:chExt cx="4178300" cy="1952923"/>
          </a:xfrm>
        </p:grpSpPr>
        <p:grpSp>
          <p:nvGrpSpPr>
            <p:cNvPr id="51207" name="Group 11"/>
            <p:cNvGrpSpPr>
              <a:grpSpLocks/>
            </p:cNvGrpSpPr>
            <p:nvPr/>
          </p:nvGrpSpPr>
          <p:grpSpPr bwMode="auto">
            <a:xfrm>
              <a:off x="4743450" y="4520834"/>
              <a:ext cx="4178300" cy="1935162"/>
              <a:chOff x="2988" y="2237"/>
              <a:chExt cx="2632" cy="1219"/>
            </a:xfrm>
          </p:grpSpPr>
          <p:pic>
            <p:nvPicPr>
              <p:cNvPr id="512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 y="2237"/>
                <a:ext cx="2242"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2" name="Line 6"/>
              <p:cNvSpPr>
                <a:spLocks noChangeShapeType="1"/>
              </p:cNvSpPr>
              <p:nvPr/>
            </p:nvSpPr>
            <p:spPr bwMode="auto">
              <a:xfrm>
                <a:off x="3078" y="3129"/>
                <a:ext cx="2051" cy="0"/>
              </a:xfrm>
              <a:prstGeom prst="line">
                <a:avLst/>
              </a:prstGeom>
              <a:noFill/>
              <a:ln w="19050">
                <a:solidFill>
                  <a:schemeClr val="bg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TW" altLang="en-US"/>
              </a:p>
            </p:txBody>
          </p:sp>
          <p:sp>
            <p:nvSpPr>
              <p:cNvPr id="51213" name="Text Box 7"/>
              <p:cNvSpPr txBox="1">
                <a:spLocks noChangeArrowheads="1"/>
              </p:cNvSpPr>
              <p:nvPr/>
            </p:nvSpPr>
            <p:spPr bwMode="auto">
              <a:xfrm>
                <a:off x="5297" y="2687"/>
                <a:ext cx="3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a:solidFill>
                      <a:schemeClr val="bg2"/>
                    </a:solidFill>
                    <a:ea typeface="新細明體" panose="02020500000000000000" pitchFamily="18" charset="-120"/>
                  </a:rPr>
                  <a:t>t</a:t>
                </a:r>
                <a:r>
                  <a:rPr lang="en-US" altLang="zh-TW" baseline="-25000">
                    <a:solidFill>
                      <a:schemeClr val="bg2"/>
                    </a:solidFill>
                    <a:ea typeface="新細明體" panose="02020500000000000000" pitchFamily="18" charset="-120"/>
                  </a:rPr>
                  <a:t>1</a:t>
                </a:r>
              </a:p>
            </p:txBody>
          </p:sp>
          <p:sp>
            <p:nvSpPr>
              <p:cNvPr id="51214" name="Text Box 8"/>
              <p:cNvSpPr txBox="1">
                <a:spLocks noChangeArrowheads="1"/>
              </p:cNvSpPr>
              <p:nvPr/>
            </p:nvSpPr>
            <p:spPr bwMode="auto">
              <a:xfrm>
                <a:off x="5297" y="2852"/>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a:solidFill>
                      <a:schemeClr val="bg2"/>
                    </a:solidFill>
                    <a:ea typeface="新細明體" panose="02020500000000000000" pitchFamily="18" charset="-120"/>
                  </a:rPr>
                  <a:t>t</a:t>
                </a:r>
                <a:r>
                  <a:rPr lang="en-US" altLang="zh-TW" baseline="-25000">
                    <a:solidFill>
                      <a:schemeClr val="bg2"/>
                    </a:solidFill>
                    <a:ea typeface="新細明體" panose="02020500000000000000" pitchFamily="18" charset="-120"/>
                  </a:rPr>
                  <a:t>2</a:t>
                </a:r>
              </a:p>
            </p:txBody>
          </p:sp>
          <p:sp>
            <p:nvSpPr>
              <p:cNvPr id="51215" name="Text Box 9"/>
              <p:cNvSpPr txBox="1">
                <a:spLocks noChangeArrowheads="1"/>
              </p:cNvSpPr>
              <p:nvPr/>
            </p:nvSpPr>
            <p:spPr bwMode="auto">
              <a:xfrm>
                <a:off x="5315" y="3017"/>
                <a:ext cx="3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a:solidFill>
                      <a:schemeClr val="bg2"/>
                    </a:solidFill>
                    <a:ea typeface="新細明體" panose="02020500000000000000" pitchFamily="18" charset="-120"/>
                  </a:rPr>
                  <a:t>t</a:t>
                </a:r>
                <a:r>
                  <a:rPr lang="en-US" altLang="zh-TW" baseline="-25000">
                    <a:solidFill>
                      <a:schemeClr val="bg2"/>
                    </a:solidFill>
                    <a:ea typeface="新細明體" panose="02020500000000000000" pitchFamily="18" charset="-120"/>
                  </a:rPr>
                  <a:t>3</a:t>
                </a:r>
              </a:p>
            </p:txBody>
          </p:sp>
          <p:sp>
            <p:nvSpPr>
              <p:cNvPr id="51216" name="Text Box 10"/>
              <p:cNvSpPr txBox="1">
                <a:spLocks noChangeArrowheads="1"/>
              </p:cNvSpPr>
              <p:nvPr/>
            </p:nvSpPr>
            <p:spPr bwMode="auto">
              <a:xfrm>
                <a:off x="5315" y="31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zh-TW">
                    <a:solidFill>
                      <a:schemeClr val="bg2"/>
                    </a:solidFill>
                    <a:ea typeface="新細明體" panose="02020500000000000000" pitchFamily="18" charset="-120"/>
                  </a:rPr>
                  <a:t>t</a:t>
                </a:r>
                <a:r>
                  <a:rPr lang="en-US" altLang="zh-TW" baseline="-25000">
                    <a:solidFill>
                      <a:schemeClr val="bg2"/>
                    </a:solidFill>
                    <a:ea typeface="新細明體" panose="02020500000000000000" pitchFamily="18" charset="-120"/>
                  </a:rPr>
                  <a:t>4</a:t>
                </a:r>
              </a:p>
            </p:txBody>
          </p:sp>
        </p:grpSp>
        <p:sp>
          <p:nvSpPr>
            <p:cNvPr id="51208" name="矩形 12"/>
            <p:cNvSpPr>
              <a:spLocks noChangeArrowheads="1"/>
            </p:cNvSpPr>
            <p:nvPr/>
          </p:nvSpPr>
          <p:spPr bwMode="auto">
            <a:xfrm>
              <a:off x="5465763" y="4503073"/>
              <a:ext cx="331787" cy="33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600">
                  <a:solidFill>
                    <a:schemeClr val="bg2"/>
                  </a:solidFill>
                  <a:ea typeface="新細明體" panose="02020500000000000000" pitchFamily="18" charset="-120"/>
                  <a:cs typeface="Times New Roman" panose="02020603050405020304" pitchFamily="18" charset="0"/>
                </a:rPr>
                <a:t>X</a:t>
              </a:r>
              <a:endParaRPr lang="zh-TW" altLang="en-US" sz="1600">
                <a:solidFill>
                  <a:schemeClr val="bg2"/>
                </a:solidFill>
                <a:ea typeface="新細明體" panose="02020500000000000000" pitchFamily="18" charset="-120"/>
                <a:cs typeface="Times New Roman" panose="02020603050405020304" pitchFamily="18" charset="0"/>
              </a:endParaRPr>
            </a:p>
          </p:txBody>
        </p:sp>
        <p:sp>
          <p:nvSpPr>
            <p:cNvPr id="51209" name="矩形 13"/>
            <p:cNvSpPr>
              <a:spLocks noChangeArrowheads="1"/>
            </p:cNvSpPr>
            <p:nvPr/>
          </p:nvSpPr>
          <p:spPr bwMode="auto">
            <a:xfrm>
              <a:off x="6330950" y="4503073"/>
              <a:ext cx="331788" cy="33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600">
                  <a:solidFill>
                    <a:schemeClr val="bg2"/>
                  </a:solidFill>
                  <a:ea typeface="新細明體" panose="02020500000000000000" pitchFamily="18" charset="-120"/>
                  <a:cs typeface="Times New Roman" panose="02020603050405020304" pitchFamily="18" charset="0"/>
                </a:rPr>
                <a:t>Y</a:t>
              </a:r>
              <a:endParaRPr lang="zh-TW" altLang="en-US" sz="1600">
                <a:solidFill>
                  <a:schemeClr val="bg2"/>
                </a:solidFill>
                <a:ea typeface="新細明體" panose="02020500000000000000" pitchFamily="18" charset="-120"/>
                <a:cs typeface="Times New Roman" panose="02020603050405020304" pitchFamily="18" charset="0"/>
              </a:endParaRPr>
            </a:p>
          </p:txBody>
        </p:sp>
        <p:sp>
          <p:nvSpPr>
            <p:cNvPr id="51210" name="矩形 14"/>
            <p:cNvSpPr>
              <a:spLocks noChangeArrowheads="1"/>
            </p:cNvSpPr>
            <p:nvPr/>
          </p:nvSpPr>
          <p:spPr bwMode="auto">
            <a:xfrm>
              <a:off x="7307263" y="4503073"/>
              <a:ext cx="309562" cy="33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600">
                  <a:solidFill>
                    <a:schemeClr val="bg2"/>
                  </a:solidFill>
                  <a:ea typeface="新細明體" panose="02020500000000000000" pitchFamily="18" charset="-120"/>
                  <a:cs typeface="Times New Roman" panose="02020603050405020304" pitchFamily="18" charset="0"/>
                </a:rPr>
                <a:t>Z</a:t>
              </a:r>
              <a:endParaRPr lang="zh-TW" altLang="en-US" sz="1600">
                <a:solidFill>
                  <a:schemeClr val="bg2"/>
                </a:solidFill>
                <a:ea typeface="新細明體" panose="02020500000000000000" pitchFamily="18" charset="-120"/>
                <a:cs typeface="Times New Roman" panose="02020603050405020304" pitchFamily="18" charset="0"/>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7B63685-3466-40C6-9350-86436F3795A0}" type="slidenum">
              <a:rPr lang="en-US" altLang="zh-TW" sz="1600">
                <a:solidFill>
                  <a:schemeClr val="bg2"/>
                </a:solidFill>
              </a:rPr>
              <a:pPr eaLnBrk="1" hangingPunct="1"/>
              <a:t>48</a:t>
            </a:fld>
            <a:endParaRPr lang="en-US" altLang="zh-TW" sz="1600">
              <a:solidFill>
                <a:schemeClr val="bg2"/>
              </a:solidFill>
            </a:endParaRPr>
          </a:p>
        </p:txBody>
      </p:sp>
      <p:sp>
        <p:nvSpPr>
          <p:cNvPr id="52227" name="Rectangle 2"/>
          <p:cNvSpPr>
            <a:spLocks noGrp="1" noChangeArrowheads="1"/>
          </p:cNvSpPr>
          <p:nvPr>
            <p:ph type="title"/>
          </p:nvPr>
        </p:nvSpPr>
        <p:spPr>
          <a:xfrm>
            <a:off x="254000" y="82550"/>
            <a:ext cx="8712200" cy="733425"/>
          </a:xfrm>
        </p:spPr>
        <p:txBody>
          <a:bodyPr/>
          <a:lstStyle/>
          <a:p>
            <a:pPr eaLnBrk="1" hangingPunct="1"/>
            <a:r>
              <a:rPr lang="en-US" altLang="zh-TW">
                <a:ea typeface="新細明體" panose="02020500000000000000" pitchFamily="18" charset="-120"/>
                <a:cs typeface="Times New Roman" panose="02020603050405020304" pitchFamily="18" charset="0"/>
              </a:rPr>
              <a:t>Fourth Normal Form</a:t>
            </a:r>
          </a:p>
        </p:txBody>
      </p:sp>
      <p:sp>
        <p:nvSpPr>
          <p:cNvPr id="52228" name="Rectangle 3"/>
          <p:cNvSpPr>
            <a:spLocks noGrp="1" noChangeArrowheads="1"/>
          </p:cNvSpPr>
          <p:nvPr>
            <p:ph type="body" idx="1"/>
          </p:nvPr>
        </p:nvSpPr>
        <p:spPr>
          <a:xfrm>
            <a:off x="254000" y="881063"/>
            <a:ext cx="8712200" cy="4533900"/>
          </a:xfrm>
        </p:spPr>
        <p:txBody>
          <a:bodyPr/>
          <a:lstStyle/>
          <a:p>
            <a:pPr marL="265113" indent="-265113" eaLnBrk="1" hangingPunct="1">
              <a:lnSpc>
                <a:spcPct val="90000"/>
              </a:lnSpc>
            </a:pPr>
            <a:r>
              <a:rPr lang="en-US" altLang="zh-TW" sz="2400">
                <a:solidFill>
                  <a:srgbClr val="000000"/>
                </a:solidFill>
                <a:ea typeface="新細明體" panose="02020500000000000000" pitchFamily="18" charset="-120"/>
                <a:cs typeface="Times New Roman" panose="02020603050405020304" pitchFamily="18" charset="0"/>
              </a:rPr>
              <a:t>A relation schema </a:t>
            </a:r>
            <a:r>
              <a:rPr lang="en-US" altLang="zh-TW" sz="2400" i="1">
                <a:solidFill>
                  <a:srgbClr val="000000"/>
                </a:solidFill>
                <a:ea typeface="新細明體" panose="02020500000000000000" pitchFamily="18" charset="-120"/>
                <a:cs typeface="Times New Roman" panose="02020603050405020304" pitchFamily="18" charset="0"/>
              </a:rPr>
              <a:t>R</a:t>
            </a:r>
            <a:r>
              <a:rPr lang="en-US" altLang="zh-TW" sz="2400">
                <a:solidFill>
                  <a:srgbClr val="000000"/>
                </a:solidFill>
                <a:ea typeface="新細明體" panose="02020500000000000000" pitchFamily="18" charset="-120"/>
                <a:cs typeface="Times New Roman" panose="02020603050405020304" pitchFamily="18" charset="0"/>
              </a:rPr>
              <a:t> is in </a:t>
            </a:r>
            <a:r>
              <a:rPr lang="en-US" altLang="zh-TW" sz="2400">
                <a:solidFill>
                  <a:schemeClr val="hlink"/>
                </a:solidFill>
                <a:ea typeface="新細明體" panose="02020500000000000000" pitchFamily="18" charset="-120"/>
                <a:cs typeface="Times New Roman" panose="02020603050405020304" pitchFamily="18" charset="0"/>
              </a:rPr>
              <a:t>4NF</a:t>
            </a:r>
            <a:r>
              <a:rPr lang="en-US" altLang="zh-TW" sz="2400">
                <a:solidFill>
                  <a:srgbClr val="000000"/>
                </a:solidFill>
                <a:ea typeface="新細明體" panose="02020500000000000000" pitchFamily="18" charset="-120"/>
                <a:cs typeface="Times New Roman" panose="02020603050405020304" pitchFamily="18" charset="0"/>
              </a:rPr>
              <a:t> with respect to a set of dependencies </a:t>
            </a:r>
            <a:r>
              <a:rPr lang="en-US" altLang="zh-TW" sz="2400" i="1">
                <a:solidFill>
                  <a:srgbClr val="000000"/>
                </a:solidFill>
                <a:ea typeface="新細明體" panose="02020500000000000000" pitchFamily="18" charset="-120"/>
                <a:cs typeface="Times New Roman" panose="02020603050405020304" pitchFamily="18" charset="0"/>
              </a:rPr>
              <a:t>F</a:t>
            </a:r>
            <a:r>
              <a:rPr lang="en-US" altLang="zh-TW" sz="2400">
                <a:solidFill>
                  <a:srgbClr val="000000"/>
                </a:solidFill>
                <a:ea typeface="新細明體" panose="02020500000000000000" pitchFamily="18" charset="-120"/>
                <a:cs typeface="Times New Roman" panose="02020603050405020304" pitchFamily="18" charset="0"/>
              </a:rPr>
              <a:t> (including functional dependencies and multivalued dependencies) </a:t>
            </a:r>
          </a:p>
          <a:p>
            <a:pPr marL="265113" indent="-265113" eaLnBrk="1" hangingPunct="1">
              <a:lnSpc>
                <a:spcPct val="90000"/>
              </a:lnSpc>
              <a:buFontTx/>
              <a:buNone/>
            </a:pPr>
            <a:r>
              <a:rPr lang="en-US" altLang="zh-TW" sz="2400">
                <a:solidFill>
                  <a:srgbClr val="000000"/>
                </a:solidFill>
                <a:ea typeface="新細明體" panose="02020500000000000000" pitchFamily="18" charset="-120"/>
                <a:cs typeface="Times New Roman" panose="02020603050405020304" pitchFamily="18" charset="0"/>
              </a:rPr>
              <a:t>	</a:t>
            </a:r>
            <a:r>
              <a:rPr lang="en-US" altLang="zh-TW" sz="2400">
                <a:solidFill>
                  <a:schemeClr val="hlink"/>
                </a:solidFill>
                <a:ea typeface="新細明體" panose="02020500000000000000" pitchFamily="18" charset="-120"/>
                <a:cs typeface="Times New Roman" panose="02020603050405020304" pitchFamily="18" charset="0"/>
              </a:rPr>
              <a:t>If, for every </a:t>
            </a:r>
            <a:r>
              <a:rPr lang="en-US" altLang="zh-TW" sz="2400" b="1" i="1">
                <a:solidFill>
                  <a:schemeClr val="hlink"/>
                </a:solidFill>
                <a:ea typeface="新細明體" panose="02020500000000000000" pitchFamily="18" charset="-120"/>
                <a:cs typeface="Times New Roman" panose="02020603050405020304" pitchFamily="18" charset="0"/>
              </a:rPr>
              <a:t>nontrivial</a:t>
            </a:r>
            <a:r>
              <a:rPr lang="en-US" altLang="zh-TW" sz="2400">
                <a:solidFill>
                  <a:schemeClr val="hlink"/>
                </a:solidFill>
                <a:ea typeface="新細明體" panose="02020500000000000000" pitchFamily="18" charset="-120"/>
                <a:cs typeface="Times New Roman" panose="02020603050405020304" pitchFamily="18" charset="0"/>
              </a:rPr>
              <a:t> multivalued dependency </a:t>
            </a:r>
            <a:r>
              <a:rPr lang="en-US" altLang="zh-TW" sz="2400" i="1">
                <a:solidFill>
                  <a:schemeClr val="hlink"/>
                </a:solidFill>
                <a:ea typeface="新細明體" panose="02020500000000000000" pitchFamily="18" charset="-120"/>
                <a:cs typeface="Times New Roman" panose="02020603050405020304" pitchFamily="18" charset="0"/>
              </a:rPr>
              <a:t>X</a:t>
            </a:r>
            <a:r>
              <a:rPr lang="en-US" altLang="zh-TW" sz="2400">
                <a:solidFill>
                  <a:schemeClr val="hlink"/>
                </a:solidFill>
                <a:ea typeface="新細明體" panose="02020500000000000000" pitchFamily="18" charset="-120"/>
                <a:cs typeface="Times New Roman" panose="02020603050405020304" pitchFamily="18" charset="0"/>
              </a:rPr>
              <a:t> —&gt;&gt;</a:t>
            </a:r>
            <a:r>
              <a:rPr lang="en-US" altLang="zh-TW" sz="2400" i="1">
                <a:solidFill>
                  <a:schemeClr val="hlink"/>
                </a:solidFill>
                <a:ea typeface="新細明體" panose="02020500000000000000" pitchFamily="18" charset="-120"/>
                <a:cs typeface="Times New Roman" panose="02020603050405020304" pitchFamily="18" charset="0"/>
              </a:rPr>
              <a:t> Y</a:t>
            </a:r>
            <a:r>
              <a:rPr lang="en-US" altLang="zh-TW" sz="2400">
                <a:solidFill>
                  <a:schemeClr val="hlink"/>
                </a:solidFill>
                <a:ea typeface="新細明體" panose="02020500000000000000" pitchFamily="18" charset="-120"/>
                <a:cs typeface="Times New Roman" panose="02020603050405020304" pitchFamily="18" charset="0"/>
              </a:rPr>
              <a:t> in </a:t>
            </a:r>
            <a:r>
              <a:rPr lang="en-US" altLang="zh-TW" sz="2400" i="1">
                <a:solidFill>
                  <a:schemeClr val="hlink"/>
                </a:solidFill>
                <a:ea typeface="新細明體" panose="02020500000000000000" pitchFamily="18" charset="-120"/>
                <a:cs typeface="Times New Roman" panose="02020603050405020304" pitchFamily="18" charset="0"/>
              </a:rPr>
              <a:t>F</a:t>
            </a:r>
            <a:r>
              <a:rPr lang="en-US" altLang="zh-TW" sz="2400" baseline="30000">
                <a:solidFill>
                  <a:schemeClr val="hlink"/>
                </a:solidFill>
                <a:ea typeface="新細明體" panose="02020500000000000000" pitchFamily="18" charset="-120"/>
                <a:cs typeface="Times New Roman" panose="02020603050405020304" pitchFamily="18" charset="0"/>
              </a:rPr>
              <a:t>+</a:t>
            </a:r>
            <a:r>
              <a:rPr lang="en-US" altLang="zh-TW" sz="2400">
                <a:solidFill>
                  <a:schemeClr val="hlink"/>
                </a:solidFill>
                <a:ea typeface="新細明體" panose="02020500000000000000" pitchFamily="18" charset="-120"/>
                <a:cs typeface="Times New Roman" panose="02020603050405020304" pitchFamily="18" charset="0"/>
              </a:rPr>
              <a:t>, </a:t>
            </a:r>
            <a:r>
              <a:rPr lang="en-US" altLang="zh-TW" sz="2400" i="1">
                <a:solidFill>
                  <a:schemeClr val="hlink"/>
                </a:solidFill>
                <a:ea typeface="新細明體" panose="02020500000000000000" pitchFamily="18" charset="-120"/>
                <a:cs typeface="Times New Roman" panose="02020603050405020304" pitchFamily="18" charset="0"/>
              </a:rPr>
              <a:t>X</a:t>
            </a:r>
            <a:r>
              <a:rPr lang="en-US" altLang="zh-TW" sz="2400">
                <a:solidFill>
                  <a:schemeClr val="hlink"/>
                </a:solidFill>
                <a:ea typeface="新細明體" panose="02020500000000000000" pitchFamily="18" charset="-120"/>
                <a:cs typeface="Times New Roman" panose="02020603050405020304" pitchFamily="18" charset="0"/>
              </a:rPr>
              <a:t> is a superkey for R.</a:t>
            </a:r>
            <a:r>
              <a:rPr lang="en-US" altLang="zh-TW" sz="2400">
                <a:solidFill>
                  <a:srgbClr val="000000"/>
                </a:solidFill>
                <a:ea typeface="新細明體" panose="02020500000000000000" pitchFamily="18" charset="-120"/>
                <a:cs typeface="Times New Roman" panose="02020603050405020304" pitchFamily="18" charset="0"/>
              </a:rPr>
              <a:t> </a:t>
            </a:r>
          </a:p>
          <a:p>
            <a:pPr marL="265113" indent="-265113" algn="just" eaLnBrk="1" hangingPunct="1">
              <a:lnSpc>
                <a:spcPct val="90000"/>
              </a:lnSpc>
            </a:pPr>
            <a:endParaRPr lang="en-US" altLang="zh-TW" sz="2400">
              <a:solidFill>
                <a:srgbClr val="000000"/>
              </a:solidFill>
              <a:ea typeface="新細明體" panose="02020500000000000000" pitchFamily="18" charset="-120"/>
              <a:cs typeface="Times New Roman" panose="02020603050405020304" pitchFamily="18" charset="0"/>
            </a:endParaRPr>
          </a:p>
          <a:p>
            <a:pPr marL="265113" indent="-265113" algn="just" eaLnBrk="1" hangingPunct="1">
              <a:lnSpc>
                <a:spcPct val="90000"/>
              </a:lnSpc>
            </a:pPr>
            <a:endParaRPr lang="en-US" altLang="zh-TW" sz="2400">
              <a:solidFill>
                <a:srgbClr val="000000"/>
              </a:solidFill>
              <a:ea typeface="新細明體" panose="02020500000000000000" pitchFamily="18" charset="-120"/>
              <a:cs typeface="Times New Roman" panose="02020603050405020304" pitchFamily="18" charset="0"/>
            </a:endParaRPr>
          </a:p>
          <a:p>
            <a:pPr marL="265113" indent="-265113" algn="just" eaLnBrk="1" hangingPunct="1">
              <a:lnSpc>
                <a:spcPct val="90000"/>
              </a:lnSpc>
            </a:pPr>
            <a:r>
              <a:rPr lang="en-US" altLang="zh-TW" sz="2400">
                <a:solidFill>
                  <a:srgbClr val="000000"/>
                </a:solidFill>
                <a:ea typeface="新細明體" panose="02020500000000000000" pitchFamily="18" charset="-120"/>
                <a:cs typeface="Times New Roman" panose="02020603050405020304" pitchFamily="18" charset="0"/>
              </a:rPr>
              <a:t>Note:</a:t>
            </a:r>
          </a:p>
          <a:p>
            <a:pPr marL="715963" lvl="1" indent="-271463" algn="just" eaLnBrk="1" hangingPunct="1">
              <a:lnSpc>
                <a:spcPct val="90000"/>
              </a:lnSpc>
            </a:pPr>
            <a:r>
              <a:rPr lang="en-US" altLang="zh-TW" sz="2000">
                <a:solidFill>
                  <a:srgbClr val="000000"/>
                </a:solidFill>
                <a:ea typeface="新細明體" panose="02020500000000000000" pitchFamily="18" charset="-120"/>
                <a:cs typeface="Times New Roman" panose="02020603050405020304" pitchFamily="18" charset="0"/>
              </a:rPr>
              <a:t>An MVD </a:t>
            </a:r>
            <a:r>
              <a:rPr lang="en-US" altLang="zh-TW" sz="2000" i="1">
                <a:solidFill>
                  <a:srgbClr val="000000"/>
                </a:solidFill>
                <a:ea typeface="新細明體" panose="02020500000000000000" pitchFamily="18" charset="-120"/>
                <a:cs typeface="Times New Roman" panose="02020603050405020304" pitchFamily="18" charset="0"/>
              </a:rPr>
              <a:t>X</a:t>
            </a:r>
            <a:r>
              <a:rPr lang="en-US" altLang="zh-TW" sz="2000">
                <a:solidFill>
                  <a:srgbClr val="000000"/>
                </a:solidFill>
                <a:ea typeface="新細明體" panose="02020500000000000000" pitchFamily="18" charset="-120"/>
                <a:cs typeface="Times New Roman" panose="02020603050405020304" pitchFamily="18" charset="0"/>
              </a:rPr>
              <a:t> —&gt;&gt; </a:t>
            </a:r>
            <a:r>
              <a:rPr lang="en-US" altLang="zh-TW" sz="2000" i="1">
                <a:solidFill>
                  <a:srgbClr val="000000"/>
                </a:solidFill>
                <a:ea typeface="新細明體" panose="02020500000000000000" pitchFamily="18" charset="-120"/>
                <a:cs typeface="Times New Roman" panose="02020603050405020304" pitchFamily="18" charset="0"/>
              </a:rPr>
              <a:t>Y</a:t>
            </a:r>
            <a:r>
              <a:rPr lang="en-US" altLang="zh-TW" sz="2000">
                <a:solidFill>
                  <a:srgbClr val="000000"/>
                </a:solidFill>
                <a:ea typeface="新細明體" panose="02020500000000000000" pitchFamily="18" charset="-120"/>
                <a:cs typeface="Times New Roman" panose="02020603050405020304" pitchFamily="18" charset="0"/>
              </a:rPr>
              <a:t> in </a:t>
            </a:r>
            <a:r>
              <a:rPr lang="en-US" altLang="zh-TW" sz="2000" i="1">
                <a:solidFill>
                  <a:srgbClr val="000000"/>
                </a:solidFill>
                <a:ea typeface="新細明體" panose="02020500000000000000" pitchFamily="18" charset="-120"/>
                <a:cs typeface="Times New Roman" panose="02020603050405020304" pitchFamily="18" charset="0"/>
              </a:rPr>
              <a:t>R</a:t>
            </a:r>
            <a:r>
              <a:rPr lang="en-US" altLang="zh-TW" sz="2000">
                <a:solidFill>
                  <a:srgbClr val="000000"/>
                </a:solidFill>
                <a:ea typeface="新細明體" panose="02020500000000000000" pitchFamily="18" charset="-120"/>
                <a:cs typeface="Times New Roman" panose="02020603050405020304" pitchFamily="18" charset="0"/>
              </a:rPr>
              <a:t> is called a </a:t>
            </a:r>
            <a:r>
              <a:rPr lang="en-US" altLang="zh-TW" sz="2000" b="1">
                <a:solidFill>
                  <a:srgbClr val="000000"/>
                </a:solidFill>
                <a:ea typeface="新細明體" panose="02020500000000000000" pitchFamily="18" charset="-120"/>
                <a:cs typeface="Times New Roman" panose="02020603050405020304" pitchFamily="18" charset="0"/>
              </a:rPr>
              <a:t>trivial MVD</a:t>
            </a:r>
            <a:r>
              <a:rPr lang="en-US" altLang="zh-TW" sz="2000">
                <a:solidFill>
                  <a:srgbClr val="000000"/>
                </a:solidFill>
                <a:ea typeface="新細明體" panose="02020500000000000000" pitchFamily="18" charset="-120"/>
                <a:cs typeface="Times New Roman" panose="02020603050405020304" pitchFamily="18" charset="0"/>
              </a:rPr>
              <a:t> </a:t>
            </a:r>
          </a:p>
          <a:p>
            <a:pPr marL="715963" lvl="1" indent="-271463" algn="just" eaLnBrk="1" hangingPunct="1">
              <a:lnSpc>
                <a:spcPct val="90000"/>
              </a:lnSpc>
              <a:buFontTx/>
              <a:buNone/>
            </a:pPr>
            <a:r>
              <a:rPr lang="en-US" altLang="zh-TW" sz="2000">
                <a:solidFill>
                  <a:srgbClr val="000000"/>
                </a:solidFill>
                <a:ea typeface="新細明體" panose="02020500000000000000" pitchFamily="18" charset="-120"/>
                <a:cs typeface="Times New Roman" panose="02020603050405020304" pitchFamily="18" charset="0"/>
              </a:rPr>
              <a:t>	if (a) </a:t>
            </a:r>
            <a:r>
              <a:rPr lang="en-US" altLang="zh-TW" sz="2000" i="1">
                <a:solidFill>
                  <a:srgbClr val="000000"/>
                </a:solidFill>
                <a:ea typeface="新細明體" panose="02020500000000000000" pitchFamily="18" charset="-120"/>
                <a:cs typeface="Times New Roman" panose="02020603050405020304" pitchFamily="18" charset="0"/>
              </a:rPr>
              <a:t>Y</a:t>
            </a:r>
            <a:r>
              <a:rPr lang="en-US" altLang="zh-TW" sz="2000">
                <a:solidFill>
                  <a:srgbClr val="000000"/>
                </a:solidFill>
                <a:ea typeface="新細明體" panose="02020500000000000000" pitchFamily="18" charset="-120"/>
                <a:cs typeface="Times New Roman" panose="02020603050405020304" pitchFamily="18" charset="0"/>
              </a:rPr>
              <a:t> is a subset of </a:t>
            </a:r>
            <a:r>
              <a:rPr lang="en-US" altLang="zh-TW" sz="2000" i="1">
                <a:solidFill>
                  <a:srgbClr val="000000"/>
                </a:solidFill>
                <a:ea typeface="新細明體" panose="02020500000000000000" pitchFamily="18" charset="-120"/>
                <a:cs typeface="Times New Roman" panose="02020603050405020304" pitchFamily="18" charset="0"/>
              </a:rPr>
              <a:t>X</a:t>
            </a:r>
            <a:r>
              <a:rPr lang="en-US" altLang="zh-TW" sz="2000">
                <a:solidFill>
                  <a:srgbClr val="000000"/>
                </a:solidFill>
                <a:ea typeface="新細明體" panose="02020500000000000000" pitchFamily="18" charset="-120"/>
                <a:cs typeface="Times New Roman" panose="02020603050405020304" pitchFamily="18" charset="0"/>
              </a:rPr>
              <a:t>, or (b) </a:t>
            </a:r>
            <a:r>
              <a:rPr lang="en-US" altLang="zh-TW" sz="2000" i="1">
                <a:solidFill>
                  <a:srgbClr val="000000"/>
                </a:solidFill>
                <a:ea typeface="新細明體" panose="02020500000000000000" pitchFamily="18" charset="-120"/>
                <a:cs typeface="Times New Roman" panose="02020603050405020304" pitchFamily="18" charset="0"/>
              </a:rPr>
              <a:t>X</a:t>
            </a:r>
            <a:r>
              <a:rPr lang="en-US" altLang="zh-TW" sz="2000">
                <a:solidFill>
                  <a:srgbClr val="000000"/>
                </a:solidFill>
                <a:ea typeface="新細明體" panose="02020500000000000000" pitchFamily="18" charset="-120"/>
                <a:cs typeface="Times New Roman" panose="02020603050405020304" pitchFamily="18" charset="0"/>
              </a:rPr>
              <a:t> </a:t>
            </a:r>
            <a:r>
              <a:rPr lang="en-US" altLang="zh-TW" sz="2000">
                <a:ea typeface="新細明體" panose="02020500000000000000" pitchFamily="18" charset="-120"/>
                <a:cs typeface="Arial" panose="020B0604020202020204" pitchFamily="34" charset="0"/>
                <a:sym typeface="Symbol" panose="05050102010706020507" pitchFamily="18" charset="2"/>
              </a:rPr>
              <a:t></a:t>
            </a:r>
            <a:r>
              <a:rPr lang="en-US" altLang="zh-TW" sz="2000">
                <a:solidFill>
                  <a:srgbClr val="000000"/>
                </a:solidFill>
                <a:ea typeface="新細明體" panose="02020500000000000000" pitchFamily="18" charset="-120"/>
                <a:cs typeface="Times New Roman" panose="02020603050405020304" pitchFamily="18" charset="0"/>
              </a:rPr>
              <a:t> </a:t>
            </a:r>
            <a:r>
              <a:rPr lang="en-US" altLang="zh-TW" sz="2000" i="1">
                <a:solidFill>
                  <a:srgbClr val="000000"/>
                </a:solidFill>
                <a:ea typeface="新細明體" panose="02020500000000000000" pitchFamily="18" charset="-120"/>
                <a:cs typeface="Times New Roman" panose="02020603050405020304" pitchFamily="18" charset="0"/>
              </a:rPr>
              <a:t>Y</a:t>
            </a:r>
            <a:r>
              <a:rPr lang="en-US" altLang="zh-TW" sz="2000">
                <a:solidFill>
                  <a:srgbClr val="000000"/>
                </a:solidFill>
                <a:ea typeface="新細明體" panose="02020500000000000000" pitchFamily="18" charset="-120"/>
                <a:cs typeface="Times New Roman" panose="02020603050405020304" pitchFamily="18" charset="0"/>
              </a:rPr>
              <a:t> = </a:t>
            </a:r>
            <a:r>
              <a:rPr lang="en-US" altLang="zh-TW" sz="2000" i="1">
                <a:solidFill>
                  <a:srgbClr val="000000"/>
                </a:solidFill>
                <a:ea typeface="新細明體" panose="02020500000000000000" pitchFamily="18" charset="-120"/>
                <a:cs typeface="Times New Roman" panose="02020603050405020304" pitchFamily="18" charset="0"/>
              </a:rPr>
              <a:t>R</a:t>
            </a:r>
            <a:r>
              <a:rPr lang="en-US" altLang="zh-TW" sz="2000">
                <a:solidFill>
                  <a:srgbClr val="000000"/>
                </a:solidFill>
                <a:ea typeface="新細明體" panose="02020500000000000000" pitchFamily="18" charset="-120"/>
                <a:cs typeface="Times New Roman" panose="02020603050405020304" pitchFamily="18" charset="0"/>
              </a:rPr>
              <a:t>. </a:t>
            </a:r>
          </a:p>
          <a:p>
            <a:pPr marL="715963" lvl="1" indent="-271463" algn="just" eaLnBrk="1" hangingPunct="1">
              <a:lnSpc>
                <a:spcPct val="90000"/>
              </a:lnSpc>
            </a:pPr>
            <a:r>
              <a:rPr lang="en-US" altLang="zh-TW" sz="2000" i="1">
                <a:solidFill>
                  <a:srgbClr val="000000"/>
                </a:solidFill>
                <a:ea typeface="新細明體" panose="02020500000000000000" pitchFamily="18" charset="-120"/>
                <a:cs typeface="Times New Roman" panose="02020603050405020304" pitchFamily="18" charset="0"/>
              </a:rPr>
              <a:t>F</a:t>
            </a:r>
            <a:r>
              <a:rPr lang="en-US" altLang="zh-TW" sz="2000" baseline="30000">
                <a:solidFill>
                  <a:srgbClr val="000000"/>
                </a:solidFill>
                <a:ea typeface="新細明體" panose="02020500000000000000" pitchFamily="18" charset="-120"/>
                <a:cs typeface="Times New Roman" panose="02020603050405020304" pitchFamily="18" charset="0"/>
              </a:rPr>
              <a:t>+ </a:t>
            </a:r>
            <a:r>
              <a:rPr lang="en-US" altLang="zh-TW" sz="2000">
                <a:solidFill>
                  <a:srgbClr val="000000"/>
                </a:solidFill>
                <a:ea typeface="新細明體" panose="02020500000000000000" pitchFamily="18" charset="-120"/>
                <a:cs typeface="Times New Roman" panose="02020603050405020304" pitchFamily="18" charset="0"/>
              </a:rPr>
              <a:t>is the (complete) set of all dependencies (functional or multivalued) that will hold in every relation state </a:t>
            </a:r>
            <a:r>
              <a:rPr lang="en-US" altLang="zh-TW" sz="2000" i="1">
                <a:solidFill>
                  <a:srgbClr val="000000"/>
                </a:solidFill>
                <a:ea typeface="新細明體" panose="02020500000000000000" pitchFamily="18" charset="-120"/>
                <a:cs typeface="Times New Roman" panose="02020603050405020304" pitchFamily="18" charset="0"/>
              </a:rPr>
              <a:t>r</a:t>
            </a:r>
            <a:r>
              <a:rPr lang="en-US" altLang="zh-TW" sz="2000">
                <a:solidFill>
                  <a:srgbClr val="000000"/>
                </a:solidFill>
                <a:ea typeface="新細明體" panose="02020500000000000000" pitchFamily="18" charset="-120"/>
                <a:cs typeface="Times New Roman" panose="02020603050405020304" pitchFamily="18" charset="0"/>
              </a:rPr>
              <a:t> of </a:t>
            </a:r>
            <a:r>
              <a:rPr lang="en-US" altLang="zh-TW" sz="2000" i="1">
                <a:solidFill>
                  <a:srgbClr val="000000"/>
                </a:solidFill>
                <a:ea typeface="新細明體" panose="02020500000000000000" pitchFamily="18" charset="-120"/>
                <a:cs typeface="Times New Roman" panose="02020603050405020304" pitchFamily="18" charset="0"/>
              </a:rPr>
              <a:t>R</a:t>
            </a:r>
            <a:r>
              <a:rPr lang="en-US" altLang="zh-TW" sz="2000">
                <a:solidFill>
                  <a:srgbClr val="000000"/>
                </a:solidFill>
                <a:ea typeface="新細明體" panose="02020500000000000000" pitchFamily="18" charset="-120"/>
                <a:cs typeface="Times New Roman" panose="02020603050405020304" pitchFamily="18" charset="0"/>
              </a:rPr>
              <a:t> that satisfies </a:t>
            </a:r>
            <a:r>
              <a:rPr lang="en-US" altLang="zh-TW" sz="2000" i="1">
                <a:solidFill>
                  <a:srgbClr val="000000"/>
                </a:solidFill>
                <a:ea typeface="新細明體" panose="02020500000000000000" pitchFamily="18" charset="-120"/>
                <a:cs typeface="Times New Roman" panose="02020603050405020304" pitchFamily="18" charset="0"/>
              </a:rPr>
              <a:t>F</a:t>
            </a:r>
            <a:r>
              <a:rPr lang="en-US" altLang="zh-TW" sz="2000">
                <a:solidFill>
                  <a:srgbClr val="000000"/>
                </a:solidFill>
                <a:ea typeface="新細明體" panose="02020500000000000000" pitchFamily="18" charset="-120"/>
                <a:cs typeface="Times New Roman" panose="02020603050405020304" pitchFamily="18" charset="0"/>
              </a:rPr>
              <a:t>. It is also called the </a:t>
            </a:r>
            <a:r>
              <a:rPr lang="en-US" altLang="zh-TW" sz="2000" b="1">
                <a:solidFill>
                  <a:srgbClr val="000000"/>
                </a:solidFill>
                <a:ea typeface="新細明體" panose="02020500000000000000" pitchFamily="18" charset="-120"/>
                <a:cs typeface="Times New Roman" panose="02020603050405020304" pitchFamily="18" charset="0"/>
              </a:rPr>
              <a:t>closure</a:t>
            </a:r>
            <a:r>
              <a:rPr lang="en-US" altLang="zh-TW" sz="2000">
                <a:solidFill>
                  <a:srgbClr val="000000"/>
                </a:solidFill>
                <a:ea typeface="新細明體" panose="02020500000000000000" pitchFamily="18" charset="-120"/>
                <a:cs typeface="Times New Roman" panose="02020603050405020304" pitchFamily="18" charset="0"/>
              </a:rPr>
              <a:t> of </a:t>
            </a:r>
            <a:r>
              <a:rPr lang="en-US" altLang="zh-TW" sz="2000" i="1">
                <a:solidFill>
                  <a:srgbClr val="000000"/>
                </a:solidFill>
                <a:ea typeface="新細明體" panose="02020500000000000000" pitchFamily="18" charset="-120"/>
                <a:cs typeface="Times New Roman" panose="02020603050405020304" pitchFamily="18" charset="0"/>
              </a:rPr>
              <a:t>F</a:t>
            </a:r>
            <a:r>
              <a:rPr lang="en-US" altLang="zh-TW" sz="2000">
                <a:solidFill>
                  <a:srgbClr val="000000"/>
                </a:solidFill>
                <a:ea typeface="新細明體" panose="02020500000000000000" pitchFamily="18" charset="-120"/>
                <a:cs typeface="Times New Roman" panose="02020603050405020304" pitchFamily="18" charset="0"/>
              </a:rPr>
              <a:t>.</a:t>
            </a:r>
          </a:p>
        </p:txBody>
      </p:sp>
      <p:pic>
        <p:nvPicPr>
          <p:cNvPr id="522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9113" y="2752725"/>
            <a:ext cx="29813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矩形 5"/>
          <p:cNvSpPr>
            <a:spLocks noChangeArrowheads="1"/>
          </p:cNvSpPr>
          <p:nvPr/>
        </p:nvSpPr>
        <p:spPr bwMode="auto">
          <a:xfrm>
            <a:off x="4992688" y="2876550"/>
            <a:ext cx="28241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2000" b="1">
                <a:solidFill>
                  <a:srgbClr val="333399"/>
                </a:solidFill>
                <a:ea typeface="新細明體" panose="02020500000000000000" pitchFamily="18" charset="-120"/>
              </a:rPr>
              <a:t>ENAME </a:t>
            </a:r>
            <a:r>
              <a:rPr lang="en-US" altLang="zh-TW" sz="2000" b="1">
                <a:solidFill>
                  <a:srgbClr val="333399"/>
                </a:solidFill>
                <a:ea typeface="新細明體" panose="02020500000000000000" pitchFamily="18" charset="-120"/>
                <a:sym typeface="Symbol" panose="05050102010706020507" pitchFamily="18" charset="2"/>
              </a:rPr>
              <a:t>—&gt;&gt; PNAME </a:t>
            </a:r>
            <a:endParaRPr lang="zh-TW" altLang="en-US" sz="2000" b="1">
              <a:ea typeface="新細明體" panose="02020500000000000000" pitchFamily="18" charset="-120"/>
            </a:endParaRPr>
          </a:p>
        </p:txBody>
      </p:sp>
      <p:pic>
        <p:nvPicPr>
          <p:cNvPr id="522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3088" y="5584825"/>
            <a:ext cx="21145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2" name="矩形 5"/>
          <p:cNvSpPr>
            <a:spLocks noChangeArrowheads="1"/>
          </p:cNvSpPr>
          <p:nvPr/>
        </p:nvSpPr>
        <p:spPr bwMode="auto">
          <a:xfrm>
            <a:off x="4424363" y="5849938"/>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2000" b="1">
                <a:solidFill>
                  <a:srgbClr val="333399"/>
                </a:solidFill>
                <a:ea typeface="新細明體" panose="02020500000000000000" pitchFamily="18" charset="-120"/>
              </a:rPr>
              <a:t>ENAME </a:t>
            </a:r>
            <a:r>
              <a:rPr lang="en-US" altLang="zh-TW" sz="2000" b="1">
                <a:solidFill>
                  <a:srgbClr val="333399"/>
                </a:solidFill>
                <a:ea typeface="新細明體" panose="02020500000000000000" pitchFamily="18" charset="-120"/>
                <a:sym typeface="Symbol" panose="05050102010706020507" pitchFamily="18" charset="2"/>
              </a:rPr>
              <a:t>—&gt;&gt; PNAME </a:t>
            </a:r>
            <a:endParaRPr lang="zh-TW" altLang="en-US" sz="2000" b="1">
              <a:ea typeface="新細明體" panose="02020500000000000000" pitchFamily="18" charset="-12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67BA2E4-6D5E-4E74-B676-9CBB23A128BC}" type="slidenum">
              <a:rPr lang="en-US" altLang="zh-TW" sz="1600">
                <a:solidFill>
                  <a:schemeClr val="bg2"/>
                </a:solidFill>
              </a:rPr>
              <a:pPr eaLnBrk="1" hangingPunct="1"/>
              <a:t>49</a:t>
            </a:fld>
            <a:endParaRPr lang="en-US" altLang="zh-TW" sz="1600">
              <a:solidFill>
                <a:schemeClr val="bg2"/>
              </a:solidFill>
            </a:endParaRPr>
          </a:p>
        </p:txBody>
      </p:sp>
      <p:sp>
        <p:nvSpPr>
          <p:cNvPr id="53251" name="Rectangle 2"/>
          <p:cNvSpPr>
            <a:spLocks noGrp="1" noChangeArrowheads="1"/>
          </p:cNvSpPr>
          <p:nvPr>
            <p:ph type="title"/>
          </p:nvPr>
        </p:nvSpPr>
        <p:spPr>
          <a:xfrm>
            <a:off x="165100" y="47625"/>
            <a:ext cx="8712200" cy="835025"/>
          </a:xfrm>
        </p:spPr>
        <p:txBody>
          <a:bodyPr/>
          <a:lstStyle/>
          <a:p>
            <a:pPr eaLnBrk="1" hangingPunct="1"/>
            <a:r>
              <a:rPr lang="en-US" altLang="zh-TW" sz="3200">
                <a:ea typeface="新細明體" panose="02020500000000000000" pitchFamily="18" charset="-120"/>
                <a:cs typeface="Times New Roman" panose="02020603050405020304" pitchFamily="18" charset="0"/>
              </a:rPr>
              <a:t>4. Join Dependencies and Fifth Normal Form</a:t>
            </a:r>
          </a:p>
        </p:txBody>
      </p:sp>
      <p:sp>
        <p:nvSpPr>
          <p:cNvPr id="53252" name="Rectangle 3"/>
          <p:cNvSpPr>
            <a:spLocks noGrp="1" noChangeArrowheads="1"/>
          </p:cNvSpPr>
          <p:nvPr>
            <p:ph type="body" idx="1"/>
          </p:nvPr>
        </p:nvSpPr>
        <p:spPr>
          <a:xfrm>
            <a:off x="254000" y="968375"/>
            <a:ext cx="8712200" cy="4978400"/>
          </a:xfrm>
        </p:spPr>
        <p:txBody>
          <a:bodyPr/>
          <a:lstStyle/>
          <a:p>
            <a:pPr marL="357188" indent="-357188" eaLnBrk="1" hangingPunct="1">
              <a:lnSpc>
                <a:spcPct val="90000"/>
              </a:lnSpc>
            </a:pPr>
            <a:r>
              <a:rPr lang="en-US" altLang="zh-TW" sz="2800">
                <a:solidFill>
                  <a:srgbClr val="000000"/>
                </a:solidFill>
                <a:ea typeface="新細明體" panose="02020500000000000000" pitchFamily="18" charset="-120"/>
                <a:cs typeface="Times New Roman" panose="02020603050405020304" pitchFamily="18" charset="0"/>
              </a:rPr>
              <a:t>A </a:t>
            </a:r>
            <a:r>
              <a:rPr lang="en-US" altLang="zh-TW" sz="2800" b="1">
                <a:solidFill>
                  <a:srgbClr val="000000"/>
                </a:solidFill>
                <a:ea typeface="新細明體" panose="02020500000000000000" pitchFamily="18" charset="-120"/>
                <a:cs typeface="Times New Roman" panose="02020603050405020304" pitchFamily="18" charset="0"/>
              </a:rPr>
              <a:t>join dependency</a:t>
            </a:r>
            <a:r>
              <a:rPr lang="en-US" altLang="zh-TW" sz="2800">
                <a:solidFill>
                  <a:srgbClr val="000000"/>
                </a:solidFill>
                <a:ea typeface="新細明體" panose="02020500000000000000" pitchFamily="18" charset="-120"/>
                <a:cs typeface="Times New Roman" panose="02020603050405020304" pitchFamily="18" charset="0"/>
              </a:rPr>
              <a:t> (</a:t>
            </a:r>
            <a:r>
              <a:rPr lang="en-US" altLang="zh-TW" sz="2800" b="1">
                <a:solidFill>
                  <a:srgbClr val="000000"/>
                </a:solidFill>
                <a:ea typeface="新細明體" panose="02020500000000000000" pitchFamily="18" charset="-120"/>
                <a:cs typeface="Times New Roman" panose="02020603050405020304" pitchFamily="18" charset="0"/>
              </a:rPr>
              <a:t>JD</a:t>
            </a:r>
            <a:r>
              <a:rPr lang="en-US" altLang="zh-TW" sz="2800">
                <a:solidFill>
                  <a:srgbClr val="000000"/>
                </a:solidFill>
                <a:ea typeface="新細明體" panose="02020500000000000000" pitchFamily="18" charset="-120"/>
                <a:cs typeface="Times New Roman" panose="02020603050405020304" pitchFamily="18" charset="0"/>
              </a:rPr>
              <a:t>), denoted by JD(</a:t>
            </a:r>
            <a:r>
              <a:rPr lang="en-US" altLang="zh-TW" sz="2800" i="1">
                <a:solidFill>
                  <a:srgbClr val="000000"/>
                </a:solidFill>
                <a:ea typeface="新細明體" panose="02020500000000000000" pitchFamily="18" charset="-120"/>
                <a:cs typeface="Times New Roman" panose="02020603050405020304" pitchFamily="18" charset="0"/>
              </a:rPr>
              <a:t>R</a:t>
            </a:r>
            <a:r>
              <a:rPr lang="en-US" altLang="zh-TW" sz="2800" baseline="-30000">
                <a:solidFill>
                  <a:srgbClr val="000000"/>
                </a:solidFill>
                <a:ea typeface="新細明體" panose="02020500000000000000" pitchFamily="18" charset="-120"/>
                <a:cs typeface="Times New Roman" panose="02020603050405020304" pitchFamily="18" charset="0"/>
              </a:rPr>
              <a:t>1</a:t>
            </a:r>
            <a:r>
              <a:rPr lang="en-US" altLang="zh-TW" sz="2800">
                <a:solidFill>
                  <a:srgbClr val="000000"/>
                </a:solidFill>
                <a:ea typeface="新細明體" panose="02020500000000000000" pitchFamily="18" charset="-120"/>
                <a:cs typeface="Times New Roman" panose="02020603050405020304" pitchFamily="18" charset="0"/>
              </a:rPr>
              <a:t>, </a:t>
            </a:r>
            <a:r>
              <a:rPr lang="en-US" altLang="zh-TW" sz="2800" i="1">
                <a:solidFill>
                  <a:srgbClr val="000000"/>
                </a:solidFill>
                <a:ea typeface="新細明體" panose="02020500000000000000" pitchFamily="18" charset="-120"/>
                <a:cs typeface="Times New Roman" panose="02020603050405020304" pitchFamily="18" charset="0"/>
              </a:rPr>
              <a:t>R</a:t>
            </a:r>
            <a:r>
              <a:rPr lang="en-US" altLang="zh-TW" sz="2800" baseline="-30000">
                <a:solidFill>
                  <a:srgbClr val="000000"/>
                </a:solidFill>
                <a:ea typeface="新細明體" panose="02020500000000000000" pitchFamily="18" charset="-120"/>
                <a:cs typeface="Times New Roman" panose="02020603050405020304" pitchFamily="18" charset="0"/>
              </a:rPr>
              <a:t>2</a:t>
            </a:r>
            <a:r>
              <a:rPr lang="en-US" altLang="zh-TW" sz="2800">
                <a:solidFill>
                  <a:srgbClr val="000000"/>
                </a:solidFill>
                <a:ea typeface="新細明體" panose="02020500000000000000" pitchFamily="18" charset="-120"/>
                <a:cs typeface="Times New Roman" panose="02020603050405020304" pitchFamily="18" charset="0"/>
              </a:rPr>
              <a:t>, ..., </a:t>
            </a:r>
            <a:r>
              <a:rPr lang="en-US" altLang="zh-TW" sz="2800" i="1">
                <a:solidFill>
                  <a:srgbClr val="000000"/>
                </a:solidFill>
                <a:ea typeface="新細明體" panose="02020500000000000000" pitchFamily="18" charset="-120"/>
                <a:cs typeface="Times New Roman" panose="02020603050405020304" pitchFamily="18" charset="0"/>
              </a:rPr>
              <a:t>R</a:t>
            </a:r>
            <a:r>
              <a:rPr lang="en-US" altLang="zh-TW" sz="2800" baseline="-30000">
                <a:solidFill>
                  <a:srgbClr val="000000"/>
                </a:solidFill>
                <a:ea typeface="新細明體" panose="02020500000000000000" pitchFamily="18" charset="-120"/>
                <a:cs typeface="Times New Roman" panose="02020603050405020304" pitchFamily="18" charset="0"/>
              </a:rPr>
              <a:t>n</a:t>
            </a:r>
            <a:r>
              <a:rPr lang="en-US" altLang="zh-TW" sz="2800">
                <a:solidFill>
                  <a:srgbClr val="000000"/>
                </a:solidFill>
                <a:ea typeface="新細明體" panose="02020500000000000000" pitchFamily="18" charset="-120"/>
                <a:cs typeface="Times New Roman" panose="02020603050405020304" pitchFamily="18" charset="0"/>
              </a:rPr>
              <a:t>), specified on relation schema </a:t>
            </a:r>
            <a:r>
              <a:rPr lang="en-US" altLang="zh-TW" sz="2800" i="1">
                <a:solidFill>
                  <a:srgbClr val="000000"/>
                </a:solidFill>
                <a:ea typeface="新細明體" panose="02020500000000000000" pitchFamily="18" charset="-120"/>
                <a:cs typeface="Times New Roman" panose="02020603050405020304" pitchFamily="18" charset="0"/>
              </a:rPr>
              <a:t>R</a:t>
            </a:r>
            <a:r>
              <a:rPr lang="en-US" altLang="zh-TW" sz="2800">
                <a:solidFill>
                  <a:srgbClr val="000000"/>
                </a:solidFill>
                <a:ea typeface="新細明體" panose="02020500000000000000" pitchFamily="18" charset="-120"/>
                <a:cs typeface="Times New Roman" panose="02020603050405020304" pitchFamily="18" charset="0"/>
              </a:rPr>
              <a:t>, </a:t>
            </a:r>
          </a:p>
          <a:p>
            <a:pPr marL="804863" lvl="1" eaLnBrk="1" hangingPunct="1">
              <a:lnSpc>
                <a:spcPct val="90000"/>
              </a:lnSpc>
            </a:pPr>
            <a:r>
              <a:rPr lang="en-US" altLang="zh-TW" sz="2400">
                <a:solidFill>
                  <a:schemeClr val="hlink"/>
                </a:solidFill>
                <a:ea typeface="新細明體" panose="02020500000000000000" pitchFamily="18" charset="-120"/>
                <a:cs typeface="Times New Roman" panose="02020603050405020304" pitchFamily="18" charset="0"/>
              </a:rPr>
              <a:t>Every legal state </a:t>
            </a:r>
            <a:r>
              <a:rPr lang="en-US" altLang="zh-TW" sz="2400" i="1">
                <a:solidFill>
                  <a:schemeClr val="hlink"/>
                </a:solidFill>
                <a:ea typeface="新細明體" panose="02020500000000000000" pitchFamily="18" charset="-120"/>
                <a:cs typeface="Times New Roman" panose="02020603050405020304" pitchFamily="18" charset="0"/>
              </a:rPr>
              <a:t>r</a:t>
            </a:r>
            <a:r>
              <a:rPr lang="en-US" altLang="zh-TW" sz="2400">
                <a:solidFill>
                  <a:schemeClr val="hlink"/>
                </a:solidFill>
                <a:ea typeface="新細明體" panose="02020500000000000000" pitchFamily="18" charset="-120"/>
                <a:cs typeface="Times New Roman" panose="02020603050405020304" pitchFamily="18" charset="0"/>
              </a:rPr>
              <a:t> of </a:t>
            </a:r>
            <a:r>
              <a:rPr lang="en-US" altLang="zh-TW" sz="2400" i="1">
                <a:solidFill>
                  <a:schemeClr val="hlink"/>
                </a:solidFill>
                <a:ea typeface="新細明體" panose="02020500000000000000" pitchFamily="18" charset="-120"/>
                <a:cs typeface="Times New Roman" panose="02020603050405020304" pitchFamily="18" charset="0"/>
              </a:rPr>
              <a:t>R</a:t>
            </a:r>
            <a:r>
              <a:rPr lang="en-US" altLang="zh-TW" sz="2400">
                <a:solidFill>
                  <a:schemeClr val="hlink"/>
                </a:solidFill>
                <a:ea typeface="新細明體" panose="02020500000000000000" pitchFamily="18" charset="-120"/>
                <a:cs typeface="Times New Roman" panose="02020603050405020304" pitchFamily="18" charset="0"/>
              </a:rPr>
              <a:t> should have a non-additive join decomposition into </a:t>
            </a:r>
            <a:r>
              <a:rPr lang="en-US" altLang="zh-TW" sz="2400" i="1">
                <a:solidFill>
                  <a:schemeClr val="hlink"/>
                </a:solidFill>
                <a:ea typeface="新細明體" panose="02020500000000000000" pitchFamily="18" charset="-120"/>
                <a:cs typeface="Times New Roman" panose="02020603050405020304" pitchFamily="18" charset="0"/>
              </a:rPr>
              <a:t>R</a:t>
            </a:r>
            <a:r>
              <a:rPr lang="en-US" altLang="zh-TW" sz="2400" baseline="-30000">
                <a:solidFill>
                  <a:schemeClr val="hlink"/>
                </a:solidFill>
                <a:ea typeface="新細明體" panose="02020500000000000000" pitchFamily="18" charset="-120"/>
                <a:cs typeface="Times New Roman" panose="02020603050405020304" pitchFamily="18" charset="0"/>
              </a:rPr>
              <a:t>1</a:t>
            </a:r>
            <a:r>
              <a:rPr lang="en-US" altLang="zh-TW" sz="2400">
                <a:solidFill>
                  <a:schemeClr val="hlink"/>
                </a:solidFill>
                <a:ea typeface="新細明體" panose="02020500000000000000" pitchFamily="18" charset="-120"/>
                <a:cs typeface="Times New Roman" panose="02020603050405020304" pitchFamily="18" charset="0"/>
              </a:rPr>
              <a:t>, </a:t>
            </a:r>
            <a:r>
              <a:rPr lang="en-US" altLang="zh-TW" sz="2400" i="1">
                <a:solidFill>
                  <a:schemeClr val="hlink"/>
                </a:solidFill>
                <a:ea typeface="新細明體" panose="02020500000000000000" pitchFamily="18" charset="-120"/>
                <a:cs typeface="Times New Roman" panose="02020603050405020304" pitchFamily="18" charset="0"/>
              </a:rPr>
              <a:t>R</a:t>
            </a:r>
            <a:r>
              <a:rPr lang="en-US" altLang="zh-TW" sz="2400" baseline="-30000">
                <a:solidFill>
                  <a:schemeClr val="hlink"/>
                </a:solidFill>
                <a:ea typeface="新細明體" panose="02020500000000000000" pitchFamily="18" charset="-120"/>
                <a:cs typeface="Times New Roman" panose="02020603050405020304" pitchFamily="18" charset="0"/>
              </a:rPr>
              <a:t>2</a:t>
            </a:r>
            <a:r>
              <a:rPr lang="en-US" altLang="zh-TW" sz="2400">
                <a:solidFill>
                  <a:schemeClr val="hlink"/>
                </a:solidFill>
                <a:ea typeface="新細明體" panose="02020500000000000000" pitchFamily="18" charset="-120"/>
                <a:cs typeface="Times New Roman" panose="02020603050405020304" pitchFamily="18" charset="0"/>
              </a:rPr>
              <a:t>, ..., </a:t>
            </a:r>
            <a:r>
              <a:rPr lang="en-US" altLang="zh-TW" sz="2400" i="1">
                <a:solidFill>
                  <a:schemeClr val="hlink"/>
                </a:solidFill>
                <a:ea typeface="新細明體" panose="02020500000000000000" pitchFamily="18" charset="-120"/>
                <a:cs typeface="Times New Roman" panose="02020603050405020304" pitchFamily="18" charset="0"/>
              </a:rPr>
              <a:t>R</a:t>
            </a:r>
            <a:r>
              <a:rPr lang="en-US" altLang="zh-TW" sz="2400" baseline="-30000">
                <a:solidFill>
                  <a:schemeClr val="hlink"/>
                </a:solidFill>
                <a:ea typeface="新細明體" panose="02020500000000000000" pitchFamily="18" charset="-120"/>
                <a:cs typeface="Times New Roman" panose="02020603050405020304" pitchFamily="18" charset="0"/>
              </a:rPr>
              <a:t>n</a:t>
            </a:r>
            <a:r>
              <a:rPr lang="en-US" altLang="zh-TW" sz="2400">
                <a:solidFill>
                  <a:schemeClr val="hlink"/>
                </a:solidFill>
                <a:ea typeface="新細明體" panose="02020500000000000000" pitchFamily="18" charset="-120"/>
                <a:cs typeface="Times New Roman" panose="02020603050405020304" pitchFamily="18" charset="0"/>
              </a:rPr>
              <a:t>;</a:t>
            </a:r>
            <a:r>
              <a:rPr lang="en-US" altLang="zh-TW" sz="2400">
                <a:solidFill>
                  <a:srgbClr val="000000"/>
                </a:solidFill>
                <a:ea typeface="新細明體" panose="02020500000000000000" pitchFamily="18" charset="-120"/>
                <a:cs typeface="Times New Roman" panose="02020603050405020304" pitchFamily="18" charset="0"/>
              </a:rPr>
              <a:t> </a:t>
            </a:r>
          </a:p>
          <a:p>
            <a:pPr marL="804863" lvl="1" eaLnBrk="1" hangingPunct="1">
              <a:lnSpc>
                <a:spcPct val="90000"/>
              </a:lnSpc>
            </a:pPr>
            <a:r>
              <a:rPr lang="en-US" altLang="zh-TW" sz="2400">
                <a:solidFill>
                  <a:srgbClr val="000000"/>
                </a:solidFill>
                <a:ea typeface="新細明體" panose="02020500000000000000" pitchFamily="18" charset="-120"/>
                <a:cs typeface="Times New Roman" panose="02020603050405020304" pitchFamily="18" charset="0"/>
              </a:rPr>
              <a:t>that is, for every such </a:t>
            </a:r>
            <a:r>
              <a:rPr lang="en-US" altLang="zh-TW" sz="2400" i="1">
                <a:solidFill>
                  <a:srgbClr val="000000"/>
                </a:solidFill>
                <a:ea typeface="新細明體" panose="02020500000000000000" pitchFamily="18" charset="-120"/>
                <a:cs typeface="Times New Roman" panose="02020603050405020304" pitchFamily="18" charset="0"/>
              </a:rPr>
              <a:t>r</a:t>
            </a:r>
            <a:r>
              <a:rPr lang="en-US" altLang="zh-TW" sz="2400">
                <a:solidFill>
                  <a:srgbClr val="000000"/>
                </a:solidFill>
                <a:ea typeface="新細明體" panose="02020500000000000000" pitchFamily="18" charset="-120"/>
                <a:cs typeface="Times New Roman" panose="02020603050405020304" pitchFamily="18" charset="0"/>
              </a:rPr>
              <a:t> we have</a:t>
            </a:r>
          </a:p>
          <a:p>
            <a:pPr marL="357188" indent="-357188" algn="just" eaLnBrk="1" hangingPunct="1">
              <a:lnSpc>
                <a:spcPct val="90000"/>
              </a:lnSpc>
              <a:buFontTx/>
              <a:buNone/>
            </a:pPr>
            <a:r>
              <a:rPr lang="en-US" altLang="zh-TW" sz="2800">
                <a:solidFill>
                  <a:srgbClr val="000000"/>
                </a:solidFill>
                <a:ea typeface="新細明體" panose="02020500000000000000" pitchFamily="18" charset="-120"/>
                <a:cs typeface="Times New Roman" panose="02020603050405020304" pitchFamily="18" charset="0"/>
              </a:rPr>
              <a:t>		* (</a:t>
            </a:r>
            <a:r>
              <a:rPr lang="en-US" altLang="zh-TW" sz="2800">
                <a:latin typeface="Symbol" panose="05050102010706020507" pitchFamily="18" charset="2"/>
                <a:ea typeface="新細明體" panose="02020500000000000000" pitchFamily="18" charset="-120"/>
                <a:cs typeface="Times New Roman" panose="02020603050405020304" pitchFamily="18" charset="0"/>
              </a:rPr>
              <a:t></a:t>
            </a:r>
            <a:r>
              <a:rPr lang="en-US" altLang="zh-TW" sz="2800" i="1" baseline="-30000">
                <a:solidFill>
                  <a:srgbClr val="000000"/>
                </a:solidFill>
                <a:ea typeface="新細明體" panose="02020500000000000000" pitchFamily="18" charset="-120"/>
                <a:cs typeface="Times New Roman" panose="02020603050405020304" pitchFamily="18" charset="0"/>
              </a:rPr>
              <a:t>R1</a:t>
            </a:r>
            <a:r>
              <a:rPr lang="en-US" altLang="zh-TW" sz="2800">
                <a:solidFill>
                  <a:srgbClr val="000000"/>
                </a:solidFill>
                <a:ea typeface="新細明體" panose="02020500000000000000" pitchFamily="18" charset="-120"/>
                <a:cs typeface="Times New Roman" panose="02020603050405020304" pitchFamily="18" charset="0"/>
              </a:rPr>
              <a:t>(</a:t>
            </a:r>
            <a:r>
              <a:rPr lang="en-US" altLang="zh-TW" sz="2800" i="1">
                <a:solidFill>
                  <a:srgbClr val="000000"/>
                </a:solidFill>
                <a:ea typeface="新細明體" panose="02020500000000000000" pitchFamily="18" charset="-120"/>
                <a:cs typeface="Times New Roman" panose="02020603050405020304" pitchFamily="18" charset="0"/>
              </a:rPr>
              <a:t>r</a:t>
            </a:r>
            <a:r>
              <a:rPr lang="en-US" altLang="zh-TW" sz="2800">
                <a:solidFill>
                  <a:srgbClr val="000000"/>
                </a:solidFill>
                <a:ea typeface="新細明體" panose="02020500000000000000" pitchFamily="18" charset="-120"/>
                <a:cs typeface="Times New Roman" panose="02020603050405020304" pitchFamily="18" charset="0"/>
              </a:rPr>
              <a:t>), </a:t>
            </a:r>
            <a:r>
              <a:rPr lang="en-US" altLang="zh-TW" sz="2800">
                <a:latin typeface="Symbol" panose="05050102010706020507" pitchFamily="18" charset="2"/>
                <a:ea typeface="新細明體" panose="02020500000000000000" pitchFamily="18" charset="-120"/>
                <a:cs typeface="Times New Roman" panose="02020603050405020304" pitchFamily="18" charset="0"/>
              </a:rPr>
              <a:t></a:t>
            </a:r>
            <a:r>
              <a:rPr lang="en-US" altLang="zh-TW" sz="2800" i="1" baseline="-30000">
                <a:solidFill>
                  <a:srgbClr val="000000"/>
                </a:solidFill>
                <a:ea typeface="新細明體" panose="02020500000000000000" pitchFamily="18" charset="-120"/>
                <a:cs typeface="Times New Roman" panose="02020603050405020304" pitchFamily="18" charset="0"/>
              </a:rPr>
              <a:t>R2</a:t>
            </a:r>
            <a:r>
              <a:rPr lang="en-US" altLang="zh-TW" sz="2800">
                <a:solidFill>
                  <a:srgbClr val="000000"/>
                </a:solidFill>
                <a:ea typeface="新細明體" panose="02020500000000000000" pitchFamily="18" charset="-120"/>
                <a:cs typeface="Times New Roman" panose="02020603050405020304" pitchFamily="18" charset="0"/>
              </a:rPr>
              <a:t>(</a:t>
            </a:r>
            <a:r>
              <a:rPr lang="en-US" altLang="zh-TW" sz="2800" i="1">
                <a:solidFill>
                  <a:srgbClr val="000000"/>
                </a:solidFill>
                <a:ea typeface="新細明體" panose="02020500000000000000" pitchFamily="18" charset="-120"/>
                <a:cs typeface="Times New Roman" panose="02020603050405020304" pitchFamily="18" charset="0"/>
              </a:rPr>
              <a:t>r</a:t>
            </a:r>
            <a:r>
              <a:rPr lang="en-US" altLang="zh-TW" sz="2800">
                <a:solidFill>
                  <a:srgbClr val="000000"/>
                </a:solidFill>
                <a:ea typeface="新細明體" panose="02020500000000000000" pitchFamily="18" charset="-120"/>
                <a:cs typeface="Times New Roman" panose="02020603050405020304" pitchFamily="18" charset="0"/>
              </a:rPr>
              <a:t>), ..., </a:t>
            </a:r>
            <a:r>
              <a:rPr lang="en-US" altLang="zh-TW" sz="2800">
                <a:latin typeface="Symbol" panose="05050102010706020507" pitchFamily="18" charset="2"/>
                <a:ea typeface="新細明體" panose="02020500000000000000" pitchFamily="18" charset="-120"/>
                <a:cs typeface="Times New Roman" panose="02020603050405020304" pitchFamily="18" charset="0"/>
              </a:rPr>
              <a:t></a:t>
            </a:r>
            <a:r>
              <a:rPr lang="en-US" altLang="zh-TW" sz="2800" i="1" baseline="-30000">
                <a:solidFill>
                  <a:srgbClr val="000000"/>
                </a:solidFill>
                <a:ea typeface="新細明體" panose="02020500000000000000" pitchFamily="18" charset="-120"/>
                <a:cs typeface="Times New Roman" panose="02020603050405020304" pitchFamily="18" charset="0"/>
              </a:rPr>
              <a:t>Rn</a:t>
            </a:r>
            <a:r>
              <a:rPr lang="en-US" altLang="zh-TW" sz="2800">
                <a:solidFill>
                  <a:srgbClr val="000000"/>
                </a:solidFill>
                <a:ea typeface="新細明體" panose="02020500000000000000" pitchFamily="18" charset="-120"/>
                <a:cs typeface="Times New Roman" panose="02020603050405020304" pitchFamily="18" charset="0"/>
              </a:rPr>
              <a:t>(</a:t>
            </a:r>
            <a:r>
              <a:rPr lang="en-US" altLang="zh-TW" sz="2800" i="1">
                <a:solidFill>
                  <a:srgbClr val="000000"/>
                </a:solidFill>
                <a:ea typeface="新細明體" panose="02020500000000000000" pitchFamily="18" charset="-120"/>
                <a:cs typeface="Times New Roman" panose="02020603050405020304" pitchFamily="18" charset="0"/>
              </a:rPr>
              <a:t>r</a:t>
            </a:r>
            <a:r>
              <a:rPr lang="en-US" altLang="zh-TW" sz="2800">
                <a:solidFill>
                  <a:srgbClr val="000000"/>
                </a:solidFill>
                <a:ea typeface="新細明體" panose="02020500000000000000" pitchFamily="18" charset="-120"/>
                <a:cs typeface="Times New Roman" panose="02020603050405020304" pitchFamily="18" charset="0"/>
              </a:rPr>
              <a:t>)) = </a:t>
            </a:r>
            <a:r>
              <a:rPr lang="en-US" altLang="zh-TW" sz="2800" i="1">
                <a:solidFill>
                  <a:srgbClr val="000000"/>
                </a:solidFill>
                <a:ea typeface="新細明體" panose="02020500000000000000" pitchFamily="18" charset="-120"/>
                <a:cs typeface="Times New Roman" panose="02020603050405020304" pitchFamily="18" charset="0"/>
              </a:rPr>
              <a:t>r</a:t>
            </a:r>
          </a:p>
          <a:p>
            <a:pPr marL="357188" indent="-357188" algn="just" eaLnBrk="1" hangingPunct="1">
              <a:lnSpc>
                <a:spcPct val="90000"/>
              </a:lnSpc>
              <a:buFontTx/>
              <a:buNone/>
            </a:pPr>
            <a:r>
              <a:rPr lang="en-US" altLang="zh-TW" sz="2800" i="1">
                <a:solidFill>
                  <a:srgbClr val="000000"/>
                </a:solidFill>
                <a:ea typeface="新細明體" panose="02020500000000000000" pitchFamily="18" charset="-120"/>
                <a:cs typeface="Times New Roman" panose="02020603050405020304" pitchFamily="18" charset="0"/>
              </a:rPr>
              <a:t>	</a:t>
            </a:r>
            <a:r>
              <a:rPr lang="en-US" altLang="zh-TW" sz="2800" b="1" i="1">
                <a:solidFill>
                  <a:srgbClr val="000000"/>
                </a:solidFill>
                <a:ea typeface="新細明體" panose="02020500000000000000" pitchFamily="18" charset="-120"/>
                <a:cs typeface="Times New Roman" panose="02020603050405020304" pitchFamily="18" charset="0"/>
              </a:rPr>
              <a:t>Note</a:t>
            </a:r>
            <a:r>
              <a:rPr lang="en-US" altLang="zh-TW" sz="2800" i="1">
                <a:solidFill>
                  <a:srgbClr val="000000"/>
                </a:solidFill>
                <a:ea typeface="新細明體" panose="02020500000000000000" pitchFamily="18" charset="-120"/>
                <a:cs typeface="Times New Roman" panose="02020603050405020304" pitchFamily="18" charset="0"/>
              </a:rPr>
              <a:t>: an MVD is a special case of a JD where n = 2. </a:t>
            </a:r>
          </a:p>
          <a:p>
            <a:pPr marL="357188" indent="-357188" algn="just" eaLnBrk="1" hangingPunct="1">
              <a:lnSpc>
                <a:spcPct val="90000"/>
              </a:lnSpc>
              <a:buFontTx/>
              <a:buNone/>
            </a:pPr>
            <a:endParaRPr lang="en-US" altLang="zh-TW" sz="2800">
              <a:solidFill>
                <a:srgbClr val="000000"/>
              </a:solidFill>
              <a:ea typeface="新細明體" panose="02020500000000000000" pitchFamily="18" charset="-120"/>
              <a:cs typeface="Times New Roman" panose="02020603050405020304" pitchFamily="18" charset="0"/>
            </a:endParaRPr>
          </a:p>
          <a:p>
            <a:pPr marL="357188" indent="-357188" eaLnBrk="1" hangingPunct="1">
              <a:lnSpc>
                <a:spcPct val="90000"/>
              </a:lnSpc>
            </a:pPr>
            <a:r>
              <a:rPr lang="en-US" altLang="zh-TW" sz="2800">
                <a:solidFill>
                  <a:srgbClr val="000000"/>
                </a:solidFill>
                <a:ea typeface="新細明體" panose="02020500000000000000" pitchFamily="18" charset="-120"/>
                <a:cs typeface="Times New Roman" panose="02020603050405020304" pitchFamily="18" charset="0"/>
              </a:rPr>
              <a:t>A join dependency JD(</a:t>
            </a:r>
            <a:r>
              <a:rPr lang="en-US" altLang="zh-TW" sz="2800" i="1">
                <a:solidFill>
                  <a:srgbClr val="000000"/>
                </a:solidFill>
                <a:ea typeface="新細明體" panose="02020500000000000000" pitchFamily="18" charset="-120"/>
                <a:cs typeface="Times New Roman" panose="02020603050405020304" pitchFamily="18" charset="0"/>
              </a:rPr>
              <a:t>R</a:t>
            </a:r>
            <a:r>
              <a:rPr lang="en-US" altLang="zh-TW" sz="2800" baseline="-30000">
                <a:solidFill>
                  <a:srgbClr val="000000"/>
                </a:solidFill>
                <a:ea typeface="新細明體" panose="02020500000000000000" pitchFamily="18" charset="-120"/>
                <a:cs typeface="Times New Roman" panose="02020603050405020304" pitchFamily="18" charset="0"/>
              </a:rPr>
              <a:t>1</a:t>
            </a:r>
            <a:r>
              <a:rPr lang="en-US" altLang="zh-TW" sz="2800">
                <a:solidFill>
                  <a:srgbClr val="000000"/>
                </a:solidFill>
                <a:ea typeface="新細明體" panose="02020500000000000000" pitchFamily="18" charset="-120"/>
                <a:cs typeface="Times New Roman" panose="02020603050405020304" pitchFamily="18" charset="0"/>
              </a:rPr>
              <a:t>, </a:t>
            </a:r>
            <a:r>
              <a:rPr lang="en-US" altLang="zh-TW" sz="2800" i="1">
                <a:solidFill>
                  <a:srgbClr val="000000"/>
                </a:solidFill>
                <a:ea typeface="新細明體" panose="02020500000000000000" pitchFamily="18" charset="-120"/>
                <a:cs typeface="Times New Roman" panose="02020603050405020304" pitchFamily="18" charset="0"/>
              </a:rPr>
              <a:t>R</a:t>
            </a:r>
            <a:r>
              <a:rPr lang="en-US" altLang="zh-TW" sz="2800" baseline="-30000">
                <a:solidFill>
                  <a:srgbClr val="000000"/>
                </a:solidFill>
                <a:ea typeface="新細明體" panose="02020500000000000000" pitchFamily="18" charset="-120"/>
                <a:cs typeface="Times New Roman" panose="02020603050405020304" pitchFamily="18" charset="0"/>
              </a:rPr>
              <a:t>2</a:t>
            </a:r>
            <a:r>
              <a:rPr lang="en-US" altLang="zh-TW" sz="2800">
                <a:solidFill>
                  <a:srgbClr val="000000"/>
                </a:solidFill>
                <a:ea typeface="新細明體" panose="02020500000000000000" pitchFamily="18" charset="-120"/>
                <a:cs typeface="Times New Roman" panose="02020603050405020304" pitchFamily="18" charset="0"/>
              </a:rPr>
              <a:t>, ..., </a:t>
            </a:r>
            <a:r>
              <a:rPr lang="en-US" altLang="zh-TW" sz="2800" i="1">
                <a:solidFill>
                  <a:srgbClr val="000000"/>
                </a:solidFill>
                <a:ea typeface="新細明體" panose="02020500000000000000" pitchFamily="18" charset="-120"/>
                <a:cs typeface="Times New Roman" panose="02020603050405020304" pitchFamily="18" charset="0"/>
              </a:rPr>
              <a:t>R</a:t>
            </a:r>
            <a:r>
              <a:rPr lang="en-US" altLang="zh-TW" sz="2800" baseline="-30000">
                <a:solidFill>
                  <a:srgbClr val="000000"/>
                </a:solidFill>
                <a:ea typeface="新細明體" panose="02020500000000000000" pitchFamily="18" charset="-120"/>
                <a:cs typeface="Times New Roman" panose="02020603050405020304" pitchFamily="18" charset="0"/>
              </a:rPr>
              <a:t>n</a:t>
            </a:r>
            <a:r>
              <a:rPr lang="en-US" altLang="zh-TW" sz="2800">
                <a:solidFill>
                  <a:srgbClr val="000000"/>
                </a:solidFill>
                <a:ea typeface="新細明體" panose="02020500000000000000" pitchFamily="18" charset="-120"/>
                <a:cs typeface="Times New Roman" panose="02020603050405020304" pitchFamily="18" charset="0"/>
              </a:rPr>
              <a:t>), specified on relation schema </a:t>
            </a:r>
            <a:r>
              <a:rPr lang="en-US" altLang="zh-TW" sz="2800" i="1">
                <a:solidFill>
                  <a:srgbClr val="000000"/>
                </a:solidFill>
                <a:ea typeface="新細明體" panose="02020500000000000000" pitchFamily="18" charset="-120"/>
                <a:cs typeface="Times New Roman" panose="02020603050405020304" pitchFamily="18" charset="0"/>
              </a:rPr>
              <a:t>R</a:t>
            </a:r>
            <a:r>
              <a:rPr lang="en-US" altLang="zh-TW" sz="2800">
                <a:solidFill>
                  <a:srgbClr val="000000"/>
                </a:solidFill>
                <a:ea typeface="新細明體" panose="02020500000000000000" pitchFamily="18" charset="-120"/>
                <a:cs typeface="Times New Roman" panose="02020603050405020304" pitchFamily="18" charset="0"/>
              </a:rPr>
              <a:t>, is a </a:t>
            </a:r>
            <a:r>
              <a:rPr lang="en-US" altLang="zh-TW" sz="2800" b="1">
                <a:solidFill>
                  <a:srgbClr val="000000"/>
                </a:solidFill>
                <a:ea typeface="新細明體" panose="02020500000000000000" pitchFamily="18" charset="-120"/>
                <a:cs typeface="Times New Roman" panose="02020603050405020304" pitchFamily="18" charset="0"/>
              </a:rPr>
              <a:t>trivial JD</a:t>
            </a:r>
            <a:r>
              <a:rPr lang="en-US" altLang="zh-TW" sz="2800">
                <a:solidFill>
                  <a:srgbClr val="000000"/>
                </a:solidFill>
                <a:ea typeface="新細明體" panose="02020500000000000000" pitchFamily="18" charset="-120"/>
                <a:cs typeface="Times New Roman" panose="02020603050405020304" pitchFamily="18" charset="0"/>
              </a:rPr>
              <a:t> if one of the relation schemas </a:t>
            </a:r>
            <a:r>
              <a:rPr lang="en-US" altLang="zh-TW" sz="2800" i="1">
                <a:solidFill>
                  <a:srgbClr val="000000"/>
                </a:solidFill>
                <a:ea typeface="新細明體" panose="02020500000000000000" pitchFamily="18" charset="-120"/>
                <a:cs typeface="Times New Roman" panose="02020603050405020304" pitchFamily="18" charset="0"/>
              </a:rPr>
              <a:t>R</a:t>
            </a:r>
            <a:r>
              <a:rPr lang="en-US" altLang="zh-TW" sz="2800" i="1" baseline="-30000">
                <a:solidFill>
                  <a:srgbClr val="000000"/>
                </a:solidFill>
                <a:ea typeface="新細明體" panose="02020500000000000000" pitchFamily="18" charset="-120"/>
                <a:cs typeface="Times New Roman" panose="02020603050405020304" pitchFamily="18" charset="0"/>
              </a:rPr>
              <a:t>i</a:t>
            </a:r>
            <a:r>
              <a:rPr lang="en-US" altLang="zh-TW" sz="2800">
                <a:solidFill>
                  <a:srgbClr val="000000"/>
                </a:solidFill>
                <a:ea typeface="新細明體" panose="02020500000000000000" pitchFamily="18" charset="-120"/>
                <a:cs typeface="Times New Roman" panose="02020603050405020304" pitchFamily="18" charset="0"/>
              </a:rPr>
              <a:t> in JD(</a:t>
            </a:r>
            <a:r>
              <a:rPr lang="en-US" altLang="zh-TW" sz="2800" i="1">
                <a:solidFill>
                  <a:srgbClr val="000000"/>
                </a:solidFill>
                <a:ea typeface="新細明體" panose="02020500000000000000" pitchFamily="18" charset="-120"/>
                <a:cs typeface="Times New Roman" panose="02020603050405020304" pitchFamily="18" charset="0"/>
              </a:rPr>
              <a:t>R</a:t>
            </a:r>
            <a:r>
              <a:rPr lang="en-US" altLang="zh-TW" sz="2800" baseline="-30000">
                <a:solidFill>
                  <a:srgbClr val="000000"/>
                </a:solidFill>
                <a:ea typeface="新細明體" panose="02020500000000000000" pitchFamily="18" charset="-120"/>
                <a:cs typeface="Times New Roman" panose="02020603050405020304" pitchFamily="18" charset="0"/>
              </a:rPr>
              <a:t>1</a:t>
            </a:r>
            <a:r>
              <a:rPr lang="en-US" altLang="zh-TW" sz="2800">
                <a:solidFill>
                  <a:srgbClr val="000000"/>
                </a:solidFill>
                <a:ea typeface="新細明體" panose="02020500000000000000" pitchFamily="18" charset="-120"/>
                <a:cs typeface="Times New Roman" panose="02020603050405020304" pitchFamily="18" charset="0"/>
              </a:rPr>
              <a:t>, </a:t>
            </a:r>
            <a:r>
              <a:rPr lang="en-US" altLang="zh-TW" sz="2800" i="1">
                <a:solidFill>
                  <a:srgbClr val="000000"/>
                </a:solidFill>
                <a:ea typeface="新細明體" panose="02020500000000000000" pitchFamily="18" charset="-120"/>
                <a:cs typeface="Times New Roman" panose="02020603050405020304" pitchFamily="18" charset="0"/>
              </a:rPr>
              <a:t>R</a:t>
            </a:r>
            <a:r>
              <a:rPr lang="en-US" altLang="zh-TW" sz="2800" baseline="-30000">
                <a:solidFill>
                  <a:srgbClr val="000000"/>
                </a:solidFill>
                <a:ea typeface="新細明體" panose="02020500000000000000" pitchFamily="18" charset="-120"/>
                <a:cs typeface="Times New Roman" panose="02020603050405020304" pitchFamily="18" charset="0"/>
              </a:rPr>
              <a:t>2</a:t>
            </a:r>
            <a:r>
              <a:rPr lang="en-US" altLang="zh-TW" sz="2800">
                <a:solidFill>
                  <a:srgbClr val="000000"/>
                </a:solidFill>
                <a:ea typeface="新細明體" panose="02020500000000000000" pitchFamily="18" charset="-120"/>
                <a:cs typeface="Times New Roman" panose="02020603050405020304" pitchFamily="18" charset="0"/>
              </a:rPr>
              <a:t>, ..., </a:t>
            </a:r>
            <a:r>
              <a:rPr lang="en-US" altLang="zh-TW" sz="2800" i="1">
                <a:solidFill>
                  <a:srgbClr val="000000"/>
                </a:solidFill>
                <a:ea typeface="新細明體" panose="02020500000000000000" pitchFamily="18" charset="-120"/>
                <a:cs typeface="Times New Roman" panose="02020603050405020304" pitchFamily="18" charset="0"/>
              </a:rPr>
              <a:t>R</a:t>
            </a:r>
            <a:r>
              <a:rPr lang="en-US" altLang="zh-TW" sz="2800" baseline="-30000">
                <a:solidFill>
                  <a:srgbClr val="000000"/>
                </a:solidFill>
                <a:ea typeface="新細明體" panose="02020500000000000000" pitchFamily="18" charset="-120"/>
                <a:cs typeface="Times New Roman" panose="02020603050405020304" pitchFamily="18" charset="0"/>
              </a:rPr>
              <a:t>n</a:t>
            </a:r>
            <a:r>
              <a:rPr lang="en-US" altLang="zh-TW" sz="2800">
                <a:solidFill>
                  <a:srgbClr val="000000"/>
                </a:solidFill>
                <a:ea typeface="新細明體" panose="02020500000000000000" pitchFamily="18" charset="-120"/>
                <a:cs typeface="Times New Roman" panose="02020603050405020304" pitchFamily="18" charset="0"/>
              </a:rPr>
              <a:t>) is equal to </a:t>
            </a:r>
            <a:r>
              <a:rPr lang="en-US" altLang="zh-TW" sz="2800" i="1">
                <a:solidFill>
                  <a:srgbClr val="000000"/>
                </a:solidFill>
                <a:ea typeface="新細明體" panose="02020500000000000000" pitchFamily="18" charset="-120"/>
                <a:cs typeface="Times New Roman" panose="02020603050405020304" pitchFamily="18" charset="0"/>
              </a:rPr>
              <a:t>R</a:t>
            </a:r>
            <a:r>
              <a:rPr lang="en-US" altLang="zh-TW" sz="2800">
                <a:solidFill>
                  <a:srgbClr val="000000"/>
                </a:solidFill>
                <a:ea typeface="新細明體" panose="02020500000000000000" pitchFamily="18" charset="-120"/>
                <a:cs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DBA6950-9486-4EA7-AC5B-61BA98E0A156}" type="slidenum">
              <a:rPr lang="en-US" altLang="zh-TW" sz="1600">
                <a:solidFill>
                  <a:schemeClr val="bg2"/>
                </a:solidFill>
              </a:rPr>
              <a:pPr eaLnBrk="1" hangingPunct="1"/>
              <a:t>5</a:t>
            </a:fld>
            <a:endParaRPr lang="en-US" altLang="zh-TW" sz="1600">
              <a:solidFill>
                <a:schemeClr val="bg2"/>
              </a:solidFill>
            </a:endParaRPr>
          </a:p>
        </p:txBody>
      </p:sp>
      <p:sp>
        <p:nvSpPr>
          <p:cNvPr id="7171" name="Rectangle 2"/>
          <p:cNvSpPr>
            <a:spLocks noGrp="1" noChangeArrowheads="1"/>
          </p:cNvSpPr>
          <p:nvPr>
            <p:ph type="title"/>
          </p:nvPr>
        </p:nvSpPr>
        <p:spPr>
          <a:xfrm>
            <a:off x="185738" y="57150"/>
            <a:ext cx="8715375" cy="904875"/>
          </a:xfrm>
        </p:spPr>
        <p:txBody>
          <a:bodyPr/>
          <a:lstStyle/>
          <a:p>
            <a:pPr eaLnBrk="1" hangingPunct="1"/>
            <a:r>
              <a:rPr lang="en-US" altLang="zh-TW" sz="4000">
                <a:ea typeface="新細明體" panose="02020500000000000000" pitchFamily="18" charset="-120"/>
                <a:cs typeface="Times New Roman" panose="02020603050405020304" pitchFamily="18" charset="0"/>
              </a:rPr>
              <a:t>Informal Design Guidelines</a:t>
            </a:r>
          </a:p>
        </p:txBody>
      </p:sp>
      <p:sp>
        <p:nvSpPr>
          <p:cNvPr id="7172" name="Rectangle 3"/>
          <p:cNvSpPr>
            <a:spLocks noGrp="1" noChangeArrowheads="1"/>
          </p:cNvSpPr>
          <p:nvPr>
            <p:ph type="body" idx="1"/>
          </p:nvPr>
        </p:nvSpPr>
        <p:spPr>
          <a:xfrm>
            <a:off x="466725" y="941388"/>
            <a:ext cx="8105775" cy="3079750"/>
          </a:xfrm>
        </p:spPr>
        <p:txBody>
          <a:bodyPr/>
          <a:lstStyle/>
          <a:p>
            <a:pPr eaLnBrk="1" hangingPunct="1"/>
            <a:r>
              <a:rPr lang="en-US" altLang="zh-TW" sz="2400">
                <a:ea typeface="新細明體" panose="02020500000000000000" pitchFamily="18" charset="-120"/>
                <a:cs typeface="Times New Roman" panose="02020603050405020304" pitchFamily="18" charset="0"/>
              </a:rPr>
              <a:t>What is relational database design?</a:t>
            </a:r>
          </a:p>
          <a:p>
            <a:pPr eaLnBrk="1" hangingPunct="1">
              <a:spcBef>
                <a:spcPct val="0"/>
              </a:spcBef>
              <a:buFontTx/>
              <a:buNone/>
            </a:pPr>
            <a:r>
              <a:rPr lang="en-US" altLang="zh-TW" sz="2900">
                <a:ea typeface="新細明體" panose="02020500000000000000" pitchFamily="18" charset="-120"/>
                <a:cs typeface="Times New Roman" panose="02020603050405020304" pitchFamily="18" charset="0"/>
              </a:rPr>
              <a:t>	</a:t>
            </a:r>
            <a:r>
              <a:rPr lang="en-US" altLang="zh-TW" sz="2000">
                <a:ea typeface="新細明體" panose="02020500000000000000" pitchFamily="18" charset="-120"/>
                <a:cs typeface="Times New Roman" panose="02020603050405020304" pitchFamily="18" charset="0"/>
              </a:rPr>
              <a:t>The grouping of attributes to form "good" relation schemas</a:t>
            </a:r>
          </a:p>
          <a:p>
            <a:pPr eaLnBrk="1" hangingPunct="1"/>
            <a:r>
              <a:rPr lang="en-US" altLang="zh-TW" sz="2400">
                <a:ea typeface="新細明體" panose="02020500000000000000" pitchFamily="18" charset="-120"/>
                <a:cs typeface="Times New Roman" panose="02020603050405020304" pitchFamily="18" charset="0"/>
              </a:rPr>
              <a:t> Two levels of relation schemas</a:t>
            </a:r>
          </a:p>
          <a:p>
            <a:pPr lvl="1" eaLnBrk="1" hangingPunct="1"/>
            <a:r>
              <a:rPr lang="en-US" altLang="zh-TW" sz="2000">
                <a:ea typeface="新細明體" panose="02020500000000000000" pitchFamily="18" charset="-120"/>
                <a:cs typeface="Times New Roman" panose="02020603050405020304" pitchFamily="18" charset="0"/>
              </a:rPr>
              <a:t>The logical "user view" level</a:t>
            </a:r>
          </a:p>
          <a:p>
            <a:pPr lvl="1" eaLnBrk="1" hangingPunct="1"/>
            <a:r>
              <a:rPr lang="en-US" altLang="zh-TW" sz="2000">
                <a:ea typeface="新細明體" panose="02020500000000000000" pitchFamily="18" charset="-120"/>
                <a:cs typeface="Times New Roman" panose="02020603050405020304" pitchFamily="18" charset="0"/>
              </a:rPr>
              <a:t>The storage "base relation" level</a:t>
            </a:r>
          </a:p>
          <a:p>
            <a:pPr eaLnBrk="1" hangingPunct="1"/>
            <a:r>
              <a:rPr lang="en-US" altLang="zh-TW" sz="2400">
                <a:ea typeface="新細明體" panose="02020500000000000000" pitchFamily="18" charset="-120"/>
                <a:cs typeface="Times New Roman" panose="02020603050405020304" pitchFamily="18" charset="0"/>
              </a:rPr>
              <a:t>Design is concerned mainly with </a:t>
            </a:r>
            <a:r>
              <a:rPr lang="en-US" altLang="zh-TW" sz="2400">
                <a:solidFill>
                  <a:srgbClr val="FF0000"/>
                </a:solidFill>
                <a:ea typeface="新細明體" panose="02020500000000000000" pitchFamily="18" charset="-120"/>
                <a:cs typeface="Times New Roman" panose="02020603050405020304" pitchFamily="18" charset="0"/>
              </a:rPr>
              <a:t>base</a:t>
            </a:r>
            <a:r>
              <a:rPr lang="en-US" altLang="zh-TW" sz="2400">
                <a:ea typeface="新細明體" panose="02020500000000000000" pitchFamily="18" charset="-120"/>
                <a:cs typeface="Times New Roman" panose="02020603050405020304" pitchFamily="18" charset="0"/>
              </a:rPr>
              <a:t> relations</a:t>
            </a:r>
          </a:p>
          <a:p>
            <a:pPr eaLnBrk="1" hangingPunct="1"/>
            <a:r>
              <a:rPr lang="en-US" altLang="zh-TW" sz="2400">
                <a:ea typeface="新細明體" panose="02020500000000000000" pitchFamily="18" charset="-120"/>
                <a:cs typeface="Times New Roman" panose="02020603050405020304" pitchFamily="18" charset="0"/>
              </a:rPr>
              <a:t>What are the criteria for "good" base relations?</a:t>
            </a:r>
          </a:p>
        </p:txBody>
      </p:sp>
      <p:pic>
        <p:nvPicPr>
          <p:cNvPr id="71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2175" y="3944938"/>
            <a:ext cx="380365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4" name="群組 12"/>
          <p:cNvGrpSpPr>
            <a:grpSpLocks/>
          </p:cNvGrpSpPr>
          <p:nvPr/>
        </p:nvGrpSpPr>
        <p:grpSpPr bwMode="auto">
          <a:xfrm>
            <a:off x="550863" y="4083050"/>
            <a:ext cx="3079750" cy="2149475"/>
            <a:chOff x="825624" y="4101483"/>
            <a:chExt cx="3079522" cy="2148397"/>
          </a:xfrm>
        </p:grpSpPr>
        <p:sp>
          <p:nvSpPr>
            <p:cNvPr id="11" name="雲朵形圖說文字 10"/>
            <p:cNvSpPr/>
            <p:nvPr/>
          </p:nvSpPr>
          <p:spPr bwMode="auto">
            <a:xfrm>
              <a:off x="825624" y="4101483"/>
              <a:ext cx="3044600" cy="2148397"/>
            </a:xfrm>
            <a:prstGeom prst="cloudCallout">
              <a:avLst>
                <a:gd name="adj1" fmla="val 78"/>
                <a:gd name="adj2" fmla="val 20491"/>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wrap="none"/>
            <a:lstStyle/>
            <a:p>
              <a:pPr>
                <a:defRPr/>
              </a:pPr>
              <a:endParaRPr lang="zh-TW" altLang="en-US">
                <a:ea typeface="新細明體" pitchFamily="18" charset="-120"/>
              </a:endParaRPr>
            </a:p>
          </p:txBody>
        </p:sp>
        <p:sp>
          <p:nvSpPr>
            <p:cNvPr id="7178" name="文字方塊 5"/>
            <p:cNvSpPr txBox="1">
              <a:spLocks noChangeArrowheads="1"/>
            </p:cNvSpPr>
            <p:nvPr/>
          </p:nvSpPr>
          <p:spPr bwMode="auto">
            <a:xfrm rot="803300">
              <a:off x="1198485" y="4394447"/>
              <a:ext cx="9942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600">
                  <a:solidFill>
                    <a:schemeClr val="bg2"/>
                  </a:solidFill>
                  <a:ea typeface="新細明體" panose="02020500000000000000" pitchFamily="18" charset="-120"/>
                </a:rPr>
                <a:t>employee</a:t>
              </a:r>
              <a:endParaRPr lang="zh-TW" altLang="en-US" sz="1600">
                <a:solidFill>
                  <a:schemeClr val="bg2"/>
                </a:solidFill>
                <a:ea typeface="新細明體" panose="02020500000000000000" pitchFamily="18" charset="-120"/>
              </a:endParaRPr>
            </a:p>
          </p:txBody>
        </p:sp>
        <p:sp>
          <p:nvSpPr>
            <p:cNvPr id="7179" name="文字方塊 6"/>
            <p:cNvSpPr txBox="1">
              <a:spLocks noChangeArrowheads="1"/>
            </p:cNvSpPr>
            <p:nvPr/>
          </p:nvSpPr>
          <p:spPr bwMode="auto">
            <a:xfrm rot="-1365588">
              <a:off x="1075678" y="4635634"/>
              <a:ext cx="14367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600">
                  <a:solidFill>
                    <a:schemeClr val="bg2"/>
                  </a:solidFill>
                  <a:ea typeface="新細明體" panose="02020500000000000000" pitchFamily="18" charset="-120"/>
                </a:rPr>
                <a:t>name</a:t>
              </a:r>
            </a:p>
            <a:p>
              <a:pPr eaLnBrk="1" hangingPunct="1"/>
              <a:r>
                <a:rPr lang="en-US" altLang="zh-TW" sz="1600">
                  <a:solidFill>
                    <a:schemeClr val="bg2"/>
                  </a:solidFill>
                  <a:ea typeface="新細明體" panose="02020500000000000000" pitchFamily="18" charset="-120"/>
                </a:rPr>
                <a:t>address</a:t>
              </a:r>
            </a:p>
            <a:p>
              <a:pPr eaLnBrk="1" hangingPunct="1"/>
              <a:r>
                <a:rPr lang="en-US" altLang="zh-TW" sz="1600">
                  <a:solidFill>
                    <a:schemeClr val="bg2"/>
                  </a:solidFill>
                  <a:ea typeface="新細明體" panose="02020500000000000000" pitchFamily="18" charset="-120"/>
                </a:rPr>
                <a:t>department</a:t>
              </a:r>
            </a:p>
          </p:txBody>
        </p:sp>
        <p:sp>
          <p:nvSpPr>
            <p:cNvPr id="7180" name="文字方塊 7"/>
            <p:cNvSpPr txBox="1">
              <a:spLocks noChangeArrowheads="1"/>
            </p:cNvSpPr>
            <p:nvPr/>
          </p:nvSpPr>
          <p:spPr bwMode="auto">
            <a:xfrm>
              <a:off x="1964925" y="4610479"/>
              <a:ext cx="15506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600">
                  <a:solidFill>
                    <a:schemeClr val="bg2"/>
                  </a:solidFill>
                  <a:ea typeface="新細明體" panose="02020500000000000000" pitchFamily="18" charset="-120"/>
                </a:rPr>
                <a:t>project</a:t>
              </a:r>
            </a:p>
            <a:p>
              <a:pPr eaLnBrk="1" hangingPunct="1"/>
              <a:r>
                <a:rPr lang="en-US" altLang="zh-TW" sz="1600">
                  <a:solidFill>
                    <a:schemeClr val="bg2"/>
                  </a:solidFill>
                  <a:ea typeface="新細明體" panose="02020500000000000000" pitchFamily="18" charset="-120"/>
                </a:rPr>
                <a:t>   work hours</a:t>
              </a:r>
              <a:endParaRPr lang="zh-TW" altLang="en-US" sz="1600">
                <a:solidFill>
                  <a:schemeClr val="bg2"/>
                </a:solidFill>
                <a:ea typeface="新細明體" panose="02020500000000000000" pitchFamily="18" charset="-120"/>
              </a:endParaRPr>
            </a:p>
          </p:txBody>
        </p:sp>
        <p:sp>
          <p:nvSpPr>
            <p:cNvPr id="7181" name="文字方塊 8"/>
            <p:cNvSpPr txBox="1">
              <a:spLocks noChangeArrowheads="1"/>
            </p:cNvSpPr>
            <p:nvPr/>
          </p:nvSpPr>
          <p:spPr bwMode="auto">
            <a:xfrm rot="672794">
              <a:off x="1982682" y="5294061"/>
              <a:ext cx="17636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600">
                  <a:solidFill>
                    <a:schemeClr val="bg2"/>
                  </a:solidFill>
                  <a:ea typeface="新細明體" panose="02020500000000000000" pitchFamily="18" charset="-120"/>
                </a:rPr>
                <a:t>     manager</a:t>
              </a:r>
            </a:p>
            <a:p>
              <a:pPr eaLnBrk="1" hangingPunct="1"/>
              <a:r>
                <a:rPr lang="en-US" altLang="zh-TW" sz="1600">
                  <a:solidFill>
                    <a:schemeClr val="bg2"/>
                  </a:solidFill>
                  <a:ea typeface="新細明體" panose="02020500000000000000" pitchFamily="18" charset="-120"/>
                </a:rPr>
                <a:t>salary birthday</a:t>
              </a:r>
              <a:endParaRPr lang="zh-TW" altLang="en-US" sz="1600">
                <a:solidFill>
                  <a:schemeClr val="bg2"/>
                </a:solidFill>
                <a:ea typeface="新細明體" panose="02020500000000000000" pitchFamily="18" charset="-120"/>
              </a:endParaRPr>
            </a:p>
          </p:txBody>
        </p:sp>
        <p:sp>
          <p:nvSpPr>
            <p:cNvPr id="7182" name="文字方塊 9"/>
            <p:cNvSpPr txBox="1">
              <a:spLocks noChangeArrowheads="1"/>
            </p:cNvSpPr>
            <p:nvPr/>
          </p:nvSpPr>
          <p:spPr bwMode="auto">
            <a:xfrm rot="672794">
              <a:off x="1405635" y="5444981"/>
              <a:ext cx="17636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600">
                  <a:solidFill>
                    <a:schemeClr val="bg2"/>
                  </a:solidFill>
                  <a:ea typeface="新細明體" panose="02020500000000000000" pitchFamily="18" charset="-120"/>
                </a:rPr>
                <a:t>     </a:t>
              </a:r>
            </a:p>
            <a:p>
              <a:pPr eaLnBrk="1" hangingPunct="1"/>
              <a:r>
                <a:rPr lang="en-US" altLang="zh-TW" sz="1600">
                  <a:solidFill>
                    <a:schemeClr val="bg2"/>
                  </a:solidFill>
                  <a:ea typeface="新細明體" panose="02020500000000000000" pitchFamily="18" charset="-120"/>
                </a:rPr>
                <a:t>dependant</a:t>
              </a:r>
              <a:endParaRPr lang="zh-TW" altLang="en-US" sz="1600">
                <a:solidFill>
                  <a:schemeClr val="bg2"/>
                </a:solidFill>
                <a:ea typeface="新細明體" panose="02020500000000000000" pitchFamily="18" charset="-120"/>
              </a:endParaRPr>
            </a:p>
          </p:txBody>
        </p:sp>
        <p:sp>
          <p:nvSpPr>
            <p:cNvPr id="7183" name="文字方塊 11"/>
            <p:cNvSpPr txBox="1">
              <a:spLocks noChangeArrowheads="1"/>
            </p:cNvSpPr>
            <p:nvPr/>
          </p:nvSpPr>
          <p:spPr bwMode="auto">
            <a:xfrm rot="1022419">
              <a:off x="2355568" y="4326245"/>
              <a:ext cx="15495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600">
                  <a:solidFill>
                    <a:schemeClr val="bg2"/>
                  </a:solidFill>
                  <a:ea typeface="新細明體" panose="02020500000000000000" pitchFamily="18" charset="-120"/>
                </a:rPr>
                <a:t>SSN     location</a:t>
              </a:r>
            </a:p>
            <a:p>
              <a:pPr eaLnBrk="1" hangingPunct="1"/>
              <a:r>
                <a:rPr lang="en-US" altLang="zh-TW" sz="1600">
                  <a:solidFill>
                    <a:schemeClr val="bg2"/>
                  </a:solidFill>
                  <a:ea typeface="新細明體" panose="02020500000000000000" pitchFamily="18" charset="-120"/>
                </a:rPr>
                <a:t>   supervisor</a:t>
              </a:r>
              <a:endParaRPr lang="zh-TW" altLang="en-US" sz="1600">
                <a:solidFill>
                  <a:schemeClr val="bg2"/>
                </a:solidFill>
                <a:ea typeface="新細明體" panose="02020500000000000000" pitchFamily="18" charset="-120"/>
              </a:endParaRPr>
            </a:p>
          </p:txBody>
        </p:sp>
      </p:grpSp>
      <p:sp>
        <p:nvSpPr>
          <p:cNvPr id="7175" name="文字方塊 13"/>
          <p:cNvSpPr txBox="1">
            <a:spLocks noChangeArrowheads="1"/>
          </p:cNvSpPr>
          <p:nvPr/>
        </p:nvSpPr>
        <p:spPr bwMode="auto">
          <a:xfrm>
            <a:off x="620713" y="6215063"/>
            <a:ext cx="36900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800" dirty="0">
                <a:solidFill>
                  <a:schemeClr val="bg2"/>
                </a:solidFill>
                <a:latin typeface="Arial" panose="020B0604020202020204" pitchFamily="34" charset="0"/>
                <a:ea typeface="新細明體" panose="02020500000000000000" pitchFamily="18" charset="-120"/>
              </a:rPr>
              <a:t>Relevant Attributes of Mini-World</a:t>
            </a:r>
            <a:endParaRPr lang="zh-TW" altLang="en-US" sz="1800" dirty="0">
              <a:solidFill>
                <a:schemeClr val="bg2"/>
              </a:solidFill>
              <a:latin typeface="Arial" panose="020B0604020202020204" pitchFamily="34" charset="0"/>
              <a:ea typeface="新細明體" panose="02020500000000000000" pitchFamily="18" charset="-120"/>
            </a:endParaRPr>
          </a:p>
        </p:txBody>
      </p:sp>
      <p:sp>
        <p:nvSpPr>
          <p:cNvPr id="15" name="向右箭號 14"/>
          <p:cNvSpPr/>
          <p:nvPr/>
        </p:nvSpPr>
        <p:spPr bwMode="auto">
          <a:xfrm>
            <a:off x="3862388" y="4935538"/>
            <a:ext cx="771525" cy="506412"/>
          </a:xfrm>
          <a:prstGeom prst="rightArrow">
            <a:avLst/>
          </a:prstGeom>
          <a:solidFill>
            <a:schemeClr val="accent2">
              <a:lumMod val="75000"/>
            </a:schemeClr>
          </a:solidFill>
          <a:ln w="9525" cap="flat" cmpd="sng" algn="ctr">
            <a:solidFill>
              <a:schemeClr val="tx1"/>
            </a:solidFill>
            <a:prstDash val="solid"/>
            <a:miter lim="800000"/>
            <a:headEnd type="none" w="med" len="med"/>
            <a:tailEnd type="none" w="med" len="med"/>
          </a:ln>
          <a:effectLst/>
        </p:spPr>
        <p:txBody>
          <a:bodyPr wrap="none"/>
          <a:lstStyle/>
          <a:p>
            <a:pPr>
              <a:defRPr/>
            </a:pPr>
            <a:endParaRPr lang="zh-TW" altLang="en-US">
              <a:ea typeface="新細明體" pitchFamily="18" charset="-12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CD967D-E331-43B5-8CF0-896DAB5784B3}" type="slidenum">
              <a:rPr lang="en-US" altLang="zh-TW" sz="1600">
                <a:solidFill>
                  <a:schemeClr val="bg2"/>
                </a:solidFill>
              </a:rPr>
              <a:pPr eaLnBrk="1" hangingPunct="1"/>
              <a:t>50</a:t>
            </a:fld>
            <a:endParaRPr lang="en-US" altLang="zh-TW" sz="1600">
              <a:solidFill>
                <a:schemeClr val="bg2"/>
              </a:solidFill>
            </a:endParaRPr>
          </a:p>
        </p:txBody>
      </p:sp>
      <p:sp>
        <p:nvSpPr>
          <p:cNvPr id="54275" name="Rectangle 2"/>
          <p:cNvSpPr>
            <a:spLocks noGrp="1" noChangeArrowheads="1"/>
          </p:cNvSpPr>
          <p:nvPr>
            <p:ph type="title"/>
          </p:nvPr>
        </p:nvSpPr>
        <p:spPr>
          <a:xfrm>
            <a:off x="254000" y="111125"/>
            <a:ext cx="8712200" cy="479425"/>
          </a:xfrm>
        </p:spPr>
        <p:txBody>
          <a:bodyPr/>
          <a:lstStyle/>
          <a:p>
            <a:pPr eaLnBrk="1" hangingPunct="1"/>
            <a:r>
              <a:rPr lang="en-US" altLang="zh-TW" sz="3200">
                <a:ea typeface="新細明體" panose="02020500000000000000" pitchFamily="18" charset="-120"/>
                <a:cs typeface="Times New Roman" panose="02020603050405020304" pitchFamily="18" charset="0"/>
              </a:rPr>
              <a:t>Join Dependencies and Fifth Normal Form</a:t>
            </a:r>
          </a:p>
        </p:txBody>
      </p:sp>
      <p:sp>
        <p:nvSpPr>
          <p:cNvPr id="54276" name="Rectangle 3"/>
          <p:cNvSpPr>
            <a:spLocks noGrp="1" noChangeArrowheads="1"/>
          </p:cNvSpPr>
          <p:nvPr>
            <p:ph type="body" idx="1"/>
          </p:nvPr>
        </p:nvSpPr>
        <p:spPr>
          <a:xfrm>
            <a:off x="254000" y="590550"/>
            <a:ext cx="8712200" cy="2033588"/>
          </a:xfrm>
        </p:spPr>
        <p:txBody>
          <a:bodyPr/>
          <a:lstStyle/>
          <a:p>
            <a:pPr marL="357188" indent="-357188" eaLnBrk="1" hangingPunct="1"/>
            <a:r>
              <a:rPr lang="en-US" altLang="zh-TW" sz="2400">
                <a:solidFill>
                  <a:srgbClr val="000000"/>
                </a:solidFill>
                <a:ea typeface="新細明體" panose="02020500000000000000" pitchFamily="18" charset="-120"/>
                <a:cs typeface="Times New Roman" panose="02020603050405020304" pitchFamily="18" charset="0"/>
              </a:rPr>
              <a:t>A relation schema </a:t>
            </a:r>
            <a:r>
              <a:rPr lang="en-US" altLang="zh-TW" sz="2400" i="1">
                <a:solidFill>
                  <a:srgbClr val="000000"/>
                </a:solidFill>
                <a:ea typeface="新細明體" panose="02020500000000000000" pitchFamily="18" charset="-120"/>
                <a:cs typeface="Times New Roman" panose="02020603050405020304" pitchFamily="18" charset="0"/>
              </a:rPr>
              <a:t>R</a:t>
            </a:r>
            <a:r>
              <a:rPr lang="en-US" altLang="zh-TW" sz="2400">
                <a:solidFill>
                  <a:srgbClr val="000000"/>
                </a:solidFill>
                <a:ea typeface="新細明體" panose="02020500000000000000" pitchFamily="18" charset="-120"/>
                <a:cs typeface="Times New Roman" panose="02020603050405020304" pitchFamily="18" charset="0"/>
              </a:rPr>
              <a:t> is in </a:t>
            </a:r>
            <a:r>
              <a:rPr lang="en-US" altLang="zh-TW" sz="2400" b="1">
                <a:solidFill>
                  <a:srgbClr val="000000"/>
                </a:solidFill>
                <a:ea typeface="新細明體" panose="02020500000000000000" pitchFamily="18" charset="-120"/>
                <a:cs typeface="Times New Roman" panose="02020603050405020304" pitchFamily="18" charset="0"/>
              </a:rPr>
              <a:t>fifth normal form </a:t>
            </a:r>
            <a:r>
              <a:rPr lang="en-US" altLang="zh-TW" sz="2400">
                <a:solidFill>
                  <a:srgbClr val="000000"/>
                </a:solidFill>
                <a:ea typeface="新細明體" panose="02020500000000000000" pitchFamily="18" charset="-120"/>
                <a:cs typeface="Times New Roman" panose="02020603050405020304" pitchFamily="18" charset="0"/>
              </a:rPr>
              <a:t>(</a:t>
            </a:r>
            <a:r>
              <a:rPr lang="en-US" altLang="zh-TW" sz="2400" b="1">
                <a:solidFill>
                  <a:srgbClr val="000000"/>
                </a:solidFill>
                <a:ea typeface="新細明體" panose="02020500000000000000" pitchFamily="18" charset="-120"/>
                <a:cs typeface="Times New Roman" panose="02020603050405020304" pitchFamily="18" charset="0"/>
              </a:rPr>
              <a:t>5NF</a:t>
            </a:r>
            <a:r>
              <a:rPr lang="en-US" altLang="zh-TW" sz="2400">
                <a:solidFill>
                  <a:srgbClr val="000000"/>
                </a:solidFill>
                <a:ea typeface="新細明體" panose="02020500000000000000" pitchFamily="18" charset="-120"/>
                <a:cs typeface="Times New Roman" panose="02020603050405020304" pitchFamily="18" charset="0"/>
              </a:rPr>
              <a:t>) (or </a:t>
            </a:r>
            <a:r>
              <a:rPr lang="en-US" altLang="zh-TW" sz="2400" b="1">
                <a:solidFill>
                  <a:srgbClr val="000000"/>
                </a:solidFill>
                <a:ea typeface="新細明體" panose="02020500000000000000" pitchFamily="18" charset="-120"/>
                <a:cs typeface="Times New Roman" panose="02020603050405020304" pitchFamily="18" charset="0"/>
              </a:rPr>
              <a:t>Project-Join Normal Form </a:t>
            </a:r>
            <a:r>
              <a:rPr lang="en-US" altLang="zh-TW" sz="2400">
                <a:solidFill>
                  <a:srgbClr val="000000"/>
                </a:solidFill>
                <a:ea typeface="新細明體" panose="02020500000000000000" pitchFamily="18" charset="-120"/>
                <a:cs typeface="Times New Roman" panose="02020603050405020304" pitchFamily="18" charset="0"/>
              </a:rPr>
              <a:t>(</a:t>
            </a:r>
            <a:r>
              <a:rPr lang="en-US" altLang="zh-TW" sz="2400" b="1">
                <a:solidFill>
                  <a:srgbClr val="000000"/>
                </a:solidFill>
                <a:ea typeface="新細明體" panose="02020500000000000000" pitchFamily="18" charset="-120"/>
                <a:cs typeface="Times New Roman" panose="02020603050405020304" pitchFamily="18" charset="0"/>
              </a:rPr>
              <a:t>PJNF</a:t>
            </a:r>
            <a:r>
              <a:rPr lang="en-US" altLang="zh-TW" sz="2400">
                <a:solidFill>
                  <a:srgbClr val="000000"/>
                </a:solidFill>
                <a:ea typeface="新細明體" panose="02020500000000000000" pitchFamily="18" charset="-120"/>
                <a:cs typeface="Times New Roman" panose="02020603050405020304" pitchFamily="18" charset="0"/>
              </a:rPr>
              <a:t>)) with respect to a set </a:t>
            </a:r>
            <a:r>
              <a:rPr lang="en-US" altLang="zh-TW" sz="2400" i="1">
                <a:solidFill>
                  <a:srgbClr val="000000"/>
                </a:solidFill>
                <a:ea typeface="新細明體" panose="02020500000000000000" pitchFamily="18" charset="-120"/>
                <a:cs typeface="Times New Roman" panose="02020603050405020304" pitchFamily="18" charset="0"/>
              </a:rPr>
              <a:t>F</a:t>
            </a:r>
            <a:r>
              <a:rPr lang="en-US" altLang="zh-TW" sz="2400">
                <a:solidFill>
                  <a:srgbClr val="000000"/>
                </a:solidFill>
                <a:ea typeface="新細明體" panose="02020500000000000000" pitchFamily="18" charset="-120"/>
                <a:cs typeface="Times New Roman" panose="02020603050405020304" pitchFamily="18" charset="0"/>
              </a:rPr>
              <a:t> of functional, multivalued, and join dependencies </a:t>
            </a:r>
          </a:p>
          <a:p>
            <a:pPr marL="357188" indent="-357188" eaLnBrk="1" hangingPunct="1">
              <a:buFontTx/>
              <a:buNone/>
            </a:pPr>
            <a:r>
              <a:rPr lang="en-US" altLang="zh-TW" sz="2400">
                <a:solidFill>
                  <a:srgbClr val="000000"/>
                </a:solidFill>
                <a:ea typeface="新細明體" panose="02020500000000000000" pitchFamily="18" charset="-120"/>
                <a:cs typeface="Times New Roman" panose="02020603050405020304" pitchFamily="18" charset="0"/>
              </a:rPr>
              <a:t>	</a:t>
            </a:r>
            <a:r>
              <a:rPr lang="en-US" altLang="zh-TW" sz="2400">
                <a:solidFill>
                  <a:schemeClr val="hlink"/>
                </a:solidFill>
                <a:ea typeface="新細明體" panose="02020500000000000000" pitchFamily="18" charset="-120"/>
                <a:cs typeface="Times New Roman" panose="02020603050405020304" pitchFamily="18" charset="0"/>
              </a:rPr>
              <a:t>if, for every nontrivial join dependency JD(</a:t>
            </a:r>
            <a:r>
              <a:rPr lang="en-US" altLang="zh-TW" sz="2400" i="1">
                <a:solidFill>
                  <a:schemeClr val="hlink"/>
                </a:solidFill>
                <a:ea typeface="新細明體" panose="02020500000000000000" pitchFamily="18" charset="-120"/>
                <a:cs typeface="Times New Roman" panose="02020603050405020304" pitchFamily="18" charset="0"/>
              </a:rPr>
              <a:t>R</a:t>
            </a:r>
            <a:r>
              <a:rPr lang="en-US" altLang="zh-TW" sz="2400" baseline="-30000">
                <a:solidFill>
                  <a:schemeClr val="hlink"/>
                </a:solidFill>
                <a:ea typeface="新細明體" panose="02020500000000000000" pitchFamily="18" charset="-120"/>
                <a:cs typeface="Times New Roman" panose="02020603050405020304" pitchFamily="18" charset="0"/>
              </a:rPr>
              <a:t>1</a:t>
            </a:r>
            <a:r>
              <a:rPr lang="en-US" altLang="zh-TW" sz="2400">
                <a:solidFill>
                  <a:schemeClr val="hlink"/>
                </a:solidFill>
                <a:ea typeface="新細明體" panose="02020500000000000000" pitchFamily="18" charset="-120"/>
                <a:cs typeface="Times New Roman" panose="02020603050405020304" pitchFamily="18" charset="0"/>
              </a:rPr>
              <a:t>, </a:t>
            </a:r>
            <a:r>
              <a:rPr lang="en-US" altLang="zh-TW" sz="2400" i="1">
                <a:solidFill>
                  <a:schemeClr val="hlink"/>
                </a:solidFill>
                <a:ea typeface="新細明體" panose="02020500000000000000" pitchFamily="18" charset="-120"/>
                <a:cs typeface="Times New Roman" panose="02020603050405020304" pitchFamily="18" charset="0"/>
              </a:rPr>
              <a:t>R</a:t>
            </a:r>
            <a:r>
              <a:rPr lang="en-US" altLang="zh-TW" sz="2400" baseline="-30000">
                <a:solidFill>
                  <a:schemeClr val="hlink"/>
                </a:solidFill>
                <a:ea typeface="新細明體" panose="02020500000000000000" pitchFamily="18" charset="-120"/>
                <a:cs typeface="Times New Roman" panose="02020603050405020304" pitchFamily="18" charset="0"/>
              </a:rPr>
              <a:t>2</a:t>
            </a:r>
            <a:r>
              <a:rPr lang="en-US" altLang="zh-TW" sz="2400">
                <a:solidFill>
                  <a:schemeClr val="hlink"/>
                </a:solidFill>
                <a:ea typeface="新細明體" panose="02020500000000000000" pitchFamily="18" charset="-120"/>
                <a:cs typeface="Times New Roman" panose="02020603050405020304" pitchFamily="18" charset="0"/>
              </a:rPr>
              <a:t>, ..., </a:t>
            </a:r>
            <a:r>
              <a:rPr lang="en-US" altLang="zh-TW" sz="2400" i="1">
                <a:solidFill>
                  <a:schemeClr val="hlink"/>
                </a:solidFill>
                <a:ea typeface="新細明體" panose="02020500000000000000" pitchFamily="18" charset="-120"/>
                <a:cs typeface="Times New Roman" panose="02020603050405020304" pitchFamily="18" charset="0"/>
              </a:rPr>
              <a:t>R</a:t>
            </a:r>
            <a:r>
              <a:rPr lang="en-US" altLang="zh-TW" sz="2400" i="1" baseline="-30000">
                <a:solidFill>
                  <a:schemeClr val="hlink"/>
                </a:solidFill>
                <a:ea typeface="新細明體" panose="02020500000000000000" pitchFamily="18" charset="-120"/>
                <a:cs typeface="Times New Roman" panose="02020603050405020304" pitchFamily="18" charset="0"/>
              </a:rPr>
              <a:t>n</a:t>
            </a:r>
            <a:r>
              <a:rPr lang="en-US" altLang="zh-TW" sz="2400">
                <a:solidFill>
                  <a:schemeClr val="hlink"/>
                </a:solidFill>
                <a:ea typeface="新細明體" panose="02020500000000000000" pitchFamily="18" charset="-120"/>
                <a:cs typeface="Times New Roman" panose="02020603050405020304" pitchFamily="18" charset="0"/>
              </a:rPr>
              <a:t>) in </a:t>
            </a:r>
            <a:r>
              <a:rPr lang="en-US" altLang="zh-TW" sz="2400" i="1">
                <a:solidFill>
                  <a:schemeClr val="hlink"/>
                </a:solidFill>
                <a:ea typeface="新細明體" panose="02020500000000000000" pitchFamily="18" charset="-120"/>
                <a:cs typeface="Times New Roman" panose="02020603050405020304" pitchFamily="18" charset="0"/>
              </a:rPr>
              <a:t>F</a:t>
            </a:r>
            <a:r>
              <a:rPr lang="en-US" altLang="zh-TW" sz="2400" baseline="30000">
                <a:solidFill>
                  <a:schemeClr val="hlink"/>
                </a:solidFill>
                <a:ea typeface="新細明體" panose="02020500000000000000" pitchFamily="18" charset="-120"/>
                <a:cs typeface="Times New Roman" panose="02020603050405020304" pitchFamily="18" charset="0"/>
              </a:rPr>
              <a:t>+</a:t>
            </a:r>
            <a:r>
              <a:rPr lang="en-US" altLang="zh-TW" sz="2400">
                <a:solidFill>
                  <a:schemeClr val="hlink"/>
                </a:solidFill>
                <a:ea typeface="新細明體" panose="02020500000000000000" pitchFamily="18" charset="-120"/>
                <a:cs typeface="Times New Roman" panose="02020603050405020304" pitchFamily="18" charset="0"/>
              </a:rPr>
              <a:t> (that is, implied by </a:t>
            </a:r>
            <a:r>
              <a:rPr lang="en-US" altLang="zh-TW" sz="2400" i="1">
                <a:solidFill>
                  <a:schemeClr val="hlink"/>
                </a:solidFill>
                <a:ea typeface="新細明體" panose="02020500000000000000" pitchFamily="18" charset="-120"/>
                <a:cs typeface="Times New Roman" panose="02020603050405020304" pitchFamily="18" charset="0"/>
              </a:rPr>
              <a:t>F</a:t>
            </a:r>
            <a:r>
              <a:rPr lang="en-US" altLang="zh-TW" sz="2400">
                <a:solidFill>
                  <a:schemeClr val="hlink"/>
                </a:solidFill>
                <a:ea typeface="新細明體" panose="02020500000000000000" pitchFamily="18" charset="-120"/>
                <a:cs typeface="Times New Roman" panose="02020603050405020304" pitchFamily="18" charset="0"/>
              </a:rPr>
              <a:t>), every </a:t>
            </a:r>
            <a:r>
              <a:rPr lang="en-US" altLang="zh-TW" sz="2400" i="1">
                <a:solidFill>
                  <a:schemeClr val="hlink"/>
                </a:solidFill>
                <a:ea typeface="新細明體" panose="02020500000000000000" pitchFamily="18" charset="-120"/>
                <a:cs typeface="Times New Roman" panose="02020603050405020304" pitchFamily="18" charset="0"/>
              </a:rPr>
              <a:t>R</a:t>
            </a:r>
            <a:r>
              <a:rPr lang="en-US" altLang="zh-TW" sz="2400" i="1" baseline="-30000">
                <a:solidFill>
                  <a:schemeClr val="hlink"/>
                </a:solidFill>
                <a:ea typeface="新細明體" panose="02020500000000000000" pitchFamily="18" charset="-120"/>
                <a:cs typeface="Times New Roman" panose="02020603050405020304" pitchFamily="18" charset="0"/>
              </a:rPr>
              <a:t>i</a:t>
            </a:r>
            <a:r>
              <a:rPr lang="en-US" altLang="zh-TW" sz="2400">
                <a:solidFill>
                  <a:schemeClr val="hlink"/>
                </a:solidFill>
                <a:ea typeface="新細明體" panose="02020500000000000000" pitchFamily="18" charset="-120"/>
                <a:cs typeface="Times New Roman" panose="02020603050405020304" pitchFamily="18" charset="0"/>
              </a:rPr>
              <a:t> is a superkey of </a:t>
            </a:r>
            <a:r>
              <a:rPr lang="en-US" altLang="zh-TW" sz="2400" i="1">
                <a:solidFill>
                  <a:schemeClr val="hlink"/>
                </a:solidFill>
                <a:ea typeface="新細明體" panose="02020500000000000000" pitchFamily="18" charset="-120"/>
                <a:cs typeface="Times New Roman" panose="02020603050405020304" pitchFamily="18" charset="0"/>
              </a:rPr>
              <a:t>R</a:t>
            </a:r>
            <a:r>
              <a:rPr lang="en-US" altLang="zh-TW" sz="2400">
                <a:solidFill>
                  <a:schemeClr val="hlink"/>
                </a:solidFill>
                <a:ea typeface="新細明體" panose="02020500000000000000" pitchFamily="18" charset="-120"/>
                <a:cs typeface="Times New Roman" panose="02020603050405020304" pitchFamily="18" charset="0"/>
              </a:rPr>
              <a:t>.</a:t>
            </a:r>
          </a:p>
        </p:txBody>
      </p:sp>
      <p:pic>
        <p:nvPicPr>
          <p:cNvPr id="542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 y="2743200"/>
            <a:ext cx="72548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Rectangle 5"/>
          <p:cNvSpPr>
            <a:spLocks noChangeArrowheads="1"/>
          </p:cNvSpPr>
          <p:nvPr/>
        </p:nvSpPr>
        <p:spPr bwMode="auto">
          <a:xfrm>
            <a:off x="4997450" y="2927350"/>
            <a:ext cx="39687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7188" indent="-35718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1800">
                <a:solidFill>
                  <a:srgbClr val="333399"/>
                </a:solidFill>
                <a:ea typeface="新細明體" panose="02020500000000000000" pitchFamily="18" charset="-120"/>
                <a:sym typeface="Symbol" panose="05050102010706020507" pitchFamily="18" charset="2"/>
              </a:rPr>
              <a:t>(c) The relation SUPPLY with no MVDs is in 4NF but not in 5NF if it has the JD(R1, R2, R3). </a:t>
            </a:r>
          </a:p>
          <a:p>
            <a:pPr eaLnBrk="1" hangingPunct="1"/>
            <a:r>
              <a:rPr lang="en-US" altLang="zh-TW" sz="1800">
                <a:solidFill>
                  <a:srgbClr val="333399"/>
                </a:solidFill>
                <a:ea typeface="新細明體" panose="02020500000000000000" pitchFamily="18" charset="-120"/>
                <a:sym typeface="Symbol" panose="05050102010706020507" pitchFamily="18" charset="2"/>
              </a:rPr>
              <a:t>(d) Decomposing the relation SUPPLY into the 5NF relations R1, R2, and R3.</a:t>
            </a:r>
            <a:endParaRPr lang="zh-TW" altLang="en-US" sz="1800">
              <a:solidFill>
                <a:srgbClr val="333399"/>
              </a:solidFill>
              <a:ea typeface="新細明體" panose="02020500000000000000" pitchFamily="18" charset="-120"/>
              <a:sym typeface="Symbol" panose="05050102010706020507" pitchFamily="18"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636A734-A390-4648-B069-65109FAA0DF9}" type="slidenum">
              <a:rPr lang="en-US" altLang="zh-TW" sz="1600">
                <a:solidFill>
                  <a:schemeClr val="bg2"/>
                </a:solidFill>
              </a:rPr>
              <a:pPr eaLnBrk="1" hangingPunct="1"/>
              <a:t>6</a:t>
            </a:fld>
            <a:endParaRPr lang="en-US" altLang="zh-TW" sz="1600">
              <a:solidFill>
                <a:schemeClr val="bg2"/>
              </a:solidFill>
            </a:endParaRPr>
          </a:p>
        </p:txBody>
      </p:sp>
      <p:sp>
        <p:nvSpPr>
          <p:cNvPr id="8195" name="Rectangle 2"/>
          <p:cNvSpPr>
            <a:spLocks noGrp="1" noChangeArrowheads="1"/>
          </p:cNvSpPr>
          <p:nvPr>
            <p:ph type="title"/>
          </p:nvPr>
        </p:nvSpPr>
        <p:spPr>
          <a:xfrm>
            <a:off x="250825" y="60325"/>
            <a:ext cx="8534400" cy="827088"/>
          </a:xfrm>
        </p:spPr>
        <p:txBody>
          <a:bodyPr/>
          <a:lstStyle/>
          <a:p>
            <a:pPr eaLnBrk="1" hangingPunct="1"/>
            <a:r>
              <a:rPr lang="en-US" altLang="zh-TW" sz="4000">
                <a:ea typeface="新細明體" panose="02020500000000000000" pitchFamily="18" charset="-120"/>
                <a:cs typeface="Times New Roman" panose="02020603050405020304" pitchFamily="18" charset="0"/>
              </a:rPr>
              <a:t>Informal Design Guidelines</a:t>
            </a:r>
          </a:p>
        </p:txBody>
      </p:sp>
      <p:sp>
        <p:nvSpPr>
          <p:cNvPr id="8196" name="Rectangle 3"/>
          <p:cNvSpPr>
            <a:spLocks noGrp="1" noChangeArrowheads="1"/>
          </p:cNvSpPr>
          <p:nvPr>
            <p:ph type="body" idx="1"/>
          </p:nvPr>
        </p:nvSpPr>
        <p:spPr>
          <a:xfrm>
            <a:off x="460375" y="1025525"/>
            <a:ext cx="7707313" cy="1895475"/>
          </a:xfrm>
        </p:spPr>
        <p:txBody>
          <a:bodyPr/>
          <a:lstStyle/>
          <a:p>
            <a:pPr marL="447675" indent="-447675" eaLnBrk="1" hangingPunct="1">
              <a:buFontTx/>
              <a:buAutoNum type="arabicPeriod"/>
            </a:pPr>
            <a:r>
              <a:rPr lang="en-US" altLang="zh-TW" sz="2400">
                <a:ea typeface="新細明體" panose="02020500000000000000" pitchFamily="18" charset="-120"/>
                <a:cs typeface="Times New Roman" panose="02020603050405020304" pitchFamily="18" charset="0"/>
              </a:rPr>
              <a:t>Semantics of the Relation Attributes</a:t>
            </a:r>
          </a:p>
          <a:p>
            <a:pPr marL="447675" indent="-447675" eaLnBrk="1" hangingPunct="1">
              <a:buFontTx/>
              <a:buAutoNum type="arabicPeriod"/>
            </a:pPr>
            <a:r>
              <a:rPr lang="en-US" altLang="zh-TW" sz="2400">
                <a:ea typeface="新細明體" panose="02020500000000000000" pitchFamily="18" charset="-120"/>
                <a:cs typeface="Times New Roman" panose="02020603050405020304" pitchFamily="18" charset="0"/>
              </a:rPr>
              <a:t>Redundant Information in Tuples and Update Anomalies</a:t>
            </a:r>
          </a:p>
          <a:p>
            <a:pPr marL="447675" indent="-447675" eaLnBrk="1" hangingPunct="1">
              <a:buFontTx/>
              <a:buAutoNum type="arabicPeriod"/>
            </a:pPr>
            <a:r>
              <a:rPr lang="en-US" altLang="zh-TW" sz="2400">
                <a:ea typeface="新細明體" panose="02020500000000000000" pitchFamily="18" charset="-120"/>
                <a:cs typeface="Times New Roman" panose="02020603050405020304" pitchFamily="18" charset="0"/>
              </a:rPr>
              <a:t>Null Values in Tuples</a:t>
            </a:r>
          </a:p>
          <a:p>
            <a:pPr marL="447675" indent="-447675" eaLnBrk="1" hangingPunct="1">
              <a:buFontTx/>
              <a:buAutoNum type="arabicPeriod"/>
            </a:pPr>
            <a:r>
              <a:rPr lang="en-US" altLang="zh-TW" sz="2400">
                <a:ea typeface="新細明體" panose="02020500000000000000" pitchFamily="18" charset="-120"/>
                <a:cs typeface="Times New Roman" panose="02020603050405020304" pitchFamily="18" charset="0"/>
              </a:rPr>
              <a:t>Spurious Tuples</a:t>
            </a:r>
          </a:p>
        </p:txBody>
      </p:sp>
      <p:pic>
        <p:nvPicPr>
          <p:cNvPr id="819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2988" y="2465388"/>
            <a:ext cx="5381625"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4344988"/>
            <a:ext cx="346075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B0845A8-0E67-4C2B-BFE8-8DC515271C4D}" type="slidenum">
              <a:rPr lang="en-US" altLang="zh-TW" sz="1600">
                <a:solidFill>
                  <a:schemeClr val="bg2"/>
                </a:solidFill>
              </a:rPr>
              <a:pPr eaLnBrk="1" hangingPunct="1"/>
              <a:t>7</a:t>
            </a:fld>
            <a:endParaRPr lang="en-US" altLang="zh-TW" sz="1600">
              <a:solidFill>
                <a:schemeClr val="bg2"/>
              </a:solidFill>
            </a:endParaRPr>
          </a:p>
        </p:txBody>
      </p:sp>
      <p:sp>
        <p:nvSpPr>
          <p:cNvPr id="9219" name="Rectangle 2"/>
          <p:cNvSpPr>
            <a:spLocks noGrp="1" noChangeArrowheads="1"/>
          </p:cNvSpPr>
          <p:nvPr>
            <p:ph type="title"/>
          </p:nvPr>
        </p:nvSpPr>
        <p:spPr>
          <a:xfrm>
            <a:off x="185738" y="84138"/>
            <a:ext cx="8715375" cy="723900"/>
          </a:xfrm>
        </p:spPr>
        <p:txBody>
          <a:bodyPr/>
          <a:lstStyle/>
          <a:p>
            <a:pPr eaLnBrk="1" hangingPunct="1"/>
            <a:r>
              <a:rPr lang="en-US" altLang="zh-TW" sz="3600">
                <a:ea typeface="新細明體" panose="02020500000000000000" pitchFamily="18" charset="-120"/>
                <a:cs typeface="Times New Roman" panose="02020603050405020304" pitchFamily="18" charset="0"/>
              </a:rPr>
              <a:t>Semantics of the Relation Attributes</a:t>
            </a:r>
            <a:r>
              <a:rPr lang="en-US" altLang="zh-TW" sz="4800">
                <a:ea typeface="新細明體" panose="02020500000000000000" pitchFamily="18" charset="-120"/>
                <a:cs typeface="Times New Roman" panose="02020603050405020304" pitchFamily="18" charset="0"/>
              </a:rPr>
              <a:t> </a:t>
            </a:r>
          </a:p>
        </p:txBody>
      </p:sp>
      <p:pic>
        <p:nvPicPr>
          <p:cNvPr id="92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363" y="4811713"/>
            <a:ext cx="455136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9175" y="5006975"/>
            <a:ext cx="225583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Rectangle 3"/>
          <p:cNvSpPr>
            <a:spLocks noGrp="1" noChangeArrowheads="1"/>
          </p:cNvSpPr>
          <p:nvPr>
            <p:ph type="body" idx="1"/>
          </p:nvPr>
        </p:nvSpPr>
        <p:spPr>
          <a:xfrm>
            <a:off x="404813" y="922338"/>
            <a:ext cx="8310562" cy="4030662"/>
          </a:xfrm>
        </p:spPr>
        <p:txBody>
          <a:bodyPr/>
          <a:lstStyle/>
          <a:p>
            <a:pPr marL="0" indent="0" eaLnBrk="1" hangingPunct="1">
              <a:lnSpc>
                <a:spcPct val="90000"/>
              </a:lnSpc>
              <a:buFontTx/>
              <a:buNone/>
            </a:pPr>
            <a:r>
              <a:rPr lang="en-US" altLang="zh-TW" sz="2400" b="1">
                <a:ea typeface="新細明體" panose="02020500000000000000" pitchFamily="18" charset="-120"/>
                <a:cs typeface="Times New Roman" panose="02020603050405020304" pitchFamily="18" charset="0"/>
              </a:rPr>
              <a:t>GUIDELINE 1</a:t>
            </a:r>
          </a:p>
          <a:p>
            <a:pPr marL="0" indent="0" eaLnBrk="1" hangingPunct="1">
              <a:lnSpc>
                <a:spcPct val="90000"/>
              </a:lnSpc>
              <a:buFontTx/>
              <a:buNone/>
            </a:pPr>
            <a:r>
              <a:rPr lang="en-US" altLang="zh-TW" sz="2400">
                <a:ea typeface="新細明體" panose="02020500000000000000" pitchFamily="18" charset="-120"/>
                <a:cs typeface="Times New Roman" panose="02020603050405020304" pitchFamily="18" charset="0"/>
              </a:rPr>
              <a:t>Informally, each tuple in a relation should </a:t>
            </a:r>
            <a:r>
              <a:rPr lang="en-US" altLang="zh-TW" sz="2400" b="1">
                <a:solidFill>
                  <a:schemeClr val="hlink"/>
                </a:solidFill>
                <a:ea typeface="新細明體" panose="02020500000000000000" pitchFamily="18" charset="-120"/>
                <a:cs typeface="Times New Roman" panose="02020603050405020304" pitchFamily="18" charset="0"/>
              </a:rPr>
              <a:t>represent one entity or relationship instance</a:t>
            </a:r>
            <a:r>
              <a:rPr lang="en-US" altLang="zh-TW" sz="2400">
                <a:ea typeface="新細明體" panose="02020500000000000000" pitchFamily="18" charset="-120"/>
                <a:cs typeface="Times New Roman" panose="02020603050405020304" pitchFamily="18" charset="0"/>
              </a:rPr>
              <a:t>. (Applies to individual relations and their attributes).</a:t>
            </a:r>
          </a:p>
          <a:p>
            <a:pPr marL="447675" lvl="1" eaLnBrk="1" hangingPunct="1"/>
            <a:r>
              <a:rPr lang="en-US" altLang="zh-TW" sz="2000">
                <a:ea typeface="新細明體" panose="02020500000000000000" pitchFamily="18" charset="-120"/>
                <a:cs typeface="Times New Roman" panose="02020603050405020304" pitchFamily="18" charset="0"/>
              </a:rPr>
              <a:t>Attributes of different entities (EMPLOYEEs, DEPARTMENTs, PROJECTs) should </a:t>
            </a:r>
            <a:r>
              <a:rPr lang="en-US" altLang="zh-TW" sz="2000">
                <a:solidFill>
                  <a:srgbClr val="FF0000"/>
                </a:solidFill>
                <a:ea typeface="新細明體" panose="02020500000000000000" pitchFamily="18" charset="-120"/>
                <a:cs typeface="Times New Roman" panose="02020603050405020304" pitchFamily="18" charset="0"/>
              </a:rPr>
              <a:t>not be mixed </a:t>
            </a:r>
            <a:r>
              <a:rPr lang="en-US" altLang="zh-TW" sz="2000">
                <a:ea typeface="新細明體" panose="02020500000000000000" pitchFamily="18" charset="-120"/>
                <a:cs typeface="Times New Roman" panose="02020603050405020304" pitchFamily="18" charset="0"/>
              </a:rPr>
              <a:t>in the same relation</a:t>
            </a:r>
          </a:p>
          <a:p>
            <a:pPr marL="447675" lvl="1" eaLnBrk="1" hangingPunct="1">
              <a:lnSpc>
                <a:spcPct val="90000"/>
              </a:lnSpc>
            </a:pPr>
            <a:r>
              <a:rPr lang="en-US" altLang="zh-TW" sz="2000">
                <a:solidFill>
                  <a:srgbClr val="FF0000"/>
                </a:solidFill>
                <a:ea typeface="新細明體" panose="02020500000000000000" pitchFamily="18" charset="-120"/>
                <a:cs typeface="Times New Roman" panose="02020603050405020304" pitchFamily="18" charset="0"/>
              </a:rPr>
              <a:t>Only foreign keys </a:t>
            </a:r>
            <a:r>
              <a:rPr lang="en-US" altLang="zh-TW" sz="2000">
                <a:ea typeface="新細明體" panose="02020500000000000000" pitchFamily="18" charset="-120"/>
                <a:cs typeface="Times New Roman" panose="02020603050405020304" pitchFamily="18" charset="0"/>
              </a:rPr>
              <a:t>should be used to refer to other entities</a:t>
            </a:r>
          </a:p>
          <a:p>
            <a:pPr marL="447675" lvl="1" eaLnBrk="1" hangingPunct="1">
              <a:lnSpc>
                <a:spcPct val="90000"/>
              </a:lnSpc>
            </a:pPr>
            <a:r>
              <a:rPr lang="en-US" altLang="zh-TW" sz="2000">
                <a:ea typeface="新細明體" panose="02020500000000000000" pitchFamily="18" charset="-120"/>
                <a:cs typeface="Times New Roman" panose="02020603050405020304" pitchFamily="18" charset="0"/>
              </a:rPr>
              <a:t> Entity and relationship attributes should be </a:t>
            </a:r>
            <a:r>
              <a:rPr lang="en-US" altLang="zh-TW" sz="2000">
                <a:solidFill>
                  <a:srgbClr val="FF0000"/>
                </a:solidFill>
                <a:ea typeface="新細明體" panose="02020500000000000000" pitchFamily="18" charset="-120"/>
                <a:cs typeface="Times New Roman" panose="02020603050405020304" pitchFamily="18" charset="0"/>
              </a:rPr>
              <a:t>kept apart </a:t>
            </a:r>
            <a:r>
              <a:rPr lang="en-US" altLang="zh-TW" sz="2000">
                <a:ea typeface="新細明體" panose="02020500000000000000" pitchFamily="18" charset="-120"/>
                <a:cs typeface="Times New Roman" panose="02020603050405020304" pitchFamily="18" charset="0"/>
              </a:rPr>
              <a:t>as much as possible.</a:t>
            </a:r>
          </a:p>
          <a:p>
            <a:pPr marL="0" indent="0" eaLnBrk="1" hangingPunct="1">
              <a:lnSpc>
                <a:spcPct val="90000"/>
              </a:lnSpc>
              <a:buFontTx/>
              <a:buNone/>
            </a:pPr>
            <a:r>
              <a:rPr lang="en-US" altLang="zh-TW" b="1">
                <a:ea typeface="新細明體" panose="02020500000000000000" pitchFamily="18" charset="-120"/>
                <a:cs typeface="Times New Roman" panose="02020603050405020304" pitchFamily="18" charset="0"/>
              </a:rPr>
              <a:t> </a:t>
            </a:r>
            <a:r>
              <a:rPr lang="en-US" altLang="zh-TW" sz="2400" b="1" i="1" u="sng">
                <a:ea typeface="新細明體" panose="02020500000000000000" pitchFamily="18" charset="-120"/>
                <a:cs typeface="Times New Roman" panose="02020603050405020304" pitchFamily="18" charset="0"/>
              </a:rPr>
              <a:t>Bottom Line:</a:t>
            </a:r>
            <a:r>
              <a:rPr lang="en-US" altLang="zh-TW" sz="2400" b="1">
                <a:ea typeface="新細明體" panose="02020500000000000000" pitchFamily="18" charset="-120"/>
                <a:cs typeface="Times New Roman" panose="02020603050405020304" pitchFamily="18" charset="0"/>
              </a:rPr>
              <a:t> </a:t>
            </a:r>
            <a:r>
              <a:rPr lang="en-US" altLang="zh-TW" sz="2400">
                <a:ea typeface="新細明體" panose="02020500000000000000" pitchFamily="18" charset="-120"/>
                <a:cs typeface="Times New Roman" panose="02020603050405020304" pitchFamily="18" charset="0"/>
              </a:rPr>
              <a:t>Design a schema that can be explained easily relation by relation. The semantics of attributes should be easy to interpret.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608D1A6-6B86-436A-A230-CEA1D217AB70}" type="slidenum">
              <a:rPr lang="en-US" altLang="zh-TW" sz="1600">
                <a:solidFill>
                  <a:schemeClr val="bg2"/>
                </a:solidFill>
              </a:rPr>
              <a:pPr eaLnBrk="1" hangingPunct="1"/>
              <a:t>8</a:t>
            </a:fld>
            <a:endParaRPr lang="en-US" altLang="zh-TW" sz="1600">
              <a:solidFill>
                <a:schemeClr val="bg2"/>
              </a:solidFill>
            </a:endParaRPr>
          </a:p>
        </p:txBody>
      </p:sp>
      <p:sp>
        <p:nvSpPr>
          <p:cNvPr id="10243" name="Rectangle 4"/>
          <p:cNvSpPr>
            <a:spLocks noGrp="1" noChangeArrowheads="1"/>
          </p:cNvSpPr>
          <p:nvPr>
            <p:ph type="title"/>
          </p:nvPr>
        </p:nvSpPr>
        <p:spPr>
          <a:xfrm>
            <a:off x="185738" y="76200"/>
            <a:ext cx="8715375" cy="900113"/>
          </a:xfrm>
        </p:spPr>
        <p:txBody>
          <a:bodyPr/>
          <a:lstStyle/>
          <a:p>
            <a:pPr eaLnBrk="1" hangingPunct="1"/>
            <a:r>
              <a:rPr lang="en-US" altLang="zh-TW" sz="2800" dirty="0">
                <a:ea typeface="新細明體" panose="02020500000000000000" pitchFamily="18" charset="-120"/>
              </a:rPr>
              <a:t>A simplified COMPANY relational database schema</a:t>
            </a:r>
            <a:endParaRPr lang="zh-TW" altLang="en-US" sz="2800" dirty="0">
              <a:ea typeface="新細明體" panose="02020500000000000000" pitchFamily="18" charset="-120"/>
            </a:endParaRPr>
          </a:p>
        </p:txBody>
      </p:sp>
      <p:pic>
        <p:nvPicPr>
          <p:cNvPr id="102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1085850"/>
            <a:ext cx="5362575"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324225" y="2574925"/>
            <a:ext cx="5784850" cy="1727200"/>
          </a:xfrm>
          <a:prstGeom prst="rect">
            <a:avLst/>
          </a:prstGeom>
        </p:spPr>
        <p:txBody>
          <a:bodyPr>
            <a:spAutoFit/>
          </a:bodyPr>
          <a:lstStyle/>
          <a:p>
            <a:pPr marL="177800" lvl="1" indent="-177800">
              <a:buFont typeface="Arial" pitchFamily="34" charset="0"/>
              <a:buChar char="•"/>
              <a:defRPr/>
            </a:pPr>
            <a:r>
              <a:rPr lang="en-US" altLang="zh-TW" sz="1800" dirty="0">
                <a:solidFill>
                  <a:schemeClr val="accent2">
                    <a:lumMod val="75000"/>
                  </a:schemeClr>
                </a:solidFill>
                <a:ea typeface="新細明體" pitchFamily="18" charset="-120"/>
                <a:cs typeface="Times New Roman" pitchFamily="18" charset="0"/>
              </a:rPr>
              <a:t>Attributes of different entities (EMPLOYEEs, DEPARTMENTs, PROJECTs) </a:t>
            </a:r>
            <a:r>
              <a:rPr lang="en-US" altLang="zh-TW" sz="1800" dirty="0">
                <a:solidFill>
                  <a:srgbClr val="FF0000"/>
                </a:solidFill>
                <a:ea typeface="新細明體" pitchFamily="18" charset="-120"/>
                <a:cs typeface="Times New Roman" pitchFamily="18" charset="0"/>
              </a:rPr>
              <a:t>should not be mixed </a:t>
            </a:r>
            <a:r>
              <a:rPr lang="en-US" altLang="zh-TW" sz="1800" dirty="0">
                <a:solidFill>
                  <a:schemeClr val="accent2">
                    <a:lumMod val="75000"/>
                  </a:schemeClr>
                </a:solidFill>
                <a:ea typeface="新細明體" pitchFamily="18" charset="-120"/>
                <a:cs typeface="Times New Roman" pitchFamily="18" charset="0"/>
              </a:rPr>
              <a:t>in the same relation</a:t>
            </a:r>
          </a:p>
          <a:p>
            <a:pPr marL="177800" lvl="1" indent="-177800">
              <a:lnSpc>
                <a:spcPct val="90000"/>
              </a:lnSpc>
              <a:buFont typeface="Arial" pitchFamily="34" charset="0"/>
              <a:buChar char="•"/>
              <a:defRPr/>
            </a:pPr>
            <a:r>
              <a:rPr lang="en-US" altLang="zh-TW" sz="1800" dirty="0">
                <a:solidFill>
                  <a:schemeClr val="accent2">
                    <a:lumMod val="75000"/>
                  </a:schemeClr>
                </a:solidFill>
                <a:ea typeface="新細明體" pitchFamily="18" charset="-120"/>
                <a:cs typeface="Times New Roman" pitchFamily="18" charset="0"/>
              </a:rPr>
              <a:t>Only </a:t>
            </a:r>
            <a:r>
              <a:rPr lang="en-US" altLang="zh-TW" sz="1800" dirty="0">
                <a:solidFill>
                  <a:srgbClr val="FF0000"/>
                </a:solidFill>
                <a:ea typeface="新細明體" pitchFamily="18" charset="-120"/>
                <a:cs typeface="Times New Roman" pitchFamily="18" charset="0"/>
              </a:rPr>
              <a:t>foreign keys </a:t>
            </a:r>
            <a:r>
              <a:rPr lang="en-US" altLang="zh-TW" sz="1800" dirty="0">
                <a:solidFill>
                  <a:schemeClr val="accent2">
                    <a:lumMod val="75000"/>
                  </a:schemeClr>
                </a:solidFill>
                <a:ea typeface="新細明體" pitchFamily="18" charset="-120"/>
                <a:cs typeface="Times New Roman" pitchFamily="18" charset="0"/>
              </a:rPr>
              <a:t>should be used to refer to other entities.</a:t>
            </a:r>
          </a:p>
          <a:p>
            <a:pPr marL="177800" lvl="1" indent="-177800">
              <a:lnSpc>
                <a:spcPct val="90000"/>
              </a:lnSpc>
              <a:buFont typeface="Arial" pitchFamily="34" charset="0"/>
              <a:buChar char="•"/>
              <a:defRPr/>
            </a:pPr>
            <a:r>
              <a:rPr lang="en-US" altLang="zh-TW" sz="1800" dirty="0">
                <a:solidFill>
                  <a:schemeClr val="accent2">
                    <a:lumMod val="75000"/>
                  </a:schemeClr>
                </a:solidFill>
                <a:ea typeface="新細明體" pitchFamily="18" charset="-120"/>
                <a:cs typeface="Times New Roman" pitchFamily="18" charset="0"/>
              </a:rPr>
              <a:t>Entity and relationship attributes should be </a:t>
            </a:r>
            <a:r>
              <a:rPr lang="en-US" altLang="zh-TW" sz="1800" dirty="0">
                <a:solidFill>
                  <a:srgbClr val="FF0000"/>
                </a:solidFill>
                <a:ea typeface="新細明體" pitchFamily="18" charset="-120"/>
                <a:cs typeface="Times New Roman" pitchFamily="18" charset="0"/>
              </a:rPr>
              <a:t>kept apart </a:t>
            </a:r>
            <a:r>
              <a:rPr lang="en-US" altLang="zh-TW" sz="1800" dirty="0">
                <a:ea typeface="新細明體" pitchFamily="18" charset="-120"/>
                <a:cs typeface="Times New Roman" pitchFamily="18" charset="0"/>
              </a:rPr>
              <a:t>as </a:t>
            </a:r>
            <a:r>
              <a:rPr lang="en-US" altLang="zh-TW" sz="1800" dirty="0">
                <a:solidFill>
                  <a:schemeClr val="accent2">
                    <a:lumMod val="75000"/>
                  </a:schemeClr>
                </a:solidFill>
                <a:ea typeface="新細明體" pitchFamily="18" charset="-120"/>
                <a:cs typeface="Times New Roman" pitchFamily="18" charset="0"/>
              </a:rPr>
              <a:t>much as possible.</a:t>
            </a:r>
          </a:p>
        </p:txBody>
      </p:sp>
      <p:grpSp>
        <p:nvGrpSpPr>
          <p:cNvPr id="10246" name="群組 10"/>
          <p:cNvGrpSpPr>
            <a:grpSpLocks/>
          </p:cNvGrpSpPr>
          <p:nvPr/>
        </p:nvGrpSpPr>
        <p:grpSpPr bwMode="auto">
          <a:xfrm>
            <a:off x="4287838" y="5060950"/>
            <a:ext cx="4510087" cy="1250950"/>
            <a:chOff x="4287915" y="5060271"/>
            <a:chExt cx="4509856" cy="1251751"/>
          </a:xfrm>
        </p:grpSpPr>
        <p:pic>
          <p:nvPicPr>
            <p:cNvPr id="1024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2422" y="5111883"/>
              <a:ext cx="4449839" cy="46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0497" y="5818595"/>
              <a:ext cx="3894615" cy="42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矩形 9"/>
            <p:cNvSpPr>
              <a:spLocks noChangeArrowheads="1"/>
            </p:cNvSpPr>
            <p:nvPr/>
          </p:nvSpPr>
          <p:spPr bwMode="auto">
            <a:xfrm>
              <a:off x="4287915" y="5060271"/>
              <a:ext cx="4509856" cy="1251751"/>
            </a:xfrm>
            <a:prstGeom prst="rect">
              <a:avLst/>
            </a:prstGeom>
            <a:noFill/>
            <a:ln w="12700" algn="ctr">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44D6FE8-FFAE-48EA-9049-EBBAB71E68EA}" type="slidenum">
              <a:rPr lang="en-US" altLang="zh-TW" sz="1600">
                <a:solidFill>
                  <a:schemeClr val="bg2"/>
                </a:solidFill>
              </a:rPr>
              <a:pPr eaLnBrk="1" hangingPunct="1"/>
              <a:t>9</a:t>
            </a:fld>
            <a:endParaRPr lang="en-US" altLang="zh-TW" sz="1600">
              <a:solidFill>
                <a:schemeClr val="bg2"/>
              </a:solidFill>
            </a:endParaRPr>
          </a:p>
        </p:txBody>
      </p:sp>
      <p:pic>
        <p:nvPicPr>
          <p:cNvPr id="1126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8" y="109538"/>
            <a:ext cx="6419850" cy="649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8" name="群組 5"/>
          <p:cNvGrpSpPr>
            <a:grpSpLocks/>
          </p:cNvGrpSpPr>
          <p:nvPr/>
        </p:nvGrpSpPr>
        <p:grpSpPr bwMode="auto">
          <a:xfrm>
            <a:off x="3810000" y="5476875"/>
            <a:ext cx="4630738" cy="711200"/>
            <a:chOff x="3271839" y="5476875"/>
            <a:chExt cx="4159243" cy="710861"/>
          </a:xfrm>
        </p:grpSpPr>
        <p:sp>
          <p:nvSpPr>
            <p:cNvPr id="11269" name="矩形 5"/>
            <p:cNvSpPr>
              <a:spLocks noChangeArrowheads="1"/>
            </p:cNvSpPr>
            <p:nvPr/>
          </p:nvSpPr>
          <p:spPr bwMode="auto">
            <a:xfrm>
              <a:off x="3271839" y="5476875"/>
              <a:ext cx="415924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TW" sz="2000">
                  <a:solidFill>
                    <a:schemeClr val="bg2"/>
                  </a:solidFill>
                  <a:ea typeface="新細明體" panose="02020500000000000000" pitchFamily="18" charset="-120"/>
                  <a:cs typeface="Times New Roman" panose="02020603050405020304" pitchFamily="18" charset="0"/>
                </a:rPr>
                <a:t>Each tuple in a relation should represent</a:t>
              </a:r>
              <a:r>
                <a:rPr lang="en-US" altLang="zh-TW" sz="2000" b="1">
                  <a:solidFill>
                    <a:srgbClr val="FF0066"/>
                  </a:solidFill>
                  <a:ea typeface="新細明體" panose="02020500000000000000" pitchFamily="18" charset="-120"/>
                  <a:cs typeface="Times New Roman" panose="02020603050405020304" pitchFamily="18" charset="0"/>
                </a:rPr>
                <a:t> one entity </a:t>
              </a:r>
              <a:r>
                <a:rPr lang="en-US" altLang="zh-TW" sz="2000">
                  <a:solidFill>
                    <a:schemeClr val="bg2"/>
                  </a:solidFill>
                  <a:ea typeface="新細明體" panose="02020500000000000000" pitchFamily="18" charset="-120"/>
                  <a:cs typeface="Times New Roman" panose="02020603050405020304" pitchFamily="18" charset="0"/>
                </a:rPr>
                <a:t>or</a:t>
              </a:r>
              <a:r>
                <a:rPr lang="en-US" altLang="zh-TW" sz="2000" b="1">
                  <a:solidFill>
                    <a:srgbClr val="FF0066"/>
                  </a:solidFill>
                  <a:ea typeface="新細明體" panose="02020500000000000000" pitchFamily="18" charset="-120"/>
                  <a:cs typeface="Times New Roman" panose="02020603050405020304" pitchFamily="18" charset="0"/>
                </a:rPr>
                <a:t> relationship instance</a:t>
              </a:r>
              <a:r>
                <a:rPr lang="en-US" altLang="zh-TW" sz="2000">
                  <a:solidFill>
                    <a:srgbClr val="FF0066"/>
                  </a:solidFill>
                  <a:ea typeface="新細明體" panose="02020500000000000000" pitchFamily="18" charset="-120"/>
                  <a:cs typeface="Times New Roman" panose="02020603050405020304" pitchFamily="18" charset="0"/>
                </a:rPr>
                <a:t>.</a:t>
              </a:r>
              <a:endParaRPr lang="zh-TW" altLang="en-US" sz="2000">
                <a:solidFill>
                  <a:srgbClr val="FF0066"/>
                </a:solidFill>
                <a:ea typeface="新細明體" panose="02020500000000000000" pitchFamily="18" charset="-120"/>
                <a:cs typeface="Times New Roman" panose="02020603050405020304" pitchFamily="18" charset="0"/>
              </a:endParaRPr>
            </a:p>
          </p:txBody>
        </p:sp>
        <p:sp>
          <p:nvSpPr>
            <p:cNvPr id="11270" name="矩形 4"/>
            <p:cNvSpPr>
              <a:spLocks noChangeArrowheads="1"/>
            </p:cNvSpPr>
            <p:nvPr/>
          </p:nvSpPr>
          <p:spPr bwMode="auto">
            <a:xfrm>
              <a:off x="3302495" y="5530788"/>
              <a:ext cx="3824473" cy="656948"/>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zh-TW" altLang="en-US">
                <a:ea typeface="新細明體" panose="02020500000000000000" pitchFamily="18" charset="-12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9235</TotalTime>
  <Words>2388</Words>
  <Application>Microsoft Office PowerPoint</Application>
  <PresentationFormat>如螢幕大小 (4:3)</PresentationFormat>
  <Paragraphs>512</Paragraphs>
  <Slides>50</Slides>
  <Notes>42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50</vt:i4>
      </vt:variant>
    </vt:vector>
  </HeadingPairs>
  <TitlesOfParts>
    <vt:vector size="58" baseType="lpstr">
      <vt:lpstr>Arial Unicode MS</vt:lpstr>
      <vt:lpstr>BostonII</vt:lpstr>
      <vt:lpstr>新細明體</vt:lpstr>
      <vt:lpstr>Arial</vt:lpstr>
      <vt:lpstr>Symbol</vt:lpstr>
      <vt:lpstr>Times New Roman</vt:lpstr>
      <vt:lpstr>Wingdings</vt:lpstr>
      <vt:lpstr>Soaring</vt:lpstr>
      <vt:lpstr>Chapter 14 Database Design Theory-Introduction to Normalization using Functional Dependencies and Multivalued Dependencies</vt:lpstr>
      <vt:lpstr>PowerPoint 簡報</vt:lpstr>
      <vt:lpstr>Relational Schema Quality</vt:lpstr>
      <vt:lpstr>Chapter Outline</vt:lpstr>
      <vt:lpstr>Informal Design Guidelines</vt:lpstr>
      <vt:lpstr>Informal Design Guidelines</vt:lpstr>
      <vt:lpstr>Semantics of the Relation Attributes </vt:lpstr>
      <vt:lpstr>A simplified COMPANY relational database schema</vt:lpstr>
      <vt:lpstr>PowerPoint 簡報</vt:lpstr>
      <vt:lpstr>FIGURE 14.3 Two relation schemas suffering from update anomalies.</vt:lpstr>
      <vt:lpstr>Redundant Information in Tuples and Update Anomalies </vt:lpstr>
      <vt:lpstr>PowerPoint 簡報</vt:lpstr>
      <vt:lpstr>PowerPoint 簡報</vt:lpstr>
      <vt:lpstr>Guideline to Redundant Information</vt:lpstr>
      <vt:lpstr>Guideline to Redundant Information</vt:lpstr>
      <vt:lpstr>Spurious Tuples </vt:lpstr>
      <vt:lpstr> </vt:lpstr>
      <vt:lpstr>FIGURE 14.5 (continued) The result of projecting the extension of EMP_PROJ from Figure 14.4 onto the relations EMP_LOCS and EMP_PROJ1.</vt:lpstr>
      <vt:lpstr>FIGURE 14.6 Result of applying NATURAL JOIN to the tuples above the dotted lines in EMP_PROJ1 and EMP_LOCS of Figure 14.5.  Generated spurious tuples are marked by asterisks (*).</vt:lpstr>
      <vt:lpstr>Quality of Database Schema</vt:lpstr>
      <vt:lpstr>Functional Dependencies and Normal Forms</vt:lpstr>
      <vt:lpstr>Examples of Functional Dependency</vt:lpstr>
      <vt:lpstr>Functional Dependencies 功能相依</vt:lpstr>
      <vt:lpstr>Definition of Functional Dependency</vt:lpstr>
      <vt:lpstr>Functional Dependencies</vt:lpstr>
      <vt:lpstr>PowerPoint 簡報</vt:lpstr>
      <vt:lpstr>3 Normal Forms Based on Primary Keys </vt:lpstr>
      <vt:lpstr>14.3.1 Normalization of Relations</vt:lpstr>
      <vt:lpstr>14.3.2 Practical Use of Normal Forms</vt:lpstr>
      <vt:lpstr>14.3.3 Definitions of Keys and Attributes  Participating in Keys (1)</vt:lpstr>
      <vt:lpstr>14.3.4 First Normal Form </vt:lpstr>
      <vt:lpstr>Normalization into 1NF</vt:lpstr>
      <vt:lpstr>Normalization nested relations into 1NF</vt:lpstr>
      <vt:lpstr>Full Functional Dependency</vt:lpstr>
      <vt:lpstr>Second Normal Form</vt:lpstr>
      <vt:lpstr>Transitive Functional Dependency</vt:lpstr>
      <vt:lpstr>Third Normal Form</vt:lpstr>
      <vt:lpstr>4. General Normal Form Definitions (For Multiple Keys)</vt:lpstr>
      <vt:lpstr>Example of General Third Normal Form</vt:lpstr>
      <vt:lpstr>FIGURE Normalization into 2NF and 3NF.  (a) the LOTS relation with its   functional dependencies FD1 though FD4.  (b) Decomposing into the 2NF relations LOTS1 and LOTS2.  (c) Decomposing LOTS1 into the 3NF relations LOTS1A and LOTS1B.  (d) Summary of the progressive normalization of LOTS.</vt:lpstr>
      <vt:lpstr>5 BCNF (Boyce-Codd Normal Form) </vt:lpstr>
      <vt:lpstr>Boyce-Codd Normal Form</vt:lpstr>
      <vt:lpstr>Figure a relation TEACH that is in 3NF but not in BCNF</vt:lpstr>
      <vt:lpstr>Achieving the BCNF by Decomposition (2)</vt:lpstr>
      <vt:lpstr>6. Multivalued Dependencies and Fourth Normal Form</vt:lpstr>
      <vt:lpstr>Multivalued Dependencies and Fourth Normal Form</vt:lpstr>
      <vt:lpstr>Multivalued Dependencies</vt:lpstr>
      <vt:lpstr>Fourth Normal Form</vt:lpstr>
      <vt:lpstr>4. Join Dependencies and Fifth Normal Form</vt:lpstr>
      <vt:lpstr>Join Dependencies and Fifth Normal Form</vt:lpstr>
    </vt:vector>
  </TitlesOfParts>
  <Company>Addsion-Wesley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Jerry Chien</cp:lastModifiedBy>
  <cp:revision>839</cp:revision>
  <cp:lastPrinted>2001-05-28T10:10:18Z</cp:lastPrinted>
  <dcterms:created xsi:type="dcterms:W3CDTF">1998-07-18T17:10:54Z</dcterms:created>
  <dcterms:modified xsi:type="dcterms:W3CDTF">2019-01-06T21:49:58Z</dcterms:modified>
</cp:coreProperties>
</file>