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360" r:id="rId3"/>
    <p:sldId id="361" r:id="rId4"/>
    <p:sldId id="363" r:id="rId5"/>
    <p:sldId id="412" r:id="rId6"/>
    <p:sldId id="364" r:id="rId7"/>
    <p:sldId id="366" r:id="rId8"/>
    <p:sldId id="367" r:id="rId9"/>
    <p:sldId id="369" r:id="rId10"/>
    <p:sldId id="371" r:id="rId11"/>
    <p:sldId id="372" r:id="rId12"/>
    <p:sldId id="374" r:id="rId13"/>
    <p:sldId id="376" r:id="rId14"/>
    <p:sldId id="377" r:id="rId15"/>
    <p:sldId id="416" r:id="rId16"/>
    <p:sldId id="378" r:id="rId17"/>
    <p:sldId id="379" r:id="rId18"/>
    <p:sldId id="380" r:id="rId19"/>
    <p:sldId id="381" r:id="rId20"/>
    <p:sldId id="382" r:id="rId21"/>
    <p:sldId id="383" r:id="rId22"/>
    <p:sldId id="384" r:id="rId23"/>
    <p:sldId id="413" r:id="rId24"/>
    <p:sldId id="414" r:id="rId25"/>
    <p:sldId id="415" r:id="rId26"/>
    <p:sldId id="427" r:id="rId27"/>
    <p:sldId id="419" r:id="rId28"/>
    <p:sldId id="420" r:id="rId29"/>
    <p:sldId id="421" r:id="rId30"/>
    <p:sldId id="422" r:id="rId31"/>
    <p:sldId id="423" r:id="rId32"/>
    <p:sldId id="424" r:id="rId33"/>
    <p:sldId id="385" r:id="rId34"/>
    <p:sldId id="417" r:id="rId35"/>
    <p:sldId id="386" r:id="rId36"/>
    <p:sldId id="418" r:id="rId37"/>
    <p:sldId id="387" r:id="rId38"/>
    <p:sldId id="388" r:id="rId39"/>
    <p:sldId id="389" r:id="rId40"/>
    <p:sldId id="425" r:id="rId41"/>
    <p:sldId id="393" r:id="rId42"/>
    <p:sldId id="426" r:id="rId43"/>
    <p:sldId id="394" r:id="rId44"/>
    <p:sldId id="395" r:id="rId45"/>
    <p:sldId id="396" r:id="rId46"/>
    <p:sldId id="398" r:id="rId47"/>
    <p:sldId id="397" r:id="rId48"/>
    <p:sldId id="400" r:id="rId49"/>
    <p:sldId id="401" r:id="rId50"/>
    <p:sldId id="402" r:id="rId51"/>
    <p:sldId id="403" r:id="rId5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C1FE"/>
    <a:srgbClr val="FFFF66"/>
    <a:srgbClr val="003300"/>
    <a:srgbClr val="CCFFFF"/>
    <a:srgbClr val="FAFD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96370" autoAdjust="0"/>
  </p:normalViewPr>
  <p:slideViewPr>
    <p:cSldViewPr>
      <p:cViewPr varScale="1">
        <p:scale>
          <a:sx n="66" d="100"/>
          <a:sy n="66" d="100"/>
        </p:scale>
        <p:origin x="780" y="66"/>
      </p:cViewPr>
      <p:guideLst>
        <p:guide orient="horz" pos="2160"/>
        <p:guide pos="2880"/>
      </p:guideLst>
    </p:cSldViewPr>
  </p:slideViewPr>
  <p:outlineViewPr>
    <p:cViewPr>
      <p:scale>
        <a:sx n="33" d="100"/>
        <a:sy n="33" d="100"/>
      </p:scale>
      <p:origin x="0" y="630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 d="1"/>
        <a:sy n="1" d="1"/>
      </p:scale>
      <p:origin x="0" y="0"/>
    </p:cViewPr>
  </p:notesTextViewPr>
  <p:sorterViewPr>
    <p:cViewPr>
      <p:scale>
        <a:sx n="100" d="100"/>
        <a:sy n="100" d="100"/>
      </p:scale>
      <p:origin x="0" y="1107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9.xml"/><Relationship Id="rId3" Type="http://schemas.openxmlformats.org/officeDocument/2006/relationships/slide" Target="slides/slide6.xml"/><Relationship Id="rId21" Type="http://schemas.openxmlformats.org/officeDocument/2006/relationships/slide" Target="slides/slide25.xml"/><Relationship Id="rId34" Type="http://schemas.openxmlformats.org/officeDocument/2006/relationships/slide" Target="slides/slide49.xml"/><Relationship Id="rId7" Type="http://schemas.openxmlformats.org/officeDocument/2006/relationships/slide" Target="slides/slide10.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38.xml"/><Relationship Id="rId33" Type="http://schemas.openxmlformats.org/officeDocument/2006/relationships/slide" Target="slides/slide48.xml"/><Relationship Id="rId2" Type="http://schemas.openxmlformats.org/officeDocument/2006/relationships/slide" Target="slides/slide4.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44.xml"/><Relationship Id="rId1" Type="http://schemas.openxmlformats.org/officeDocument/2006/relationships/slide" Target="slides/slide3.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37.xml"/><Relationship Id="rId32" Type="http://schemas.openxmlformats.org/officeDocument/2006/relationships/slide" Target="slides/slide47.xml"/><Relationship Id="rId5" Type="http://schemas.openxmlformats.org/officeDocument/2006/relationships/slide" Target="slides/slide8.xml"/><Relationship Id="rId15" Type="http://schemas.openxmlformats.org/officeDocument/2006/relationships/slide" Target="slides/slide19.xml"/><Relationship Id="rId23" Type="http://schemas.openxmlformats.org/officeDocument/2006/relationships/slide" Target="slides/slide35.xml"/><Relationship Id="rId28" Type="http://schemas.openxmlformats.org/officeDocument/2006/relationships/slide" Target="slides/slide43.xml"/><Relationship Id="rId36" Type="http://schemas.openxmlformats.org/officeDocument/2006/relationships/slide" Target="slides/slide51.xml"/><Relationship Id="rId10" Type="http://schemas.openxmlformats.org/officeDocument/2006/relationships/slide" Target="slides/slide13.xml"/><Relationship Id="rId19" Type="http://schemas.openxmlformats.org/officeDocument/2006/relationships/slide" Target="slides/slide23.xml"/><Relationship Id="rId31" Type="http://schemas.openxmlformats.org/officeDocument/2006/relationships/slide" Target="slides/slide46.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8.xml"/><Relationship Id="rId22" Type="http://schemas.openxmlformats.org/officeDocument/2006/relationships/slide" Target="slides/slide33.xml"/><Relationship Id="rId27" Type="http://schemas.openxmlformats.org/officeDocument/2006/relationships/slide" Target="slides/slide41.xml"/><Relationship Id="rId30" Type="http://schemas.openxmlformats.org/officeDocument/2006/relationships/slide" Target="slides/slide45.xml"/><Relationship Id="rId35"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325B14-4FE4-4AC8-8A9D-56A7E00F05B1}" type="datetimeFigureOut">
              <a:rPr lang="zh-TW" altLang="en-US" smtClean="0"/>
              <a:t>2016/12/14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DA5C6A-25DC-4488-82C2-8AC69D6F7EC8}" type="slidenum">
              <a:rPr lang="zh-TW" altLang="en-US" smtClean="0"/>
              <a:t>‹#›</a:t>
            </a:fld>
            <a:endParaRPr lang="zh-TW" altLang="en-US"/>
          </a:p>
        </p:txBody>
      </p:sp>
    </p:spTree>
    <p:extLst>
      <p:ext uri="{BB962C8B-B14F-4D97-AF65-F5344CB8AC3E}">
        <p14:creationId xmlns:p14="http://schemas.microsoft.com/office/powerpoint/2010/main" val="275728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dirty="0" smtClean="0">
              <a:latin typeface="Arial" charset="0"/>
            </a:endParaRPr>
          </a:p>
        </p:txBody>
      </p:sp>
    </p:spTree>
    <p:extLst>
      <p:ext uri="{BB962C8B-B14F-4D97-AF65-F5344CB8AC3E}">
        <p14:creationId xmlns:p14="http://schemas.microsoft.com/office/powerpoint/2010/main" val="2203688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ltLang="en-US" dirty="0" smtClean="0"/>
          </a:p>
        </p:txBody>
      </p:sp>
    </p:spTree>
    <p:extLst>
      <p:ext uri="{BB962C8B-B14F-4D97-AF65-F5344CB8AC3E}">
        <p14:creationId xmlns:p14="http://schemas.microsoft.com/office/powerpoint/2010/main" val="56030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62120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560961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pic>
        <p:nvPicPr>
          <p:cNvPr id="102403"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224374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085351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780748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pic>
        <p:nvPicPr>
          <p:cNvPr id="107523"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501156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4113" y="692150"/>
            <a:ext cx="4552950" cy="3416300"/>
          </a:xfrm>
          <a:ln/>
        </p:spPr>
      </p:sp>
      <p:sp>
        <p:nvSpPr>
          <p:cNvPr id="942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353158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ltLang="en-US" dirty="0" smtClean="0"/>
          </a:p>
        </p:txBody>
      </p:sp>
    </p:spTree>
    <p:extLst>
      <p:ext uri="{BB962C8B-B14F-4D97-AF65-F5344CB8AC3E}">
        <p14:creationId xmlns:p14="http://schemas.microsoft.com/office/powerpoint/2010/main" val="2739401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en-US" altLang="en-US" dirty="0" smtClean="0"/>
          </a:p>
        </p:txBody>
      </p:sp>
    </p:spTree>
    <p:extLst>
      <p:ext uri="{BB962C8B-B14F-4D97-AF65-F5344CB8AC3E}">
        <p14:creationId xmlns:p14="http://schemas.microsoft.com/office/powerpoint/2010/main" val="124314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867409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ltLang="en-US" dirty="0" smtClean="0"/>
          </a:p>
        </p:txBody>
      </p:sp>
    </p:spTree>
    <p:extLst>
      <p:ext uri="{BB962C8B-B14F-4D97-AF65-F5344CB8AC3E}">
        <p14:creationId xmlns:p14="http://schemas.microsoft.com/office/powerpoint/2010/main" val="115144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546153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86895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365803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064573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590493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892690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529625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4210962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p:txBody>
          <a:bodyPr/>
          <a:lstStyle/>
          <a:p>
            <a:endParaRPr lang="en-US" altLang="en-US" dirty="0" smtClean="0"/>
          </a:p>
        </p:txBody>
      </p:sp>
    </p:spTree>
    <p:extLst>
      <p:ext uri="{BB962C8B-B14F-4D97-AF65-F5344CB8AC3E}">
        <p14:creationId xmlns:p14="http://schemas.microsoft.com/office/powerpoint/2010/main" val="4031685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17348004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93763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026"/>
          <p:cNvSpPr>
            <a:spLocks noGrp="1" noRot="1" noChangeAspect="1" noChangeArrowheads="1" noTextEdit="1"/>
          </p:cNvSpPr>
          <p:nvPr>
            <p:ph type="sldImg"/>
          </p:nvPr>
        </p:nvSpPr>
        <p:spPr>
          <a:ln/>
        </p:spPr>
      </p:sp>
      <p:sp>
        <p:nvSpPr>
          <p:cNvPr id="125955"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842760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Rot="1" noChangeAspect="1" noChangeArrowheads="1" noTextEdit="1"/>
          </p:cNvSpPr>
          <p:nvPr>
            <p:ph type="sldImg"/>
          </p:nvPr>
        </p:nvSpPr>
        <p:spPr>
          <a:xfrm>
            <a:off x="1154113" y="692150"/>
            <a:ext cx="4552950" cy="3416300"/>
          </a:xfrm>
          <a:ln/>
        </p:spPr>
      </p:sp>
      <p:sp>
        <p:nvSpPr>
          <p:cNvPr id="461827" name="Rectangle 3"/>
          <p:cNvSpPr>
            <a:spLocks noGrp="1" noChangeArrowheads="1"/>
          </p:cNvSpPr>
          <p:nvPr>
            <p:ph type="body" idx="1"/>
          </p:nvPr>
        </p:nvSpPr>
        <p:spPr/>
        <p:txBody>
          <a:bodyPr/>
          <a:lstStyle/>
          <a:p>
            <a:endParaRPr lang="en-US" altLang="en-US" dirty="0" smtClean="0"/>
          </a:p>
        </p:txBody>
      </p:sp>
    </p:spTree>
    <p:extLst>
      <p:ext uri="{BB962C8B-B14F-4D97-AF65-F5344CB8AC3E}">
        <p14:creationId xmlns:p14="http://schemas.microsoft.com/office/powerpoint/2010/main" val="3471561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Rot="1" noChangeAspect="1" noChangeArrowheads="1" noTextEdit="1"/>
          </p:cNvSpPr>
          <p:nvPr>
            <p:ph type="sldImg"/>
          </p:nvPr>
        </p:nvSpPr>
        <p:spPr>
          <a:xfrm>
            <a:off x="1154113" y="692150"/>
            <a:ext cx="4552950" cy="3416300"/>
          </a:xfrm>
          <a:ln/>
        </p:spPr>
      </p:sp>
      <p:sp>
        <p:nvSpPr>
          <p:cNvPr id="461827" name="Rectangle 3"/>
          <p:cNvSpPr>
            <a:spLocks noGrp="1" noChangeArrowheads="1"/>
          </p:cNvSpPr>
          <p:nvPr>
            <p:ph type="body" idx="1"/>
          </p:nvPr>
        </p:nvSpPr>
        <p:spPr/>
        <p:txBody>
          <a:bodyPr/>
          <a:lstStyle/>
          <a:p>
            <a:endParaRPr lang="en-US" altLang="en-US" dirty="0" smtClean="0"/>
          </a:p>
        </p:txBody>
      </p:sp>
    </p:spTree>
    <p:extLst>
      <p:ext uri="{BB962C8B-B14F-4D97-AF65-F5344CB8AC3E}">
        <p14:creationId xmlns:p14="http://schemas.microsoft.com/office/powerpoint/2010/main" val="4449421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468760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311152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34346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4249833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154113" y="692150"/>
            <a:ext cx="4552950" cy="3416300"/>
          </a:xfrm>
          <a:ln/>
        </p:spPr>
      </p:sp>
      <p:sp>
        <p:nvSpPr>
          <p:cNvPr id="942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62805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547635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endParaRPr lang="en-US" altLang="en-US" dirty="0" smtClean="0"/>
          </a:p>
        </p:txBody>
      </p:sp>
    </p:spTree>
    <p:extLst>
      <p:ext uri="{BB962C8B-B14F-4D97-AF65-F5344CB8AC3E}">
        <p14:creationId xmlns:p14="http://schemas.microsoft.com/office/powerpoint/2010/main" val="2068349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98F0E99-F451-41DE-B2C7-7E98E889D115}" type="datetimeFigureOut">
              <a:rPr lang="zh-TW" altLang="en-US" smtClean="0"/>
              <a:t>2016/12/14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672BA4F-FEDC-487F-8D13-1332E0987453}" type="slidenum">
              <a:rPr lang="zh-TW" altLang="en-US" smtClean="0"/>
              <a:t>‹#›</a:t>
            </a:fld>
            <a:endParaRPr lang="zh-TW" altLang="en-US"/>
          </a:p>
        </p:txBody>
      </p:sp>
    </p:spTree>
    <p:extLst>
      <p:ext uri="{BB962C8B-B14F-4D97-AF65-F5344CB8AC3E}">
        <p14:creationId xmlns:p14="http://schemas.microsoft.com/office/powerpoint/2010/main" val="67329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98F0E99-F451-41DE-B2C7-7E98E889D115}" type="datetimeFigureOut">
              <a:rPr lang="zh-TW" altLang="en-US" smtClean="0"/>
              <a:t>2016/12/14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672BA4F-FEDC-487F-8D13-1332E0987453}" type="slidenum">
              <a:rPr lang="zh-TW" altLang="en-US" smtClean="0"/>
              <a:t>‹#›</a:t>
            </a:fld>
            <a:endParaRPr lang="zh-TW" altLang="en-US"/>
          </a:p>
        </p:txBody>
      </p:sp>
    </p:spTree>
    <p:extLst>
      <p:ext uri="{BB962C8B-B14F-4D97-AF65-F5344CB8AC3E}">
        <p14:creationId xmlns:p14="http://schemas.microsoft.com/office/powerpoint/2010/main" val="305447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98F0E99-F451-41DE-B2C7-7E98E889D115}" type="datetimeFigureOut">
              <a:rPr lang="zh-TW" altLang="en-US" smtClean="0"/>
              <a:t>2016/12/14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672BA4F-FEDC-487F-8D13-1332E0987453}" type="slidenum">
              <a:rPr lang="zh-TW" altLang="en-US" smtClean="0"/>
              <a:t>‹#›</a:t>
            </a:fld>
            <a:endParaRPr lang="zh-TW" altLang="en-US"/>
          </a:p>
        </p:txBody>
      </p:sp>
    </p:spTree>
    <p:extLst>
      <p:ext uri="{BB962C8B-B14F-4D97-AF65-F5344CB8AC3E}">
        <p14:creationId xmlns:p14="http://schemas.microsoft.com/office/powerpoint/2010/main" val="2748975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ext Box 16"/>
          <p:cNvSpPr txBox="1">
            <a:spLocks noChangeArrowheads="1"/>
          </p:cNvSpPr>
          <p:nvPr userDrawn="1"/>
        </p:nvSpPr>
        <p:spPr bwMode="auto">
          <a:xfrm>
            <a:off x="76200" y="6400800"/>
            <a:ext cx="762000" cy="274638"/>
          </a:xfrm>
          <a:prstGeom prst="rect">
            <a:avLst/>
          </a:prstGeom>
          <a:noFill/>
          <a:ln>
            <a:noFill/>
          </a:ln>
          <a:effectLst/>
          <a:extLst/>
        </p:spPr>
        <p:txBody>
          <a:bodyPr>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gn="ctr">
              <a:spcBef>
                <a:spcPct val="50000"/>
              </a:spcBef>
            </a:pPr>
            <a:r>
              <a:rPr lang="en-US" altLang="en-US" sz="1200" i="0" dirty="0">
                <a:solidFill>
                  <a:schemeClr val="tx1"/>
                </a:solidFill>
                <a:latin typeface="Arial" charset="0"/>
              </a:rPr>
              <a:t>6-</a:t>
            </a:r>
            <a:fld id="{3489FC96-A15A-439A-99A9-1296589C7A68}" type="slidenum">
              <a:rPr lang="en-US" altLang="en-US" sz="1200" i="0">
                <a:solidFill>
                  <a:schemeClr val="tx1"/>
                </a:solidFill>
                <a:latin typeface="Arial" charset="0"/>
              </a:rPr>
              <a:pPr algn="ctr">
                <a:spcBef>
                  <a:spcPct val="50000"/>
                </a:spcBef>
              </a:pPr>
              <a:t>‹#›</a:t>
            </a:fld>
            <a:endParaRPr lang="en-US" altLang="en-US" sz="1200" i="0" dirty="0">
              <a:solidFill>
                <a:schemeClr val="tx1"/>
              </a:solidFill>
              <a:latin typeface="Arial" charset="0"/>
            </a:endParaRPr>
          </a:p>
        </p:txBody>
      </p:sp>
      <p:sp>
        <p:nvSpPr>
          <p:cNvPr id="3" name="Text Box 16"/>
          <p:cNvSpPr txBox="1">
            <a:spLocks noChangeArrowheads="1"/>
          </p:cNvSpPr>
          <p:nvPr userDrawn="1"/>
        </p:nvSpPr>
        <p:spPr bwMode="auto">
          <a:xfrm>
            <a:off x="76200" y="6400800"/>
            <a:ext cx="762000" cy="274638"/>
          </a:xfrm>
          <a:prstGeom prst="rect">
            <a:avLst/>
          </a:prstGeom>
          <a:noFill/>
          <a:ln>
            <a:noFill/>
          </a:ln>
          <a:effectLst/>
          <a:extLst/>
        </p:spPr>
        <p:txBody>
          <a:bodyPr>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gn="ctr">
              <a:spcBef>
                <a:spcPct val="50000"/>
              </a:spcBef>
            </a:pPr>
            <a:r>
              <a:rPr lang="en-US" altLang="en-US" sz="1200" i="0" dirty="0">
                <a:solidFill>
                  <a:schemeClr val="tx1"/>
                </a:solidFill>
                <a:latin typeface="Arial" charset="0"/>
              </a:rPr>
              <a:t>6-</a:t>
            </a:r>
            <a:fld id="{D39D6687-CFD7-4B51-8C31-564A2F34232F}" type="slidenum">
              <a:rPr lang="en-US" altLang="en-US" sz="1200" i="0">
                <a:solidFill>
                  <a:schemeClr val="tx1"/>
                </a:solidFill>
                <a:latin typeface="Arial" charset="0"/>
              </a:rPr>
              <a:pPr algn="ctr">
                <a:spcBef>
                  <a:spcPct val="50000"/>
                </a:spcBef>
              </a:pPr>
              <a:t>‹#›</a:t>
            </a:fld>
            <a:endParaRPr lang="en-US" altLang="en-US" sz="1200" i="0" dirty="0">
              <a:solidFill>
                <a:schemeClr val="tx1"/>
              </a:solidFill>
              <a:latin typeface="Arial" charset="0"/>
            </a:endParaRPr>
          </a:p>
        </p:txBody>
      </p:sp>
    </p:spTree>
    <p:extLst>
      <p:ext uri="{BB962C8B-B14F-4D97-AF65-F5344CB8AC3E}">
        <p14:creationId xmlns:p14="http://schemas.microsoft.com/office/powerpoint/2010/main" val="3074498093"/>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143000"/>
            <a:ext cx="4114800"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114800"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565206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98F0E99-F451-41DE-B2C7-7E98E889D115}" type="datetimeFigureOut">
              <a:rPr lang="zh-TW" altLang="en-US" smtClean="0"/>
              <a:t>2016/12/14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672BA4F-FEDC-487F-8D13-1332E0987453}" type="slidenum">
              <a:rPr lang="zh-TW" altLang="en-US" smtClean="0"/>
              <a:t>‹#›</a:t>
            </a:fld>
            <a:endParaRPr lang="zh-TW" altLang="en-US"/>
          </a:p>
        </p:txBody>
      </p:sp>
    </p:spTree>
    <p:extLst>
      <p:ext uri="{BB962C8B-B14F-4D97-AF65-F5344CB8AC3E}">
        <p14:creationId xmlns:p14="http://schemas.microsoft.com/office/powerpoint/2010/main" val="278225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98F0E99-F451-41DE-B2C7-7E98E889D115}" type="datetimeFigureOut">
              <a:rPr lang="zh-TW" altLang="en-US" smtClean="0"/>
              <a:t>2016/12/14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672BA4F-FEDC-487F-8D13-1332E0987453}" type="slidenum">
              <a:rPr lang="zh-TW" altLang="en-US" smtClean="0"/>
              <a:t>‹#›</a:t>
            </a:fld>
            <a:endParaRPr lang="zh-TW" altLang="en-US"/>
          </a:p>
        </p:txBody>
      </p:sp>
    </p:spTree>
    <p:extLst>
      <p:ext uri="{BB962C8B-B14F-4D97-AF65-F5344CB8AC3E}">
        <p14:creationId xmlns:p14="http://schemas.microsoft.com/office/powerpoint/2010/main" val="351947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98F0E99-F451-41DE-B2C7-7E98E889D115}" type="datetimeFigureOut">
              <a:rPr lang="zh-TW" altLang="en-US" smtClean="0"/>
              <a:t>2016/12/14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672BA4F-FEDC-487F-8D13-1332E0987453}" type="slidenum">
              <a:rPr lang="zh-TW" altLang="en-US" smtClean="0"/>
              <a:t>‹#›</a:t>
            </a:fld>
            <a:endParaRPr lang="zh-TW" altLang="en-US"/>
          </a:p>
        </p:txBody>
      </p:sp>
    </p:spTree>
    <p:extLst>
      <p:ext uri="{BB962C8B-B14F-4D97-AF65-F5344CB8AC3E}">
        <p14:creationId xmlns:p14="http://schemas.microsoft.com/office/powerpoint/2010/main" val="71542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98F0E99-F451-41DE-B2C7-7E98E889D115}" type="datetimeFigureOut">
              <a:rPr lang="zh-TW" altLang="en-US" smtClean="0"/>
              <a:t>2016/12/14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672BA4F-FEDC-487F-8D13-1332E0987453}" type="slidenum">
              <a:rPr lang="zh-TW" altLang="en-US" smtClean="0"/>
              <a:t>‹#›</a:t>
            </a:fld>
            <a:endParaRPr lang="zh-TW" altLang="en-US"/>
          </a:p>
        </p:txBody>
      </p:sp>
    </p:spTree>
    <p:extLst>
      <p:ext uri="{BB962C8B-B14F-4D97-AF65-F5344CB8AC3E}">
        <p14:creationId xmlns:p14="http://schemas.microsoft.com/office/powerpoint/2010/main" val="159687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98F0E99-F451-41DE-B2C7-7E98E889D115}" type="datetimeFigureOut">
              <a:rPr lang="zh-TW" altLang="en-US" smtClean="0"/>
              <a:t>2016/12/14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672BA4F-FEDC-487F-8D13-1332E0987453}" type="slidenum">
              <a:rPr lang="zh-TW" altLang="en-US" smtClean="0"/>
              <a:t>‹#›</a:t>
            </a:fld>
            <a:endParaRPr lang="zh-TW" altLang="en-US"/>
          </a:p>
        </p:txBody>
      </p:sp>
    </p:spTree>
    <p:extLst>
      <p:ext uri="{BB962C8B-B14F-4D97-AF65-F5344CB8AC3E}">
        <p14:creationId xmlns:p14="http://schemas.microsoft.com/office/powerpoint/2010/main" val="154836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98F0E99-F451-41DE-B2C7-7E98E889D115}" type="datetimeFigureOut">
              <a:rPr lang="zh-TW" altLang="en-US" smtClean="0"/>
              <a:t>2016/12/14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672BA4F-FEDC-487F-8D13-1332E0987453}" type="slidenum">
              <a:rPr lang="zh-TW" altLang="en-US" smtClean="0"/>
              <a:t>‹#›</a:t>
            </a:fld>
            <a:endParaRPr lang="zh-TW" altLang="en-US"/>
          </a:p>
        </p:txBody>
      </p:sp>
    </p:spTree>
    <p:extLst>
      <p:ext uri="{BB962C8B-B14F-4D97-AF65-F5344CB8AC3E}">
        <p14:creationId xmlns:p14="http://schemas.microsoft.com/office/powerpoint/2010/main" val="392302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98F0E99-F451-41DE-B2C7-7E98E889D115}" type="datetimeFigureOut">
              <a:rPr lang="zh-TW" altLang="en-US" smtClean="0"/>
              <a:t>2016/12/14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672BA4F-FEDC-487F-8D13-1332E0987453}" type="slidenum">
              <a:rPr lang="zh-TW" altLang="en-US" smtClean="0"/>
              <a:t>‹#›</a:t>
            </a:fld>
            <a:endParaRPr lang="zh-TW" altLang="en-US"/>
          </a:p>
        </p:txBody>
      </p:sp>
    </p:spTree>
    <p:extLst>
      <p:ext uri="{BB962C8B-B14F-4D97-AF65-F5344CB8AC3E}">
        <p14:creationId xmlns:p14="http://schemas.microsoft.com/office/powerpoint/2010/main" val="352985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98F0E99-F451-41DE-B2C7-7E98E889D115}" type="datetimeFigureOut">
              <a:rPr lang="zh-TW" altLang="en-US" smtClean="0"/>
              <a:t>2016/12/14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672BA4F-FEDC-487F-8D13-1332E0987453}" type="slidenum">
              <a:rPr lang="zh-TW" altLang="en-US" smtClean="0"/>
              <a:t>‹#›</a:t>
            </a:fld>
            <a:endParaRPr lang="zh-TW" altLang="en-US"/>
          </a:p>
        </p:txBody>
      </p:sp>
    </p:spTree>
    <p:extLst>
      <p:ext uri="{BB962C8B-B14F-4D97-AF65-F5344CB8AC3E}">
        <p14:creationId xmlns:p14="http://schemas.microsoft.com/office/powerpoint/2010/main" val="109589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F0E99-F451-41DE-B2C7-7E98E889D115}" type="datetimeFigureOut">
              <a:rPr lang="zh-TW" altLang="en-US" smtClean="0"/>
              <a:t>2016/12/14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2BA4F-FEDC-487F-8D13-1332E0987453}" type="slidenum">
              <a:rPr lang="zh-TW" altLang="en-US" smtClean="0"/>
              <a:t>‹#›</a:t>
            </a:fld>
            <a:endParaRPr lang="zh-TW" altLang="en-US"/>
          </a:p>
        </p:txBody>
      </p:sp>
    </p:spTree>
    <p:extLst>
      <p:ext uri="{BB962C8B-B14F-4D97-AF65-F5344CB8AC3E}">
        <p14:creationId xmlns:p14="http://schemas.microsoft.com/office/powerpoint/2010/main" val="1221246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7" Type="http://schemas.microsoft.com/office/2007/relationships/hdphoto" Target="../media/hdphoto4.wdp"/><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25.png"/><Relationship Id="rId5" Type="http://schemas.microsoft.com/office/2007/relationships/hdphoto" Target="../media/hdphoto3.wdp"/><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6.emf"/><Relationship Id="rId5" Type="http://schemas.openxmlformats.org/officeDocument/2006/relationships/oleObject" Target="../embeddings/Microsoft_Excel_97-2003____1.xls"/><Relationship Id="rId4" Type="http://schemas.openxmlformats.org/officeDocument/2006/relationships/image" Target="../media/image2.jpe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0" y="0"/>
            <a:ext cx="9190360" cy="686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ctrTitle"/>
          </p:nvPr>
        </p:nvSpPr>
        <p:spPr>
          <a:xfrm>
            <a:off x="2699792" y="2060848"/>
            <a:ext cx="6408712" cy="2666727"/>
          </a:xfrm>
        </p:spPr>
        <p:txBody>
          <a:bodyPr>
            <a:normAutofit/>
          </a:bodyPr>
          <a:lstStyle/>
          <a:p>
            <a:pPr algn="l">
              <a:lnSpc>
                <a:spcPct val="125000"/>
              </a:lnSpc>
              <a:spcBef>
                <a:spcPts val="1200"/>
              </a:spcBef>
            </a:pPr>
            <a:r>
              <a:rPr lang="en-US" altLang="zh-TW" sz="4000" b="1" dirty="0" smtClean="0">
                <a:solidFill>
                  <a:srgbClr val="019EAF"/>
                </a:solidFill>
                <a:effectLst>
                  <a:outerShdw blurRad="38100" dist="38100" dir="2700000" algn="tl">
                    <a:srgbClr val="000000">
                      <a:alpha val="43137"/>
                    </a:srgbClr>
                  </a:outerShdw>
                </a:effectLst>
                <a:latin typeface="Book Antiqua" panose="02040602050305030304" pitchFamily="18" charset="0"/>
                <a:ea typeface="新細明體" charset="-120"/>
              </a:rPr>
              <a:t>CHAPTER </a:t>
            </a:r>
            <a:r>
              <a:rPr lang="en-US" altLang="zh-TW" sz="4000" b="1" dirty="0" smtClean="0">
                <a:solidFill>
                  <a:srgbClr val="CC0000"/>
                </a:solidFill>
                <a:effectLst>
                  <a:outerShdw blurRad="38100" dist="38100" dir="2700000" algn="tl">
                    <a:srgbClr val="000000">
                      <a:alpha val="43137"/>
                    </a:srgbClr>
                  </a:outerShdw>
                </a:effectLst>
                <a:latin typeface="Book Antiqua" panose="02040602050305030304" pitchFamily="18" charset="0"/>
                <a:ea typeface="新細明體" charset="-120"/>
              </a:rPr>
              <a:t>6</a:t>
            </a:r>
            <a:br>
              <a:rPr lang="en-US" altLang="zh-TW" sz="4000" b="1" dirty="0" smtClean="0">
                <a:solidFill>
                  <a:srgbClr val="CC0000"/>
                </a:solidFill>
                <a:effectLst>
                  <a:outerShdw blurRad="38100" dist="38100" dir="2700000" algn="tl">
                    <a:srgbClr val="000000">
                      <a:alpha val="43137"/>
                    </a:srgbClr>
                  </a:outerShdw>
                </a:effectLst>
                <a:latin typeface="Book Antiqua" panose="02040602050305030304" pitchFamily="18" charset="0"/>
                <a:ea typeface="新細明體" charset="-120"/>
              </a:rPr>
            </a:br>
            <a:r>
              <a:rPr lang="en-US" altLang="zh-TW" sz="4000" b="1" dirty="0" smtClean="0">
                <a:effectLst>
                  <a:outerShdw blurRad="38100" dist="38100" dir="2700000" algn="tl">
                    <a:srgbClr val="000000">
                      <a:alpha val="43137"/>
                    </a:srgbClr>
                  </a:outerShdw>
                </a:effectLst>
                <a:latin typeface="Book Antiqua" panose="02040602050305030304" pitchFamily="18" charset="0"/>
                <a:ea typeface="新細明體" charset="-120"/>
              </a:rPr>
              <a:t>Inventories</a:t>
            </a:r>
            <a:endParaRPr lang="en-US" altLang="zh-TW" sz="4000" b="1" dirty="0">
              <a:effectLst>
                <a:outerShdw blurRad="38100" dist="38100" dir="2700000" algn="tl">
                  <a:srgbClr val="000000">
                    <a:alpha val="43137"/>
                  </a:srgbClr>
                </a:outerShdw>
              </a:effectLst>
              <a:latin typeface="Book Antiqua" panose="02040602050305030304" pitchFamily="18" charset="0"/>
              <a:ea typeface="新細明體" charset="-120"/>
            </a:endParaRPr>
          </a:p>
        </p:txBody>
      </p:sp>
    </p:spTree>
    <p:extLst>
      <p:ext uri="{BB962C8B-B14F-4D97-AF65-F5344CB8AC3E}">
        <p14:creationId xmlns:p14="http://schemas.microsoft.com/office/powerpoint/2010/main" val="4030152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17411" name="Rectangle 3"/>
          <p:cNvSpPr>
            <a:spLocks noChangeArrowheads="1"/>
          </p:cNvSpPr>
          <p:nvPr/>
        </p:nvSpPr>
        <p:spPr bwMode="auto">
          <a:xfrm>
            <a:off x="457200" y="1274763"/>
            <a:ext cx="8305800" cy="3045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p>
            <a:pPr>
              <a:lnSpc>
                <a:spcPct val="115000"/>
              </a:lnSpc>
              <a:spcBef>
                <a:spcPct val="20000"/>
              </a:spcBef>
              <a:tabLst>
                <a:tab pos="342900" algn="l"/>
                <a:tab pos="1943100" algn="l"/>
              </a:tabLst>
              <a:defRPr/>
            </a:pPr>
            <a:r>
              <a:rPr lang="en-US" sz="1700" b="0" i="0" dirty="0" smtClean="0">
                <a:latin typeface="Book Antiqua" panose="02040602050305030304" pitchFamily="18" charset="0"/>
              </a:rPr>
              <a:t>Deng Yaping </a:t>
            </a:r>
            <a:r>
              <a:rPr lang="en-US" sz="1700" b="0" i="0" dirty="0">
                <a:latin typeface="Book Antiqua" panose="02040602050305030304" pitchFamily="18" charset="0"/>
              </a:rPr>
              <a:t>Company completed its inventory count. It arrived at a total inventory value of </a:t>
            </a:r>
            <a:r>
              <a:rPr lang="en-US" sz="1700" b="0" i="0" dirty="0" smtClean="0">
                <a:latin typeface="Book Antiqua" panose="02040602050305030304" pitchFamily="18" charset="0"/>
              </a:rPr>
              <a:t>¥200,000</a:t>
            </a:r>
            <a:r>
              <a:rPr lang="en-US" sz="1700" b="0" i="0" dirty="0">
                <a:latin typeface="Book Antiqua" panose="02040602050305030304" pitchFamily="18" charset="0"/>
              </a:rPr>
              <a:t>. You have been given the information listed below. Discuss how this information affects the reported cost of inventory.</a:t>
            </a:r>
          </a:p>
          <a:p>
            <a:pPr marL="341313" indent="-341313">
              <a:lnSpc>
                <a:spcPct val="115000"/>
              </a:lnSpc>
              <a:spcBef>
                <a:spcPct val="20000"/>
              </a:spcBef>
              <a:tabLst>
                <a:tab pos="342900" algn="l"/>
                <a:tab pos="1943100" algn="l"/>
              </a:tabLst>
              <a:defRPr/>
            </a:pPr>
            <a:r>
              <a:rPr lang="en-US" sz="1700" b="0" i="0" dirty="0">
                <a:latin typeface="Book Antiqua" panose="02040602050305030304" pitchFamily="18" charset="0"/>
              </a:rPr>
              <a:t>1. 	</a:t>
            </a:r>
            <a:r>
              <a:rPr lang="en-US" sz="1700" b="0" i="0" dirty="0" smtClean="0">
                <a:latin typeface="Book Antiqua" panose="02040602050305030304" pitchFamily="18" charset="0"/>
              </a:rPr>
              <a:t>Deng Yaping </a:t>
            </a:r>
            <a:r>
              <a:rPr lang="en-US" sz="1700" b="0" i="0" dirty="0">
                <a:latin typeface="Book Antiqua" panose="02040602050305030304" pitchFamily="18" charset="0"/>
              </a:rPr>
              <a:t>included in the inventory goods held on consignment for Falls Co., costing </a:t>
            </a:r>
            <a:r>
              <a:rPr lang="en-US" sz="1700" b="0" i="0" dirty="0" smtClean="0">
                <a:latin typeface="Book Antiqua" panose="02040602050305030304" pitchFamily="18" charset="0"/>
              </a:rPr>
              <a:t>¥15,000</a:t>
            </a:r>
            <a:r>
              <a:rPr lang="en-US" sz="1700" b="0" i="0" dirty="0">
                <a:latin typeface="Book Antiqua" panose="02040602050305030304" pitchFamily="18" charset="0"/>
              </a:rPr>
              <a:t>.</a:t>
            </a:r>
          </a:p>
          <a:p>
            <a:pPr marL="341313" indent="-341313">
              <a:lnSpc>
                <a:spcPct val="115000"/>
              </a:lnSpc>
              <a:spcBef>
                <a:spcPct val="20000"/>
              </a:spcBef>
              <a:tabLst>
                <a:tab pos="342900" algn="l"/>
                <a:tab pos="1943100" algn="l"/>
              </a:tabLst>
              <a:defRPr/>
            </a:pPr>
            <a:r>
              <a:rPr lang="en-US" sz="1700" b="0" i="0" dirty="0">
                <a:latin typeface="Book Antiqua" panose="02040602050305030304" pitchFamily="18" charset="0"/>
              </a:rPr>
              <a:t>2. 	The company did not include in the count purchased goods of </a:t>
            </a:r>
            <a:r>
              <a:rPr lang="en-US" sz="1700" b="0" i="0" dirty="0" smtClean="0">
                <a:latin typeface="Book Antiqua" panose="02040602050305030304" pitchFamily="18" charset="0"/>
              </a:rPr>
              <a:t>¥10,000</a:t>
            </a:r>
            <a:r>
              <a:rPr lang="en-US" sz="1700" b="0" i="0" dirty="0">
                <a:latin typeface="Book Antiqua" panose="02040602050305030304" pitchFamily="18" charset="0"/>
              </a:rPr>
              <a:t>, which 	were in transit (terms: FOB shipping point).</a:t>
            </a:r>
          </a:p>
          <a:p>
            <a:pPr marL="341313" indent="-341313">
              <a:lnSpc>
                <a:spcPct val="115000"/>
              </a:lnSpc>
              <a:spcBef>
                <a:spcPct val="20000"/>
              </a:spcBef>
              <a:tabLst>
                <a:tab pos="342900" algn="l"/>
                <a:tab pos="1943100" algn="l"/>
              </a:tabLst>
              <a:defRPr/>
            </a:pPr>
            <a:r>
              <a:rPr lang="en-US" sz="1700" b="0" i="0" dirty="0">
                <a:latin typeface="Book Antiqua" panose="02040602050305030304" pitchFamily="18" charset="0"/>
              </a:rPr>
              <a:t>3. 	The company did not include in the count inventory that had been sold with a 	cost of </a:t>
            </a:r>
            <a:r>
              <a:rPr lang="en-US" sz="1700" b="0" i="0" dirty="0" smtClean="0">
                <a:latin typeface="Book Antiqua" panose="02040602050305030304" pitchFamily="18" charset="0"/>
              </a:rPr>
              <a:t>¥12,000</a:t>
            </a:r>
            <a:r>
              <a:rPr lang="en-US" sz="1700" b="0" i="0" dirty="0">
                <a:latin typeface="Book Antiqua" panose="02040602050305030304" pitchFamily="18" charset="0"/>
              </a:rPr>
              <a:t>, which was in transit (terms: FOB shipping point).</a:t>
            </a:r>
          </a:p>
        </p:txBody>
      </p:sp>
      <p:sp>
        <p:nvSpPr>
          <p:cNvPr id="19460" name="Text Box 16"/>
          <p:cNvSpPr txBox="1">
            <a:spLocks noChangeArrowheads="1"/>
          </p:cNvSpPr>
          <p:nvPr/>
        </p:nvSpPr>
        <p:spPr bwMode="auto">
          <a:xfrm>
            <a:off x="457200" y="4271343"/>
            <a:ext cx="1600200" cy="36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type="none" w="sm" len="sm"/>
                <a:tailEnd type="none" w="sm" len="sm"/>
              </a14:hiddenLine>
            </a:ext>
          </a:extLst>
        </p:spPr>
        <p:txBody>
          <a:bodyPr>
            <a:spAutoFit/>
          </a:bodyPr>
          <a:lstStyle>
            <a:lvl1pPr>
              <a:tabLst>
                <a:tab pos="342900" algn="l"/>
                <a:tab pos="5257800" algn="r"/>
                <a:tab pos="6858000" algn="r"/>
                <a:tab pos="8001000" algn="r"/>
              </a:tabLst>
              <a:defRPr sz="2800" b="1" i="1">
                <a:solidFill>
                  <a:srgbClr val="BC0000"/>
                </a:solidFill>
                <a:latin typeface="Comic Sans MS" pitchFamily="66" charset="0"/>
              </a:defRPr>
            </a:lvl1pPr>
            <a:lvl2pPr marL="742950" indent="-285750">
              <a:tabLst>
                <a:tab pos="342900" algn="l"/>
                <a:tab pos="5257800" algn="r"/>
                <a:tab pos="6858000" algn="r"/>
                <a:tab pos="8001000" algn="r"/>
              </a:tabLst>
              <a:defRPr sz="2800" b="1" i="1">
                <a:solidFill>
                  <a:srgbClr val="BC0000"/>
                </a:solidFill>
                <a:latin typeface="Comic Sans MS" pitchFamily="66" charset="0"/>
              </a:defRPr>
            </a:lvl2pPr>
            <a:lvl3pPr marL="1143000" indent="-228600">
              <a:tabLst>
                <a:tab pos="342900" algn="l"/>
                <a:tab pos="5257800" algn="r"/>
                <a:tab pos="6858000" algn="r"/>
                <a:tab pos="8001000" algn="r"/>
              </a:tabLst>
              <a:defRPr sz="2800" b="1" i="1">
                <a:solidFill>
                  <a:srgbClr val="BC0000"/>
                </a:solidFill>
                <a:latin typeface="Comic Sans MS" pitchFamily="66" charset="0"/>
              </a:defRPr>
            </a:lvl3pPr>
            <a:lvl4pPr marL="1600200" indent="-228600">
              <a:tabLst>
                <a:tab pos="342900" algn="l"/>
                <a:tab pos="5257800" algn="r"/>
                <a:tab pos="6858000" algn="r"/>
                <a:tab pos="8001000" algn="r"/>
              </a:tabLst>
              <a:defRPr sz="2800" b="1" i="1">
                <a:solidFill>
                  <a:srgbClr val="BC0000"/>
                </a:solidFill>
                <a:latin typeface="Comic Sans MS" pitchFamily="66" charset="0"/>
              </a:defRPr>
            </a:lvl4pPr>
            <a:lvl5pPr marL="2057400" indent="-228600">
              <a:tabLst>
                <a:tab pos="342900" algn="l"/>
                <a:tab pos="5257800" algn="r"/>
                <a:tab pos="6858000" algn="r"/>
                <a:tab pos="8001000" algn="r"/>
              </a:tabLst>
              <a:defRPr sz="2800" b="1" i="1">
                <a:solidFill>
                  <a:srgbClr val="BC0000"/>
                </a:solidFill>
                <a:latin typeface="Comic Sans MS" pitchFamily="66" charset="0"/>
              </a:defRPr>
            </a:lvl5pPr>
            <a:lvl6pPr marL="2514600" indent="-228600" eaLnBrk="0" fontAlgn="base" hangingPunct="0">
              <a:spcBef>
                <a:spcPct val="0"/>
              </a:spcBef>
              <a:spcAft>
                <a:spcPct val="0"/>
              </a:spcAft>
              <a:tabLst>
                <a:tab pos="342900" algn="l"/>
                <a:tab pos="5257800" algn="r"/>
                <a:tab pos="6858000" algn="r"/>
                <a:tab pos="8001000" algn="r"/>
              </a:tabLst>
              <a:defRPr sz="2800" b="1" i="1">
                <a:solidFill>
                  <a:srgbClr val="BC0000"/>
                </a:solidFill>
                <a:latin typeface="Comic Sans MS" pitchFamily="66" charset="0"/>
              </a:defRPr>
            </a:lvl6pPr>
            <a:lvl7pPr marL="2971800" indent="-228600" eaLnBrk="0" fontAlgn="base" hangingPunct="0">
              <a:spcBef>
                <a:spcPct val="0"/>
              </a:spcBef>
              <a:spcAft>
                <a:spcPct val="0"/>
              </a:spcAft>
              <a:tabLst>
                <a:tab pos="342900" algn="l"/>
                <a:tab pos="5257800" algn="r"/>
                <a:tab pos="6858000" algn="r"/>
                <a:tab pos="8001000" algn="r"/>
              </a:tabLst>
              <a:defRPr sz="2800" b="1" i="1">
                <a:solidFill>
                  <a:srgbClr val="BC0000"/>
                </a:solidFill>
                <a:latin typeface="Comic Sans MS" pitchFamily="66" charset="0"/>
              </a:defRPr>
            </a:lvl7pPr>
            <a:lvl8pPr marL="3429000" indent="-228600" eaLnBrk="0" fontAlgn="base" hangingPunct="0">
              <a:spcBef>
                <a:spcPct val="0"/>
              </a:spcBef>
              <a:spcAft>
                <a:spcPct val="0"/>
              </a:spcAft>
              <a:tabLst>
                <a:tab pos="342900" algn="l"/>
                <a:tab pos="5257800" algn="r"/>
                <a:tab pos="6858000" algn="r"/>
                <a:tab pos="8001000" algn="r"/>
              </a:tabLst>
              <a:defRPr sz="2800" b="1" i="1">
                <a:solidFill>
                  <a:srgbClr val="BC0000"/>
                </a:solidFill>
                <a:latin typeface="Comic Sans MS" pitchFamily="66" charset="0"/>
              </a:defRPr>
            </a:lvl8pPr>
            <a:lvl9pPr marL="3886200" indent="-228600" eaLnBrk="0" fontAlgn="base" hangingPunct="0">
              <a:spcBef>
                <a:spcPct val="0"/>
              </a:spcBef>
              <a:spcAft>
                <a:spcPct val="0"/>
              </a:spcAft>
              <a:tabLst>
                <a:tab pos="342900" algn="l"/>
                <a:tab pos="5257800" algn="r"/>
                <a:tab pos="6858000" algn="r"/>
                <a:tab pos="8001000" algn="r"/>
              </a:tabLst>
              <a:defRPr sz="2800" b="1" i="1">
                <a:solidFill>
                  <a:srgbClr val="BC0000"/>
                </a:solidFill>
                <a:latin typeface="Comic Sans MS" pitchFamily="66" charset="0"/>
              </a:defRPr>
            </a:lvl9pPr>
          </a:lstStyle>
          <a:p>
            <a:pPr>
              <a:lnSpc>
                <a:spcPct val="105000"/>
              </a:lnSpc>
              <a:spcBef>
                <a:spcPct val="20000"/>
              </a:spcBef>
            </a:pPr>
            <a:r>
              <a:rPr lang="en-US" altLang="en-US" sz="1700" i="0" dirty="0">
                <a:solidFill>
                  <a:schemeClr val="tx1"/>
                </a:solidFill>
                <a:latin typeface="Book Antiqua" panose="02040602050305030304" pitchFamily="18" charset="0"/>
              </a:rPr>
              <a:t>Solution</a:t>
            </a:r>
          </a:p>
        </p:txBody>
      </p:sp>
      <p:sp>
        <p:nvSpPr>
          <p:cNvPr id="396306" name="Text Box 18"/>
          <p:cNvSpPr txBox="1">
            <a:spLocks noChangeArrowheads="1"/>
          </p:cNvSpPr>
          <p:nvPr/>
        </p:nvSpPr>
        <p:spPr bwMode="auto">
          <a:xfrm>
            <a:off x="470916" y="4625905"/>
            <a:ext cx="6336704" cy="607353"/>
          </a:xfrm>
          <a:prstGeom prst="rect">
            <a:avLst/>
          </a:prstGeom>
          <a:solidFill>
            <a:schemeClr val="bg1"/>
          </a:solidFill>
          <a:ln w="19050" algn="ctr">
            <a:noFill/>
            <a:miter lim="800000"/>
            <a:headEnd/>
            <a:tailEnd/>
          </a:ln>
        </p:spPr>
        <p:txBody>
          <a:bodyPr tIns="18288" anchor="ctr"/>
          <a:lstStyle>
            <a:lvl1pPr>
              <a:tabLst>
                <a:tab pos="342900" algn="l"/>
                <a:tab pos="1943100" algn="l"/>
              </a:tabLst>
              <a:defRPr sz="2800" b="1" i="1">
                <a:solidFill>
                  <a:srgbClr val="BC0000"/>
                </a:solidFill>
                <a:latin typeface="Comic Sans MS" pitchFamily="66" charset="0"/>
              </a:defRPr>
            </a:lvl1pPr>
            <a:lvl2pPr marL="742950" indent="-285750">
              <a:tabLst>
                <a:tab pos="342900" algn="l"/>
                <a:tab pos="1943100" algn="l"/>
              </a:tabLst>
              <a:defRPr sz="2800" b="1" i="1">
                <a:solidFill>
                  <a:srgbClr val="BC0000"/>
                </a:solidFill>
                <a:latin typeface="Comic Sans MS" pitchFamily="66" charset="0"/>
              </a:defRPr>
            </a:lvl2pPr>
            <a:lvl3pPr marL="1143000" indent="-228600">
              <a:tabLst>
                <a:tab pos="342900" algn="l"/>
                <a:tab pos="1943100" algn="l"/>
              </a:tabLst>
              <a:defRPr sz="2800" b="1" i="1">
                <a:solidFill>
                  <a:srgbClr val="BC0000"/>
                </a:solidFill>
                <a:latin typeface="Comic Sans MS" pitchFamily="66" charset="0"/>
              </a:defRPr>
            </a:lvl3pPr>
            <a:lvl4pPr marL="1600200" indent="-228600">
              <a:tabLst>
                <a:tab pos="342900" algn="l"/>
                <a:tab pos="1943100" algn="l"/>
              </a:tabLst>
              <a:defRPr sz="2800" b="1" i="1">
                <a:solidFill>
                  <a:srgbClr val="BC0000"/>
                </a:solidFill>
                <a:latin typeface="Comic Sans MS" pitchFamily="66" charset="0"/>
              </a:defRPr>
            </a:lvl4pPr>
            <a:lvl5pPr marL="2057400" indent="-228600">
              <a:tabLst>
                <a:tab pos="342900" algn="l"/>
                <a:tab pos="1943100" algn="l"/>
              </a:tabLst>
              <a:defRPr sz="2800" b="1" i="1">
                <a:solidFill>
                  <a:srgbClr val="BC0000"/>
                </a:solidFill>
                <a:latin typeface="Comic Sans MS" pitchFamily="66" charset="0"/>
              </a:defRPr>
            </a:lvl5pPr>
            <a:lvl6pPr marL="2514600" indent="-228600" eaLnBrk="0" fontAlgn="base" hangingPunct="0">
              <a:spcBef>
                <a:spcPct val="0"/>
              </a:spcBef>
              <a:spcAft>
                <a:spcPct val="0"/>
              </a:spcAft>
              <a:tabLst>
                <a:tab pos="342900" algn="l"/>
                <a:tab pos="1943100" algn="l"/>
              </a:tabLst>
              <a:defRPr sz="2800" b="1" i="1">
                <a:solidFill>
                  <a:srgbClr val="BC0000"/>
                </a:solidFill>
                <a:latin typeface="Comic Sans MS" pitchFamily="66" charset="0"/>
              </a:defRPr>
            </a:lvl6pPr>
            <a:lvl7pPr marL="2971800" indent="-228600" eaLnBrk="0" fontAlgn="base" hangingPunct="0">
              <a:spcBef>
                <a:spcPct val="0"/>
              </a:spcBef>
              <a:spcAft>
                <a:spcPct val="0"/>
              </a:spcAft>
              <a:tabLst>
                <a:tab pos="342900" algn="l"/>
                <a:tab pos="1943100" algn="l"/>
              </a:tabLst>
              <a:defRPr sz="2800" b="1" i="1">
                <a:solidFill>
                  <a:srgbClr val="BC0000"/>
                </a:solidFill>
                <a:latin typeface="Comic Sans MS" pitchFamily="66" charset="0"/>
              </a:defRPr>
            </a:lvl7pPr>
            <a:lvl8pPr marL="3429000" indent="-228600" eaLnBrk="0" fontAlgn="base" hangingPunct="0">
              <a:spcBef>
                <a:spcPct val="0"/>
              </a:spcBef>
              <a:spcAft>
                <a:spcPct val="0"/>
              </a:spcAft>
              <a:tabLst>
                <a:tab pos="342900" algn="l"/>
                <a:tab pos="1943100" algn="l"/>
              </a:tabLst>
              <a:defRPr sz="2800" b="1" i="1">
                <a:solidFill>
                  <a:srgbClr val="BC0000"/>
                </a:solidFill>
                <a:latin typeface="Comic Sans MS" pitchFamily="66" charset="0"/>
              </a:defRPr>
            </a:lvl8pPr>
            <a:lvl9pPr marL="3886200" indent="-228600" eaLnBrk="0" fontAlgn="base" hangingPunct="0">
              <a:spcBef>
                <a:spcPct val="0"/>
              </a:spcBef>
              <a:spcAft>
                <a:spcPct val="0"/>
              </a:spcAft>
              <a:tabLst>
                <a:tab pos="342900" algn="l"/>
                <a:tab pos="1943100" algn="l"/>
              </a:tabLst>
              <a:defRPr sz="2800" b="1" i="1">
                <a:solidFill>
                  <a:srgbClr val="BC0000"/>
                </a:solidFill>
                <a:latin typeface="Comic Sans MS" pitchFamily="66" charset="0"/>
              </a:defRPr>
            </a:lvl9pPr>
          </a:lstStyle>
          <a:p>
            <a:pPr algn="ctr">
              <a:lnSpc>
                <a:spcPct val="110000"/>
              </a:lnSpc>
              <a:spcBef>
                <a:spcPct val="20000"/>
              </a:spcBef>
            </a:pPr>
            <a:r>
              <a:rPr lang="en-US" altLang="en-US" sz="1800" i="0" dirty="0">
                <a:solidFill>
                  <a:schemeClr val="tx1"/>
                </a:solidFill>
                <a:latin typeface="Book Antiqua" panose="02040602050305030304" pitchFamily="18" charset="0"/>
              </a:rPr>
              <a:t>Inventory should be </a:t>
            </a:r>
            <a:r>
              <a:rPr lang="en-US" sz="1800" b="0" i="0" dirty="0" smtClean="0">
                <a:solidFill>
                  <a:schemeClr val="tx1"/>
                </a:solidFill>
                <a:latin typeface="Book Antiqua" panose="02040602050305030304" pitchFamily="18" charset="0"/>
              </a:rPr>
              <a:t>¥</a:t>
            </a:r>
            <a:r>
              <a:rPr lang="en-US" altLang="en-US" sz="1800" i="0" dirty="0" smtClean="0">
                <a:solidFill>
                  <a:schemeClr val="tx1"/>
                </a:solidFill>
                <a:latin typeface="Book Antiqua" panose="02040602050305030304" pitchFamily="18" charset="0"/>
              </a:rPr>
              <a:t>195,000</a:t>
            </a:r>
            <a:r>
              <a:rPr lang="en-US" altLang="en-US" sz="1800" b="0" i="0" dirty="0" smtClean="0">
                <a:solidFill>
                  <a:schemeClr val="tx1"/>
                </a:solidFill>
                <a:latin typeface="Book Antiqua" panose="02040602050305030304" pitchFamily="18" charset="0"/>
              </a:rPr>
              <a:t> (</a:t>
            </a:r>
            <a:r>
              <a:rPr lang="en-US" sz="1800" b="0" i="0" dirty="0" smtClean="0">
                <a:solidFill>
                  <a:schemeClr val="tx1"/>
                </a:solidFill>
                <a:latin typeface="Book Antiqua" panose="02040602050305030304" pitchFamily="18" charset="0"/>
              </a:rPr>
              <a:t>¥</a:t>
            </a:r>
            <a:r>
              <a:rPr lang="en-US" altLang="en-US" sz="1800" b="0" i="0" dirty="0" smtClean="0">
                <a:solidFill>
                  <a:schemeClr val="tx1"/>
                </a:solidFill>
                <a:latin typeface="Book Antiqua" panose="02040602050305030304" pitchFamily="18" charset="0"/>
              </a:rPr>
              <a:t>200,000 </a:t>
            </a:r>
            <a:r>
              <a:rPr lang="en-US" altLang="en-US" sz="1800" b="0" i="0" dirty="0">
                <a:solidFill>
                  <a:schemeClr val="tx1"/>
                </a:solidFill>
                <a:latin typeface="Book Antiqua" panose="02040602050305030304" pitchFamily="18" charset="0"/>
              </a:rPr>
              <a:t>- </a:t>
            </a:r>
            <a:r>
              <a:rPr lang="en-US" sz="1800" b="0" i="0" dirty="0" smtClean="0">
                <a:solidFill>
                  <a:schemeClr val="tx1"/>
                </a:solidFill>
                <a:latin typeface="Book Antiqua" panose="02040602050305030304" pitchFamily="18" charset="0"/>
              </a:rPr>
              <a:t>¥</a:t>
            </a:r>
            <a:r>
              <a:rPr lang="en-US" altLang="en-US" sz="1800" b="0" i="0" dirty="0" smtClean="0">
                <a:solidFill>
                  <a:schemeClr val="tx1"/>
                </a:solidFill>
                <a:latin typeface="Book Antiqua" panose="02040602050305030304" pitchFamily="18" charset="0"/>
              </a:rPr>
              <a:t>15,000 </a:t>
            </a:r>
            <a:r>
              <a:rPr lang="en-US" altLang="en-US" sz="1800" b="0" i="0" dirty="0">
                <a:solidFill>
                  <a:schemeClr val="tx1"/>
                </a:solidFill>
                <a:latin typeface="Book Antiqua" panose="02040602050305030304" pitchFamily="18" charset="0"/>
              </a:rPr>
              <a:t>+ </a:t>
            </a:r>
            <a:r>
              <a:rPr lang="en-US" sz="1800" b="0" i="0" dirty="0" smtClean="0">
                <a:solidFill>
                  <a:schemeClr val="tx1"/>
                </a:solidFill>
                <a:latin typeface="Book Antiqua" panose="02040602050305030304" pitchFamily="18" charset="0"/>
              </a:rPr>
              <a:t>¥</a:t>
            </a:r>
            <a:r>
              <a:rPr lang="en-US" altLang="en-US" sz="1800" b="0" i="0" dirty="0" smtClean="0">
                <a:solidFill>
                  <a:schemeClr val="tx1"/>
                </a:solidFill>
                <a:latin typeface="Book Antiqua" panose="02040602050305030304" pitchFamily="18" charset="0"/>
              </a:rPr>
              <a:t>10,000</a:t>
            </a:r>
            <a:r>
              <a:rPr lang="en-US" altLang="en-US" sz="1800" b="0" i="0" dirty="0">
                <a:solidFill>
                  <a:schemeClr val="tx1"/>
                </a:solidFill>
                <a:latin typeface="Book Antiqua" panose="02040602050305030304" pitchFamily="18" charset="0"/>
              </a:rPr>
              <a:t>).</a:t>
            </a:r>
          </a:p>
        </p:txBody>
      </p:sp>
      <p:sp>
        <p:nvSpPr>
          <p:cNvPr id="17" name="TextBox 16"/>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tx1"/>
                </a:solidFill>
                <a:latin typeface="Book Antiqua" panose="02040602050305030304" pitchFamily="18" charset="0"/>
              </a:rPr>
              <a:t>&gt;</a:t>
            </a:r>
            <a:endParaRPr lang="en-US" altLang="en-US" dirty="0">
              <a:solidFill>
                <a:schemeClr val="tx1"/>
              </a:solidFill>
              <a:latin typeface="Book Antiqua" panose="02040602050305030304" pitchFamily="18" charset="0"/>
            </a:endParaRPr>
          </a:p>
        </p:txBody>
      </p:sp>
      <p:sp>
        <p:nvSpPr>
          <p:cNvPr id="18" name="TextBox 17"/>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i="0" dirty="0" smtClean="0">
                <a:solidFill>
                  <a:schemeClr val="tx1"/>
                </a:solidFill>
                <a:latin typeface="Book Antiqua" panose="02040602050305030304" pitchFamily="18" charset="0"/>
              </a:rPr>
              <a:t>DO IT!</a:t>
            </a:r>
            <a:endParaRPr lang="en-US" sz="3100" i="0" dirty="0">
              <a:solidFill>
                <a:schemeClr val="tx1"/>
              </a:solidFill>
              <a:latin typeface="Book Antiqua" panose="02040602050305030304" pitchFamily="18" charset="0"/>
            </a:endParaRPr>
          </a:p>
        </p:txBody>
      </p:sp>
      <p:sp>
        <p:nvSpPr>
          <p:cNvPr id="8" name="文字方塊 7"/>
          <p:cNvSpPr txBox="1"/>
          <p:nvPr/>
        </p:nvSpPr>
        <p:spPr>
          <a:xfrm>
            <a:off x="7504348" y="539388"/>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282</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2" name="文字方塊 1"/>
          <p:cNvSpPr txBox="1"/>
          <p:nvPr/>
        </p:nvSpPr>
        <p:spPr>
          <a:xfrm>
            <a:off x="529725" y="5229200"/>
            <a:ext cx="489654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smtClean="0">
                <a:latin typeface="Book Antiqua" panose="02040602050305030304" pitchFamily="18" charset="0"/>
              </a:rPr>
              <a:t>Related  exercise material : E6-1; E6-2; P6-1a</a:t>
            </a:r>
            <a:endParaRPr lang="zh-TW" altLang="en-US" dirty="0">
              <a:latin typeface="Book Antiqua" panose="02040602050305030304" pitchFamily="18" charset="0"/>
            </a:endParaRPr>
          </a:p>
        </p:txBody>
      </p:sp>
    </p:spTree>
    <p:extLst>
      <p:ext uri="{BB962C8B-B14F-4D97-AF65-F5344CB8AC3E}">
        <p14:creationId xmlns:p14="http://schemas.microsoft.com/office/powerpoint/2010/main" val="6660893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6306"/>
                                        </p:tgtEl>
                                        <p:attrNameLst>
                                          <p:attrName>style.visibility</p:attrName>
                                        </p:attrNameLst>
                                      </p:cBhvr>
                                      <p:to>
                                        <p:strVal val="visible"/>
                                      </p:to>
                                    </p:set>
                                    <p:animEffect transition="in" filter="wipe(left)">
                                      <p:cBhvr>
                                        <p:cTn id="7" dur="500"/>
                                        <p:tgtEl>
                                          <p:spTgt spid="396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0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2" y="-116341"/>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21506" name="Text Box 8"/>
          <p:cNvSpPr txBox="1">
            <a:spLocks noChangeArrowheads="1"/>
          </p:cNvSpPr>
          <p:nvPr/>
        </p:nvSpPr>
        <p:spPr bwMode="auto">
          <a:xfrm>
            <a:off x="467544" y="971244"/>
            <a:ext cx="7924800" cy="1793568"/>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sz="2800" b="1" i="1">
                <a:solidFill>
                  <a:srgbClr val="BC0000"/>
                </a:solidFill>
                <a:latin typeface="Comic Sans MS" pitchFamily="66" charset="0"/>
              </a:defRPr>
            </a:lvl1pPr>
            <a:lvl2pPr marL="685800" indent="-457200">
              <a:defRPr sz="2800" b="1" i="1">
                <a:solidFill>
                  <a:srgbClr val="BC0000"/>
                </a:solidFill>
                <a:latin typeface="Comic Sans MS" pitchFamily="66" charset="0"/>
              </a:defRPr>
            </a:lvl2pPr>
            <a:lvl3pPr marL="1257300" indent="-4572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nSpc>
                <a:spcPct val="115000"/>
              </a:lnSpc>
              <a:spcBef>
                <a:spcPct val="50000"/>
              </a:spcBef>
              <a:buSzPct val="80000"/>
            </a:pPr>
            <a:r>
              <a:rPr lang="en-US" altLang="en-US" sz="2400" i="0" dirty="0">
                <a:solidFill>
                  <a:srgbClr val="000000"/>
                </a:solidFill>
                <a:latin typeface="Book Antiqua" panose="02040602050305030304" pitchFamily="18" charset="0"/>
              </a:rPr>
              <a:t>Inventory is accounted for at cost. </a:t>
            </a:r>
          </a:p>
          <a:p>
            <a:pPr lvl="1">
              <a:lnSpc>
                <a:spcPct val="115000"/>
              </a:lnSpc>
              <a:spcBef>
                <a:spcPct val="50000"/>
              </a:spcBef>
              <a:buClr>
                <a:srgbClr val="CC0000"/>
              </a:buClr>
              <a:buSzPct val="80000"/>
              <a:buFont typeface="Wingdings" pitchFamily="2" charset="2"/>
              <a:buChar char="u"/>
            </a:pPr>
            <a:r>
              <a:rPr lang="en-US" altLang="en-US" sz="2100" b="0" i="0" dirty="0" smtClean="0">
                <a:solidFill>
                  <a:srgbClr val="000000"/>
                </a:solidFill>
                <a:latin typeface="Book Antiqua" panose="02040602050305030304" pitchFamily="18" charset="0"/>
              </a:rPr>
              <a:t>Unit costs are applied to the quantities to compute the total cost of the inventory and the cost of goods sold using the following costing methods:</a:t>
            </a:r>
          </a:p>
        </p:txBody>
      </p:sp>
      <p:sp>
        <p:nvSpPr>
          <p:cNvPr id="10" name="Rectangle 7"/>
          <p:cNvSpPr>
            <a:spLocks noChangeArrowheads="1"/>
          </p:cNvSpPr>
          <p:nvPr/>
        </p:nvSpPr>
        <p:spPr bwMode="auto">
          <a:xfrm>
            <a:off x="-47172" y="304800"/>
            <a:ext cx="9262812" cy="560388"/>
          </a:xfrm>
          <a:prstGeom prst="rect">
            <a:avLst/>
          </a:prstGeom>
          <a:solidFill>
            <a:srgbClr val="FFFF00"/>
          </a:solidFill>
          <a:ln>
            <a:noFill/>
          </a:ln>
          <a:extLst/>
        </p:spPr>
        <p:txBody>
          <a:bodyPr lIns="90488" tIns="44450" rIns="90488" bIns="44450"/>
          <a:lstStyle/>
          <a:p>
            <a:r>
              <a:rPr lang="en-US" altLang="en-US" sz="3200" i="0" dirty="0" smtClean="0">
                <a:solidFill>
                  <a:schemeClr val="tx1"/>
                </a:solidFill>
                <a:latin typeface="Book Antiqua" panose="02040602050305030304" pitchFamily="18" charset="0"/>
              </a:rPr>
              <a:t>    </a:t>
            </a:r>
            <a:r>
              <a:rPr lang="en-US" altLang="en-US" sz="3600" b="1" i="0" dirty="0" smtClean="0">
                <a:solidFill>
                  <a:srgbClr val="0070C0"/>
                </a:solidFill>
                <a:latin typeface="Book Antiqua" panose="02040602050305030304" pitchFamily="18" charset="0"/>
              </a:rPr>
              <a:t>Inventory Costing</a:t>
            </a:r>
            <a:endParaRPr lang="en-US" altLang="en-US" sz="3600" b="1" i="0" dirty="0">
              <a:solidFill>
                <a:srgbClr val="0070C0"/>
              </a:solidFill>
              <a:latin typeface="Book Antiqua" panose="02040602050305030304" pitchFamily="18" charset="0"/>
            </a:endParaRPr>
          </a:p>
        </p:txBody>
      </p:sp>
      <p:sp>
        <p:nvSpPr>
          <p:cNvPr id="8" name="文字方塊 7"/>
          <p:cNvSpPr txBox="1"/>
          <p:nvPr/>
        </p:nvSpPr>
        <p:spPr>
          <a:xfrm>
            <a:off x="7504348" y="539388"/>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282</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11" name="Rectangle 7"/>
          <p:cNvSpPr>
            <a:spLocks noChangeArrowheads="1"/>
          </p:cNvSpPr>
          <p:nvPr/>
        </p:nvSpPr>
        <p:spPr bwMode="auto">
          <a:xfrm>
            <a:off x="6444208" y="2857569"/>
            <a:ext cx="144198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lvl1pPr marL="109538" algn="ctr">
              <a:defRPr sz="2400">
                <a:solidFill>
                  <a:schemeClr val="tx1"/>
                </a:solidFill>
                <a:latin typeface="Times New Roman" pitchFamily="18" charset="0"/>
              </a:defRPr>
            </a:lvl1pPr>
            <a:lvl2pPr algn="ctr">
              <a:defRPr sz="2400">
                <a:solidFill>
                  <a:schemeClr val="tx1"/>
                </a:solidFill>
                <a:latin typeface="Times New Roman" pitchFamily="18" charset="0"/>
              </a:defRPr>
            </a:lvl2pPr>
            <a:lvl3pPr algn="ctr">
              <a:defRPr sz="2400">
                <a:solidFill>
                  <a:schemeClr val="tx1"/>
                </a:solidFill>
                <a:latin typeface="Times New Roman" pitchFamily="18" charset="0"/>
              </a:defRPr>
            </a:lvl3pPr>
            <a:lvl4pPr algn="ctr">
              <a:defRPr sz="2400">
                <a:solidFill>
                  <a:schemeClr val="tx1"/>
                </a:solidFill>
                <a:latin typeface="Times New Roman" pitchFamily="18" charset="0"/>
              </a:defRPr>
            </a:lvl4pPr>
            <a:lvl5pPr algn="ctr">
              <a:defRPr sz="2400">
                <a:solidFill>
                  <a:schemeClr val="tx1"/>
                </a:solidFill>
                <a:latin typeface="Times New Roman" pitchFamily="18" charset="0"/>
              </a:defRPr>
            </a:lvl5pPr>
            <a:lvl6pPr algn="ctr" eaLnBrk="0" fontAlgn="base" hangingPunct="0">
              <a:spcBef>
                <a:spcPct val="0"/>
              </a:spcBef>
              <a:spcAft>
                <a:spcPct val="0"/>
              </a:spcAft>
              <a:defRPr sz="2400">
                <a:solidFill>
                  <a:schemeClr val="tx1"/>
                </a:solidFill>
                <a:latin typeface="Times New Roman" pitchFamily="18" charset="0"/>
              </a:defRPr>
            </a:lvl6pPr>
            <a:lvl7pPr algn="ctr" eaLnBrk="0" fontAlgn="base" hangingPunct="0">
              <a:spcBef>
                <a:spcPct val="0"/>
              </a:spcBef>
              <a:spcAft>
                <a:spcPct val="0"/>
              </a:spcAft>
              <a:defRPr sz="2400">
                <a:solidFill>
                  <a:schemeClr val="tx1"/>
                </a:solidFill>
                <a:latin typeface="Times New Roman" pitchFamily="18" charset="0"/>
              </a:defRPr>
            </a:lvl7pPr>
            <a:lvl8pPr algn="ctr" eaLnBrk="0" fontAlgn="base" hangingPunct="0">
              <a:spcBef>
                <a:spcPct val="0"/>
              </a:spcBef>
              <a:spcAft>
                <a:spcPct val="0"/>
              </a:spcAft>
              <a:defRPr sz="2400">
                <a:solidFill>
                  <a:schemeClr val="tx1"/>
                </a:solidFill>
                <a:latin typeface="Times New Roman" pitchFamily="18" charset="0"/>
              </a:defRPr>
            </a:lvl8pPr>
            <a:lvl9pPr algn="ctr" eaLnBrk="0" fontAlgn="base" hangingPunct="0">
              <a:spcBef>
                <a:spcPct val="0"/>
              </a:spcBef>
              <a:spcAft>
                <a:spcPct val="0"/>
              </a:spcAft>
              <a:defRPr sz="2400">
                <a:solidFill>
                  <a:schemeClr val="tx1"/>
                </a:solidFill>
                <a:latin typeface="Times New Roman" pitchFamily="18" charset="0"/>
              </a:defRPr>
            </a:lvl9pPr>
          </a:lstStyle>
          <a:p>
            <a:pPr marL="0" algn="l"/>
            <a:r>
              <a:rPr lang="en-US" altLang="en-US" sz="1200" i="0" dirty="0">
                <a:latin typeface="Book Antiqua" panose="02040602050305030304" pitchFamily="18" charset="0"/>
              </a:rPr>
              <a:t>Illustration </a:t>
            </a:r>
            <a:r>
              <a:rPr lang="en-US" altLang="en-US" sz="1200" i="0" dirty="0" smtClean="0">
                <a:latin typeface="Book Antiqua" panose="02040602050305030304" pitchFamily="18" charset="0"/>
              </a:rPr>
              <a:t>6-3</a:t>
            </a:r>
            <a:endParaRPr lang="en-US" altLang="en-US" sz="1200" i="0" dirty="0" smtClean="0">
              <a:latin typeface="Book Antiqua" panose="02040602050305030304" pitchFamily="18" charset="0"/>
            </a:endParaRPr>
          </a:p>
        </p:txBody>
      </p:sp>
      <p:pic>
        <p:nvPicPr>
          <p:cNvPr id="12"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344" y="3209453"/>
            <a:ext cx="6553200" cy="2163763"/>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spTree>
    <p:extLst>
      <p:ext uri="{BB962C8B-B14F-4D97-AF65-F5344CB8AC3E}">
        <p14:creationId xmlns:p14="http://schemas.microsoft.com/office/powerpoint/2010/main" val="4089219866"/>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pic>
        <p:nvPicPr>
          <p:cNvPr id="552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3168606"/>
            <a:ext cx="7886214" cy="3284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0479" name="Rectangle 15"/>
          <p:cNvSpPr>
            <a:spLocks noChangeArrowheads="1"/>
          </p:cNvSpPr>
          <p:nvPr/>
        </p:nvSpPr>
        <p:spPr bwMode="auto">
          <a:xfrm>
            <a:off x="533400" y="1295400"/>
            <a:ext cx="8077200" cy="1346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488" tIns="44450" rIns="90488" bIns="44450">
            <a:spAutoFit/>
          </a:bodyPr>
          <a:lstStyle/>
          <a:p>
            <a:pPr>
              <a:lnSpc>
                <a:spcPct val="125000"/>
              </a:lnSpc>
            </a:pPr>
            <a:r>
              <a:rPr lang="en-US" altLang="en-US" sz="2200" b="0" i="0" dirty="0">
                <a:solidFill>
                  <a:schemeClr val="tx1"/>
                </a:solidFill>
                <a:effectLst/>
                <a:latin typeface="Book Antiqua" panose="02040602050305030304" pitchFamily="18" charset="0"/>
              </a:rPr>
              <a:t>If Crivitz sold the TVs it purchased on February 3 and May 22, then its cost of goods sold is £1,500 (£700 + £800), and its ending inventory is £750.</a:t>
            </a:r>
          </a:p>
        </p:txBody>
      </p:sp>
      <p:sp>
        <p:nvSpPr>
          <p:cNvPr id="9"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10" name="Rectangle 7"/>
          <p:cNvSpPr>
            <a:spLocks noChangeArrowheads="1"/>
          </p:cNvSpPr>
          <p:nvPr/>
        </p:nvSpPr>
        <p:spPr bwMode="auto">
          <a:xfrm>
            <a:off x="533400" y="304800"/>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p>
            <a:pPr>
              <a:buSzPct val="80000"/>
            </a:pPr>
            <a:r>
              <a:rPr lang="en-US" altLang="en-US" sz="3200" b="1" i="0" dirty="0">
                <a:solidFill>
                  <a:srgbClr val="0070C0"/>
                </a:solidFill>
                <a:effectLst>
                  <a:outerShdw blurRad="38100" dist="38100" dir="2700000" algn="tl">
                    <a:srgbClr val="000000">
                      <a:alpha val="43137"/>
                    </a:srgbClr>
                  </a:outerShdw>
                </a:effectLst>
                <a:latin typeface="Book Antiqua" panose="02040602050305030304" pitchFamily="18" charset="0"/>
              </a:rPr>
              <a:t>Specific </a:t>
            </a:r>
            <a:r>
              <a:rPr lang="en-US" altLang="en-US" sz="3200" b="1" i="0" dirty="0" smtClean="0">
                <a:solidFill>
                  <a:srgbClr val="0070C0"/>
                </a:solidFill>
                <a:effectLst>
                  <a:outerShdw blurRad="38100" dist="38100" dir="2700000" algn="tl">
                    <a:srgbClr val="000000">
                      <a:alpha val="43137"/>
                    </a:srgbClr>
                  </a:outerShdw>
                </a:effectLst>
                <a:latin typeface="Book Antiqua" panose="02040602050305030304" pitchFamily="18" charset="0"/>
              </a:rPr>
              <a:t>Identification</a:t>
            </a:r>
            <a:r>
              <a:rPr lang="zh-TW" altLang="en-US" sz="3200" b="1" i="0" dirty="0" smtClean="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個別認定法</a:t>
            </a:r>
            <a:endParaRPr lang="en-US" altLang="en-US" sz="3200" b="1" i="0"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2" name="Rectangle 1"/>
          <p:cNvSpPr/>
          <p:nvPr/>
        </p:nvSpPr>
        <p:spPr>
          <a:xfrm>
            <a:off x="572717" y="2641600"/>
            <a:ext cx="228600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p>
            <a:r>
              <a:rPr lang="en-US" sz="1200" i="0" dirty="0">
                <a:solidFill>
                  <a:schemeClr val="tx1"/>
                </a:solidFill>
                <a:latin typeface="Book Antiqua" panose="02040602050305030304" pitchFamily="18" charset="0"/>
              </a:rPr>
              <a:t>Illustration 6-4</a:t>
            </a:r>
          </a:p>
          <a:p>
            <a:r>
              <a:rPr lang="en-US" sz="1200" b="0" i="0" dirty="0" smtClean="0">
                <a:solidFill>
                  <a:schemeClr val="tx1"/>
                </a:solidFill>
                <a:latin typeface="Book Antiqua" panose="02040602050305030304" pitchFamily="18" charset="0"/>
              </a:rPr>
              <a:t>Specific identification </a:t>
            </a:r>
            <a:r>
              <a:rPr lang="en-US" sz="1200" b="0" i="0" dirty="0">
                <a:solidFill>
                  <a:schemeClr val="tx1"/>
                </a:solidFill>
                <a:latin typeface="Book Antiqua" panose="02040602050305030304" pitchFamily="18" charset="0"/>
              </a:rPr>
              <a:t>method</a:t>
            </a:r>
          </a:p>
        </p:txBody>
      </p:sp>
      <p:sp>
        <p:nvSpPr>
          <p:cNvPr id="8" name="文字方塊 7"/>
          <p:cNvSpPr txBox="1"/>
          <p:nvPr/>
        </p:nvSpPr>
        <p:spPr>
          <a:xfrm>
            <a:off x="7504348" y="476672"/>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283</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2208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193551" name="Rectangle 15"/>
          <p:cNvSpPr>
            <a:spLocks noChangeArrowheads="1"/>
          </p:cNvSpPr>
          <p:nvPr/>
        </p:nvSpPr>
        <p:spPr bwMode="auto">
          <a:xfrm>
            <a:off x="533400" y="1295400"/>
            <a:ext cx="7924800" cy="2987741"/>
          </a:xfrm>
          <a:prstGeom prst="rect">
            <a:avLst/>
          </a:prstGeom>
          <a:solidFill>
            <a:schemeClr val="bg1"/>
          </a:solidFill>
          <a:ln>
            <a:noFill/>
          </a:ln>
          <a:effectLst/>
          <a:extLst>
            <a:ext uri="{91240B29-F687-4F45-9708-019B960494DF}">
              <a14:hiddenLine xmlns:a14="http://schemas.microsoft.com/office/drawing/2010/main" w="38100" cap="sq" algn="ctr">
                <a:solidFill>
                  <a:srgbClr val="80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lgn="ctr">
              <a:defRPr sz="2400">
                <a:solidFill>
                  <a:schemeClr val="tx1"/>
                </a:solidFill>
                <a:latin typeface="Times New Roman" pitchFamily="18" charset="0"/>
              </a:defRPr>
            </a:lvl1pPr>
            <a:lvl2pPr marL="914400" indent="-457200" algn="ctr">
              <a:defRPr sz="2400">
                <a:solidFill>
                  <a:schemeClr val="tx1"/>
                </a:solidFill>
                <a:latin typeface="Times New Roman" pitchFamily="18" charset="0"/>
              </a:defRPr>
            </a:lvl2pPr>
            <a:lvl3pPr marL="1600200" indent="-457200" algn="ctr">
              <a:defRPr sz="2400">
                <a:solidFill>
                  <a:schemeClr val="tx1"/>
                </a:solidFill>
                <a:latin typeface="Times New Roman" pitchFamily="18" charset="0"/>
              </a:defRPr>
            </a:lvl3pPr>
            <a:lvl4pPr marL="2114550" indent="-457200" algn="ctr">
              <a:defRPr sz="2400">
                <a:solidFill>
                  <a:schemeClr val="tx1"/>
                </a:solidFill>
                <a:latin typeface="Times New Roman" pitchFamily="18" charset="0"/>
              </a:defRPr>
            </a:lvl4pPr>
            <a:lvl5pPr marL="2686050" indent="-457200" algn="ctr">
              <a:defRPr sz="2400">
                <a:solidFill>
                  <a:schemeClr val="tx1"/>
                </a:solidFill>
                <a:latin typeface="Times New Roman" pitchFamily="18" charset="0"/>
              </a:defRPr>
            </a:lvl5pPr>
            <a:lvl6pPr marL="3143250" indent="-457200" algn="ctr" eaLnBrk="0" fontAlgn="base" hangingPunct="0">
              <a:spcBef>
                <a:spcPct val="0"/>
              </a:spcBef>
              <a:spcAft>
                <a:spcPct val="0"/>
              </a:spcAft>
              <a:defRPr sz="2400">
                <a:solidFill>
                  <a:schemeClr val="tx1"/>
                </a:solidFill>
                <a:latin typeface="Times New Roman" pitchFamily="18" charset="0"/>
              </a:defRPr>
            </a:lvl6pPr>
            <a:lvl7pPr marL="3600450" indent="-457200" algn="ctr" eaLnBrk="0" fontAlgn="base" hangingPunct="0">
              <a:spcBef>
                <a:spcPct val="0"/>
              </a:spcBef>
              <a:spcAft>
                <a:spcPct val="0"/>
              </a:spcAft>
              <a:defRPr sz="2400">
                <a:solidFill>
                  <a:schemeClr val="tx1"/>
                </a:solidFill>
                <a:latin typeface="Times New Roman" pitchFamily="18" charset="0"/>
              </a:defRPr>
            </a:lvl7pPr>
            <a:lvl8pPr marL="4057650" indent="-457200" algn="ctr" eaLnBrk="0" fontAlgn="base" hangingPunct="0">
              <a:spcBef>
                <a:spcPct val="0"/>
              </a:spcBef>
              <a:spcAft>
                <a:spcPct val="0"/>
              </a:spcAft>
              <a:defRPr sz="2400">
                <a:solidFill>
                  <a:schemeClr val="tx1"/>
                </a:solidFill>
                <a:latin typeface="Times New Roman" pitchFamily="18" charset="0"/>
              </a:defRPr>
            </a:lvl8pPr>
            <a:lvl9pPr marL="4514850" indent="-457200" algn="ctr" eaLnBrk="0" fontAlgn="base" hangingPunct="0">
              <a:spcBef>
                <a:spcPct val="0"/>
              </a:spcBef>
              <a:spcAft>
                <a:spcPct val="0"/>
              </a:spcAft>
              <a:defRPr sz="2400">
                <a:solidFill>
                  <a:schemeClr val="tx1"/>
                </a:solidFill>
                <a:latin typeface="Times New Roman" pitchFamily="18" charset="0"/>
              </a:defRPr>
            </a:lvl9pPr>
          </a:lstStyle>
          <a:p>
            <a:pPr marL="342900" indent="-342900" algn="l">
              <a:lnSpc>
                <a:spcPct val="125000"/>
              </a:lnSpc>
              <a:spcBef>
                <a:spcPct val="70000"/>
              </a:spcBef>
              <a:buClr>
                <a:srgbClr val="C00000"/>
              </a:buClr>
              <a:buSzPct val="80000"/>
              <a:buFont typeface="Wingdings" panose="05000000000000000000" pitchFamily="2" charset="2"/>
              <a:buChar char="u"/>
            </a:pPr>
            <a:r>
              <a:rPr lang="en-US" altLang="en-US" sz="2300" dirty="0">
                <a:latin typeface="Book Antiqua" panose="02040602050305030304" pitchFamily="18" charset="0"/>
                <a:ea typeface="標楷體" panose="03000509000000000000" pitchFamily="65" charset="-120"/>
              </a:rPr>
              <a:t>Assume cost flow may be unrelated to  the physical flow of the </a:t>
            </a:r>
            <a:r>
              <a:rPr lang="en-US" altLang="en-US" sz="2300" dirty="0" smtClean="0">
                <a:latin typeface="Book Antiqua" panose="02040602050305030304" pitchFamily="18" charset="0"/>
                <a:ea typeface="標楷體" panose="03000509000000000000" pitchFamily="65" charset="-120"/>
              </a:rPr>
              <a:t>goods</a:t>
            </a:r>
            <a:r>
              <a:rPr lang="en-US" altLang="en-US" sz="2300" dirty="0">
                <a:latin typeface="Book Antiqua" panose="02040602050305030304" pitchFamily="18" charset="0"/>
                <a:ea typeface="標楷體" panose="03000509000000000000" pitchFamily="65" charset="-120"/>
              </a:rPr>
              <a:t>.</a:t>
            </a:r>
            <a:endParaRPr lang="en-US" altLang="en-US" sz="2300" dirty="0">
              <a:latin typeface="Book Antiqua" panose="02040602050305030304" pitchFamily="18" charset="0"/>
              <a:ea typeface="標楷體" panose="03000509000000000000" pitchFamily="65" charset="-120"/>
            </a:endParaRPr>
          </a:p>
          <a:p>
            <a:pPr marL="342900" indent="-342900" algn="l">
              <a:lnSpc>
                <a:spcPct val="125000"/>
              </a:lnSpc>
              <a:spcBef>
                <a:spcPct val="70000"/>
              </a:spcBef>
              <a:buClr>
                <a:srgbClr val="C00000"/>
              </a:buClr>
              <a:buSzPct val="80000"/>
              <a:buFont typeface="Wingdings" panose="05000000000000000000" pitchFamily="2" charset="2"/>
              <a:buChar char="u"/>
            </a:pPr>
            <a:r>
              <a:rPr lang="en-US" altLang="en-US" sz="2300" b="0" i="0" dirty="0" smtClean="0">
                <a:effectLst/>
                <a:latin typeface="Book Antiqua" panose="02040602050305030304" pitchFamily="18" charset="0"/>
                <a:ea typeface="標楷體" panose="03000509000000000000" pitchFamily="65" charset="-120"/>
              </a:rPr>
              <a:t>There </a:t>
            </a:r>
            <a:r>
              <a:rPr lang="en-US" altLang="en-US" sz="2300" b="0" i="0" dirty="0">
                <a:effectLst/>
                <a:latin typeface="Book Antiqua" panose="02040602050305030304" pitchFamily="18" charset="0"/>
                <a:ea typeface="標楷體" panose="03000509000000000000" pitchFamily="65" charset="-120"/>
              </a:rPr>
              <a:t>are </a:t>
            </a:r>
            <a:r>
              <a:rPr lang="en-US" altLang="en-US" sz="2300" i="0" dirty="0">
                <a:effectLst/>
                <a:latin typeface="Book Antiqua" panose="02040602050305030304" pitchFamily="18" charset="0"/>
                <a:ea typeface="標楷體" panose="03000509000000000000" pitchFamily="65" charset="-120"/>
              </a:rPr>
              <a:t>two</a:t>
            </a:r>
            <a:r>
              <a:rPr lang="en-US" altLang="en-US" sz="2300" b="0" i="0" dirty="0">
                <a:effectLst/>
                <a:latin typeface="Book Antiqua" panose="02040602050305030304" pitchFamily="18" charset="0"/>
                <a:ea typeface="標楷體" panose="03000509000000000000" pitchFamily="65" charset="-120"/>
              </a:rPr>
              <a:t> assumed cost flow methods:</a:t>
            </a:r>
          </a:p>
          <a:p>
            <a:pPr lvl="1" algn="l">
              <a:lnSpc>
                <a:spcPct val="125000"/>
              </a:lnSpc>
              <a:spcBef>
                <a:spcPct val="70000"/>
              </a:spcBef>
              <a:buFontTx/>
              <a:buAutoNum type="arabicPeriod"/>
            </a:pPr>
            <a:r>
              <a:rPr lang="en-US" altLang="en-US" sz="2200" b="0" i="0" dirty="0">
                <a:effectLst/>
                <a:latin typeface="Book Antiqua" panose="02040602050305030304" pitchFamily="18" charset="0"/>
                <a:ea typeface="標楷體" panose="03000509000000000000" pitchFamily="65" charset="-120"/>
              </a:rPr>
              <a:t>First-in, first-out (FIFO</a:t>
            </a:r>
            <a:r>
              <a:rPr lang="en-US" altLang="en-US" sz="2200" b="0" i="0" dirty="0" smtClean="0">
                <a:effectLst/>
                <a:latin typeface="Book Antiqua" panose="02040602050305030304" pitchFamily="18" charset="0"/>
                <a:ea typeface="標楷體" panose="03000509000000000000" pitchFamily="65" charset="-120"/>
              </a:rPr>
              <a:t>)</a:t>
            </a:r>
            <a:r>
              <a:rPr lang="zh-TW" altLang="en-US" sz="2200" b="0" i="0" dirty="0" smtClean="0">
                <a:effectLst/>
                <a:latin typeface="Book Antiqua" panose="02040602050305030304" pitchFamily="18" charset="0"/>
                <a:ea typeface="標楷體" panose="03000509000000000000" pitchFamily="65" charset="-120"/>
              </a:rPr>
              <a:t>先進先出法</a:t>
            </a:r>
            <a:endParaRPr lang="en-US" altLang="en-US" sz="2200" b="0" i="0" dirty="0">
              <a:effectLst/>
              <a:latin typeface="Book Antiqua" panose="02040602050305030304" pitchFamily="18" charset="0"/>
              <a:ea typeface="標楷體" panose="03000509000000000000" pitchFamily="65" charset="-120"/>
            </a:endParaRPr>
          </a:p>
          <a:p>
            <a:pPr lvl="1" algn="l">
              <a:lnSpc>
                <a:spcPct val="125000"/>
              </a:lnSpc>
              <a:spcBef>
                <a:spcPct val="70000"/>
              </a:spcBef>
              <a:buFontTx/>
              <a:buAutoNum type="arabicPeriod"/>
            </a:pPr>
            <a:r>
              <a:rPr lang="en-US" altLang="en-US" sz="2200" b="0" i="0" dirty="0" smtClean="0">
                <a:effectLst/>
                <a:latin typeface="Book Antiqua" panose="02040602050305030304" pitchFamily="18" charset="0"/>
                <a:ea typeface="標楷體" panose="03000509000000000000" pitchFamily="65" charset="-120"/>
              </a:rPr>
              <a:t>Average-cost</a:t>
            </a:r>
            <a:r>
              <a:rPr lang="zh-TW" altLang="en-US" sz="2200" b="0" i="0" dirty="0" smtClean="0">
                <a:effectLst/>
                <a:latin typeface="Book Antiqua" panose="02040602050305030304" pitchFamily="18" charset="0"/>
                <a:ea typeface="標楷體" panose="03000509000000000000" pitchFamily="65" charset="-120"/>
              </a:rPr>
              <a:t>平均成本法</a:t>
            </a:r>
            <a:endParaRPr lang="en-US" altLang="zh-TW" sz="2200" b="0" i="0" dirty="0" smtClean="0">
              <a:effectLst/>
              <a:latin typeface="Book Antiqua" panose="02040602050305030304" pitchFamily="18" charset="0"/>
              <a:ea typeface="標楷體" panose="03000509000000000000" pitchFamily="65" charset="-120"/>
            </a:endParaRPr>
          </a:p>
        </p:txBody>
      </p:sp>
      <p:sp>
        <p:nvSpPr>
          <p:cNvPr id="6"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7" name="Rectangle 7"/>
          <p:cNvSpPr>
            <a:spLocks noChangeArrowheads="1"/>
          </p:cNvSpPr>
          <p:nvPr/>
        </p:nvSpPr>
        <p:spPr bwMode="auto">
          <a:xfrm>
            <a:off x="327021" y="304800"/>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r>
              <a:rPr lang="en-US"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Cost Flow Assumptions</a:t>
            </a:r>
            <a:r>
              <a:rPr lang="zh-TW"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成本流動假說</a:t>
            </a:r>
            <a:endParaRPr lang="en-US"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9" name="文字方塊 8"/>
          <p:cNvSpPr txBox="1"/>
          <p:nvPr/>
        </p:nvSpPr>
        <p:spPr>
          <a:xfrm>
            <a:off x="7504348" y="404664"/>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283</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96575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26627" name="Text Box 12"/>
          <p:cNvSpPr txBox="1">
            <a:spLocks noChangeArrowheads="1"/>
          </p:cNvSpPr>
          <p:nvPr/>
        </p:nvSpPr>
        <p:spPr bwMode="auto">
          <a:xfrm>
            <a:off x="275973" y="1252678"/>
            <a:ext cx="8868027"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nSpc>
                <a:spcPct val="120000"/>
              </a:lnSpc>
            </a:pPr>
            <a:r>
              <a:rPr lang="en-US" altLang="zh-TW" sz="2200" i="0" dirty="0">
                <a:solidFill>
                  <a:srgbClr val="FF0000"/>
                </a:solidFill>
                <a:effectLst>
                  <a:outerShdw blurRad="38100" dist="38100" dir="2700000" algn="tl">
                    <a:srgbClr val="000000">
                      <a:alpha val="43137"/>
                    </a:srgbClr>
                  </a:outerShdw>
                </a:effectLst>
                <a:latin typeface="Book Antiqua" panose="02040602050305030304" pitchFamily="18" charset="0"/>
              </a:rPr>
              <a:t>A periodic inventory </a:t>
            </a:r>
            <a:r>
              <a:rPr lang="en-US" altLang="zh-TW" sz="2200" i="0" dirty="0" smtClean="0">
                <a:solidFill>
                  <a:srgbClr val="FF0000"/>
                </a:solidFill>
                <a:effectLst>
                  <a:outerShdw blurRad="38100" dist="38100" dir="2700000" algn="tl">
                    <a:srgbClr val="000000">
                      <a:alpha val="43137"/>
                    </a:srgbClr>
                  </a:outerShdw>
                </a:effectLst>
                <a:latin typeface="Book Antiqua" panose="02040602050305030304" pitchFamily="18" charset="0"/>
              </a:rPr>
              <a:t>system(</a:t>
            </a:r>
            <a:r>
              <a:rPr lang="zh-TW" altLang="en-US" sz="2200" i="0" dirty="0" smtClean="0">
                <a:solidFill>
                  <a:srgbClr val="FF000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定期盤存制</a:t>
            </a:r>
            <a:r>
              <a:rPr lang="en-US" altLang="zh-TW" sz="2200" i="0" dirty="0" smtClean="0">
                <a:solidFill>
                  <a:srgbClr val="FF0000"/>
                </a:solidFill>
                <a:effectLst>
                  <a:outerShdw blurRad="38100" dist="38100" dir="2700000" algn="tl">
                    <a:srgbClr val="000000">
                      <a:alpha val="43137"/>
                    </a:srgbClr>
                  </a:outerShdw>
                </a:effectLst>
                <a:latin typeface="Book Antiqua" panose="02040602050305030304" pitchFamily="18" charset="0"/>
              </a:rPr>
              <a:t>) </a:t>
            </a:r>
            <a:r>
              <a:rPr lang="en-US" altLang="zh-TW" sz="2200" b="0" i="0" dirty="0">
                <a:solidFill>
                  <a:schemeClr val="tx1"/>
                </a:solidFill>
                <a:latin typeface="Book Antiqua" panose="02040602050305030304" pitchFamily="18" charset="0"/>
              </a:rPr>
              <a:t>is used to demonstrate two methods because very few companies use perpetual FIFO or average-cost</a:t>
            </a:r>
            <a:r>
              <a:rPr lang="en-US" altLang="zh-TW" sz="2200" b="0" i="0" dirty="0" smtClean="0">
                <a:solidFill>
                  <a:schemeClr val="tx1"/>
                </a:solidFill>
                <a:latin typeface="Book Antiqua" panose="02040602050305030304" pitchFamily="18" charset="0"/>
              </a:rPr>
              <a:t>. </a:t>
            </a:r>
          </a:p>
        </p:txBody>
      </p:sp>
      <p:sp>
        <p:nvSpPr>
          <p:cNvPr id="24581" name="Rectangle 8"/>
          <p:cNvSpPr>
            <a:spLocks noChangeArrowheads="1"/>
          </p:cNvSpPr>
          <p:nvPr/>
        </p:nvSpPr>
        <p:spPr bwMode="auto">
          <a:xfrm>
            <a:off x="330779" y="3024823"/>
            <a:ext cx="8227641" cy="408317"/>
          </a:xfrm>
          <a:prstGeom prst="rect">
            <a:avLst/>
          </a:prstGeom>
          <a:solidFill>
            <a:schemeClr val="accent5">
              <a:lumMod val="20000"/>
              <a:lumOff val="80000"/>
            </a:schemeClr>
          </a:solidFill>
          <a:ln>
            <a:noFill/>
          </a:ln>
          <a:extLst/>
        </p:spPr>
        <p:txBody>
          <a:bodyPr wrap="square" lIns="90488" tIns="44450" rIns="90488" bIns="44450">
            <a:spAutoFit/>
          </a:bodyPr>
          <a:lstStyle/>
          <a:p>
            <a:pPr algn="ctr">
              <a:lnSpc>
                <a:spcPct val="115000"/>
              </a:lnSpc>
              <a:defRPr/>
            </a:pPr>
            <a:r>
              <a:rPr lang="en-US" sz="1800" i="0" dirty="0">
                <a:solidFill>
                  <a:schemeClr val="tx1"/>
                </a:solidFill>
                <a:latin typeface="Book Antiqua" panose="02040602050305030304" pitchFamily="18" charset="0"/>
              </a:rPr>
              <a:t>(Beginning Inventory + Purchases) - Ending Inventory = </a:t>
            </a:r>
            <a:r>
              <a:rPr lang="en-US" sz="1800" i="0" dirty="0">
                <a:solidFill>
                  <a:schemeClr val="accent6">
                    <a:lumMod val="50000"/>
                  </a:schemeClr>
                </a:solidFill>
                <a:latin typeface="Book Antiqua" panose="02040602050305030304" pitchFamily="18" charset="0"/>
              </a:rPr>
              <a:t>Cost of Goods Sold</a:t>
            </a:r>
          </a:p>
        </p:txBody>
      </p:sp>
      <p:sp>
        <p:nvSpPr>
          <p:cNvPr id="26631"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9" name="Rectangle 7"/>
          <p:cNvSpPr>
            <a:spLocks noChangeArrowheads="1"/>
          </p:cNvSpPr>
          <p:nvPr/>
        </p:nvSpPr>
        <p:spPr bwMode="auto">
          <a:xfrm>
            <a:off x="327021" y="304800"/>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r>
              <a:rPr lang="en-US"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Cost Flow Assumptions</a:t>
            </a:r>
            <a:r>
              <a:rPr lang="zh-TW"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成本流動假說</a:t>
            </a:r>
            <a:endParaRPr lang="en-US"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2" name="文字方塊 1"/>
          <p:cNvSpPr txBox="1"/>
          <p:nvPr/>
        </p:nvSpPr>
        <p:spPr>
          <a:xfrm>
            <a:off x="275973" y="2492896"/>
            <a:ext cx="8296527" cy="430887"/>
          </a:xfrm>
          <a:prstGeom prst="rect">
            <a:avLst/>
          </a:prstGeom>
          <a:noFill/>
        </p:spPr>
        <p:txBody>
          <a:bodyPr wrap="square" rtlCol="0">
            <a:spAutoFit/>
          </a:bodyPr>
          <a:lstStyle/>
          <a:p>
            <a:r>
              <a:rPr lang="en-US" altLang="zh-TW" sz="2200" dirty="0" smtClean="0">
                <a:latin typeface="Book Antiqua" panose="02040602050305030304" pitchFamily="18" charset="0"/>
              </a:rPr>
              <a:t>The cost of goods sold </a:t>
            </a:r>
            <a:r>
              <a:rPr lang="en-US" altLang="zh-TW" sz="2200" dirty="0" smtClean="0">
                <a:latin typeface="Book Antiqua" panose="02040602050305030304" pitchFamily="18" charset="0"/>
              </a:rPr>
              <a:t>formula in </a:t>
            </a:r>
            <a:r>
              <a:rPr lang="en-US" altLang="zh-TW" sz="2200" dirty="0" smtClean="0">
                <a:latin typeface="Book Antiqua" panose="02040602050305030304" pitchFamily="18" charset="0"/>
              </a:rPr>
              <a:t>a periodic system is:</a:t>
            </a:r>
            <a:endParaRPr lang="zh-TW" altLang="en-US" sz="2200" dirty="0">
              <a:latin typeface="Book Antiqua" panose="02040602050305030304" pitchFamily="18" charset="0"/>
            </a:endParaRPr>
          </a:p>
        </p:txBody>
      </p:sp>
      <p:sp>
        <p:nvSpPr>
          <p:cNvPr id="4" name="左大括弧 3"/>
          <p:cNvSpPr/>
          <p:nvPr/>
        </p:nvSpPr>
        <p:spPr>
          <a:xfrm rot="16200000">
            <a:off x="2185269" y="2070153"/>
            <a:ext cx="450050" cy="34534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 name="文字方塊 4"/>
          <p:cNvSpPr txBox="1"/>
          <p:nvPr/>
        </p:nvSpPr>
        <p:spPr>
          <a:xfrm>
            <a:off x="467544" y="4078813"/>
            <a:ext cx="3888432" cy="646331"/>
          </a:xfrm>
          <a:prstGeom prst="rect">
            <a:avLst/>
          </a:prstGeom>
          <a:noFill/>
        </p:spPr>
        <p:txBody>
          <a:bodyPr wrap="square" rtlCol="0">
            <a:spAutoFit/>
          </a:bodyPr>
          <a:lstStyle/>
          <a:p>
            <a:pPr algn="ctr"/>
            <a:r>
              <a:rPr lang="en-US" altLang="zh-TW" dirty="0" smtClean="0">
                <a:latin typeface="Book Antiqua" panose="02040602050305030304" pitchFamily="18" charset="0"/>
                <a:ea typeface="標楷體" panose="03000509000000000000" pitchFamily="65" charset="-120"/>
              </a:rPr>
              <a:t>Cost of goods available for sale</a:t>
            </a:r>
          </a:p>
          <a:p>
            <a:pPr algn="ctr"/>
            <a:r>
              <a:rPr lang="en-US" altLang="zh-TW" dirty="0" smtClean="0">
                <a:latin typeface="Book Antiqua" panose="02040602050305030304" pitchFamily="18" charset="0"/>
                <a:ea typeface="標楷體" panose="03000509000000000000" pitchFamily="65" charset="-120"/>
              </a:rPr>
              <a:t>(</a:t>
            </a:r>
            <a:r>
              <a:rPr lang="zh-TW" altLang="en-US" dirty="0" smtClean="0">
                <a:latin typeface="Book Antiqua" panose="02040602050305030304" pitchFamily="18" charset="0"/>
                <a:ea typeface="標楷體" panose="03000509000000000000" pitchFamily="65" charset="-120"/>
              </a:rPr>
              <a:t>可</a:t>
            </a:r>
            <a:r>
              <a:rPr lang="zh-TW" altLang="en-US" dirty="0">
                <a:latin typeface="Book Antiqua" panose="02040602050305030304" pitchFamily="18" charset="0"/>
                <a:ea typeface="標楷體" panose="03000509000000000000" pitchFamily="65" charset="-120"/>
              </a:rPr>
              <a:t>供銷售商品</a:t>
            </a:r>
            <a:r>
              <a:rPr lang="zh-TW" altLang="en-US" dirty="0" smtClean="0">
                <a:latin typeface="Book Antiqua" panose="02040602050305030304" pitchFamily="18" charset="0"/>
                <a:ea typeface="標楷體" panose="03000509000000000000" pitchFamily="65" charset="-120"/>
              </a:rPr>
              <a:t>成本</a:t>
            </a:r>
            <a:r>
              <a:rPr lang="en-US" altLang="zh-TW" dirty="0" smtClean="0">
                <a:latin typeface="Book Antiqua" panose="02040602050305030304" pitchFamily="18" charset="0"/>
                <a:ea typeface="標楷體" panose="03000509000000000000" pitchFamily="65" charset="-120"/>
              </a:rPr>
              <a:t>)</a:t>
            </a:r>
            <a:endParaRPr lang="zh-TW" altLang="en-US" dirty="0">
              <a:latin typeface="Book Antiqua" panose="02040602050305030304" pitchFamily="18" charset="0"/>
              <a:ea typeface="標楷體" panose="03000509000000000000" pitchFamily="65" charset="-120"/>
            </a:endParaRPr>
          </a:p>
        </p:txBody>
      </p:sp>
      <p:sp>
        <p:nvSpPr>
          <p:cNvPr id="10" name="文字方塊 9"/>
          <p:cNvSpPr txBox="1"/>
          <p:nvPr/>
        </p:nvSpPr>
        <p:spPr>
          <a:xfrm>
            <a:off x="7504348" y="404664"/>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284</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0568084"/>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2"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3" name="Rectangle 7"/>
          <p:cNvSpPr>
            <a:spLocks noChangeArrowheads="1"/>
          </p:cNvSpPr>
          <p:nvPr/>
        </p:nvSpPr>
        <p:spPr bwMode="auto">
          <a:xfrm>
            <a:off x="327021" y="304800"/>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r>
              <a:rPr lang="en-US"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Cost Flow Assumptions</a:t>
            </a:r>
            <a:r>
              <a:rPr lang="zh-TW"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成本流動假說</a:t>
            </a:r>
            <a:endParaRPr lang="en-US"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86" y="1917239"/>
            <a:ext cx="8534399" cy="3311961"/>
          </a:xfrm>
          <a:prstGeom prst="rect">
            <a:avLst/>
          </a:prstGeom>
          <a:noFill/>
          <a:ln w="12700"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9"/>
          <p:cNvSpPr/>
          <p:nvPr/>
        </p:nvSpPr>
        <p:spPr>
          <a:xfrm>
            <a:off x="7605586" y="1593901"/>
            <a:ext cx="1371600"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p>
            <a:pPr algn="r"/>
            <a:r>
              <a:rPr lang="en-US" sz="1200" i="0" dirty="0">
                <a:solidFill>
                  <a:schemeClr val="tx1"/>
                </a:solidFill>
                <a:latin typeface="Book Antiqua" panose="02040602050305030304" pitchFamily="18" charset="0"/>
              </a:rPr>
              <a:t>Illustration </a:t>
            </a:r>
            <a:r>
              <a:rPr lang="en-US" sz="1200" i="0" dirty="0" smtClean="0">
                <a:solidFill>
                  <a:schemeClr val="tx1"/>
                </a:solidFill>
                <a:latin typeface="Book Antiqua" panose="02040602050305030304" pitchFamily="18" charset="0"/>
              </a:rPr>
              <a:t>6-5</a:t>
            </a:r>
            <a:endParaRPr lang="en-US" sz="1200" i="0" dirty="0">
              <a:solidFill>
                <a:schemeClr val="tx1"/>
              </a:solidFill>
              <a:latin typeface="Book Antiqua" panose="02040602050305030304" pitchFamily="18" charset="0"/>
            </a:endParaRPr>
          </a:p>
        </p:txBody>
      </p:sp>
      <p:sp>
        <p:nvSpPr>
          <p:cNvPr id="9" name="矩形 8"/>
          <p:cNvSpPr/>
          <p:nvPr/>
        </p:nvSpPr>
        <p:spPr>
          <a:xfrm>
            <a:off x="372313" y="1239143"/>
            <a:ext cx="5032147" cy="461665"/>
          </a:xfrm>
          <a:prstGeom prst="rect">
            <a:avLst/>
          </a:prstGeom>
        </p:spPr>
        <p:txBody>
          <a:bodyPr wrap="none">
            <a:spAutoFit/>
          </a:bodyPr>
          <a:lstStyle/>
          <a:p>
            <a:pPr>
              <a:lnSpc>
                <a:spcPct val="120000"/>
              </a:lnSpc>
            </a:pPr>
            <a:r>
              <a:rPr lang="en-US" altLang="en-US" sz="2000" dirty="0">
                <a:latin typeface="Book Antiqua" panose="02040602050305030304" pitchFamily="18" charset="0"/>
              </a:rPr>
              <a:t>Data for Lin Electronics’ Astro condensers.</a:t>
            </a:r>
          </a:p>
        </p:txBody>
      </p:sp>
      <p:sp>
        <p:nvSpPr>
          <p:cNvPr id="10" name="文字方塊 9"/>
          <p:cNvSpPr txBox="1"/>
          <p:nvPr/>
        </p:nvSpPr>
        <p:spPr>
          <a:xfrm>
            <a:off x="7504348" y="539388"/>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284</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1297796"/>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27650" name="Text Box 2"/>
          <p:cNvSpPr txBox="1">
            <a:spLocks noChangeArrowheads="1"/>
          </p:cNvSpPr>
          <p:nvPr/>
        </p:nvSpPr>
        <p:spPr bwMode="auto">
          <a:xfrm>
            <a:off x="467544" y="1268760"/>
            <a:ext cx="7776864" cy="3330399"/>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square">
            <a:spAutoFit/>
          </a:bodyPr>
          <a:lstStyle>
            <a:lvl1pPr marL="342900" indent="-342900">
              <a:defRPr sz="2800" b="1" i="1">
                <a:solidFill>
                  <a:srgbClr val="BC0000"/>
                </a:solidFill>
                <a:latin typeface="Comic Sans MS" pitchFamily="66" charset="0"/>
              </a:defRPr>
            </a:lvl1pPr>
            <a:lvl2pPr marL="68580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lvl="1">
              <a:lnSpc>
                <a:spcPct val="125000"/>
              </a:lnSpc>
              <a:spcBef>
                <a:spcPts val="1600"/>
              </a:spcBef>
              <a:buClr>
                <a:srgbClr val="CC0000"/>
              </a:buClr>
              <a:buSzPct val="80000"/>
              <a:buFont typeface="Wingdings" pitchFamily="2" charset="2"/>
              <a:buChar char="u"/>
            </a:pPr>
            <a:r>
              <a:rPr lang="en-US" altLang="en-US" sz="2100" i="0" dirty="0">
                <a:solidFill>
                  <a:srgbClr val="000000"/>
                </a:solidFill>
                <a:latin typeface="Book Antiqua" panose="02040602050305030304" pitchFamily="18" charset="0"/>
                <a:ea typeface="標楷體" panose="03000509000000000000" pitchFamily="65" charset="-120"/>
              </a:rPr>
              <a:t>T</a:t>
            </a:r>
            <a:r>
              <a:rPr lang="en-US" altLang="en-US" sz="2100" i="0" dirty="0" smtClean="0">
                <a:solidFill>
                  <a:srgbClr val="000000"/>
                </a:solidFill>
                <a:latin typeface="Book Antiqua" panose="02040602050305030304" pitchFamily="18" charset="0"/>
                <a:ea typeface="標楷體" panose="03000509000000000000" pitchFamily="65" charset="-120"/>
              </a:rPr>
              <a:t>he </a:t>
            </a:r>
            <a:r>
              <a:rPr lang="en-US" altLang="en-US" sz="2100" i="0" dirty="0">
                <a:solidFill>
                  <a:srgbClr val="000000"/>
                </a:solidFill>
                <a:latin typeface="Book Antiqua" panose="02040602050305030304" pitchFamily="18" charset="0"/>
                <a:ea typeface="標楷體" panose="03000509000000000000" pitchFamily="65" charset="-120"/>
              </a:rPr>
              <a:t>earliest goods purchased </a:t>
            </a:r>
            <a:r>
              <a:rPr lang="en-US" altLang="en-US" sz="2100" b="0" i="0" dirty="0">
                <a:solidFill>
                  <a:srgbClr val="000000"/>
                </a:solidFill>
                <a:latin typeface="Book Antiqua" panose="02040602050305030304" pitchFamily="18" charset="0"/>
                <a:ea typeface="標楷體" panose="03000509000000000000" pitchFamily="65" charset="-120"/>
              </a:rPr>
              <a:t>are the first to be </a:t>
            </a:r>
            <a:r>
              <a:rPr lang="en-US" altLang="en-US" sz="2100" b="0" i="0" dirty="0" smtClean="0">
                <a:solidFill>
                  <a:srgbClr val="000000"/>
                </a:solidFill>
                <a:latin typeface="Book Antiqua" panose="02040602050305030304" pitchFamily="18" charset="0"/>
                <a:ea typeface="標楷體" panose="03000509000000000000" pitchFamily="65" charset="-120"/>
              </a:rPr>
              <a:t>sold</a:t>
            </a:r>
            <a:r>
              <a:rPr lang="en-US" altLang="zh-TW" sz="2100" b="0" i="0" dirty="0" smtClean="0">
                <a:solidFill>
                  <a:srgbClr val="000000"/>
                </a:solidFill>
                <a:latin typeface="Book Antiqua" panose="02040602050305030304" pitchFamily="18" charset="0"/>
                <a:ea typeface="標楷體" panose="03000509000000000000" pitchFamily="65" charset="-120"/>
              </a:rPr>
              <a:t>.</a:t>
            </a:r>
            <a:endParaRPr lang="en-US" altLang="en-US" sz="2100" b="0" i="0" dirty="0">
              <a:solidFill>
                <a:srgbClr val="000000"/>
              </a:solidFill>
              <a:latin typeface="Book Antiqua" panose="02040602050305030304" pitchFamily="18" charset="0"/>
              <a:ea typeface="標楷體" panose="03000509000000000000" pitchFamily="65" charset="-120"/>
            </a:endParaRPr>
          </a:p>
          <a:p>
            <a:pPr lvl="1">
              <a:lnSpc>
                <a:spcPct val="125000"/>
              </a:lnSpc>
              <a:spcBef>
                <a:spcPts val="1600"/>
              </a:spcBef>
              <a:buClr>
                <a:srgbClr val="CC0000"/>
              </a:buClr>
              <a:buSzPct val="80000"/>
              <a:buFont typeface="Wingdings" pitchFamily="2" charset="2"/>
              <a:buChar char="u"/>
            </a:pPr>
            <a:r>
              <a:rPr lang="en-US" altLang="en-US" sz="2100" b="0" i="0" dirty="0">
                <a:solidFill>
                  <a:srgbClr val="000000"/>
                </a:solidFill>
                <a:latin typeface="Book Antiqua" panose="02040602050305030304" pitchFamily="18" charset="0"/>
                <a:ea typeface="標楷體" panose="03000509000000000000" pitchFamily="65" charset="-120"/>
              </a:rPr>
              <a:t>Often </a:t>
            </a:r>
            <a:r>
              <a:rPr lang="en-US" altLang="en-US" sz="2100" b="0" i="0" dirty="0" smtClean="0">
                <a:solidFill>
                  <a:srgbClr val="000000"/>
                </a:solidFill>
                <a:latin typeface="Book Antiqua" panose="02040602050305030304" pitchFamily="18" charset="0"/>
                <a:ea typeface="標楷體" panose="03000509000000000000" pitchFamily="65" charset="-120"/>
              </a:rPr>
              <a:t>parallels(</a:t>
            </a:r>
            <a:r>
              <a:rPr lang="zh-TW" altLang="en-US" sz="2100" b="0" i="0" dirty="0" smtClean="0">
                <a:solidFill>
                  <a:srgbClr val="000000"/>
                </a:solidFill>
                <a:latin typeface="Book Antiqua" panose="02040602050305030304" pitchFamily="18" charset="0"/>
                <a:ea typeface="標楷體" panose="03000509000000000000" pitchFamily="65" charset="-120"/>
              </a:rPr>
              <a:t>相似</a:t>
            </a:r>
            <a:r>
              <a:rPr lang="en-US" altLang="zh-TW" sz="2100" b="0" i="0" dirty="0" smtClean="0">
                <a:solidFill>
                  <a:srgbClr val="000000"/>
                </a:solidFill>
                <a:latin typeface="Book Antiqua" panose="02040602050305030304" pitchFamily="18" charset="0"/>
                <a:ea typeface="標楷體" panose="03000509000000000000" pitchFamily="65" charset="-120"/>
              </a:rPr>
              <a:t>)</a:t>
            </a:r>
            <a:r>
              <a:rPr lang="en-US" altLang="en-US" sz="2100" b="0" i="0" dirty="0" smtClean="0">
                <a:solidFill>
                  <a:srgbClr val="000000"/>
                </a:solidFill>
                <a:latin typeface="Book Antiqua" panose="02040602050305030304" pitchFamily="18" charset="0"/>
                <a:ea typeface="標楷體" panose="03000509000000000000" pitchFamily="65" charset="-120"/>
              </a:rPr>
              <a:t> actual </a:t>
            </a:r>
            <a:r>
              <a:rPr lang="en-US" altLang="en-US" sz="2100" b="0" i="0" dirty="0">
                <a:solidFill>
                  <a:srgbClr val="000000"/>
                </a:solidFill>
                <a:latin typeface="Book Antiqua" panose="02040602050305030304" pitchFamily="18" charset="0"/>
                <a:ea typeface="標楷體" panose="03000509000000000000" pitchFamily="65" charset="-120"/>
              </a:rPr>
              <a:t>physical flow of </a:t>
            </a:r>
            <a:r>
              <a:rPr lang="en-US" altLang="en-US" sz="2100" b="0" i="0" dirty="0" smtClean="0">
                <a:solidFill>
                  <a:srgbClr val="000000"/>
                </a:solidFill>
                <a:latin typeface="Book Antiqua" panose="02040602050305030304" pitchFamily="18" charset="0"/>
                <a:ea typeface="標楷體" panose="03000509000000000000" pitchFamily="65" charset="-120"/>
              </a:rPr>
              <a:t>merchandise.</a:t>
            </a:r>
            <a:endParaRPr lang="en-US" altLang="en-US" sz="2100" b="0" i="0" dirty="0">
              <a:solidFill>
                <a:srgbClr val="000000"/>
              </a:solidFill>
              <a:latin typeface="Book Antiqua" panose="02040602050305030304" pitchFamily="18" charset="0"/>
              <a:ea typeface="標楷體" panose="03000509000000000000" pitchFamily="65" charset="-120"/>
            </a:endParaRPr>
          </a:p>
          <a:p>
            <a:pPr lvl="1">
              <a:lnSpc>
                <a:spcPct val="125000"/>
              </a:lnSpc>
              <a:spcBef>
                <a:spcPts val="1600"/>
              </a:spcBef>
              <a:buClr>
                <a:srgbClr val="CC0000"/>
              </a:buClr>
              <a:buSzPct val="80000"/>
              <a:buFont typeface="Wingdings" pitchFamily="2" charset="2"/>
              <a:buChar char="u"/>
            </a:pPr>
            <a:r>
              <a:rPr lang="en-US" altLang="en-US" sz="2100" b="0" i="0" dirty="0">
                <a:solidFill>
                  <a:srgbClr val="000000"/>
                </a:solidFill>
                <a:latin typeface="Book Antiqua" panose="02040602050305030304" pitchFamily="18" charset="0"/>
                <a:ea typeface="標楷體" panose="03000509000000000000" pitchFamily="65" charset="-120"/>
              </a:rPr>
              <a:t>Companies </a:t>
            </a:r>
            <a:r>
              <a:rPr lang="en-US" altLang="en-US" sz="2100" b="0" i="0" dirty="0" smtClean="0">
                <a:solidFill>
                  <a:srgbClr val="000000"/>
                </a:solidFill>
                <a:latin typeface="Book Antiqua" panose="02040602050305030304" pitchFamily="18" charset="0"/>
                <a:ea typeface="標楷體" panose="03000509000000000000" pitchFamily="65" charset="-120"/>
              </a:rPr>
              <a:t>obtain </a:t>
            </a:r>
            <a:r>
              <a:rPr lang="en-US" altLang="en-US" sz="2100" b="0" i="0" dirty="0">
                <a:solidFill>
                  <a:srgbClr val="000000"/>
                </a:solidFill>
                <a:latin typeface="Book Antiqua" panose="02040602050305030304" pitchFamily="18" charset="0"/>
                <a:ea typeface="標楷體" panose="03000509000000000000" pitchFamily="65" charset="-120"/>
              </a:rPr>
              <a:t>the cost of the ending inventory by taking </a:t>
            </a:r>
            <a:r>
              <a:rPr lang="en-US" altLang="en-US" sz="2100" i="0" dirty="0">
                <a:solidFill>
                  <a:srgbClr val="FF0000"/>
                </a:solidFill>
                <a:latin typeface="Book Antiqua" panose="02040602050305030304" pitchFamily="18" charset="0"/>
                <a:ea typeface="標楷體" panose="03000509000000000000" pitchFamily="65" charset="-120"/>
              </a:rPr>
              <a:t>the unit cost of the most recent purchase </a:t>
            </a:r>
            <a:r>
              <a:rPr lang="en-US" altLang="en-US" sz="2100" b="0" i="0" dirty="0">
                <a:solidFill>
                  <a:srgbClr val="000000"/>
                </a:solidFill>
                <a:latin typeface="Book Antiqua" panose="02040602050305030304" pitchFamily="18" charset="0"/>
                <a:ea typeface="標楷體" panose="03000509000000000000" pitchFamily="65" charset="-120"/>
              </a:rPr>
              <a:t>and working </a:t>
            </a:r>
            <a:r>
              <a:rPr lang="en-US" altLang="en-US" sz="2100" b="0" i="0" dirty="0" smtClean="0">
                <a:solidFill>
                  <a:srgbClr val="000000"/>
                </a:solidFill>
                <a:latin typeface="Book Antiqua" panose="02040602050305030304" pitchFamily="18" charset="0"/>
                <a:ea typeface="標楷體" panose="03000509000000000000" pitchFamily="65" charset="-120"/>
              </a:rPr>
              <a:t>backward </a:t>
            </a:r>
            <a:r>
              <a:rPr lang="en-US" altLang="en-US" sz="2100" b="0" i="0" dirty="0">
                <a:solidFill>
                  <a:srgbClr val="000000"/>
                </a:solidFill>
                <a:latin typeface="Book Antiqua" panose="02040602050305030304" pitchFamily="18" charset="0"/>
                <a:ea typeface="標楷體" panose="03000509000000000000" pitchFamily="65" charset="-120"/>
              </a:rPr>
              <a:t>until all units of inventory have been </a:t>
            </a:r>
            <a:r>
              <a:rPr lang="en-US" altLang="en-US" sz="2100" b="0" i="0" dirty="0" err="1" smtClean="0">
                <a:solidFill>
                  <a:srgbClr val="000000"/>
                </a:solidFill>
                <a:latin typeface="Book Antiqua" panose="02040602050305030304" pitchFamily="18" charset="0"/>
                <a:ea typeface="標楷體" panose="03000509000000000000" pitchFamily="65" charset="-120"/>
              </a:rPr>
              <a:t>costed</a:t>
            </a:r>
            <a:r>
              <a:rPr lang="en-US" altLang="en-US" sz="2100" b="0" i="0" dirty="0" smtClean="0">
                <a:solidFill>
                  <a:srgbClr val="000000"/>
                </a:solidFill>
                <a:latin typeface="Book Antiqua" panose="02040602050305030304" pitchFamily="18" charset="0"/>
                <a:ea typeface="標楷體" panose="03000509000000000000" pitchFamily="65" charset="-120"/>
              </a:rPr>
              <a:t> </a:t>
            </a:r>
            <a:r>
              <a:rPr lang="en-US" altLang="zh-TW" sz="2100" b="0" i="0" dirty="0" smtClean="0">
                <a:solidFill>
                  <a:srgbClr val="000000"/>
                </a:solidFill>
                <a:latin typeface="Book Antiqua" panose="02040602050305030304" pitchFamily="18" charset="0"/>
                <a:ea typeface="標楷體" panose="03000509000000000000" pitchFamily="65" charset="-120"/>
              </a:rPr>
              <a:t>(</a:t>
            </a:r>
            <a:r>
              <a:rPr lang="zh-TW" altLang="en-US" sz="2100" b="0" i="0" dirty="0" smtClean="0">
                <a:solidFill>
                  <a:srgbClr val="000000"/>
                </a:solidFill>
                <a:latin typeface="Book Antiqua" panose="02040602050305030304" pitchFamily="18" charset="0"/>
                <a:ea typeface="標楷體" panose="03000509000000000000" pitchFamily="65" charset="-120"/>
              </a:rPr>
              <a:t>期末存貨成本是以最近進貨的單位成本往前推，直到每個存貨成本都被算進去為止</a:t>
            </a:r>
            <a:r>
              <a:rPr lang="en-US" altLang="zh-TW" sz="2100" b="0" i="0" dirty="0" smtClean="0">
                <a:solidFill>
                  <a:srgbClr val="000000"/>
                </a:solidFill>
                <a:latin typeface="Book Antiqua" panose="02040602050305030304" pitchFamily="18" charset="0"/>
                <a:ea typeface="標楷體" panose="03000509000000000000" pitchFamily="65" charset="-120"/>
              </a:rPr>
              <a:t>).</a:t>
            </a:r>
            <a:endParaRPr lang="en-US" altLang="en-US" sz="2100" b="0" i="0" dirty="0">
              <a:solidFill>
                <a:srgbClr val="000000"/>
              </a:solidFill>
              <a:latin typeface="Book Antiqua" panose="02040602050305030304" pitchFamily="18" charset="0"/>
              <a:ea typeface="標楷體" panose="03000509000000000000" pitchFamily="65" charset="-120"/>
            </a:endParaRPr>
          </a:p>
        </p:txBody>
      </p:sp>
      <p:sp>
        <p:nvSpPr>
          <p:cNvPr id="27651" name="Text Box 7"/>
          <p:cNvSpPr txBox="1">
            <a:spLocks noChangeArrowheads="1"/>
          </p:cNvSpPr>
          <p:nvPr/>
        </p:nvSpPr>
        <p:spPr bwMode="auto">
          <a:xfrm>
            <a:off x="323572" y="260648"/>
            <a:ext cx="75607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Lst>
        </p:spPr>
        <p:txBody>
          <a:bodyPr wrap="square">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pPr>
            <a:r>
              <a:rPr lang="en-US"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FIRST-IN, FIRST-OUT (FIFO)</a:t>
            </a:r>
            <a:r>
              <a:rPr lang="zh-TW"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先進先出</a:t>
            </a:r>
            <a:endParaRPr lang="en-US"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27653"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a typeface="標楷體" panose="03000509000000000000" pitchFamily="65" charset="-120"/>
            </a:endParaRPr>
          </a:p>
        </p:txBody>
      </p:sp>
      <p:sp>
        <p:nvSpPr>
          <p:cNvPr id="6" name="文字方塊 5"/>
          <p:cNvSpPr txBox="1"/>
          <p:nvPr/>
        </p:nvSpPr>
        <p:spPr>
          <a:xfrm>
            <a:off x="7596336" y="476672"/>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284</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02892239"/>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pic>
        <p:nvPicPr>
          <p:cNvPr id="573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095" y="1542367"/>
            <a:ext cx="8482349" cy="4694945"/>
          </a:xfrm>
          <a:prstGeom prst="rect">
            <a:avLst/>
          </a:prstGeom>
          <a:noFill/>
          <a:ln w="12700"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8682"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199698" name="Line 18"/>
          <p:cNvSpPr>
            <a:spLocks noChangeShapeType="1"/>
          </p:cNvSpPr>
          <p:nvPr/>
        </p:nvSpPr>
        <p:spPr bwMode="auto">
          <a:xfrm>
            <a:off x="8077200" y="3944259"/>
            <a:ext cx="0" cy="1089660"/>
          </a:xfrm>
          <a:prstGeom prst="line">
            <a:avLst/>
          </a:prstGeom>
          <a:noFill/>
          <a:ln w="28575">
            <a:solidFill>
              <a:srgbClr val="CC0000"/>
            </a:solidFill>
            <a:round/>
            <a:headEnd/>
            <a:tailEnd type="triangle" w="med" len="med"/>
          </a:ln>
          <a:effectLst/>
          <a:extLst/>
        </p:spPr>
        <p:txBody>
          <a:bodyPr lIns="90488" tIns="44450" rIns="90488" bIns="44450"/>
          <a:lstStyle/>
          <a:p>
            <a:pPr>
              <a:defRPr/>
            </a:pPr>
            <a:endParaRPr lang="en-US" dirty="0">
              <a:effectLst>
                <a:outerShdw blurRad="38100" dist="38100" dir="2700000" algn="tl">
                  <a:srgbClr val="000000">
                    <a:alpha val="43137"/>
                  </a:srgbClr>
                </a:outerShdw>
              </a:effectLst>
              <a:latin typeface="Book Antiqua" panose="02040602050305030304" pitchFamily="18" charset="0"/>
            </a:endParaRPr>
          </a:p>
        </p:txBody>
      </p:sp>
      <p:sp>
        <p:nvSpPr>
          <p:cNvPr id="2" name="Rectangle 1"/>
          <p:cNvSpPr/>
          <p:nvPr/>
        </p:nvSpPr>
        <p:spPr>
          <a:xfrm>
            <a:off x="329208" y="1097692"/>
            <a:ext cx="251460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p>
            <a:r>
              <a:rPr lang="en-US" sz="1200" i="0" dirty="0">
                <a:solidFill>
                  <a:schemeClr val="tx1"/>
                </a:solidFill>
                <a:latin typeface="Book Antiqua" panose="02040602050305030304" pitchFamily="18" charset="0"/>
              </a:rPr>
              <a:t>Illustration 6-6</a:t>
            </a:r>
          </a:p>
          <a:p>
            <a:r>
              <a:rPr lang="en-US" sz="1200" b="0" i="0" dirty="0">
                <a:solidFill>
                  <a:schemeClr val="tx1"/>
                </a:solidFill>
                <a:latin typeface="Book Antiqua" panose="02040602050305030304" pitchFamily="18" charset="0"/>
              </a:rPr>
              <a:t>Allocation of </a:t>
            </a:r>
            <a:r>
              <a:rPr lang="en-US" sz="1200" b="0" i="0" dirty="0" smtClean="0">
                <a:solidFill>
                  <a:schemeClr val="tx1"/>
                </a:solidFill>
                <a:latin typeface="Book Antiqua" panose="02040602050305030304" pitchFamily="18" charset="0"/>
              </a:rPr>
              <a:t>costs—FIFO method</a:t>
            </a:r>
            <a:endParaRPr lang="en-US" sz="1200" b="0" i="0" dirty="0">
              <a:solidFill>
                <a:schemeClr val="tx1"/>
              </a:solidFill>
              <a:latin typeface="Book Antiqua" panose="02040602050305030304" pitchFamily="18" charset="0"/>
            </a:endParaRPr>
          </a:p>
        </p:txBody>
      </p:sp>
      <p:pic>
        <p:nvPicPr>
          <p:cNvPr id="57347" name="Picture 3"/>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726" y="5227439"/>
            <a:ext cx="3750274" cy="26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48" y="5475375"/>
            <a:ext cx="3750274" cy="26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726" y="5791551"/>
            <a:ext cx="3750274" cy="26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7209" y="5477471"/>
            <a:ext cx="4537831" cy="26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3552" y="5784189"/>
            <a:ext cx="4537831" cy="26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3"/>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3552" y="5213615"/>
            <a:ext cx="4537831" cy="26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7"/>
          <p:cNvSpPr txBox="1">
            <a:spLocks noChangeArrowheads="1"/>
          </p:cNvSpPr>
          <p:nvPr/>
        </p:nvSpPr>
        <p:spPr bwMode="auto">
          <a:xfrm>
            <a:off x="475972" y="260648"/>
            <a:ext cx="75607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Lst>
        </p:spPr>
        <p:txBody>
          <a:bodyPr wrap="square">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pPr>
            <a:r>
              <a:rPr lang="en-US"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FIRST-IN, FIRST-OUT (FIFO)</a:t>
            </a:r>
            <a:r>
              <a:rPr lang="zh-TW"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先進先出</a:t>
            </a:r>
            <a:endParaRPr lang="en-US"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15" name="Line 10"/>
          <p:cNvSpPr>
            <a:spLocks noChangeShapeType="1"/>
          </p:cNvSpPr>
          <p:nvPr/>
        </p:nvSpPr>
        <p:spPr bwMode="auto">
          <a:xfrm>
            <a:off x="304800" y="990600"/>
            <a:ext cx="86868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a typeface="標楷體" panose="03000509000000000000" pitchFamily="65" charset="-120"/>
            </a:endParaRPr>
          </a:p>
        </p:txBody>
      </p:sp>
      <p:sp>
        <p:nvSpPr>
          <p:cNvPr id="21" name="文字方塊 20"/>
          <p:cNvSpPr txBox="1"/>
          <p:nvPr/>
        </p:nvSpPr>
        <p:spPr>
          <a:xfrm>
            <a:off x="7740352" y="404664"/>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285</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6919824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7347"/>
                                        </p:tgtEl>
                                      </p:cBhvr>
                                    </p:animEffect>
                                    <p:set>
                                      <p:cBhvr>
                                        <p:cTn id="7" dur="1" fill="hold">
                                          <p:stCondLst>
                                            <p:cond delay="499"/>
                                          </p:stCondLst>
                                        </p:cTn>
                                        <p:tgtEl>
                                          <p:spTgt spid="5734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9698"/>
                                        </p:tgtEl>
                                        <p:attrNameLst>
                                          <p:attrName>style.visibility</p:attrName>
                                        </p:attrNameLst>
                                      </p:cBhvr>
                                      <p:to>
                                        <p:strVal val="visible"/>
                                      </p:to>
                                    </p:set>
                                    <p:animEffect transition="in" filter="wipe(up)">
                                      <p:cBhvr>
                                        <p:cTn id="22" dur="500"/>
                                        <p:tgtEl>
                                          <p:spTgt spid="199698"/>
                                        </p:tgtEl>
                                      </p:cBhvr>
                                    </p:animEffect>
                                  </p:childTnLst>
                                </p:cTn>
                              </p:par>
                            </p:childTnLst>
                          </p:cTn>
                        </p:par>
                        <p:par>
                          <p:cTn id="23" fill="hold">
                            <p:stCondLst>
                              <p:cond delay="500"/>
                            </p:stCondLst>
                            <p:childTnLst>
                              <p:par>
                                <p:cTn id="24" presetID="10" presetClass="exit" presetSubtype="0" fill="hold" nodeType="after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pic>
        <p:nvPicPr>
          <p:cNvPr id="583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715" y="1772816"/>
            <a:ext cx="8439933" cy="3825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701"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12" name="Rectangle 11"/>
          <p:cNvSpPr/>
          <p:nvPr/>
        </p:nvSpPr>
        <p:spPr>
          <a:xfrm>
            <a:off x="371330" y="1196642"/>
            <a:ext cx="251460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p>
            <a:r>
              <a:rPr lang="en-US" sz="1200" i="0" dirty="0">
                <a:solidFill>
                  <a:schemeClr val="tx1"/>
                </a:solidFill>
                <a:latin typeface="Book Antiqua" panose="02040602050305030304" pitchFamily="18" charset="0"/>
              </a:rPr>
              <a:t>Illustration 6-6</a:t>
            </a:r>
          </a:p>
          <a:p>
            <a:r>
              <a:rPr lang="en-US" sz="1200" b="0" i="0" dirty="0">
                <a:solidFill>
                  <a:schemeClr val="tx1"/>
                </a:solidFill>
                <a:latin typeface="Book Antiqua" panose="02040602050305030304" pitchFamily="18" charset="0"/>
              </a:rPr>
              <a:t>Allocation of </a:t>
            </a:r>
            <a:r>
              <a:rPr lang="en-US" sz="1200" b="0" i="0" dirty="0" smtClean="0">
                <a:solidFill>
                  <a:schemeClr val="tx1"/>
                </a:solidFill>
                <a:latin typeface="Book Antiqua" panose="02040602050305030304" pitchFamily="18" charset="0"/>
              </a:rPr>
              <a:t>costs—FIFO method</a:t>
            </a:r>
            <a:endParaRPr lang="en-US" sz="1200" b="0" i="0" dirty="0">
              <a:solidFill>
                <a:schemeClr val="tx1"/>
              </a:solidFill>
              <a:latin typeface="Book Antiqua" panose="02040602050305030304" pitchFamily="18" charset="0"/>
            </a:endParaRPr>
          </a:p>
        </p:txBody>
      </p:sp>
      <p:sp>
        <p:nvSpPr>
          <p:cNvPr id="8" name="Text Box 7"/>
          <p:cNvSpPr txBox="1">
            <a:spLocks noChangeArrowheads="1"/>
          </p:cNvSpPr>
          <p:nvPr/>
        </p:nvSpPr>
        <p:spPr bwMode="auto">
          <a:xfrm>
            <a:off x="251520" y="179929"/>
            <a:ext cx="75607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Lst>
        </p:spPr>
        <p:txBody>
          <a:bodyPr wrap="square">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pPr>
            <a:r>
              <a:rPr lang="en-US"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FIRST-IN, FIRST-OUT (FIFO)</a:t>
            </a:r>
            <a:r>
              <a:rPr lang="zh-TW"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先進先出</a:t>
            </a:r>
            <a:endParaRPr lang="en-US"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7" name="文字方塊 6"/>
          <p:cNvSpPr txBox="1"/>
          <p:nvPr/>
        </p:nvSpPr>
        <p:spPr>
          <a:xfrm>
            <a:off x="7504348" y="332656"/>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285</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46467536"/>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33794" name="Text Box 2"/>
          <p:cNvSpPr txBox="1">
            <a:spLocks noChangeArrowheads="1"/>
          </p:cNvSpPr>
          <p:nvPr/>
        </p:nvSpPr>
        <p:spPr bwMode="auto">
          <a:xfrm>
            <a:off x="336104" y="1268760"/>
            <a:ext cx="8503096" cy="2413481"/>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square">
            <a:spAutoFit/>
          </a:bodyPr>
          <a:lstStyle>
            <a:lvl1pPr marL="342900" indent="-342900">
              <a:defRPr sz="2800" b="1" i="1">
                <a:solidFill>
                  <a:srgbClr val="BC0000"/>
                </a:solidFill>
                <a:latin typeface="Comic Sans MS" pitchFamily="66" charset="0"/>
              </a:defRPr>
            </a:lvl1pPr>
            <a:lvl2pPr marL="69215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lvl="1">
              <a:lnSpc>
                <a:spcPct val="125000"/>
              </a:lnSpc>
              <a:spcBef>
                <a:spcPts val="1600"/>
              </a:spcBef>
              <a:buClr>
                <a:srgbClr val="CC0000"/>
              </a:buClr>
              <a:buSzPct val="80000"/>
              <a:buFont typeface="Wingdings" pitchFamily="2" charset="2"/>
              <a:buChar char="u"/>
            </a:pPr>
            <a:r>
              <a:rPr lang="en-US" altLang="en-US" sz="2200" b="0" i="0" dirty="0">
                <a:solidFill>
                  <a:schemeClr val="tx1"/>
                </a:solidFill>
                <a:latin typeface="Book Antiqua" panose="02040602050305030304" pitchFamily="18" charset="0"/>
                <a:ea typeface="標楷體" panose="03000509000000000000" pitchFamily="65" charset="-120"/>
              </a:rPr>
              <a:t>Allocates cost of goods available for sale on the basis of </a:t>
            </a:r>
            <a:r>
              <a:rPr lang="en-US" altLang="en-US" sz="2200" i="0" dirty="0">
                <a:solidFill>
                  <a:schemeClr val="tx2">
                    <a:lumMod val="75000"/>
                  </a:schemeClr>
                </a:solidFill>
                <a:latin typeface="Book Antiqua" panose="02040602050305030304" pitchFamily="18" charset="0"/>
                <a:ea typeface="標楷體" panose="03000509000000000000" pitchFamily="65" charset="-120"/>
              </a:rPr>
              <a:t>weighted-average unit </a:t>
            </a:r>
            <a:r>
              <a:rPr lang="en-US" altLang="en-US" sz="2200" i="0" dirty="0" smtClean="0">
                <a:solidFill>
                  <a:schemeClr val="tx2">
                    <a:lumMod val="75000"/>
                  </a:schemeClr>
                </a:solidFill>
                <a:latin typeface="Book Antiqua" panose="02040602050305030304" pitchFamily="18" charset="0"/>
                <a:ea typeface="標楷體" panose="03000509000000000000" pitchFamily="65" charset="-120"/>
              </a:rPr>
              <a:t>cost(</a:t>
            </a:r>
            <a:r>
              <a:rPr lang="zh-TW" altLang="en-US" sz="2200" i="0" dirty="0" smtClean="0">
                <a:solidFill>
                  <a:schemeClr val="tx2">
                    <a:lumMod val="75000"/>
                  </a:schemeClr>
                </a:solidFill>
                <a:latin typeface="Book Antiqua" panose="02040602050305030304" pitchFamily="18" charset="0"/>
                <a:ea typeface="標楷體" panose="03000509000000000000" pitchFamily="65" charset="-120"/>
              </a:rPr>
              <a:t>加權平均單位成本</a:t>
            </a:r>
            <a:r>
              <a:rPr lang="en-US" altLang="zh-TW" sz="2200" i="0" dirty="0" smtClean="0">
                <a:solidFill>
                  <a:schemeClr val="tx2">
                    <a:lumMod val="75000"/>
                  </a:schemeClr>
                </a:solidFill>
                <a:latin typeface="Book Antiqua" panose="02040602050305030304" pitchFamily="18" charset="0"/>
                <a:ea typeface="標楷體" panose="03000509000000000000" pitchFamily="65" charset="-120"/>
              </a:rPr>
              <a:t>)</a:t>
            </a:r>
            <a:r>
              <a:rPr lang="en-US" altLang="en-US" sz="2200" b="0" i="0" dirty="0" smtClean="0">
                <a:solidFill>
                  <a:schemeClr val="tx2">
                    <a:lumMod val="75000"/>
                  </a:schemeClr>
                </a:solidFill>
                <a:latin typeface="Book Antiqua" panose="02040602050305030304" pitchFamily="18" charset="0"/>
                <a:ea typeface="標楷體" panose="03000509000000000000" pitchFamily="65" charset="-120"/>
              </a:rPr>
              <a:t> </a:t>
            </a:r>
            <a:r>
              <a:rPr lang="en-US" altLang="en-US" sz="2200" b="0" i="0" dirty="0" smtClean="0">
                <a:solidFill>
                  <a:schemeClr val="tx1"/>
                </a:solidFill>
                <a:latin typeface="Book Antiqua" panose="02040602050305030304" pitchFamily="18" charset="0"/>
                <a:ea typeface="標楷體" panose="03000509000000000000" pitchFamily="65" charset="-120"/>
              </a:rPr>
              <a:t>incurred.</a:t>
            </a:r>
            <a:endParaRPr lang="en-US" altLang="en-US" sz="2200" b="0" i="0" dirty="0">
              <a:solidFill>
                <a:schemeClr val="tx1"/>
              </a:solidFill>
              <a:latin typeface="Book Antiqua" panose="02040602050305030304" pitchFamily="18" charset="0"/>
              <a:ea typeface="標楷體" panose="03000509000000000000" pitchFamily="65" charset="-120"/>
            </a:endParaRPr>
          </a:p>
          <a:p>
            <a:pPr lvl="1">
              <a:lnSpc>
                <a:spcPct val="125000"/>
              </a:lnSpc>
              <a:spcBef>
                <a:spcPts val="1600"/>
              </a:spcBef>
              <a:buClr>
                <a:srgbClr val="CC0000"/>
              </a:buClr>
              <a:buSzPct val="80000"/>
              <a:buFont typeface="Wingdings" pitchFamily="2" charset="2"/>
              <a:buChar char="u"/>
            </a:pPr>
            <a:r>
              <a:rPr lang="en-US" altLang="en-US" sz="2200" b="0" i="0" dirty="0">
                <a:solidFill>
                  <a:schemeClr val="tx1"/>
                </a:solidFill>
                <a:latin typeface="Book Antiqua" panose="02040602050305030304" pitchFamily="18" charset="0"/>
              </a:rPr>
              <a:t>Applies weighted-average unit </a:t>
            </a:r>
            <a:r>
              <a:rPr lang="en-US" altLang="en-US" sz="2200" b="0" i="0" dirty="0" smtClean="0">
                <a:solidFill>
                  <a:schemeClr val="tx1"/>
                </a:solidFill>
                <a:latin typeface="Book Antiqua" panose="02040602050305030304" pitchFamily="18" charset="0"/>
              </a:rPr>
              <a:t>cost to </a:t>
            </a:r>
            <a:r>
              <a:rPr lang="en-US" altLang="en-US" sz="2200" b="0" i="0" dirty="0">
                <a:solidFill>
                  <a:schemeClr val="tx1"/>
                </a:solidFill>
                <a:latin typeface="Book Antiqua" panose="02040602050305030304" pitchFamily="18" charset="0"/>
              </a:rPr>
              <a:t>the </a:t>
            </a:r>
            <a:r>
              <a:rPr lang="en-US" altLang="en-US" sz="2200" i="0" dirty="0">
                <a:solidFill>
                  <a:schemeClr val="tx1"/>
                </a:solidFill>
                <a:latin typeface="Book Antiqua" panose="02040602050305030304" pitchFamily="18" charset="0"/>
              </a:rPr>
              <a:t>units on </a:t>
            </a:r>
            <a:r>
              <a:rPr lang="en-US" altLang="en-US" sz="2200" i="0" dirty="0" smtClean="0">
                <a:solidFill>
                  <a:schemeClr val="tx1"/>
                </a:solidFill>
                <a:latin typeface="Book Antiqua" panose="02040602050305030304" pitchFamily="18" charset="0"/>
              </a:rPr>
              <a:t>hand </a:t>
            </a:r>
            <a:r>
              <a:rPr lang="en-US" altLang="en-US" sz="2200" b="0" i="0" dirty="0" smtClean="0">
                <a:solidFill>
                  <a:schemeClr val="tx1"/>
                </a:solidFill>
                <a:latin typeface="Book Antiqua" panose="02040602050305030304" pitchFamily="18" charset="0"/>
              </a:rPr>
              <a:t>to </a:t>
            </a:r>
            <a:r>
              <a:rPr lang="en-US" altLang="en-US" sz="2200" b="0" i="0" dirty="0">
                <a:solidFill>
                  <a:schemeClr val="tx1"/>
                </a:solidFill>
                <a:latin typeface="Book Antiqua" panose="02040602050305030304" pitchFamily="18" charset="0"/>
              </a:rPr>
              <a:t>determine cost of the ending </a:t>
            </a:r>
            <a:r>
              <a:rPr lang="en-US" altLang="en-US" sz="2200" b="0" i="0" dirty="0" smtClean="0">
                <a:solidFill>
                  <a:schemeClr val="tx1"/>
                </a:solidFill>
                <a:latin typeface="Book Antiqua" panose="02040602050305030304" pitchFamily="18" charset="0"/>
              </a:rPr>
              <a:t>inventory(</a:t>
            </a:r>
            <a:r>
              <a:rPr lang="zh-TW" altLang="en-US" sz="2200" b="0" i="0" dirty="0" smtClean="0">
                <a:solidFill>
                  <a:schemeClr val="tx1"/>
                </a:solidFill>
                <a:latin typeface="標楷體" panose="03000509000000000000" pitchFamily="65" charset="-120"/>
                <a:ea typeface="標楷體" panose="03000509000000000000" pitchFamily="65" charset="-120"/>
              </a:rPr>
              <a:t>將加權平均單位成本乘上庫存存貨以決定期末存貨成本</a:t>
            </a:r>
            <a:r>
              <a:rPr lang="en-US" altLang="zh-TW" sz="2200" b="0" i="0" dirty="0" smtClean="0">
                <a:solidFill>
                  <a:schemeClr val="tx1"/>
                </a:solidFill>
                <a:latin typeface="Book Antiqua" panose="02040602050305030304" pitchFamily="18" charset="0"/>
              </a:rPr>
              <a:t>)</a:t>
            </a:r>
            <a:r>
              <a:rPr lang="en-US" altLang="en-US" sz="2200" b="0" i="0" dirty="0" smtClean="0">
                <a:solidFill>
                  <a:schemeClr val="tx1"/>
                </a:solidFill>
                <a:latin typeface="Book Antiqua" panose="02040602050305030304" pitchFamily="18" charset="0"/>
              </a:rPr>
              <a:t>.</a:t>
            </a:r>
            <a:endParaRPr lang="en-US" altLang="en-US" sz="2200" b="0" i="0" dirty="0">
              <a:solidFill>
                <a:schemeClr val="tx1"/>
              </a:solidFill>
              <a:latin typeface="Book Antiqua" panose="02040602050305030304" pitchFamily="18" charset="0"/>
            </a:endParaRPr>
          </a:p>
        </p:txBody>
      </p:sp>
      <p:sp>
        <p:nvSpPr>
          <p:cNvPr id="33795" name="Text Box 5"/>
          <p:cNvSpPr txBox="1">
            <a:spLocks noChangeArrowheads="1"/>
          </p:cNvSpPr>
          <p:nvPr/>
        </p:nvSpPr>
        <p:spPr bwMode="auto">
          <a:xfrm>
            <a:off x="304800" y="260648"/>
            <a:ext cx="68437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Lst>
        </p:spPr>
        <p:txBody>
          <a:bodyPr>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pPr>
            <a:r>
              <a:rPr lang="en-US" altLang="en-US" sz="36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AVERAGE-COST</a:t>
            </a:r>
            <a:r>
              <a:rPr lang="zh-TW" altLang="en-US" sz="36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平均成本</a:t>
            </a:r>
            <a:endParaRPr lang="en-US" altLang="en-US" sz="36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33797"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pic>
        <p:nvPicPr>
          <p:cNvPr id="593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4302528"/>
            <a:ext cx="8280920" cy="1085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89584" y="3789040"/>
            <a:ext cx="289560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p>
            <a:r>
              <a:rPr lang="en-US" sz="1200" i="0" dirty="0">
                <a:solidFill>
                  <a:schemeClr val="tx1"/>
                </a:solidFill>
                <a:latin typeface="Book Antiqua" panose="02040602050305030304" pitchFamily="18" charset="0"/>
              </a:rPr>
              <a:t>Illustration 6-8</a:t>
            </a:r>
          </a:p>
          <a:p>
            <a:r>
              <a:rPr lang="en-US" sz="1200" b="0" i="0" dirty="0">
                <a:solidFill>
                  <a:schemeClr val="tx1"/>
                </a:solidFill>
                <a:latin typeface="Book Antiqua" panose="02040602050305030304" pitchFamily="18" charset="0"/>
              </a:rPr>
              <a:t>Formula for </a:t>
            </a:r>
            <a:r>
              <a:rPr lang="en-US" sz="1200" b="0" i="0" dirty="0" smtClean="0">
                <a:solidFill>
                  <a:schemeClr val="tx1"/>
                </a:solidFill>
                <a:latin typeface="Book Antiqua" panose="02040602050305030304" pitchFamily="18" charset="0"/>
              </a:rPr>
              <a:t>weighted-average unit </a:t>
            </a:r>
            <a:r>
              <a:rPr lang="en-US" sz="1200" b="0" i="0" dirty="0">
                <a:solidFill>
                  <a:schemeClr val="tx1"/>
                </a:solidFill>
                <a:latin typeface="Book Antiqua" panose="02040602050305030304" pitchFamily="18" charset="0"/>
              </a:rPr>
              <a:t>cost</a:t>
            </a:r>
          </a:p>
        </p:txBody>
      </p:sp>
      <p:sp>
        <p:nvSpPr>
          <p:cNvPr id="8" name="文字方塊 7"/>
          <p:cNvSpPr txBox="1"/>
          <p:nvPr/>
        </p:nvSpPr>
        <p:spPr>
          <a:xfrm>
            <a:off x="7504348" y="476672"/>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286</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7150391"/>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65464"/>
            <a:ext cx="9175656" cy="6891928"/>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051"/>
          <p:cNvSpPr>
            <a:spLocks noChangeArrowheads="1"/>
          </p:cNvSpPr>
          <p:nvPr/>
        </p:nvSpPr>
        <p:spPr bwMode="auto">
          <a:xfrm>
            <a:off x="533400" y="609600"/>
            <a:ext cx="81534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tIns="46038" bIns="46038">
            <a:spAutoFit/>
          </a:bodyPr>
          <a:lstStyle>
            <a:lvl1pPr algn="l">
              <a:spcBef>
                <a:spcPct val="20000"/>
              </a:spcBef>
              <a:buClr>
                <a:schemeClr val="accent2"/>
              </a:buClr>
              <a:buSzPct val="75000"/>
              <a:buFont typeface="Wingdings" pitchFamily="2" charset="2"/>
              <a:buChar char="l"/>
              <a:defRPr sz="2800" b="1">
                <a:solidFill>
                  <a:schemeClr val="bg2"/>
                </a:solidFill>
                <a:latin typeface="Arial" charset="0"/>
              </a:defRPr>
            </a:lvl1pPr>
            <a:lvl2pPr marL="742950" indent="-285750" algn="l">
              <a:spcBef>
                <a:spcPct val="20000"/>
              </a:spcBef>
              <a:buClr>
                <a:schemeClr val="accent2"/>
              </a:buClr>
              <a:buSzPct val="75000"/>
              <a:buFont typeface="Wingdings" pitchFamily="2" charset="2"/>
              <a:buChar char="l"/>
              <a:defRPr sz="2400" b="1">
                <a:solidFill>
                  <a:schemeClr val="bg2"/>
                </a:solidFill>
                <a:latin typeface="Arial" charset="0"/>
              </a:defRPr>
            </a:lvl2pPr>
            <a:lvl3pPr marL="1143000" indent="-228600" algn="l">
              <a:spcBef>
                <a:spcPct val="20000"/>
              </a:spcBef>
              <a:buClr>
                <a:schemeClr val="accent2"/>
              </a:buClr>
              <a:buSzPct val="75000"/>
              <a:buFont typeface="Wingdings" pitchFamily="2" charset="2"/>
              <a:buChar char="l"/>
              <a:defRPr sz="2000" b="1">
                <a:solidFill>
                  <a:schemeClr val="bg2"/>
                </a:solidFill>
                <a:latin typeface="Arial" charset="0"/>
              </a:defRPr>
            </a:lvl3pPr>
            <a:lvl4pPr marL="1600200" indent="-228600" algn="l">
              <a:spcBef>
                <a:spcPct val="20000"/>
              </a:spcBef>
              <a:buClr>
                <a:schemeClr val="accent2"/>
              </a:buClr>
              <a:buSzPct val="75000"/>
              <a:buFont typeface="Wingdings" pitchFamily="2" charset="2"/>
              <a:buChar char="l"/>
              <a:defRPr sz="2000" b="1">
                <a:solidFill>
                  <a:schemeClr val="bg2"/>
                </a:solidFill>
                <a:latin typeface="Arial" charset="0"/>
              </a:defRPr>
            </a:lvl4pPr>
            <a:lvl5pPr marL="2057400" indent="-228600" algn="l">
              <a:spcBef>
                <a:spcPct val="20000"/>
              </a:spcBef>
              <a:buClr>
                <a:schemeClr val="accent2"/>
              </a:buClr>
              <a:buSzPct val="75000"/>
              <a:buFont typeface="Wingdings" pitchFamily="2" charset="2"/>
              <a:buChar char="l"/>
              <a:defRPr sz="2000" b="1">
                <a:solidFill>
                  <a:schemeClr val="bg2"/>
                </a:solidFill>
                <a:latin typeface="Arial" charset="0"/>
              </a:defRPr>
            </a:lvl5pPr>
            <a:lvl6pPr marL="25146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6pPr>
            <a:lvl7pPr marL="29718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7pPr>
            <a:lvl8pPr marL="34290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8pPr>
            <a:lvl9pPr marL="3886200" indent="-228600" eaLnBrk="0" fontAlgn="base" hangingPunct="0">
              <a:spcBef>
                <a:spcPct val="20000"/>
              </a:spcBef>
              <a:spcAft>
                <a:spcPct val="0"/>
              </a:spcAft>
              <a:buClr>
                <a:schemeClr val="accent2"/>
              </a:buClr>
              <a:buSzPct val="75000"/>
              <a:buFont typeface="Wingdings" pitchFamily="2" charset="2"/>
              <a:buChar char="l"/>
              <a:defRPr sz="2000" b="1">
                <a:solidFill>
                  <a:schemeClr val="bg2"/>
                </a:solidFill>
                <a:latin typeface="Arial" charset="0"/>
              </a:defRPr>
            </a:lvl9pPr>
          </a:lstStyle>
          <a:p>
            <a:pPr>
              <a:buFont typeface="Wingdings" pitchFamily="2" charset="2"/>
              <a:buNone/>
            </a:pPr>
            <a:r>
              <a:rPr lang="en-US" altLang="en-US" sz="3500" i="0" dirty="0" smtClean="0">
                <a:solidFill>
                  <a:srgbClr val="5F5F5F"/>
                </a:solidFill>
                <a:latin typeface="Book Antiqua" panose="02040602050305030304" pitchFamily="18" charset="0"/>
              </a:rPr>
              <a:t>PREVIEW OF </a:t>
            </a:r>
            <a:r>
              <a:rPr lang="en-US" altLang="en-US" sz="4000" i="0" dirty="0" smtClean="0">
                <a:solidFill>
                  <a:srgbClr val="CC0000"/>
                </a:solidFill>
                <a:latin typeface="Book Antiqua" panose="02040602050305030304" pitchFamily="18" charset="0"/>
              </a:rPr>
              <a:t>CHAPTER 6</a:t>
            </a:r>
            <a:endParaRPr lang="en-US" altLang="en-US" sz="2400" i="0" dirty="0">
              <a:solidFill>
                <a:srgbClr val="CC0000"/>
              </a:solidFill>
              <a:latin typeface="Book Antiqua" panose="02040602050305030304" pitchFamily="18" charset="0"/>
            </a:endParaRPr>
          </a:p>
        </p:txBody>
      </p:sp>
      <p:pic>
        <p:nvPicPr>
          <p:cNvPr id="542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1" y="1752600"/>
            <a:ext cx="8721726" cy="2667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375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pic>
        <p:nvPicPr>
          <p:cNvPr id="604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72816"/>
            <a:ext cx="8534400" cy="4340591"/>
          </a:xfrm>
          <a:prstGeom prst="rect">
            <a:avLst/>
          </a:prstGeom>
          <a:noFill/>
          <a:ln w="12700"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4823"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pic>
        <p:nvPicPr>
          <p:cNvPr id="11" name="Picture 3"/>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430" y="5111968"/>
            <a:ext cx="3750274" cy="822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5169" y="5128094"/>
            <a:ext cx="4537831" cy="822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1"/>
          <p:cNvSpPr/>
          <p:nvPr/>
        </p:nvSpPr>
        <p:spPr>
          <a:xfrm>
            <a:off x="304800" y="1211090"/>
            <a:ext cx="312420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p>
            <a:r>
              <a:rPr lang="en-US" sz="1200" i="0" dirty="0">
                <a:solidFill>
                  <a:schemeClr val="tx1"/>
                </a:solidFill>
                <a:latin typeface="Book Antiqua" panose="02040602050305030304" pitchFamily="18" charset="0"/>
              </a:rPr>
              <a:t>Illustration 6-9</a:t>
            </a:r>
          </a:p>
          <a:p>
            <a:r>
              <a:rPr lang="en-US" sz="1200" b="0" i="0" dirty="0">
                <a:solidFill>
                  <a:schemeClr val="tx1"/>
                </a:solidFill>
                <a:latin typeface="Book Antiqua" panose="02040602050305030304" pitchFamily="18" charset="0"/>
              </a:rPr>
              <a:t>Allocation of </a:t>
            </a:r>
            <a:r>
              <a:rPr lang="en-US" sz="1200" b="0" i="0" dirty="0" smtClean="0">
                <a:solidFill>
                  <a:schemeClr val="tx1"/>
                </a:solidFill>
                <a:latin typeface="Book Antiqua" panose="02040602050305030304" pitchFamily="18" charset="0"/>
              </a:rPr>
              <a:t>costs—average-cost </a:t>
            </a:r>
            <a:r>
              <a:rPr lang="en-US" sz="1200" b="0" i="0" dirty="0">
                <a:solidFill>
                  <a:schemeClr val="tx1"/>
                </a:solidFill>
                <a:latin typeface="Book Antiqua" panose="02040602050305030304" pitchFamily="18" charset="0"/>
              </a:rPr>
              <a:t>method</a:t>
            </a:r>
          </a:p>
        </p:txBody>
      </p:sp>
      <p:sp>
        <p:nvSpPr>
          <p:cNvPr id="10" name="Text Box 5"/>
          <p:cNvSpPr txBox="1">
            <a:spLocks noChangeArrowheads="1"/>
          </p:cNvSpPr>
          <p:nvPr/>
        </p:nvSpPr>
        <p:spPr bwMode="auto">
          <a:xfrm>
            <a:off x="304800" y="260648"/>
            <a:ext cx="68437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Lst>
        </p:spPr>
        <p:txBody>
          <a:bodyPr>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pPr>
            <a:r>
              <a:rPr lang="en-US" altLang="en-US" sz="36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AVERAGE-COST</a:t>
            </a:r>
            <a:r>
              <a:rPr lang="zh-TW" altLang="en-US" sz="36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平均成本</a:t>
            </a:r>
            <a:endParaRPr lang="en-US" altLang="en-US" sz="36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13" name="文字方塊 12"/>
          <p:cNvSpPr txBox="1"/>
          <p:nvPr/>
        </p:nvSpPr>
        <p:spPr>
          <a:xfrm>
            <a:off x="7504348" y="539388"/>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286</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6867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990" y="1889446"/>
            <a:ext cx="8092314" cy="3699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602456" y="1313716"/>
            <a:ext cx="312420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p>
            <a:r>
              <a:rPr lang="en-US" sz="1200" i="0" dirty="0">
                <a:solidFill>
                  <a:schemeClr val="tx1"/>
                </a:solidFill>
                <a:latin typeface="Book Antiqua" panose="02040602050305030304" pitchFamily="18" charset="0"/>
              </a:rPr>
              <a:t>Illustration 6-9</a:t>
            </a:r>
          </a:p>
          <a:p>
            <a:r>
              <a:rPr lang="en-US" sz="1200" b="0" i="0" dirty="0">
                <a:solidFill>
                  <a:schemeClr val="tx1"/>
                </a:solidFill>
                <a:latin typeface="Book Antiqua" panose="02040602050305030304" pitchFamily="18" charset="0"/>
              </a:rPr>
              <a:t>Allocation of </a:t>
            </a:r>
            <a:r>
              <a:rPr lang="en-US" sz="1200" b="0" i="0" dirty="0" smtClean="0">
                <a:solidFill>
                  <a:schemeClr val="tx1"/>
                </a:solidFill>
                <a:latin typeface="Book Antiqua" panose="02040602050305030304" pitchFamily="18" charset="0"/>
              </a:rPr>
              <a:t>costs—average-cost </a:t>
            </a:r>
            <a:r>
              <a:rPr lang="en-US" sz="1200" b="0" i="0" dirty="0">
                <a:solidFill>
                  <a:schemeClr val="tx1"/>
                </a:solidFill>
                <a:latin typeface="Book Antiqua" panose="02040602050305030304" pitchFamily="18" charset="0"/>
              </a:rPr>
              <a:t>method</a:t>
            </a:r>
          </a:p>
        </p:txBody>
      </p:sp>
      <p:sp>
        <p:nvSpPr>
          <p:cNvPr id="10"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11" name="Text Box 5"/>
          <p:cNvSpPr txBox="1">
            <a:spLocks noChangeArrowheads="1"/>
          </p:cNvSpPr>
          <p:nvPr/>
        </p:nvSpPr>
        <p:spPr bwMode="auto">
          <a:xfrm>
            <a:off x="304800" y="260648"/>
            <a:ext cx="68437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Lst>
        </p:spPr>
        <p:txBody>
          <a:bodyPr>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pPr>
            <a:r>
              <a:rPr lang="en-US" altLang="en-US" sz="36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AVERAGE-COST</a:t>
            </a:r>
            <a:r>
              <a:rPr lang="zh-TW" altLang="en-US" sz="36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平均成本</a:t>
            </a:r>
            <a:endParaRPr lang="en-US" altLang="en-US" sz="36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8" name="文字方塊 7"/>
          <p:cNvSpPr txBox="1"/>
          <p:nvPr/>
        </p:nvSpPr>
        <p:spPr>
          <a:xfrm>
            <a:off x="7504348" y="476672"/>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286</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83408492"/>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396305" name="Text Box 17"/>
          <p:cNvSpPr txBox="1">
            <a:spLocks noChangeArrowheads="1"/>
          </p:cNvSpPr>
          <p:nvPr/>
        </p:nvSpPr>
        <p:spPr bwMode="auto">
          <a:xfrm>
            <a:off x="457200" y="4317011"/>
            <a:ext cx="85344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a:tabLst>
                <a:tab pos="342900" algn="l"/>
                <a:tab pos="1943100" algn="l"/>
              </a:tabLst>
              <a:defRPr sz="2800" b="1" i="1">
                <a:solidFill>
                  <a:srgbClr val="BC0000"/>
                </a:solidFill>
                <a:latin typeface="Comic Sans MS" pitchFamily="66" charset="0"/>
              </a:defRPr>
            </a:lvl1pPr>
            <a:lvl2pPr marL="742950" indent="-285750">
              <a:tabLst>
                <a:tab pos="342900" algn="l"/>
                <a:tab pos="1943100" algn="l"/>
              </a:tabLst>
              <a:defRPr sz="2800" b="1" i="1">
                <a:solidFill>
                  <a:srgbClr val="BC0000"/>
                </a:solidFill>
                <a:latin typeface="Comic Sans MS" pitchFamily="66" charset="0"/>
              </a:defRPr>
            </a:lvl2pPr>
            <a:lvl3pPr marL="1143000" indent="-228600">
              <a:tabLst>
                <a:tab pos="342900" algn="l"/>
                <a:tab pos="1943100" algn="l"/>
              </a:tabLst>
              <a:defRPr sz="2800" b="1" i="1">
                <a:solidFill>
                  <a:srgbClr val="BC0000"/>
                </a:solidFill>
                <a:latin typeface="Comic Sans MS" pitchFamily="66" charset="0"/>
              </a:defRPr>
            </a:lvl3pPr>
            <a:lvl4pPr marL="1600200" indent="-228600">
              <a:tabLst>
                <a:tab pos="342900" algn="l"/>
                <a:tab pos="1943100" algn="l"/>
              </a:tabLst>
              <a:defRPr sz="2800" b="1" i="1">
                <a:solidFill>
                  <a:srgbClr val="BC0000"/>
                </a:solidFill>
                <a:latin typeface="Comic Sans MS" pitchFamily="66" charset="0"/>
              </a:defRPr>
            </a:lvl4pPr>
            <a:lvl5pPr marL="2057400" indent="-228600">
              <a:tabLst>
                <a:tab pos="342900" algn="l"/>
                <a:tab pos="1943100" algn="l"/>
              </a:tabLst>
              <a:defRPr sz="2800" b="1" i="1">
                <a:solidFill>
                  <a:srgbClr val="BC0000"/>
                </a:solidFill>
                <a:latin typeface="Comic Sans MS" pitchFamily="66" charset="0"/>
              </a:defRPr>
            </a:lvl5pPr>
            <a:lvl6pPr marL="2514600" indent="-228600" eaLnBrk="0" fontAlgn="base" hangingPunct="0">
              <a:spcBef>
                <a:spcPct val="0"/>
              </a:spcBef>
              <a:spcAft>
                <a:spcPct val="0"/>
              </a:spcAft>
              <a:tabLst>
                <a:tab pos="342900" algn="l"/>
                <a:tab pos="1943100" algn="l"/>
              </a:tabLst>
              <a:defRPr sz="2800" b="1" i="1">
                <a:solidFill>
                  <a:srgbClr val="BC0000"/>
                </a:solidFill>
                <a:latin typeface="Comic Sans MS" pitchFamily="66" charset="0"/>
              </a:defRPr>
            </a:lvl6pPr>
            <a:lvl7pPr marL="2971800" indent="-228600" eaLnBrk="0" fontAlgn="base" hangingPunct="0">
              <a:spcBef>
                <a:spcPct val="0"/>
              </a:spcBef>
              <a:spcAft>
                <a:spcPct val="0"/>
              </a:spcAft>
              <a:tabLst>
                <a:tab pos="342900" algn="l"/>
                <a:tab pos="1943100" algn="l"/>
              </a:tabLst>
              <a:defRPr sz="2800" b="1" i="1">
                <a:solidFill>
                  <a:srgbClr val="BC0000"/>
                </a:solidFill>
                <a:latin typeface="Comic Sans MS" pitchFamily="66" charset="0"/>
              </a:defRPr>
            </a:lvl7pPr>
            <a:lvl8pPr marL="3429000" indent="-228600" eaLnBrk="0" fontAlgn="base" hangingPunct="0">
              <a:spcBef>
                <a:spcPct val="0"/>
              </a:spcBef>
              <a:spcAft>
                <a:spcPct val="0"/>
              </a:spcAft>
              <a:tabLst>
                <a:tab pos="342900" algn="l"/>
                <a:tab pos="1943100" algn="l"/>
              </a:tabLst>
              <a:defRPr sz="2800" b="1" i="1">
                <a:solidFill>
                  <a:srgbClr val="BC0000"/>
                </a:solidFill>
                <a:latin typeface="Comic Sans MS" pitchFamily="66" charset="0"/>
              </a:defRPr>
            </a:lvl8pPr>
            <a:lvl9pPr marL="3886200" indent="-228600" eaLnBrk="0" fontAlgn="base" hangingPunct="0">
              <a:spcBef>
                <a:spcPct val="0"/>
              </a:spcBef>
              <a:spcAft>
                <a:spcPct val="0"/>
              </a:spcAft>
              <a:tabLst>
                <a:tab pos="342900" algn="l"/>
                <a:tab pos="1943100" algn="l"/>
              </a:tabLst>
              <a:defRPr sz="2800" b="1" i="1">
                <a:solidFill>
                  <a:srgbClr val="BC0000"/>
                </a:solidFill>
                <a:latin typeface="Comic Sans MS" pitchFamily="66" charset="0"/>
              </a:defRPr>
            </a:lvl9pPr>
          </a:lstStyle>
          <a:p>
            <a:pPr marL="463550" indent="-463550">
              <a:lnSpc>
                <a:spcPct val="110000"/>
              </a:lnSpc>
              <a:spcBef>
                <a:spcPts val="600"/>
              </a:spcBef>
              <a:tabLst>
                <a:tab pos="1943100" algn="l"/>
              </a:tabLst>
            </a:pPr>
            <a:r>
              <a:rPr lang="en-US" sz="2000" b="0" i="0" dirty="0" smtClean="0">
                <a:solidFill>
                  <a:schemeClr val="tx1"/>
                </a:solidFill>
                <a:latin typeface="Book Antiqua" panose="02040602050305030304" pitchFamily="18" charset="0"/>
              </a:rPr>
              <a:t>Cost </a:t>
            </a:r>
            <a:r>
              <a:rPr lang="en-US" sz="2000" b="0" i="0" dirty="0">
                <a:solidFill>
                  <a:schemeClr val="tx1"/>
                </a:solidFill>
                <a:latin typeface="Book Antiqua" panose="02040602050305030304" pitchFamily="18" charset="0"/>
              </a:rPr>
              <a:t>of goods available for sale = (4,000 × £3) + (6,000 × £4) = </a:t>
            </a:r>
            <a:r>
              <a:rPr lang="en-US" sz="2000" i="0" dirty="0">
                <a:solidFill>
                  <a:schemeClr val="tx1"/>
                </a:solidFill>
                <a:latin typeface="Book Antiqua" panose="02040602050305030304" pitchFamily="18" charset="0"/>
              </a:rPr>
              <a:t>£36,000</a:t>
            </a:r>
          </a:p>
          <a:p>
            <a:pPr marL="463550" indent="-463550">
              <a:spcBef>
                <a:spcPts val="600"/>
              </a:spcBef>
              <a:tabLst>
                <a:tab pos="1943100" algn="l"/>
              </a:tabLst>
            </a:pPr>
            <a:r>
              <a:rPr lang="en-US" sz="2000" b="0" i="0" dirty="0">
                <a:solidFill>
                  <a:schemeClr val="tx1"/>
                </a:solidFill>
                <a:latin typeface="Book Antiqua" panose="02040602050305030304" pitchFamily="18" charset="0"/>
              </a:rPr>
              <a:t>Ending inventory = 10,000 − 7,000 = </a:t>
            </a:r>
            <a:r>
              <a:rPr lang="en-US" sz="2000" i="0" dirty="0">
                <a:solidFill>
                  <a:schemeClr val="tx1"/>
                </a:solidFill>
                <a:latin typeface="Book Antiqua" panose="02040602050305030304" pitchFamily="18" charset="0"/>
              </a:rPr>
              <a:t>3,000 units</a:t>
            </a:r>
          </a:p>
          <a:p>
            <a:pPr marL="463550" indent="-463550">
              <a:spcBef>
                <a:spcPts val="600"/>
              </a:spcBef>
              <a:tabLst>
                <a:tab pos="1943100" algn="l"/>
              </a:tabLst>
            </a:pPr>
            <a:r>
              <a:rPr lang="en-US" sz="2000" b="0" i="0" dirty="0">
                <a:solidFill>
                  <a:schemeClr val="tx1"/>
                </a:solidFill>
                <a:latin typeface="Book Antiqua" panose="02040602050305030304" pitchFamily="18" charset="0"/>
              </a:rPr>
              <a:t>(a) </a:t>
            </a:r>
            <a:r>
              <a:rPr lang="en-US" sz="2000" b="0" i="0" dirty="0" smtClean="0">
                <a:solidFill>
                  <a:schemeClr val="tx1"/>
                </a:solidFill>
                <a:latin typeface="Book Antiqua" panose="02040602050305030304" pitchFamily="18" charset="0"/>
              </a:rPr>
              <a:t>	FIFO</a:t>
            </a:r>
            <a:r>
              <a:rPr lang="en-US" sz="2000" b="0" i="0" dirty="0">
                <a:solidFill>
                  <a:schemeClr val="tx1"/>
                </a:solidFill>
                <a:latin typeface="Book Antiqua" panose="02040602050305030304" pitchFamily="18" charset="0"/>
              </a:rPr>
              <a:t>: £36,000 − (3,000 × £4) = </a:t>
            </a:r>
            <a:r>
              <a:rPr lang="en-US" sz="2000" i="0" dirty="0">
                <a:solidFill>
                  <a:schemeClr val="tx1"/>
                </a:solidFill>
                <a:latin typeface="Book Antiqua" panose="02040602050305030304" pitchFamily="18" charset="0"/>
              </a:rPr>
              <a:t>£24,000</a:t>
            </a:r>
          </a:p>
          <a:p>
            <a:pPr marL="463550" indent="-463550">
              <a:spcBef>
                <a:spcPts val="600"/>
              </a:spcBef>
              <a:tabLst>
                <a:tab pos="1943100" algn="l"/>
              </a:tabLst>
            </a:pPr>
            <a:r>
              <a:rPr lang="en-US" sz="2000" b="0" i="0" dirty="0">
                <a:solidFill>
                  <a:schemeClr val="tx1"/>
                </a:solidFill>
                <a:latin typeface="Book Antiqua" panose="02040602050305030304" pitchFamily="18" charset="0"/>
              </a:rPr>
              <a:t>(b) </a:t>
            </a:r>
            <a:r>
              <a:rPr lang="en-US" sz="2000" b="0" i="0" dirty="0" smtClean="0">
                <a:solidFill>
                  <a:schemeClr val="tx1"/>
                </a:solidFill>
                <a:latin typeface="Book Antiqua" panose="02040602050305030304" pitchFamily="18" charset="0"/>
              </a:rPr>
              <a:t>	Average </a:t>
            </a:r>
            <a:r>
              <a:rPr lang="en-US" sz="2000" b="0" i="0" dirty="0">
                <a:solidFill>
                  <a:schemeClr val="tx1"/>
                </a:solidFill>
                <a:latin typeface="Book Antiqua" panose="02040602050305030304" pitchFamily="18" charset="0"/>
              </a:rPr>
              <a:t>cost per unit: [(4,000 × £3) + (6,000 × £4)] ÷ 10,000 = </a:t>
            </a:r>
            <a:r>
              <a:rPr lang="en-US" sz="2000" i="0" dirty="0">
                <a:solidFill>
                  <a:schemeClr val="tx1"/>
                </a:solidFill>
                <a:latin typeface="Book Antiqua" panose="02040602050305030304" pitchFamily="18" charset="0"/>
              </a:rPr>
              <a:t>£</a:t>
            </a:r>
            <a:r>
              <a:rPr lang="en-US" sz="2000" i="0" dirty="0" smtClean="0">
                <a:solidFill>
                  <a:schemeClr val="tx1"/>
                </a:solidFill>
                <a:latin typeface="Book Antiqua" panose="02040602050305030304" pitchFamily="18" charset="0"/>
              </a:rPr>
              <a:t>3.60 </a:t>
            </a:r>
            <a:r>
              <a:rPr lang="en-US" sz="2000" b="0" i="0" dirty="0" smtClean="0">
                <a:solidFill>
                  <a:schemeClr val="tx1"/>
                </a:solidFill>
                <a:latin typeface="Book Antiqua" panose="02040602050305030304" pitchFamily="18" charset="0"/>
              </a:rPr>
              <a:t>Average-cost</a:t>
            </a:r>
            <a:r>
              <a:rPr lang="en-US" sz="2000" b="0" i="0" dirty="0">
                <a:solidFill>
                  <a:schemeClr val="tx1"/>
                </a:solidFill>
                <a:latin typeface="Book Antiqua" panose="02040602050305030304" pitchFamily="18" charset="0"/>
              </a:rPr>
              <a:t>: £36,000 − (3,000 × £3.60) = </a:t>
            </a:r>
            <a:r>
              <a:rPr lang="en-US" sz="2000" i="0" dirty="0">
                <a:solidFill>
                  <a:schemeClr val="tx1"/>
                </a:solidFill>
                <a:latin typeface="Book Antiqua" panose="02040602050305030304" pitchFamily="18" charset="0"/>
              </a:rPr>
              <a:t>£25,200</a:t>
            </a:r>
            <a:endParaRPr lang="en-US" altLang="en-US" sz="2000" i="0" dirty="0">
              <a:solidFill>
                <a:schemeClr val="tx1"/>
              </a:solidFill>
              <a:latin typeface="Book Antiqua" panose="02040602050305030304" pitchFamily="18" charset="0"/>
            </a:endParaRPr>
          </a:p>
        </p:txBody>
      </p:sp>
      <p:sp>
        <p:nvSpPr>
          <p:cNvPr id="17411" name="Rectangle 3"/>
          <p:cNvSpPr>
            <a:spLocks noChangeArrowheads="1"/>
          </p:cNvSpPr>
          <p:nvPr/>
        </p:nvSpPr>
        <p:spPr bwMode="auto">
          <a:xfrm>
            <a:off x="457200" y="1124744"/>
            <a:ext cx="8305800" cy="281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p>
            <a:pPr>
              <a:lnSpc>
                <a:spcPct val="115000"/>
              </a:lnSpc>
              <a:spcBef>
                <a:spcPct val="20000"/>
              </a:spcBef>
              <a:tabLst>
                <a:tab pos="342900" algn="l"/>
                <a:tab pos="1943100" algn="l"/>
              </a:tabLst>
              <a:defRPr/>
            </a:pPr>
            <a:r>
              <a:rPr lang="en-US" sz="2000" b="0" i="0" dirty="0" smtClean="0">
                <a:latin typeface="Book Antiqua" panose="02040602050305030304" pitchFamily="18" charset="0"/>
              </a:rPr>
              <a:t>The </a:t>
            </a:r>
            <a:r>
              <a:rPr lang="en-US" sz="2000" b="0" i="0" dirty="0">
                <a:latin typeface="Book Antiqua" panose="02040602050305030304" pitchFamily="18" charset="0"/>
              </a:rPr>
              <a:t>accounting records of Shumway Ag Implement show the </a:t>
            </a:r>
            <a:r>
              <a:rPr lang="en-US" sz="2000" b="0" i="0" dirty="0" smtClean="0">
                <a:latin typeface="Book Antiqua" panose="02040602050305030304" pitchFamily="18" charset="0"/>
              </a:rPr>
              <a:t>following.</a:t>
            </a:r>
          </a:p>
          <a:p>
            <a:pPr marL="463550">
              <a:lnSpc>
                <a:spcPct val="115000"/>
              </a:lnSpc>
              <a:spcBef>
                <a:spcPct val="20000"/>
              </a:spcBef>
              <a:tabLst>
                <a:tab pos="6400800" algn="r"/>
              </a:tabLst>
              <a:defRPr/>
            </a:pPr>
            <a:r>
              <a:rPr lang="en-US" sz="2000" b="0" i="0" dirty="0" smtClean="0">
                <a:latin typeface="Book Antiqua" panose="02040602050305030304" pitchFamily="18" charset="0"/>
              </a:rPr>
              <a:t>Beginning </a:t>
            </a:r>
            <a:r>
              <a:rPr lang="en-US" sz="2000" b="0" i="0" dirty="0">
                <a:latin typeface="Book Antiqua" panose="02040602050305030304" pitchFamily="18" charset="0"/>
              </a:rPr>
              <a:t>inventory </a:t>
            </a:r>
            <a:r>
              <a:rPr lang="en-US" sz="2000" b="0" i="0" dirty="0" smtClean="0">
                <a:latin typeface="Book Antiqua" panose="02040602050305030304" pitchFamily="18" charset="0"/>
              </a:rPr>
              <a:t>	4,000 </a:t>
            </a:r>
            <a:r>
              <a:rPr lang="en-US" sz="2000" b="0" i="0" dirty="0">
                <a:latin typeface="Book Antiqua" panose="02040602050305030304" pitchFamily="18" charset="0"/>
              </a:rPr>
              <a:t>units at £ </a:t>
            </a:r>
            <a:r>
              <a:rPr lang="en-US" sz="2000" b="0" i="0" dirty="0" smtClean="0">
                <a:latin typeface="Book Antiqua" panose="02040602050305030304" pitchFamily="18" charset="0"/>
              </a:rPr>
              <a:t>3</a:t>
            </a:r>
          </a:p>
          <a:p>
            <a:pPr marL="463550">
              <a:lnSpc>
                <a:spcPct val="115000"/>
              </a:lnSpc>
              <a:spcBef>
                <a:spcPts val="200"/>
              </a:spcBef>
              <a:tabLst>
                <a:tab pos="6400800" algn="r"/>
              </a:tabLst>
              <a:defRPr/>
            </a:pPr>
            <a:r>
              <a:rPr lang="en-US" sz="2000" b="0" i="0" dirty="0" smtClean="0">
                <a:latin typeface="Book Antiqua" panose="02040602050305030304" pitchFamily="18" charset="0"/>
              </a:rPr>
              <a:t>Purchases 	6,000 </a:t>
            </a:r>
            <a:r>
              <a:rPr lang="en-US" sz="2000" b="0" i="0" dirty="0">
                <a:latin typeface="Book Antiqua" panose="02040602050305030304" pitchFamily="18" charset="0"/>
              </a:rPr>
              <a:t>units at £ </a:t>
            </a:r>
            <a:r>
              <a:rPr lang="en-US" sz="2000" b="0" i="0" dirty="0" smtClean="0">
                <a:latin typeface="Book Antiqua" panose="02040602050305030304" pitchFamily="18" charset="0"/>
              </a:rPr>
              <a:t>4</a:t>
            </a:r>
          </a:p>
          <a:p>
            <a:pPr marL="463550">
              <a:lnSpc>
                <a:spcPct val="115000"/>
              </a:lnSpc>
              <a:spcBef>
                <a:spcPts val="200"/>
              </a:spcBef>
              <a:tabLst>
                <a:tab pos="6400800" algn="r"/>
              </a:tabLst>
              <a:defRPr/>
            </a:pPr>
            <a:r>
              <a:rPr lang="en-US" sz="2000" b="0" i="0" dirty="0" smtClean="0">
                <a:latin typeface="Book Antiqua" panose="02040602050305030304" pitchFamily="18" charset="0"/>
              </a:rPr>
              <a:t>Sales 	7,000 </a:t>
            </a:r>
            <a:r>
              <a:rPr lang="en-US" sz="2000" b="0" i="0" dirty="0">
                <a:latin typeface="Book Antiqua" panose="02040602050305030304" pitchFamily="18" charset="0"/>
              </a:rPr>
              <a:t>units at £</a:t>
            </a:r>
            <a:r>
              <a:rPr lang="en-US" sz="2000" b="0" i="0" dirty="0" smtClean="0">
                <a:latin typeface="Book Antiqua" panose="02040602050305030304" pitchFamily="18" charset="0"/>
              </a:rPr>
              <a:t>12</a:t>
            </a:r>
          </a:p>
          <a:p>
            <a:pPr>
              <a:lnSpc>
                <a:spcPct val="115000"/>
              </a:lnSpc>
              <a:spcBef>
                <a:spcPct val="20000"/>
              </a:spcBef>
              <a:tabLst>
                <a:tab pos="342900" algn="l"/>
                <a:tab pos="1943100" algn="l"/>
              </a:tabLst>
              <a:defRPr/>
            </a:pPr>
            <a:r>
              <a:rPr lang="en-US" sz="2000" b="0" i="0" dirty="0" smtClean="0">
                <a:latin typeface="Book Antiqua" panose="02040602050305030304" pitchFamily="18" charset="0"/>
              </a:rPr>
              <a:t>Determine </a:t>
            </a:r>
            <a:r>
              <a:rPr lang="en-US" sz="2000" b="0" i="0" dirty="0">
                <a:latin typeface="Book Antiqua" panose="02040602050305030304" pitchFamily="18" charset="0"/>
              </a:rPr>
              <a:t>the cost of goods sold during the period under a periodic inventory </a:t>
            </a:r>
            <a:r>
              <a:rPr lang="en-US" sz="2000" b="0" i="0" dirty="0" smtClean="0">
                <a:latin typeface="Book Antiqua" panose="02040602050305030304" pitchFamily="18" charset="0"/>
              </a:rPr>
              <a:t>system using </a:t>
            </a:r>
            <a:r>
              <a:rPr lang="en-US" sz="2000" b="0" i="0" dirty="0">
                <a:latin typeface="Book Antiqua" panose="02040602050305030304" pitchFamily="18" charset="0"/>
              </a:rPr>
              <a:t>(a) the FIFO method and (b) the average-cost method.</a:t>
            </a:r>
          </a:p>
        </p:txBody>
      </p:sp>
      <p:sp>
        <p:nvSpPr>
          <p:cNvPr id="19460" name="Text Box 16"/>
          <p:cNvSpPr txBox="1">
            <a:spLocks noChangeArrowheads="1"/>
          </p:cNvSpPr>
          <p:nvPr/>
        </p:nvSpPr>
        <p:spPr bwMode="auto">
          <a:xfrm>
            <a:off x="457200" y="3888581"/>
            <a:ext cx="16002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type="none" w="sm" len="sm"/>
                <a:tailEnd type="none" w="sm" len="sm"/>
              </a14:hiddenLine>
            </a:ext>
          </a:extLst>
        </p:spPr>
        <p:txBody>
          <a:bodyPr>
            <a:spAutoFit/>
          </a:bodyPr>
          <a:lstStyle>
            <a:lvl1pPr>
              <a:tabLst>
                <a:tab pos="342900" algn="l"/>
                <a:tab pos="5257800" algn="r"/>
                <a:tab pos="6858000" algn="r"/>
                <a:tab pos="8001000" algn="r"/>
              </a:tabLst>
              <a:defRPr sz="2800" b="1" i="1">
                <a:solidFill>
                  <a:srgbClr val="BC0000"/>
                </a:solidFill>
                <a:latin typeface="Comic Sans MS" pitchFamily="66" charset="0"/>
              </a:defRPr>
            </a:lvl1pPr>
            <a:lvl2pPr marL="742950" indent="-285750">
              <a:tabLst>
                <a:tab pos="342900" algn="l"/>
                <a:tab pos="5257800" algn="r"/>
                <a:tab pos="6858000" algn="r"/>
                <a:tab pos="8001000" algn="r"/>
              </a:tabLst>
              <a:defRPr sz="2800" b="1" i="1">
                <a:solidFill>
                  <a:srgbClr val="BC0000"/>
                </a:solidFill>
                <a:latin typeface="Comic Sans MS" pitchFamily="66" charset="0"/>
              </a:defRPr>
            </a:lvl2pPr>
            <a:lvl3pPr marL="1143000" indent="-228600">
              <a:tabLst>
                <a:tab pos="342900" algn="l"/>
                <a:tab pos="5257800" algn="r"/>
                <a:tab pos="6858000" algn="r"/>
                <a:tab pos="8001000" algn="r"/>
              </a:tabLst>
              <a:defRPr sz="2800" b="1" i="1">
                <a:solidFill>
                  <a:srgbClr val="BC0000"/>
                </a:solidFill>
                <a:latin typeface="Comic Sans MS" pitchFamily="66" charset="0"/>
              </a:defRPr>
            </a:lvl3pPr>
            <a:lvl4pPr marL="1600200" indent="-228600">
              <a:tabLst>
                <a:tab pos="342900" algn="l"/>
                <a:tab pos="5257800" algn="r"/>
                <a:tab pos="6858000" algn="r"/>
                <a:tab pos="8001000" algn="r"/>
              </a:tabLst>
              <a:defRPr sz="2800" b="1" i="1">
                <a:solidFill>
                  <a:srgbClr val="BC0000"/>
                </a:solidFill>
                <a:latin typeface="Comic Sans MS" pitchFamily="66" charset="0"/>
              </a:defRPr>
            </a:lvl4pPr>
            <a:lvl5pPr marL="2057400" indent="-228600">
              <a:tabLst>
                <a:tab pos="342900" algn="l"/>
                <a:tab pos="5257800" algn="r"/>
                <a:tab pos="6858000" algn="r"/>
                <a:tab pos="8001000" algn="r"/>
              </a:tabLst>
              <a:defRPr sz="2800" b="1" i="1">
                <a:solidFill>
                  <a:srgbClr val="BC0000"/>
                </a:solidFill>
                <a:latin typeface="Comic Sans MS" pitchFamily="66" charset="0"/>
              </a:defRPr>
            </a:lvl5pPr>
            <a:lvl6pPr marL="2514600" indent="-228600" eaLnBrk="0" fontAlgn="base" hangingPunct="0">
              <a:spcBef>
                <a:spcPct val="0"/>
              </a:spcBef>
              <a:spcAft>
                <a:spcPct val="0"/>
              </a:spcAft>
              <a:tabLst>
                <a:tab pos="342900" algn="l"/>
                <a:tab pos="5257800" algn="r"/>
                <a:tab pos="6858000" algn="r"/>
                <a:tab pos="8001000" algn="r"/>
              </a:tabLst>
              <a:defRPr sz="2800" b="1" i="1">
                <a:solidFill>
                  <a:srgbClr val="BC0000"/>
                </a:solidFill>
                <a:latin typeface="Comic Sans MS" pitchFamily="66" charset="0"/>
              </a:defRPr>
            </a:lvl6pPr>
            <a:lvl7pPr marL="2971800" indent="-228600" eaLnBrk="0" fontAlgn="base" hangingPunct="0">
              <a:spcBef>
                <a:spcPct val="0"/>
              </a:spcBef>
              <a:spcAft>
                <a:spcPct val="0"/>
              </a:spcAft>
              <a:tabLst>
                <a:tab pos="342900" algn="l"/>
                <a:tab pos="5257800" algn="r"/>
                <a:tab pos="6858000" algn="r"/>
                <a:tab pos="8001000" algn="r"/>
              </a:tabLst>
              <a:defRPr sz="2800" b="1" i="1">
                <a:solidFill>
                  <a:srgbClr val="BC0000"/>
                </a:solidFill>
                <a:latin typeface="Comic Sans MS" pitchFamily="66" charset="0"/>
              </a:defRPr>
            </a:lvl7pPr>
            <a:lvl8pPr marL="3429000" indent="-228600" eaLnBrk="0" fontAlgn="base" hangingPunct="0">
              <a:spcBef>
                <a:spcPct val="0"/>
              </a:spcBef>
              <a:spcAft>
                <a:spcPct val="0"/>
              </a:spcAft>
              <a:tabLst>
                <a:tab pos="342900" algn="l"/>
                <a:tab pos="5257800" algn="r"/>
                <a:tab pos="6858000" algn="r"/>
                <a:tab pos="8001000" algn="r"/>
              </a:tabLst>
              <a:defRPr sz="2800" b="1" i="1">
                <a:solidFill>
                  <a:srgbClr val="BC0000"/>
                </a:solidFill>
                <a:latin typeface="Comic Sans MS" pitchFamily="66" charset="0"/>
              </a:defRPr>
            </a:lvl8pPr>
            <a:lvl9pPr marL="3886200" indent="-228600" eaLnBrk="0" fontAlgn="base" hangingPunct="0">
              <a:spcBef>
                <a:spcPct val="0"/>
              </a:spcBef>
              <a:spcAft>
                <a:spcPct val="0"/>
              </a:spcAft>
              <a:tabLst>
                <a:tab pos="342900" algn="l"/>
                <a:tab pos="5257800" algn="r"/>
                <a:tab pos="6858000" algn="r"/>
                <a:tab pos="8001000" algn="r"/>
              </a:tabLst>
              <a:defRPr sz="2800" b="1" i="1">
                <a:solidFill>
                  <a:srgbClr val="BC0000"/>
                </a:solidFill>
                <a:latin typeface="Comic Sans MS" pitchFamily="66" charset="0"/>
              </a:defRPr>
            </a:lvl9pPr>
          </a:lstStyle>
          <a:p>
            <a:pPr>
              <a:lnSpc>
                <a:spcPct val="105000"/>
              </a:lnSpc>
              <a:spcBef>
                <a:spcPct val="20000"/>
              </a:spcBef>
            </a:pPr>
            <a:r>
              <a:rPr lang="en-US" altLang="en-US" sz="2000" i="0" dirty="0">
                <a:solidFill>
                  <a:schemeClr val="tx1"/>
                </a:solidFill>
                <a:latin typeface="Book Antiqua" panose="02040602050305030304" pitchFamily="18" charset="0"/>
              </a:rPr>
              <a:t>Solution</a:t>
            </a:r>
          </a:p>
        </p:txBody>
      </p:sp>
      <p:sp>
        <p:nvSpPr>
          <p:cNvPr id="17" name="TextBox 16"/>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tx1"/>
                </a:solidFill>
                <a:latin typeface="Book Antiqua" panose="02040602050305030304" pitchFamily="18" charset="0"/>
              </a:rPr>
              <a:t>&gt;</a:t>
            </a:r>
            <a:endParaRPr lang="en-US" altLang="en-US" dirty="0">
              <a:solidFill>
                <a:schemeClr val="tx1"/>
              </a:solidFill>
              <a:latin typeface="Book Antiqua" panose="02040602050305030304" pitchFamily="18" charset="0"/>
            </a:endParaRPr>
          </a:p>
        </p:txBody>
      </p:sp>
      <p:sp>
        <p:nvSpPr>
          <p:cNvPr id="18" name="TextBox 17"/>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i="0" dirty="0" smtClean="0">
                <a:solidFill>
                  <a:schemeClr val="tx1"/>
                </a:solidFill>
                <a:latin typeface="Book Antiqua" panose="02040602050305030304" pitchFamily="18" charset="0"/>
              </a:rPr>
              <a:t>DO IT!</a:t>
            </a:r>
            <a:endParaRPr lang="en-US" sz="3100" i="0" dirty="0">
              <a:solidFill>
                <a:schemeClr val="tx1"/>
              </a:solidFill>
              <a:latin typeface="Book Antiqua" panose="02040602050305030304" pitchFamily="18" charset="0"/>
            </a:endParaRPr>
          </a:p>
        </p:txBody>
      </p:sp>
      <p:sp>
        <p:nvSpPr>
          <p:cNvPr id="2" name="Rectangle 1"/>
          <p:cNvSpPr/>
          <p:nvPr/>
        </p:nvSpPr>
        <p:spPr bwMode="auto">
          <a:xfrm>
            <a:off x="4283968" y="4317011"/>
            <a:ext cx="4419600" cy="409770"/>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Book Antiqua" panose="02040602050305030304" pitchFamily="18" charset="0"/>
            </a:endParaRPr>
          </a:p>
        </p:txBody>
      </p:sp>
      <p:sp>
        <p:nvSpPr>
          <p:cNvPr id="10" name="Rectangle 9"/>
          <p:cNvSpPr/>
          <p:nvPr/>
        </p:nvSpPr>
        <p:spPr bwMode="auto">
          <a:xfrm>
            <a:off x="2786430" y="4730285"/>
            <a:ext cx="4017818" cy="372518"/>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Book Antiqua" panose="02040602050305030304" pitchFamily="18" charset="0"/>
            </a:endParaRPr>
          </a:p>
        </p:txBody>
      </p:sp>
      <p:sp>
        <p:nvSpPr>
          <p:cNvPr id="11" name="Rectangle 10"/>
          <p:cNvSpPr/>
          <p:nvPr/>
        </p:nvSpPr>
        <p:spPr bwMode="auto">
          <a:xfrm>
            <a:off x="1691680" y="5116263"/>
            <a:ext cx="4017818" cy="372518"/>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Book Antiqua" panose="02040602050305030304" pitchFamily="18" charset="0"/>
            </a:endParaRPr>
          </a:p>
        </p:txBody>
      </p:sp>
      <p:sp>
        <p:nvSpPr>
          <p:cNvPr id="12" name="Rectangle 11"/>
          <p:cNvSpPr/>
          <p:nvPr/>
        </p:nvSpPr>
        <p:spPr bwMode="auto">
          <a:xfrm>
            <a:off x="3532495" y="5497263"/>
            <a:ext cx="5322225" cy="372518"/>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Book Antiqua" panose="02040602050305030304" pitchFamily="18" charset="0"/>
            </a:endParaRPr>
          </a:p>
        </p:txBody>
      </p:sp>
      <p:sp>
        <p:nvSpPr>
          <p:cNvPr id="13" name="Rectangle 12"/>
          <p:cNvSpPr/>
          <p:nvPr/>
        </p:nvSpPr>
        <p:spPr bwMode="auto">
          <a:xfrm>
            <a:off x="2612408" y="5850967"/>
            <a:ext cx="5322225" cy="372518"/>
          </a:xfrm>
          <a:prstGeom prst="rect">
            <a:avLst/>
          </a:prstGeom>
          <a:solidFill>
            <a:schemeClr val="accent3"/>
          </a:solidFill>
          <a:ln w="12700" cap="sq"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Book Antiqua" panose="02040602050305030304" pitchFamily="18" charset="0"/>
            </a:endParaRPr>
          </a:p>
        </p:txBody>
      </p:sp>
      <p:sp>
        <p:nvSpPr>
          <p:cNvPr id="14" name="文字方塊 13"/>
          <p:cNvSpPr txBox="1"/>
          <p:nvPr/>
        </p:nvSpPr>
        <p:spPr>
          <a:xfrm>
            <a:off x="7504348" y="539388"/>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287</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15" name="文字方塊 14"/>
          <p:cNvSpPr txBox="1"/>
          <p:nvPr/>
        </p:nvSpPr>
        <p:spPr>
          <a:xfrm>
            <a:off x="497711" y="6237312"/>
            <a:ext cx="5695896"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smtClean="0">
                <a:latin typeface="Book Antiqua" panose="02040602050305030304" pitchFamily="18" charset="0"/>
              </a:rPr>
              <a:t>Related  exercise material : E6-3~ E6-7; P6-2a~P6-7a</a:t>
            </a:r>
            <a:endParaRPr lang="zh-TW" altLang="en-US" dirty="0">
              <a:latin typeface="Book Antiqua" panose="02040602050305030304" pitchFamily="18" charset="0"/>
            </a:endParaRPr>
          </a:p>
        </p:txBody>
      </p:sp>
    </p:spTree>
    <p:extLst>
      <p:ext uri="{BB962C8B-B14F-4D97-AF65-F5344CB8AC3E}">
        <p14:creationId xmlns:p14="http://schemas.microsoft.com/office/powerpoint/2010/main" val="382986249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pic>
        <p:nvPicPr>
          <p:cNvPr id="277524"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285" y="2626296"/>
            <a:ext cx="8490857" cy="3178968"/>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277508" name="Text Box 4"/>
          <p:cNvSpPr txBox="1">
            <a:spLocks noChangeArrowheads="1"/>
          </p:cNvSpPr>
          <p:nvPr/>
        </p:nvSpPr>
        <p:spPr bwMode="auto">
          <a:xfrm>
            <a:off x="7391110" y="331571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altLang="en-US" b="0" i="0" dirty="0">
              <a:solidFill>
                <a:schemeClr val="tx1"/>
              </a:solidFill>
              <a:effectLst/>
              <a:latin typeface="Book Antiqua" panose="02040602050305030304" pitchFamily="18" charset="0"/>
            </a:endParaRPr>
          </a:p>
        </p:txBody>
      </p:sp>
      <p:sp>
        <p:nvSpPr>
          <p:cNvPr id="277511" name="Text Box 7"/>
          <p:cNvSpPr txBox="1">
            <a:spLocks noChangeArrowheads="1"/>
          </p:cNvSpPr>
          <p:nvPr/>
        </p:nvSpPr>
        <p:spPr bwMode="auto">
          <a:xfrm>
            <a:off x="290286" y="1301859"/>
            <a:ext cx="81534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tabLst>
                <a:tab pos="692150" algn="r"/>
                <a:tab pos="914400" algn="l"/>
                <a:tab pos="2576513" algn="l"/>
                <a:tab pos="4003675" algn="l"/>
                <a:tab pos="4806950" algn="r"/>
                <a:tab pos="5832475" algn="r"/>
              </a:tabLst>
              <a:defRPr sz="2400">
                <a:solidFill>
                  <a:schemeClr val="tx1"/>
                </a:solidFill>
                <a:latin typeface="Times New Roman" pitchFamily="18" charset="0"/>
              </a:defRPr>
            </a:lvl1pPr>
            <a:lvl2pPr marL="1028700" indent="-457200" algn="ctr">
              <a:tabLst>
                <a:tab pos="692150" algn="r"/>
                <a:tab pos="914400" algn="l"/>
                <a:tab pos="2576513" algn="l"/>
                <a:tab pos="4003675" algn="l"/>
                <a:tab pos="4806950" algn="r"/>
                <a:tab pos="5832475" algn="r"/>
              </a:tabLst>
              <a:defRPr sz="2400">
                <a:solidFill>
                  <a:schemeClr val="tx1"/>
                </a:solidFill>
                <a:latin typeface="Times New Roman" pitchFamily="18" charset="0"/>
              </a:defRPr>
            </a:lvl2pPr>
            <a:lvl3pPr marL="1544638" indent="-457200" algn="ctr">
              <a:tabLst>
                <a:tab pos="692150" algn="r"/>
                <a:tab pos="914400" algn="l"/>
                <a:tab pos="2576513" algn="l"/>
                <a:tab pos="4003675" algn="l"/>
                <a:tab pos="4806950" algn="r"/>
                <a:tab pos="5832475" algn="r"/>
              </a:tabLst>
              <a:defRPr sz="2400">
                <a:solidFill>
                  <a:schemeClr val="tx1"/>
                </a:solidFill>
                <a:latin typeface="Times New Roman" pitchFamily="18" charset="0"/>
              </a:defRPr>
            </a:lvl3pPr>
            <a:lvl4pPr marL="2116138" indent="-457200" algn="ctr">
              <a:tabLst>
                <a:tab pos="692150" algn="r"/>
                <a:tab pos="914400" algn="l"/>
                <a:tab pos="2576513" algn="l"/>
                <a:tab pos="4003675" algn="l"/>
                <a:tab pos="4806950" algn="r"/>
                <a:tab pos="5832475" algn="r"/>
              </a:tabLst>
              <a:defRPr sz="2400">
                <a:solidFill>
                  <a:schemeClr val="tx1"/>
                </a:solidFill>
                <a:latin typeface="Times New Roman" pitchFamily="18" charset="0"/>
              </a:defRPr>
            </a:lvl4pPr>
            <a:lvl5pPr marL="2687638" indent="-457200" algn="ctr">
              <a:tabLst>
                <a:tab pos="692150" algn="r"/>
                <a:tab pos="914400" algn="l"/>
                <a:tab pos="2576513" algn="l"/>
                <a:tab pos="4003675" algn="l"/>
                <a:tab pos="4806950" algn="r"/>
                <a:tab pos="5832475" algn="r"/>
              </a:tabLst>
              <a:defRPr sz="2400">
                <a:solidFill>
                  <a:schemeClr val="tx1"/>
                </a:solidFill>
                <a:latin typeface="Times New Roman" pitchFamily="18" charset="0"/>
              </a:defRPr>
            </a:lvl5pPr>
            <a:lvl6pPr marL="3144838" indent="-457200" algn="ctr" eaLnBrk="0" fontAlgn="base" hangingPunct="0">
              <a:spcBef>
                <a:spcPct val="0"/>
              </a:spcBef>
              <a:spcAft>
                <a:spcPct val="0"/>
              </a:spcAft>
              <a:tabLst>
                <a:tab pos="692150" algn="r"/>
                <a:tab pos="914400" algn="l"/>
                <a:tab pos="2576513" algn="l"/>
                <a:tab pos="4003675" algn="l"/>
                <a:tab pos="4806950" algn="r"/>
                <a:tab pos="5832475" algn="r"/>
              </a:tabLst>
              <a:defRPr sz="2400">
                <a:solidFill>
                  <a:schemeClr val="tx1"/>
                </a:solidFill>
                <a:latin typeface="Times New Roman" pitchFamily="18" charset="0"/>
              </a:defRPr>
            </a:lvl6pPr>
            <a:lvl7pPr marL="3602038" indent="-457200" algn="ctr" eaLnBrk="0" fontAlgn="base" hangingPunct="0">
              <a:spcBef>
                <a:spcPct val="0"/>
              </a:spcBef>
              <a:spcAft>
                <a:spcPct val="0"/>
              </a:spcAft>
              <a:tabLst>
                <a:tab pos="692150" algn="r"/>
                <a:tab pos="914400" algn="l"/>
                <a:tab pos="2576513" algn="l"/>
                <a:tab pos="4003675" algn="l"/>
                <a:tab pos="4806950" algn="r"/>
                <a:tab pos="5832475" algn="r"/>
              </a:tabLst>
              <a:defRPr sz="2400">
                <a:solidFill>
                  <a:schemeClr val="tx1"/>
                </a:solidFill>
                <a:latin typeface="Times New Roman" pitchFamily="18" charset="0"/>
              </a:defRPr>
            </a:lvl7pPr>
            <a:lvl8pPr marL="4059238" indent="-457200" algn="ctr" eaLnBrk="0" fontAlgn="base" hangingPunct="0">
              <a:spcBef>
                <a:spcPct val="0"/>
              </a:spcBef>
              <a:spcAft>
                <a:spcPct val="0"/>
              </a:spcAft>
              <a:tabLst>
                <a:tab pos="692150" algn="r"/>
                <a:tab pos="914400" algn="l"/>
                <a:tab pos="2576513" algn="l"/>
                <a:tab pos="4003675" algn="l"/>
                <a:tab pos="4806950" algn="r"/>
                <a:tab pos="5832475" algn="r"/>
              </a:tabLst>
              <a:defRPr sz="2400">
                <a:solidFill>
                  <a:schemeClr val="tx1"/>
                </a:solidFill>
                <a:latin typeface="Times New Roman" pitchFamily="18" charset="0"/>
              </a:defRPr>
            </a:lvl8pPr>
            <a:lvl9pPr marL="4516438" indent="-457200" algn="ctr" eaLnBrk="0" fontAlgn="base" hangingPunct="0">
              <a:spcBef>
                <a:spcPct val="0"/>
              </a:spcBef>
              <a:spcAft>
                <a:spcPct val="0"/>
              </a:spcAft>
              <a:tabLst>
                <a:tab pos="692150" algn="r"/>
                <a:tab pos="914400" algn="l"/>
                <a:tab pos="2576513" algn="l"/>
                <a:tab pos="4003675" algn="l"/>
                <a:tab pos="4806950" algn="r"/>
                <a:tab pos="5832475" algn="r"/>
              </a:tabLst>
              <a:defRPr sz="2400">
                <a:solidFill>
                  <a:schemeClr val="tx1"/>
                </a:solidFill>
                <a:latin typeface="Times New Roman" pitchFamily="18" charset="0"/>
              </a:defRPr>
            </a:lvl9pPr>
          </a:lstStyle>
          <a:p>
            <a:pPr algn="l">
              <a:lnSpc>
                <a:spcPct val="120000"/>
              </a:lnSpc>
              <a:spcBef>
                <a:spcPct val="50000"/>
              </a:spcBef>
            </a:pPr>
            <a:r>
              <a:rPr lang="en-US" altLang="en-US" sz="2000" b="0" i="0" dirty="0">
                <a:effectLst/>
                <a:latin typeface="Book Antiqua" panose="02040602050305030304" pitchFamily="18" charset="0"/>
              </a:rPr>
              <a:t>Assuming the </a:t>
            </a:r>
            <a:r>
              <a:rPr lang="en-US" altLang="en-US" sz="2000" i="0" dirty="0">
                <a:effectLst/>
                <a:latin typeface="Book Antiqua" panose="02040602050305030304" pitchFamily="18" charset="0"/>
              </a:rPr>
              <a:t>Perpetual</a:t>
            </a:r>
            <a:r>
              <a:rPr lang="en-US" altLang="en-US" sz="2000" b="0" i="0" dirty="0">
                <a:effectLst/>
                <a:latin typeface="Book Antiqua" panose="02040602050305030304" pitchFamily="18" charset="0"/>
              </a:rPr>
              <a:t> Inventory System, compute Cost of Goods Sold and Ending Inventory under FIFO and average-cost.</a:t>
            </a:r>
          </a:p>
        </p:txBody>
      </p:sp>
      <p:sp>
        <p:nvSpPr>
          <p:cNvPr id="11" name="Rectangle 5"/>
          <p:cNvSpPr>
            <a:spLocks noChangeArrowheads="1"/>
          </p:cNvSpPr>
          <p:nvPr/>
        </p:nvSpPr>
        <p:spPr bwMode="auto">
          <a:xfrm>
            <a:off x="0" y="421511"/>
            <a:ext cx="9144000" cy="634306"/>
          </a:xfrm>
          <a:prstGeom prst="rect">
            <a:avLst/>
          </a:prstGeom>
          <a:solidFill>
            <a:srgbClr val="0000BF"/>
          </a:solidFill>
          <a:ln>
            <a:noFill/>
          </a:ln>
          <a:effectLst/>
        </p:spPr>
        <p:txBody>
          <a:bodyPr wrap="square" lIns="86493" tIns="27432" rIns="86493" bIns="43247" anchor="ctr"/>
          <a:lstStyle/>
          <a:p>
            <a:pPr marL="53975" algn="l"/>
            <a:r>
              <a:rPr lang="en-US" sz="2800" b="1" i="0" dirty="0" smtClean="0">
                <a:solidFill>
                  <a:schemeClr val="accent3"/>
                </a:solidFill>
                <a:latin typeface="Book Antiqua" panose="02040602050305030304" pitchFamily="18" charset="0"/>
              </a:rPr>
              <a:t>   </a:t>
            </a:r>
            <a:r>
              <a:rPr lang="en-US" sz="2800" b="1" dirty="0" smtClean="0">
                <a:solidFill>
                  <a:schemeClr val="accent3"/>
                </a:solidFill>
                <a:latin typeface="Book Antiqua" panose="02040602050305030304" pitchFamily="18" charset="0"/>
              </a:rPr>
              <a:t>Appendix A  </a:t>
            </a:r>
            <a:r>
              <a:rPr lang="en-US" sz="2800" b="1" i="0" dirty="0" smtClean="0">
                <a:solidFill>
                  <a:schemeClr val="accent3"/>
                </a:solidFill>
                <a:latin typeface="Book Antiqua" panose="02040602050305030304" pitchFamily="18" charset="0"/>
              </a:rPr>
              <a:t>Perpetual Inventory System</a:t>
            </a:r>
            <a:endParaRPr lang="en-US" sz="2800" b="1" i="0" dirty="0">
              <a:solidFill>
                <a:schemeClr val="accent3"/>
              </a:solidFill>
              <a:latin typeface="Book Antiqua" panose="02040602050305030304" pitchFamily="18" charset="0"/>
            </a:endParaRPr>
          </a:p>
        </p:txBody>
      </p:sp>
      <p:sp>
        <p:nvSpPr>
          <p:cNvPr id="3" name="Rectangle 2"/>
          <p:cNvSpPr/>
          <p:nvPr/>
        </p:nvSpPr>
        <p:spPr>
          <a:xfrm>
            <a:off x="290286" y="2132856"/>
            <a:ext cx="2514600" cy="461665"/>
          </a:xfrm>
          <a:prstGeom prst="rect">
            <a:avLst/>
          </a:prstGeom>
          <a:noFill/>
        </p:spPr>
        <p:txBody>
          <a:bodyPr wrap="square">
            <a:spAutoFit/>
          </a:bodyPr>
          <a:lstStyle/>
          <a:p>
            <a:r>
              <a:rPr lang="en-US" sz="1200" i="0" dirty="0">
                <a:solidFill>
                  <a:schemeClr val="tx1"/>
                </a:solidFill>
                <a:latin typeface="Book Antiqua" panose="02040602050305030304" pitchFamily="18" charset="0"/>
              </a:rPr>
              <a:t>Illustration 6A-1</a:t>
            </a:r>
          </a:p>
          <a:p>
            <a:r>
              <a:rPr lang="en-US" sz="1200" b="0" i="0" dirty="0">
                <a:solidFill>
                  <a:schemeClr val="tx1"/>
                </a:solidFill>
                <a:latin typeface="Book Antiqua" panose="02040602050305030304" pitchFamily="18" charset="0"/>
              </a:rPr>
              <a:t>Inventoriable units and costs</a:t>
            </a:r>
          </a:p>
        </p:txBody>
      </p:sp>
      <p:sp>
        <p:nvSpPr>
          <p:cNvPr id="9" name="文字方塊 8"/>
          <p:cNvSpPr txBox="1"/>
          <p:nvPr/>
        </p:nvSpPr>
        <p:spPr>
          <a:xfrm>
            <a:off x="7504348" y="539388"/>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294</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33564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pic>
        <p:nvPicPr>
          <p:cNvPr id="343079"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844824"/>
            <a:ext cx="8534400" cy="3753021"/>
          </a:xfrm>
          <a:prstGeom prst="rect">
            <a:avLst/>
          </a:prstGeom>
          <a:solidFill>
            <a:srgbClr val="E0F7FC"/>
          </a:solidFill>
          <a:ln w="19050"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343046" name="Text Box 6"/>
          <p:cNvSpPr txBox="1">
            <a:spLocks noChangeArrowheads="1"/>
          </p:cNvSpPr>
          <p:nvPr/>
        </p:nvSpPr>
        <p:spPr bwMode="auto">
          <a:xfrm>
            <a:off x="2133600" y="5700862"/>
            <a:ext cx="243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i="0" dirty="0">
                <a:solidFill>
                  <a:schemeClr val="tx1"/>
                </a:solidFill>
                <a:effectLst/>
                <a:latin typeface="Book Antiqua" panose="02040602050305030304" pitchFamily="18" charset="0"/>
              </a:rPr>
              <a:t>Cost of Goods Sold</a:t>
            </a:r>
          </a:p>
        </p:txBody>
      </p:sp>
      <p:sp>
        <p:nvSpPr>
          <p:cNvPr id="343047" name="Text Box 7"/>
          <p:cNvSpPr txBox="1">
            <a:spLocks noChangeArrowheads="1"/>
          </p:cNvSpPr>
          <p:nvPr/>
        </p:nvSpPr>
        <p:spPr bwMode="auto">
          <a:xfrm>
            <a:off x="6324600" y="5853262"/>
            <a:ext cx="2438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i="0" dirty="0">
                <a:solidFill>
                  <a:schemeClr val="tx1"/>
                </a:solidFill>
                <a:effectLst/>
                <a:latin typeface="Book Antiqua" panose="02040602050305030304" pitchFamily="18" charset="0"/>
              </a:rPr>
              <a:t>Ending Inventory</a:t>
            </a:r>
          </a:p>
        </p:txBody>
      </p:sp>
      <p:cxnSp>
        <p:nvCxnSpPr>
          <p:cNvPr id="343050" name="AutoShape 10"/>
          <p:cNvCxnSpPr>
            <a:cxnSpLocks noChangeShapeType="1"/>
            <a:stCxn id="343046" idx="3"/>
          </p:cNvCxnSpPr>
          <p:nvPr/>
        </p:nvCxnSpPr>
        <p:spPr bwMode="auto">
          <a:xfrm flipV="1">
            <a:off x="4572000" y="5091262"/>
            <a:ext cx="876300" cy="809655"/>
          </a:xfrm>
          <a:prstGeom prst="bentConnector3">
            <a:avLst>
              <a:gd name="adj1" fmla="val 50000"/>
            </a:avLst>
          </a:prstGeom>
          <a:noFill/>
          <a:ln w="381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ectangle 7"/>
          <p:cNvSpPr>
            <a:spLocks noChangeArrowheads="1"/>
          </p:cNvSpPr>
          <p:nvPr/>
        </p:nvSpPr>
        <p:spPr bwMode="auto">
          <a:xfrm>
            <a:off x="335967" y="1124744"/>
            <a:ext cx="5912433" cy="51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pPr>
            <a:r>
              <a:rPr lang="en-US" altLang="en-US" sz="3200" i="0" dirty="0">
                <a:solidFill>
                  <a:srgbClr val="CC0000"/>
                </a:solidFill>
                <a:latin typeface="Book Antiqua" panose="02040602050305030304" pitchFamily="18" charset="0"/>
              </a:rPr>
              <a:t>First-In-First-Out (FIFO)</a:t>
            </a:r>
          </a:p>
        </p:txBody>
      </p:sp>
      <p:pic>
        <p:nvPicPr>
          <p:cNvPr id="67586" name="Picture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7686" y="2679604"/>
            <a:ext cx="2547992" cy="510443"/>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35" name="Picture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2048" y="3189129"/>
            <a:ext cx="2547992" cy="74734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37" name="Picture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8203" y="3916034"/>
            <a:ext cx="1438275" cy="994709"/>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38" name="Picture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356529"/>
            <a:ext cx="2547992" cy="34864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39" name="Picture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8344" y="4705170"/>
            <a:ext cx="2928992" cy="865496"/>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40" name="Picture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339" y="5413367"/>
            <a:ext cx="213789" cy="178906"/>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343052" name="Line 12"/>
          <p:cNvSpPr>
            <a:spLocks noChangeShapeType="1"/>
          </p:cNvSpPr>
          <p:nvPr/>
        </p:nvSpPr>
        <p:spPr bwMode="auto">
          <a:xfrm flipV="1">
            <a:off x="8382000" y="5488137"/>
            <a:ext cx="0" cy="365125"/>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Book Antiqua" panose="02040602050305030304" pitchFamily="18" charset="0"/>
            </a:endParaRPr>
          </a:p>
        </p:txBody>
      </p:sp>
      <p:sp>
        <p:nvSpPr>
          <p:cNvPr id="2" name="Rectangle 1"/>
          <p:cNvSpPr/>
          <p:nvPr/>
        </p:nvSpPr>
        <p:spPr>
          <a:xfrm>
            <a:off x="6885392" y="1196752"/>
            <a:ext cx="1968405" cy="461665"/>
          </a:xfrm>
          <a:prstGeom prst="rect">
            <a:avLst/>
          </a:prstGeom>
          <a:noFill/>
        </p:spPr>
        <p:txBody>
          <a:bodyPr wrap="square">
            <a:spAutoFit/>
          </a:bodyPr>
          <a:lstStyle/>
          <a:p>
            <a:r>
              <a:rPr lang="en-US" sz="1200" i="0" dirty="0">
                <a:solidFill>
                  <a:schemeClr val="tx1"/>
                </a:solidFill>
                <a:latin typeface="Book Antiqua" panose="02040602050305030304" pitchFamily="18" charset="0"/>
              </a:rPr>
              <a:t>Illustration 6A-2</a:t>
            </a:r>
          </a:p>
          <a:p>
            <a:r>
              <a:rPr lang="en-US" sz="1200" b="0" i="0" dirty="0">
                <a:solidFill>
                  <a:schemeClr val="tx1"/>
                </a:solidFill>
                <a:latin typeface="Book Antiqua" panose="02040602050305030304" pitchFamily="18" charset="0"/>
              </a:rPr>
              <a:t>Perpetual system—FIFO</a:t>
            </a:r>
          </a:p>
        </p:txBody>
      </p:sp>
      <p:sp>
        <p:nvSpPr>
          <p:cNvPr id="17" name="Rectangle 5"/>
          <p:cNvSpPr>
            <a:spLocks noChangeArrowheads="1"/>
          </p:cNvSpPr>
          <p:nvPr/>
        </p:nvSpPr>
        <p:spPr bwMode="auto">
          <a:xfrm>
            <a:off x="-47172" y="421511"/>
            <a:ext cx="9262812" cy="634306"/>
          </a:xfrm>
          <a:prstGeom prst="rect">
            <a:avLst/>
          </a:prstGeom>
          <a:solidFill>
            <a:srgbClr val="0000BF"/>
          </a:solidFill>
          <a:ln>
            <a:noFill/>
          </a:ln>
          <a:effectLst/>
        </p:spPr>
        <p:txBody>
          <a:bodyPr wrap="square" lIns="86493" tIns="27432" rIns="86493" bIns="43247" anchor="ctr"/>
          <a:lstStyle/>
          <a:p>
            <a:pPr marL="53975"/>
            <a:r>
              <a:rPr lang="en-US" sz="2800" b="1" i="0" dirty="0" smtClean="0">
                <a:solidFill>
                  <a:schemeClr val="accent3"/>
                </a:solidFill>
                <a:latin typeface="Book Antiqua" panose="02040602050305030304" pitchFamily="18" charset="0"/>
              </a:rPr>
              <a:t>   </a:t>
            </a:r>
            <a:r>
              <a:rPr lang="en-US" altLang="zh-TW" sz="2800" b="1" dirty="0">
                <a:solidFill>
                  <a:schemeClr val="accent3"/>
                </a:solidFill>
                <a:latin typeface="Book Antiqua" panose="02040602050305030304" pitchFamily="18" charset="0"/>
              </a:rPr>
              <a:t> Appendix A </a:t>
            </a:r>
            <a:r>
              <a:rPr lang="en-US" altLang="zh-TW" sz="2800" b="1" dirty="0" smtClean="0">
                <a:solidFill>
                  <a:schemeClr val="accent3"/>
                </a:solidFill>
                <a:latin typeface="Book Antiqua" panose="02040602050305030304" pitchFamily="18" charset="0"/>
              </a:rPr>
              <a:t> </a:t>
            </a:r>
            <a:r>
              <a:rPr lang="en-US" sz="2800" b="1" i="0" dirty="0" smtClean="0">
                <a:solidFill>
                  <a:schemeClr val="accent3"/>
                </a:solidFill>
                <a:latin typeface="Book Antiqua" panose="02040602050305030304" pitchFamily="18" charset="0"/>
              </a:rPr>
              <a:t>Perpetual Inventory System</a:t>
            </a:r>
            <a:endParaRPr lang="en-US" sz="2800" b="1" i="0" dirty="0">
              <a:solidFill>
                <a:schemeClr val="accent3"/>
              </a:solidFill>
              <a:latin typeface="Book Antiqua" panose="02040602050305030304" pitchFamily="18" charset="0"/>
            </a:endParaRPr>
          </a:p>
        </p:txBody>
      </p:sp>
      <p:sp>
        <p:nvSpPr>
          <p:cNvPr id="18" name="文字方塊 17"/>
          <p:cNvSpPr txBox="1"/>
          <p:nvPr/>
        </p:nvSpPr>
        <p:spPr>
          <a:xfrm>
            <a:off x="7504348" y="539388"/>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295</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8371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7586"/>
                                        </p:tgtEl>
                                      </p:cBhvr>
                                    </p:animEffect>
                                    <p:set>
                                      <p:cBhvr>
                                        <p:cTn id="7" dur="1" fill="hold">
                                          <p:stCondLst>
                                            <p:cond delay="499"/>
                                          </p:stCondLst>
                                        </p:cTn>
                                        <p:tgtEl>
                                          <p:spTgt spid="6758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5"/>
                                        </p:tgtEl>
                                      </p:cBhvr>
                                    </p:animEffect>
                                    <p:set>
                                      <p:cBhvr>
                                        <p:cTn id="12" dur="1" fill="hold">
                                          <p:stCondLst>
                                            <p:cond delay="499"/>
                                          </p:stCondLst>
                                        </p:cTn>
                                        <p:tgtEl>
                                          <p:spTgt spid="3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7"/>
                                        </p:tgtEl>
                                      </p:cBhvr>
                                    </p:animEffect>
                                    <p:set>
                                      <p:cBhvr>
                                        <p:cTn id="17" dur="1" fill="hold">
                                          <p:stCondLst>
                                            <p:cond delay="499"/>
                                          </p:stCondLst>
                                        </p:cTn>
                                        <p:tgtEl>
                                          <p:spTgt spid="3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8"/>
                                        </p:tgtEl>
                                      </p:cBhvr>
                                    </p:animEffect>
                                    <p:set>
                                      <p:cBhvr>
                                        <p:cTn id="22" dur="1" fill="hold">
                                          <p:stCondLst>
                                            <p:cond delay="499"/>
                                          </p:stCondLst>
                                        </p:cTn>
                                        <p:tgtEl>
                                          <p:spTgt spid="3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9"/>
                                        </p:tgtEl>
                                      </p:cBhvr>
                                    </p:animEffect>
                                    <p:set>
                                      <p:cBhvr>
                                        <p:cTn id="27" dur="1" fill="hold">
                                          <p:stCondLst>
                                            <p:cond delay="499"/>
                                          </p:stCondLst>
                                        </p:cTn>
                                        <p:tgtEl>
                                          <p:spTgt spid="3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3047"/>
                                        </p:tgtEl>
                                        <p:attrNameLst>
                                          <p:attrName>style.visibility</p:attrName>
                                        </p:attrNameLst>
                                      </p:cBhvr>
                                      <p:to>
                                        <p:strVal val="visible"/>
                                      </p:to>
                                    </p:set>
                                    <p:animEffect transition="in" filter="wipe(down)">
                                      <p:cBhvr>
                                        <p:cTn id="32" dur="500"/>
                                        <p:tgtEl>
                                          <p:spTgt spid="343047"/>
                                        </p:tgtEl>
                                      </p:cBhvr>
                                    </p:animEffect>
                                  </p:childTnLst>
                                </p:cTn>
                              </p:par>
                            </p:childTnLst>
                          </p:cTn>
                        </p:par>
                        <p:par>
                          <p:cTn id="33" fill="hold">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343052"/>
                                        </p:tgtEl>
                                        <p:attrNameLst>
                                          <p:attrName>style.visibility</p:attrName>
                                        </p:attrNameLst>
                                      </p:cBhvr>
                                      <p:to>
                                        <p:strVal val="visible"/>
                                      </p:to>
                                    </p:set>
                                    <p:animEffect transition="in" filter="wipe(down)">
                                      <p:cBhvr>
                                        <p:cTn id="36" dur="500"/>
                                        <p:tgtEl>
                                          <p:spTgt spid="3430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43046"/>
                                        </p:tgtEl>
                                        <p:attrNameLst>
                                          <p:attrName>style.visibility</p:attrName>
                                        </p:attrNameLst>
                                      </p:cBhvr>
                                      <p:to>
                                        <p:strVal val="visible"/>
                                      </p:to>
                                    </p:set>
                                    <p:animEffect transition="in" filter="wipe(left)">
                                      <p:cBhvr>
                                        <p:cTn id="41" dur="500"/>
                                        <p:tgtEl>
                                          <p:spTgt spid="343046"/>
                                        </p:tgtEl>
                                      </p:cBhvr>
                                    </p:animEffect>
                                  </p:childTnLst>
                                </p:cTn>
                              </p:par>
                            </p:childTnLst>
                          </p:cTn>
                        </p:par>
                        <p:par>
                          <p:cTn id="42" fill="hold">
                            <p:stCondLst>
                              <p:cond delay="500"/>
                            </p:stCondLst>
                            <p:childTnLst>
                              <p:par>
                                <p:cTn id="43" presetID="22" presetClass="entr" presetSubtype="4" fill="hold" nodeType="afterEffect">
                                  <p:stCondLst>
                                    <p:cond delay="0"/>
                                  </p:stCondLst>
                                  <p:childTnLst>
                                    <p:set>
                                      <p:cBhvr>
                                        <p:cTn id="44" dur="1" fill="hold">
                                          <p:stCondLst>
                                            <p:cond delay="0"/>
                                          </p:stCondLst>
                                        </p:cTn>
                                        <p:tgtEl>
                                          <p:spTgt spid="343050"/>
                                        </p:tgtEl>
                                        <p:attrNameLst>
                                          <p:attrName>style.visibility</p:attrName>
                                        </p:attrNameLst>
                                      </p:cBhvr>
                                      <p:to>
                                        <p:strVal val="visible"/>
                                      </p:to>
                                    </p:set>
                                    <p:animEffect transition="in" filter="wipe(down)">
                                      <p:cBhvr>
                                        <p:cTn id="45" dur="500"/>
                                        <p:tgtEl>
                                          <p:spTgt spid="34305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40"/>
                                        </p:tgtEl>
                                      </p:cBhvr>
                                    </p:animEffect>
                                    <p:set>
                                      <p:cBhvr>
                                        <p:cTn id="50"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6" grpId="0"/>
      <p:bldP spid="343047" grpId="0"/>
      <p:bldP spid="3430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pic>
        <p:nvPicPr>
          <p:cNvPr id="345115"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025675"/>
            <a:ext cx="8534400" cy="2416175"/>
          </a:xfrm>
          <a:prstGeom prst="rect">
            <a:avLst/>
          </a:prstGeom>
          <a:solidFill>
            <a:srgbClr val="E0F7FC"/>
          </a:solidFill>
          <a:ln w="19050" algn="ctr">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345096" name="Text Box 8"/>
          <p:cNvSpPr txBox="1">
            <a:spLocks noChangeArrowheads="1"/>
          </p:cNvSpPr>
          <p:nvPr/>
        </p:nvSpPr>
        <p:spPr bwMode="auto">
          <a:xfrm>
            <a:off x="1981200" y="4587900"/>
            <a:ext cx="243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i="0" dirty="0">
                <a:solidFill>
                  <a:schemeClr val="tx1"/>
                </a:solidFill>
                <a:effectLst/>
                <a:latin typeface="Book Antiqua" panose="02040602050305030304" pitchFamily="18" charset="0"/>
              </a:rPr>
              <a:t>Cost of Goods Sold</a:t>
            </a:r>
          </a:p>
        </p:txBody>
      </p:sp>
      <p:sp>
        <p:nvSpPr>
          <p:cNvPr id="345097" name="Text Box 9"/>
          <p:cNvSpPr txBox="1">
            <a:spLocks noChangeArrowheads="1"/>
          </p:cNvSpPr>
          <p:nvPr/>
        </p:nvSpPr>
        <p:spPr bwMode="auto">
          <a:xfrm>
            <a:off x="6324600" y="4616475"/>
            <a:ext cx="243840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i="0" dirty="0">
                <a:solidFill>
                  <a:schemeClr val="tx1"/>
                </a:solidFill>
                <a:effectLst/>
                <a:latin typeface="Book Antiqua" panose="02040602050305030304" pitchFamily="18" charset="0"/>
              </a:rPr>
              <a:t>Ending Inventory</a:t>
            </a:r>
          </a:p>
        </p:txBody>
      </p:sp>
      <p:cxnSp>
        <p:nvCxnSpPr>
          <p:cNvPr id="345098" name="AutoShape 10"/>
          <p:cNvCxnSpPr>
            <a:cxnSpLocks noChangeShapeType="1"/>
          </p:cNvCxnSpPr>
          <p:nvPr/>
        </p:nvCxnSpPr>
        <p:spPr bwMode="auto">
          <a:xfrm flipV="1">
            <a:off x="4253552" y="3978300"/>
            <a:ext cx="876300" cy="814388"/>
          </a:xfrm>
          <a:prstGeom prst="bentConnector2">
            <a:avLst/>
          </a:prstGeom>
          <a:noFill/>
          <a:ln w="381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5099" name="Line 11"/>
          <p:cNvSpPr>
            <a:spLocks noChangeShapeType="1"/>
          </p:cNvSpPr>
          <p:nvPr/>
        </p:nvSpPr>
        <p:spPr bwMode="auto">
          <a:xfrm flipV="1">
            <a:off x="8278504" y="4235475"/>
            <a:ext cx="0" cy="381000"/>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Book Antiqua" panose="02040602050305030304" pitchFamily="18" charset="0"/>
            </a:endParaRPr>
          </a:p>
        </p:txBody>
      </p:sp>
      <p:sp>
        <p:nvSpPr>
          <p:cNvPr id="13" name="Rectangle 7"/>
          <p:cNvSpPr>
            <a:spLocks noChangeArrowheads="1"/>
          </p:cNvSpPr>
          <p:nvPr/>
        </p:nvSpPr>
        <p:spPr bwMode="auto">
          <a:xfrm>
            <a:off x="304800" y="1174953"/>
            <a:ext cx="6715472" cy="53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pPr>
            <a:r>
              <a:rPr lang="en-US" altLang="en-US" sz="3200" i="0" dirty="0" smtClean="0">
                <a:solidFill>
                  <a:srgbClr val="CC0000"/>
                </a:solidFill>
                <a:latin typeface="Book Antiqua" panose="02040602050305030304" pitchFamily="18" charset="0"/>
              </a:rPr>
              <a:t>Average-Cost</a:t>
            </a:r>
            <a:endParaRPr lang="en-US" altLang="en-US" sz="3200" i="0" dirty="0">
              <a:solidFill>
                <a:srgbClr val="CC0000"/>
              </a:solidFill>
              <a:latin typeface="Book Antiqua" panose="02040602050305030304" pitchFamily="18" charset="0"/>
            </a:endParaRPr>
          </a:p>
        </p:txBody>
      </p:sp>
      <p:sp>
        <p:nvSpPr>
          <p:cNvPr id="2" name="Rectangle 1"/>
          <p:cNvSpPr/>
          <p:nvPr/>
        </p:nvSpPr>
        <p:spPr>
          <a:xfrm>
            <a:off x="7353274" y="1628800"/>
            <a:ext cx="1409726" cy="276999"/>
          </a:xfrm>
          <a:prstGeom prst="rect">
            <a:avLst/>
          </a:prstGeom>
          <a:noFill/>
        </p:spPr>
        <p:txBody>
          <a:bodyPr wrap="square">
            <a:spAutoFit/>
          </a:bodyPr>
          <a:lstStyle/>
          <a:p>
            <a:r>
              <a:rPr lang="en-US" sz="1200" i="0" dirty="0">
                <a:solidFill>
                  <a:schemeClr val="tx1"/>
                </a:solidFill>
                <a:latin typeface="Book Antiqua" panose="02040602050305030304" pitchFamily="18" charset="0"/>
              </a:rPr>
              <a:t>Illustration </a:t>
            </a:r>
            <a:r>
              <a:rPr lang="en-US" sz="1200" i="0" dirty="0" smtClean="0">
                <a:solidFill>
                  <a:schemeClr val="tx1"/>
                </a:solidFill>
                <a:latin typeface="Book Antiqua" panose="02040602050305030304" pitchFamily="18" charset="0"/>
              </a:rPr>
              <a:t>6A-3</a:t>
            </a:r>
            <a:endParaRPr lang="en-US" sz="1200" i="0" dirty="0">
              <a:solidFill>
                <a:schemeClr val="tx1"/>
              </a:solidFill>
              <a:latin typeface="Book Antiqua" panose="02040602050305030304" pitchFamily="18" charset="0"/>
            </a:endParaRPr>
          </a:p>
        </p:txBody>
      </p:sp>
      <p:sp>
        <p:nvSpPr>
          <p:cNvPr id="11" name="Rectangle 5"/>
          <p:cNvSpPr>
            <a:spLocks noChangeArrowheads="1"/>
          </p:cNvSpPr>
          <p:nvPr/>
        </p:nvSpPr>
        <p:spPr bwMode="auto">
          <a:xfrm>
            <a:off x="0" y="421511"/>
            <a:ext cx="9215640" cy="634306"/>
          </a:xfrm>
          <a:prstGeom prst="rect">
            <a:avLst/>
          </a:prstGeom>
          <a:solidFill>
            <a:srgbClr val="0000BF"/>
          </a:solidFill>
          <a:ln>
            <a:noFill/>
          </a:ln>
          <a:effectLst/>
        </p:spPr>
        <p:txBody>
          <a:bodyPr wrap="square" lIns="86493" tIns="27432" rIns="86493" bIns="43247" anchor="ctr"/>
          <a:lstStyle/>
          <a:p>
            <a:pPr marL="53975"/>
            <a:r>
              <a:rPr lang="en-US" sz="2800" b="1" dirty="0">
                <a:solidFill>
                  <a:schemeClr val="accent3"/>
                </a:solidFill>
                <a:latin typeface="Book Antiqua" panose="02040602050305030304" pitchFamily="18" charset="0"/>
              </a:rPr>
              <a:t>    Appendix A </a:t>
            </a:r>
            <a:r>
              <a:rPr lang="en-US" sz="2800" b="1" dirty="0" smtClean="0">
                <a:solidFill>
                  <a:schemeClr val="accent3"/>
                </a:solidFill>
                <a:latin typeface="Book Antiqua" panose="02040602050305030304" pitchFamily="18" charset="0"/>
              </a:rPr>
              <a:t> Perpetual </a:t>
            </a:r>
            <a:r>
              <a:rPr lang="en-US" sz="2800" b="1" i="0" dirty="0" smtClean="0">
                <a:solidFill>
                  <a:schemeClr val="accent3"/>
                </a:solidFill>
                <a:latin typeface="Book Antiqua" panose="02040602050305030304" pitchFamily="18" charset="0"/>
              </a:rPr>
              <a:t>Inventory System</a:t>
            </a:r>
            <a:endParaRPr lang="en-US" sz="2800" b="1" i="0" dirty="0">
              <a:solidFill>
                <a:schemeClr val="accent3"/>
              </a:solidFill>
              <a:latin typeface="Book Antiqua" panose="02040602050305030304" pitchFamily="18" charset="0"/>
            </a:endParaRPr>
          </a:p>
        </p:txBody>
      </p:sp>
      <p:sp>
        <p:nvSpPr>
          <p:cNvPr id="14" name="文字方塊 13"/>
          <p:cNvSpPr txBox="1"/>
          <p:nvPr/>
        </p:nvSpPr>
        <p:spPr>
          <a:xfrm>
            <a:off x="7504348" y="539388"/>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295</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12" name="文字方塊 11"/>
          <p:cNvSpPr txBox="1"/>
          <p:nvPr/>
        </p:nvSpPr>
        <p:spPr>
          <a:xfrm>
            <a:off x="539552" y="5411708"/>
            <a:ext cx="5586457"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smtClean="0">
                <a:latin typeface="Book Antiqua" panose="02040602050305030304" pitchFamily="18" charset="0"/>
              </a:rPr>
              <a:t>Related  exercise material : E6-14; E6-15; P6-8a; P6-9a</a:t>
            </a:r>
            <a:endParaRPr lang="zh-TW" altLang="en-US" dirty="0">
              <a:latin typeface="Book Antiqua" panose="02040602050305030304" pitchFamily="18" charset="0"/>
            </a:endParaRPr>
          </a:p>
        </p:txBody>
      </p:sp>
    </p:spTree>
    <p:extLst>
      <p:ext uri="{BB962C8B-B14F-4D97-AF65-F5344CB8AC3E}">
        <p14:creationId xmlns:p14="http://schemas.microsoft.com/office/powerpoint/2010/main" val="1073888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469434" y="222669"/>
            <a:ext cx="8229600" cy="758059"/>
          </a:xfrm>
          <a:solidFill>
            <a:srgbClr val="8AC1FE"/>
          </a:solidFill>
        </p:spPr>
        <p:txBody>
          <a:bodyPr>
            <a:normAutofit fontScale="90000"/>
          </a:bodyPr>
          <a:lstStyle/>
          <a:p>
            <a:r>
              <a:rPr lang="en-US" altLang="zh-TW" dirty="0" smtClean="0">
                <a:latin typeface="Book Antiqua" panose="02040602050305030304" pitchFamily="18" charset="0"/>
              </a:rPr>
              <a:t>P6-8</a:t>
            </a:r>
            <a:endParaRPr lang="zh-TW" altLang="en-US" dirty="0">
              <a:latin typeface="Book Antiqua" panose="0204060205030503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548105897"/>
              </p:ext>
            </p:extLst>
          </p:nvPr>
        </p:nvGraphicFramePr>
        <p:xfrm>
          <a:off x="1389526" y="2174767"/>
          <a:ext cx="6048670" cy="2743200"/>
        </p:xfrm>
        <a:graphic>
          <a:graphicData uri="http://schemas.openxmlformats.org/drawingml/2006/table">
            <a:tbl>
              <a:tblPr firstRow="1" firstCol="1" bandRow="1"/>
              <a:tblGrid>
                <a:gridCol w="862827"/>
                <a:gridCol w="576064"/>
                <a:gridCol w="943239"/>
                <a:gridCol w="356077"/>
                <a:gridCol w="1659571"/>
                <a:gridCol w="139676"/>
                <a:gridCol w="1511216"/>
              </a:tblGrid>
              <a:tr h="303798">
                <a:tc>
                  <a:txBody>
                    <a:bodyPr/>
                    <a:lstStyle/>
                    <a:p>
                      <a:pPr algn="ctr">
                        <a:spcBef>
                          <a:spcPts val="120"/>
                        </a:spcBef>
                        <a:spcAft>
                          <a:spcPts val="120"/>
                        </a:spcAft>
                      </a:pPr>
                      <a:r>
                        <a:rPr lang="en-US" sz="2000" kern="0" dirty="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gridSpan="3">
                  <a:txBody>
                    <a:bodyPr/>
                    <a:lstStyle/>
                    <a:p>
                      <a:pPr algn="ctr">
                        <a:spcBef>
                          <a:spcPts val="120"/>
                        </a:spcBef>
                        <a:spcAft>
                          <a:spcPts val="120"/>
                        </a:spcAft>
                      </a:pPr>
                      <a:r>
                        <a:rPr lang="en-US" sz="2000" b="1" kern="0" dirty="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Purchases</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r>
              <a:tr h="303798">
                <a:tc>
                  <a:txBody>
                    <a:bodyPr/>
                    <a:lstStyle/>
                    <a:p>
                      <a:pPr algn="ctr">
                        <a:spcBef>
                          <a:spcPts val="120"/>
                        </a:spcBef>
                        <a:spcAft>
                          <a:spcPts val="120"/>
                        </a:spcAft>
                      </a:pPr>
                      <a:r>
                        <a:rPr lang="en-US" sz="2000" b="1"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Date</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lgn="ctr">
                        <a:spcBef>
                          <a:spcPts val="120"/>
                        </a:spcBef>
                        <a:spcAft>
                          <a:spcPts val="120"/>
                        </a:spcAft>
                      </a:pPr>
                      <a:r>
                        <a:rPr lang="en-US" sz="2000" b="1"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Units</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Bef>
                          <a:spcPts val="120"/>
                        </a:spcBef>
                        <a:spcAft>
                          <a:spcPts val="120"/>
                        </a:spcAft>
                      </a:pPr>
                      <a:r>
                        <a:rPr lang="en-US" sz="2000" b="1" kern="0" dirty="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Unit Cost</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lgn="ctr">
                        <a:spcBef>
                          <a:spcPts val="120"/>
                        </a:spcBef>
                        <a:spcAft>
                          <a:spcPts val="120"/>
                        </a:spcAft>
                      </a:pPr>
                      <a:r>
                        <a:rPr lang="en-US" sz="2000" b="1"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Sales Units</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r>
              <a:tr h="303798">
                <a:tc>
                  <a:txBody>
                    <a:bodyPr/>
                    <a:lstStyle/>
                    <a:p>
                      <a:pPr algn="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May</a:t>
                      </a:r>
                      <a:r>
                        <a:rPr lang="en-US" sz="2000" kern="0" baseline="-2500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1</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7</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dirty="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NT$4,600</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dirty="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r>
              <a:tr h="303798">
                <a:tc>
                  <a:txBody>
                    <a:bodyPr/>
                    <a:lstStyle/>
                    <a:p>
                      <a:pPr algn="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4</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dirty="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4</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r>
              <a:tr h="303798">
                <a:tc>
                  <a:txBody>
                    <a:bodyPr/>
                    <a:lstStyle/>
                    <a:p>
                      <a:pPr algn="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8</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8</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NT$5,100</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r>
              <a:tr h="303798">
                <a:tc>
                  <a:txBody>
                    <a:bodyPr/>
                    <a:lstStyle/>
                    <a:p>
                      <a:pPr algn="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12</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5</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r>
              <a:tr h="303798">
                <a:tc>
                  <a:txBody>
                    <a:bodyPr/>
                    <a:lstStyle/>
                    <a:p>
                      <a:pPr algn="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15</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6</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NT$5,520</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r>
              <a:tr h="303798">
                <a:tc>
                  <a:txBody>
                    <a:bodyPr/>
                    <a:lstStyle/>
                    <a:p>
                      <a:pPr algn="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20</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3</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r>
              <a:tr h="303798">
                <a:tc>
                  <a:txBody>
                    <a:bodyPr/>
                    <a:lstStyle/>
                    <a:p>
                      <a:pPr algn="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25</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spcBef>
                          <a:spcPts val="120"/>
                        </a:spcBef>
                        <a:spcAft>
                          <a:spcPts val="120"/>
                        </a:spcAft>
                      </a:pPr>
                      <a:r>
                        <a:rPr lang="en-US" sz="2000" kern="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 </a:t>
                      </a:r>
                      <a:endParaRPr lang="zh-TW" sz="2000" kern="10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lnL>
                      <a:noFill/>
                    </a:lnL>
                    <a:lnR>
                      <a:noFill/>
                    </a:lnR>
                    <a:lnT>
                      <a:noFill/>
                    </a:lnT>
                    <a:lnB>
                      <a:noFill/>
                    </a:lnB>
                  </a:tcPr>
                </a:tc>
                <a:tc>
                  <a:txBody>
                    <a:bodyPr/>
                    <a:lstStyle/>
                    <a:p>
                      <a:pPr algn="ctr">
                        <a:spcBef>
                          <a:spcPts val="120"/>
                        </a:spcBef>
                        <a:spcAft>
                          <a:spcPts val="120"/>
                        </a:spcAft>
                      </a:pPr>
                      <a:r>
                        <a:rPr lang="en-US" sz="2000" kern="0" dirty="0" smtClean="0">
                          <a:solidFill>
                            <a:srgbClr val="000000"/>
                          </a:solidFill>
                          <a:effectLst/>
                          <a:latin typeface="Book Antiqua" panose="02040602050305030304" pitchFamily="18" charset="0"/>
                          <a:ea typeface="標楷體" panose="03000509000000000000" pitchFamily="65" charset="-120"/>
                          <a:cs typeface="Times New Roman" panose="02020603050405020304" pitchFamily="18" charset="0"/>
                        </a:rPr>
                        <a:t>5</a:t>
                      </a:r>
                      <a:endParaRPr lang="zh-TW" sz="2000" kern="100" dirty="0">
                        <a:effectLst/>
                        <a:latin typeface="Book Antiqua" panose="02040602050305030304" pitchFamily="18" charset="0"/>
                        <a:ea typeface="標楷體" panose="03000509000000000000" pitchFamily="65" charset="-120"/>
                        <a:cs typeface="Times New Roman" panose="02020603050405020304" pitchFamily="18" charset="0"/>
                      </a:endParaRPr>
                    </a:p>
                  </a:txBody>
                  <a:tcPr marL="0" marR="0" marT="0" marB="0" anchor="ctr">
                    <a:lnL>
                      <a:noFill/>
                    </a:lnL>
                    <a:lnR>
                      <a:noFill/>
                    </a:lnR>
                    <a:lnT>
                      <a:noFill/>
                    </a:lnT>
                    <a:lnB>
                      <a:noFill/>
                    </a:lnB>
                  </a:tcPr>
                </a:tc>
              </a:tr>
            </a:tbl>
          </a:graphicData>
        </a:graphic>
      </p:graphicFrame>
      <p:sp>
        <p:nvSpPr>
          <p:cNvPr id="5" name="文字方塊 4"/>
          <p:cNvSpPr txBox="1"/>
          <p:nvPr/>
        </p:nvSpPr>
        <p:spPr>
          <a:xfrm>
            <a:off x="323528" y="1093963"/>
            <a:ext cx="8180666" cy="1292662"/>
          </a:xfrm>
          <a:prstGeom prst="rect">
            <a:avLst/>
          </a:prstGeom>
          <a:noFill/>
        </p:spPr>
        <p:txBody>
          <a:bodyPr wrap="square" rtlCol="0">
            <a:spAutoFit/>
          </a:bodyPr>
          <a:lstStyle/>
          <a:p>
            <a:pPr algn="ctr"/>
            <a:r>
              <a:rPr lang="en-US" altLang="zh-TW" sz="2000" dirty="0">
                <a:latin typeface="Book Antiqua" panose="02040602050305030304" pitchFamily="18" charset="0"/>
              </a:rPr>
              <a:t>Dominican Appliance Mart began operations on May 1. It uses a perpetual inventory system. During May, the company had the following purchases and sales for its Model 25 </a:t>
            </a:r>
            <a:r>
              <a:rPr lang="en-US" altLang="zh-TW" sz="2000" dirty="0" err="1">
                <a:latin typeface="Book Antiqua" panose="02040602050305030304" pitchFamily="18" charset="0"/>
              </a:rPr>
              <a:t>Sureshot</a:t>
            </a:r>
            <a:r>
              <a:rPr lang="en-US" altLang="zh-TW" sz="2000" dirty="0">
                <a:latin typeface="Book Antiqua" panose="02040602050305030304" pitchFamily="18" charset="0"/>
              </a:rPr>
              <a:t> camera.</a:t>
            </a:r>
            <a:endParaRPr lang="zh-TW" altLang="zh-TW" sz="2000" dirty="0">
              <a:latin typeface="Book Antiqua" panose="02040602050305030304" pitchFamily="18" charset="0"/>
            </a:endParaRPr>
          </a:p>
          <a:p>
            <a:endParaRPr lang="zh-TW" altLang="en-US" dirty="0"/>
          </a:p>
        </p:txBody>
      </p:sp>
      <p:sp>
        <p:nvSpPr>
          <p:cNvPr id="7" name="矩形 6"/>
          <p:cNvSpPr/>
          <p:nvPr/>
        </p:nvSpPr>
        <p:spPr>
          <a:xfrm>
            <a:off x="324790" y="4941168"/>
            <a:ext cx="8064896" cy="1631216"/>
          </a:xfrm>
          <a:prstGeom prst="rect">
            <a:avLst/>
          </a:prstGeom>
        </p:spPr>
        <p:txBody>
          <a:bodyPr wrap="square">
            <a:spAutoFit/>
          </a:bodyPr>
          <a:lstStyle/>
          <a:p>
            <a:pPr marL="882650" indent="-342900">
              <a:spcAft>
                <a:spcPts val="0"/>
              </a:spcAft>
              <a:buAutoNum type="alphaLcParenBoth"/>
            </a:pPr>
            <a:r>
              <a:rPr lang="en-US" altLang="zh-TW" kern="0" dirty="0" smtClean="0">
                <a:solidFill>
                  <a:srgbClr val="000000"/>
                </a:solidFill>
                <a:latin typeface="Book Antiqua" panose="02040602050305030304" pitchFamily="18" charset="0"/>
                <a:cs typeface="Times New Roman" panose="02020603050405020304" pitchFamily="18" charset="0"/>
              </a:rPr>
              <a:t>Determine </a:t>
            </a:r>
            <a:r>
              <a:rPr lang="en-US" altLang="zh-TW" kern="0" dirty="0">
                <a:solidFill>
                  <a:srgbClr val="000000"/>
                </a:solidFill>
                <a:latin typeface="Book Antiqua" panose="02040602050305030304" pitchFamily="18" charset="0"/>
                <a:cs typeface="Times New Roman" panose="02020603050405020304" pitchFamily="18" charset="0"/>
              </a:rPr>
              <a:t>the ending inventory under a perpetual inventory system using (1) FIFO and (2) moving-average cost</a:t>
            </a:r>
            <a:r>
              <a:rPr lang="en-US" altLang="zh-TW" kern="0" dirty="0" smtClean="0">
                <a:solidFill>
                  <a:srgbClr val="000000"/>
                </a:solidFill>
                <a:latin typeface="Book Antiqua" panose="02040602050305030304" pitchFamily="18" charset="0"/>
                <a:cs typeface="Times New Roman" panose="02020603050405020304" pitchFamily="18" charset="0"/>
              </a:rPr>
              <a:t>.</a:t>
            </a:r>
          </a:p>
          <a:p>
            <a:pPr marL="900113" indent="-360363"/>
            <a:r>
              <a:rPr lang="en-US" altLang="zh-TW" kern="0" dirty="0" smtClean="0">
                <a:solidFill>
                  <a:srgbClr val="000000"/>
                </a:solidFill>
                <a:latin typeface="Book Antiqua" panose="02040602050305030304" pitchFamily="18" charset="0"/>
                <a:cs typeface="Times New Roman" panose="02020603050405020304" pitchFamily="18" charset="0"/>
              </a:rPr>
              <a:t>(b) Determine </a:t>
            </a:r>
            <a:r>
              <a:rPr lang="en-US" altLang="zh-TW" kern="0" dirty="0">
                <a:solidFill>
                  <a:srgbClr val="000000"/>
                </a:solidFill>
                <a:latin typeface="Book Antiqua" panose="02040602050305030304" pitchFamily="18" charset="0"/>
                <a:cs typeface="Times New Roman" panose="02020603050405020304" pitchFamily="18" charset="0"/>
              </a:rPr>
              <a:t>the ending inventory under a </a:t>
            </a:r>
            <a:r>
              <a:rPr lang="en-US" altLang="zh-TW" kern="0" dirty="0" smtClean="0">
                <a:solidFill>
                  <a:srgbClr val="000000"/>
                </a:solidFill>
                <a:latin typeface="Book Antiqua" panose="02040602050305030304" pitchFamily="18" charset="0"/>
                <a:cs typeface="Times New Roman" panose="02020603050405020304" pitchFamily="18" charset="0"/>
              </a:rPr>
              <a:t>periodic </a:t>
            </a:r>
            <a:r>
              <a:rPr lang="en-US" altLang="zh-TW" kern="0" dirty="0">
                <a:solidFill>
                  <a:srgbClr val="000000"/>
                </a:solidFill>
                <a:latin typeface="Book Antiqua" panose="02040602050305030304" pitchFamily="18" charset="0"/>
                <a:cs typeface="Times New Roman" panose="02020603050405020304" pitchFamily="18" charset="0"/>
              </a:rPr>
              <a:t>inventory system </a:t>
            </a:r>
            <a:r>
              <a:rPr lang="en-US" altLang="zh-TW" kern="0" dirty="0" smtClean="0">
                <a:solidFill>
                  <a:srgbClr val="000000"/>
                </a:solidFill>
                <a:latin typeface="Book Antiqua" panose="02040602050305030304" pitchFamily="18" charset="0"/>
                <a:cs typeface="Times New Roman" panose="02020603050405020304" pitchFamily="18" charset="0"/>
              </a:rPr>
              <a:t>  using </a:t>
            </a:r>
            <a:r>
              <a:rPr lang="en-US" altLang="zh-TW" kern="0" dirty="0">
                <a:solidFill>
                  <a:srgbClr val="000000"/>
                </a:solidFill>
                <a:latin typeface="Book Antiqua" panose="02040602050305030304" pitchFamily="18" charset="0"/>
                <a:cs typeface="Times New Roman" panose="02020603050405020304" pitchFamily="18" charset="0"/>
              </a:rPr>
              <a:t>(1) FIFO and (2) moving-average cost.</a:t>
            </a:r>
          </a:p>
          <a:p>
            <a:pPr marL="996950" indent="-457200">
              <a:spcAft>
                <a:spcPts val="0"/>
              </a:spcAft>
              <a:buAutoNum type="alphaLcParenBoth"/>
            </a:pPr>
            <a:endParaRPr lang="zh-TW" altLang="zh-TW" sz="2400" kern="1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533256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6"/>
          <p:cNvSpPr txBox="1"/>
          <p:nvPr/>
        </p:nvSpPr>
        <p:spPr>
          <a:xfrm>
            <a:off x="277504" y="332656"/>
            <a:ext cx="8577217" cy="579781"/>
          </a:xfrm>
          <a:prstGeom prst="rect">
            <a:avLst/>
          </a:prstGeom>
          <a:solidFill>
            <a:srgbClr val="0070C0"/>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latin typeface="Book Antiqua" panose="02040602050305030304" pitchFamily="18" charset="0"/>
              </a:rPr>
              <a:t>&gt;</a:t>
            </a:r>
            <a:endParaRPr lang="en-US" altLang="en-US" dirty="0">
              <a:solidFill>
                <a:schemeClr val="accent3"/>
              </a:solidFill>
              <a:latin typeface="Book Antiqua" panose="02040602050305030304" pitchFamily="18" charset="0"/>
            </a:endParaRPr>
          </a:p>
        </p:txBody>
      </p:sp>
      <p:sp>
        <p:nvSpPr>
          <p:cNvPr id="7" name="TextBox 27"/>
          <p:cNvSpPr txBox="1"/>
          <p:nvPr/>
        </p:nvSpPr>
        <p:spPr>
          <a:xfrm>
            <a:off x="1107939" y="332656"/>
            <a:ext cx="223435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pPr marL="0"/>
            <a:r>
              <a:rPr lang="zh-TW" altLang="en-US" sz="3100" dirty="0" smtClean="0">
                <a:latin typeface="標楷體" panose="03000509000000000000" pitchFamily="65" charset="-120"/>
                <a:ea typeface="標楷體" panose="03000509000000000000" pitchFamily="65" charset="-120"/>
              </a:rPr>
              <a:t>中文練習題</a:t>
            </a:r>
            <a:endParaRPr lang="en-US" sz="3100" dirty="0">
              <a:latin typeface="標楷體" panose="03000509000000000000" pitchFamily="65" charset="-120"/>
              <a:ea typeface="標楷體" panose="03000509000000000000" pitchFamily="65" charset="-120"/>
            </a:endParaRPr>
          </a:p>
        </p:txBody>
      </p:sp>
      <p:sp>
        <p:nvSpPr>
          <p:cNvPr id="8" name="文字方塊 7"/>
          <p:cNvSpPr txBox="1"/>
          <p:nvPr/>
        </p:nvSpPr>
        <p:spPr>
          <a:xfrm>
            <a:off x="6588224" y="484165"/>
            <a:ext cx="2304256"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latin typeface="Book Antiqua" panose="02040602050305030304" pitchFamily="18" charset="0"/>
              </a:rPr>
              <a:t>(</a:t>
            </a:r>
            <a:r>
              <a:rPr lang="zh-TW" altLang="en-US"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杜榮瑞，第六版</a:t>
            </a:r>
            <a:r>
              <a:rPr lang="en-US" altLang="zh-TW"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10" name="內容版面配置區 2"/>
          <p:cNvSpPr>
            <a:spLocks noGrp="1"/>
          </p:cNvSpPr>
          <p:nvPr>
            <p:ph idx="1"/>
          </p:nvPr>
        </p:nvSpPr>
        <p:spPr>
          <a:xfrm>
            <a:off x="457200" y="1124745"/>
            <a:ext cx="8229600" cy="5616624"/>
          </a:xfrm>
        </p:spPr>
        <p:txBody>
          <a:bodyPr>
            <a:normAutofit fontScale="85000" lnSpcReduction="20000"/>
          </a:bodyPr>
          <a:lstStyle/>
          <a:p>
            <a:pPr marL="0" indent="0">
              <a:buNone/>
            </a:pPr>
            <a:r>
              <a:rPr lang="zh-TW" altLang="en-US" sz="2800" dirty="0" smtClean="0">
                <a:latin typeface="Book Antiqua" panose="02040602050305030304" pitchFamily="18" charset="0"/>
                <a:ea typeface="標楷體" panose="03000509000000000000" pitchFamily="65" charset="-120"/>
              </a:rPr>
              <a:t>真好吃食品公司</a:t>
            </a:r>
            <a:r>
              <a:rPr lang="en-US" altLang="zh-TW" sz="2800" dirty="0" smtClean="0">
                <a:latin typeface="Book Antiqua" panose="02040602050305030304" pitchFamily="18" charset="0"/>
                <a:ea typeface="標楷體" panose="03000509000000000000" pitchFamily="65" charset="-120"/>
              </a:rPr>
              <a:t>X8</a:t>
            </a:r>
            <a:r>
              <a:rPr lang="zh-TW" altLang="en-US" sz="2800" dirty="0" smtClean="0">
                <a:latin typeface="Book Antiqua" panose="02040602050305030304" pitchFamily="18" charset="0"/>
                <a:ea typeface="標楷體" panose="03000509000000000000" pitchFamily="65" charset="-120"/>
              </a:rPr>
              <a:t>年</a:t>
            </a:r>
            <a:r>
              <a:rPr lang="en-US" altLang="zh-TW" sz="2800" dirty="0" smtClean="0">
                <a:latin typeface="Book Antiqua" panose="02040602050305030304" pitchFamily="18" charset="0"/>
                <a:ea typeface="標楷體" panose="03000509000000000000" pitchFamily="65" charset="-120"/>
              </a:rPr>
              <a:t>10</a:t>
            </a:r>
            <a:r>
              <a:rPr lang="zh-TW" altLang="en-US" sz="2800" dirty="0" smtClean="0">
                <a:latin typeface="Book Antiqua" panose="02040602050305030304" pitchFamily="18" charset="0"/>
                <a:ea typeface="標楷體" panose="03000509000000000000" pitchFamily="65" charset="-120"/>
              </a:rPr>
              <a:t>月</a:t>
            </a:r>
            <a:r>
              <a:rPr lang="en-US" altLang="zh-TW" sz="2800" dirty="0" smtClean="0">
                <a:latin typeface="Book Antiqua" panose="02040602050305030304" pitchFamily="18" charset="0"/>
                <a:ea typeface="標楷體" panose="03000509000000000000" pitchFamily="65" charset="-120"/>
              </a:rPr>
              <a:t>1</a:t>
            </a:r>
            <a:r>
              <a:rPr lang="zh-TW" altLang="en-US" sz="2800" dirty="0" smtClean="0">
                <a:latin typeface="Book Antiqua" panose="02040602050305030304" pitchFamily="18" charset="0"/>
                <a:ea typeface="標楷體" panose="03000509000000000000" pitchFamily="65" charset="-120"/>
              </a:rPr>
              <a:t>日有大腸臭臭鍋料理包存貨</a:t>
            </a:r>
            <a:r>
              <a:rPr lang="en-US" altLang="zh-TW" sz="2800" dirty="0" smtClean="0">
                <a:latin typeface="Book Antiqua" panose="02040602050305030304" pitchFamily="18" charset="0"/>
                <a:ea typeface="標楷體" panose="03000509000000000000" pitchFamily="65" charset="-120"/>
              </a:rPr>
              <a:t>100</a:t>
            </a:r>
            <a:r>
              <a:rPr lang="zh-TW" altLang="en-US" sz="2800" dirty="0" smtClean="0">
                <a:latin typeface="Book Antiqua" panose="02040602050305030304" pitchFamily="18" charset="0"/>
                <a:ea typeface="標楷體" panose="03000509000000000000" pitchFamily="65" charset="-120"/>
              </a:rPr>
              <a:t>包，每包成本為</a:t>
            </a:r>
            <a:r>
              <a:rPr lang="en-US" altLang="zh-TW" sz="2800" dirty="0" smtClean="0">
                <a:latin typeface="Book Antiqua" panose="02040602050305030304" pitchFamily="18" charset="0"/>
                <a:ea typeface="標楷體" panose="03000509000000000000" pitchFamily="65" charset="-120"/>
              </a:rPr>
              <a:t>$20</a:t>
            </a:r>
            <a:r>
              <a:rPr lang="zh-TW" altLang="en-US" sz="2800" dirty="0" smtClean="0">
                <a:latin typeface="Book Antiqua" panose="02040602050305030304" pitchFamily="18" charset="0"/>
                <a:ea typeface="標楷體" panose="03000509000000000000" pitchFamily="65" charset="-120"/>
              </a:rPr>
              <a:t>，</a:t>
            </a:r>
            <a:r>
              <a:rPr lang="en-US" altLang="zh-TW" sz="2800" dirty="0" smtClean="0">
                <a:latin typeface="Book Antiqua" panose="02040602050305030304" pitchFamily="18" charset="0"/>
                <a:ea typeface="標楷體" panose="03000509000000000000" pitchFamily="65" charset="-120"/>
              </a:rPr>
              <a:t>10</a:t>
            </a:r>
            <a:r>
              <a:rPr lang="zh-TW" altLang="en-US" sz="2800" dirty="0" smtClean="0">
                <a:latin typeface="Book Antiqua" panose="02040602050305030304" pitchFamily="18" charset="0"/>
                <a:ea typeface="標楷體" panose="03000509000000000000" pitchFamily="65" charset="-120"/>
              </a:rPr>
              <a:t>月份之進貨及銷貨資料如下：</a:t>
            </a:r>
            <a:endParaRPr lang="en-US" altLang="zh-TW" sz="2800" dirty="0" smtClean="0">
              <a:latin typeface="Book Antiqua" panose="02040602050305030304" pitchFamily="18" charset="0"/>
              <a:ea typeface="標楷體" panose="03000509000000000000" pitchFamily="65" charset="-120"/>
            </a:endParaRPr>
          </a:p>
          <a:p>
            <a:pPr marL="0" indent="0">
              <a:buNone/>
            </a:pPr>
            <a:endParaRPr lang="en-US" altLang="zh-TW" sz="2000" dirty="0">
              <a:latin typeface="Book Antiqua" panose="02040602050305030304" pitchFamily="18" charset="0"/>
              <a:ea typeface="標楷體" panose="03000509000000000000" pitchFamily="65" charset="-120"/>
            </a:endParaRPr>
          </a:p>
          <a:p>
            <a:pPr marL="0" indent="0">
              <a:buNone/>
            </a:pPr>
            <a:endParaRPr lang="en-US" altLang="zh-TW" sz="2000" dirty="0" smtClean="0">
              <a:latin typeface="Book Antiqua" panose="02040602050305030304" pitchFamily="18" charset="0"/>
              <a:ea typeface="標楷體" panose="03000509000000000000" pitchFamily="65" charset="-120"/>
            </a:endParaRPr>
          </a:p>
          <a:p>
            <a:pPr marL="0" indent="0">
              <a:buNone/>
            </a:pPr>
            <a:endParaRPr lang="en-US" altLang="zh-TW" sz="2000" dirty="0">
              <a:latin typeface="Book Antiqua" panose="02040602050305030304" pitchFamily="18" charset="0"/>
              <a:ea typeface="標楷體" panose="03000509000000000000" pitchFamily="65" charset="-120"/>
            </a:endParaRPr>
          </a:p>
          <a:p>
            <a:pPr marL="0" indent="0">
              <a:buNone/>
            </a:pPr>
            <a:endParaRPr lang="en-US" altLang="zh-TW" sz="2000" dirty="0" smtClean="0">
              <a:latin typeface="Book Antiqua" panose="02040602050305030304" pitchFamily="18" charset="0"/>
              <a:ea typeface="標楷體" panose="03000509000000000000" pitchFamily="65" charset="-120"/>
            </a:endParaRPr>
          </a:p>
          <a:p>
            <a:pPr marL="0" indent="0">
              <a:buNone/>
            </a:pPr>
            <a:endParaRPr lang="en-US" altLang="zh-TW" sz="2000" dirty="0">
              <a:latin typeface="Book Antiqua" panose="02040602050305030304" pitchFamily="18" charset="0"/>
              <a:ea typeface="標楷體" panose="03000509000000000000" pitchFamily="65" charset="-120"/>
            </a:endParaRPr>
          </a:p>
          <a:p>
            <a:pPr marL="0" indent="0">
              <a:buNone/>
            </a:pPr>
            <a:endParaRPr lang="en-US" altLang="zh-TW" sz="2000" dirty="0" smtClean="0">
              <a:latin typeface="Book Antiqua" panose="02040602050305030304" pitchFamily="18" charset="0"/>
              <a:ea typeface="標楷體" panose="03000509000000000000" pitchFamily="65" charset="-120"/>
            </a:endParaRPr>
          </a:p>
          <a:p>
            <a:pPr marL="0" indent="0">
              <a:buNone/>
            </a:pPr>
            <a:endParaRPr lang="en-US" altLang="zh-TW" sz="2000" dirty="0" smtClean="0">
              <a:latin typeface="Book Antiqua" panose="02040602050305030304" pitchFamily="18" charset="0"/>
              <a:ea typeface="標楷體" panose="03000509000000000000" pitchFamily="65" charset="-120"/>
            </a:endParaRPr>
          </a:p>
          <a:p>
            <a:endParaRPr lang="en-US" altLang="zh-TW" sz="2000" dirty="0" smtClean="0">
              <a:latin typeface="Book Antiqua" panose="02040602050305030304" pitchFamily="18" charset="0"/>
              <a:ea typeface="標楷體" panose="03000509000000000000" pitchFamily="65" charset="-120"/>
            </a:endParaRPr>
          </a:p>
          <a:p>
            <a:endParaRPr lang="en-US" altLang="zh-TW" sz="2000" dirty="0">
              <a:latin typeface="Book Antiqua" panose="02040602050305030304" pitchFamily="18" charset="0"/>
              <a:ea typeface="標楷體" panose="03000509000000000000" pitchFamily="65" charset="-120"/>
            </a:endParaRPr>
          </a:p>
          <a:p>
            <a:endParaRPr lang="en-US" altLang="zh-TW" sz="2000" dirty="0" smtClean="0">
              <a:latin typeface="Book Antiqua" panose="02040602050305030304" pitchFamily="18" charset="0"/>
              <a:ea typeface="標楷體" panose="03000509000000000000" pitchFamily="65" charset="-120"/>
            </a:endParaRPr>
          </a:p>
          <a:p>
            <a:endParaRPr lang="en-US" altLang="zh-TW" sz="2000" dirty="0">
              <a:latin typeface="Book Antiqua" panose="02040602050305030304" pitchFamily="18" charset="0"/>
              <a:ea typeface="標楷體" panose="03000509000000000000" pitchFamily="65" charset="-120"/>
            </a:endParaRPr>
          </a:p>
          <a:p>
            <a:endParaRPr lang="en-US" altLang="zh-TW" sz="2000" dirty="0" smtClean="0">
              <a:latin typeface="Book Antiqua" panose="02040602050305030304" pitchFamily="18" charset="0"/>
              <a:ea typeface="標楷體" panose="03000509000000000000" pitchFamily="65" charset="-120"/>
            </a:endParaRPr>
          </a:p>
          <a:p>
            <a:pPr marL="0" indent="0">
              <a:buNone/>
            </a:pPr>
            <a:r>
              <a:rPr lang="zh-TW" altLang="en-US" sz="2800" dirty="0" smtClean="0">
                <a:latin typeface="Book Antiqua" panose="02040602050305030304" pitchFamily="18" charset="0"/>
                <a:ea typeface="標楷體" panose="03000509000000000000" pitchFamily="65" charset="-120"/>
              </a:rPr>
              <a:t>試分別依定期</a:t>
            </a:r>
            <a:r>
              <a:rPr lang="zh-TW" altLang="en-US" sz="2800" dirty="0">
                <a:latin typeface="Book Antiqua" panose="02040602050305030304" pitchFamily="18" charset="0"/>
                <a:ea typeface="標楷體" panose="03000509000000000000" pitchFamily="65" charset="-120"/>
              </a:rPr>
              <a:t>盤存制與永續盤存</a:t>
            </a:r>
            <a:r>
              <a:rPr lang="zh-TW" altLang="en-US" sz="2800" dirty="0" smtClean="0">
                <a:latin typeface="Book Antiqua" panose="02040602050305030304" pitchFamily="18" charset="0"/>
                <a:ea typeface="標楷體" panose="03000509000000000000" pitchFamily="65" charset="-120"/>
              </a:rPr>
              <a:t>制下之下列各方法求</a:t>
            </a:r>
            <a:r>
              <a:rPr lang="zh-TW" altLang="en-US" sz="2800" dirty="0">
                <a:latin typeface="Book Antiqua" panose="02040602050305030304" pitchFamily="18" charset="0"/>
                <a:ea typeface="標楷體" panose="03000509000000000000" pitchFamily="65" charset="-120"/>
              </a:rPr>
              <a:t>算真好吃食品公司</a:t>
            </a:r>
            <a:r>
              <a:rPr lang="en-US" altLang="zh-TW" sz="2800" dirty="0" smtClean="0">
                <a:latin typeface="Book Antiqua" panose="02040602050305030304" pitchFamily="18" charset="0"/>
                <a:ea typeface="標楷體" panose="03000509000000000000" pitchFamily="65" charset="-120"/>
              </a:rPr>
              <a:t>X8</a:t>
            </a:r>
            <a:r>
              <a:rPr lang="zh-TW" altLang="en-US" sz="2800" dirty="0" smtClean="0">
                <a:latin typeface="Book Antiqua" panose="02040602050305030304" pitchFamily="18" charset="0"/>
                <a:ea typeface="標楷體" panose="03000509000000000000" pitchFamily="65" charset="-120"/>
              </a:rPr>
              <a:t>年</a:t>
            </a:r>
            <a:r>
              <a:rPr lang="en-US" altLang="zh-TW" sz="2800" dirty="0" smtClean="0">
                <a:latin typeface="Book Antiqua" panose="02040602050305030304" pitchFamily="18" charset="0"/>
                <a:ea typeface="標楷體" panose="03000509000000000000" pitchFamily="65" charset="-120"/>
              </a:rPr>
              <a:t>10</a:t>
            </a:r>
            <a:r>
              <a:rPr lang="zh-TW" altLang="en-US" sz="2800" dirty="0" smtClean="0">
                <a:latin typeface="Book Antiqua" panose="02040602050305030304" pitchFamily="18" charset="0"/>
                <a:ea typeface="標楷體" panose="03000509000000000000" pitchFamily="65" charset="-120"/>
              </a:rPr>
              <a:t>月底之存貨 及</a:t>
            </a:r>
            <a:r>
              <a:rPr lang="en-US" altLang="zh-TW" sz="2800" dirty="0" smtClean="0">
                <a:latin typeface="Book Antiqua" panose="02040602050305030304" pitchFamily="18" charset="0"/>
                <a:ea typeface="標楷體" panose="03000509000000000000" pitchFamily="65" charset="-120"/>
              </a:rPr>
              <a:t>X8</a:t>
            </a:r>
            <a:r>
              <a:rPr lang="zh-TW" altLang="en-US" sz="2800" dirty="0" smtClean="0">
                <a:latin typeface="Book Antiqua" panose="02040602050305030304" pitchFamily="18" charset="0"/>
                <a:ea typeface="標楷體" panose="03000509000000000000" pitchFamily="65" charset="-120"/>
              </a:rPr>
              <a:t>年</a:t>
            </a:r>
            <a:r>
              <a:rPr lang="en-US" altLang="zh-TW" sz="2800" dirty="0" smtClean="0">
                <a:latin typeface="Book Antiqua" panose="02040602050305030304" pitchFamily="18" charset="0"/>
                <a:ea typeface="標楷體" panose="03000509000000000000" pitchFamily="65" charset="-120"/>
              </a:rPr>
              <a:t>10</a:t>
            </a:r>
            <a:r>
              <a:rPr lang="zh-TW" altLang="en-US" sz="2800" dirty="0" smtClean="0">
                <a:latin typeface="Book Antiqua" panose="02040602050305030304" pitchFamily="18" charset="0"/>
                <a:ea typeface="標楷體" panose="03000509000000000000" pitchFamily="65" charset="-120"/>
              </a:rPr>
              <a:t>月份銷貨成本金額</a:t>
            </a:r>
            <a:r>
              <a:rPr lang="zh-TW" altLang="en-US" sz="2800" dirty="0" smtClean="0">
                <a:latin typeface="Book Antiqua" panose="02040602050305030304" pitchFamily="18" charset="0"/>
                <a:ea typeface="標楷體" panose="03000509000000000000" pitchFamily="65" charset="-120"/>
                <a:sym typeface="Wingdings" panose="05000000000000000000" pitchFamily="2" charset="2"/>
              </a:rPr>
              <a:t>：</a:t>
            </a:r>
            <a:r>
              <a:rPr lang="en-US" altLang="zh-TW" sz="2800" dirty="0" smtClean="0">
                <a:latin typeface="Book Antiqua" panose="02040602050305030304" pitchFamily="18" charset="0"/>
                <a:ea typeface="標楷體" panose="03000509000000000000" pitchFamily="65" charset="-120"/>
                <a:sym typeface="Wingdings" panose="05000000000000000000" pitchFamily="2" charset="2"/>
              </a:rPr>
              <a:t>(1)</a:t>
            </a:r>
            <a:r>
              <a:rPr lang="zh-TW" altLang="en-US" sz="2800" dirty="0" smtClean="0">
                <a:latin typeface="Book Antiqua" panose="02040602050305030304" pitchFamily="18" charset="0"/>
                <a:ea typeface="標楷體" panose="03000509000000000000" pitchFamily="65" charset="-120"/>
                <a:sym typeface="Wingdings" panose="05000000000000000000" pitchFamily="2" charset="2"/>
              </a:rPr>
              <a:t>個別認定法</a:t>
            </a:r>
            <a:r>
              <a:rPr lang="en-US" altLang="zh-TW" sz="2800" dirty="0" smtClean="0">
                <a:latin typeface="Book Antiqua" panose="02040602050305030304" pitchFamily="18" charset="0"/>
                <a:ea typeface="標楷體" panose="03000509000000000000" pitchFamily="65" charset="-120"/>
                <a:sym typeface="Wingdings" panose="05000000000000000000" pitchFamily="2" charset="2"/>
              </a:rPr>
              <a:t>(10/8</a:t>
            </a:r>
            <a:r>
              <a:rPr lang="zh-TW" altLang="en-US" sz="2800" dirty="0" smtClean="0">
                <a:latin typeface="Book Antiqua" panose="02040602050305030304" pitchFamily="18" charset="0"/>
                <a:ea typeface="標楷體" panose="03000509000000000000" pitchFamily="65" charset="-120"/>
                <a:sym typeface="Wingdings" panose="05000000000000000000" pitchFamily="2" charset="2"/>
              </a:rPr>
              <a:t>之銷貨全部為</a:t>
            </a:r>
            <a:r>
              <a:rPr lang="en-US" altLang="zh-TW" sz="2800" dirty="0" smtClean="0">
                <a:latin typeface="Book Antiqua" panose="02040602050305030304" pitchFamily="18" charset="0"/>
                <a:ea typeface="標楷體" panose="03000509000000000000" pitchFamily="65" charset="-120"/>
                <a:sym typeface="Wingdings" panose="05000000000000000000" pitchFamily="2" charset="2"/>
              </a:rPr>
              <a:t>10/5</a:t>
            </a:r>
            <a:r>
              <a:rPr lang="zh-TW" altLang="en-US" sz="2800" dirty="0" smtClean="0">
                <a:latin typeface="Book Antiqua" panose="02040602050305030304" pitchFamily="18" charset="0"/>
                <a:ea typeface="標楷體" panose="03000509000000000000" pitchFamily="65" charset="-120"/>
                <a:sym typeface="Wingdings" panose="05000000000000000000" pitchFamily="2" charset="2"/>
              </a:rPr>
              <a:t>之進貨 ，</a:t>
            </a:r>
            <a:r>
              <a:rPr lang="en-US" altLang="zh-TW" sz="2800" dirty="0" smtClean="0">
                <a:latin typeface="Book Antiqua" panose="02040602050305030304" pitchFamily="18" charset="0"/>
                <a:ea typeface="標楷體" panose="03000509000000000000" pitchFamily="65" charset="-120"/>
                <a:sym typeface="Wingdings" panose="05000000000000000000" pitchFamily="2" charset="2"/>
              </a:rPr>
              <a:t>10/22</a:t>
            </a:r>
            <a:r>
              <a:rPr lang="zh-TW" altLang="en-US" sz="2800" dirty="0" smtClean="0">
                <a:latin typeface="Book Antiqua" panose="02040602050305030304" pitchFamily="18" charset="0"/>
                <a:ea typeface="標楷體" panose="03000509000000000000" pitchFamily="65" charset="-120"/>
                <a:sym typeface="Wingdings" panose="05000000000000000000" pitchFamily="2" charset="2"/>
              </a:rPr>
              <a:t>之銷貨有</a:t>
            </a:r>
            <a:r>
              <a:rPr lang="en-US" altLang="zh-TW" sz="2800" dirty="0" smtClean="0">
                <a:latin typeface="Book Antiqua" panose="02040602050305030304" pitchFamily="18" charset="0"/>
                <a:ea typeface="標楷體" panose="03000509000000000000" pitchFamily="65" charset="-120"/>
                <a:sym typeface="Wingdings" panose="05000000000000000000" pitchFamily="2" charset="2"/>
              </a:rPr>
              <a:t>100</a:t>
            </a:r>
            <a:r>
              <a:rPr lang="zh-TW" altLang="en-US" sz="2800" dirty="0" smtClean="0">
                <a:latin typeface="Book Antiqua" panose="02040602050305030304" pitchFamily="18" charset="0"/>
                <a:ea typeface="標楷體" panose="03000509000000000000" pitchFamily="65" charset="-120"/>
                <a:sym typeface="Wingdings" panose="05000000000000000000" pitchFamily="2" charset="2"/>
              </a:rPr>
              <a:t>包為</a:t>
            </a:r>
            <a:r>
              <a:rPr lang="en-US" altLang="zh-TW" sz="2800" dirty="0" smtClean="0">
                <a:latin typeface="Book Antiqua" panose="02040602050305030304" pitchFamily="18" charset="0"/>
                <a:ea typeface="標楷體" panose="03000509000000000000" pitchFamily="65" charset="-120"/>
                <a:sym typeface="Wingdings" panose="05000000000000000000" pitchFamily="2" charset="2"/>
              </a:rPr>
              <a:t>10/5</a:t>
            </a:r>
            <a:r>
              <a:rPr lang="zh-TW" altLang="en-US" sz="2800" dirty="0" smtClean="0">
                <a:latin typeface="Book Antiqua" panose="02040602050305030304" pitchFamily="18" charset="0"/>
                <a:ea typeface="標楷體" panose="03000509000000000000" pitchFamily="65" charset="-120"/>
                <a:sym typeface="Wingdings" panose="05000000000000000000" pitchFamily="2" charset="2"/>
              </a:rPr>
              <a:t>之進貨，</a:t>
            </a:r>
            <a:r>
              <a:rPr lang="en-US" altLang="zh-TW" sz="2800" dirty="0" smtClean="0">
                <a:latin typeface="Book Antiqua" panose="02040602050305030304" pitchFamily="18" charset="0"/>
                <a:ea typeface="標楷體" panose="03000509000000000000" pitchFamily="65" charset="-120"/>
                <a:sym typeface="Wingdings" panose="05000000000000000000" pitchFamily="2" charset="2"/>
              </a:rPr>
              <a:t>700</a:t>
            </a:r>
            <a:r>
              <a:rPr lang="zh-TW" altLang="en-US" sz="2800" dirty="0" smtClean="0">
                <a:latin typeface="Book Antiqua" panose="02040602050305030304" pitchFamily="18" charset="0"/>
                <a:ea typeface="標楷體" panose="03000509000000000000" pitchFamily="65" charset="-120"/>
                <a:sym typeface="Wingdings" panose="05000000000000000000" pitchFamily="2" charset="2"/>
              </a:rPr>
              <a:t>包為</a:t>
            </a:r>
            <a:r>
              <a:rPr lang="en-US" altLang="zh-TW" sz="2800" dirty="0" smtClean="0">
                <a:latin typeface="Book Antiqua" panose="02040602050305030304" pitchFamily="18" charset="0"/>
                <a:ea typeface="標楷體" panose="03000509000000000000" pitchFamily="65" charset="-120"/>
                <a:sym typeface="Wingdings" panose="05000000000000000000" pitchFamily="2" charset="2"/>
              </a:rPr>
              <a:t>10/14</a:t>
            </a:r>
            <a:r>
              <a:rPr lang="zh-TW" altLang="en-US" sz="2800" dirty="0" smtClean="0">
                <a:latin typeface="Book Antiqua" panose="02040602050305030304" pitchFamily="18" charset="0"/>
                <a:ea typeface="標楷體" panose="03000509000000000000" pitchFamily="65" charset="-120"/>
                <a:sym typeface="Wingdings" panose="05000000000000000000" pitchFamily="2" charset="2"/>
              </a:rPr>
              <a:t>之進貨 </a:t>
            </a:r>
            <a:r>
              <a:rPr lang="en-US" altLang="zh-TW" sz="2800" dirty="0" smtClean="0">
                <a:latin typeface="Book Antiqua" panose="02040602050305030304" pitchFamily="18" charset="0"/>
                <a:ea typeface="標楷體" panose="03000509000000000000" pitchFamily="65" charset="-120"/>
                <a:sym typeface="Wingdings" panose="05000000000000000000" pitchFamily="2" charset="2"/>
              </a:rPr>
              <a:t>)</a:t>
            </a:r>
            <a:r>
              <a:rPr lang="zh-TW" altLang="en-US" sz="2800" dirty="0" smtClean="0">
                <a:latin typeface="Book Antiqua" panose="02040602050305030304" pitchFamily="18" charset="0"/>
                <a:ea typeface="標楷體" panose="03000509000000000000" pitchFamily="65" charset="-120"/>
                <a:sym typeface="Wingdings" panose="05000000000000000000" pitchFamily="2" charset="2"/>
              </a:rPr>
              <a:t>；</a:t>
            </a:r>
            <a:r>
              <a:rPr lang="en-US" altLang="zh-TW" sz="2800" dirty="0">
                <a:latin typeface="Book Antiqua" panose="02040602050305030304" pitchFamily="18" charset="0"/>
                <a:ea typeface="標楷體" panose="03000509000000000000" pitchFamily="65" charset="-120"/>
                <a:sym typeface="Wingdings" panose="05000000000000000000" pitchFamily="2" charset="2"/>
              </a:rPr>
              <a:t>(2) </a:t>
            </a:r>
            <a:r>
              <a:rPr lang="zh-TW" altLang="en-US" sz="2800" dirty="0" smtClean="0">
                <a:latin typeface="Book Antiqua" panose="02040602050305030304" pitchFamily="18" charset="0"/>
                <a:ea typeface="標楷體" panose="03000509000000000000" pitchFamily="65" charset="-120"/>
                <a:sym typeface="Wingdings" panose="05000000000000000000" pitchFamily="2" charset="2"/>
              </a:rPr>
              <a:t>先進</a:t>
            </a:r>
            <a:r>
              <a:rPr lang="zh-TW" altLang="en-US" sz="2800" dirty="0">
                <a:latin typeface="Book Antiqua" panose="02040602050305030304" pitchFamily="18" charset="0"/>
                <a:ea typeface="標楷體" panose="03000509000000000000" pitchFamily="65" charset="-120"/>
                <a:sym typeface="Wingdings" panose="05000000000000000000" pitchFamily="2" charset="2"/>
              </a:rPr>
              <a:t>先出</a:t>
            </a:r>
            <a:r>
              <a:rPr lang="zh-TW" altLang="en-US" sz="2800" dirty="0" smtClean="0">
                <a:latin typeface="Book Antiqua" panose="02040602050305030304" pitchFamily="18" charset="0"/>
                <a:ea typeface="標楷體" panose="03000509000000000000" pitchFamily="65" charset="-120"/>
                <a:sym typeface="Wingdings" panose="05000000000000000000" pitchFamily="2" charset="2"/>
              </a:rPr>
              <a:t>法；</a:t>
            </a:r>
            <a:r>
              <a:rPr lang="en-US" altLang="zh-TW" sz="2800" dirty="0">
                <a:latin typeface="Book Antiqua" panose="02040602050305030304" pitchFamily="18" charset="0"/>
                <a:ea typeface="標楷體" panose="03000509000000000000" pitchFamily="65" charset="-120"/>
                <a:sym typeface="Wingdings" panose="05000000000000000000" pitchFamily="2" charset="2"/>
              </a:rPr>
              <a:t>(3)</a:t>
            </a:r>
            <a:r>
              <a:rPr lang="zh-TW" altLang="en-US" sz="2800" dirty="0" smtClean="0">
                <a:latin typeface="Book Antiqua" panose="02040602050305030304" pitchFamily="18" charset="0"/>
                <a:ea typeface="標楷體" panose="03000509000000000000" pitchFamily="65" charset="-120"/>
                <a:sym typeface="Wingdings" panose="05000000000000000000" pitchFamily="2" charset="2"/>
              </a:rPr>
              <a:t>加權平均法。</a:t>
            </a:r>
            <a:endParaRPr lang="zh-TW" altLang="en-US" sz="2800" dirty="0">
              <a:latin typeface="Book Antiqua" panose="02040602050305030304" pitchFamily="18" charset="0"/>
              <a:ea typeface="標楷體" panose="03000509000000000000" pitchFamily="65" charset="-120"/>
            </a:endParaRPr>
          </a:p>
        </p:txBody>
      </p:sp>
      <p:graphicFrame>
        <p:nvGraphicFramePr>
          <p:cNvPr id="11" name="表格 10"/>
          <p:cNvGraphicFramePr>
            <a:graphicFrameLocks noGrp="1"/>
          </p:cNvGraphicFramePr>
          <p:nvPr>
            <p:extLst>
              <p:ext uri="{D42A27DB-BD31-4B8C-83A1-F6EECF244321}">
                <p14:modId xmlns:p14="http://schemas.microsoft.com/office/powerpoint/2010/main" val="1197571536"/>
              </p:ext>
            </p:extLst>
          </p:nvPr>
        </p:nvGraphicFramePr>
        <p:xfrm>
          <a:off x="827584" y="1924216"/>
          <a:ext cx="7056784" cy="2743200"/>
        </p:xfrm>
        <a:graphic>
          <a:graphicData uri="http://schemas.openxmlformats.org/drawingml/2006/table">
            <a:tbl>
              <a:tblPr firstRow="1" bandRow="1">
                <a:tableStyleId>{2D5ABB26-0587-4C30-8999-92F81FD0307C}</a:tableStyleId>
              </a:tblPr>
              <a:tblGrid>
                <a:gridCol w="1764196"/>
                <a:gridCol w="1764196"/>
                <a:gridCol w="1764196"/>
                <a:gridCol w="1764196"/>
              </a:tblGrid>
              <a:tr h="370840">
                <a:tc>
                  <a:txBody>
                    <a:bodyPr/>
                    <a:lstStyle/>
                    <a:p>
                      <a:endParaRPr lang="zh-TW" altLang="en-US" sz="2400" dirty="0">
                        <a:latin typeface="Book Antiqua" panose="02040602050305030304" pitchFamily="18" charset="0"/>
                        <a:ea typeface="標楷體" panose="03000509000000000000" pitchFamily="65" charset="-120"/>
                      </a:endParaRPr>
                    </a:p>
                  </a:txBody>
                  <a:tcPr/>
                </a:tc>
                <a:tc>
                  <a:txBody>
                    <a:bodyPr/>
                    <a:lstStyle/>
                    <a:p>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zh-TW" altLang="en-US" sz="2400" dirty="0" smtClean="0">
                          <a:latin typeface="Book Antiqua" panose="02040602050305030304" pitchFamily="18" charset="0"/>
                          <a:ea typeface="標楷體" panose="03000509000000000000" pitchFamily="65" charset="-120"/>
                        </a:rPr>
                        <a:t>單位</a:t>
                      </a:r>
                      <a:endParaRPr lang="zh-TW" altLang="en-US" sz="2400" dirty="0">
                        <a:latin typeface="Book Antiqua" panose="02040602050305030304" pitchFamily="18" charset="0"/>
                        <a:ea typeface="標楷體" panose="03000509000000000000" pitchFamily="65" charset="-120"/>
                      </a:endParaRPr>
                    </a:p>
                  </a:txBody>
                  <a:tcPr>
                    <a:lnB w="12700" cap="flat" cmpd="sng" algn="ctr">
                      <a:solidFill>
                        <a:schemeClr val="tx1"/>
                      </a:solidFill>
                      <a:prstDash val="solid"/>
                      <a:round/>
                      <a:headEnd type="none" w="med" len="med"/>
                      <a:tailEnd type="none" w="med" len="med"/>
                    </a:lnB>
                  </a:tcPr>
                </a:tc>
                <a:tc>
                  <a:txBody>
                    <a:bodyPr/>
                    <a:lstStyle/>
                    <a:p>
                      <a:pPr algn="ctr"/>
                      <a:r>
                        <a:rPr lang="zh-TW" altLang="en-US" sz="2400" dirty="0" smtClean="0">
                          <a:latin typeface="Book Antiqua" panose="02040602050305030304" pitchFamily="18" charset="0"/>
                          <a:ea typeface="標楷體" panose="03000509000000000000" pitchFamily="65" charset="-120"/>
                        </a:rPr>
                        <a:t>單位成本</a:t>
                      </a:r>
                      <a:endParaRPr lang="zh-TW" altLang="en-US" sz="2400" dirty="0">
                        <a:latin typeface="Book Antiqua" panose="02040602050305030304" pitchFamily="18" charset="0"/>
                        <a:ea typeface="標楷體" panose="03000509000000000000" pitchFamily="65" charset="-120"/>
                      </a:endParaRPr>
                    </a:p>
                  </a:txBody>
                  <a:tcPr>
                    <a:lnB w="12700" cap="flat" cmpd="sng" algn="ctr">
                      <a:solidFill>
                        <a:schemeClr val="tx1"/>
                      </a:solidFill>
                      <a:prstDash val="solid"/>
                      <a:round/>
                      <a:headEnd type="none" w="med" len="med"/>
                      <a:tailEnd type="none" w="med" len="med"/>
                    </a:lnB>
                  </a:tcPr>
                </a:tc>
              </a:tr>
              <a:tr h="370840">
                <a:tc>
                  <a:txBody>
                    <a:bodyPr/>
                    <a:lstStyle/>
                    <a:p>
                      <a:r>
                        <a:rPr lang="en-US" altLang="zh-TW" sz="2400" dirty="0" smtClean="0">
                          <a:latin typeface="Book Antiqua" panose="02040602050305030304" pitchFamily="18" charset="0"/>
                          <a:ea typeface="標楷體" panose="03000509000000000000" pitchFamily="65" charset="-120"/>
                        </a:rPr>
                        <a:t>10/5</a:t>
                      </a:r>
                      <a:endParaRPr lang="zh-TW" altLang="en-US" sz="2400" dirty="0">
                        <a:latin typeface="Book Antiqua" panose="02040602050305030304" pitchFamily="18" charset="0"/>
                        <a:ea typeface="標楷體" panose="03000509000000000000" pitchFamily="65" charset="-120"/>
                      </a:endParaRPr>
                    </a:p>
                  </a:txBody>
                  <a:tcPr/>
                </a:tc>
                <a:tc>
                  <a:txBody>
                    <a:bodyPr/>
                    <a:lstStyle/>
                    <a:p>
                      <a:r>
                        <a:rPr lang="zh-TW" altLang="en-US" sz="2400" dirty="0" smtClean="0">
                          <a:latin typeface="Book Antiqua" panose="02040602050305030304" pitchFamily="18" charset="0"/>
                          <a:ea typeface="標楷體" panose="03000509000000000000" pitchFamily="65" charset="-120"/>
                        </a:rPr>
                        <a:t>進貨</a:t>
                      </a:r>
                      <a:endParaRPr lang="en-US" altLang="zh-TW" sz="2400" dirty="0" smtClean="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600</a:t>
                      </a:r>
                      <a:endParaRPr lang="zh-TW" altLang="en-US" sz="2400" dirty="0">
                        <a:latin typeface="Book Antiqua" panose="02040602050305030304" pitchFamily="18" charset="0"/>
                        <a:ea typeface="標楷體" panose="03000509000000000000" pitchFamily="65" charset="-120"/>
                      </a:endParaRPr>
                    </a:p>
                  </a:txBody>
                  <a:tcPr>
                    <a:lnT w="12700" cap="flat" cmpd="sng" algn="ctr">
                      <a:solidFill>
                        <a:schemeClr val="tx1"/>
                      </a:solidFill>
                      <a:prstDash val="solid"/>
                      <a:round/>
                      <a:headEnd type="none" w="med" len="med"/>
                      <a:tailEnd type="none" w="med" len="med"/>
                    </a:lnT>
                  </a:tcPr>
                </a:tc>
                <a:tc>
                  <a:txBody>
                    <a:bodyPr/>
                    <a:lstStyle/>
                    <a:p>
                      <a:pPr algn="ctr"/>
                      <a:r>
                        <a:rPr lang="en-US" altLang="zh-TW" sz="2400" dirty="0" smtClean="0">
                          <a:latin typeface="Book Antiqua" panose="02040602050305030304" pitchFamily="18" charset="0"/>
                          <a:ea typeface="標楷體" panose="03000509000000000000" pitchFamily="65" charset="-120"/>
                        </a:rPr>
                        <a:t>$22</a:t>
                      </a:r>
                      <a:endParaRPr lang="zh-TW" altLang="en-US" sz="2400" dirty="0">
                        <a:latin typeface="Book Antiqua" panose="02040602050305030304" pitchFamily="18" charset="0"/>
                        <a:ea typeface="標楷體" panose="03000509000000000000" pitchFamily="65" charset="-120"/>
                      </a:endParaRPr>
                    </a:p>
                  </a:txBody>
                  <a:tcPr>
                    <a:lnT w="12700" cap="flat" cmpd="sng" algn="ctr">
                      <a:solidFill>
                        <a:schemeClr val="tx1"/>
                      </a:solidFill>
                      <a:prstDash val="solid"/>
                      <a:round/>
                      <a:headEnd type="none" w="med" len="med"/>
                      <a:tailEnd type="none" w="med" len="med"/>
                    </a:lnT>
                  </a:tcPr>
                </a:tc>
              </a:tr>
              <a:tr h="370840">
                <a:tc>
                  <a:txBody>
                    <a:bodyPr/>
                    <a:lstStyle/>
                    <a:p>
                      <a:r>
                        <a:rPr lang="en-US" altLang="zh-TW" sz="2400" dirty="0" smtClean="0">
                          <a:latin typeface="Book Antiqua" panose="02040602050305030304" pitchFamily="18" charset="0"/>
                          <a:ea typeface="標楷體" panose="03000509000000000000" pitchFamily="65" charset="-120"/>
                        </a:rPr>
                        <a:t>10/8</a:t>
                      </a:r>
                      <a:endParaRPr lang="zh-TW" altLang="en-US" sz="2400" dirty="0">
                        <a:latin typeface="Book Antiqua" panose="02040602050305030304" pitchFamily="18" charset="0"/>
                        <a:ea typeface="標楷體" panose="03000509000000000000" pitchFamily="65" charset="-120"/>
                      </a:endParaRPr>
                    </a:p>
                  </a:txBody>
                  <a:tcPr/>
                </a:tc>
                <a:tc>
                  <a:txBody>
                    <a:bodyPr/>
                    <a:lstStyle/>
                    <a:p>
                      <a:r>
                        <a:rPr lang="zh-TW" altLang="en-US" sz="2400" dirty="0" smtClean="0">
                          <a:latin typeface="Book Antiqua" panose="02040602050305030304" pitchFamily="18" charset="0"/>
                          <a:ea typeface="標楷體" panose="03000509000000000000" pitchFamily="65" charset="-120"/>
                        </a:rPr>
                        <a:t>銷貨</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500</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endParaRPr lang="zh-TW" altLang="en-US" sz="2400" dirty="0">
                        <a:latin typeface="Book Antiqua" panose="02040602050305030304" pitchFamily="18" charset="0"/>
                        <a:ea typeface="標楷體" panose="03000509000000000000" pitchFamily="65" charset="-120"/>
                      </a:endParaRPr>
                    </a:p>
                  </a:txBody>
                  <a:tcPr/>
                </a:tc>
              </a:tr>
              <a:tr h="370840">
                <a:tc>
                  <a:txBody>
                    <a:bodyPr/>
                    <a:lstStyle/>
                    <a:p>
                      <a:r>
                        <a:rPr lang="en-US" altLang="zh-TW" sz="2400" dirty="0" smtClean="0">
                          <a:latin typeface="Book Antiqua" panose="02040602050305030304" pitchFamily="18" charset="0"/>
                          <a:ea typeface="標楷體" panose="03000509000000000000" pitchFamily="65" charset="-120"/>
                        </a:rPr>
                        <a:t>10/14</a:t>
                      </a:r>
                      <a:endParaRPr lang="zh-TW" altLang="en-US" sz="2400" dirty="0">
                        <a:latin typeface="Book Antiqua" panose="02040602050305030304" pitchFamily="18" charset="0"/>
                        <a:ea typeface="標楷體" panose="03000509000000000000" pitchFamily="65" charset="-120"/>
                      </a:endParaRPr>
                    </a:p>
                  </a:txBody>
                  <a:tcPr/>
                </a:tc>
                <a:tc>
                  <a:txBody>
                    <a:bodyPr/>
                    <a:lstStyle/>
                    <a:p>
                      <a:r>
                        <a:rPr lang="zh-TW" altLang="en-US" sz="2400" dirty="0" smtClean="0">
                          <a:latin typeface="Book Antiqua" panose="02040602050305030304" pitchFamily="18" charset="0"/>
                          <a:ea typeface="標楷體" panose="03000509000000000000" pitchFamily="65" charset="-120"/>
                        </a:rPr>
                        <a:t>進貨</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700</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$24</a:t>
                      </a:r>
                      <a:endParaRPr lang="zh-TW" altLang="en-US" sz="2400" dirty="0">
                        <a:latin typeface="Book Antiqua" panose="02040602050305030304" pitchFamily="18" charset="0"/>
                        <a:ea typeface="標楷體" panose="03000509000000000000" pitchFamily="65" charset="-120"/>
                      </a:endParaRPr>
                    </a:p>
                  </a:txBody>
                  <a:tcPr/>
                </a:tc>
              </a:tr>
              <a:tr h="370840">
                <a:tc>
                  <a:txBody>
                    <a:bodyPr/>
                    <a:lstStyle/>
                    <a:p>
                      <a:r>
                        <a:rPr lang="en-US" altLang="zh-TW" sz="2400" dirty="0" smtClean="0">
                          <a:latin typeface="Book Antiqua" panose="02040602050305030304" pitchFamily="18" charset="0"/>
                          <a:ea typeface="標楷體" panose="03000509000000000000" pitchFamily="65" charset="-120"/>
                        </a:rPr>
                        <a:t>10/22</a:t>
                      </a:r>
                      <a:endParaRPr lang="zh-TW" altLang="en-US" sz="2400" dirty="0">
                        <a:latin typeface="Book Antiqua" panose="02040602050305030304" pitchFamily="18" charset="0"/>
                        <a:ea typeface="標楷體" panose="03000509000000000000" pitchFamily="65" charset="-120"/>
                      </a:endParaRPr>
                    </a:p>
                  </a:txBody>
                  <a:tcPr/>
                </a:tc>
                <a:tc>
                  <a:txBody>
                    <a:bodyPr/>
                    <a:lstStyle/>
                    <a:p>
                      <a:r>
                        <a:rPr lang="zh-TW" altLang="en-US" sz="2400" dirty="0" smtClean="0">
                          <a:latin typeface="Book Antiqua" panose="02040602050305030304" pitchFamily="18" charset="0"/>
                          <a:ea typeface="標楷體" panose="03000509000000000000" pitchFamily="65" charset="-120"/>
                        </a:rPr>
                        <a:t>銷貨</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800</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endParaRPr lang="zh-TW" altLang="en-US" sz="2400" dirty="0">
                        <a:latin typeface="Book Antiqua" panose="02040602050305030304" pitchFamily="18" charset="0"/>
                        <a:ea typeface="標楷體" panose="03000509000000000000" pitchFamily="65" charset="-120"/>
                      </a:endParaRPr>
                    </a:p>
                  </a:txBody>
                  <a:tcPr/>
                </a:tc>
              </a:tr>
              <a:tr h="370840">
                <a:tc>
                  <a:txBody>
                    <a:bodyPr/>
                    <a:lstStyle/>
                    <a:p>
                      <a:r>
                        <a:rPr lang="en-US" altLang="zh-TW" sz="2400" dirty="0" smtClean="0">
                          <a:latin typeface="Book Antiqua" panose="02040602050305030304" pitchFamily="18" charset="0"/>
                          <a:ea typeface="標楷體" panose="03000509000000000000" pitchFamily="65" charset="-120"/>
                        </a:rPr>
                        <a:t>10/30</a:t>
                      </a:r>
                      <a:endParaRPr lang="zh-TW" altLang="en-US" sz="2400" dirty="0">
                        <a:latin typeface="Book Antiqua" panose="02040602050305030304" pitchFamily="18" charset="0"/>
                        <a:ea typeface="標楷體" panose="03000509000000000000" pitchFamily="65" charset="-120"/>
                      </a:endParaRPr>
                    </a:p>
                  </a:txBody>
                  <a:tcPr/>
                </a:tc>
                <a:tc>
                  <a:txBody>
                    <a:bodyPr/>
                    <a:lstStyle/>
                    <a:p>
                      <a:r>
                        <a:rPr lang="zh-TW" altLang="en-US" sz="2400" dirty="0" smtClean="0">
                          <a:latin typeface="Book Antiqua" panose="02040602050305030304" pitchFamily="18" charset="0"/>
                          <a:ea typeface="標楷體" panose="03000509000000000000" pitchFamily="65" charset="-120"/>
                        </a:rPr>
                        <a:t>進貨</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500</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$25</a:t>
                      </a:r>
                      <a:endParaRPr lang="zh-TW" altLang="en-US" sz="2400" dirty="0">
                        <a:latin typeface="Book Antiqua" panose="02040602050305030304" pitchFamily="18" charset="0"/>
                        <a:ea typeface="標楷體" panose="03000509000000000000" pitchFamily="65" charset="-120"/>
                      </a:endParaRPr>
                    </a:p>
                  </a:txBody>
                  <a:tcPr/>
                </a:tc>
              </a:tr>
            </a:tbl>
          </a:graphicData>
        </a:graphic>
      </p:graphicFrame>
    </p:spTree>
    <p:extLst>
      <p:ext uri="{BB962C8B-B14F-4D97-AF65-F5344CB8AC3E}">
        <p14:creationId xmlns:p14="http://schemas.microsoft.com/office/powerpoint/2010/main" val="573110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26"/>
          <p:cNvSpPr txBox="1"/>
          <p:nvPr/>
        </p:nvSpPr>
        <p:spPr>
          <a:xfrm>
            <a:off x="277504" y="332656"/>
            <a:ext cx="8577217" cy="579781"/>
          </a:xfrm>
          <a:prstGeom prst="rect">
            <a:avLst/>
          </a:prstGeom>
          <a:solidFill>
            <a:srgbClr val="0070C0"/>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latin typeface="Book Antiqua" panose="02040602050305030304" pitchFamily="18" charset="0"/>
              </a:rPr>
              <a:t>&gt;</a:t>
            </a:r>
            <a:endParaRPr lang="en-US" altLang="en-US" dirty="0">
              <a:solidFill>
                <a:schemeClr val="accent3"/>
              </a:solidFill>
              <a:latin typeface="Book Antiqua" panose="02040602050305030304" pitchFamily="18" charset="0"/>
            </a:endParaRPr>
          </a:p>
        </p:txBody>
      </p:sp>
      <p:sp>
        <p:nvSpPr>
          <p:cNvPr id="5" name="TextBox 27"/>
          <p:cNvSpPr txBox="1"/>
          <p:nvPr/>
        </p:nvSpPr>
        <p:spPr>
          <a:xfrm>
            <a:off x="1107939" y="332656"/>
            <a:ext cx="223435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pPr marL="0"/>
            <a:r>
              <a:rPr lang="zh-TW" altLang="en-US" sz="3100" dirty="0" smtClean="0">
                <a:latin typeface="標楷體" panose="03000509000000000000" pitchFamily="65" charset="-120"/>
                <a:ea typeface="標楷體" panose="03000509000000000000" pitchFamily="65" charset="-120"/>
              </a:rPr>
              <a:t>中文練習題</a:t>
            </a:r>
            <a:endParaRPr lang="en-US" sz="3100" dirty="0">
              <a:latin typeface="標楷體" panose="03000509000000000000" pitchFamily="65" charset="-120"/>
              <a:ea typeface="標楷體" panose="03000509000000000000" pitchFamily="65" charset="-120"/>
            </a:endParaRPr>
          </a:p>
        </p:txBody>
      </p:sp>
      <p:sp>
        <p:nvSpPr>
          <p:cNvPr id="6" name="文字方塊 5"/>
          <p:cNvSpPr txBox="1"/>
          <p:nvPr/>
        </p:nvSpPr>
        <p:spPr>
          <a:xfrm>
            <a:off x="6588224" y="484165"/>
            <a:ext cx="2304256"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latin typeface="Book Antiqua" panose="02040602050305030304" pitchFamily="18" charset="0"/>
              </a:rPr>
              <a:t>(</a:t>
            </a:r>
            <a:r>
              <a:rPr lang="zh-TW" altLang="en-US"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杜榮瑞，第六版</a:t>
            </a:r>
            <a:r>
              <a:rPr lang="en-US" altLang="zh-TW"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7" name="文字方塊 6"/>
          <p:cNvSpPr txBox="1"/>
          <p:nvPr/>
        </p:nvSpPr>
        <p:spPr>
          <a:xfrm>
            <a:off x="611560" y="1196752"/>
            <a:ext cx="8280920" cy="2308324"/>
          </a:xfrm>
          <a:prstGeom prst="rect">
            <a:avLst/>
          </a:prstGeom>
          <a:noFill/>
        </p:spPr>
        <p:txBody>
          <a:bodyPr wrap="square" rtlCol="0">
            <a:spAutoFit/>
          </a:bodyPr>
          <a:lstStyle/>
          <a:p>
            <a:r>
              <a:rPr lang="zh-TW" altLang="en-US" sz="2400" b="1" dirty="0" smtClean="0">
                <a:solidFill>
                  <a:srgbClr val="00330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解析：</a:t>
            </a:r>
            <a:endParaRPr lang="en-US" altLang="zh-TW" sz="2400" b="1" dirty="0" smtClean="0">
              <a:solidFill>
                <a:srgbClr val="00330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a:p>
            <a:r>
              <a:rPr lang="zh-TW" altLang="en-US" sz="2400" dirty="0">
                <a:latin typeface="Book Antiqua" panose="02040602050305030304" pitchFamily="18" charset="0"/>
                <a:ea typeface="標楷體" panose="03000509000000000000" pitchFamily="65" charset="-120"/>
              </a:rPr>
              <a:t>可供銷售商品</a:t>
            </a:r>
            <a:r>
              <a:rPr lang="zh-TW" altLang="en-US" sz="2400" dirty="0" smtClean="0">
                <a:latin typeface="Book Antiqua" panose="02040602050305030304" pitchFamily="18" charset="0"/>
                <a:ea typeface="標楷體" panose="03000509000000000000" pitchFamily="65" charset="-120"/>
              </a:rPr>
              <a:t>數量</a:t>
            </a:r>
            <a:r>
              <a:rPr lang="en-US" altLang="zh-TW" sz="2400" dirty="0" smtClean="0">
                <a:latin typeface="Book Antiqua" panose="02040602050305030304" pitchFamily="18" charset="0"/>
                <a:ea typeface="標楷體" panose="03000509000000000000" pitchFamily="65" charset="-120"/>
              </a:rPr>
              <a:t>=</a:t>
            </a:r>
            <a:r>
              <a:rPr lang="zh-TW" altLang="en-US" sz="2400" dirty="0" smtClean="0">
                <a:latin typeface="Book Antiqua" panose="02040602050305030304" pitchFamily="18" charset="0"/>
                <a:ea typeface="標楷體" panose="03000509000000000000" pitchFamily="65" charset="-120"/>
              </a:rPr>
              <a:t>期初存貨</a:t>
            </a:r>
            <a:r>
              <a:rPr lang="en-US" altLang="zh-TW" sz="2400" dirty="0" smtClean="0">
                <a:latin typeface="Book Antiqua" panose="02040602050305030304" pitchFamily="18" charset="0"/>
                <a:ea typeface="標楷體" panose="03000509000000000000" pitchFamily="65" charset="-120"/>
              </a:rPr>
              <a:t>+</a:t>
            </a:r>
            <a:r>
              <a:rPr lang="zh-TW" altLang="en-US" sz="2400" dirty="0" smtClean="0">
                <a:latin typeface="Book Antiqua" panose="02040602050305030304" pitchFamily="18" charset="0"/>
                <a:ea typeface="標楷體" panose="03000509000000000000" pitchFamily="65" charset="-120"/>
              </a:rPr>
              <a:t>本期進貨</a:t>
            </a:r>
            <a:r>
              <a:rPr lang="en-US" altLang="zh-TW" sz="2400" dirty="0" smtClean="0">
                <a:latin typeface="Book Antiqua" panose="02040602050305030304" pitchFamily="18" charset="0"/>
                <a:ea typeface="標楷體" panose="03000509000000000000" pitchFamily="65" charset="-120"/>
              </a:rPr>
              <a:t>=100+600+700+500=1,900</a:t>
            </a:r>
          </a:p>
          <a:p>
            <a:r>
              <a:rPr lang="zh-TW" altLang="en-US" sz="2400" dirty="0">
                <a:latin typeface="Book Antiqua" panose="02040602050305030304" pitchFamily="18" charset="0"/>
                <a:ea typeface="標楷體" panose="03000509000000000000" pitchFamily="65" charset="-120"/>
              </a:rPr>
              <a:t>可供銷售</a:t>
            </a:r>
            <a:r>
              <a:rPr lang="zh-TW" altLang="en-US" sz="2400" dirty="0" smtClean="0">
                <a:latin typeface="Book Antiqua" panose="02040602050305030304" pitchFamily="18" charset="0"/>
                <a:ea typeface="標楷體" panose="03000509000000000000" pitchFamily="65" charset="-120"/>
              </a:rPr>
              <a:t>商品成本</a:t>
            </a:r>
            <a:r>
              <a:rPr lang="en-US" altLang="zh-TW" sz="2400" dirty="0" smtClean="0">
                <a:latin typeface="Book Antiqua" panose="02040602050305030304" pitchFamily="18" charset="0"/>
                <a:ea typeface="標楷體" panose="03000509000000000000" pitchFamily="65" charset="-120"/>
              </a:rPr>
              <a:t>=100</a:t>
            </a:r>
            <a:r>
              <a:rPr lang="zh-TW" altLang="en-US" sz="2400" dirty="0" smtClean="0">
                <a:latin typeface="Book Antiqua" panose="02040602050305030304" pitchFamily="18" charset="0"/>
                <a:ea typeface="標楷體" panose="03000509000000000000" pitchFamily="65" charset="-120"/>
              </a:rPr>
              <a:t>*</a:t>
            </a:r>
            <a:r>
              <a:rPr lang="en-US" altLang="zh-TW" sz="2400" dirty="0" smtClean="0">
                <a:latin typeface="Book Antiqua" panose="02040602050305030304" pitchFamily="18" charset="0"/>
                <a:ea typeface="標楷體" panose="03000509000000000000" pitchFamily="65" charset="-120"/>
              </a:rPr>
              <a:t>20+22</a:t>
            </a:r>
            <a:r>
              <a:rPr lang="zh-TW" altLang="en-US" sz="2400" dirty="0" smtClean="0">
                <a:latin typeface="Book Antiqua" panose="02040602050305030304" pitchFamily="18" charset="0"/>
                <a:ea typeface="標楷體" panose="03000509000000000000" pitchFamily="65" charset="-120"/>
              </a:rPr>
              <a:t>*</a:t>
            </a:r>
            <a:r>
              <a:rPr lang="en-US" altLang="zh-TW" sz="2400" dirty="0" smtClean="0">
                <a:latin typeface="Book Antiqua" panose="02040602050305030304" pitchFamily="18" charset="0"/>
                <a:ea typeface="標楷體" panose="03000509000000000000" pitchFamily="65" charset="-120"/>
              </a:rPr>
              <a:t>600+24</a:t>
            </a:r>
            <a:r>
              <a:rPr lang="zh-TW" altLang="en-US" sz="2400" dirty="0" smtClean="0">
                <a:latin typeface="Book Antiqua" panose="02040602050305030304" pitchFamily="18" charset="0"/>
                <a:ea typeface="標楷體" panose="03000509000000000000" pitchFamily="65" charset="-120"/>
              </a:rPr>
              <a:t>*</a:t>
            </a:r>
            <a:r>
              <a:rPr lang="en-US" altLang="zh-TW" sz="2400" dirty="0" smtClean="0">
                <a:latin typeface="Book Antiqua" panose="02040602050305030304" pitchFamily="18" charset="0"/>
                <a:ea typeface="標楷體" panose="03000509000000000000" pitchFamily="65" charset="-120"/>
              </a:rPr>
              <a:t>700+25</a:t>
            </a:r>
            <a:r>
              <a:rPr lang="zh-TW" altLang="en-US" sz="2400" dirty="0" smtClean="0">
                <a:latin typeface="Book Antiqua" panose="02040602050305030304" pitchFamily="18" charset="0"/>
                <a:ea typeface="標楷體" panose="03000509000000000000" pitchFamily="65" charset="-120"/>
              </a:rPr>
              <a:t>*</a:t>
            </a:r>
            <a:r>
              <a:rPr lang="en-US" altLang="zh-TW" sz="2400" dirty="0" smtClean="0">
                <a:latin typeface="Book Antiqua" panose="02040602050305030304" pitchFamily="18" charset="0"/>
                <a:ea typeface="標楷體" panose="03000509000000000000" pitchFamily="65" charset="-120"/>
              </a:rPr>
              <a:t>500=44,500</a:t>
            </a:r>
          </a:p>
          <a:p>
            <a:r>
              <a:rPr lang="zh-TW" altLang="en-US" sz="2400" dirty="0">
                <a:latin typeface="Book Antiqua" panose="02040602050305030304" pitchFamily="18" charset="0"/>
                <a:ea typeface="標楷體" panose="03000509000000000000" pitchFamily="65" charset="-120"/>
              </a:rPr>
              <a:t>期末</a:t>
            </a:r>
            <a:r>
              <a:rPr lang="zh-TW" altLang="en-US" sz="2400" dirty="0" smtClean="0">
                <a:latin typeface="Book Antiqua" panose="02040602050305030304" pitchFamily="18" charset="0"/>
                <a:ea typeface="標楷體" panose="03000509000000000000" pitchFamily="65" charset="-120"/>
              </a:rPr>
              <a:t>存貨數量</a:t>
            </a:r>
            <a:r>
              <a:rPr lang="en-US" altLang="zh-TW" sz="2400" dirty="0" smtClean="0">
                <a:latin typeface="Book Antiqua" panose="02040602050305030304" pitchFamily="18" charset="0"/>
                <a:ea typeface="標楷體" panose="03000509000000000000" pitchFamily="65" charset="-120"/>
              </a:rPr>
              <a:t>=</a:t>
            </a:r>
            <a:r>
              <a:rPr lang="zh-TW" altLang="en-US" sz="2400" dirty="0">
                <a:latin typeface="Book Antiqua" panose="02040602050305030304" pitchFamily="18" charset="0"/>
                <a:ea typeface="標楷體" panose="03000509000000000000" pitchFamily="65" charset="-120"/>
              </a:rPr>
              <a:t>可供銷售商品</a:t>
            </a:r>
            <a:r>
              <a:rPr lang="zh-TW" altLang="en-US" sz="2400" dirty="0" smtClean="0">
                <a:latin typeface="Book Antiqua" panose="02040602050305030304" pitchFamily="18" charset="0"/>
                <a:ea typeface="標楷體" panose="03000509000000000000" pitchFamily="65" charset="-120"/>
              </a:rPr>
              <a:t>數量</a:t>
            </a:r>
            <a:r>
              <a:rPr lang="en-US" altLang="zh-TW" sz="2400" dirty="0" smtClean="0">
                <a:latin typeface="Book Antiqua" panose="02040602050305030304" pitchFamily="18" charset="0"/>
                <a:ea typeface="標楷體" panose="03000509000000000000" pitchFamily="65" charset="-120"/>
              </a:rPr>
              <a:t>-</a:t>
            </a:r>
            <a:r>
              <a:rPr lang="zh-TW" altLang="en-US" sz="2400" dirty="0" smtClean="0">
                <a:latin typeface="Book Antiqua" panose="02040602050305030304" pitchFamily="18" charset="0"/>
                <a:ea typeface="標楷體" panose="03000509000000000000" pitchFamily="65" charset="-120"/>
              </a:rPr>
              <a:t>本期銷售數量</a:t>
            </a:r>
            <a:endParaRPr lang="en-US" altLang="zh-TW" sz="2400" dirty="0" smtClean="0">
              <a:latin typeface="Book Antiqua" panose="02040602050305030304" pitchFamily="18" charset="0"/>
              <a:ea typeface="標楷體" panose="03000509000000000000" pitchFamily="65" charset="-120"/>
            </a:endParaRPr>
          </a:p>
          <a:p>
            <a:r>
              <a:rPr lang="en-US" altLang="zh-TW" sz="2400" dirty="0">
                <a:latin typeface="Book Antiqua" panose="02040602050305030304" pitchFamily="18" charset="0"/>
                <a:ea typeface="標楷體" panose="03000509000000000000" pitchFamily="65" charset="-120"/>
              </a:rPr>
              <a:t> </a:t>
            </a:r>
            <a:r>
              <a:rPr lang="en-US" altLang="zh-TW" sz="2400" dirty="0" smtClean="0">
                <a:latin typeface="Book Antiqua" panose="02040602050305030304" pitchFamily="18" charset="0"/>
                <a:ea typeface="標楷體" panose="03000509000000000000" pitchFamily="65" charset="-120"/>
              </a:rPr>
              <a:t>                        =1,900-(500+800)=600</a:t>
            </a:r>
            <a:endParaRPr lang="zh-TW" altLang="en-US" sz="2400" dirty="0">
              <a:latin typeface="Book Antiqua" panose="02040602050305030304" pitchFamily="18" charset="0"/>
              <a:ea typeface="標楷體" panose="03000509000000000000" pitchFamily="65" charset="-120"/>
            </a:endParaRPr>
          </a:p>
        </p:txBody>
      </p:sp>
      <p:sp>
        <p:nvSpPr>
          <p:cNvPr id="9" name="文字方塊 8"/>
          <p:cNvSpPr txBox="1"/>
          <p:nvPr/>
        </p:nvSpPr>
        <p:spPr>
          <a:xfrm>
            <a:off x="611560" y="3496940"/>
            <a:ext cx="8176109" cy="2308324"/>
          </a:xfrm>
          <a:prstGeom prst="rect">
            <a:avLst/>
          </a:prstGeom>
          <a:noFill/>
        </p:spPr>
        <p:txBody>
          <a:bodyPr wrap="square" rtlCol="0">
            <a:spAutoFit/>
          </a:bodyPr>
          <a:lstStyle/>
          <a:p>
            <a:r>
              <a:rPr lang="en-US" altLang="zh-TW" sz="2400" b="1" dirty="0">
                <a:solidFill>
                  <a:srgbClr val="003300"/>
                </a:solidFill>
                <a:latin typeface="Book Antiqua" panose="02040602050305030304" pitchFamily="18" charset="0"/>
                <a:ea typeface="標楷體" panose="03000509000000000000" pitchFamily="65" charset="-120"/>
              </a:rPr>
              <a:t>(</a:t>
            </a:r>
            <a:r>
              <a:rPr lang="en-US" altLang="zh-TW" sz="2400" b="1" dirty="0">
                <a:solidFill>
                  <a:srgbClr val="003300"/>
                </a:solidFill>
                <a:latin typeface="標楷體" panose="03000509000000000000" pitchFamily="65" charset="-120"/>
                <a:ea typeface="標楷體" panose="03000509000000000000" pitchFamily="65" charset="-120"/>
              </a:rPr>
              <a:t>a)</a:t>
            </a:r>
            <a:r>
              <a:rPr lang="zh-TW" altLang="en-US" sz="2400" b="1" dirty="0">
                <a:solidFill>
                  <a:srgbClr val="003300"/>
                </a:solidFill>
                <a:latin typeface="標楷體" panose="03000509000000000000" pitchFamily="65" charset="-120"/>
                <a:ea typeface="標楷體" panose="03000509000000000000" pitchFamily="65" charset="-120"/>
              </a:rPr>
              <a:t>個別認定</a:t>
            </a:r>
            <a:r>
              <a:rPr lang="zh-TW" altLang="en-US" sz="2400" b="1" dirty="0" smtClean="0">
                <a:solidFill>
                  <a:srgbClr val="003300"/>
                </a:solidFill>
                <a:latin typeface="標楷體" panose="03000509000000000000" pitchFamily="65" charset="-120"/>
                <a:ea typeface="標楷體" panose="03000509000000000000" pitchFamily="65" charset="-120"/>
              </a:rPr>
              <a:t>法</a:t>
            </a:r>
            <a:endParaRPr lang="en-US" altLang="zh-TW" sz="2400" b="1" dirty="0" smtClean="0">
              <a:solidFill>
                <a:srgbClr val="003300"/>
              </a:solidFill>
              <a:latin typeface="標楷體" panose="03000509000000000000" pitchFamily="65" charset="-120"/>
              <a:ea typeface="標楷體" panose="03000509000000000000" pitchFamily="65" charset="-120"/>
            </a:endParaRPr>
          </a:p>
          <a:p>
            <a:pPr marL="441325"/>
            <a:r>
              <a:rPr lang="zh-TW" altLang="en-US" sz="2400" dirty="0">
                <a:latin typeface="Book Antiqua" panose="02040602050305030304" pitchFamily="18" charset="0"/>
                <a:ea typeface="標楷體" panose="03000509000000000000" pitchFamily="65" charset="-120"/>
              </a:rPr>
              <a:t>由於個別認定法是以</a:t>
            </a:r>
            <a:r>
              <a:rPr lang="zh-TW" altLang="en-US" sz="2400" dirty="0" smtClean="0">
                <a:latin typeface="Book Antiqua" panose="02040602050305030304" pitchFamily="18" charset="0"/>
                <a:ea typeface="標楷體" panose="03000509000000000000" pitchFamily="65" charset="-120"/>
              </a:rPr>
              <a:t>商品實際流物情形做為銷貨成本與期末存貨成本之計算依據</a:t>
            </a:r>
            <a:r>
              <a:rPr lang="en-US" altLang="zh-TW" sz="2400" dirty="0" smtClean="0">
                <a:latin typeface="Book Antiqua" panose="02040602050305030304" pitchFamily="18" charset="0"/>
                <a:ea typeface="標楷體" panose="03000509000000000000" pitchFamily="65" charset="-120"/>
              </a:rPr>
              <a:t>,</a:t>
            </a:r>
            <a:r>
              <a:rPr lang="zh-TW" altLang="en-US" sz="2400" dirty="0" smtClean="0">
                <a:latin typeface="Book Antiqua" panose="02040602050305030304" pitchFamily="18" charset="0"/>
                <a:ea typeface="標楷體" panose="03000509000000000000" pitchFamily="65" charset="-120"/>
              </a:rPr>
              <a:t>故採用定期盤存制與永續盤存制結果相同。</a:t>
            </a:r>
            <a:endParaRPr lang="en-US" altLang="zh-TW" sz="2400" dirty="0" smtClean="0">
              <a:latin typeface="Book Antiqua" panose="02040602050305030304" pitchFamily="18" charset="0"/>
              <a:ea typeface="標楷體" panose="03000509000000000000" pitchFamily="65" charset="-120"/>
            </a:endParaRPr>
          </a:p>
          <a:p>
            <a:pPr marL="441325"/>
            <a:r>
              <a:rPr lang="zh-TW" altLang="en-US" sz="2400" dirty="0">
                <a:latin typeface="Book Antiqua" panose="02040602050305030304" pitchFamily="18" charset="0"/>
                <a:ea typeface="標楷體" panose="03000509000000000000" pitchFamily="65" charset="-120"/>
              </a:rPr>
              <a:t>銷貨</a:t>
            </a:r>
            <a:r>
              <a:rPr lang="zh-TW" altLang="en-US" sz="2400" dirty="0" smtClean="0">
                <a:latin typeface="Book Antiqua" panose="02040602050305030304" pitchFamily="18" charset="0"/>
                <a:ea typeface="標楷體" panose="03000509000000000000" pitchFamily="65" charset="-120"/>
              </a:rPr>
              <a:t>成本＝</a:t>
            </a:r>
            <a:r>
              <a:rPr lang="en-US" altLang="zh-TW" sz="2400" dirty="0" smtClean="0">
                <a:latin typeface="Book Antiqua" panose="02040602050305030304" pitchFamily="18" charset="0"/>
                <a:ea typeface="標楷體" panose="03000509000000000000" pitchFamily="65" charset="-120"/>
              </a:rPr>
              <a:t>500*22+100*22+700*24=30,000</a:t>
            </a:r>
          </a:p>
          <a:p>
            <a:pPr marL="441325"/>
            <a:r>
              <a:rPr lang="zh-TW" altLang="en-US" sz="2400" dirty="0">
                <a:latin typeface="Book Antiqua" panose="02040602050305030304" pitchFamily="18" charset="0"/>
                <a:ea typeface="標楷體" panose="03000509000000000000" pitchFamily="65" charset="-120"/>
              </a:rPr>
              <a:t>期末</a:t>
            </a:r>
            <a:r>
              <a:rPr lang="zh-TW" altLang="en-US" sz="2400" dirty="0" smtClean="0">
                <a:latin typeface="Book Antiqua" panose="02040602050305030304" pitchFamily="18" charset="0"/>
                <a:ea typeface="標楷體" panose="03000509000000000000" pitchFamily="65" charset="-120"/>
              </a:rPr>
              <a:t>存貨＝</a:t>
            </a:r>
            <a:r>
              <a:rPr lang="en-US" altLang="zh-TW" sz="2400" dirty="0" smtClean="0">
                <a:latin typeface="Book Antiqua" panose="02040602050305030304" pitchFamily="18" charset="0"/>
                <a:ea typeface="標楷體" panose="03000509000000000000" pitchFamily="65" charset="-120"/>
              </a:rPr>
              <a:t>44,500-30,000=14,500</a:t>
            </a:r>
            <a:endParaRPr lang="zh-TW" altLang="en-US" sz="2400" dirty="0"/>
          </a:p>
        </p:txBody>
      </p:sp>
    </p:spTree>
    <p:extLst>
      <p:ext uri="{BB962C8B-B14F-4D97-AF65-F5344CB8AC3E}">
        <p14:creationId xmlns:p14="http://schemas.microsoft.com/office/powerpoint/2010/main" val="111455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26"/>
          <p:cNvSpPr txBox="1"/>
          <p:nvPr/>
        </p:nvSpPr>
        <p:spPr>
          <a:xfrm>
            <a:off x="277504" y="332656"/>
            <a:ext cx="8577217" cy="579781"/>
          </a:xfrm>
          <a:prstGeom prst="rect">
            <a:avLst/>
          </a:prstGeom>
          <a:solidFill>
            <a:srgbClr val="0070C0"/>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latin typeface="Book Antiqua" panose="02040602050305030304" pitchFamily="18" charset="0"/>
              </a:rPr>
              <a:t>&gt;</a:t>
            </a:r>
            <a:endParaRPr lang="en-US" altLang="en-US" dirty="0">
              <a:solidFill>
                <a:schemeClr val="accent3"/>
              </a:solidFill>
              <a:latin typeface="Book Antiqua" panose="02040602050305030304" pitchFamily="18" charset="0"/>
            </a:endParaRPr>
          </a:p>
        </p:txBody>
      </p:sp>
      <p:sp>
        <p:nvSpPr>
          <p:cNvPr id="5" name="TextBox 27"/>
          <p:cNvSpPr txBox="1"/>
          <p:nvPr/>
        </p:nvSpPr>
        <p:spPr>
          <a:xfrm>
            <a:off x="1107939" y="332656"/>
            <a:ext cx="223435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pPr marL="0"/>
            <a:r>
              <a:rPr lang="zh-TW" altLang="en-US" sz="3100" dirty="0" smtClean="0">
                <a:latin typeface="標楷體" panose="03000509000000000000" pitchFamily="65" charset="-120"/>
                <a:ea typeface="標楷體" panose="03000509000000000000" pitchFamily="65" charset="-120"/>
              </a:rPr>
              <a:t>中文練習題</a:t>
            </a:r>
            <a:endParaRPr lang="en-US" sz="3100" dirty="0">
              <a:latin typeface="標楷體" panose="03000509000000000000" pitchFamily="65" charset="-120"/>
              <a:ea typeface="標楷體" panose="03000509000000000000" pitchFamily="65" charset="-120"/>
            </a:endParaRPr>
          </a:p>
        </p:txBody>
      </p:sp>
      <p:sp>
        <p:nvSpPr>
          <p:cNvPr id="6" name="文字方塊 5"/>
          <p:cNvSpPr txBox="1"/>
          <p:nvPr/>
        </p:nvSpPr>
        <p:spPr>
          <a:xfrm>
            <a:off x="6588224" y="484165"/>
            <a:ext cx="2304256"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latin typeface="Book Antiqua" panose="02040602050305030304" pitchFamily="18" charset="0"/>
              </a:rPr>
              <a:t>(</a:t>
            </a:r>
            <a:r>
              <a:rPr lang="zh-TW" altLang="en-US"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杜榮瑞，第六版</a:t>
            </a:r>
            <a:r>
              <a:rPr lang="en-US" altLang="zh-TW"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8" name="文字方塊 7"/>
          <p:cNvSpPr txBox="1"/>
          <p:nvPr/>
        </p:nvSpPr>
        <p:spPr>
          <a:xfrm>
            <a:off x="395536" y="1264692"/>
            <a:ext cx="8459185" cy="3046988"/>
          </a:xfrm>
          <a:prstGeom prst="rect">
            <a:avLst/>
          </a:prstGeom>
          <a:noFill/>
        </p:spPr>
        <p:txBody>
          <a:bodyPr wrap="square" rtlCol="0">
            <a:spAutoFit/>
          </a:bodyPr>
          <a:lstStyle/>
          <a:p>
            <a:r>
              <a:rPr lang="en-US" altLang="zh-TW" sz="2400" b="1" dirty="0" smtClean="0">
                <a:solidFill>
                  <a:srgbClr val="003300"/>
                </a:solidFill>
                <a:latin typeface="Book Antiqua" panose="02040602050305030304" pitchFamily="18" charset="0"/>
                <a:ea typeface="標楷體" panose="03000509000000000000" pitchFamily="65" charset="-120"/>
              </a:rPr>
              <a:t>(</a:t>
            </a:r>
            <a:r>
              <a:rPr lang="en-US" altLang="zh-TW" sz="2400" b="1" dirty="0" smtClean="0">
                <a:solidFill>
                  <a:srgbClr val="003300"/>
                </a:solidFill>
                <a:latin typeface="標楷體" panose="03000509000000000000" pitchFamily="65" charset="-120"/>
                <a:ea typeface="標楷體" panose="03000509000000000000" pitchFamily="65" charset="-120"/>
              </a:rPr>
              <a:t>b)</a:t>
            </a:r>
            <a:r>
              <a:rPr lang="zh-TW" altLang="en-US" sz="2400" b="1" dirty="0" smtClean="0">
                <a:solidFill>
                  <a:srgbClr val="003300"/>
                </a:solidFill>
                <a:latin typeface="標楷體" panose="03000509000000000000" pitchFamily="65" charset="-120"/>
                <a:ea typeface="標楷體" panose="03000509000000000000" pitchFamily="65" charset="-120"/>
              </a:rPr>
              <a:t>先進先出法</a:t>
            </a:r>
            <a:endParaRPr lang="en-US" altLang="zh-TW" sz="2400" b="1" dirty="0" smtClean="0">
              <a:solidFill>
                <a:srgbClr val="003300"/>
              </a:solidFill>
              <a:latin typeface="標楷體" panose="03000509000000000000" pitchFamily="65" charset="-120"/>
              <a:ea typeface="標楷體" panose="03000509000000000000" pitchFamily="65" charset="-120"/>
            </a:endParaRPr>
          </a:p>
          <a:p>
            <a:pPr marL="441325"/>
            <a:r>
              <a:rPr lang="zh-TW" altLang="en-US" sz="2400" u="sng" dirty="0" smtClean="0">
                <a:latin typeface="Book Antiqua" panose="02040602050305030304" pitchFamily="18" charset="0"/>
                <a:ea typeface="標楷體" panose="03000509000000000000" pitchFamily="65" charset="-120"/>
              </a:rPr>
              <a:t>定期盤存制</a:t>
            </a:r>
            <a:endParaRPr lang="en-US" altLang="zh-TW" sz="2400" u="sng" dirty="0" smtClean="0">
              <a:latin typeface="Book Antiqua" panose="02040602050305030304" pitchFamily="18" charset="0"/>
              <a:ea typeface="標楷體" panose="03000509000000000000" pitchFamily="65" charset="-120"/>
            </a:endParaRPr>
          </a:p>
          <a:p>
            <a:pPr marL="441325"/>
            <a:endParaRPr lang="en-US" altLang="zh-TW" sz="2400" u="sng" dirty="0">
              <a:latin typeface="Book Antiqua" panose="02040602050305030304" pitchFamily="18" charset="0"/>
              <a:ea typeface="標楷體" panose="03000509000000000000" pitchFamily="65" charset="-120"/>
            </a:endParaRPr>
          </a:p>
          <a:p>
            <a:pPr marL="441325"/>
            <a:endParaRPr lang="en-US" altLang="zh-TW" sz="2400" u="sng" dirty="0" smtClean="0">
              <a:latin typeface="Book Antiqua" panose="02040602050305030304" pitchFamily="18" charset="0"/>
              <a:ea typeface="標楷體" panose="03000509000000000000" pitchFamily="65" charset="-120"/>
            </a:endParaRPr>
          </a:p>
          <a:p>
            <a:pPr marL="441325"/>
            <a:endParaRPr lang="en-US" altLang="zh-TW" sz="2400" dirty="0" smtClean="0">
              <a:latin typeface="Book Antiqua" panose="02040602050305030304" pitchFamily="18" charset="0"/>
              <a:ea typeface="標楷體" panose="03000509000000000000" pitchFamily="65" charset="-120"/>
            </a:endParaRPr>
          </a:p>
          <a:p>
            <a:pPr marL="441325"/>
            <a:endParaRPr lang="en-US" altLang="zh-TW" sz="2400" dirty="0">
              <a:latin typeface="Book Antiqua" panose="02040602050305030304" pitchFamily="18" charset="0"/>
              <a:ea typeface="標楷體" panose="03000509000000000000" pitchFamily="65" charset="-120"/>
            </a:endParaRPr>
          </a:p>
          <a:p>
            <a:pPr marL="441325"/>
            <a:endParaRPr lang="en-US" altLang="zh-TW" sz="2400" dirty="0" smtClean="0">
              <a:latin typeface="Book Antiqua" panose="02040602050305030304" pitchFamily="18" charset="0"/>
              <a:ea typeface="標楷體" panose="03000509000000000000" pitchFamily="65" charset="-120"/>
            </a:endParaRPr>
          </a:p>
          <a:p>
            <a:pPr marL="441325"/>
            <a:endParaRPr lang="en-US" altLang="zh-TW" sz="2400" dirty="0" smtClean="0">
              <a:latin typeface="Book Antiqua" panose="02040602050305030304" pitchFamily="18" charset="0"/>
              <a:ea typeface="標楷體" panose="03000509000000000000" pitchFamily="65" charset="-120"/>
            </a:endParaRPr>
          </a:p>
        </p:txBody>
      </p:sp>
      <p:graphicFrame>
        <p:nvGraphicFramePr>
          <p:cNvPr id="9" name="表格 8"/>
          <p:cNvGraphicFramePr>
            <a:graphicFrameLocks noGrp="1"/>
          </p:cNvGraphicFramePr>
          <p:nvPr>
            <p:extLst>
              <p:ext uri="{D42A27DB-BD31-4B8C-83A1-F6EECF244321}">
                <p14:modId xmlns:p14="http://schemas.microsoft.com/office/powerpoint/2010/main" val="3281509801"/>
              </p:ext>
            </p:extLst>
          </p:nvPr>
        </p:nvGraphicFramePr>
        <p:xfrm>
          <a:off x="899592" y="2060848"/>
          <a:ext cx="6096000" cy="228600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endParaRPr lang="zh-TW" altLang="en-US" sz="2400" dirty="0">
                        <a:latin typeface="Book Antiqua" panose="02040602050305030304" pitchFamily="18" charset="0"/>
                        <a:ea typeface="標楷體" panose="03000509000000000000" pitchFamily="65" charset="-120"/>
                      </a:endParaRPr>
                    </a:p>
                  </a:txBody>
                  <a:tcPr/>
                </a:tc>
                <a:tc>
                  <a:txBody>
                    <a:bodyPr/>
                    <a:lstStyle/>
                    <a:p>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zh-TW" altLang="en-US" sz="2400" dirty="0" smtClean="0">
                          <a:latin typeface="Book Antiqua" panose="02040602050305030304" pitchFamily="18" charset="0"/>
                          <a:ea typeface="標楷體" panose="03000509000000000000" pitchFamily="65" charset="-120"/>
                        </a:rPr>
                        <a:t>單位</a:t>
                      </a:r>
                      <a:endParaRPr lang="zh-TW" altLang="en-US" sz="2400" dirty="0">
                        <a:latin typeface="Book Antiqua" panose="02040602050305030304" pitchFamily="18" charset="0"/>
                        <a:ea typeface="標楷體" panose="03000509000000000000" pitchFamily="65" charset="-120"/>
                      </a:endParaRPr>
                    </a:p>
                  </a:txBody>
                  <a:tcPr>
                    <a:lnB w="12700" cap="flat" cmpd="sng" algn="ctr">
                      <a:solidFill>
                        <a:schemeClr val="tx1"/>
                      </a:solidFill>
                      <a:prstDash val="solid"/>
                      <a:round/>
                      <a:headEnd type="none" w="med" len="med"/>
                      <a:tailEnd type="none" w="med" len="med"/>
                    </a:lnB>
                  </a:tcPr>
                </a:tc>
                <a:tc>
                  <a:txBody>
                    <a:bodyPr/>
                    <a:lstStyle/>
                    <a:p>
                      <a:pPr algn="ctr"/>
                      <a:r>
                        <a:rPr lang="zh-TW" altLang="en-US" sz="2400" dirty="0" smtClean="0">
                          <a:latin typeface="Book Antiqua" panose="02040602050305030304" pitchFamily="18" charset="0"/>
                          <a:ea typeface="標楷體" panose="03000509000000000000" pitchFamily="65" charset="-120"/>
                        </a:rPr>
                        <a:t>單位成本</a:t>
                      </a:r>
                      <a:endParaRPr lang="zh-TW" altLang="en-US" sz="2400" dirty="0">
                        <a:latin typeface="Book Antiqua" panose="02040602050305030304" pitchFamily="18" charset="0"/>
                        <a:ea typeface="標楷體" panose="03000509000000000000" pitchFamily="65" charset="-120"/>
                      </a:endParaRPr>
                    </a:p>
                  </a:txBody>
                  <a:tcPr>
                    <a:lnB w="12700" cap="flat" cmpd="sng" algn="ctr">
                      <a:solidFill>
                        <a:schemeClr val="tx1"/>
                      </a:solidFill>
                      <a:prstDash val="solid"/>
                      <a:round/>
                      <a:headEnd type="none" w="med" len="med"/>
                      <a:tailEnd type="none" w="med" len="med"/>
                    </a:lnB>
                  </a:tcPr>
                </a:tc>
              </a:tr>
              <a:tr h="228600">
                <a:tc>
                  <a:txBody>
                    <a:bodyPr/>
                    <a:lstStyle/>
                    <a:p>
                      <a:r>
                        <a:rPr lang="en-US" altLang="zh-TW" sz="2400" dirty="0" smtClean="0">
                          <a:latin typeface="Book Antiqua" panose="02040602050305030304" pitchFamily="18" charset="0"/>
                          <a:ea typeface="標楷體" panose="03000509000000000000" pitchFamily="65" charset="-120"/>
                        </a:rPr>
                        <a:t>10/1</a:t>
                      </a:r>
                      <a:endParaRPr lang="zh-TW" altLang="en-US" sz="2400" dirty="0">
                        <a:latin typeface="Book Antiqua" panose="02040602050305030304" pitchFamily="18" charset="0"/>
                        <a:ea typeface="標楷體" panose="03000509000000000000" pitchFamily="65" charset="-120"/>
                      </a:endParaRPr>
                    </a:p>
                  </a:txBody>
                  <a:tcPr>
                    <a:lnB w="12700" cap="flat" cmpd="sng" algn="ctr">
                      <a:noFill/>
                      <a:prstDash val="solid"/>
                      <a:round/>
                      <a:headEnd type="none" w="med" len="med"/>
                      <a:tailEnd type="none" w="med" len="med"/>
                    </a:lnB>
                  </a:tcPr>
                </a:tc>
                <a:tc>
                  <a:txBody>
                    <a:bodyPr/>
                    <a:lstStyle/>
                    <a:p>
                      <a:r>
                        <a:rPr lang="zh-TW" altLang="en-US" sz="2400" dirty="0" smtClean="0">
                          <a:latin typeface="Book Antiqua" panose="02040602050305030304" pitchFamily="18" charset="0"/>
                          <a:ea typeface="標楷體" panose="03000509000000000000" pitchFamily="65" charset="-120"/>
                        </a:rPr>
                        <a:t>存貨</a:t>
                      </a:r>
                      <a:endParaRPr lang="zh-TW" altLang="en-US" sz="2400" dirty="0">
                        <a:latin typeface="Book Antiqua" panose="02040602050305030304" pitchFamily="18" charset="0"/>
                        <a:ea typeface="標楷體" panose="03000509000000000000" pitchFamily="65" charset="-120"/>
                      </a:endParaRPr>
                    </a:p>
                  </a:txBody>
                  <a:tcPr>
                    <a:lnB w="12700" cap="flat" cmpd="sng" algn="ctr">
                      <a:noFill/>
                      <a:prstDash val="solid"/>
                      <a:round/>
                      <a:headEnd type="none" w="med" len="med"/>
                      <a:tailEnd type="none" w="med" len="med"/>
                    </a:lnB>
                  </a:tcPr>
                </a:tc>
                <a:tc>
                  <a:txBody>
                    <a:bodyPr/>
                    <a:lstStyle/>
                    <a:p>
                      <a:pPr algn="ctr"/>
                      <a:r>
                        <a:rPr lang="en-US" altLang="zh-TW" sz="2400" dirty="0" smtClean="0">
                          <a:latin typeface="Book Antiqua" panose="02040602050305030304" pitchFamily="18" charset="0"/>
                          <a:ea typeface="標楷體" panose="03000509000000000000" pitchFamily="65" charset="-120"/>
                        </a:rPr>
                        <a:t>100</a:t>
                      </a:r>
                      <a:endParaRPr lang="zh-TW" altLang="en-US" sz="2400" dirty="0">
                        <a:latin typeface="Book Antiqua" panose="02040602050305030304" pitchFamily="18" charset="0"/>
                        <a:ea typeface="標楷體" panose="03000509000000000000" pitchFamily="65" charset="-120"/>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2400" dirty="0" smtClean="0">
                          <a:latin typeface="Book Antiqua" panose="02040602050305030304" pitchFamily="18" charset="0"/>
                          <a:ea typeface="標楷體" panose="03000509000000000000" pitchFamily="65" charset="-120"/>
                        </a:rPr>
                        <a:t>$20</a:t>
                      </a:r>
                      <a:endParaRPr lang="zh-TW" altLang="en-US" sz="2400" dirty="0">
                        <a:latin typeface="Book Antiqua" panose="02040602050305030304" pitchFamily="18" charset="0"/>
                        <a:ea typeface="標楷體" panose="03000509000000000000" pitchFamily="65" charset="-120"/>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228600">
                <a:tc>
                  <a:txBody>
                    <a:bodyPr/>
                    <a:lstStyle/>
                    <a:p>
                      <a:r>
                        <a:rPr lang="en-US" altLang="zh-TW" sz="2400" dirty="0" smtClean="0">
                          <a:latin typeface="Book Antiqua" panose="02040602050305030304" pitchFamily="18" charset="0"/>
                          <a:ea typeface="標楷體" panose="03000509000000000000" pitchFamily="65" charset="-120"/>
                        </a:rPr>
                        <a:t>10/5</a:t>
                      </a:r>
                      <a:endParaRPr lang="zh-TW" altLang="en-US" sz="2400" dirty="0">
                        <a:latin typeface="Book Antiqua" panose="02040602050305030304" pitchFamily="18" charset="0"/>
                        <a:ea typeface="標楷體" panose="03000509000000000000" pitchFamily="65" charset="-120"/>
                      </a:endParaRPr>
                    </a:p>
                  </a:txBody>
                  <a:tcPr>
                    <a:lnT w="12700" cap="flat" cmpd="sng" algn="ctr">
                      <a:noFill/>
                      <a:prstDash val="solid"/>
                      <a:round/>
                      <a:headEnd type="none" w="med" len="med"/>
                      <a:tailEnd type="none" w="med" len="med"/>
                    </a:lnT>
                  </a:tcPr>
                </a:tc>
                <a:tc>
                  <a:txBody>
                    <a:bodyPr/>
                    <a:lstStyle/>
                    <a:p>
                      <a:r>
                        <a:rPr lang="zh-TW" altLang="en-US" sz="2400" dirty="0" smtClean="0">
                          <a:latin typeface="Book Antiqua" panose="02040602050305030304" pitchFamily="18" charset="0"/>
                          <a:ea typeface="標楷體" panose="03000509000000000000" pitchFamily="65" charset="-120"/>
                        </a:rPr>
                        <a:t>進貨</a:t>
                      </a:r>
                      <a:endParaRPr lang="en-US" altLang="zh-TW" sz="2400" dirty="0" smtClean="0">
                        <a:latin typeface="Book Antiqua" panose="02040602050305030304" pitchFamily="18" charset="0"/>
                        <a:ea typeface="標楷體" panose="03000509000000000000" pitchFamily="65" charset="-120"/>
                      </a:endParaRPr>
                    </a:p>
                  </a:txBody>
                  <a:tcPr>
                    <a:lnT w="12700" cap="flat" cmpd="sng" algn="ctr">
                      <a:noFill/>
                      <a:prstDash val="solid"/>
                      <a:round/>
                      <a:headEnd type="none" w="med" len="med"/>
                      <a:tailEnd type="none" w="med" len="med"/>
                    </a:lnT>
                  </a:tcPr>
                </a:tc>
                <a:tc>
                  <a:txBody>
                    <a:bodyPr/>
                    <a:lstStyle/>
                    <a:p>
                      <a:pPr algn="ctr"/>
                      <a:r>
                        <a:rPr lang="en-US" altLang="zh-TW" sz="2400" dirty="0" smtClean="0">
                          <a:latin typeface="Book Antiqua" panose="02040602050305030304" pitchFamily="18" charset="0"/>
                          <a:ea typeface="標楷體" panose="03000509000000000000" pitchFamily="65" charset="-120"/>
                        </a:rPr>
                        <a:t>600</a:t>
                      </a:r>
                      <a:endParaRPr lang="zh-TW" altLang="en-US" sz="2400" dirty="0">
                        <a:latin typeface="Book Antiqua" panose="02040602050305030304" pitchFamily="18" charset="0"/>
                        <a:ea typeface="標楷體" panose="03000509000000000000" pitchFamily="65" charset="-120"/>
                      </a:endParaRPr>
                    </a:p>
                  </a:txBody>
                  <a:tcPr>
                    <a:lnT w="12700" cap="flat" cmpd="sng" algn="ctr">
                      <a:noFill/>
                      <a:prstDash val="solid"/>
                      <a:round/>
                      <a:headEnd type="none" w="med" len="med"/>
                      <a:tailEnd type="none" w="med" len="med"/>
                    </a:lnT>
                  </a:tcPr>
                </a:tc>
                <a:tc>
                  <a:txBody>
                    <a:bodyPr/>
                    <a:lstStyle/>
                    <a:p>
                      <a:pPr algn="ctr"/>
                      <a:r>
                        <a:rPr lang="en-US" altLang="zh-TW" sz="2400" dirty="0" smtClean="0">
                          <a:latin typeface="Book Antiqua" panose="02040602050305030304" pitchFamily="18" charset="0"/>
                          <a:ea typeface="標楷體" panose="03000509000000000000" pitchFamily="65" charset="-120"/>
                        </a:rPr>
                        <a:t>$22</a:t>
                      </a:r>
                      <a:endParaRPr lang="zh-TW" altLang="en-US" sz="2400" dirty="0">
                        <a:latin typeface="Book Antiqua" panose="02040602050305030304" pitchFamily="18" charset="0"/>
                        <a:ea typeface="標楷體" panose="03000509000000000000" pitchFamily="65" charset="-120"/>
                      </a:endParaRPr>
                    </a:p>
                  </a:txBody>
                  <a:tcPr>
                    <a:lnT w="12700" cap="flat" cmpd="sng" algn="ctr">
                      <a:noFill/>
                      <a:prstDash val="solid"/>
                      <a:round/>
                      <a:headEnd type="none" w="med" len="med"/>
                      <a:tailEnd type="none" w="med" len="med"/>
                    </a:lnT>
                  </a:tcPr>
                </a:tc>
              </a:tr>
              <a:tr h="370840">
                <a:tc>
                  <a:txBody>
                    <a:bodyPr/>
                    <a:lstStyle/>
                    <a:p>
                      <a:r>
                        <a:rPr lang="en-US" altLang="zh-TW" sz="2400" dirty="0" smtClean="0">
                          <a:latin typeface="Book Antiqua" panose="02040602050305030304" pitchFamily="18" charset="0"/>
                          <a:ea typeface="標楷體" panose="03000509000000000000" pitchFamily="65" charset="-120"/>
                        </a:rPr>
                        <a:t>10/14</a:t>
                      </a:r>
                      <a:endParaRPr lang="zh-TW" altLang="en-US" sz="2400" dirty="0">
                        <a:latin typeface="Book Antiqua" panose="02040602050305030304" pitchFamily="18" charset="0"/>
                        <a:ea typeface="標楷體" panose="03000509000000000000" pitchFamily="65" charset="-120"/>
                      </a:endParaRPr>
                    </a:p>
                  </a:txBody>
                  <a:tcPr/>
                </a:tc>
                <a:tc>
                  <a:txBody>
                    <a:bodyPr/>
                    <a:lstStyle/>
                    <a:p>
                      <a:r>
                        <a:rPr lang="zh-TW" altLang="en-US" sz="2400" dirty="0" smtClean="0">
                          <a:latin typeface="Book Antiqua" panose="02040602050305030304" pitchFamily="18" charset="0"/>
                          <a:ea typeface="標楷體" panose="03000509000000000000" pitchFamily="65" charset="-120"/>
                        </a:rPr>
                        <a:t>進貨</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700</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$24</a:t>
                      </a:r>
                      <a:endParaRPr lang="zh-TW" altLang="en-US" sz="2400" dirty="0">
                        <a:latin typeface="Book Antiqua" panose="02040602050305030304" pitchFamily="18" charset="0"/>
                        <a:ea typeface="標楷體" panose="03000509000000000000" pitchFamily="65" charset="-120"/>
                      </a:endParaRPr>
                    </a:p>
                  </a:txBody>
                  <a:tcPr/>
                </a:tc>
              </a:tr>
              <a:tr h="370840">
                <a:tc>
                  <a:txBody>
                    <a:bodyPr/>
                    <a:lstStyle/>
                    <a:p>
                      <a:r>
                        <a:rPr lang="en-US" altLang="zh-TW" sz="2400" dirty="0" smtClean="0">
                          <a:latin typeface="Book Antiqua" panose="02040602050305030304" pitchFamily="18" charset="0"/>
                          <a:ea typeface="標楷體" panose="03000509000000000000" pitchFamily="65" charset="-120"/>
                        </a:rPr>
                        <a:t>10/30</a:t>
                      </a:r>
                      <a:endParaRPr lang="zh-TW" altLang="en-US" sz="2400" dirty="0">
                        <a:latin typeface="Book Antiqua" panose="02040602050305030304" pitchFamily="18" charset="0"/>
                        <a:ea typeface="標楷體" panose="03000509000000000000" pitchFamily="65" charset="-120"/>
                      </a:endParaRPr>
                    </a:p>
                  </a:txBody>
                  <a:tcPr/>
                </a:tc>
                <a:tc>
                  <a:txBody>
                    <a:bodyPr/>
                    <a:lstStyle/>
                    <a:p>
                      <a:r>
                        <a:rPr lang="zh-TW" altLang="en-US" sz="2400" dirty="0" smtClean="0">
                          <a:latin typeface="Book Antiqua" panose="02040602050305030304" pitchFamily="18" charset="0"/>
                          <a:ea typeface="標楷體" panose="03000509000000000000" pitchFamily="65" charset="-120"/>
                        </a:rPr>
                        <a:t>進貨</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500</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$25</a:t>
                      </a:r>
                      <a:endParaRPr lang="zh-TW" altLang="en-US" sz="2400" dirty="0">
                        <a:latin typeface="Book Antiqua" panose="02040602050305030304" pitchFamily="18" charset="0"/>
                        <a:ea typeface="標楷體" panose="03000509000000000000" pitchFamily="65" charset="-120"/>
                      </a:endParaRPr>
                    </a:p>
                  </a:txBody>
                  <a:tcPr/>
                </a:tc>
              </a:tr>
            </a:tbl>
          </a:graphicData>
        </a:graphic>
      </p:graphicFrame>
      <p:sp>
        <p:nvSpPr>
          <p:cNvPr id="11" name="矩形 10"/>
          <p:cNvSpPr/>
          <p:nvPr/>
        </p:nvSpPr>
        <p:spPr>
          <a:xfrm>
            <a:off x="652037" y="4437112"/>
            <a:ext cx="7920880" cy="830997"/>
          </a:xfrm>
          <a:prstGeom prst="rect">
            <a:avLst/>
          </a:prstGeom>
        </p:spPr>
        <p:txBody>
          <a:bodyPr wrap="square">
            <a:spAutoFit/>
          </a:bodyPr>
          <a:lstStyle/>
          <a:p>
            <a:r>
              <a:rPr lang="zh-TW" altLang="en-US" sz="2400" dirty="0">
                <a:latin typeface="Book Antiqua" panose="02040602050305030304" pitchFamily="18" charset="0"/>
                <a:ea typeface="標楷體" panose="03000509000000000000" pitchFamily="65" charset="-120"/>
              </a:rPr>
              <a:t>期末存貨</a:t>
            </a:r>
            <a:r>
              <a:rPr lang="zh-TW" altLang="en-US" sz="2400" dirty="0" smtClean="0">
                <a:latin typeface="Book Antiqua" panose="02040602050305030304" pitchFamily="18" charset="0"/>
                <a:ea typeface="標楷體" panose="03000509000000000000" pitchFamily="65" charset="-120"/>
              </a:rPr>
              <a:t>＝</a:t>
            </a:r>
            <a:r>
              <a:rPr lang="en-US" altLang="zh-TW" sz="2400" dirty="0" smtClean="0">
                <a:latin typeface="Book Antiqua" panose="02040602050305030304" pitchFamily="18" charset="0"/>
                <a:ea typeface="標楷體" panose="03000509000000000000" pitchFamily="65" charset="-120"/>
              </a:rPr>
              <a:t>500*25+100*24=14,900</a:t>
            </a:r>
            <a:endParaRPr lang="en-US" altLang="zh-TW" sz="2400" dirty="0" smtClean="0"/>
          </a:p>
          <a:p>
            <a:r>
              <a:rPr lang="zh-TW" altLang="en-US" sz="2400" dirty="0" smtClean="0">
                <a:latin typeface="Book Antiqua" panose="02040602050305030304" pitchFamily="18" charset="0"/>
                <a:ea typeface="標楷體" panose="03000509000000000000" pitchFamily="65" charset="-120"/>
              </a:rPr>
              <a:t>銷</a:t>
            </a:r>
            <a:r>
              <a:rPr lang="zh-TW" altLang="en-US" sz="2400" dirty="0">
                <a:latin typeface="Book Antiqua" panose="02040602050305030304" pitchFamily="18" charset="0"/>
                <a:ea typeface="標楷體" panose="03000509000000000000" pitchFamily="65" charset="-120"/>
              </a:rPr>
              <a:t>貨成本</a:t>
            </a:r>
            <a:r>
              <a:rPr lang="zh-TW" altLang="en-US" sz="2400" dirty="0" smtClean="0">
                <a:latin typeface="Book Antiqua" panose="02040602050305030304" pitchFamily="18" charset="0"/>
                <a:ea typeface="標楷體" panose="03000509000000000000" pitchFamily="65" charset="-120"/>
              </a:rPr>
              <a:t>＝</a:t>
            </a:r>
            <a:r>
              <a:rPr lang="en-US" altLang="zh-TW" sz="2400" dirty="0" smtClean="0">
                <a:latin typeface="Book Antiqua" panose="02040602050305030304" pitchFamily="18" charset="0"/>
                <a:ea typeface="標楷體" panose="03000509000000000000" pitchFamily="65" charset="-120"/>
              </a:rPr>
              <a:t>44,500-14,900=29,600</a:t>
            </a:r>
            <a:endParaRPr lang="en-US" altLang="zh-TW" sz="2400" dirty="0">
              <a:latin typeface="Book Antiqua" panose="02040602050305030304" pitchFamily="18" charset="0"/>
              <a:ea typeface="標楷體" panose="03000509000000000000" pitchFamily="65" charset="-120"/>
            </a:endParaRPr>
          </a:p>
        </p:txBody>
      </p:sp>
      <p:sp>
        <p:nvSpPr>
          <p:cNvPr id="13" name="右大括弧 12"/>
          <p:cNvSpPr/>
          <p:nvPr/>
        </p:nvSpPr>
        <p:spPr>
          <a:xfrm>
            <a:off x="6588224" y="3573016"/>
            <a:ext cx="144016" cy="57606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4" name="文字方塊 13"/>
          <p:cNvSpPr txBox="1"/>
          <p:nvPr/>
        </p:nvSpPr>
        <p:spPr>
          <a:xfrm>
            <a:off x="6804248" y="3676962"/>
            <a:ext cx="2088232" cy="400110"/>
          </a:xfrm>
          <a:prstGeom prst="rect">
            <a:avLst/>
          </a:prstGeom>
          <a:noFill/>
        </p:spPr>
        <p:txBody>
          <a:bodyPr wrap="square" rtlCol="0">
            <a:spAutoFit/>
          </a:bodyPr>
          <a:lstStyle/>
          <a:p>
            <a:r>
              <a:rPr lang="zh-TW" altLang="en-US" sz="2000" dirty="0" smtClean="0">
                <a:latin typeface="標楷體" panose="03000509000000000000" pitchFamily="65" charset="-120"/>
                <a:ea typeface="標楷體" panose="03000509000000000000" pitchFamily="65" charset="-120"/>
              </a:rPr>
              <a:t>期末存貨數量</a:t>
            </a:r>
            <a:r>
              <a:rPr lang="en-US" altLang="zh-TW" sz="2000" dirty="0" smtClean="0">
                <a:latin typeface="標楷體" panose="03000509000000000000" pitchFamily="65" charset="-120"/>
                <a:ea typeface="標楷體" panose="03000509000000000000" pitchFamily="65" charset="-120"/>
              </a:rPr>
              <a:t>600</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65718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65464"/>
            <a:ext cx="9175656" cy="6891928"/>
          </a:xfrm>
          <a:prstGeom prst="rect">
            <a:avLst/>
          </a:prstGeom>
          <a:noFill/>
          <a:extLst>
            <a:ext uri="{909E8E84-426E-40DD-AFC4-6F175D3DCCD1}">
              <a14:hiddenFill xmlns:a14="http://schemas.microsoft.com/office/drawing/2010/main">
                <a:solidFill>
                  <a:srgbClr val="FFFFFF"/>
                </a:solidFill>
              </a14:hiddenFill>
            </a:ext>
          </a:extLst>
        </p:spPr>
      </p:pic>
      <p:sp>
        <p:nvSpPr>
          <p:cNvPr id="8194" name="Rectangle 3"/>
          <p:cNvSpPr>
            <a:spLocks noChangeArrowheads="1"/>
          </p:cNvSpPr>
          <p:nvPr/>
        </p:nvSpPr>
        <p:spPr bwMode="auto">
          <a:xfrm>
            <a:off x="685800" y="3239757"/>
            <a:ext cx="3581400" cy="1649413"/>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marL="231775">
              <a:defRPr sz="2800" b="1" i="1">
                <a:solidFill>
                  <a:srgbClr val="BC0000"/>
                </a:solidFill>
                <a:latin typeface="Comic Sans MS" pitchFamily="66" charset="0"/>
              </a:defRPr>
            </a:lvl1pPr>
            <a:lvl2pPr marL="855663"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nSpc>
                <a:spcPct val="120000"/>
              </a:lnSpc>
              <a:spcBef>
                <a:spcPct val="50000"/>
              </a:spcBef>
              <a:buSzPct val="80000"/>
            </a:pPr>
            <a:r>
              <a:rPr lang="en-US" altLang="en-US" sz="2200" b="0" i="0" dirty="0">
                <a:solidFill>
                  <a:schemeClr val="tx1"/>
                </a:solidFill>
                <a:latin typeface="Book Antiqua" panose="02040602050305030304" pitchFamily="18" charset="0"/>
              </a:rPr>
              <a:t>One Classification:</a:t>
            </a:r>
          </a:p>
          <a:p>
            <a:pPr lvl="1">
              <a:lnSpc>
                <a:spcPct val="120000"/>
              </a:lnSpc>
              <a:spcBef>
                <a:spcPct val="50000"/>
              </a:spcBef>
              <a:buClr>
                <a:srgbClr val="CC0000"/>
              </a:buClr>
              <a:buSzPct val="80000"/>
              <a:buFont typeface="Wingdings" pitchFamily="2" charset="2"/>
              <a:buChar char="u"/>
            </a:pPr>
            <a:r>
              <a:rPr lang="en-US" altLang="en-US" sz="2200" b="0" i="0" dirty="0">
                <a:solidFill>
                  <a:schemeClr val="tx1"/>
                </a:solidFill>
                <a:latin typeface="Book Antiqua" panose="02040602050305030304" pitchFamily="18" charset="0"/>
              </a:rPr>
              <a:t>Inventory</a:t>
            </a:r>
          </a:p>
          <a:p>
            <a:pPr>
              <a:lnSpc>
                <a:spcPct val="120000"/>
              </a:lnSpc>
              <a:spcBef>
                <a:spcPct val="50000"/>
              </a:spcBef>
              <a:buSzPct val="80000"/>
              <a:buFontTx/>
              <a:buBlip>
                <a:blip r:embed="rId4"/>
              </a:buBlip>
            </a:pPr>
            <a:endParaRPr lang="en-US" altLang="en-US" sz="2200" b="0" i="0" dirty="0">
              <a:solidFill>
                <a:schemeClr val="tx1"/>
              </a:solidFill>
              <a:latin typeface="Book Antiqua" panose="02040602050305030304" pitchFamily="18" charset="0"/>
            </a:endParaRPr>
          </a:p>
        </p:txBody>
      </p:sp>
      <p:sp>
        <p:nvSpPr>
          <p:cNvPr id="9219" name="Rectangle 4"/>
          <p:cNvSpPr>
            <a:spLocks noChangeArrowheads="1"/>
          </p:cNvSpPr>
          <p:nvPr/>
        </p:nvSpPr>
        <p:spPr bwMode="auto">
          <a:xfrm>
            <a:off x="4800600" y="3209595"/>
            <a:ext cx="4091880" cy="2225225"/>
          </a:xfrm>
          <a:prstGeom prst="rect">
            <a:avLst/>
          </a:prstGeom>
          <a:solidFill>
            <a:schemeClr val="bg1"/>
          </a:solidFill>
          <a:ln>
            <a:noFill/>
          </a:ln>
          <a:extLs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marL="236538">
              <a:defRPr sz="2800" b="1" i="1">
                <a:solidFill>
                  <a:srgbClr val="BC0000"/>
                </a:solidFill>
                <a:latin typeface="Comic Sans MS" pitchFamily="66" charset="0"/>
              </a:defRPr>
            </a:lvl1pPr>
            <a:lvl2pPr marL="909638"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nSpc>
                <a:spcPct val="120000"/>
              </a:lnSpc>
              <a:spcBef>
                <a:spcPct val="50000"/>
              </a:spcBef>
              <a:buSzPct val="80000"/>
            </a:pPr>
            <a:r>
              <a:rPr lang="en-US" altLang="en-US" sz="2200" b="0" i="0" dirty="0">
                <a:solidFill>
                  <a:schemeClr val="tx1"/>
                </a:solidFill>
                <a:latin typeface="Book Antiqua" panose="02040602050305030304" pitchFamily="18" charset="0"/>
              </a:rPr>
              <a:t>Three Classifications:</a:t>
            </a:r>
          </a:p>
          <a:p>
            <a:pPr lvl="1">
              <a:lnSpc>
                <a:spcPct val="120000"/>
              </a:lnSpc>
              <a:spcBef>
                <a:spcPct val="50000"/>
              </a:spcBef>
              <a:buClr>
                <a:srgbClr val="CC0000"/>
              </a:buClr>
              <a:buSzPct val="80000"/>
              <a:buFont typeface="Wingdings" pitchFamily="2" charset="2"/>
              <a:buChar char="u"/>
            </a:pPr>
            <a:r>
              <a:rPr lang="en-US" altLang="en-US" sz="2200" b="0" i="0" dirty="0">
                <a:solidFill>
                  <a:schemeClr val="tx1"/>
                </a:solidFill>
                <a:latin typeface="Book Antiqua" panose="02040602050305030304" pitchFamily="18" charset="0"/>
                <a:ea typeface="標楷體" panose="03000509000000000000" pitchFamily="65" charset="-120"/>
              </a:rPr>
              <a:t>Raw </a:t>
            </a:r>
            <a:r>
              <a:rPr lang="en-US" altLang="en-US" sz="2200" b="0" i="0" dirty="0" smtClean="0">
                <a:solidFill>
                  <a:schemeClr val="tx1"/>
                </a:solidFill>
                <a:latin typeface="Book Antiqua" panose="02040602050305030304" pitchFamily="18" charset="0"/>
                <a:ea typeface="標楷體" panose="03000509000000000000" pitchFamily="65" charset="-120"/>
              </a:rPr>
              <a:t>Materials(</a:t>
            </a:r>
            <a:r>
              <a:rPr lang="zh-TW" altLang="en-US" sz="2200" b="0" i="0" dirty="0" smtClean="0">
                <a:solidFill>
                  <a:schemeClr val="tx1"/>
                </a:solidFill>
                <a:latin typeface="Book Antiqua" panose="02040602050305030304" pitchFamily="18" charset="0"/>
                <a:ea typeface="標楷體" panose="03000509000000000000" pitchFamily="65" charset="-120"/>
              </a:rPr>
              <a:t>原料</a:t>
            </a:r>
            <a:r>
              <a:rPr lang="en-US" altLang="zh-TW" sz="2200" b="0" i="0" dirty="0" smtClean="0">
                <a:solidFill>
                  <a:schemeClr val="tx1"/>
                </a:solidFill>
                <a:latin typeface="Book Antiqua" panose="02040602050305030304" pitchFamily="18" charset="0"/>
                <a:ea typeface="標楷體" panose="03000509000000000000" pitchFamily="65" charset="-120"/>
              </a:rPr>
              <a:t>)</a:t>
            </a:r>
            <a:endParaRPr lang="en-US" altLang="en-US" sz="2200" b="0" i="0" dirty="0">
              <a:solidFill>
                <a:schemeClr val="tx1"/>
              </a:solidFill>
              <a:latin typeface="Book Antiqua" panose="02040602050305030304" pitchFamily="18" charset="0"/>
              <a:ea typeface="標楷體" panose="03000509000000000000" pitchFamily="65" charset="-120"/>
            </a:endParaRPr>
          </a:p>
          <a:p>
            <a:pPr lvl="1">
              <a:lnSpc>
                <a:spcPct val="120000"/>
              </a:lnSpc>
              <a:spcBef>
                <a:spcPct val="50000"/>
              </a:spcBef>
              <a:buClr>
                <a:srgbClr val="CC0000"/>
              </a:buClr>
              <a:buSzPct val="80000"/>
              <a:buFont typeface="Wingdings" pitchFamily="2" charset="2"/>
              <a:buChar char="u"/>
            </a:pPr>
            <a:r>
              <a:rPr lang="en-US" altLang="en-US" sz="2200" b="0" i="0" dirty="0">
                <a:solidFill>
                  <a:schemeClr val="tx1"/>
                </a:solidFill>
                <a:latin typeface="Book Antiqua" panose="02040602050305030304" pitchFamily="18" charset="0"/>
                <a:ea typeface="標楷體" panose="03000509000000000000" pitchFamily="65" charset="-120"/>
              </a:rPr>
              <a:t>Work in </a:t>
            </a:r>
            <a:r>
              <a:rPr lang="en-US" altLang="en-US" sz="2200" b="0" i="0" dirty="0" smtClean="0">
                <a:solidFill>
                  <a:schemeClr val="tx1"/>
                </a:solidFill>
                <a:latin typeface="Book Antiqua" panose="02040602050305030304" pitchFamily="18" charset="0"/>
                <a:ea typeface="標楷體" panose="03000509000000000000" pitchFamily="65" charset="-120"/>
              </a:rPr>
              <a:t>Process(</a:t>
            </a:r>
            <a:r>
              <a:rPr lang="zh-TW" altLang="en-US" sz="2200" b="0" i="0" dirty="0" smtClean="0">
                <a:solidFill>
                  <a:schemeClr val="tx1"/>
                </a:solidFill>
                <a:latin typeface="Book Antiqua" panose="02040602050305030304" pitchFamily="18" charset="0"/>
                <a:ea typeface="標楷體" panose="03000509000000000000" pitchFamily="65" charset="-120"/>
              </a:rPr>
              <a:t>在製品</a:t>
            </a:r>
            <a:r>
              <a:rPr lang="en-US" altLang="zh-TW" sz="2200" b="0" i="0" dirty="0" smtClean="0">
                <a:solidFill>
                  <a:schemeClr val="tx1"/>
                </a:solidFill>
                <a:latin typeface="Book Antiqua" panose="02040602050305030304" pitchFamily="18" charset="0"/>
                <a:ea typeface="標楷體" panose="03000509000000000000" pitchFamily="65" charset="-120"/>
              </a:rPr>
              <a:t>)</a:t>
            </a:r>
            <a:endParaRPr lang="en-US" altLang="en-US" sz="2200" b="0" i="0" dirty="0">
              <a:solidFill>
                <a:schemeClr val="tx1"/>
              </a:solidFill>
              <a:latin typeface="Book Antiqua" panose="02040602050305030304" pitchFamily="18" charset="0"/>
              <a:ea typeface="標楷體" panose="03000509000000000000" pitchFamily="65" charset="-120"/>
            </a:endParaRPr>
          </a:p>
          <a:p>
            <a:pPr lvl="1">
              <a:lnSpc>
                <a:spcPct val="120000"/>
              </a:lnSpc>
              <a:spcBef>
                <a:spcPct val="50000"/>
              </a:spcBef>
              <a:buClr>
                <a:srgbClr val="CC0000"/>
              </a:buClr>
              <a:buSzPct val="80000"/>
              <a:buFont typeface="Wingdings" pitchFamily="2" charset="2"/>
              <a:buChar char="u"/>
            </a:pPr>
            <a:r>
              <a:rPr lang="en-US" altLang="en-US" sz="2200" b="0" i="0" dirty="0">
                <a:solidFill>
                  <a:schemeClr val="tx1"/>
                </a:solidFill>
                <a:latin typeface="Book Antiqua" panose="02040602050305030304" pitchFamily="18" charset="0"/>
                <a:ea typeface="標楷體" panose="03000509000000000000" pitchFamily="65" charset="-120"/>
              </a:rPr>
              <a:t>Finished </a:t>
            </a:r>
            <a:r>
              <a:rPr lang="en-US" altLang="en-US" sz="2200" b="0" i="0" dirty="0" smtClean="0">
                <a:solidFill>
                  <a:schemeClr val="tx1"/>
                </a:solidFill>
                <a:latin typeface="Book Antiqua" panose="02040602050305030304" pitchFamily="18" charset="0"/>
                <a:ea typeface="標楷體" panose="03000509000000000000" pitchFamily="65" charset="-120"/>
              </a:rPr>
              <a:t>Goods(</a:t>
            </a:r>
            <a:r>
              <a:rPr lang="zh-TW" altLang="en-US" sz="2200" b="0" i="0" dirty="0">
                <a:solidFill>
                  <a:schemeClr val="tx1"/>
                </a:solidFill>
                <a:latin typeface="Book Antiqua" panose="02040602050305030304" pitchFamily="18" charset="0"/>
                <a:ea typeface="標楷體" panose="03000509000000000000" pitchFamily="65" charset="-120"/>
              </a:rPr>
              <a:t>製成品</a:t>
            </a:r>
            <a:r>
              <a:rPr lang="en-US" altLang="zh-TW" sz="2200" b="0" i="0" dirty="0" smtClean="0">
                <a:solidFill>
                  <a:schemeClr val="tx1"/>
                </a:solidFill>
                <a:latin typeface="Book Antiqua" panose="02040602050305030304" pitchFamily="18" charset="0"/>
                <a:ea typeface="標楷體" panose="03000509000000000000" pitchFamily="65" charset="-120"/>
              </a:rPr>
              <a:t>)</a:t>
            </a:r>
            <a:endParaRPr lang="en-US" altLang="en-US" sz="2200" b="0" i="0" dirty="0">
              <a:solidFill>
                <a:schemeClr val="tx1"/>
              </a:solidFill>
              <a:latin typeface="Book Antiqua" panose="02040602050305030304" pitchFamily="18" charset="0"/>
              <a:ea typeface="標楷體" panose="03000509000000000000" pitchFamily="65" charset="-120"/>
            </a:endParaRPr>
          </a:p>
        </p:txBody>
      </p:sp>
      <p:sp>
        <p:nvSpPr>
          <p:cNvPr id="9220" name="Rectangle 5"/>
          <p:cNvSpPr>
            <a:spLocks noChangeArrowheads="1"/>
          </p:cNvSpPr>
          <p:nvPr/>
        </p:nvSpPr>
        <p:spPr bwMode="auto">
          <a:xfrm>
            <a:off x="685800" y="2174545"/>
            <a:ext cx="3581400" cy="862012"/>
          </a:xfrm>
          <a:prstGeom prst="rect">
            <a:avLst/>
          </a:prstGeom>
          <a:solidFill>
            <a:srgbClr val="FFFFCC"/>
          </a:solidFill>
          <a:ln w="28575" cap="sq">
            <a:solidFill>
              <a:schemeClr val="tx1"/>
            </a:solidFill>
            <a:miter lim="800000"/>
            <a:headEnd type="none" w="sm" len="sm"/>
            <a:tailEnd type="none" w="sm" len="sm"/>
          </a:ln>
        </p:spPr>
        <p:txBody>
          <a:bodyPr>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gn="ctr">
              <a:spcBef>
                <a:spcPct val="50000"/>
              </a:spcBef>
            </a:pPr>
            <a:r>
              <a:rPr lang="en-US" altLang="en-US" sz="2500" i="0" dirty="0">
                <a:solidFill>
                  <a:schemeClr val="tx1"/>
                </a:solidFill>
                <a:latin typeface="Book Antiqua" panose="02040602050305030304" pitchFamily="18" charset="0"/>
              </a:rPr>
              <a:t>Merchandising </a:t>
            </a:r>
            <a:r>
              <a:rPr lang="en-US" altLang="en-US" sz="2500" b="0" i="0" dirty="0">
                <a:solidFill>
                  <a:schemeClr val="tx1"/>
                </a:solidFill>
                <a:latin typeface="Book Antiqua" panose="02040602050305030304" pitchFamily="18" charset="0"/>
              </a:rPr>
              <a:t>Company</a:t>
            </a:r>
          </a:p>
        </p:txBody>
      </p:sp>
      <p:sp>
        <p:nvSpPr>
          <p:cNvPr id="9221" name="Rectangle 6"/>
          <p:cNvSpPr>
            <a:spLocks noChangeArrowheads="1"/>
          </p:cNvSpPr>
          <p:nvPr/>
        </p:nvSpPr>
        <p:spPr bwMode="auto">
          <a:xfrm>
            <a:off x="4800600" y="2172957"/>
            <a:ext cx="3581400" cy="862013"/>
          </a:xfrm>
          <a:prstGeom prst="rect">
            <a:avLst/>
          </a:prstGeom>
          <a:solidFill>
            <a:srgbClr val="FFFFCC"/>
          </a:solidFill>
          <a:ln w="28575" cap="sq">
            <a:solidFill>
              <a:schemeClr val="tx1"/>
            </a:solidFill>
            <a:miter lim="800000"/>
            <a:headEnd type="none" w="sm" len="sm"/>
            <a:tailEnd type="none" w="sm" len="sm"/>
          </a:ln>
        </p:spPr>
        <p:txBody>
          <a:bodyPr>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gn="ctr">
              <a:spcBef>
                <a:spcPct val="50000"/>
              </a:spcBef>
            </a:pPr>
            <a:r>
              <a:rPr lang="en-US" altLang="en-US" sz="2500" i="0" dirty="0">
                <a:solidFill>
                  <a:schemeClr val="tx1"/>
                </a:solidFill>
                <a:latin typeface="Book Antiqua" panose="02040602050305030304" pitchFamily="18" charset="0"/>
              </a:rPr>
              <a:t>Manufacturing </a:t>
            </a:r>
            <a:r>
              <a:rPr lang="en-US" altLang="en-US" sz="2500" b="0" i="0" dirty="0">
                <a:solidFill>
                  <a:schemeClr val="tx1"/>
                </a:solidFill>
                <a:latin typeface="Book Antiqua" panose="02040602050305030304" pitchFamily="18" charset="0"/>
              </a:rPr>
              <a:t>Company</a:t>
            </a:r>
          </a:p>
        </p:txBody>
      </p:sp>
      <p:sp>
        <p:nvSpPr>
          <p:cNvPr id="9224" name="Rectangle 10"/>
          <p:cNvSpPr>
            <a:spLocks noChangeArrowheads="1"/>
          </p:cNvSpPr>
          <p:nvPr/>
        </p:nvSpPr>
        <p:spPr bwMode="auto">
          <a:xfrm>
            <a:off x="899592" y="4437112"/>
            <a:ext cx="3276600" cy="1500729"/>
          </a:xfrm>
          <a:prstGeom prst="rect">
            <a:avLst/>
          </a:prstGeom>
          <a:solidFill>
            <a:schemeClr val="accent3"/>
          </a:solidFill>
          <a:ln w="19050" cap="sq" algn="ctr">
            <a:solidFill>
              <a:schemeClr val="tx1"/>
            </a:solidFill>
            <a:miter lim="800000"/>
            <a:headEnd/>
            <a:tailEnd/>
          </a:ln>
          <a:effectLst>
            <a:innerShdw blurRad="114300">
              <a:prstClr val="black"/>
            </a:innerShdw>
          </a:effectLst>
          <a:extLst/>
        </p:spPr>
        <p:txBody>
          <a:bodyPr lIns="182880" rIns="182880" anchor="ctr" anchorCtr="0">
            <a:no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r>
              <a:rPr lang="en-US" sz="1600" i="0" dirty="0" smtClean="0">
                <a:solidFill>
                  <a:srgbClr val="004274"/>
                </a:solidFill>
                <a:latin typeface="Book Antiqua" panose="02040602050305030304" pitchFamily="18" charset="0"/>
              </a:rPr>
              <a:t>• </a:t>
            </a:r>
            <a:r>
              <a:rPr lang="en-US" sz="1600" i="0" dirty="0">
                <a:solidFill>
                  <a:srgbClr val="004274"/>
                </a:solidFill>
                <a:latin typeface="Book Antiqua" panose="02040602050305030304" pitchFamily="18" charset="0"/>
              </a:rPr>
              <a:t>HELPFUL HINT</a:t>
            </a:r>
            <a:endParaRPr lang="en-US" altLang="en-US" sz="1600" i="0" dirty="0">
              <a:solidFill>
                <a:srgbClr val="004274"/>
              </a:solidFill>
              <a:latin typeface="Book Antiqua" panose="02040602050305030304" pitchFamily="18" charset="0"/>
            </a:endParaRPr>
          </a:p>
          <a:p>
            <a:r>
              <a:rPr lang="en-US" altLang="en-US" sz="1600" b="0" i="0" dirty="0">
                <a:solidFill>
                  <a:schemeClr val="tx1"/>
                </a:solidFill>
                <a:latin typeface="Book Antiqua" panose="02040602050305030304" pitchFamily="18" charset="0"/>
              </a:rPr>
              <a:t>Regardless of </a:t>
            </a:r>
            <a:r>
              <a:rPr lang="en-US" altLang="en-US" sz="1600" b="0" i="0" dirty="0" smtClean="0">
                <a:solidFill>
                  <a:schemeClr val="tx1"/>
                </a:solidFill>
                <a:latin typeface="Book Antiqua" panose="02040602050305030304" pitchFamily="18" charset="0"/>
              </a:rPr>
              <a:t>the classification</a:t>
            </a:r>
            <a:r>
              <a:rPr lang="en-US" altLang="en-US" sz="1600" b="0" i="0" dirty="0">
                <a:solidFill>
                  <a:schemeClr val="tx1"/>
                </a:solidFill>
                <a:latin typeface="Book Antiqua" panose="02040602050305030304" pitchFamily="18" charset="0"/>
              </a:rPr>
              <a:t>, companies report all inventories under Current Assets on the </a:t>
            </a:r>
            <a:r>
              <a:rPr lang="en-US" altLang="en-US" sz="1600" b="0" i="0" dirty="0" smtClean="0">
                <a:solidFill>
                  <a:schemeClr val="tx1"/>
                </a:solidFill>
                <a:latin typeface="Book Antiqua" panose="02040602050305030304" pitchFamily="18" charset="0"/>
              </a:rPr>
              <a:t>statement of financial position.</a:t>
            </a:r>
            <a:endParaRPr lang="en-US" altLang="en-US" sz="1600" b="0" i="0" dirty="0">
              <a:solidFill>
                <a:schemeClr val="tx1"/>
              </a:solidFill>
              <a:latin typeface="Book Antiqua" panose="02040602050305030304" pitchFamily="18" charset="0"/>
            </a:endParaRPr>
          </a:p>
        </p:txBody>
      </p:sp>
      <p:sp>
        <p:nvSpPr>
          <p:cNvPr id="10" name="Text Box 9"/>
          <p:cNvSpPr txBox="1">
            <a:spLocks noChangeArrowheads="1"/>
          </p:cNvSpPr>
          <p:nvPr/>
        </p:nvSpPr>
        <p:spPr bwMode="auto">
          <a:xfrm>
            <a:off x="533400" y="1336344"/>
            <a:ext cx="6057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Lst>
        </p:spPr>
        <p:txBody>
          <a:bodyPr wrap="square">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marL="457200" indent="-457200">
              <a:buSzPct val="80000"/>
              <a:buFont typeface="Wingdings" panose="05000000000000000000" pitchFamily="2" charset="2"/>
              <a:buChar char="n"/>
              <a:defRPr/>
            </a:pPr>
            <a:r>
              <a:rPr lang="en-US" i="0" dirty="0" smtClean="0">
                <a:solidFill>
                  <a:srgbClr val="CC0000"/>
                </a:solidFill>
                <a:latin typeface="Book Antiqua" panose="02040602050305030304" pitchFamily="18" charset="0"/>
              </a:rPr>
              <a:t>Classifying Inventory</a:t>
            </a:r>
            <a:r>
              <a:rPr lang="zh-TW" altLang="en-US" i="0" dirty="0" smtClean="0">
                <a:solidFill>
                  <a:srgbClr val="CC0000"/>
                </a:solidFill>
                <a:latin typeface="標楷體" panose="03000509000000000000" pitchFamily="65" charset="-120"/>
                <a:ea typeface="標楷體" panose="03000509000000000000" pitchFamily="65" charset="-120"/>
              </a:rPr>
              <a:t>存貨類型</a:t>
            </a:r>
            <a:endParaRPr lang="en-US" i="0" dirty="0" smtClean="0">
              <a:solidFill>
                <a:srgbClr val="CC0000"/>
              </a:solidFill>
              <a:latin typeface="標楷體" panose="03000509000000000000" pitchFamily="65" charset="-120"/>
              <a:ea typeface="標楷體" panose="03000509000000000000" pitchFamily="65" charset="-120"/>
            </a:endParaRPr>
          </a:p>
        </p:txBody>
      </p:sp>
      <p:sp>
        <p:nvSpPr>
          <p:cNvPr id="15" name="TextBox 14"/>
          <p:cNvSpPr txBox="1"/>
          <p:nvPr/>
        </p:nvSpPr>
        <p:spPr>
          <a:xfrm>
            <a:off x="0" y="397171"/>
            <a:ext cx="9144000" cy="579781"/>
          </a:xfrm>
          <a:prstGeom prst="rect">
            <a:avLst/>
          </a:prstGeom>
          <a:solidFill>
            <a:srgbClr val="FFFF00"/>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i="0" dirty="0" smtClean="0">
                <a:solidFill>
                  <a:schemeClr val="accent3"/>
                </a:solidFill>
                <a:latin typeface="Book Antiqua" panose="02040602050305030304" pitchFamily="18" charset="0"/>
              </a:rPr>
              <a:t>   </a:t>
            </a:r>
            <a:r>
              <a:rPr lang="en-US" altLang="en-US" i="0" dirty="0" smtClean="0">
                <a:solidFill>
                  <a:srgbClr val="0070C0"/>
                </a:solidFill>
                <a:effectLst>
                  <a:outerShdw blurRad="38100" dist="38100" dir="2700000" algn="tl">
                    <a:srgbClr val="000000">
                      <a:alpha val="43137"/>
                    </a:srgbClr>
                  </a:outerShdw>
                </a:effectLst>
                <a:latin typeface="Book Antiqua" panose="02040602050305030304" pitchFamily="18" charset="0"/>
              </a:rPr>
              <a:t>Classifying and Determining Inventory</a:t>
            </a:r>
            <a:endParaRPr lang="en-US" altLang="en-US" i="0" dirty="0">
              <a:solidFill>
                <a:srgbClr val="0070C0"/>
              </a:solidFill>
              <a:effectLst>
                <a:outerShdw blurRad="38100" dist="38100" dir="2700000" algn="tl">
                  <a:srgbClr val="000000">
                    <a:alpha val="43137"/>
                  </a:srgbClr>
                </a:outerShdw>
              </a:effectLst>
              <a:latin typeface="Book Antiqua" panose="02040602050305030304" pitchFamily="18" charset="0"/>
            </a:endParaRPr>
          </a:p>
        </p:txBody>
      </p:sp>
      <p:sp>
        <p:nvSpPr>
          <p:cNvPr id="2" name="文字方塊 1"/>
          <p:cNvSpPr txBox="1"/>
          <p:nvPr/>
        </p:nvSpPr>
        <p:spPr>
          <a:xfrm>
            <a:off x="7812360" y="548680"/>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278</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9081659"/>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26"/>
          <p:cNvSpPr txBox="1"/>
          <p:nvPr/>
        </p:nvSpPr>
        <p:spPr>
          <a:xfrm>
            <a:off x="277504" y="332656"/>
            <a:ext cx="8577217" cy="579781"/>
          </a:xfrm>
          <a:prstGeom prst="rect">
            <a:avLst/>
          </a:prstGeom>
          <a:solidFill>
            <a:srgbClr val="0070C0"/>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latin typeface="Book Antiqua" panose="02040602050305030304" pitchFamily="18" charset="0"/>
              </a:rPr>
              <a:t>&gt;</a:t>
            </a:r>
            <a:endParaRPr lang="en-US" altLang="en-US" dirty="0">
              <a:solidFill>
                <a:schemeClr val="accent3"/>
              </a:solidFill>
              <a:latin typeface="Book Antiqua" panose="02040602050305030304" pitchFamily="18" charset="0"/>
            </a:endParaRPr>
          </a:p>
        </p:txBody>
      </p:sp>
      <p:sp>
        <p:nvSpPr>
          <p:cNvPr id="5" name="TextBox 27"/>
          <p:cNvSpPr txBox="1"/>
          <p:nvPr/>
        </p:nvSpPr>
        <p:spPr>
          <a:xfrm>
            <a:off x="1107939" y="332656"/>
            <a:ext cx="223435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pPr marL="0"/>
            <a:r>
              <a:rPr lang="zh-TW" altLang="en-US" sz="3100" dirty="0" smtClean="0">
                <a:latin typeface="標楷體" panose="03000509000000000000" pitchFamily="65" charset="-120"/>
                <a:ea typeface="標楷體" panose="03000509000000000000" pitchFamily="65" charset="-120"/>
              </a:rPr>
              <a:t>中文練習題</a:t>
            </a:r>
            <a:endParaRPr lang="en-US" sz="3100" dirty="0">
              <a:latin typeface="標楷體" panose="03000509000000000000" pitchFamily="65" charset="-120"/>
              <a:ea typeface="標楷體" panose="03000509000000000000" pitchFamily="65" charset="-120"/>
            </a:endParaRPr>
          </a:p>
        </p:txBody>
      </p:sp>
      <p:sp>
        <p:nvSpPr>
          <p:cNvPr id="6" name="文字方塊 5"/>
          <p:cNvSpPr txBox="1"/>
          <p:nvPr/>
        </p:nvSpPr>
        <p:spPr>
          <a:xfrm>
            <a:off x="6588224" y="484165"/>
            <a:ext cx="2304256"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latin typeface="Book Antiqua" panose="02040602050305030304" pitchFamily="18" charset="0"/>
              </a:rPr>
              <a:t>(</a:t>
            </a:r>
            <a:r>
              <a:rPr lang="zh-TW" altLang="en-US"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杜榮瑞，第六版</a:t>
            </a:r>
            <a:r>
              <a:rPr lang="en-US" altLang="zh-TW"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graphicFrame>
        <p:nvGraphicFramePr>
          <p:cNvPr id="7" name="表格 6"/>
          <p:cNvGraphicFramePr>
            <a:graphicFrameLocks noGrp="1"/>
          </p:cNvGraphicFramePr>
          <p:nvPr>
            <p:extLst>
              <p:ext uri="{D42A27DB-BD31-4B8C-83A1-F6EECF244321}">
                <p14:modId xmlns:p14="http://schemas.microsoft.com/office/powerpoint/2010/main" val="186588936"/>
              </p:ext>
            </p:extLst>
          </p:nvPr>
        </p:nvGraphicFramePr>
        <p:xfrm>
          <a:off x="899592" y="2060848"/>
          <a:ext cx="6096000" cy="228600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endParaRPr lang="zh-TW" altLang="en-US" sz="2400" dirty="0">
                        <a:latin typeface="Book Antiqua" panose="02040602050305030304" pitchFamily="18" charset="0"/>
                        <a:ea typeface="標楷體" panose="03000509000000000000" pitchFamily="65" charset="-120"/>
                      </a:endParaRPr>
                    </a:p>
                  </a:txBody>
                  <a:tcPr/>
                </a:tc>
                <a:tc>
                  <a:txBody>
                    <a:bodyPr/>
                    <a:lstStyle/>
                    <a:p>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zh-TW" altLang="en-US" sz="2400" dirty="0" smtClean="0">
                          <a:latin typeface="Book Antiqua" panose="02040602050305030304" pitchFamily="18" charset="0"/>
                          <a:ea typeface="標楷體" panose="03000509000000000000" pitchFamily="65" charset="-120"/>
                        </a:rPr>
                        <a:t>單位</a:t>
                      </a:r>
                      <a:endParaRPr lang="zh-TW" altLang="en-US" sz="2400" dirty="0">
                        <a:latin typeface="Book Antiqua" panose="02040602050305030304" pitchFamily="18" charset="0"/>
                        <a:ea typeface="標楷體" panose="03000509000000000000" pitchFamily="65" charset="-120"/>
                      </a:endParaRPr>
                    </a:p>
                  </a:txBody>
                  <a:tcPr>
                    <a:lnB w="12700" cap="flat" cmpd="sng" algn="ctr">
                      <a:solidFill>
                        <a:schemeClr val="tx1"/>
                      </a:solidFill>
                      <a:prstDash val="solid"/>
                      <a:round/>
                      <a:headEnd type="none" w="med" len="med"/>
                      <a:tailEnd type="none" w="med" len="med"/>
                    </a:lnB>
                  </a:tcPr>
                </a:tc>
                <a:tc>
                  <a:txBody>
                    <a:bodyPr/>
                    <a:lstStyle/>
                    <a:p>
                      <a:pPr algn="ctr"/>
                      <a:r>
                        <a:rPr lang="zh-TW" altLang="en-US" sz="2400" dirty="0" smtClean="0">
                          <a:latin typeface="Book Antiqua" panose="02040602050305030304" pitchFamily="18" charset="0"/>
                          <a:ea typeface="標楷體" panose="03000509000000000000" pitchFamily="65" charset="-120"/>
                        </a:rPr>
                        <a:t>單位成本</a:t>
                      </a:r>
                      <a:endParaRPr lang="zh-TW" altLang="en-US" sz="2400" dirty="0">
                        <a:latin typeface="Book Antiqua" panose="02040602050305030304" pitchFamily="18" charset="0"/>
                        <a:ea typeface="標楷體" panose="03000509000000000000" pitchFamily="65" charset="-120"/>
                      </a:endParaRPr>
                    </a:p>
                  </a:txBody>
                  <a:tcPr>
                    <a:lnB w="12700" cap="flat" cmpd="sng" algn="ctr">
                      <a:solidFill>
                        <a:schemeClr val="tx1"/>
                      </a:solidFill>
                      <a:prstDash val="solid"/>
                      <a:round/>
                      <a:headEnd type="none" w="med" len="med"/>
                      <a:tailEnd type="none" w="med" len="med"/>
                    </a:lnB>
                  </a:tcPr>
                </a:tc>
              </a:tr>
              <a:tr h="228600">
                <a:tc>
                  <a:txBody>
                    <a:bodyPr/>
                    <a:lstStyle/>
                    <a:p>
                      <a:r>
                        <a:rPr lang="en-US" altLang="zh-TW" sz="2400" dirty="0" smtClean="0">
                          <a:latin typeface="Book Antiqua" panose="02040602050305030304" pitchFamily="18" charset="0"/>
                          <a:ea typeface="標楷體" panose="03000509000000000000" pitchFamily="65" charset="-120"/>
                        </a:rPr>
                        <a:t>10/1</a:t>
                      </a:r>
                      <a:endParaRPr lang="zh-TW" altLang="en-US" sz="2400" dirty="0">
                        <a:latin typeface="Book Antiqua" panose="02040602050305030304" pitchFamily="18" charset="0"/>
                        <a:ea typeface="標楷體" panose="03000509000000000000" pitchFamily="65" charset="-120"/>
                      </a:endParaRPr>
                    </a:p>
                  </a:txBody>
                  <a:tcPr>
                    <a:lnB w="12700" cap="flat" cmpd="sng" algn="ctr">
                      <a:noFill/>
                      <a:prstDash val="solid"/>
                      <a:round/>
                      <a:headEnd type="none" w="med" len="med"/>
                      <a:tailEnd type="none" w="med" len="med"/>
                    </a:lnB>
                  </a:tcPr>
                </a:tc>
                <a:tc>
                  <a:txBody>
                    <a:bodyPr/>
                    <a:lstStyle/>
                    <a:p>
                      <a:r>
                        <a:rPr lang="zh-TW" altLang="en-US" sz="2400" dirty="0" smtClean="0">
                          <a:latin typeface="Book Antiqua" panose="02040602050305030304" pitchFamily="18" charset="0"/>
                          <a:ea typeface="標楷體" panose="03000509000000000000" pitchFamily="65" charset="-120"/>
                        </a:rPr>
                        <a:t>存貨</a:t>
                      </a:r>
                      <a:endParaRPr lang="zh-TW" altLang="en-US" sz="2400" dirty="0">
                        <a:latin typeface="Book Antiqua" panose="02040602050305030304" pitchFamily="18" charset="0"/>
                        <a:ea typeface="標楷體" panose="03000509000000000000" pitchFamily="65" charset="-120"/>
                      </a:endParaRPr>
                    </a:p>
                  </a:txBody>
                  <a:tcPr>
                    <a:lnB w="12700" cap="flat" cmpd="sng" algn="ctr">
                      <a:noFill/>
                      <a:prstDash val="solid"/>
                      <a:round/>
                      <a:headEnd type="none" w="med" len="med"/>
                      <a:tailEnd type="none" w="med" len="med"/>
                    </a:lnB>
                  </a:tcPr>
                </a:tc>
                <a:tc>
                  <a:txBody>
                    <a:bodyPr/>
                    <a:lstStyle/>
                    <a:p>
                      <a:pPr algn="ctr"/>
                      <a:r>
                        <a:rPr lang="en-US" altLang="zh-TW" sz="2400" dirty="0" smtClean="0">
                          <a:latin typeface="Book Antiqua" panose="02040602050305030304" pitchFamily="18" charset="0"/>
                          <a:ea typeface="標楷體" panose="03000509000000000000" pitchFamily="65" charset="-120"/>
                        </a:rPr>
                        <a:t>100</a:t>
                      </a:r>
                      <a:endParaRPr lang="zh-TW" altLang="en-US" sz="2400" dirty="0">
                        <a:latin typeface="Book Antiqua" panose="02040602050305030304" pitchFamily="18" charset="0"/>
                        <a:ea typeface="標楷體" panose="03000509000000000000" pitchFamily="65" charset="-120"/>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sz="2400" dirty="0" smtClean="0">
                          <a:latin typeface="Book Antiqua" panose="02040602050305030304" pitchFamily="18" charset="0"/>
                          <a:ea typeface="標楷體" panose="03000509000000000000" pitchFamily="65" charset="-120"/>
                        </a:rPr>
                        <a:t>$20</a:t>
                      </a:r>
                      <a:endParaRPr lang="zh-TW" altLang="en-US" sz="2400" dirty="0">
                        <a:latin typeface="Book Antiqua" panose="02040602050305030304" pitchFamily="18" charset="0"/>
                        <a:ea typeface="標楷體" panose="03000509000000000000" pitchFamily="65" charset="-120"/>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228600">
                <a:tc>
                  <a:txBody>
                    <a:bodyPr/>
                    <a:lstStyle/>
                    <a:p>
                      <a:r>
                        <a:rPr lang="en-US" altLang="zh-TW" sz="2400" dirty="0" smtClean="0">
                          <a:latin typeface="Book Antiqua" panose="02040602050305030304" pitchFamily="18" charset="0"/>
                          <a:ea typeface="標楷體" panose="03000509000000000000" pitchFamily="65" charset="-120"/>
                        </a:rPr>
                        <a:t>10/5</a:t>
                      </a:r>
                      <a:endParaRPr lang="zh-TW" altLang="en-US" sz="2400" dirty="0">
                        <a:latin typeface="Book Antiqua" panose="02040602050305030304" pitchFamily="18" charset="0"/>
                        <a:ea typeface="標楷體" panose="03000509000000000000" pitchFamily="65" charset="-120"/>
                      </a:endParaRPr>
                    </a:p>
                  </a:txBody>
                  <a:tcPr>
                    <a:lnT w="12700" cap="flat" cmpd="sng" algn="ctr">
                      <a:noFill/>
                      <a:prstDash val="solid"/>
                      <a:round/>
                      <a:headEnd type="none" w="med" len="med"/>
                      <a:tailEnd type="none" w="med" len="med"/>
                    </a:lnT>
                  </a:tcPr>
                </a:tc>
                <a:tc>
                  <a:txBody>
                    <a:bodyPr/>
                    <a:lstStyle/>
                    <a:p>
                      <a:r>
                        <a:rPr lang="zh-TW" altLang="en-US" sz="2400" dirty="0" smtClean="0">
                          <a:latin typeface="Book Antiqua" panose="02040602050305030304" pitchFamily="18" charset="0"/>
                          <a:ea typeface="標楷體" panose="03000509000000000000" pitchFamily="65" charset="-120"/>
                        </a:rPr>
                        <a:t>進貨</a:t>
                      </a:r>
                      <a:endParaRPr lang="en-US" altLang="zh-TW" sz="2400" dirty="0" smtClean="0">
                        <a:latin typeface="Book Antiqua" panose="02040602050305030304" pitchFamily="18" charset="0"/>
                        <a:ea typeface="標楷體" panose="03000509000000000000" pitchFamily="65" charset="-120"/>
                      </a:endParaRPr>
                    </a:p>
                  </a:txBody>
                  <a:tcPr>
                    <a:lnT w="12700" cap="flat" cmpd="sng" algn="ctr">
                      <a:noFill/>
                      <a:prstDash val="solid"/>
                      <a:round/>
                      <a:headEnd type="none" w="med" len="med"/>
                      <a:tailEnd type="none" w="med" len="med"/>
                    </a:lnT>
                  </a:tcPr>
                </a:tc>
                <a:tc>
                  <a:txBody>
                    <a:bodyPr/>
                    <a:lstStyle/>
                    <a:p>
                      <a:pPr algn="ctr"/>
                      <a:r>
                        <a:rPr lang="en-US" altLang="zh-TW" sz="2400" dirty="0" smtClean="0">
                          <a:latin typeface="Book Antiqua" panose="02040602050305030304" pitchFamily="18" charset="0"/>
                          <a:ea typeface="標楷體" panose="03000509000000000000" pitchFamily="65" charset="-120"/>
                        </a:rPr>
                        <a:t>600</a:t>
                      </a:r>
                      <a:endParaRPr lang="zh-TW" altLang="en-US" sz="2400" dirty="0">
                        <a:latin typeface="Book Antiqua" panose="02040602050305030304" pitchFamily="18" charset="0"/>
                        <a:ea typeface="標楷體" panose="03000509000000000000" pitchFamily="65" charset="-120"/>
                      </a:endParaRPr>
                    </a:p>
                  </a:txBody>
                  <a:tcPr>
                    <a:lnT w="12700" cap="flat" cmpd="sng" algn="ctr">
                      <a:noFill/>
                      <a:prstDash val="solid"/>
                      <a:round/>
                      <a:headEnd type="none" w="med" len="med"/>
                      <a:tailEnd type="none" w="med" len="med"/>
                    </a:lnT>
                  </a:tcPr>
                </a:tc>
                <a:tc>
                  <a:txBody>
                    <a:bodyPr/>
                    <a:lstStyle/>
                    <a:p>
                      <a:pPr algn="ctr"/>
                      <a:r>
                        <a:rPr lang="en-US" altLang="zh-TW" sz="2400" dirty="0" smtClean="0">
                          <a:latin typeface="Book Antiqua" panose="02040602050305030304" pitchFamily="18" charset="0"/>
                          <a:ea typeface="標楷體" panose="03000509000000000000" pitchFamily="65" charset="-120"/>
                        </a:rPr>
                        <a:t>$22</a:t>
                      </a:r>
                      <a:endParaRPr lang="zh-TW" altLang="en-US" sz="2400" dirty="0">
                        <a:latin typeface="Book Antiqua" panose="02040602050305030304" pitchFamily="18" charset="0"/>
                        <a:ea typeface="標楷體" panose="03000509000000000000" pitchFamily="65" charset="-120"/>
                      </a:endParaRPr>
                    </a:p>
                  </a:txBody>
                  <a:tcPr>
                    <a:lnT w="12700" cap="flat" cmpd="sng" algn="ctr">
                      <a:noFill/>
                      <a:prstDash val="solid"/>
                      <a:round/>
                      <a:headEnd type="none" w="med" len="med"/>
                      <a:tailEnd type="none" w="med" len="med"/>
                    </a:lnT>
                  </a:tcPr>
                </a:tc>
              </a:tr>
              <a:tr h="370840">
                <a:tc>
                  <a:txBody>
                    <a:bodyPr/>
                    <a:lstStyle/>
                    <a:p>
                      <a:r>
                        <a:rPr lang="en-US" altLang="zh-TW" sz="2400" dirty="0" smtClean="0">
                          <a:latin typeface="Book Antiqua" panose="02040602050305030304" pitchFamily="18" charset="0"/>
                          <a:ea typeface="標楷體" panose="03000509000000000000" pitchFamily="65" charset="-120"/>
                        </a:rPr>
                        <a:t>10/14</a:t>
                      </a:r>
                      <a:endParaRPr lang="zh-TW" altLang="en-US" sz="2400" dirty="0">
                        <a:latin typeface="Book Antiqua" panose="02040602050305030304" pitchFamily="18" charset="0"/>
                        <a:ea typeface="標楷體" panose="03000509000000000000" pitchFamily="65" charset="-120"/>
                      </a:endParaRPr>
                    </a:p>
                  </a:txBody>
                  <a:tcPr/>
                </a:tc>
                <a:tc>
                  <a:txBody>
                    <a:bodyPr/>
                    <a:lstStyle/>
                    <a:p>
                      <a:r>
                        <a:rPr lang="zh-TW" altLang="en-US" sz="2400" dirty="0" smtClean="0">
                          <a:latin typeface="Book Antiqua" panose="02040602050305030304" pitchFamily="18" charset="0"/>
                          <a:ea typeface="標楷體" panose="03000509000000000000" pitchFamily="65" charset="-120"/>
                        </a:rPr>
                        <a:t>進貨</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700</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$24</a:t>
                      </a:r>
                      <a:endParaRPr lang="zh-TW" altLang="en-US" sz="2400" dirty="0">
                        <a:latin typeface="Book Antiqua" panose="02040602050305030304" pitchFamily="18" charset="0"/>
                        <a:ea typeface="標楷體" panose="03000509000000000000" pitchFamily="65" charset="-120"/>
                      </a:endParaRPr>
                    </a:p>
                  </a:txBody>
                  <a:tcPr/>
                </a:tc>
              </a:tr>
              <a:tr h="370840">
                <a:tc>
                  <a:txBody>
                    <a:bodyPr/>
                    <a:lstStyle/>
                    <a:p>
                      <a:r>
                        <a:rPr lang="en-US" altLang="zh-TW" sz="2400" dirty="0" smtClean="0">
                          <a:latin typeface="Book Antiqua" panose="02040602050305030304" pitchFamily="18" charset="0"/>
                          <a:ea typeface="標楷體" panose="03000509000000000000" pitchFamily="65" charset="-120"/>
                        </a:rPr>
                        <a:t>10/30</a:t>
                      </a:r>
                      <a:endParaRPr lang="zh-TW" altLang="en-US" sz="2400" dirty="0">
                        <a:latin typeface="Book Antiqua" panose="02040602050305030304" pitchFamily="18" charset="0"/>
                        <a:ea typeface="標楷體" panose="03000509000000000000" pitchFamily="65" charset="-120"/>
                      </a:endParaRPr>
                    </a:p>
                  </a:txBody>
                  <a:tcPr/>
                </a:tc>
                <a:tc>
                  <a:txBody>
                    <a:bodyPr/>
                    <a:lstStyle/>
                    <a:p>
                      <a:r>
                        <a:rPr lang="zh-TW" altLang="en-US" sz="2400" dirty="0" smtClean="0">
                          <a:latin typeface="Book Antiqua" panose="02040602050305030304" pitchFamily="18" charset="0"/>
                          <a:ea typeface="標楷體" panose="03000509000000000000" pitchFamily="65" charset="-120"/>
                        </a:rPr>
                        <a:t>進貨</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500</a:t>
                      </a:r>
                      <a:endParaRPr lang="zh-TW" altLang="en-US" sz="2400" dirty="0">
                        <a:latin typeface="Book Antiqua" panose="02040602050305030304" pitchFamily="18" charset="0"/>
                        <a:ea typeface="標楷體" panose="03000509000000000000" pitchFamily="65" charset="-120"/>
                      </a:endParaRPr>
                    </a:p>
                  </a:txBody>
                  <a:tcPr/>
                </a:tc>
                <a:tc>
                  <a:txBody>
                    <a:bodyPr/>
                    <a:lstStyle/>
                    <a:p>
                      <a:pPr algn="ctr"/>
                      <a:r>
                        <a:rPr lang="en-US" altLang="zh-TW" sz="2400" dirty="0" smtClean="0">
                          <a:latin typeface="Book Antiqua" panose="02040602050305030304" pitchFamily="18" charset="0"/>
                          <a:ea typeface="標楷體" panose="03000509000000000000" pitchFamily="65" charset="-120"/>
                        </a:rPr>
                        <a:t>$25</a:t>
                      </a:r>
                      <a:endParaRPr lang="zh-TW" altLang="en-US" sz="2400" dirty="0">
                        <a:latin typeface="Book Antiqua" panose="02040602050305030304" pitchFamily="18" charset="0"/>
                        <a:ea typeface="標楷體" panose="03000509000000000000" pitchFamily="65" charset="-120"/>
                      </a:endParaRPr>
                    </a:p>
                  </a:txBody>
                  <a:tcPr/>
                </a:tc>
              </a:tr>
            </a:tbl>
          </a:graphicData>
        </a:graphic>
      </p:graphicFrame>
      <p:sp>
        <p:nvSpPr>
          <p:cNvPr id="8" name="文字方塊 7"/>
          <p:cNvSpPr txBox="1"/>
          <p:nvPr/>
        </p:nvSpPr>
        <p:spPr>
          <a:xfrm>
            <a:off x="395536" y="1264692"/>
            <a:ext cx="8459185" cy="3046988"/>
          </a:xfrm>
          <a:prstGeom prst="rect">
            <a:avLst/>
          </a:prstGeom>
          <a:noFill/>
        </p:spPr>
        <p:txBody>
          <a:bodyPr wrap="square" rtlCol="0">
            <a:spAutoFit/>
          </a:bodyPr>
          <a:lstStyle/>
          <a:p>
            <a:r>
              <a:rPr lang="en-US" altLang="zh-TW" sz="2400" b="1" dirty="0" smtClean="0">
                <a:solidFill>
                  <a:srgbClr val="003300"/>
                </a:solidFill>
                <a:latin typeface="Book Antiqua" panose="02040602050305030304" pitchFamily="18" charset="0"/>
                <a:ea typeface="標楷體" panose="03000509000000000000" pitchFamily="65" charset="-120"/>
              </a:rPr>
              <a:t>(</a:t>
            </a:r>
            <a:r>
              <a:rPr lang="en-US" altLang="zh-TW" sz="2400" b="1" dirty="0" smtClean="0">
                <a:solidFill>
                  <a:srgbClr val="003300"/>
                </a:solidFill>
                <a:latin typeface="標楷體" panose="03000509000000000000" pitchFamily="65" charset="-120"/>
                <a:ea typeface="標楷體" panose="03000509000000000000" pitchFamily="65" charset="-120"/>
              </a:rPr>
              <a:t>b)</a:t>
            </a:r>
            <a:r>
              <a:rPr lang="zh-TW" altLang="en-US" sz="2400" b="1" dirty="0" smtClean="0">
                <a:solidFill>
                  <a:srgbClr val="003300"/>
                </a:solidFill>
                <a:latin typeface="標楷體" panose="03000509000000000000" pitchFamily="65" charset="-120"/>
                <a:ea typeface="標楷體" panose="03000509000000000000" pitchFamily="65" charset="-120"/>
              </a:rPr>
              <a:t>先進先出法</a:t>
            </a:r>
            <a:endParaRPr lang="en-US" altLang="zh-TW" sz="2400" b="1" dirty="0" smtClean="0">
              <a:solidFill>
                <a:srgbClr val="003300"/>
              </a:solidFill>
              <a:latin typeface="標楷體" panose="03000509000000000000" pitchFamily="65" charset="-120"/>
              <a:ea typeface="標楷體" panose="03000509000000000000" pitchFamily="65" charset="-120"/>
            </a:endParaRPr>
          </a:p>
          <a:p>
            <a:pPr marL="441325"/>
            <a:r>
              <a:rPr lang="zh-TW" altLang="en-US" sz="2400" u="sng" dirty="0">
                <a:latin typeface="Book Antiqua" panose="02040602050305030304" pitchFamily="18" charset="0"/>
                <a:ea typeface="標楷體" panose="03000509000000000000" pitchFamily="65" charset="-120"/>
              </a:rPr>
              <a:t>永續</a:t>
            </a:r>
            <a:r>
              <a:rPr lang="zh-TW" altLang="en-US" sz="2400" u="sng" dirty="0" smtClean="0">
                <a:latin typeface="Book Antiqua" panose="02040602050305030304" pitchFamily="18" charset="0"/>
                <a:ea typeface="標楷體" panose="03000509000000000000" pitchFamily="65" charset="-120"/>
              </a:rPr>
              <a:t>盤存制</a:t>
            </a:r>
            <a:endParaRPr lang="en-US" altLang="zh-TW" sz="2400" u="sng" dirty="0" smtClean="0">
              <a:latin typeface="Book Antiqua" panose="02040602050305030304" pitchFamily="18" charset="0"/>
              <a:ea typeface="標楷體" panose="03000509000000000000" pitchFamily="65" charset="-120"/>
            </a:endParaRPr>
          </a:p>
          <a:p>
            <a:pPr marL="441325"/>
            <a:endParaRPr lang="en-US" altLang="zh-TW" sz="2400" u="sng" dirty="0">
              <a:latin typeface="Book Antiqua" panose="02040602050305030304" pitchFamily="18" charset="0"/>
              <a:ea typeface="標楷體" panose="03000509000000000000" pitchFamily="65" charset="-120"/>
            </a:endParaRPr>
          </a:p>
          <a:p>
            <a:pPr marL="441325"/>
            <a:endParaRPr lang="en-US" altLang="zh-TW" sz="2400" u="sng" dirty="0" smtClean="0">
              <a:latin typeface="Book Antiqua" panose="02040602050305030304" pitchFamily="18" charset="0"/>
              <a:ea typeface="標楷體" panose="03000509000000000000" pitchFamily="65" charset="-120"/>
            </a:endParaRPr>
          </a:p>
          <a:p>
            <a:pPr marL="441325"/>
            <a:endParaRPr lang="en-US" altLang="zh-TW" sz="2400" dirty="0" smtClean="0">
              <a:latin typeface="Book Antiqua" panose="02040602050305030304" pitchFamily="18" charset="0"/>
              <a:ea typeface="標楷體" panose="03000509000000000000" pitchFamily="65" charset="-120"/>
            </a:endParaRPr>
          </a:p>
          <a:p>
            <a:pPr marL="441325"/>
            <a:endParaRPr lang="en-US" altLang="zh-TW" sz="2400" dirty="0">
              <a:latin typeface="Book Antiqua" panose="02040602050305030304" pitchFamily="18" charset="0"/>
              <a:ea typeface="標楷體" panose="03000509000000000000" pitchFamily="65" charset="-120"/>
            </a:endParaRPr>
          </a:p>
          <a:p>
            <a:pPr marL="441325"/>
            <a:endParaRPr lang="en-US" altLang="zh-TW" sz="2400" dirty="0" smtClean="0">
              <a:latin typeface="Book Antiqua" panose="02040602050305030304" pitchFamily="18" charset="0"/>
              <a:ea typeface="標楷體" panose="03000509000000000000" pitchFamily="65" charset="-120"/>
            </a:endParaRPr>
          </a:p>
          <a:p>
            <a:pPr marL="441325"/>
            <a:endParaRPr lang="en-US" altLang="zh-TW" sz="2400" dirty="0" smtClean="0">
              <a:latin typeface="Book Antiqua" panose="02040602050305030304" pitchFamily="18" charset="0"/>
              <a:ea typeface="標楷體" panose="03000509000000000000" pitchFamily="65" charset="-120"/>
            </a:endParaRPr>
          </a:p>
        </p:txBody>
      </p:sp>
      <p:sp>
        <p:nvSpPr>
          <p:cNvPr id="9" name="右大括弧 8"/>
          <p:cNvSpPr/>
          <p:nvPr/>
        </p:nvSpPr>
        <p:spPr>
          <a:xfrm>
            <a:off x="6588224" y="2708920"/>
            <a:ext cx="72008" cy="93610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0" name="文字方塊 9"/>
          <p:cNvSpPr txBox="1"/>
          <p:nvPr/>
        </p:nvSpPr>
        <p:spPr>
          <a:xfrm>
            <a:off x="6732240" y="2780928"/>
            <a:ext cx="2088232" cy="830997"/>
          </a:xfrm>
          <a:prstGeom prst="rect">
            <a:avLst/>
          </a:prstGeom>
          <a:noFill/>
        </p:spPr>
        <p:txBody>
          <a:bodyPr wrap="square" rtlCol="0">
            <a:spAutoFit/>
          </a:bodyPr>
          <a:lstStyle/>
          <a:p>
            <a:r>
              <a:rPr lang="zh-TW" altLang="en-US" sz="2400" dirty="0">
                <a:latin typeface="標楷體" panose="03000509000000000000" pitchFamily="65" charset="-120"/>
                <a:ea typeface="標楷體" panose="03000509000000000000" pitchFamily="65" charset="-120"/>
              </a:rPr>
              <a:t>本期銷售數量</a:t>
            </a:r>
          </a:p>
          <a:p>
            <a:r>
              <a:rPr lang="en-US" altLang="zh-TW" sz="2400" dirty="0" smtClean="0">
                <a:latin typeface="標楷體" panose="03000509000000000000" pitchFamily="65" charset="-120"/>
                <a:ea typeface="標楷體" panose="03000509000000000000" pitchFamily="65" charset="-120"/>
              </a:rPr>
              <a:t>1,300</a:t>
            </a:r>
            <a:endParaRPr lang="zh-TW" altLang="en-US" sz="2400" dirty="0">
              <a:latin typeface="標楷體" panose="03000509000000000000" pitchFamily="65" charset="-120"/>
              <a:ea typeface="標楷體" panose="03000509000000000000" pitchFamily="65" charset="-120"/>
            </a:endParaRPr>
          </a:p>
        </p:txBody>
      </p:sp>
      <p:sp>
        <p:nvSpPr>
          <p:cNvPr id="11" name="矩形 10"/>
          <p:cNvSpPr/>
          <p:nvPr/>
        </p:nvSpPr>
        <p:spPr>
          <a:xfrm>
            <a:off x="652037" y="4470211"/>
            <a:ext cx="7920880" cy="830997"/>
          </a:xfrm>
          <a:prstGeom prst="rect">
            <a:avLst/>
          </a:prstGeom>
        </p:spPr>
        <p:txBody>
          <a:bodyPr wrap="square">
            <a:spAutoFit/>
          </a:bodyPr>
          <a:lstStyle/>
          <a:p>
            <a:r>
              <a:rPr lang="zh-TW" altLang="en-US" sz="2400" dirty="0">
                <a:latin typeface="Book Antiqua" panose="02040602050305030304" pitchFamily="18" charset="0"/>
                <a:ea typeface="標楷體" panose="03000509000000000000" pitchFamily="65" charset="-120"/>
              </a:rPr>
              <a:t>銷貨</a:t>
            </a:r>
            <a:r>
              <a:rPr lang="zh-TW" altLang="en-US" sz="2400" dirty="0" smtClean="0">
                <a:latin typeface="Book Antiqua" panose="02040602050305030304" pitchFamily="18" charset="0"/>
                <a:ea typeface="標楷體" panose="03000509000000000000" pitchFamily="65" charset="-120"/>
              </a:rPr>
              <a:t>成本＝</a:t>
            </a:r>
            <a:r>
              <a:rPr lang="en-US" altLang="zh-TW" sz="2400" dirty="0" smtClean="0">
                <a:latin typeface="Book Antiqua" panose="02040602050305030304" pitchFamily="18" charset="0"/>
                <a:ea typeface="標楷體" panose="03000509000000000000" pitchFamily="65" charset="-120"/>
              </a:rPr>
              <a:t>100*20+600*22+(1,300-100-600)*24=29,600</a:t>
            </a:r>
            <a:endParaRPr lang="en-US" altLang="zh-TW" sz="2400" dirty="0" smtClean="0"/>
          </a:p>
          <a:p>
            <a:r>
              <a:rPr lang="zh-TW" altLang="en-US" sz="2400" dirty="0">
                <a:latin typeface="Book Antiqua" panose="02040602050305030304" pitchFamily="18" charset="0"/>
                <a:ea typeface="標楷體" panose="03000509000000000000" pitchFamily="65" charset="-120"/>
              </a:rPr>
              <a:t>期末存貨</a:t>
            </a:r>
            <a:r>
              <a:rPr lang="zh-TW" altLang="en-US" sz="2400" dirty="0" smtClean="0">
                <a:latin typeface="Book Antiqua" panose="02040602050305030304" pitchFamily="18" charset="0"/>
                <a:ea typeface="標楷體" panose="03000509000000000000" pitchFamily="65" charset="-120"/>
              </a:rPr>
              <a:t>＝</a:t>
            </a:r>
            <a:r>
              <a:rPr lang="en-US" altLang="zh-TW" sz="2400" dirty="0" smtClean="0">
                <a:latin typeface="Book Antiqua" panose="02040602050305030304" pitchFamily="18" charset="0"/>
                <a:ea typeface="標楷體" panose="03000509000000000000" pitchFamily="65" charset="-120"/>
              </a:rPr>
              <a:t>44,500-29,600</a:t>
            </a:r>
            <a:r>
              <a:rPr lang="en-US" altLang="zh-TW" sz="2400" dirty="0">
                <a:latin typeface="Book Antiqua" panose="02040602050305030304" pitchFamily="18" charset="0"/>
                <a:ea typeface="標楷體" panose="03000509000000000000" pitchFamily="65" charset="-120"/>
              </a:rPr>
              <a:t>=</a:t>
            </a:r>
            <a:r>
              <a:rPr lang="en-US" altLang="zh-TW" sz="2400" dirty="0" smtClean="0">
                <a:latin typeface="Book Antiqua" panose="02040602050305030304" pitchFamily="18" charset="0"/>
                <a:ea typeface="標楷體" panose="03000509000000000000" pitchFamily="65" charset="-120"/>
              </a:rPr>
              <a:t>14,900</a:t>
            </a:r>
            <a:endParaRPr lang="en-US" altLang="zh-TW" sz="2400" dirty="0">
              <a:latin typeface="Book Antiqua" panose="02040602050305030304" pitchFamily="18" charset="0"/>
              <a:ea typeface="標楷體" panose="03000509000000000000" pitchFamily="65" charset="-120"/>
            </a:endParaRPr>
          </a:p>
        </p:txBody>
      </p:sp>
      <p:sp>
        <p:nvSpPr>
          <p:cNvPr id="14" name="文字方塊 13"/>
          <p:cNvSpPr txBox="1"/>
          <p:nvPr/>
        </p:nvSpPr>
        <p:spPr>
          <a:xfrm>
            <a:off x="664939" y="5301208"/>
            <a:ext cx="8227541" cy="830997"/>
          </a:xfrm>
          <a:prstGeom prst="rect">
            <a:avLst/>
          </a:prstGeom>
          <a:solidFill>
            <a:srgbClr val="FFFF66"/>
          </a:solidFill>
        </p:spPr>
        <p:txBody>
          <a:bodyPr wrap="square" rtlCol="0">
            <a:spAutoFit/>
          </a:bodyPr>
          <a:lstStyle/>
          <a:p>
            <a:r>
              <a:rPr lang="zh-TW" altLang="en-US" sz="2400" dirty="0" smtClean="0">
                <a:latin typeface="標楷體" panose="03000509000000000000" pitchFamily="65" charset="-120"/>
                <a:ea typeface="標楷體" panose="03000509000000000000" pitchFamily="65" charset="-120"/>
              </a:rPr>
              <a:t>注意：先進先出法下，無論公司採</a:t>
            </a:r>
            <a:r>
              <a:rPr lang="zh-TW" altLang="en-US" sz="2400" dirty="0">
                <a:latin typeface="標楷體" panose="03000509000000000000" pitchFamily="65" charset="-120"/>
                <a:ea typeface="標楷體" panose="03000509000000000000" pitchFamily="65" charset="-120"/>
              </a:rPr>
              <a:t>永</a:t>
            </a:r>
            <a:r>
              <a:rPr lang="zh-TW" altLang="en-US" sz="2400" dirty="0" smtClean="0">
                <a:latin typeface="標楷體" panose="03000509000000000000" pitchFamily="65" charset="-120"/>
                <a:ea typeface="標楷體" panose="03000509000000000000" pitchFamily="65" charset="-120"/>
              </a:rPr>
              <a:t>續盤存制或定期盤存制，銷貨成本</a:t>
            </a:r>
            <a:r>
              <a:rPr lang="zh-TW" altLang="en-US" sz="2400" dirty="0">
                <a:latin typeface="標楷體" panose="03000509000000000000" pitchFamily="65" charset="-120"/>
                <a:ea typeface="標楷體" panose="03000509000000000000" pitchFamily="65" charset="-120"/>
              </a:rPr>
              <a:t>與期末存貨成本的</a:t>
            </a:r>
            <a:r>
              <a:rPr lang="zh-TW" altLang="en-US" sz="2400" dirty="0" smtClean="0">
                <a:latin typeface="標楷體" panose="03000509000000000000" pitchFamily="65" charset="-120"/>
                <a:ea typeface="標楷體" panose="03000509000000000000" pitchFamily="65" charset="-120"/>
              </a:rPr>
              <a:t>金額並無不同。</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38996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26"/>
          <p:cNvSpPr txBox="1"/>
          <p:nvPr/>
        </p:nvSpPr>
        <p:spPr>
          <a:xfrm>
            <a:off x="277504" y="332656"/>
            <a:ext cx="8577217" cy="579781"/>
          </a:xfrm>
          <a:prstGeom prst="rect">
            <a:avLst/>
          </a:prstGeom>
          <a:solidFill>
            <a:srgbClr val="0070C0"/>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latin typeface="Book Antiqua" panose="02040602050305030304" pitchFamily="18" charset="0"/>
              </a:rPr>
              <a:t>&gt;</a:t>
            </a:r>
            <a:endParaRPr lang="en-US" altLang="en-US" dirty="0">
              <a:solidFill>
                <a:schemeClr val="accent3"/>
              </a:solidFill>
              <a:latin typeface="Book Antiqua" panose="02040602050305030304" pitchFamily="18" charset="0"/>
            </a:endParaRPr>
          </a:p>
        </p:txBody>
      </p:sp>
      <p:sp>
        <p:nvSpPr>
          <p:cNvPr id="5" name="TextBox 27"/>
          <p:cNvSpPr txBox="1"/>
          <p:nvPr/>
        </p:nvSpPr>
        <p:spPr>
          <a:xfrm>
            <a:off x="1107939" y="332656"/>
            <a:ext cx="223435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pPr marL="0"/>
            <a:r>
              <a:rPr lang="zh-TW" altLang="en-US" sz="3100" dirty="0" smtClean="0">
                <a:latin typeface="標楷體" panose="03000509000000000000" pitchFamily="65" charset="-120"/>
                <a:ea typeface="標楷體" panose="03000509000000000000" pitchFamily="65" charset="-120"/>
              </a:rPr>
              <a:t>中文練習題</a:t>
            </a:r>
            <a:endParaRPr lang="en-US" sz="3100" dirty="0">
              <a:latin typeface="標楷體" panose="03000509000000000000" pitchFamily="65" charset="-120"/>
              <a:ea typeface="標楷體" panose="03000509000000000000" pitchFamily="65" charset="-120"/>
            </a:endParaRPr>
          </a:p>
        </p:txBody>
      </p:sp>
      <p:sp>
        <p:nvSpPr>
          <p:cNvPr id="6" name="文字方塊 5"/>
          <p:cNvSpPr txBox="1"/>
          <p:nvPr/>
        </p:nvSpPr>
        <p:spPr>
          <a:xfrm>
            <a:off x="6588224" y="484165"/>
            <a:ext cx="2304256"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latin typeface="Book Antiqua" panose="02040602050305030304" pitchFamily="18" charset="0"/>
              </a:rPr>
              <a:t>(</a:t>
            </a:r>
            <a:r>
              <a:rPr lang="zh-TW" altLang="en-US"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杜榮瑞，第六版</a:t>
            </a:r>
            <a:r>
              <a:rPr lang="en-US" altLang="zh-TW"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7" name="文字方塊 6"/>
          <p:cNvSpPr txBox="1"/>
          <p:nvPr/>
        </p:nvSpPr>
        <p:spPr>
          <a:xfrm>
            <a:off x="467544" y="1264692"/>
            <a:ext cx="8136904" cy="2677656"/>
          </a:xfrm>
          <a:prstGeom prst="rect">
            <a:avLst/>
          </a:prstGeom>
          <a:noFill/>
        </p:spPr>
        <p:txBody>
          <a:bodyPr wrap="square" rtlCol="0">
            <a:spAutoFit/>
          </a:bodyPr>
          <a:lstStyle/>
          <a:p>
            <a:r>
              <a:rPr lang="en-US" altLang="zh-TW" sz="2400" b="1" dirty="0" smtClean="0">
                <a:solidFill>
                  <a:srgbClr val="003300"/>
                </a:solidFill>
                <a:latin typeface="Book Antiqua" panose="02040602050305030304" pitchFamily="18" charset="0"/>
                <a:ea typeface="標楷體" panose="03000509000000000000" pitchFamily="65" charset="-120"/>
              </a:rPr>
              <a:t>(</a:t>
            </a:r>
            <a:r>
              <a:rPr lang="en-US" altLang="zh-TW" sz="2400" b="1" dirty="0" smtClean="0">
                <a:solidFill>
                  <a:srgbClr val="003300"/>
                </a:solidFill>
                <a:latin typeface="標楷體" panose="03000509000000000000" pitchFamily="65" charset="-120"/>
                <a:ea typeface="標楷體" panose="03000509000000000000" pitchFamily="65" charset="-120"/>
              </a:rPr>
              <a:t>C)</a:t>
            </a:r>
            <a:r>
              <a:rPr lang="zh-TW" altLang="en-US" sz="2400" b="1" dirty="0" smtClean="0">
                <a:solidFill>
                  <a:srgbClr val="003300"/>
                </a:solidFill>
                <a:latin typeface="標楷體" panose="03000509000000000000" pitchFamily="65" charset="-120"/>
                <a:ea typeface="標楷體" panose="03000509000000000000" pitchFamily="65" charset="-120"/>
              </a:rPr>
              <a:t>加權平均法</a:t>
            </a:r>
            <a:endParaRPr lang="en-US" altLang="zh-TW" sz="2400" b="1" dirty="0" smtClean="0">
              <a:solidFill>
                <a:srgbClr val="003300"/>
              </a:solidFill>
              <a:latin typeface="標楷體" panose="03000509000000000000" pitchFamily="65" charset="-120"/>
              <a:ea typeface="標楷體" panose="03000509000000000000" pitchFamily="65" charset="-120"/>
            </a:endParaRPr>
          </a:p>
          <a:p>
            <a:pPr marL="441325"/>
            <a:r>
              <a:rPr lang="zh-TW" altLang="en-US" sz="2400" u="sng" dirty="0" smtClean="0">
                <a:latin typeface="Book Antiqua" panose="02040602050305030304" pitchFamily="18" charset="0"/>
                <a:ea typeface="標楷體" panose="03000509000000000000" pitchFamily="65" charset="-120"/>
              </a:rPr>
              <a:t>定期盤存制</a:t>
            </a:r>
            <a:endParaRPr lang="en-US" altLang="zh-TW" sz="2400" u="sng" dirty="0" smtClean="0">
              <a:latin typeface="Book Antiqua" panose="02040602050305030304" pitchFamily="18" charset="0"/>
              <a:ea typeface="標楷體" panose="03000509000000000000" pitchFamily="65" charset="-120"/>
            </a:endParaRPr>
          </a:p>
          <a:p>
            <a:pPr marL="441325"/>
            <a:r>
              <a:rPr lang="zh-TW" altLang="en-US" sz="2400" dirty="0" smtClean="0">
                <a:latin typeface="Book Antiqua" panose="02040602050305030304" pitchFamily="18" charset="0"/>
                <a:ea typeface="標楷體" panose="03000509000000000000" pitchFamily="65" charset="-120"/>
              </a:rPr>
              <a:t>此制度下加權平均法</a:t>
            </a:r>
            <a:r>
              <a:rPr lang="en-US" altLang="zh-TW" sz="2400" dirty="0" smtClean="0">
                <a:latin typeface="Book Antiqua" panose="02040602050305030304" pitchFamily="18" charset="0"/>
                <a:ea typeface="標楷體" panose="03000509000000000000" pitchFamily="65" charset="-120"/>
              </a:rPr>
              <a:t>,</a:t>
            </a:r>
            <a:r>
              <a:rPr lang="zh-TW" altLang="en-US" sz="2400" dirty="0" smtClean="0">
                <a:latin typeface="Book Antiqua" panose="02040602050305030304" pitchFamily="18" charset="0"/>
                <a:ea typeface="標楷體" panose="03000509000000000000" pitchFamily="65" charset="-120"/>
              </a:rPr>
              <a:t>係以本期可供銷售商本成本除以可供銷售商品數量得出平均單位成本。</a:t>
            </a:r>
            <a:endParaRPr lang="en-US" altLang="zh-TW" sz="2400" dirty="0" smtClean="0">
              <a:latin typeface="Book Antiqua" panose="02040602050305030304" pitchFamily="18" charset="0"/>
              <a:ea typeface="標楷體" panose="03000509000000000000" pitchFamily="65" charset="-120"/>
            </a:endParaRPr>
          </a:p>
          <a:p>
            <a:pPr marL="441325"/>
            <a:r>
              <a:rPr lang="zh-TW" altLang="en-US" sz="2400" dirty="0">
                <a:latin typeface="Book Antiqua" panose="02040602050305030304" pitchFamily="18" charset="0"/>
                <a:ea typeface="標楷體" panose="03000509000000000000" pitchFamily="65" charset="-120"/>
              </a:rPr>
              <a:t>平均單位成本</a:t>
            </a:r>
            <a:r>
              <a:rPr lang="zh-TW" altLang="en-US" sz="2400" dirty="0" smtClean="0">
                <a:latin typeface="Book Antiqua" panose="02040602050305030304" pitchFamily="18" charset="0"/>
                <a:ea typeface="標楷體" panose="03000509000000000000" pitchFamily="65" charset="-120"/>
              </a:rPr>
              <a:t>＝</a:t>
            </a:r>
            <a:r>
              <a:rPr lang="en-US" altLang="zh-TW" sz="2400" dirty="0" smtClean="0">
                <a:latin typeface="Book Antiqua" panose="02040602050305030304" pitchFamily="18" charset="0"/>
                <a:ea typeface="標楷體" panose="03000509000000000000" pitchFamily="65" charset="-120"/>
              </a:rPr>
              <a:t>44,500/1,900=23.42</a:t>
            </a:r>
          </a:p>
          <a:p>
            <a:pPr marL="441325"/>
            <a:r>
              <a:rPr lang="zh-TW" altLang="en-US" sz="2400" dirty="0">
                <a:latin typeface="Book Antiqua" panose="02040602050305030304" pitchFamily="18" charset="0"/>
                <a:ea typeface="標楷體" panose="03000509000000000000" pitchFamily="65" charset="-120"/>
              </a:rPr>
              <a:t>期末存貨</a:t>
            </a:r>
            <a:r>
              <a:rPr lang="zh-TW" altLang="en-US" sz="2400" dirty="0" smtClean="0">
                <a:latin typeface="Book Antiqua" panose="02040602050305030304" pitchFamily="18" charset="0"/>
                <a:ea typeface="標楷體" panose="03000509000000000000" pitchFamily="65" charset="-120"/>
              </a:rPr>
              <a:t>＝</a:t>
            </a:r>
            <a:r>
              <a:rPr lang="en-US" altLang="zh-TW" sz="2400" dirty="0" smtClean="0">
                <a:latin typeface="Book Antiqua" panose="02040602050305030304" pitchFamily="18" charset="0"/>
                <a:ea typeface="標楷體" panose="03000509000000000000" pitchFamily="65" charset="-120"/>
              </a:rPr>
              <a:t>600*23.42=14,052</a:t>
            </a:r>
          </a:p>
          <a:p>
            <a:r>
              <a:rPr lang="zh-TW" altLang="en-US" sz="2400" dirty="0" smtClean="0">
                <a:latin typeface="Book Antiqua" panose="02040602050305030304" pitchFamily="18" charset="0"/>
                <a:ea typeface="標楷體" panose="03000509000000000000" pitchFamily="65" charset="-120"/>
              </a:rPr>
              <a:t>      銷</a:t>
            </a:r>
            <a:r>
              <a:rPr lang="zh-TW" altLang="en-US" sz="2400" dirty="0">
                <a:latin typeface="Book Antiqua" panose="02040602050305030304" pitchFamily="18" charset="0"/>
                <a:ea typeface="標楷體" panose="03000509000000000000" pitchFamily="65" charset="-120"/>
              </a:rPr>
              <a:t>貨成本</a:t>
            </a:r>
            <a:r>
              <a:rPr lang="zh-TW" altLang="en-US" sz="2400" dirty="0" smtClean="0">
                <a:latin typeface="Book Antiqua" panose="02040602050305030304" pitchFamily="18" charset="0"/>
                <a:ea typeface="標楷體" panose="03000509000000000000" pitchFamily="65" charset="-120"/>
              </a:rPr>
              <a:t>＝</a:t>
            </a:r>
            <a:r>
              <a:rPr lang="en-US" altLang="zh-TW" sz="2400" dirty="0" smtClean="0">
                <a:latin typeface="Book Antiqua" panose="02040602050305030304" pitchFamily="18" charset="0"/>
                <a:ea typeface="標楷體" panose="03000509000000000000" pitchFamily="65" charset="-120"/>
              </a:rPr>
              <a:t>44,500-14,052=30,448</a:t>
            </a:r>
          </a:p>
        </p:txBody>
      </p:sp>
    </p:spTree>
    <p:extLst>
      <p:ext uri="{BB962C8B-B14F-4D97-AF65-F5344CB8AC3E}">
        <p14:creationId xmlns:p14="http://schemas.microsoft.com/office/powerpoint/2010/main" val="26942764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26"/>
          <p:cNvSpPr txBox="1"/>
          <p:nvPr/>
        </p:nvSpPr>
        <p:spPr>
          <a:xfrm>
            <a:off x="277504" y="332656"/>
            <a:ext cx="8577217" cy="579781"/>
          </a:xfrm>
          <a:prstGeom prst="rect">
            <a:avLst/>
          </a:prstGeom>
          <a:solidFill>
            <a:srgbClr val="0070C0"/>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latin typeface="Book Antiqua" panose="02040602050305030304" pitchFamily="18" charset="0"/>
              </a:rPr>
              <a:t>&gt;</a:t>
            </a:r>
            <a:endParaRPr lang="en-US" altLang="en-US" dirty="0">
              <a:solidFill>
                <a:schemeClr val="accent3"/>
              </a:solidFill>
              <a:latin typeface="Book Antiqua" panose="02040602050305030304" pitchFamily="18" charset="0"/>
            </a:endParaRPr>
          </a:p>
        </p:txBody>
      </p:sp>
      <p:sp>
        <p:nvSpPr>
          <p:cNvPr id="5" name="TextBox 27"/>
          <p:cNvSpPr txBox="1"/>
          <p:nvPr/>
        </p:nvSpPr>
        <p:spPr>
          <a:xfrm>
            <a:off x="1107939" y="332656"/>
            <a:ext cx="223435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pPr marL="0"/>
            <a:r>
              <a:rPr lang="zh-TW" altLang="en-US" sz="3100" dirty="0" smtClean="0">
                <a:latin typeface="標楷體" panose="03000509000000000000" pitchFamily="65" charset="-120"/>
                <a:ea typeface="標楷體" panose="03000509000000000000" pitchFamily="65" charset="-120"/>
              </a:rPr>
              <a:t>中文練習題</a:t>
            </a:r>
            <a:endParaRPr lang="en-US" sz="3100" dirty="0">
              <a:latin typeface="標楷體" panose="03000509000000000000" pitchFamily="65" charset="-120"/>
              <a:ea typeface="標楷體" panose="03000509000000000000" pitchFamily="65" charset="-120"/>
            </a:endParaRPr>
          </a:p>
        </p:txBody>
      </p:sp>
      <p:sp>
        <p:nvSpPr>
          <p:cNvPr id="6" name="文字方塊 5"/>
          <p:cNvSpPr txBox="1"/>
          <p:nvPr/>
        </p:nvSpPr>
        <p:spPr>
          <a:xfrm>
            <a:off x="6588224" y="484165"/>
            <a:ext cx="2304256"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latin typeface="Book Antiqua" panose="02040602050305030304" pitchFamily="18" charset="0"/>
              </a:rPr>
              <a:t>(</a:t>
            </a:r>
            <a:r>
              <a:rPr lang="zh-TW" altLang="en-US"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杜榮瑞，第六版</a:t>
            </a:r>
            <a:r>
              <a:rPr lang="en-US" altLang="zh-TW" b="1" dirty="0" smtClean="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a:t>
            </a:r>
            <a:endParaRPr lang="zh-TW" altLang="en-US" b="1"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7" name="文字方塊 6"/>
          <p:cNvSpPr txBox="1"/>
          <p:nvPr/>
        </p:nvSpPr>
        <p:spPr>
          <a:xfrm>
            <a:off x="467544" y="1124744"/>
            <a:ext cx="8136904" cy="1815882"/>
          </a:xfrm>
          <a:prstGeom prst="rect">
            <a:avLst/>
          </a:prstGeom>
          <a:noFill/>
        </p:spPr>
        <p:txBody>
          <a:bodyPr wrap="square" rtlCol="0">
            <a:spAutoFit/>
          </a:bodyPr>
          <a:lstStyle/>
          <a:p>
            <a:r>
              <a:rPr lang="en-US" altLang="zh-TW" sz="2400" b="1" dirty="0" smtClean="0">
                <a:solidFill>
                  <a:srgbClr val="003300"/>
                </a:solidFill>
                <a:latin typeface="Book Antiqua" panose="02040602050305030304" pitchFamily="18" charset="0"/>
                <a:ea typeface="標楷體" panose="03000509000000000000" pitchFamily="65" charset="-120"/>
              </a:rPr>
              <a:t>(</a:t>
            </a:r>
            <a:r>
              <a:rPr lang="en-US" altLang="zh-TW" sz="2400" b="1" dirty="0" smtClean="0">
                <a:solidFill>
                  <a:srgbClr val="003300"/>
                </a:solidFill>
                <a:latin typeface="標楷體" panose="03000509000000000000" pitchFamily="65" charset="-120"/>
                <a:ea typeface="標楷體" panose="03000509000000000000" pitchFamily="65" charset="-120"/>
              </a:rPr>
              <a:t>C)</a:t>
            </a:r>
            <a:r>
              <a:rPr lang="zh-TW" altLang="en-US" sz="2400" b="1" dirty="0" smtClean="0">
                <a:solidFill>
                  <a:srgbClr val="003300"/>
                </a:solidFill>
                <a:latin typeface="標楷體" panose="03000509000000000000" pitchFamily="65" charset="-120"/>
                <a:ea typeface="標楷體" panose="03000509000000000000" pitchFamily="65" charset="-120"/>
              </a:rPr>
              <a:t>加權平均法</a:t>
            </a:r>
            <a:endParaRPr lang="en-US" altLang="zh-TW" sz="2400" b="1" dirty="0" smtClean="0">
              <a:solidFill>
                <a:srgbClr val="003300"/>
              </a:solidFill>
              <a:latin typeface="標楷體" panose="03000509000000000000" pitchFamily="65" charset="-120"/>
              <a:ea typeface="標楷體" panose="03000509000000000000" pitchFamily="65" charset="-120"/>
            </a:endParaRPr>
          </a:p>
          <a:p>
            <a:pPr marL="441325"/>
            <a:r>
              <a:rPr lang="zh-TW" altLang="en-US" sz="2200" u="sng" dirty="0">
                <a:latin typeface="Book Antiqua" panose="02040602050305030304" pitchFamily="18" charset="0"/>
                <a:ea typeface="標楷體" panose="03000509000000000000" pitchFamily="65" charset="-120"/>
              </a:rPr>
              <a:t>永</a:t>
            </a:r>
            <a:r>
              <a:rPr lang="zh-TW" altLang="en-US" sz="2200" u="sng" dirty="0" smtClean="0">
                <a:latin typeface="Book Antiqua" panose="02040602050305030304" pitchFamily="18" charset="0"/>
                <a:ea typeface="標楷體" panose="03000509000000000000" pitchFamily="65" charset="-120"/>
              </a:rPr>
              <a:t>續盤存制</a:t>
            </a:r>
            <a:endParaRPr lang="en-US" altLang="zh-TW" sz="2200" u="sng" dirty="0" smtClean="0">
              <a:latin typeface="Book Antiqua" panose="02040602050305030304" pitchFamily="18" charset="0"/>
              <a:ea typeface="標楷體" panose="03000509000000000000" pitchFamily="65" charset="-120"/>
            </a:endParaRPr>
          </a:p>
          <a:p>
            <a:pPr marL="441325"/>
            <a:r>
              <a:rPr lang="zh-TW" altLang="en-US" sz="2200" dirty="0" smtClean="0">
                <a:latin typeface="Book Antiqua" panose="02040602050305030304" pitchFamily="18" charset="0"/>
                <a:ea typeface="標楷體" panose="03000509000000000000" pitchFamily="65" charset="-120"/>
              </a:rPr>
              <a:t>此制度下加權平均法又稱為移動平均法</a:t>
            </a:r>
            <a:r>
              <a:rPr lang="en-US" altLang="zh-TW" sz="2200" dirty="0" smtClean="0">
                <a:latin typeface="Book Antiqua" panose="02040602050305030304" pitchFamily="18" charset="0"/>
                <a:ea typeface="標楷體" panose="03000509000000000000" pitchFamily="65" charset="-120"/>
              </a:rPr>
              <a:t>,</a:t>
            </a:r>
            <a:r>
              <a:rPr lang="zh-TW" altLang="en-US" sz="2200" dirty="0" smtClean="0">
                <a:latin typeface="Book Antiqua" panose="02040602050305030304" pitchFamily="18" charset="0"/>
                <a:ea typeface="標楷體" panose="03000509000000000000" pitchFamily="65" charset="-120"/>
              </a:rPr>
              <a:t>每次進貨發生，則將本次進貨成本與上次進貨結存混合，重新計算加權平均成本，作為下次銷貨成本之計算基礎。</a:t>
            </a:r>
            <a:endParaRPr lang="en-US" altLang="zh-TW" sz="2200" dirty="0" smtClean="0">
              <a:latin typeface="Book Antiqua" panose="02040602050305030304" pitchFamily="18" charset="0"/>
              <a:ea typeface="標楷體" panose="03000509000000000000" pitchFamily="65" charset="-120"/>
            </a:endParaRPr>
          </a:p>
        </p:txBody>
      </p:sp>
      <p:sp>
        <p:nvSpPr>
          <p:cNvPr id="8" name="文字方塊 7"/>
          <p:cNvSpPr txBox="1"/>
          <p:nvPr/>
        </p:nvSpPr>
        <p:spPr>
          <a:xfrm>
            <a:off x="899592" y="5373216"/>
            <a:ext cx="7344816" cy="769441"/>
          </a:xfrm>
          <a:prstGeom prst="rect">
            <a:avLst/>
          </a:prstGeom>
          <a:noFill/>
        </p:spPr>
        <p:txBody>
          <a:bodyPr wrap="square" rtlCol="0">
            <a:spAutoFit/>
          </a:bodyPr>
          <a:lstStyle/>
          <a:p>
            <a:r>
              <a:rPr lang="zh-TW" altLang="en-US" sz="2200" dirty="0">
                <a:latin typeface="Book Antiqua" panose="02040602050305030304" pitchFamily="18" charset="0"/>
                <a:ea typeface="標楷體" panose="03000509000000000000" pitchFamily="65" charset="-120"/>
              </a:rPr>
              <a:t>銷貨成本</a:t>
            </a:r>
            <a:r>
              <a:rPr lang="zh-TW" altLang="en-US" sz="2200" dirty="0" smtClean="0">
                <a:latin typeface="Book Antiqua" panose="02040602050305030304" pitchFamily="18" charset="0"/>
                <a:ea typeface="標楷體" panose="03000509000000000000" pitchFamily="65" charset="-120"/>
              </a:rPr>
              <a:t>＝</a:t>
            </a:r>
            <a:r>
              <a:rPr lang="en-US" altLang="zh-TW" sz="2200" dirty="0" smtClean="0">
                <a:latin typeface="Book Antiqua" panose="02040602050305030304" pitchFamily="18" charset="0"/>
                <a:ea typeface="標楷體" panose="03000509000000000000" pitchFamily="65" charset="-120"/>
              </a:rPr>
              <a:t>500*21.72+800*23.49=29,652</a:t>
            </a:r>
          </a:p>
          <a:p>
            <a:r>
              <a:rPr lang="zh-TW" altLang="en-US" sz="2200" dirty="0">
                <a:latin typeface="Book Antiqua" panose="02040602050305030304" pitchFamily="18" charset="0"/>
                <a:ea typeface="標楷體" panose="03000509000000000000" pitchFamily="65" charset="-120"/>
              </a:rPr>
              <a:t>期末</a:t>
            </a:r>
            <a:r>
              <a:rPr lang="zh-TW" altLang="en-US" sz="2200" dirty="0" smtClean="0">
                <a:latin typeface="Book Antiqua" panose="02040602050305030304" pitchFamily="18" charset="0"/>
                <a:ea typeface="標楷體" panose="03000509000000000000" pitchFamily="65" charset="-120"/>
              </a:rPr>
              <a:t>存貨＝</a:t>
            </a:r>
            <a:r>
              <a:rPr lang="en-US" altLang="zh-TW" sz="2200" dirty="0" smtClean="0">
                <a:latin typeface="Book Antiqua" panose="02040602050305030304" pitchFamily="18" charset="0"/>
                <a:ea typeface="標楷體" panose="03000509000000000000" pitchFamily="65" charset="-120"/>
              </a:rPr>
              <a:t>44,500-29,652==14,848</a:t>
            </a:r>
            <a:endParaRPr lang="zh-TW" altLang="en-US" sz="2200" dirty="0"/>
          </a:p>
        </p:txBody>
      </p:sp>
      <p:graphicFrame>
        <p:nvGraphicFramePr>
          <p:cNvPr id="14" name="表格 13"/>
          <p:cNvGraphicFramePr>
            <a:graphicFrameLocks noGrp="1"/>
          </p:cNvGraphicFramePr>
          <p:nvPr>
            <p:extLst>
              <p:ext uri="{D42A27DB-BD31-4B8C-83A1-F6EECF244321}">
                <p14:modId xmlns:p14="http://schemas.microsoft.com/office/powerpoint/2010/main" val="1162149182"/>
              </p:ext>
            </p:extLst>
          </p:nvPr>
        </p:nvGraphicFramePr>
        <p:xfrm>
          <a:off x="899592" y="2996952"/>
          <a:ext cx="7488832" cy="2377440"/>
        </p:xfrm>
        <a:graphic>
          <a:graphicData uri="http://schemas.openxmlformats.org/drawingml/2006/table">
            <a:tbl>
              <a:tblPr firstRow="1" bandRow="1">
                <a:tableStyleId>{2D5ABB26-0587-4C30-8999-92F81FD0307C}</a:tableStyleId>
              </a:tblPr>
              <a:tblGrid>
                <a:gridCol w="864096"/>
                <a:gridCol w="792088"/>
                <a:gridCol w="720080"/>
                <a:gridCol w="1296144"/>
                <a:gridCol w="1224136"/>
                <a:gridCol w="1296144"/>
                <a:gridCol w="1296144"/>
              </a:tblGrid>
              <a:tr h="370840">
                <a:tc>
                  <a:txBody>
                    <a:bodyPr/>
                    <a:lstStyle/>
                    <a:p>
                      <a:endParaRPr lang="zh-TW" altLang="en-US" sz="2000" dirty="0">
                        <a:latin typeface="Book Antiqua" panose="02040602050305030304" pitchFamily="18" charset="0"/>
                        <a:ea typeface="標楷體" panose="03000509000000000000" pitchFamily="65" charset="-120"/>
                      </a:endParaRPr>
                    </a:p>
                  </a:txBody>
                  <a:tcPr/>
                </a:tc>
                <a:tc>
                  <a:txBody>
                    <a:bodyPr/>
                    <a:lstStyle/>
                    <a:p>
                      <a:endParaRPr lang="zh-TW" altLang="en-US" sz="2000" dirty="0">
                        <a:latin typeface="標楷體" panose="03000509000000000000" pitchFamily="65" charset="-120"/>
                        <a:ea typeface="標楷體" panose="03000509000000000000" pitchFamily="65" charset="-120"/>
                      </a:endParaRPr>
                    </a:p>
                  </a:txBody>
                  <a:tcPr/>
                </a:tc>
                <a:tc>
                  <a:txBody>
                    <a:bodyPr/>
                    <a:lstStyle/>
                    <a:p>
                      <a:pPr algn="ctr"/>
                      <a:r>
                        <a:rPr lang="zh-TW" altLang="en-US" sz="2000" dirty="0" smtClean="0">
                          <a:latin typeface="標楷體" panose="03000509000000000000" pitchFamily="65" charset="-120"/>
                          <a:ea typeface="標楷體" panose="03000509000000000000" pitchFamily="65" charset="-120"/>
                        </a:rPr>
                        <a:t>單位</a:t>
                      </a:r>
                      <a:endParaRPr lang="zh-TW" altLang="en-US" sz="2000" dirty="0">
                        <a:latin typeface="標楷體" panose="03000509000000000000" pitchFamily="65" charset="-120"/>
                        <a:ea typeface="標楷體" panose="03000509000000000000" pitchFamily="65" charset="-120"/>
                      </a:endParaRPr>
                    </a:p>
                  </a:txBody>
                  <a:tcPr>
                    <a:lnB w="12700" cap="flat" cmpd="sng" algn="ctr">
                      <a:solidFill>
                        <a:schemeClr val="tx1"/>
                      </a:solidFill>
                      <a:prstDash val="solid"/>
                      <a:round/>
                      <a:headEnd type="none" w="med" len="med"/>
                      <a:tailEnd type="none" w="med" len="med"/>
                    </a:lnB>
                  </a:tcPr>
                </a:tc>
                <a:tc>
                  <a:txBody>
                    <a:bodyPr/>
                    <a:lstStyle/>
                    <a:p>
                      <a:pPr algn="ctr"/>
                      <a:r>
                        <a:rPr lang="zh-TW" altLang="en-US" sz="2000" dirty="0" smtClean="0">
                          <a:latin typeface="標楷體" panose="03000509000000000000" pitchFamily="65" charset="-120"/>
                          <a:ea typeface="標楷體" panose="03000509000000000000" pitchFamily="65" charset="-120"/>
                        </a:rPr>
                        <a:t>單位成本</a:t>
                      </a:r>
                      <a:endParaRPr lang="zh-TW" altLang="en-US" sz="2000" dirty="0">
                        <a:latin typeface="標楷體" panose="03000509000000000000" pitchFamily="65" charset="-120"/>
                        <a:ea typeface="標楷體" panose="03000509000000000000" pitchFamily="65" charset="-120"/>
                      </a:endParaRPr>
                    </a:p>
                  </a:txBody>
                  <a:tcPr>
                    <a:lnR>
                      <a:noFill/>
                    </a:lnR>
                    <a:lnB w="12700" cap="flat" cmpd="sng" algn="ctr">
                      <a:solidFill>
                        <a:schemeClr val="tx1"/>
                      </a:solidFill>
                      <a:prstDash val="solid"/>
                      <a:round/>
                      <a:headEnd type="none" w="med" len="med"/>
                      <a:tailEnd type="none" w="med" len="med"/>
                    </a:lnB>
                  </a:tcPr>
                </a:tc>
                <a:tc>
                  <a:txBody>
                    <a:bodyPr/>
                    <a:lstStyle/>
                    <a:p>
                      <a:r>
                        <a:rPr lang="zh-TW" altLang="en-US" sz="2000" dirty="0" smtClean="0">
                          <a:latin typeface="標楷體" panose="03000509000000000000" pitchFamily="65" charset="-120"/>
                          <a:ea typeface="標楷體" panose="03000509000000000000" pitchFamily="65" charset="-120"/>
                        </a:rPr>
                        <a:t>結存數量</a:t>
                      </a:r>
                      <a:endParaRPr lang="zh-TW" altLang="en-US" sz="2000" dirty="0">
                        <a:latin typeface="標楷體" panose="03000509000000000000" pitchFamily="65" charset="-120"/>
                        <a:ea typeface="標楷體" panose="03000509000000000000" pitchFamily="65" charset="-120"/>
                      </a:endParaRPr>
                    </a:p>
                  </a:txBody>
                  <a:tcPr>
                    <a:lnL>
                      <a:noFill/>
                    </a:lnL>
                    <a:lnR>
                      <a:noFill/>
                    </a:lnR>
                    <a:lnB w="12700" cap="flat" cmpd="sng" algn="ctr">
                      <a:solidFill>
                        <a:schemeClr val="tx1"/>
                      </a:solidFill>
                      <a:prstDash val="solid"/>
                      <a:round/>
                      <a:headEnd type="none" w="med" len="med"/>
                      <a:tailEnd type="none" w="med" len="med"/>
                    </a:lnB>
                  </a:tcPr>
                </a:tc>
                <a:tc>
                  <a:txBody>
                    <a:bodyPr/>
                    <a:lstStyle/>
                    <a:p>
                      <a:pPr algn="ctr"/>
                      <a:r>
                        <a:rPr lang="zh-TW" altLang="en-US" sz="2000" dirty="0" smtClean="0">
                          <a:latin typeface="標楷體" panose="03000509000000000000" pitchFamily="65" charset="-120"/>
                          <a:ea typeface="標楷體" panose="03000509000000000000" pitchFamily="65" charset="-120"/>
                        </a:rPr>
                        <a:t>結存餘額</a:t>
                      </a:r>
                      <a:endParaRPr lang="zh-TW" altLang="en-US" sz="2000" dirty="0">
                        <a:latin typeface="標楷體" panose="03000509000000000000" pitchFamily="65" charset="-120"/>
                        <a:ea typeface="標楷體" panose="03000509000000000000" pitchFamily="65" charset="-120"/>
                      </a:endParaRPr>
                    </a:p>
                  </a:txBody>
                  <a:tcPr>
                    <a:lnL>
                      <a:noFill/>
                    </a:lnL>
                    <a:lnR>
                      <a:noFill/>
                    </a:lnR>
                    <a:lnB w="12700" cap="flat" cmpd="sng" algn="ctr">
                      <a:solidFill>
                        <a:schemeClr val="tx1"/>
                      </a:solidFill>
                      <a:prstDash val="solid"/>
                      <a:round/>
                      <a:headEnd type="none" w="med" len="med"/>
                      <a:tailEnd type="none" w="med" len="med"/>
                    </a:lnB>
                  </a:tcPr>
                </a:tc>
                <a:tc>
                  <a:txBody>
                    <a:bodyPr/>
                    <a:lstStyle/>
                    <a:p>
                      <a:pPr algn="ctr"/>
                      <a:r>
                        <a:rPr lang="zh-TW" altLang="en-US" sz="2000" dirty="0" smtClean="0">
                          <a:latin typeface="標楷體" panose="03000509000000000000" pitchFamily="65" charset="-120"/>
                          <a:ea typeface="標楷體" panose="03000509000000000000" pitchFamily="65" charset="-120"/>
                        </a:rPr>
                        <a:t>平均成本</a:t>
                      </a:r>
                      <a:endParaRPr lang="zh-TW" altLang="en-US" sz="2000" dirty="0">
                        <a:latin typeface="標楷體" panose="03000509000000000000" pitchFamily="65" charset="-120"/>
                        <a:ea typeface="標楷體" panose="03000509000000000000" pitchFamily="65" charset="-120"/>
                      </a:endParaRPr>
                    </a:p>
                  </a:txBody>
                  <a:tcPr>
                    <a:lnL>
                      <a:noFill/>
                    </a:lnL>
                    <a:lnB w="12700" cap="flat" cmpd="sng" algn="ctr">
                      <a:solidFill>
                        <a:schemeClr val="tx1"/>
                      </a:solidFill>
                      <a:prstDash val="solid"/>
                      <a:round/>
                      <a:headEnd type="none" w="med" len="med"/>
                      <a:tailEnd type="none" w="med" len="med"/>
                    </a:lnB>
                  </a:tcPr>
                </a:tc>
              </a:tr>
              <a:tr h="198120">
                <a:tc>
                  <a:txBody>
                    <a:bodyPr/>
                    <a:lstStyle/>
                    <a:p>
                      <a:r>
                        <a:rPr lang="en-US" altLang="zh-TW" sz="2000" dirty="0" smtClean="0"/>
                        <a:t>10/1</a:t>
                      </a:r>
                      <a:endParaRPr lang="zh-TW" altLang="en-US" sz="2000" dirty="0"/>
                    </a:p>
                  </a:txBody>
                  <a:tcPr>
                    <a:lnB>
                      <a:noFill/>
                    </a:lnB>
                  </a:tcPr>
                </a:tc>
                <a:tc>
                  <a:txBody>
                    <a:bodyPr/>
                    <a:lstStyle/>
                    <a:p>
                      <a:r>
                        <a:rPr lang="zh-TW" altLang="en-US" sz="2000" dirty="0" smtClean="0">
                          <a:latin typeface="標楷體" panose="03000509000000000000" pitchFamily="65" charset="-120"/>
                          <a:ea typeface="標楷體" panose="03000509000000000000" pitchFamily="65" charset="-120"/>
                        </a:rPr>
                        <a:t>存貨</a:t>
                      </a:r>
                      <a:endParaRPr lang="zh-TW" altLang="en-US" sz="2000" dirty="0">
                        <a:latin typeface="標楷體" panose="03000509000000000000" pitchFamily="65" charset="-120"/>
                        <a:ea typeface="標楷體" panose="03000509000000000000" pitchFamily="65" charset="-120"/>
                      </a:endParaRPr>
                    </a:p>
                  </a:txBody>
                  <a:tcPr>
                    <a:lnB>
                      <a:noFill/>
                    </a:lnB>
                  </a:tcPr>
                </a:tc>
                <a:tc>
                  <a:txBody>
                    <a:bodyPr/>
                    <a:lstStyle/>
                    <a:p>
                      <a:pPr algn="ctr"/>
                      <a:r>
                        <a:rPr lang="en-US" altLang="zh-TW" sz="2000" dirty="0" smtClean="0">
                          <a:latin typeface="標楷體" panose="03000509000000000000" pitchFamily="65" charset="-120"/>
                          <a:ea typeface="標楷體" panose="03000509000000000000" pitchFamily="65" charset="-120"/>
                        </a:rPr>
                        <a:t>100</a:t>
                      </a:r>
                      <a:endParaRPr lang="zh-TW" altLang="en-US" sz="2000" dirty="0">
                        <a:latin typeface="標楷體" panose="03000509000000000000" pitchFamily="65" charset="-120"/>
                        <a:ea typeface="標楷體" panose="03000509000000000000" pitchFamily="65" charset="-120"/>
                      </a:endParaRPr>
                    </a:p>
                  </a:txBody>
                  <a:tcPr>
                    <a:lnT w="12700" cap="flat" cmpd="sng" algn="ctr">
                      <a:solidFill>
                        <a:schemeClr val="tx1"/>
                      </a:solidFill>
                      <a:prstDash val="solid"/>
                      <a:round/>
                      <a:headEnd type="none" w="med" len="med"/>
                      <a:tailEnd type="none" w="med" len="med"/>
                    </a:lnT>
                    <a:lnB>
                      <a:noFill/>
                    </a:lnB>
                  </a:tcPr>
                </a:tc>
                <a:tc>
                  <a:txBody>
                    <a:bodyPr/>
                    <a:lstStyle/>
                    <a:p>
                      <a:pPr algn="ctr"/>
                      <a:r>
                        <a:rPr lang="en-US" altLang="zh-TW" sz="2000" dirty="0" smtClean="0">
                          <a:latin typeface="標楷體" panose="03000509000000000000" pitchFamily="65" charset="-120"/>
                          <a:ea typeface="標楷體" panose="03000509000000000000" pitchFamily="65" charset="-120"/>
                        </a:rPr>
                        <a:t>$20</a:t>
                      </a:r>
                      <a:endParaRPr lang="zh-TW" altLang="en-US" sz="2000" dirty="0">
                        <a:latin typeface="標楷體" panose="03000509000000000000" pitchFamily="65" charset="-120"/>
                        <a:ea typeface="標楷體" panose="03000509000000000000" pitchFamily="65" charset="-120"/>
                      </a:endParaRPr>
                    </a:p>
                  </a:txBody>
                  <a:tcPr>
                    <a:lnR>
                      <a:noFill/>
                    </a:lnR>
                    <a:lnT w="12700" cap="flat" cmpd="sng" algn="ctr">
                      <a:solidFill>
                        <a:schemeClr val="tx1"/>
                      </a:solidFill>
                      <a:prstDash val="solid"/>
                      <a:round/>
                      <a:headEnd type="none" w="med" len="med"/>
                      <a:tailEnd type="none" w="med" len="med"/>
                    </a:lnT>
                    <a:lnB>
                      <a:noFill/>
                    </a:lnB>
                  </a:tcPr>
                </a:tc>
                <a:tc>
                  <a:txBody>
                    <a:bodyPr/>
                    <a:lstStyle/>
                    <a:p>
                      <a:pPr algn="ctr"/>
                      <a:endParaRPr lang="zh-TW" altLang="en-US" sz="2000" dirty="0">
                        <a:latin typeface="標楷體" panose="03000509000000000000" pitchFamily="65" charset="-120"/>
                        <a:ea typeface="標楷體" panose="03000509000000000000" pitchFamily="65" charset="-120"/>
                      </a:endParaRP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algn="ctr"/>
                      <a:endParaRPr lang="zh-TW" altLang="en-US" sz="2000" dirty="0">
                        <a:latin typeface="標楷體" panose="03000509000000000000" pitchFamily="65" charset="-120"/>
                        <a:ea typeface="標楷體" panose="03000509000000000000" pitchFamily="65" charset="-120"/>
                      </a:endParaRP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algn="ctr"/>
                      <a:endParaRPr lang="zh-TW" altLang="en-US" sz="2000" dirty="0">
                        <a:latin typeface="標楷體" panose="03000509000000000000" pitchFamily="65" charset="-120"/>
                        <a:ea typeface="標楷體" panose="03000509000000000000" pitchFamily="65" charset="-120"/>
                      </a:endParaRPr>
                    </a:p>
                  </a:txBody>
                  <a:tcPr>
                    <a:lnL>
                      <a:noFill/>
                    </a:lnL>
                    <a:lnT w="12700" cap="flat" cmpd="sng" algn="ctr">
                      <a:solidFill>
                        <a:schemeClr val="tx1"/>
                      </a:solidFill>
                      <a:prstDash val="solid"/>
                      <a:round/>
                      <a:headEnd type="none" w="med" len="med"/>
                      <a:tailEnd type="none" w="med" len="med"/>
                    </a:lnT>
                    <a:lnB>
                      <a:noFill/>
                    </a:lnB>
                  </a:tcPr>
                </a:tc>
              </a:tr>
              <a:tr h="198120">
                <a:tc>
                  <a:txBody>
                    <a:bodyPr/>
                    <a:lstStyle/>
                    <a:p>
                      <a:r>
                        <a:rPr lang="en-US" altLang="zh-TW" sz="2000" dirty="0" smtClean="0">
                          <a:latin typeface="Book Antiqua" panose="02040602050305030304" pitchFamily="18" charset="0"/>
                          <a:ea typeface="標楷體" panose="03000509000000000000" pitchFamily="65" charset="-120"/>
                        </a:rPr>
                        <a:t>10/5</a:t>
                      </a:r>
                      <a:endParaRPr lang="zh-TW" altLang="en-US" sz="2000" dirty="0">
                        <a:latin typeface="Book Antiqua" panose="02040602050305030304" pitchFamily="18" charset="0"/>
                        <a:ea typeface="標楷體" panose="03000509000000000000" pitchFamily="65" charset="-120"/>
                      </a:endParaRPr>
                    </a:p>
                  </a:txBody>
                  <a:tcPr>
                    <a:lnT>
                      <a:noFill/>
                    </a:lnT>
                  </a:tcPr>
                </a:tc>
                <a:tc>
                  <a:txBody>
                    <a:bodyPr/>
                    <a:lstStyle/>
                    <a:p>
                      <a:r>
                        <a:rPr lang="zh-TW" altLang="en-US" sz="2000" dirty="0" smtClean="0">
                          <a:latin typeface="標楷體" panose="03000509000000000000" pitchFamily="65" charset="-120"/>
                          <a:ea typeface="標楷體" panose="03000509000000000000" pitchFamily="65" charset="-120"/>
                        </a:rPr>
                        <a:t>進貨</a:t>
                      </a:r>
                      <a:endParaRPr lang="en-US" altLang="zh-TW" sz="2000" dirty="0" smtClean="0">
                        <a:latin typeface="標楷體" panose="03000509000000000000" pitchFamily="65" charset="-120"/>
                        <a:ea typeface="標楷體" panose="03000509000000000000" pitchFamily="65" charset="-120"/>
                      </a:endParaRPr>
                    </a:p>
                  </a:txBody>
                  <a:tcPr>
                    <a:lnT>
                      <a:noFill/>
                    </a:lnT>
                  </a:tcPr>
                </a:tc>
                <a:tc>
                  <a:txBody>
                    <a:bodyPr/>
                    <a:lstStyle/>
                    <a:p>
                      <a:pPr algn="ctr"/>
                      <a:r>
                        <a:rPr lang="en-US" altLang="zh-TW" sz="2000" dirty="0" smtClean="0">
                          <a:latin typeface="標楷體" panose="03000509000000000000" pitchFamily="65" charset="-120"/>
                          <a:ea typeface="標楷體" panose="03000509000000000000" pitchFamily="65" charset="-120"/>
                        </a:rPr>
                        <a:t>600</a:t>
                      </a:r>
                      <a:endParaRPr lang="zh-TW" altLang="en-US" sz="2000" dirty="0">
                        <a:latin typeface="標楷體" panose="03000509000000000000" pitchFamily="65" charset="-120"/>
                        <a:ea typeface="標楷體" panose="03000509000000000000" pitchFamily="65" charset="-120"/>
                      </a:endParaRPr>
                    </a:p>
                  </a:txBody>
                  <a:tcPr>
                    <a:lnT>
                      <a:noFill/>
                    </a:lnT>
                  </a:tcPr>
                </a:tc>
                <a:tc>
                  <a:txBody>
                    <a:bodyPr/>
                    <a:lstStyle/>
                    <a:p>
                      <a:pPr algn="ctr"/>
                      <a:r>
                        <a:rPr lang="en-US" altLang="zh-TW" sz="2000" dirty="0" smtClean="0">
                          <a:latin typeface="標楷體" panose="03000509000000000000" pitchFamily="65" charset="-120"/>
                          <a:ea typeface="標楷體" panose="03000509000000000000" pitchFamily="65" charset="-120"/>
                        </a:rPr>
                        <a:t>$22</a:t>
                      </a:r>
                      <a:endParaRPr lang="zh-TW" altLang="en-US" sz="2000" dirty="0">
                        <a:latin typeface="標楷體" panose="03000509000000000000" pitchFamily="65" charset="-120"/>
                        <a:ea typeface="標楷體" panose="03000509000000000000" pitchFamily="65" charset="-120"/>
                      </a:endParaRPr>
                    </a:p>
                  </a:txBody>
                  <a:tcPr>
                    <a:lnR>
                      <a:noFill/>
                    </a:lnR>
                    <a:lnT>
                      <a:noFill/>
                    </a:lnT>
                  </a:tcPr>
                </a:tc>
                <a:tc>
                  <a:txBody>
                    <a:bodyPr/>
                    <a:lstStyle/>
                    <a:p>
                      <a:pPr algn="ctr"/>
                      <a:r>
                        <a:rPr lang="en-US" altLang="zh-TW" sz="2000" dirty="0" smtClean="0">
                          <a:latin typeface="標楷體" panose="03000509000000000000" pitchFamily="65" charset="-120"/>
                          <a:ea typeface="標楷體" panose="03000509000000000000" pitchFamily="65" charset="-120"/>
                        </a:rPr>
                        <a:t>700</a:t>
                      </a:r>
                      <a:endParaRPr lang="zh-TW" altLang="en-US" sz="2000" dirty="0">
                        <a:latin typeface="標楷體" panose="03000509000000000000" pitchFamily="65" charset="-120"/>
                        <a:ea typeface="標楷體" panose="03000509000000000000" pitchFamily="65" charset="-120"/>
                      </a:endParaRPr>
                    </a:p>
                  </a:txBody>
                  <a:tcPr>
                    <a:lnL>
                      <a:noFill/>
                    </a:lnL>
                    <a:lnR>
                      <a:noFill/>
                    </a:lnR>
                    <a:lnT>
                      <a:noFill/>
                    </a:lnT>
                  </a:tcPr>
                </a:tc>
                <a:tc>
                  <a:txBody>
                    <a:bodyPr/>
                    <a:lstStyle/>
                    <a:p>
                      <a:pPr algn="ctr"/>
                      <a:r>
                        <a:rPr lang="en-US" altLang="zh-TW" sz="2000" dirty="0" smtClean="0">
                          <a:latin typeface="標楷體" panose="03000509000000000000" pitchFamily="65" charset="-120"/>
                          <a:ea typeface="標楷體" panose="03000509000000000000" pitchFamily="65" charset="-120"/>
                        </a:rPr>
                        <a:t>15,200</a:t>
                      </a:r>
                      <a:endParaRPr lang="zh-TW" altLang="en-US" sz="2000" dirty="0">
                        <a:latin typeface="標楷體" panose="03000509000000000000" pitchFamily="65" charset="-120"/>
                        <a:ea typeface="標楷體" panose="03000509000000000000" pitchFamily="65" charset="-120"/>
                      </a:endParaRPr>
                    </a:p>
                  </a:txBody>
                  <a:tcPr>
                    <a:lnL>
                      <a:noFill/>
                    </a:lnL>
                    <a:lnR>
                      <a:noFill/>
                    </a:lnR>
                    <a:lnT>
                      <a:noFill/>
                    </a:lnT>
                  </a:tcPr>
                </a:tc>
                <a:tc>
                  <a:txBody>
                    <a:bodyPr/>
                    <a:lstStyle/>
                    <a:p>
                      <a:pPr algn="ctr"/>
                      <a:r>
                        <a:rPr lang="en-US" altLang="zh-TW" sz="2000" dirty="0" smtClean="0">
                          <a:solidFill>
                            <a:srgbClr val="C00000"/>
                          </a:solidFill>
                          <a:latin typeface="標楷體" panose="03000509000000000000" pitchFamily="65" charset="-120"/>
                          <a:ea typeface="標楷體" panose="03000509000000000000" pitchFamily="65" charset="-120"/>
                        </a:rPr>
                        <a:t>21.71</a:t>
                      </a:r>
                      <a:endParaRPr lang="zh-TW" altLang="en-US" sz="2000" dirty="0">
                        <a:solidFill>
                          <a:srgbClr val="C00000"/>
                        </a:solidFill>
                        <a:latin typeface="標楷體" panose="03000509000000000000" pitchFamily="65" charset="-120"/>
                        <a:ea typeface="標楷體" panose="03000509000000000000" pitchFamily="65" charset="-120"/>
                      </a:endParaRPr>
                    </a:p>
                  </a:txBody>
                  <a:tcPr>
                    <a:lnL>
                      <a:noFill/>
                    </a:lnL>
                    <a:lnT>
                      <a:noFill/>
                    </a:lnT>
                  </a:tcPr>
                </a:tc>
              </a:tr>
              <a:tr h="370840">
                <a:tc>
                  <a:txBody>
                    <a:bodyPr/>
                    <a:lstStyle/>
                    <a:p>
                      <a:r>
                        <a:rPr lang="en-US" altLang="zh-TW" sz="2000" dirty="0" smtClean="0">
                          <a:latin typeface="Book Antiqua" panose="02040602050305030304" pitchFamily="18" charset="0"/>
                          <a:ea typeface="標楷體" panose="03000509000000000000" pitchFamily="65" charset="-120"/>
                        </a:rPr>
                        <a:t>10/8</a:t>
                      </a:r>
                      <a:endParaRPr lang="zh-TW" altLang="en-US" sz="2000" dirty="0">
                        <a:latin typeface="Book Antiqua" panose="02040602050305030304" pitchFamily="18" charset="0"/>
                        <a:ea typeface="標楷體" panose="03000509000000000000" pitchFamily="65" charset="-120"/>
                      </a:endParaRPr>
                    </a:p>
                  </a:txBody>
                  <a:tcPr/>
                </a:tc>
                <a:tc>
                  <a:txBody>
                    <a:bodyPr/>
                    <a:lstStyle/>
                    <a:p>
                      <a:r>
                        <a:rPr lang="zh-TW" altLang="en-US" sz="2000" dirty="0" smtClean="0">
                          <a:latin typeface="標楷體" panose="03000509000000000000" pitchFamily="65" charset="-120"/>
                          <a:ea typeface="標楷體" panose="03000509000000000000" pitchFamily="65" charset="-120"/>
                        </a:rPr>
                        <a:t>銷貨</a:t>
                      </a:r>
                      <a:endParaRPr lang="zh-TW" altLang="en-US" sz="2000" dirty="0">
                        <a:latin typeface="標楷體" panose="03000509000000000000" pitchFamily="65" charset="-120"/>
                        <a:ea typeface="標楷體" panose="03000509000000000000" pitchFamily="65" charset="-120"/>
                      </a:endParaRPr>
                    </a:p>
                  </a:txBody>
                  <a:tcPr/>
                </a:tc>
                <a:tc>
                  <a:txBody>
                    <a:bodyPr/>
                    <a:lstStyle/>
                    <a:p>
                      <a:pPr algn="ctr"/>
                      <a:r>
                        <a:rPr lang="en-US" altLang="zh-TW" sz="2000" dirty="0" smtClean="0">
                          <a:solidFill>
                            <a:srgbClr val="C00000"/>
                          </a:solidFill>
                          <a:latin typeface="標楷體" panose="03000509000000000000" pitchFamily="65" charset="-120"/>
                          <a:ea typeface="標楷體" panose="03000509000000000000" pitchFamily="65" charset="-120"/>
                        </a:rPr>
                        <a:t>500</a:t>
                      </a:r>
                      <a:endParaRPr lang="zh-TW" altLang="en-US" sz="2000" dirty="0">
                        <a:solidFill>
                          <a:srgbClr val="C00000"/>
                        </a:solidFill>
                        <a:latin typeface="標楷體" panose="03000509000000000000" pitchFamily="65" charset="-120"/>
                        <a:ea typeface="標楷體" panose="03000509000000000000" pitchFamily="65" charset="-120"/>
                      </a:endParaRPr>
                    </a:p>
                  </a:txBody>
                  <a:tcPr/>
                </a:tc>
                <a:tc>
                  <a:txBody>
                    <a:bodyPr/>
                    <a:lstStyle/>
                    <a:p>
                      <a:pPr algn="ctr"/>
                      <a:endParaRPr lang="zh-TW" altLang="en-US" sz="2000" dirty="0">
                        <a:latin typeface="標楷體" panose="03000509000000000000" pitchFamily="65" charset="-120"/>
                        <a:ea typeface="標楷體" panose="03000509000000000000" pitchFamily="65" charset="-120"/>
                      </a:endParaRPr>
                    </a:p>
                  </a:txBody>
                  <a:tcPr>
                    <a:lnR>
                      <a:noFill/>
                    </a:lnR>
                  </a:tcPr>
                </a:tc>
                <a:tc>
                  <a:txBody>
                    <a:bodyPr/>
                    <a:lstStyle/>
                    <a:p>
                      <a:pPr algn="ctr"/>
                      <a:r>
                        <a:rPr lang="en-US" altLang="zh-TW" sz="2000" dirty="0" smtClean="0">
                          <a:latin typeface="標楷體" panose="03000509000000000000" pitchFamily="65" charset="-120"/>
                          <a:ea typeface="標楷體" panose="03000509000000000000" pitchFamily="65" charset="-120"/>
                        </a:rPr>
                        <a:t>200</a:t>
                      </a:r>
                      <a:endParaRPr lang="zh-TW" altLang="en-US" sz="2000" dirty="0">
                        <a:latin typeface="標楷體" panose="03000509000000000000" pitchFamily="65" charset="-120"/>
                        <a:ea typeface="標楷體" panose="03000509000000000000" pitchFamily="65" charset="-120"/>
                      </a:endParaRPr>
                    </a:p>
                  </a:txBody>
                  <a:tcPr>
                    <a:lnL>
                      <a:noFill/>
                    </a:lnL>
                    <a:lnR>
                      <a:noFill/>
                    </a:lnR>
                  </a:tcPr>
                </a:tc>
                <a:tc>
                  <a:txBody>
                    <a:bodyPr/>
                    <a:lstStyle/>
                    <a:p>
                      <a:pPr algn="ctr"/>
                      <a:r>
                        <a:rPr lang="en-US" altLang="zh-TW" sz="2000" dirty="0" smtClean="0">
                          <a:latin typeface="標楷體" panose="03000509000000000000" pitchFamily="65" charset="-120"/>
                          <a:ea typeface="標楷體" panose="03000509000000000000" pitchFamily="65" charset="-120"/>
                        </a:rPr>
                        <a:t>4,345</a:t>
                      </a:r>
                      <a:endParaRPr lang="zh-TW" altLang="en-US" sz="2000" dirty="0">
                        <a:latin typeface="標楷體" panose="03000509000000000000" pitchFamily="65" charset="-120"/>
                        <a:ea typeface="標楷體" panose="03000509000000000000" pitchFamily="65" charset="-120"/>
                      </a:endParaRPr>
                    </a:p>
                  </a:txBody>
                  <a:tcPr>
                    <a:lnL>
                      <a:noFill/>
                    </a:lnL>
                    <a:lnR>
                      <a:noFill/>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latin typeface="標楷體" panose="03000509000000000000" pitchFamily="65" charset="-120"/>
                          <a:ea typeface="標楷體" panose="03000509000000000000" pitchFamily="65" charset="-120"/>
                        </a:rPr>
                        <a:t>21.71</a:t>
                      </a:r>
                      <a:endParaRPr lang="zh-TW" altLang="en-US" sz="2000" dirty="0" smtClean="0">
                        <a:latin typeface="標楷體" panose="03000509000000000000" pitchFamily="65" charset="-120"/>
                        <a:ea typeface="標楷體" panose="03000509000000000000" pitchFamily="65" charset="-120"/>
                      </a:endParaRPr>
                    </a:p>
                  </a:txBody>
                  <a:tcPr>
                    <a:lnL>
                      <a:noFill/>
                    </a:lnL>
                  </a:tcPr>
                </a:tc>
              </a:tr>
              <a:tr h="370840">
                <a:tc>
                  <a:txBody>
                    <a:bodyPr/>
                    <a:lstStyle/>
                    <a:p>
                      <a:r>
                        <a:rPr lang="en-US" altLang="zh-TW" sz="2000" dirty="0" smtClean="0">
                          <a:latin typeface="Book Antiqua" panose="02040602050305030304" pitchFamily="18" charset="0"/>
                          <a:ea typeface="標楷體" panose="03000509000000000000" pitchFamily="65" charset="-120"/>
                        </a:rPr>
                        <a:t>10/14</a:t>
                      </a:r>
                      <a:endParaRPr lang="zh-TW" altLang="en-US" sz="2000" dirty="0">
                        <a:latin typeface="Book Antiqua" panose="02040602050305030304" pitchFamily="18" charset="0"/>
                        <a:ea typeface="標楷體" panose="03000509000000000000" pitchFamily="65" charset="-120"/>
                      </a:endParaRPr>
                    </a:p>
                  </a:txBody>
                  <a:tcPr/>
                </a:tc>
                <a:tc>
                  <a:txBody>
                    <a:bodyPr/>
                    <a:lstStyle/>
                    <a:p>
                      <a:r>
                        <a:rPr lang="zh-TW" altLang="en-US" sz="2000" dirty="0" smtClean="0">
                          <a:latin typeface="標楷體" panose="03000509000000000000" pitchFamily="65" charset="-120"/>
                          <a:ea typeface="標楷體" panose="03000509000000000000" pitchFamily="65" charset="-120"/>
                        </a:rPr>
                        <a:t>進貨</a:t>
                      </a:r>
                      <a:endParaRPr lang="zh-TW" altLang="en-US" sz="2000" dirty="0">
                        <a:latin typeface="標楷體" panose="03000509000000000000" pitchFamily="65" charset="-120"/>
                        <a:ea typeface="標楷體" panose="03000509000000000000" pitchFamily="65" charset="-120"/>
                      </a:endParaRPr>
                    </a:p>
                  </a:txBody>
                  <a:tcPr/>
                </a:tc>
                <a:tc>
                  <a:txBody>
                    <a:bodyPr/>
                    <a:lstStyle/>
                    <a:p>
                      <a:pPr algn="ctr"/>
                      <a:r>
                        <a:rPr lang="en-US" altLang="zh-TW" sz="2000" dirty="0" smtClean="0">
                          <a:latin typeface="標楷體" panose="03000509000000000000" pitchFamily="65" charset="-120"/>
                          <a:ea typeface="標楷體" panose="03000509000000000000" pitchFamily="65" charset="-120"/>
                        </a:rPr>
                        <a:t>700</a:t>
                      </a:r>
                      <a:endParaRPr lang="zh-TW" altLang="en-US" sz="2000" dirty="0">
                        <a:latin typeface="標楷體" panose="03000509000000000000" pitchFamily="65" charset="-120"/>
                        <a:ea typeface="標楷體" panose="03000509000000000000" pitchFamily="65" charset="-120"/>
                      </a:endParaRPr>
                    </a:p>
                  </a:txBody>
                  <a:tcPr/>
                </a:tc>
                <a:tc>
                  <a:txBody>
                    <a:bodyPr/>
                    <a:lstStyle/>
                    <a:p>
                      <a:pPr algn="ctr"/>
                      <a:r>
                        <a:rPr lang="en-US" altLang="zh-TW" sz="2000" dirty="0" smtClean="0">
                          <a:latin typeface="標楷體" panose="03000509000000000000" pitchFamily="65" charset="-120"/>
                          <a:ea typeface="標楷體" panose="03000509000000000000" pitchFamily="65" charset="-120"/>
                        </a:rPr>
                        <a:t>$24</a:t>
                      </a:r>
                      <a:endParaRPr lang="zh-TW" altLang="en-US" sz="2000" dirty="0">
                        <a:latin typeface="標楷體" panose="03000509000000000000" pitchFamily="65" charset="-120"/>
                        <a:ea typeface="標楷體" panose="03000509000000000000" pitchFamily="65" charset="-120"/>
                      </a:endParaRPr>
                    </a:p>
                  </a:txBody>
                  <a:tcPr>
                    <a:lnR>
                      <a:noFill/>
                    </a:lnR>
                  </a:tcPr>
                </a:tc>
                <a:tc>
                  <a:txBody>
                    <a:bodyPr/>
                    <a:lstStyle/>
                    <a:p>
                      <a:pPr algn="ctr"/>
                      <a:r>
                        <a:rPr lang="en-US" altLang="zh-TW" sz="2000" dirty="0" smtClean="0">
                          <a:latin typeface="標楷體" panose="03000509000000000000" pitchFamily="65" charset="-120"/>
                          <a:ea typeface="標楷體" panose="03000509000000000000" pitchFamily="65" charset="-120"/>
                        </a:rPr>
                        <a:t>900</a:t>
                      </a:r>
                      <a:endParaRPr lang="zh-TW" altLang="en-US" sz="2000" dirty="0">
                        <a:latin typeface="標楷體" panose="03000509000000000000" pitchFamily="65" charset="-120"/>
                        <a:ea typeface="標楷體" panose="03000509000000000000" pitchFamily="65" charset="-120"/>
                      </a:endParaRPr>
                    </a:p>
                  </a:txBody>
                  <a:tcPr>
                    <a:lnL>
                      <a:noFill/>
                    </a:lnL>
                    <a:lnR>
                      <a:noFill/>
                    </a:lnR>
                  </a:tcPr>
                </a:tc>
                <a:tc>
                  <a:txBody>
                    <a:bodyPr/>
                    <a:lstStyle/>
                    <a:p>
                      <a:pPr algn="ctr"/>
                      <a:r>
                        <a:rPr lang="en-US" altLang="zh-TW" sz="2000" dirty="0" smtClean="0">
                          <a:latin typeface="標楷體" panose="03000509000000000000" pitchFamily="65" charset="-120"/>
                          <a:ea typeface="標楷體" panose="03000509000000000000" pitchFamily="65" charset="-120"/>
                        </a:rPr>
                        <a:t>21,145</a:t>
                      </a:r>
                      <a:endParaRPr lang="zh-TW" altLang="en-US" sz="2000" dirty="0">
                        <a:latin typeface="標楷體" panose="03000509000000000000" pitchFamily="65" charset="-120"/>
                        <a:ea typeface="標楷體" panose="03000509000000000000" pitchFamily="65" charset="-120"/>
                      </a:endParaRPr>
                    </a:p>
                  </a:txBody>
                  <a:tcPr>
                    <a:lnL>
                      <a:noFill/>
                    </a:lnL>
                    <a:lnR>
                      <a:noFill/>
                    </a:lnR>
                  </a:tcPr>
                </a:tc>
                <a:tc>
                  <a:txBody>
                    <a:bodyPr/>
                    <a:lstStyle/>
                    <a:p>
                      <a:pPr algn="ctr"/>
                      <a:r>
                        <a:rPr lang="en-US" altLang="zh-TW" sz="2000" dirty="0" smtClean="0">
                          <a:solidFill>
                            <a:srgbClr val="C00000"/>
                          </a:solidFill>
                          <a:latin typeface="標楷體" panose="03000509000000000000" pitchFamily="65" charset="-120"/>
                          <a:ea typeface="標楷體" panose="03000509000000000000" pitchFamily="65" charset="-120"/>
                        </a:rPr>
                        <a:t>23.49</a:t>
                      </a:r>
                      <a:endParaRPr lang="zh-TW" altLang="en-US" sz="2000" dirty="0">
                        <a:solidFill>
                          <a:srgbClr val="C00000"/>
                        </a:solidFill>
                        <a:latin typeface="標楷體" panose="03000509000000000000" pitchFamily="65" charset="-120"/>
                        <a:ea typeface="標楷體" panose="03000509000000000000" pitchFamily="65" charset="-120"/>
                      </a:endParaRPr>
                    </a:p>
                  </a:txBody>
                  <a:tcPr>
                    <a:lnL>
                      <a:noFill/>
                    </a:lnL>
                  </a:tcPr>
                </a:tc>
              </a:tr>
              <a:tr h="370840">
                <a:tc>
                  <a:txBody>
                    <a:bodyPr/>
                    <a:lstStyle/>
                    <a:p>
                      <a:r>
                        <a:rPr lang="en-US" altLang="zh-TW" sz="2000" dirty="0" smtClean="0">
                          <a:latin typeface="Book Antiqua" panose="02040602050305030304" pitchFamily="18" charset="0"/>
                          <a:ea typeface="標楷體" panose="03000509000000000000" pitchFamily="65" charset="-120"/>
                        </a:rPr>
                        <a:t>10/22</a:t>
                      </a:r>
                      <a:endParaRPr lang="zh-TW" altLang="en-US" sz="2000" dirty="0">
                        <a:latin typeface="Book Antiqua" panose="02040602050305030304" pitchFamily="18" charset="0"/>
                        <a:ea typeface="標楷體" panose="03000509000000000000" pitchFamily="65" charset="-120"/>
                      </a:endParaRPr>
                    </a:p>
                  </a:txBody>
                  <a:tcPr/>
                </a:tc>
                <a:tc>
                  <a:txBody>
                    <a:bodyPr/>
                    <a:lstStyle/>
                    <a:p>
                      <a:r>
                        <a:rPr lang="zh-TW" altLang="en-US" sz="2000" dirty="0" smtClean="0">
                          <a:latin typeface="標楷體" panose="03000509000000000000" pitchFamily="65" charset="-120"/>
                          <a:ea typeface="標楷體" panose="03000509000000000000" pitchFamily="65" charset="-120"/>
                        </a:rPr>
                        <a:t>銷貨</a:t>
                      </a:r>
                      <a:endParaRPr lang="zh-TW" altLang="en-US" sz="2000" dirty="0">
                        <a:latin typeface="標楷體" panose="03000509000000000000" pitchFamily="65" charset="-120"/>
                        <a:ea typeface="標楷體" panose="03000509000000000000" pitchFamily="65" charset="-120"/>
                      </a:endParaRPr>
                    </a:p>
                  </a:txBody>
                  <a:tcPr/>
                </a:tc>
                <a:tc>
                  <a:txBody>
                    <a:bodyPr/>
                    <a:lstStyle/>
                    <a:p>
                      <a:pPr algn="ctr"/>
                      <a:r>
                        <a:rPr lang="en-US" altLang="zh-TW" sz="2000" dirty="0" smtClean="0">
                          <a:solidFill>
                            <a:srgbClr val="C00000"/>
                          </a:solidFill>
                          <a:latin typeface="標楷體" panose="03000509000000000000" pitchFamily="65" charset="-120"/>
                          <a:ea typeface="標楷體" panose="03000509000000000000" pitchFamily="65" charset="-120"/>
                        </a:rPr>
                        <a:t>800</a:t>
                      </a:r>
                      <a:endParaRPr lang="zh-TW" altLang="en-US" sz="2000" dirty="0">
                        <a:solidFill>
                          <a:srgbClr val="C00000"/>
                        </a:solidFill>
                        <a:latin typeface="標楷體" panose="03000509000000000000" pitchFamily="65" charset="-120"/>
                        <a:ea typeface="標楷體" panose="03000509000000000000" pitchFamily="65" charset="-120"/>
                      </a:endParaRPr>
                    </a:p>
                  </a:txBody>
                  <a:tcPr/>
                </a:tc>
                <a:tc>
                  <a:txBody>
                    <a:bodyPr/>
                    <a:lstStyle/>
                    <a:p>
                      <a:pPr algn="ctr"/>
                      <a:endParaRPr lang="zh-TW" altLang="en-US" sz="2000" dirty="0">
                        <a:latin typeface="標楷體" panose="03000509000000000000" pitchFamily="65" charset="-120"/>
                        <a:ea typeface="標楷體" panose="03000509000000000000" pitchFamily="65" charset="-120"/>
                      </a:endParaRPr>
                    </a:p>
                  </a:txBody>
                  <a:tcPr>
                    <a:lnR>
                      <a:noFill/>
                    </a:lnR>
                  </a:tcPr>
                </a:tc>
                <a:tc>
                  <a:txBody>
                    <a:bodyPr/>
                    <a:lstStyle/>
                    <a:p>
                      <a:pPr algn="ctr"/>
                      <a:endParaRPr lang="zh-TW" altLang="en-US" sz="2000" dirty="0">
                        <a:latin typeface="標楷體" panose="03000509000000000000" pitchFamily="65" charset="-120"/>
                        <a:ea typeface="標楷體" panose="03000509000000000000" pitchFamily="65" charset="-120"/>
                      </a:endParaRPr>
                    </a:p>
                  </a:txBody>
                  <a:tcPr>
                    <a:lnL>
                      <a:noFill/>
                    </a:lnL>
                    <a:lnR>
                      <a:noFill/>
                    </a:lnR>
                  </a:tcPr>
                </a:tc>
                <a:tc>
                  <a:txBody>
                    <a:bodyPr/>
                    <a:lstStyle/>
                    <a:p>
                      <a:pPr algn="ctr"/>
                      <a:endParaRPr lang="zh-TW" altLang="en-US" sz="2000" dirty="0">
                        <a:latin typeface="標楷體" panose="03000509000000000000" pitchFamily="65" charset="-120"/>
                        <a:ea typeface="標楷體" panose="03000509000000000000" pitchFamily="65" charset="-120"/>
                      </a:endParaRPr>
                    </a:p>
                  </a:txBody>
                  <a:tcPr>
                    <a:lnL>
                      <a:noFill/>
                    </a:lnL>
                    <a:lnR>
                      <a:noFill/>
                    </a:lnR>
                  </a:tcPr>
                </a:tc>
                <a:tc>
                  <a:txBody>
                    <a:bodyPr/>
                    <a:lstStyle/>
                    <a:p>
                      <a:pPr algn="ctr"/>
                      <a:endParaRPr lang="zh-TW" altLang="en-US" sz="2000" dirty="0">
                        <a:latin typeface="標楷體" panose="03000509000000000000" pitchFamily="65" charset="-120"/>
                        <a:ea typeface="標楷體" panose="03000509000000000000" pitchFamily="65" charset="-120"/>
                      </a:endParaRPr>
                    </a:p>
                  </a:txBody>
                  <a:tcPr>
                    <a:lnL>
                      <a:noFill/>
                    </a:lnL>
                  </a:tcPr>
                </a:tc>
              </a:tr>
            </a:tbl>
          </a:graphicData>
        </a:graphic>
      </p:graphicFrame>
      <p:cxnSp>
        <p:nvCxnSpPr>
          <p:cNvPr id="20" name="肘形接點 19"/>
          <p:cNvCxnSpPr/>
          <p:nvPr/>
        </p:nvCxnSpPr>
        <p:spPr>
          <a:xfrm flipV="1">
            <a:off x="3342290" y="4005064"/>
            <a:ext cx="3605974" cy="360040"/>
          </a:xfrm>
          <a:prstGeom prst="bentConnector3">
            <a:avLst>
              <a:gd name="adj1" fmla="val 43879"/>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cxnSp>
        <p:nvCxnSpPr>
          <p:cNvPr id="30" name="肘形接點 29"/>
          <p:cNvCxnSpPr/>
          <p:nvPr/>
        </p:nvCxnSpPr>
        <p:spPr>
          <a:xfrm flipV="1">
            <a:off x="3342290" y="4797152"/>
            <a:ext cx="3605974" cy="360040"/>
          </a:xfrm>
          <a:prstGeom prst="bentConnector3">
            <a:avLst>
              <a:gd name="adj1" fmla="val 43879"/>
            </a:avLst>
          </a:prstGeom>
          <a:ln>
            <a:solidFill>
              <a:srgbClr val="C00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075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2" presetClass="entr" presetSubtype="4"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31746" name="Text Box 2"/>
          <p:cNvSpPr txBox="1">
            <a:spLocks noChangeArrowheads="1"/>
          </p:cNvSpPr>
          <p:nvPr/>
        </p:nvSpPr>
        <p:spPr bwMode="auto">
          <a:xfrm>
            <a:off x="323528" y="1556792"/>
            <a:ext cx="8515672" cy="3747180"/>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square">
            <a:spAutoFit/>
          </a:bodyPr>
          <a:lstStyle>
            <a:lvl1pPr marL="342900" indent="-342900">
              <a:defRPr sz="2800" b="1" i="1">
                <a:solidFill>
                  <a:srgbClr val="BC0000"/>
                </a:solidFill>
                <a:latin typeface="Comic Sans MS" pitchFamily="66" charset="0"/>
              </a:defRPr>
            </a:lvl1pPr>
            <a:lvl2pPr marL="69215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marL="346075" lvl="1" indent="-342900">
              <a:lnSpc>
                <a:spcPct val="125000"/>
              </a:lnSpc>
              <a:spcBef>
                <a:spcPts val="1200"/>
              </a:spcBef>
              <a:spcAft>
                <a:spcPts val="0"/>
              </a:spcAft>
              <a:buClr>
                <a:srgbClr val="800000"/>
              </a:buClr>
              <a:buSzPct val="80000"/>
              <a:buFont typeface="Wingdings" panose="05000000000000000000" pitchFamily="2" charset="2"/>
              <a:buChar char="n"/>
              <a:defRPr/>
            </a:pPr>
            <a:r>
              <a:rPr lang="en-US" sz="2300" b="0" i="0" dirty="0" smtClean="0">
                <a:solidFill>
                  <a:schemeClr val="tx1"/>
                </a:solidFill>
                <a:latin typeface="Book Antiqua" panose="02040602050305030304" pitchFamily="18" charset="0"/>
              </a:rPr>
              <a:t>Either </a:t>
            </a:r>
            <a:r>
              <a:rPr lang="en-US" sz="2300" b="0" i="0" dirty="0">
                <a:solidFill>
                  <a:schemeClr val="tx1"/>
                </a:solidFill>
                <a:latin typeface="Book Antiqua" panose="02040602050305030304" pitchFamily="18" charset="0"/>
              </a:rPr>
              <a:t>of the </a:t>
            </a:r>
            <a:r>
              <a:rPr lang="en-US" sz="2300" i="0" dirty="0">
                <a:solidFill>
                  <a:schemeClr val="tx1"/>
                </a:solidFill>
                <a:latin typeface="Book Antiqua" panose="02040602050305030304" pitchFamily="18" charset="0"/>
              </a:rPr>
              <a:t>two cost </a:t>
            </a:r>
            <a:r>
              <a:rPr lang="en-US" sz="2300" i="0" dirty="0" smtClean="0">
                <a:solidFill>
                  <a:schemeClr val="tx1"/>
                </a:solidFill>
                <a:latin typeface="Book Antiqua" panose="02040602050305030304" pitchFamily="18" charset="0"/>
              </a:rPr>
              <a:t>flow </a:t>
            </a:r>
            <a:r>
              <a:rPr lang="en-US" sz="2300" i="0" dirty="0">
                <a:solidFill>
                  <a:schemeClr val="tx1"/>
                </a:solidFill>
                <a:latin typeface="Book Antiqua" panose="02040602050305030304" pitchFamily="18" charset="0"/>
              </a:rPr>
              <a:t>assumptions </a:t>
            </a:r>
            <a:r>
              <a:rPr lang="en-US" sz="2300" i="0" dirty="0" smtClean="0">
                <a:solidFill>
                  <a:schemeClr val="tx1"/>
                </a:solidFill>
                <a:latin typeface="Book Antiqua" panose="02040602050305030304" pitchFamily="18" charset="0"/>
              </a:rPr>
              <a:t> </a:t>
            </a:r>
            <a:r>
              <a:rPr lang="en-US" sz="2300" b="0" i="0" dirty="0" smtClean="0">
                <a:solidFill>
                  <a:schemeClr val="tx1"/>
                </a:solidFill>
                <a:latin typeface="Book Antiqua" panose="02040602050305030304" pitchFamily="18" charset="0"/>
              </a:rPr>
              <a:t>is </a:t>
            </a:r>
            <a:r>
              <a:rPr lang="en-US" sz="2300" b="0" i="0" dirty="0">
                <a:solidFill>
                  <a:schemeClr val="tx1"/>
                </a:solidFill>
                <a:latin typeface="Book Antiqua" panose="02040602050305030304" pitchFamily="18" charset="0"/>
              </a:rPr>
              <a:t>acceptable for use. </a:t>
            </a:r>
            <a:endParaRPr lang="en-US" sz="2300" b="0" i="0" dirty="0" smtClean="0">
              <a:solidFill>
                <a:schemeClr val="tx1"/>
              </a:solidFill>
              <a:latin typeface="Book Antiqua" panose="02040602050305030304" pitchFamily="18" charset="0"/>
            </a:endParaRPr>
          </a:p>
          <a:p>
            <a:pPr marL="346075" lvl="1" indent="-342900">
              <a:lnSpc>
                <a:spcPct val="125000"/>
              </a:lnSpc>
              <a:spcBef>
                <a:spcPts val="1200"/>
              </a:spcBef>
              <a:spcAft>
                <a:spcPts val="0"/>
              </a:spcAft>
              <a:buClr>
                <a:srgbClr val="800000"/>
              </a:buClr>
              <a:buSzPct val="80000"/>
              <a:buFont typeface="Wingdings" panose="05000000000000000000" pitchFamily="2" charset="2"/>
              <a:buChar char="n"/>
              <a:defRPr/>
            </a:pPr>
            <a:r>
              <a:rPr lang="en-US" altLang="zh-TW" sz="2300" b="0" i="0" dirty="0" smtClean="0">
                <a:solidFill>
                  <a:schemeClr val="tx1"/>
                </a:solidFill>
                <a:latin typeface="Book Antiqua" panose="02040602050305030304" pitchFamily="18" charset="0"/>
              </a:rPr>
              <a:t>Adopting  the specific assumptions involves </a:t>
            </a:r>
            <a:r>
              <a:rPr lang="en-US" altLang="zh-TW" sz="2300" i="0" dirty="0" smtClean="0">
                <a:solidFill>
                  <a:schemeClr val="tx1"/>
                </a:solidFill>
                <a:latin typeface="Book Antiqua" panose="02040602050305030304" pitchFamily="18" charset="0"/>
              </a:rPr>
              <a:t>the following</a:t>
            </a:r>
            <a:r>
              <a:rPr lang="en-US" sz="2300" i="0" dirty="0" smtClean="0">
                <a:solidFill>
                  <a:schemeClr val="tx1"/>
                </a:solidFill>
                <a:latin typeface="Book Antiqua" panose="02040602050305030304" pitchFamily="18" charset="0"/>
              </a:rPr>
              <a:t> factors</a:t>
            </a:r>
            <a:r>
              <a:rPr lang="en-US" sz="2300" b="0" i="0" dirty="0" smtClean="0">
                <a:solidFill>
                  <a:schemeClr val="tx1"/>
                </a:solidFill>
                <a:latin typeface="Book Antiqua" panose="02040602050305030304" pitchFamily="18" charset="0"/>
              </a:rPr>
              <a:t>:</a:t>
            </a:r>
          </a:p>
          <a:p>
            <a:pPr marL="1146175" lvl="1" indent="-463550">
              <a:lnSpc>
                <a:spcPct val="125000"/>
              </a:lnSpc>
              <a:spcBef>
                <a:spcPts val="1200"/>
              </a:spcBef>
              <a:spcAft>
                <a:spcPts val="0"/>
              </a:spcAft>
              <a:buClr>
                <a:srgbClr val="CC0000"/>
              </a:buClr>
              <a:buSzPct val="80000"/>
              <a:buFont typeface="Arial" panose="020B0604020202020204" pitchFamily="34" charset="0"/>
              <a:buChar char="►"/>
              <a:defRPr/>
            </a:pPr>
            <a:r>
              <a:rPr lang="en-US" sz="2200" b="0" i="0" dirty="0" smtClean="0">
                <a:solidFill>
                  <a:schemeClr val="tx1"/>
                </a:solidFill>
                <a:latin typeface="Book Antiqua" panose="02040602050305030304" pitchFamily="18" charset="0"/>
              </a:rPr>
              <a:t>Income statement </a:t>
            </a:r>
            <a:r>
              <a:rPr lang="en-US" sz="2200" b="0" i="0" dirty="0" smtClean="0">
                <a:solidFill>
                  <a:schemeClr val="tx1"/>
                </a:solidFill>
                <a:latin typeface="Book Antiqua" panose="02040602050305030304" pitchFamily="18" charset="0"/>
              </a:rPr>
              <a:t>effects</a:t>
            </a:r>
          </a:p>
          <a:p>
            <a:pPr marL="1146175" lvl="1" indent="-463550">
              <a:lnSpc>
                <a:spcPct val="125000"/>
              </a:lnSpc>
              <a:spcBef>
                <a:spcPts val="1200"/>
              </a:spcBef>
              <a:spcAft>
                <a:spcPts val="0"/>
              </a:spcAft>
              <a:buClr>
                <a:srgbClr val="CC0000"/>
              </a:buClr>
              <a:buSzPct val="80000"/>
              <a:buFont typeface="Arial" panose="020B0604020202020204" pitchFamily="34" charset="0"/>
              <a:buChar char="►"/>
              <a:defRPr/>
            </a:pPr>
            <a:r>
              <a:rPr lang="en-US" sz="2200" b="0" i="0" dirty="0" smtClean="0">
                <a:solidFill>
                  <a:schemeClr val="tx1"/>
                </a:solidFill>
                <a:latin typeface="Book Antiqua" panose="02040602050305030304" pitchFamily="18" charset="0"/>
                <a:ea typeface="標楷體" panose="03000509000000000000" pitchFamily="65" charset="-120"/>
              </a:rPr>
              <a:t>Statement </a:t>
            </a:r>
            <a:r>
              <a:rPr lang="en-US" sz="2200" b="0" i="0" dirty="0" smtClean="0">
                <a:solidFill>
                  <a:schemeClr val="tx1"/>
                </a:solidFill>
                <a:latin typeface="Book Antiqua" panose="02040602050305030304" pitchFamily="18" charset="0"/>
                <a:ea typeface="標楷體" panose="03000509000000000000" pitchFamily="65" charset="-120"/>
              </a:rPr>
              <a:t>of financial position </a:t>
            </a:r>
            <a:r>
              <a:rPr lang="en-US" sz="2200" b="0" i="0" dirty="0" smtClean="0">
                <a:solidFill>
                  <a:schemeClr val="tx1"/>
                </a:solidFill>
                <a:latin typeface="Book Antiqua" panose="02040602050305030304" pitchFamily="18" charset="0"/>
                <a:ea typeface="標楷體" panose="03000509000000000000" pitchFamily="65" charset="-120"/>
              </a:rPr>
              <a:t>effects</a:t>
            </a:r>
          </a:p>
          <a:p>
            <a:pPr marL="1146175" lvl="1" indent="-463550">
              <a:lnSpc>
                <a:spcPct val="125000"/>
              </a:lnSpc>
              <a:spcBef>
                <a:spcPts val="1200"/>
              </a:spcBef>
              <a:spcAft>
                <a:spcPts val="0"/>
              </a:spcAft>
              <a:buClr>
                <a:srgbClr val="CC0000"/>
              </a:buClr>
              <a:buSzPct val="80000"/>
              <a:buFont typeface="Arial" panose="020B0604020202020204" pitchFamily="34" charset="0"/>
              <a:buChar char="►"/>
              <a:defRPr/>
            </a:pPr>
            <a:r>
              <a:rPr lang="en-US" sz="2200" b="0" i="0" dirty="0" smtClean="0">
                <a:solidFill>
                  <a:schemeClr val="tx1"/>
                </a:solidFill>
                <a:latin typeface="Book Antiqua" panose="02040602050305030304" pitchFamily="18" charset="0"/>
                <a:ea typeface="標楷體" panose="03000509000000000000" pitchFamily="65" charset="-120"/>
              </a:rPr>
              <a:t>Tax effects</a:t>
            </a:r>
            <a:endParaRPr lang="en-US" sz="2200" b="0" i="0" dirty="0">
              <a:solidFill>
                <a:schemeClr val="tx1"/>
              </a:solidFill>
              <a:latin typeface="Book Antiqua" panose="02040602050305030304" pitchFamily="18" charset="0"/>
              <a:ea typeface="標楷體" panose="03000509000000000000" pitchFamily="65" charset="-120"/>
            </a:endParaRPr>
          </a:p>
        </p:txBody>
      </p:sp>
      <p:sp>
        <p:nvSpPr>
          <p:cNvPr id="37892" name="Rectangle 7"/>
          <p:cNvSpPr>
            <a:spLocks noChangeArrowheads="1"/>
          </p:cNvSpPr>
          <p:nvPr/>
        </p:nvSpPr>
        <p:spPr bwMode="auto">
          <a:xfrm>
            <a:off x="179512" y="260648"/>
            <a:ext cx="8659688" cy="96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defRPr/>
            </a:pPr>
            <a:r>
              <a:rPr lang="en-US" sz="3000" i="0" dirty="0">
                <a:solidFill>
                  <a:srgbClr val="0070C0"/>
                </a:solidFill>
                <a:effectLst>
                  <a:outerShdw blurRad="38100" dist="38100" dir="2700000" algn="tl">
                    <a:srgbClr val="000000">
                      <a:alpha val="43137"/>
                    </a:srgbClr>
                  </a:outerShdw>
                </a:effectLst>
                <a:latin typeface="Book Antiqua" panose="02040602050305030304" pitchFamily="18" charset="0"/>
              </a:rPr>
              <a:t>Financial Statement and Tax Effects of Cost Flow </a:t>
            </a:r>
            <a:r>
              <a:rPr lang="en-US" sz="3000" i="0" dirty="0" smtClean="0">
                <a:solidFill>
                  <a:srgbClr val="0070C0"/>
                </a:solidFill>
                <a:effectLst>
                  <a:outerShdw blurRad="38100" dist="38100" dir="2700000" algn="tl">
                    <a:srgbClr val="000000">
                      <a:alpha val="43137"/>
                    </a:srgbClr>
                  </a:outerShdw>
                </a:effectLst>
                <a:latin typeface="Book Antiqua" panose="02040602050305030304" pitchFamily="18" charset="0"/>
              </a:rPr>
              <a:t>Methods </a:t>
            </a:r>
            <a:r>
              <a:rPr lang="zh-TW" altLang="en-US" sz="3000" i="0" dirty="0" smtClean="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成本流動方法對財報與稅負的影響</a:t>
            </a:r>
            <a:endParaRPr lang="en-US" sz="3000" i="0"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37893" name="Line 10"/>
          <p:cNvSpPr>
            <a:spLocks noChangeShapeType="1"/>
          </p:cNvSpPr>
          <p:nvPr/>
        </p:nvSpPr>
        <p:spPr bwMode="auto">
          <a:xfrm>
            <a:off x="304800" y="1340768"/>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Tree>
    <p:extLst>
      <p:ext uri="{BB962C8B-B14F-4D97-AF65-F5344CB8AC3E}">
        <p14:creationId xmlns:p14="http://schemas.microsoft.com/office/powerpoint/2010/main" val="4194772806"/>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2"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86" y="1917239"/>
            <a:ext cx="8534399" cy="3311961"/>
          </a:xfrm>
          <a:prstGeom prst="rect">
            <a:avLst/>
          </a:prstGeom>
          <a:noFill/>
          <a:ln w="12700"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9"/>
          <p:cNvSpPr/>
          <p:nvPr/>
        </p:nvSpPr>
        <p:spPr>
          <a:xfrm>
            <a:off x="7605586" y="1593901"/>
            <a:ext cx="1371600"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p>
            <a:pPr algn="r"/>
            <a:r>
              <a:rPr lang="en-US" sz="1200" i="0" dirty="0">
                <a:solidFill>
                  <a:schemeClr val="tx1"/>
                </a:solidFill>
                <a:latin typeface="Book Antiqua" panose="02040602050305030304" pitchFamily="18" charset="0"/>
              </a:rPr>
              <a:t>Illustration </a:t>
            </a:r>
            <a:r>
              <a:rPr lang="en-US" sz="1200" i="0" dirty="0" smtClean="0">
                <a:solidFill>
                  <a:schemeClr val="tx1"/>
                </a:solidFill>
                <a:latin typeface="Book Antiqua" panose="02040602050305030304" pitchFamily="18" charset="0"/>
              </a:rPr>
              <a:t>6-5</a:t>
            </a:r>
            <a:endParaRPr lang="en-US" sz="1200" i="0" dirty="0">
              <a:solidFill>
                <a:schemeClr val="tx1"/>
              </a:solidFill>
              <a:latin typeface="Book Antiqua" panose="02040602050305030304" pitchFamily="18" charset="0"/>
            </a:endParaRPr>
          </a:p>
        </p:txBody>
      </p:sp>
      <p:sp>
        <p:nvSpPr>
          <p:cNvPr id="9" name="矩形 8"/>
          <p:cNvSpPr/>
          <p:nvPr/>
        </p:nvSpPr>
        <p:spPr>
          <a:xfrm>
            <a:off x="372313" y="1239143"/>
            <a:ext cx="5032147" cy="461665"/>
          </a:xfrm>
          <a:prstGeom prst="rect">
            <a:avLst/>
          </a:prstGeom>
        </p:spPr>
        <p:txBody>
          <a:bodyPr wrap="none">
            <a:spAutoFit/>
          </a:bodyPr>
          <a:lstStyle/>
          <a:p>
            <a:pPr>
              <a:lnSpc>
                <a:spcPct val="120000"/>
              </a:lnSpc>
            </a:pPr>
            <a:r>
              <a:rPr lang="en-US" altLang="en-US" sz="2000" dirty="0">
                <a:latin typeface="Book Antiqua" panose="02040602050305030304" pitchFamily="18" charset="0"/>
              </a:rPr>
              <a:t>Data for Lin Electronics’ Astro condensers.</a:t>
            </a:r>
          </a:p>
        </p:txBody>
      </p:sp>
      <p:sp>
        <p:nvSpPr>
          <p:cNvPr id="10" name="文字方塊 9"/>
          <p:cNvSpPr txBox="1"/>
          <p:nvPr/>
        </p:nvSpPr>
        <p:spPr>
          <a:xfrm>
            <a:off x="7576356" y="467380"/>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284</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12" name="Rectangle 7"/>
          <p:cNvSpPr>
            <a:spLocks noChangeArrowheads="1"/>
          </p:cNvSpPr>
          <p:nvPr/>
        </p:nvSpPr>
        <p:spPr bwMode="auto">
          <a:xfrm>
            <a:off x="251520" y="276324"/>
            <a:ext cx="771100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r>
              <a:rPr lang="en-US" altLang="en-US" sz="3600" i="0" dirty="0" smtClean="0">
                <a:solidFill>
                  <a:srgbClr val="0070C0"/>
                </a:solidFill>
                <a:effectLst>
                  <a:outerShdw blurRad="38100" dist="38100" dir="2700000" algn="tl">
                    <a:srgbClr val="000000">
                      <a:alpha val="43137"/>
                    </a:srgbClr>
                  </a:outerShdw>
                </a:effectLst>
                <a:latin typeface="Book Antiqua" panose="02040602050305030304" pitchFamily="18" charset="0"/>
              </a:rPr>
              <a:t>Income Statement Effects</a:t>
            </a:r>
            <a:endParaRPr lang="en-US" altLang="en-US" sz="3600" i="0" dirty="0">
              <a:solidFill>
                <a:srgbClr val="0070C0"/>
              </a:solidFill>
              <a:effectLst>
                <a:outerShdw blurRad="38100" dist="38100" dir="2700000" algn="tl">
                  <a:srgbClr val="000000">
                    <a:alpha val="43137"/>
                  </a:srgbClr>
                </a:outerShdw>
              </a:effectLst>
              <a:latin typeface="Book Antiqua" panose="02040602050305030304" pitchFamily="18" charset="0"/>
            </a:endParaRPr>
          </a:p>
        </p:txBody>
      </p:sp>
      <p:cxnSp>
        <p:nvCxnSpPr>
          <p:cNvPr id="5" name="直線單箭頭接點 4"/>
          <p:cNvCxnSpPr/>
          <p:nvPr/>
        </p:nvCxnSpPr>
        <p:spPr>
          <a:xfrm>
            <a:off x="7164288" y="3212976"/>
            <a:ext cx="0" cy="8640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7092280" y="3284984"/>
            <a:ext cx="369332" cy="742392"/>
          </a:xfrm>
          <a:prstGeom prst="rect">
            <a:avLst/>
          </a:prstGeom>
          <a:noFill/>
        </p:spPr>
        <p:txBody>
          <a:bodyPr vert="eaVert" wrap="square" rtlCol="0">
            <a:spAutoFit/>
          </a:bodyPr>
          <a:lstStyle/>
          <a:p>
            <a:r>
              <a:rPr lang="zh-TW" altLang="en-US" sz="1200" b="1" dirty="0">
                <a:solidFill>
                  <a:srgbClr val="FF0000"/>
                </a:solidFill>
                <a:latin typeface="標楷體" panose="03000509000000000000" pitchFamily="65" charset="-120"/>
                <a:ea typeface="標楷體" panose="03000509000000000000" pitchFamily="65" charset="-120"/>
              </a:rPr>
              <a:t>價格上升 </a:t>
            </a:r>
          </a:p>
        </p:txBody>
      </p:sp>
    </p:spTree>
    <p:extLst>
      <p:ext uri="{BB962C8B-B14F-4D97-AF65-F5344CB8AC3E}">
        <p14:creationId xmlns:p14="http://schemas.microsoft.com/office/powerpoint/2010/main" val="239346644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84784"/>
            <a:ext cx="8578098" cy="5032186"/>
          </a:xfrm>
          <a:prstGeom prst="rect">
            <a:avLst/>
          </a:prstGeom>
          <a:noFill/>
          <a:ln w="12700"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4820" name="Rectangle 41"/>
          <p:cNvSpPr>
            <a:spLocks noChangeArrowheads="1"/>
          </p:cNvSpPr>
          <p:nvPr/>
        </p:nvSpPr>
        <p:spPr bwMode="auto">
          <a:xfrm>
            <a:off x="304800" y="980728"/>
            <a:ext cx="3078957"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488" tIns="44450" rIns="90488" bIns="44450">
            <a:spAutoFit/>
          </a:bodyPr>
          <a:lstStyle/>
          <a:p>
            <a:pPr>
              <a:defRPr/>
            </a:pPr>
            <a:r>
              <a:rPr lang="en-US" sz="1200" i="0" dirty="0">
                <a:solidFill>
                  <a:schemeClr val="tx1"/>
                </a:solidFill>
                <a:latin typeface="Book Antiqua" panose="02040602050305030304" pitchFamily="18" charset="0"/>
              </a:rPr>
              <a:t>Illustration </a:t>
            </a:r>
            <a:r>
              <a:rPr lang="en-US" sz="1200" i="0" dirty="0" smtClean="0">
                <a:solidFill>
                  <a:schemeClr val="tx1"/>
                </a:solidFill>
                <a:latin typeface="Book Antiqua" panose="02040602050305030304" pitchFamily="18" charset="0"/>
              </a:rPr>
              <a:t>6-10</a:t>
            </a:r>
            <a:endParaRPr lang="en-US" sz="1200" i="0" dirty="0">
              <a:solidFill>
                <a:schemeClr val="tx1"/>
              </a:solidFill>
              <a:latin typeface="Book Antiqua" panose="02040602050305030304" pitchFamily="18" charset="0"/>
            </a:endParaRPr>
          </a:p>
          <a:p>
            <a:pPr>
              <a:defRPr/>
            </a:pPr>
            <a:r>
              <a:rPr lang="en-US" sz="1200" b="0" i="0" dirty="0">
                <a:solidFill>
                  <a:schemeClr val="tx1"/>
                </a:solidFill>
                <a:latin typeface="Book Antiqua" panose="02040602050305030304" pitchFamily="18" charset="0"/>
              </a:rPr>
              <a:t>Comparative effects of cost flow methods</a:t>
            </a:r>
          </a:p>
        </p:txBody>
      </p:sp>
      <p:sp>
        <p:nvSpPr>
          <p:cNvPr id="38916" name="Rectangle 7"/>
          <p:cNvSpPr>
            <a:spLocks noChangeArrowheads="1"/>
          </p:cNvSpPr>
          <p:nvPr/>
        </p:nvSpPr>
        <p:spPr bwMode="auto">
          <a:xfrm>
            <a:off x="304800" y="188640"/>
            <a:ext cx="771100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r>
              <a:rPr lang="en-US" altLang="en-US" sz="3600" i="0" dirty="0" smtClean="0">
                <a:solidFill>
                  <a:srgbClr val="0070C0"/>
                </a:solidFill>
                <a:effectLst>
                  <a:outerShdw blurRad="38100" dist="38100" dir="2700000" algn="tl">
                    <a:srgbClr val="000000">
                      <a:alpha val="43137"/>
                    </a:srgbClr>
                  </a:outerShdw>
                </a:effectLst>
                <a:latin typeface="Book Antiqua" panose="02040602050305030304" pitchFamily="18" charset="0"/>
              </a:rPr>
              <a:t>Income Statement Effects</a:t>
            </a:r>
            <a:endParaRPr lang="en-US" altLang="en-US" sz="3600" i="0" dirty="0">
              <a:solidFill>
                <a:srgbClr val="0070C0"/>
              </a:solidFill>
              <a:effectLst>
                <a:outerShdw blurRad="38100" dist="38100" dir="2700000" algn="tl">
                  <a:srgbClr val="000000">
                    <a:alpha val="43137"/>
                  </a:srgbClr>
                </a:outerShdw>
              </a:effectLst>
              <a:latin typeface="Book Antiqua" panose="02040602050305030304" pitchFamily="18" charset="0"/>
            </a:endParaRPr>
          </a:p>
        </p:txBody>
      </p:sp>
      <p:sp>
        <p:nvSpPr>
          <p:cNvPr id="38917" name="Line 10"/>
          <p:cNvSpPr>
            <a:spLocks noChangeShapeType="1"/>
          </p:cNvSpPr>
          <p:nvPr/>
        </p:nvSpPr>
        <p:spPr bwMode="auto">
          <a:xfrm>
            <a:off x="304800" y="90872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2" name="文字方塊 1"/>
          <p:cNvSpPr txBox="1"/>
          <p:nvPr/>
        </p:nvSpPr>
        <p:spPr>
          <a:xfrm>
            <a:off x="7452320" y="404664"/>
            <a:ext cx="1368152"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latin typeface="Book Antiqua" panose="02040602050305030304" pitchFamily="18" charset="0"/>
              </a:rPr>
              <a:t>(See p. 288)</a:t>
            </a:r>
            <a:endParaRPr lang="zh-TW" altLang="en-US" b="1" dirty="0">
              <a:effectLst>
                <a:outerShdw blurRad="38100" dist="38100" dir="2700000" algn="tl">
                  <a:srgbClr val="000000">
                    <a:alpha val="43137"/>
                  </a:srgbClr>
                </a:outerShdw>
              </a:effectLst>
              <a:latin typeface="Book Antiqua" panose="02040602050305030304" pitchFamily="18" charset="0"/>
            </a:endParaRPr>
          </a:p>
        </p:txBody>
      </p:sp>
      <p:sp>
        <p:nvSpPr>
          <p:cNvPr id="3" name="文字方塊 2"/>
          <p:cNvSpPr txBox="1"/>
          <p:nvPr/>
        </p:nvSpPr>
        <p:spPr>
          <a:xfrm>
            <a:off x="3514124" y="3478696"/>
            <a:ext cx="1827083"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可供銷售商品</a:t>
            </a:r>
            <a:r>
              <a:rPr lang="zh-TW" altLang="en-US" sz="1600" dirty="0" smtClean="0">
                <a:latin typeface="標楷體" panose="03000509000000000000" pitchFamily="65" charset="-120"/>
                <a:ea typeface="標楷體" panose="03000509000000000000" pitchFamily="65" charset="-120"/>
              </a:rPr>
              <a:t>成本</a:t>
            </a:r>
            <a:endParaRPr lang="zh-TW" altLang="en-US" sz="1600" dirty="0">
              <a:latin typeface="標楷體" panose="03000509000000000000" pitchFamily="65" charset="-120"/>
              <a:ea typeface="標楷體" panose="03000509000000000000" pitchFamily="65" charset="-120"/>
            </a:endParaRPr>
          </a:p>
        </p:txBody>
      </p:sp>
      <p:sp>
        <p:nvSpPr>
          <p:cNvPr id="11" name="文字方塊 10"/>
          <p:cNvSpPr txBox="1"/>
          <p:nvPr/>
        </p:nvSpPr>
        <p:spPr>
          <a:xfrm>
            <a:off x="2411760" y="2924944"/>
            <a:ext cx="1827083"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期初存貨</a:t>
            </a:r>
            <a:endParaRPr lang="zh-TW" altLang="en-US" sz="1600" dirty="0">
              <a:latin typeface="標楷體" panose="03000509000000000000" pitchFamily="65" charset="-120"/>
              <a:ea typeface="標楷體" panose="03000509000000000000" pitchFamily="65" charset="-120"/>
            </a:endParaRPr>
          </a:p>
        </p:txBody>
      </p:sp>
      <p:sp>
        <p:nvSpPr>
          <p:cNvPr id="12" name="文字方塊 11"/>
          <p:cNvSpPr txBox="1"/>
          <p:nvPr/>
        </p:nvSpPr>
        <p:spPr>
          <a:xfrm>
            <a:off x="1448773" y="3162454"/>
            <a:ext cx="1827083"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進貨</a:t>
            </a:r>
            <a:endParaRPr lang="zh-TW" altLang="en-US" sz="1600" dirty="0">
              <a:latin typeface="標楷體" panose="03000509000000000000" pitchFamily="65" charset="-120"/>
              <a:ea typeface="標楷體" panose="03000509000000000000" pitchFamily="65" charset="-120"/>
            </a:endParaRPr>
          </a:p>
        </p:txBody>
      </p:sp>
      <p:sp>
        <p:nvSpPr>
          <p:cNvPr id="13" name="文字方塊 12"/>
          <p:cNvSpPr txBox="1"/>
          <p:nvPr/>
        </p:nvSpPr>
        <p:spPr>
          <a:xfrm>
            <a:off x="2123728" y="3738518"/>
            <a:ext cx="1827083"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期末存貨</a:t>
            </a:r>
            <a:endParaRPr lang="zh-TW" altLang="en-US" sz="1600" dirty="0">
              <a:latin typeface="標楷體" panose="03000509000000000000" pitchFamily="65" charset="-120"/>
              <a:ea typeface="標楷體" panose="03000509000000000000" pitchFamily="65" charset="-120"/>
            </a:endParaRPr>
          </a:p>
        </p:txBody>
      </p:sp>
      <p:sp>
        <p:nvSpPr>
          <p:cNvPr id="14" name="文字方塊 13"/>
          <p:cNvSpPr txBox="1"/>
          <p:nvPr/>
        </p:nvSpPr>
        <p:spPr>
          <a:xfrm>
            <a:off x="2240861" y="4005064"/>
            <a:ext cx="1827083"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銷貨成本</a:t>
            </a:r>
            <a:endParaRPr lang="zh-TW" altLang="en-US" sz="1600" dirty="0">
              <a:latin typeface="標楷體" panose="03000509000000000000" pitchFamily="65" charset="-120"/>
              <a:ea typeface="標楷體" panose="03000509000000000000" pitchFamily="65" charset="-120"/>
            </a:endParaRPr>
          </a:p>
        </p:txBody>
      </p:sp>
      <p:sp>
        <p:nvSpPr>
          <p:cNvPr id="16" name="文字方塊 15"/>
          <p:cNvSpPr txBox="1"/>
          <p:nvPr/>
        </p:nvSpPr>
        <p:spPr>
          <a:xfrm>
            <a:off x="3275856" y="4962654"/>
            <a:ext cx="1151809"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稅前淨利</a:t>
            </a:r>
            <a:endParaRPr lang="zh-TW" altLang="en-US" sz="1600" dirty="0">
              <a:latin typeface="標楷體" panose="03000509000000000000" pitchFamily="65" charset="-120"/>
              <a:ea typeface="標楷體" panose="03000509000000000000" pitchFamily="65" charset="-120"/>
            </a:endParaRPr>
          </a:p>
        </p:txBody>
      </p:sp>
      <p:sp>
        <p:nvSpPr>
          <p:cNvPr id="17" name="文字方塊 16"/>
          <p:cNvSpPr txBox="1"/>
          <p:nvPr/>
        </p:nvSpPr>
        <p:spPr>
          <a:xfrm>
            <a:off x="2987824" y="5229200"/>
            <a:ext cx="1417598"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所得稅費用</a:t>
            </a:r>
            <a:endParaRPr lang="zh-TW" altLang="en-US" sz="1600" dirty="0">
              <a:latin typeface="標楷體" panose="03000509000000000000" pitchFamily="65" charset="-120"/>
              <a:ea typeface="標楷體" panose="03000509000000000000" pitchFamily="65" charset="-120"/>
            </a:endParaRPr>
          </a:p>
        </p:txBody>
      </p:sp>
      <p:sp>
        <p:nvSpPr>
          <p:cNvPr id="18" name="文字方塊 17"/>
          <p:cNvSpPr txBox="1"/>
          <p:nvPr/>
        </p:nvSpPr>
        <p:spPr>
          <a:xfrm>
            <a:off x="1547665" y="5538718"/>
            <a:ext cx="693196"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淨利</a:t>
            </a:r>
            <a:endParaRPr lang="zh-TW" altLang="en-US" sz="1600" dirty="0">
              <a:latin typeface="標楷體" panose="03000509000000000000" pitchFamily="65" charset="-120"/>
              <a:ea typeface="標楷體" panose="03000509000000000000" pitchFamily="65" charset="-120"/>
            </a:endParaRPr>
          </a:p>
        </p:txBody>
      </p:sp>
      <p:sp>
        <p:nvSpPr>
          <p:cNvPr id="19" name="文字方塊 18"/>
          <p:cNvSpPr txBox="1"/>
          <p:nvPr/>
        </p:nvSpPr>
        <p:spPr>
          <a:xfrm>
            <a:off x="1592789" y="4386590"/>
            <a:ext cx="1827083"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銷貨毛利</a:t>
            </a:r>
            <a:endParaRPr lang="zh-TW" altLang="en-US" sz="1600" dirty="0">
              <a:latin typeface="標楷體" panose="03000509000000000000" pitchFamily="65" charset="-120"/>
              <a:ea typeface="標楷體" panose="03000509000000000000" pitchFamily="65" charset="-120"/>
            </a:endParaRPr>
          </a:p>
        </p:txBody>
      </p:sp>
      <p:sp>
        <p:nvSpPr>
          <p:cNvPr id="5" name="圓角矩形 4"/>
          <p:cNvSpPr/>
          <p:nvPr/>
        </p:nvSpPr>
        <p:spPr>
          <a:xfrm>
            <a:off x="395536" y="3817250"/>
            <a:ext cx="8208912" cy="5693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圓角矩形 20"/>
          <p:cNvSpPr/>
          <p:nvPr/>
        </p:nvSpPr>
        <p:spPr>
          <a:xfrm>
            <a:off x="395536" y="4962654"/>
            <a:ext cx="8208912" cy="3385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a:off x="6012160" y="4170566"/>
            <a:ext cx="1584176" cy="0"/>
          </a:xfrm>
          <a:prstGeom prst="straightConnector1">
            <a:avLst/>
          </a:prstGeom>
          <a:ln w="19050">
            <a:solidFill>
              <a:srgbClr val="0033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6300192" y="4098558"/>
            <a:ext cx="1080120" cy="338554"/>
          </a:xfrm>
          <a:prstGeom prst="rect">
            <a:avLst/>
          </a:prstGeom>
          <a:noFill/>
        </p:spPr>
        <p:txBody>
          <a:bodyPr wrap="square" rtlCol="0">
            <a:spAutoFit/>
          </a:bodyPr>
          <a:lstStyle/>
          <a:p>
            <a:pPr algn="ctr"/>
            <a:r>
              <a:rPr lang="en-US" altLang="zh-TW" sz="1600" dirty="0" smtClean="0">
                <a:solidFill>
                  <a:srgbClr val="003300"/>
                </a:solidFill>
                <a:latin typeface="Book Antiqua" panose="02040602050305030304" pitchFamily="18" charset="0"/>
                <a:ea typeface="標楷體" panose="03000509000000000000" pitchFamily="65" charset="-120"/>
              </a:rPr>
              <a:t>$400</a:t>
            </a:r>
            <a:endParaRPr lang="zh-TW" altLang="en-US" sz="1600" dirty="0">
              <a:solidFill>
                <a:srgbClr val="003300"/>
              </a:solidFill>
              <a:latin typeface="Book Antiqua" panose="02040602050305030304" pitchFamily="18" charset="0"/>
              <a:ea typeface="標楷體" panose="03000509000000000000" pitchFamily="65" charset="-120"/>
            </a:endParaRPr>
          </a:p>
        </p:txBody>
      </p:sp>
      <p:cxnSp>
        <p:nvCxnSpPr>
          <p:cNvPr id="29" name="直線單箭頭接點 28"/>
          <p:cNvCxnSpPr/>
          <p:nvPr/>
        </p:nvCxnSpPr>
        <p:spPr>
          <a:xfrm>
            <a:off x="6084168" y="5085184"/>
            <a:ext cx="1584176" cy="0"/>
          </a:xfrm>
          <a:prstGeom prst="straightConnector1">
            <a:avLst/>
          </a:prstGeom>
          <a:ln w="19050">
            <a:solidFill>
              <a:srgbClr val="0033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6372200" y="5013176"/>
            <a:ext cx="1080120" cy="338554"/>
          </a:xfrm>
          <a:prstGeom prst="rect">
            <a:avLst/>
          </a:prstGeom>
          <a:noFill/>
        </p:spPr>
        <p:txBody>
          <a:bodyPr wrap="square" rtlCol="0">
            <a:spAutoFit/>
          </a:bodyPr>
          <a:lstStyle/>
          <a:p>
            <a:pPr algn="ctr"/>
            <a:r>
              <a:rPr lang="en-US" altLang="zh-TW" sz="1600" dirty="0" smtClean="0">
                <a:solidFill>
                  <a:srgbClr val="003300"/>
                </a:solidFill>
                <a:latin typeface="Book Antiqua" panose="02040602050305030304" pitchFamily="18" charset="0"/>
                <a:ea typeface="標楷體" panose="03000509000000000000" pitchFamily="65" charset="-120"/>
              </a:rPr>
              <a:t>$400</a:t>
            </a:r>
            <a:endParaRPr lang="zh-TW" altLang="en-US" sz="1600" dirty="0">
              <a:solidFill>
                <a:srgbClr val="003300"/>
              </a:solidFill>
              <a:latin typeface="Book Antiqua" panose="02040602050305030304" pitchFamily="18" charset="0"/>
              <a:ea typeface="標楷體" panose="03000509000000000000" pitchFamily="65" charset="-120"/>
            </a:endParaRPr>
          </a:p>
        </p:txBody>
      </p:sp>
    </p:spTree>
    <p:extLst>
      <p:ext uri="{BB962C8B-B14F-4D97-AF65-F5344CB8AC3E}">
        <p14:creationId xmlns:p14="http://schemas.microsoft.com/office/powerpoint/2010/main" val="40755357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P spid="20" grpId="0"/>
      <p:bldP spid="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7"/>
          <p:cNvSpPr>
            <a:spLocks noChangeArrowheads="1"/>
          </p:cNvSpPr>
          <p:nvPr/>
        </p:nvSpPr>
        <p:spPr bwMode="auto">
          <a:xfrm>
            <a:off x="304800" y="188640"/>
            <a:ext cx="771100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r>
              <a:rPr lang="en-US" altLang="en-US" sz="3600" i="0" dirty="0" smtClean="0">
                <a:solidFill>
                  <a:srgbClr val="0070C0"/>
                </a:solidFill>
                <a:effectLst>
                  <a:outerShdw blurRad="38100" dist="38100" dir="2700000" algn="tl">
                    <a:srgbClr val="000000">
                      <a:alpha val="43137"/>
                    </a:srgbClr>
                  </a:outerShdw>
                </a:effectLst>
                <a:latin typeface="Book Antiqua" panose="02040602050305030304" pitchFamily="18" charset="0"/>
              </a:rPr>
              <a:t>Income Statement Effects</a:t>
            </a:r>
            <a:endParaRPr lang="en-US" altLang="en-US" sz="3600" i="0" dirty="0">
              <a:solidFill>
                <a:srgbClr val="0070C0"/>
              </a:solidFill>
              <a:effectLst>
                <a:outerShdw blurRad="38100" dist="38100" dir="2700000" algn="tl">
                  <a:srgbClr val="000000">
                    <a:alpha val="43137"/>
                  </a:srgbClr>
                </a:outerShdw>
              </a:effectLst>
              <a:latin typeface="Book Antiqua" panose="02040602050305030304" pitchFamily="18" charset="0"/>
            </a:endParaRPr>
          </a:p>
        </p:txBody>
      </p:sp>
      <p:sp>
        <p:nvSpPr>
          <p:cNvPr id="3" name="Line 10"/>
          <p:cNvSpPr>
            <a:spLocks noChangeShapeType="1"/>
          </p:cNvSpPr>
          <p:nvPr/>
        </p:nvSpPr>
        <p:spPr bwMode="auto">
          <a:xfrm>
            <a:off x="304800" y="90872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4" name="文字方塊 3"/>
          <p:cNvSpPr txBox="1"/>
          <p:nvPr/>
        </p:nvSpPr>
        <p:spPr>
          <a:xfrm>
            <a:off x="7452320" y="404664"/>
            <a:ext cx="1368152"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latin typeface="Book Antiqua" panose="02040602050305030304" pitchFamily="18" charset="0"/>
              </a:rPr>
              <a:t>(See p. 289)</a:t>
            </a:r>
            <a:endParaRPr lang="zh-TW" altLang="en-US" b="1" dirty="0">
              <a:effectLst>
                <a:outerShdw blurRad="38100" dist="38100" dir="2700000" algn="tl">
                  <a:srgbClr val="000000">
                    <a:alpha val="43137"/>
                  </a:srgbClr>
                </a:outerShdw>
              </a:effectLst>
              <a:latin typeface="Book Antiqua" panose="02040602050305030304" pitchFamily="18" charset="0"/>
            </a:endParaRPr>
          </a:p>
        </p:txBody>
      </p:sp>
      <p:sp>
        <p:nvSpPr>
          <p:cNvPr id="5" name="文字方塊 4"/>
          <p:cNvSpPr txBox="1"/>
          <p:nvPr/>
        </p:nvSpPr>
        <p:spPr>
          <a:xfrm>
            <a:off x="539551" y="1116244"/>
            <a:ext cx="8266029" cy="3317831"/>
          </a:xfrm>
          <a:prstGeom prst="rect">
            <a:avLst/>
          </a:prstGeom>
          <a:noFill/>
        </p:spPr>
        <p:txBody>
          <a:bodyPr wrap="square" rtlCol="0">
            <a:spAutoFit/>
          </a:bodyPr>
          <a:lstStyle/>
          <a:p>
            <a:pPr>
              <a:lnSpc>
                <a:spcPct val="120000"/>
              </a:lnSpc>
              <a:spcBef>
                <a:spcPts val="1200"/>
              </a:spcBef>
            </a:pPr>
            <a:r>
              <a:rPr lang="en-US" altLang="zh-TW" sz="2400" dirty="0">
                <a:latin typeface="Book Antiqua" panose="02040602050305030304" pitchFamily="18" charset="0"/>
              </a:rPr>
              <a:t>In periods of changing prices, the cost flow assumption can have a significant impact on </a:t>
            </a:r>
            <a:r>
              <a:rPr lang="en-US" altLang="zh-TW" sz="2400" dirty="0" smtClean="0">
                <a:latin typeface="Book Antiqua" panose="02040602050305030304" pitchFamily="18" charset="0"/>
              </a:rPr>
              <a:t>income.</a:t>
            </a:r>
          </a:p>
          <a:p>
            <a:pPr marL="914400" lvl="1" indent="-457200">
              <a:lnSpc>
                <a:spcPct val="120000"/>
              </a:lnSpc>
              <a:spcBef>
                <a:spcPts val="1200"/>
              </a:spcBef>
              <a:buClr>
                <a:srgbClr val="C00000"/>
              </a:buClr>
              <a:buFont typeface="Wingdings" panose="05000000000000000000" pitchFamily="2" charset="2"/>
              <a:buAutoNum type="circleNumWdWhitePlain"/>
            </a:pPr>
            <a:r>
              <a:rPr lang="en-US" altLang="zh-TW" sz="2200" dirty="0">
                <a:latin typeface="Book Antiqua" panose="02040602050305030304" pitchFamily="18" charset="0"/>
              </a:rPr>
              <a:t>In a period of </a:t>
            </a:r>
            <a:r>
              <a:rPr lang="en-US" altLang="zh-TW" sz="2200" b="1" dirty="0" smtClean="0">
                <a:solidFill>
                  <a:srgbClr val="00B050"/>
                </a:solidFill>
                <a:latin typeface="Book Antiqua" panose="02040602050305030304" pitchFamily="18" charset="0"/>
              </a:rPr>
              <a:t>rising </a:t>
            </a:r>
            <a:r>
              <a:rPr lang="en-US" altLang="zh-TW" sz="2200" b="1" dirty="0" smtClean="0">
                <a:solidFill>
                  <a:srgbClr val="00B050"/>
                </a:solidFill>
                <a:latin typeface="Book Antiqua" panose="02040602050305030304" pitchFamily="18" charset="0"/>
              </a:rPr>
              <a:t>price</a:t>
            </a:r>
            <a:r>
              <a:rPr lang="en-US" altLang="zh-TW" sz="2200" dirty="0" smtClean="0">
                <a:latin typeface="Book Antiqua" panose="02040602050305030304" pitchFamily="18" charset="0"/>
              </a:rPr>
              <a:t>, </a:t>
            </a:r>
            <a:r>
              <a:rPr lang="en-US" altLang="zh-TW" sz="2200" u="sng" dirty="0">
                <a:solidFill>
                  <a:srgbClr val="00B050"/>
                </a:solidFill>
                <a:latin typeface="Book Antiqua" panose="02040602050305030304" pitchFamily="18" charset="0"/>
              </a:rPr>
              <a:t>FIFO</a:t>
            </a:r>
            <a:r>
              <a:rPr lang="en-US" altLang="zh-TW" sz="2200" u="sng" dirty="0">
                <a:latin typeface="Book Antiqua" panose="02040602050305030304" pitchFamily="18" charset="0"/>
              </a:rPr>
              <a:t> produces a higher net </a:t>
            </a:r>
            <a:r>
              <a:rPr lang="en-US" altLang="zh-TW" sz="2200" u="sng" dirty="0" smtClean="0">
                <a:latin typeface="Book Antiqua" panose="02040602050305030304" pitchFamily="18" charset="0"/>
              </a:rPr>
              <a:t>income</a:t>
            </a:r>
            <a:r>
              <a:rPr lang="en-US" altLang="zh-TW" sz="2200" u="sng" dirty="0">
                <a:latin typeface="Book Antiqua" panose="02040602050305030304" pitchFamily="18" charset="0"/>
              </a:rPr>
              <a:t> </a:t>
            </a:r>
            <a:r>
              <a:rPr lang="en-US" altLang="zh-TW" sz="2200" dirty="0" smtClean="0">
                <a:latin typeface="Book Antiqua" panose="02040602050305030304" pitchFamily="18" charset="0"/>
              </a:rPr>
              <a:t>because </a:t>
            </a:r>
            <a:r>
              <a:rPr lang="en-US" altLang="zh-TW" sz="2200" dirty="0">
                <a:latin typeface="Book Antiqua" panose="02040602050305030304" pitchFamily="18" charset="0"/>
              </a:rPr>
              <a:t>the lower unit costs of the first units purchased are matched against </a:t>
            </a:r>
            <a:r>
              <a:rPr lang="en-US" altLang="zh-TW" sz="2200" dirty="0" smtClean="0">
                <a:latin typeface="Book Antiqua" panose="02040602050305030304" pitchFamily="18" charset="0"/>
              </a:rPr>
              <a:t>revenues.</a:t>
            </a:r>
            <a:endParaRPr lang="en-US" altLang="zh-TW" sz="2200" dirty="0" smtClean="0">
              <a:latin typeface="Book Antiqua" panose="02040602050305030304" pitchFamily="18" charset="0"/>
            </a:endParaRPr>
          </a:p>
          <a:p>
            <a:pPr marL="914400" lvl="1" indent="-457200">
              <a:lnSpc>
                <a:spcPct val="120000"/>
              </a:lnSpc>
              <a:spcBef>
                <a:spcPts val="1200"/>
              </a:spcBef>
              <a:buClr>
                <a:srgbClr val="C00000"/>
              </a:buClr>
              <a:buFont typeface="Wingdings" panose="05000000000000000000" pitchFamily="2" charset="2"/>
              <a:buAutoNum type="circleNumWdWhitePlain"/>
            </a:pPr>
            <a:r>
              <a:rPr lang="en-US" altLang="zh-TW" sz="2200" dirty="0" smtClean="0">
                <a:latin typeface="Book Antiqua" panose="02040602050305030304" pitchFamily="18" charset="0"/>
              </a:rPr>
              <a:t>If </a:t>
            </a:r>
            <a:r>
              <a:rPr lang="en-US" altLang="zh-TW" sz="2200" dirty="0">
                <a:latin typeface="Book Antiqua" panose="02040602050305030304" pitchFamily="18" charset="0"/>
              </a:rPr>
              <a:t>prices are </a:t>
            </a:r>
            <a:r>
              <a:rPr lang="en-US" altLang="zh-TW" sz="2200" b="1" dirty="0" smtClean="0">
                <a:solidFill>
                  <a:srgbClr val="00B050"/>
                </a:solidFill>
                <a:latin typeface="Book Antiqua" panose="02040602050305030304" pitchFamily="18" charset="0"/>
              </a:rPr>
              <a:t>falling</a:t>
            </a:r>
            <a:r>
              <a:rPr lang="en-US" altLang="zh-TW" sz="2200" dirty="0">
                <a:latin typeface="Book Antiqua" panose="02040602050305030304" pitchFamily="18" charset="0"/>
              </a:rPr>
              <a:t>(</a:t>
            </a:r>
            <a:r>
              <a:rPr lang="zh-TW" altLang="en-US" sz="2200" dirty="0">
                <a:latin typeface="標楷體" panose="03000509000000000000" pitchFamily="65" charset="-120"/>
                <a:ea typeface="標楷體" panose="03000509000000000000" pitchFamily="65" charset="-120"/>
              </a:rPr>
              <a:t>價格</a:t>
            </a:r>
            <a:r>
              <a:rPr lang="zh-TW" altLang="en-US" sz="2200" dirty="0" smtClean="0">
                <a:latin typeface="標楷體" panose="03000509000000000000" pitchFamily="65" charset="-120"/>
                <a:ea typeface="標楷體" panose="03000509000000000000" pitchFamily="65" charset="-120"/>
              </a:rPr>
              <a:t>下降</a:t>
            </a:r>
            <a:r>
              <a:rPr lang="en-US" altLang="zh-TW" sz="2200" dirty="0" smtClean="0">
                <a:latin typeface="Book Antiqua" panose="02040602050305030304" pitchFamily="18" charset="0"/>
              </a:rPr>
              <a:t>), </a:t>
            </a:r>
            <a:r>
              <a:rPr lang="en-US" altLang="zh-TW" sz="2200" dirty="0">
                <a:latin typeface="Book Antiqua" panose="02040602050305030304" pitchFamily="18" charset="0"/>
              </a:rPr>
              <a:t>the results from the use of FIFO and average-cost are </a:t>
            </a:r>
            <a:r>
              <a:rPr lang="en-US" altLang="zh-TW" sz="2200" b="1" dirty="0" smtClean="0">
                <a:solidFill>
                  <a:srgbClr val="00B050"/>
                </a:solidFill>
                <a:latin typeface="Book Antiqua" panose="02040602050305030304" pitchFamily="18" charset="0"/>
              </a:rPr>
              <a:t>reversed</a:t>
            </a:r>
            <a:r>
              <a:rPr lang="en-US" altLang="zh-TW" sz="2200" dirty="0" smtClean="0">
                <a:latin typeface="Book Antiqua" panose="02040602050305030304" pitchFamily="18" charset="0"/>
              </a:rPr>
              <a:t>. </a:t>
            </a:r>
            <a:endParaRPr lang="zh-TW" altLang="en-US" sz="2200" dirty="0">
              <a:latin typeface="Book Antiqua" panose="02040602050305030304" pitchFamily="18" charset="0"/>
            </a:endParaRPr>
          </a:p>
        </p:txBody>
      </p:sp>
    </p:spTree>
    <p:extLst>
      <p:ext uri="{BB962C8B-B14F-4D97-AF65-F5344CB8AC3E}">
        <p14:creationId xmlns:p14="http://schemas.microsoft.com/office/powerpoint/2010/main" val="2087605219"/>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39938" name="Text Box 2"/>
          <p:cNvSpPr txBox="1">
            <a:spLocks noChangeArrowheads="1"/>
          </p:cNvSpPr>
          <p:nvPr/>
        </p:nvSpPr>
        <p:spPr bwMode="auto">
          <a:xfrm>
            <a:off x="395536" y="1484784"/>
            <a:ext cx="8443664" cy="3650999"/>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square">
            <a:spAutoFit/>
          </a:bodyPr>
          <a:lstStyle>
            <a:lvl1pPr marL="342900" indent="-342900">
              <a:defRPr sz="2800" b="1" i="1">
                <a:solidFill>
                  <a:srgbClr val="BC0000"/>
                </a:solidFill>
                <a:latin typeface="Comic Sans MS" pitchFamily="66" charset="0"/>
              </a:defRPr>
            </a:lvl1pPr>
            <a:lvl2pPr marL="69215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lvl="1">
              <a:lnSpc>
                <a:spcPct val="125000"/>
              </a:lnSpc>
              <a:spcBef>
                <a:spcPts val="1600"/>
              </a:spcBef>
              <a:buClr>
                <a:srgbClr val="CC0000"/>
              </a:buClr>
              <a:buSzPct val="80000"/>
              <a:buFont typeface="Wingdings" panose="05000000000000000000" pitchFamily="2" charset="2"/>
              <a:buChar char="n"/>
            </a:pPr>
            <a:r>
              <a:rPr lang="en-US" altLang="en-US" sz="2400" b="0" i="0" dirty="0">
                <a:solidFill>
                  <a:schemeClr val="tx1"/>
                </a:solidFill>
                <a:latin typeface="Book Antiqua" panose="02040602050305030304" pitchFamily="18" charset="0"/>
              </a:rPr>
              <a:t>A major </a:t>
            </a:r>
            <a:r>
              <a:rPr lang="en-US" altLang="en-US" sz="2400" i="0" dirty="0">
                <a:solidFill>
                  <a:schemeClr val="tx1"/>
                </a:solidFill>
                <a:latin typeface="Book Antiqua" panose="02040602050305030304" pitchFamily="18" charset="0"/>
              </a:rPr>
              <a:t>advantage</a:t>
            </a:r>
            <a:r>
              <a:rPr lang="en-US" altLang="en-US" sz="2400" b="0" i="0" dirty="0">
                <a:solidFill>
                  <a:schemeClr val="tx1"/>
                </a:solidFill>
                <a:latin typeface="Book Antiqua" panose="02040602050305030304" pitchFamily="18" charset="0"/>
              </a:rPr>
              <a:t> of the </a:t>
            </a:r>
            <a:r>
              <a:rPr lang="en-US" altLang="en-US" sz="2400" i="0" dirty="0">
                <a:solidFill>
                  <a:schemeClr val="tx1"/>
                </a:solidFill>
                <a:latin typeface="Book Antiqua" panose="02040602050305030304" pitchFamily="18" charset="0"/>
              </a:rPr>
              <a:t>FIFO method </a:t>
            </a:r>
            <a:endParaRPr lang="en-US" altLang="en-US" sz="2400" i="0" dirty="0" smtClean="0">
              <a:solidFill>
                <a:schemeClr val="tx1"/>
              </a:solidFill>
              <a:latin typeface="Book Antiqua" panose="02040602050305030304" pitchFamily="18" charset="0"/>
            </a:endParaRPr>
          </a:p>
          <a:p>
            <a:pPr lvl="2">
              <a:lnSpc>
                <a:spcPct val="125000"/>
              </a:lnSpc>
              <a:spcBef>
                <a:spcPts val="1600"/>
              </a:spcBef>
              <a:buClr>
                <a:srgbClr val="CC0000"/>
              </a:buClr>
              <a:buSzPct val="80000"/>
              <a:buFont typeface="Wingdings" pitchFamily="2" charset="2"/>
              <a:buChar char="u"/>
            </a:pPr>
            <a:r>
              <a:rPr lang="en-US" altLang="en-US" sz="2100" b="0" i="0" dirty="0">
                <a:solidFill>
                  <a:schemeClr val="tx1"/>
                </a:solidFill>
                <a:latin typeface="Book Antiqua" panose="02040602050305030304" pitchFamily="18" charset="0"/>
              </a:rPr>
              <a:t>I</a:t>
            </a:r>
            <a:r>
              <a:rPr lang="en-US" altLang="en-US" sz="2100" b="0" i="0" dirty="0" smtClean="0">
                <a:solidFill>
                  <a:schemeClr val="tx1"/>
                </a:solidFill>
                <a:latin typeface="Book Antiqua" panose="02040602050305030304" pitchFamily="18" charset="0"/>
              </a:rPr>
              <a:t>n </a:t>
            </a:r>
            <a:r>
              <a:rPr lang="en-US" altLang="en-US" sz="2100" i="0" dirty="0">
                <a:solidFill>
                  <a:schemeClr val="tx1"/>
                </a:solidFill>
                <a:latin typeface="Book Antiqua" panose="02040602050305030304" pitchFamily="18" charset="0"/>
              </a:rPr>
              <a:t>a period of </a:t>
            </a:r>
            <a:r>
              <a:rPr lang="en-US" altLang="en-US" sz="2100" i="0" dirty="0" smtClean="0">
                <a:solidFill>
                  <a:schemeClr val="tx1"/>
                </a:solidFill>
                <a:latin typeface="Book Antiqua" panose="02040602050305030304" pitchFamily="18" charset="0"/>
              </a:rPr>
              <a:t>inflation(</a:t>
            </a:r>
            <a:r>
              <a:rPr lang="zh-TW" altLang="en-US" sz="2100" b="0" i="0" dirty="0" smtClean="0">
                <a:solidFill>
                  <a:schemeClr val="tx1"/>
                </a:solidFill>
                <a:latin typeface="標楷體" panose="03000509000000000000" pitchFamily="65" charset="-120"/>
                <a:ea typeface="標楷體" panose="03000509000000000000" pitchFamily="65" charset="-120"/>
              </a:rPr>
              <a:t>通貨膨脹期間</a:t>
            </a:r>
            <a:r>
              <a:rPr lang="en-US" altLang="zh-TW" sz="2100" i="0" dirty="0" smtClean="0">
                <a:solidFill>
                  <a:schemeClr val="tx1"/>
                </a:solidFill>
                <a:latin typeface="Book Antiqua" panose="02040602050305030304" pitchFamily="18" charset="0"/>
              </a:rPr>
              <a:t>)</a:t>
            </a:r>
            <a:r>
              <a:rPr lang="en-US" altLang="en-US" sz="2100" b="0" i="0" dirty="0" smtClean="0">
                <a:solidFill>
                  <a:schemeClr val="tx1"/>
                </a:solidFill>
                <a:latin typeface="Book Antiqua" panose="02040602050305030304" pitchFamily="18" charset="0"/>
              </a:rPr>
              <a:t>, </a:t>
            </a:r>
            <a:r>
              <a:rPr lang="en-US" altLang="en-US" sz="2100" b="0" i="0" dirty="0">
                <a:solidFill>
                  <a:schemeClr val="tx1"/>
                </a:solidFill>
                <a:latin typeface="Book Antiqua" panose="02040602050305030304" pitchFamily="18" charset="0"/>
              </a:rPr>
              <a:t>the costs allocated to ending inventory will </a:t>
            </a:r>
            <a:r>
              <a:rPr lang="en-US" altLang="en-US" sz="2100" i="0" dirty="0">
                <a:solidFill>
                  <a:schemeClr val="tx1"/>
                </a:solidFill>
                <a:latin typeface="Book Antiqua" panose="02040602050305030304" pitchFamily="18" charset="0"/>
              </a:rPr>
              <a:t>approximate their current </a:t>
            </a:r>
            <a:r>
              <a:rPr lang="en-US" altLang="en-US" sz="2100" i="0" dirty="0" smtClean="0">
                <a:solidFill>
                  <a:schemeClr val="tx1"/>
                </a:solidFill>
                <a:latin typeface="Book Antiqua" panose="02040602050305030304" pitchFamily="18" charset="0"/>
              </a:rPr>
              <a:t>cost</a:t>
            </a:r>
            <a:r>
              <a:rPr lang="en-US" altLang="en-US" sz="2100" i="0" dirty="0" smtClean="0">
                <a:solidFill>
                  <a:schemeClr val="tx1"/>
                </a:solidFill>
                <a:latin typeface="Book Antiqua" panose="02040602050305030304" pitchFamily="18" charset="0"/>
              </a:rPr>
              <a:t>(</a:t>
            </a:r>
            <a:r>
              <a:rPr lang="zh-TW" altLang="en-US" sz="2100" b="0" i="0" dirty="0" smtClean="0">
                <a:solidFill>
                  <a:schemeClr val="tx1"/>
                </a:solidFill>
                <a:latin typeface="標楷體" panose="03000509000000000000" pitchFamily="65" charset="-120"/>
                <a:ea typeface="標楷體" panose="03000509000000000000" pitchFamily="65" charset="-120"/>
              </a:rPr>
              <a:t>現時</a:t>
            </a:r>
            <a:r>
              <a:rPr lang="zh-TW" altLang="en-US" sz="2100" b="0" i="0" dirty="0" smtClean="0">
                <a:solidFill>
                  <a:schemeClr val="tx1"/>
                </a:solidFill>
                <a:latin typeface="標楷體" panose="03000509000000000000" pitchFamily="65" charset="-120"/>
                <a:ea typeface="標楷體" panose="03000509000000000000" pitchFamily="65" charset="-120"/>
              </a:rPr>
              <a:t>成本</a:t>
            </a:r>
            <a:r>
              <a:rPr lang="en-US" altLang="zh-TW" sz="2100" b="0" i="0" dirty="0" smtClean="0">
                <a:solidFill>
                  <a:schemeClr val="tx1"/>
                </a:solidFill>
                <a:latin typeface="標楷體" panose="03000509000000000000" pitchFamily="65" charset="-120"/>
                <a:ea typeface="標楷體" panose="03000509000000000000" pitchFamily="65" charset="-120"/>
              </a:rPr>
              <a:t>)</a:t>
            </a:r>
            <a:r>
              <a:rPr lang="en-US" altLang="en-US" sz="2100" b="0" i="0" dirty="0" smtClean="0">
                <a:solidFill>
                  <a:schemeClr val="tx1"/>
                </a:solidFill>
                <a:latin typeface="Book Antiqua" panose="02040602050305030304" pitchFamily="18" charset="0"/>
              </a:rPr>
              <a:t>. </a:t>
            </a:r>
            <a:endParaRPr lang="en-US" altLang="en-US" sz="2100" b="0" i="0" dirty="0">
              <a:solidFill>
                <a:schemeClr val="tx1"/>
              </a:solidFill>
              <a:latin typeface="Book Antiqua" panose="02040602050305030304" pitchFamily="18" charset="0"/>
            </a:endParaRPr>
          </a:p>
          <a:p>
            <a:pPr lvl="1">
              <a:lnSpc>
                <a:spcPct val="125000"/>
              </a:lnSpc>
              <a:spcBef>
                <a:spcPts val="1600"/>
              </a:spcBef>
              <a:buClr>
                <a:srgbClr val="CC0000"/>
              </a:buClr>
              <a:buSzPct val="80000"/>
              <a:buFont typeface="Wingdings" panose="05000000000000000000" pitchFamily="2" charset="2"/>
              <a:buChar char="n"/>
            </a:pPr>
            <a:r>
              <a:rPr lang="en-US" altLang="en-US" sz="2400" b="0" i="0" dirty="0">
                <a:solidFill>
                  <a:schemeClr val="tx1"/>
                </a:solidFill>
                <a:latin typeface="Book Antiqua" panose="02040602050305030304" pitchFamily="18" charset="0"/>
              </a:rPr>
              <a:t>A major </a:t>
            </a:r>
            <a:r>
              <a:rPr lang="en-US" altLang="en-US" sz="2400" i="0" dirty="0">
                <a:solidFill>
                  <a:schemeClr val="tx1"/>
                </a:solidFill>
                <a:latin typeface="Book Antiqua" panose="02040602050305030304" pitchFamily="18" charset="0"/>
              </a:rPr>
              <a:t>shortcoming</a:t>
            </a:r>
            <a:r>
              <a:rPr lang="en-US" altLang="en-US" sz="2400" b="0" i="0" dirty="0">
                <a:solidFill>
                  <a:schemeClr val="tx1"/>
                </a:solidFill>
                <a:latin typeface="Book Antiqua" panose="02040602050305030304" pitchFamily="18" charset="0"/>
              </a:rPr>
              <a:t> of the </a:t>
            </a:r>
            <a:r>
              <a:rPr lang="en-US" altLang="en-US" sz="2400" i="0" dirty="0" smtClean="0">
                <a:solidFill>
                  <a:schemeClr val="tx1"/>
                </a:solidFill>
                <a:latin typeface="Book Antiqua" panose="02040602050305030304" pitchFamily="18" charset="0"/>
              </a:rPr>
              <a:t>average-cost method </a:t>
            </a:r>
            <a:endParaRPr lang="en-US" altLang="en-US" sz="2400" b="0" i="0" dirty="0" smtClean="0">
              <a:solidFill>
                <a:schemeClr val="tx1"/>
              </a:solidFill>
              <a:latin typeface="Book Antiqua" panose="02040602050305030304" pitchFamily="18" charset="0"/>
            </a:endParaRPr>
          </a:p>
          <a:p>
            <a:pPr lvl="2">
              <a:lnSpc>
                <a:spcPct val="125000"/>
              </a:lnSpc>
              <a:spcBef>
                <a:spcPts val="1600"/>
              </a:spcBef>
              <a:buClr>
                <a:srgbClr val="CC0000"/>
              </a:buClr>
              <a:buSzPct val="80000"/>
              <a:buFont typeface="Wingdings" pitchFamily="2" charset="2"/>
              <a:buChar char="u"/>
            </a:pPr>
            <a:r>
              <a:rPr lang="en-US" altLang="en-US" sz="2100" b="0" i="0" dirty="0">
                <a:solidFill>
                  <a:schemeClr val="tx1"/>
                </a:solidFill>
                <a:latin typeface="Book Antiqua" panose="02040602050305030304" pitchFamily="18" charset="0"/>
              </a:rPr>
              <a:t>I</a:t>
            </a:r>
            <a:r>
              <a:rPr lang="en-US" altLang="en-US" sz="2100" b="0" i="0" dirty="0" smtClean="0">
                <a:solidFill>
                  <a:schemeClr val="tx1"/>
                </a:solidFill>
                <a:latin typeface="Book Antiqua" panose="02040602050305030304" pitchFamily="18" charset="0"/>
              </a:rPr>
              <a:t>n </a:t>
            </a:r>
            <a:r>
              <a:rPr lang="en-US" altLang="en-US" sz="2100" b="0" i="0" dirty="0">
                <a:solidFill>
                  <a:schemeClr val="tx1"/>
                </a:solidFill>
                <a:latin typeface="Book Antiqua" panose="02040602050305030304" pitchFamily="18" charset="0"/>
              </a:rPr>
              <a:t>a period of inflation, the costs allocated to ending inventory may be </a:t>
            </a:r>
            <a:r>
              <a:rPr lang="en-US" altLang="en-US" sz="2100" i="0" dirty="0" smtClean="0">
                <a:solidFill>
                  <a:schemeClr val="tx1"/>
                </a:solidFill>
                <a:latin typeface="Book Antiqua" panose="02040602050305030304" pitchFamily="18" charset="0"/>
              </a:rPr>
              <a:t>understated </a:t>
            </a:r>
            <a:r>
              <a:rPr lang="en-US" altLang="en-US" sz="2100" b="0" i="0" dirty="0">
                <a:solidFill>
                  <a:schemeClr val="tx1"/>
                </a:solidFill>
                <a:latin typeface="Book Antiqua" panose="02040602050305030304" pitchFamily="18" charset="0"/>
              </a:rPr>
              <a:t>in terms of current </a:t>
            </a:r>
            <a:r>
              <a:rPr lang="en-US" altLang="en-US" sz="2100" b="0" i="0" dirty="0" smtClean="0">
                <a:solidFill>
                  <a:schemeClr val="tx1"/>
                </a:solidFill>
                <a:latin typeface="Book Antiqua" panose="02040602050305030304" pitchFamily="18" charset="0"/>
              </a:rPr>
              <a:t>cost.</a:t>
            </a:r>
            <a:endParaRPr lang="en-US" altLang="en-US" sz="2100" b="0" i="0" dirty="0">
              <a:solidFill>
                <a:schemeClr val="tx1"/>
              </a:solidFill>
              <a:latin typeface="Book Antiqua" panose="02040602050305030304" pitchFamily="18" charset="0"/>
            </a:endParaRPr>
          </a:p>
        </p:txBody>
      </p:sp>
      <p:sp>
        <p:nvSpPr>
          <p:cNvPr id="39942" name="Rectangle 7"/>
          <p:cNvSpPr>
            <a:spLocks noChangeArrowheads="1"/>
          </p:cNvSpPr>
          <p:nvPr/>
        </p:nvSpPr>
        <p:spPr bwMode="auto">
          <a:xfrm>
            <a:off x="338534" y="304800"/>
            <a:ext cx="8500666"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p>
            <a:pPr>
              <a:buClr>
                <a:schemeClr val="accent2"/>
              </a:buClr>
              <a:buSzPct val="75000"/>
              <a:buFont typeface="Wingdings" pitchFamily="2" charset="2"/>
              <a:buNone/>
            </a:pPr>
            <a:r>
              <a:rPr lang="en-US" altLang="en-US" sz="3200" b="1" i="0" dirty="0" smtClean="0">
                <a:solidFill>
                  <a:srgbClr val="0070C0"/>
                </a:solidFill>
                <a:effectLst>
                  <a:outerShdw blurRad="38100" dist="38100" dir="2700000" algn="tl">
                    <a:srgbClr val="000000">
                      <a:alpha val="43137"/>
                    </a:srgbClr>
                  </a:outerShdw>
                </a:effectLst>
                <a:latin typeface="Book Antiqua" panose="02040602050305030304" pitchFamily="18" charset="0"/>
              </a:rPr>
              <a:t>Statement Of Financial Position Effects</a:t>
            </a:r>
            <a:endParaRPr lang="en-US" altLang="en-US" sz="3200" b="1" i="0" dirty="0">
              <a:solidFill>
                <a:srgbClr val="0070C0"/>
              </a:solidFill>
              <a:effectLst>
                <a:outerShdw blurRad="38100" dist="38100" dir="2700000" algn="tl">
                  <a:srgbClr val="000000">
                    <a:alpha val="43137"/>
                  </a:srgbClr>
                </a:outerShdw>
              </a:effectLst>
              <a:latin typeface="Book Antiqua" panose="02040602050305030304" pitchFamily="18" charset="0"/>
            </a:endParaRPr>
          </a:p>
        </p:txBody>
      </p:sp>
      <p:sp>
        <p:nvSpPr>
          <p:cNvPr id="8" name="Line 10"/>
          <p:cNvSpPr>
            <a:spLocks noChangeShapeType="1"/>
          </p:cNvSpPr>
          <p:nvPr/>
        </p:nvSpPr>
        <p:spPr bwMode="auto">
          <a:xfrm>
            <a:off x="304800" y="1124744"/>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9" name="文字方塊 8"/>
          <p:cNvSpPr txBox="1"/>
          <p:nvPr/>
        </p:nvSpPr>
        <p:spPr>
          <a:xfrm>
            <a:off x="7668344" y="395372"/>
            <a:ext cx="1368152"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latin typeface="Book Antiqua" panose="02040602050305030304" pitchFamily="18" charset="0"/>
              </a:rPr>
              <a:t>(See p. 289)</a:t>
            </a:r>
            <a:endParaRPr lang="zh-TW" altLang="en-US" b="1" dirty="0">
              <a:effectLst>
                <a:outerShdw blurRad="38100" dist="38100" dir="2700000" algn="tl">
                  <a:srgbClr val="000000">
                    <a:alpha val="43137"/>
                  </a:srgbClr>
                </a:outerShdw>
              </a:effectLst>
              <a:latin typeface="Book Antiqua" panose="02040602050305030304" pitchFamily="18" charset="0"/>
            </a:endParaRPr>
          </a:p>
        </p:txBody>
      </p:sp>
    </p:spTree>
    <p:extLst>
      <p:ext uri="{BB962C8B-B14F-4D97-AF65-F5344CB8AC3E}">
        <p14:creationId xmlns:p14="http://schemas.microsoft.com/office/powerpoint/2010/main" val="3411379362"/>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40962" name="Text Box 2"/>
          <p:cNvSpPr txBox="1">
            <a:spLocks noChangeArrowheads="1"/>
          </p:cNvSpPr>
          <p:nvPr/>
        </p:nvSpPr>
        <p:spPr bwMode="auto">
          <a:xfrm>
            <a:off x="376808" y="1088594"/>
            <a:ext cx="8515672" cy="900246"/>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square">
            <a:spAutoFit/>
          </a:bodyPr>
          <a:lstStyle>
            <a:lvl1pPr marL="342900" indent="-342900">
              <a:defRPr sz="2800" b="1" i="1">
                <a:solidFill>
                  <a:srgbClr val="BC0000"/>
                </a:solidFill>
                <a:latin typeface="Comic Sans MS" pitchFamily="66" charset="0"/>
              </a:defRPr>
            </a:lvl1pPr>
            <a:lvl2pPr marL="69215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marL="361950" lvl="1" indent="-361950">
              <a:lnSpc>
                <a:spcPct val="125000"/>
              </a:lnSpc>
              <a:spcBef>
                <a:spcPts val="1600"/>
              </a:spcBef>
              <a:buClr>
                <a:srgbClr val="CC0000"/>
              </a:buClr>
              <a:buSzPct val="80000"/>
              <a:buFont typeface="Wingdings" pitchFamily="2" charset="2"/>
              <a:buChar char="u"/>
            </a:pPr>
            <a:r>
              <a:rPr lang="en-US" altLang="en-US" sz="2100" b="0" i="0" dirty="0" smtClean="0">
                <a:solidFill>
                  <a:schemeClr val="tx1"/>
                </a:solidFill>
                <a:latin typeface="Book Antiqua" panose="02040602050305030304" pitchFamily="18" charset="0"/>
              </a:rPr>
              <a:t>During </a:t>
            </a:r>
            <a:r>
              <a:rPr lang="en-US" altLang="en-US" sz="2100" b="0" i="0" dirty="0">
                <a:solidFill>
                  <a:schemeClr val="tx1"/>
                </a:solidFill>
                <a:latin typeface="Book Antiqua" panose="02040602050305030304" pitchFamily="18" charset="0"/>
              </a:rPr>
              <a:t>times of rising </a:t>
            </a:r>
            <a:r>
              <a:rPr lang="en-US" altLang="en-US" sz="2100" b="0" i="0" dirty="0" smtClean="0">
                <a:solidFill>
                  <a:schemeClr val="tx1"/>
                </a:solidFill>
                <a:latin typeface="Book Antiqua" panose="02040602050305030304" pitchFamily="18" charset="0"/>
              </a:rPr>
              <a:t>prices, </a:t>
            </a:r>
            <a:r>
              <a:rPr lang="en-US" altLang="en-US" sz="2100" i="0" dirty="0" smtClean="0">
                <a:solidFill>
                  <a:schemeClr val="tx1"/>
                </a:solidFill>
                <a:latin typeface="Book Antiqua" panose="02040602050305030304" pitchFamily="18" charset="0"/>
              </a:rPr>
              <a:t>Average-cost </a:t>
            </a:r>
            <a:r>
              <a:rPr lang="en-US" altLang="en-US" sz="2100" b="0" i="0" dirty="0" smtClean="0">
                <a:solidFill>
                  <a:schemeClr val="tx1"/>
                </a:solidFill>
                <a:latin typeface="Book Antiqua" panose="02040602050305030304" pitchFamily="18" charset="0"/>
              </a:rPr>
              <a:t>results </a:t>
            </a:r>
            <a:r>
              <a:rPr lang="en-US" altLang="en-US" sz="2100" b="0" i="0" dirty="0">
                <a:solidFill>
                  <a:schemeClr val="tx1"/>
                </a:solidFill>
                <a:latin typeface="Book Antiqua" panose="02040602050305030304" pitchFamily="18" charset="0"/>
              </a:rPr>
              <a:t>in the </a:t>
            </a:r>
            <a:r>
              <a:rPr lang="en-US" altLang="en-US" sz="2100" b="0" i="0" dirty="0" smtClean="0">
                <a:solidFill>
                  <a:schemeClr val="tx1"/>
                </a:solidFill>
                <a:latin typeface="Book Antiqua" panose="02040602050305030304" pitchFamily="18" charset="0"/>
              </a:rPr>
              <a:t>lower </a:t>
            </a:r>
            <a:r>
              <a:rPr lang="en-US" altLang="en-US" sz="2100" b="0" i="0" dirty="0">
                <a:solidFill>
                  <a:schemeClr val="tx1"/>
                </a:solidFill>
                <a:latin typeface="Book Antiqua" panose="02040602050305030304" pitchFamily="18" charset="0"/>
              </a:rPr>
              <a:t>income taxes (because of lower </a:t>
            </a:r>
            <a:r>
              <a:rPr lang="en-US" altLang="en-US" sz="2100" b="0" i="0" dirty="0" smtClean="0">
                <a:solidFill>
                  <a:schemeClr val="tx1"/>
                </a:solidFill>
                <a:latin typeface="Book Antiqua" panose="02040602050305030304" pitchFamily="18" charset="0"/>
              </a:rPr>
              <a:t>income before income taxes). </a:t>
            </a:r>
            <a:endParaRPr lang="en-US" altLang="en-US" sz="2100" b="0" i="0" dirty="0">
              <a:solidFill>
                <a:schemeClr val="tx1"/>
              </a:solidFill>
              <a:latin typeface="Book Antiqua" panose="02040602050305030304" pitchFamily="18" charset="0"/>
            </a:endParaRPr>
          </a:p>
        </p:txBody>
      </p:sp>
      <p:sp>
        <p:nvSpPr>
          <p:cNvPr id="9" name="Rectangle 7"/>
          <p:cNvSpPr>
            <a:spLocks noChangeArrowheads="1"/>
          </p:cNvSpPr>
          <p:nvPr/>
        </p:nvSpPr>
        <p:spPr bwMode="auto">
          <a:xfrm>
            <a:off x="323528" y="260648"/>
            <a:ext cx="67056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r>
              <a:rPr lang="en-US" altLang="en-US" sz="3600" i="0" dirty="0" smtClean="0">
                <a:solidFill>
                  <a:srgbClr val="0070C0"/>
                </a:solidFill>
                <a:effectLst>
                  <a:outerShdw blurRad="38100" dist="38100" dir="2700000" algn="tl">
                    <a:srgbClr val="000000">
                      <a:alpha val="43137"/>
                    </a:srgbClr>
                  </a:outerShdw>
                </a:effectLst>
                <a:latin typeface="Book Antiqua" panose="02040602050305030304" pitchFamily="18" charset="0"/>
              </a:rPr>
              <a:t>Tax Effects</a:t>
            </a:r>
            <a:r>
              <a:rPr lang="zh-TW" altLang="en-US" sz="3600" i="0" dirty="0" smtClean="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對稅負的影響</a:t>
            </a:r>
            <a:endParaRPr lang="en-US" altLang="en-US" sz="3600" i="0" dirty="0">
              <a:solidFill>
                <a:srgbClr val="0070C0"/>
              </a:solidFill>
              <a:effectLst>
                <a:outerShdw blurRad="38100" dist="38100" dir="2700000" algn="tl">
                  <a:srgbClr val="000000">
                    <a:alpha val="43137"/>
                  </a:srgbClr>
                </a:outerShdw>
              </a:effectLst>
              <a:latin typeface="Book Antiqua" panose="02040602050305030304" pitchFamily="18" charset="0"/>
            </a:endParaRPr>
          </a:p>
        </p:txBody>
      </p:sp>
      <p:sp>
        <p:nvSpPr>
          <p:cNvPr id="10" name="Line 10"/>
          <p:cNvSpPr>
            <a:spLocks noChangeShapeType="1"/>
          </p:cNvSpPr>
          <p:nvPr/>
        </p:nvSpPr>
        <p:spPr bwMode="auto">
          <a:xfrm>
            <a:off x="304800" y="1052736"/>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7" name="文字方塊 6"/>
          <p:cNvSpPr txBox="1"/>
          <p:nvPr/>
        </p:nvSpPr>
        <p:spPr>
          <a:xfrm>
            <a:off x="7524328" y="404664"/>
            <a:ext cx="1368152"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latin typeface="Book Antiqua" panose="02040602050305030304" pitchFamily="18" charset="0"/>
              </a:rPr>
              <a:t>(See p. 289)</a:t>
            </a:r>
            <a:endParaRPr lang="zh-TW" altLang="en-US" b="1" dirty="0">
              <a:effectLst>
                <a:outerShdw blurRad="38100" dist="38100" dir="2700000" algn="tl">
                  <a:srgbClr val="000000">
                    <a:alpha val="43137"/>
                  </a:srgbClr>
                </a:outerShdw>
              </a:effectLst>
              <a:latin typeface="Book Antiqua" panose="02040602050305030304" pitchFamily="18" charset="0"/>
            </a:endParaRP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988840"/>
            <a:ext cx="8578098" cy="4392488"/>
          </a:xfrm>
          <a:prstGeom prst="rect">
            <a:avLst/>
          </a:prstGeom>
          <a:noFill/>
          <a:ln w="12700" algn="ctr">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22" name="直線單箭頭接點 21"/>
          <p:cNvCxnSpPr/>
          <p:nvPr/>
        </p:nvCxnSpPr>
        <p:spPr>
          <a:xfrm>
            <a:off x="6084168" y="5125834"/>
            <a:ext cx="1584176" cy="0"/>
          </a:xfrm>
          <a:prstGeom prst="straightConnector1">
            <a:avLst/>
          </a:prstGeom>
          <a:ln w="19050">
            <a:solidFill>
              <a:srgbClr val="0033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6084168" y="5413866"/>
            <a:ext cx="1584176" cy="0"/>
          </a:xfrm>
          <a:prstGeom prst="straightConnector1">
            <a:avLst/>
          </a:prstGeom>
          <a:ln w="19050">
            <a:solidFill>
              <a:srgbClr val="0033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文字方塊 1"/>
          <p:cNvSpPr txBox="1"/>
          <p:nvPr/>
        </p:nvSpPr>
        <p:spPr>
          <a:xfrm>
            <a:off x="6561076" y="5085184"/>
            <a:ext cx="936104" cy="338554"/>
          </a:xfrm>
          <a:prstGeom prst="rect">
            <a:avLst/>
          </a:prstGeom>
          <a:noFill/>
        </p:spPr>
        <p:txBody>
          <a:bodyPr wrap="square" rtlCol="0">
            <a:spAutoFit/>
          </a:bodyPr>
          <a:lstStyle/>
          <a:p>
            <a:r>
              <a:rPr lang="en-US" altLang="zh-TW" sz="1600" dirty="0" smtClean="0">
                <a:latin typeface="Book Antiqua" panose="02040602050305030304" pitchFamily="18" charset="0"/>
              </a:rPr>
              <a:t>400</a:t>
            </a:r>
            <a:endParaRPr lang="zh-TW" altLang="en-US" sz="1600" dirty="0">
              <a:latin typeface="Book Antiqua" panose="02040602050305030304" pitchFamily="18" charset="0"/>
            </a:endParaRPr>
          </a:p>
        </p:txBody>
      </p:sp>
      <p:sp>
        <p:nvSpPr>
          <p:cNvPr id="26" name="文字方塊 25"/>
          <p:cNvSpPr txBox="1"/>
          <p:nvPr/>
        </p:nvSpPr>
        <p:spPr>
          <a:xfrm>
            <a:off x="6588224" y="5373796"/>
            <a:ext cx="936104" cy="338554"/>
          </a:xfrm>
          <a:prstGeom prst="rect">
            <a:avLst/>
          </a:prstGeom>
          <a:noFill/>
        </p:spPr>
        <p:txBody>
          <a:bodyPr wrap="square" rtlCol="0">
            <a:spAutoFit/>
          </a:bodyPr>
          <a:lstStyle/>
          <a:p>
            <a:r>
              <a:rPr lang="en-US" altLang="zh-TW" sz="1600" dirty="0" smtClean="0">
                <a:latin typeface="Book Antiqua" panose="02040602050305030304" pitchFamily="18" charset="0"/>
              </a:rPr>
              <a:t>120</a:t>
            </a:r>
            <a:endParaRPr lang="zh-TW" altLang="en-US" sz="1600" dirty="0">
              <a:latin typeface="Book Antiqua" panose="02040602050305030304" pitchFamily="18" charset="0"/>
            </a:endParaRPr>
          </a:p>
        </p:txBody>
      </p:sp>
    </p:spTree>
    <p:extLst>
      <p:ext uri="{BB962C8B-B14F-4D97-AF65-F5344CB8AC3E}">
        <p14:creationId xmlns:p14="http://schemas.microsoft.com/office/powerpoint/2010/main" val="234193313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41988" name="Text Box 4"/>
          <p:cNvSpPr txBox="1">
            <a:spLocks noChangeArrowheads="1"/>
          </p:cNvSpPr>
          <p:nvPr/>
        </p:nvSpPr>
        <p:spPr bwMode="auto">
          <a:xfrm>
            <a:off x="533400" y="1295400"/>
            <a:ext cx="8293042" cy="3792577"/>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square">
            <a:spAutoFit/>
          </a:bodyPr>
          <a:lstStyle>
            <a:lvl1pPr marL="342900" indent="-342900">
              <a:defRPr sz="2800" b="1" i="1">
                <a:solidFill>
                  <a:srgbClr val="BC0000"/>
                </a:solidFill>
                <a:latin typeface="Comic Sans MS" pitchFamily="66" charset="0"/>
              </a:defRPr>
            </a:lvl1pPr>
            <a:lvl2pPr marL="69215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lvl="1">
              <a:lnSpc>
                <a:spcPct val="120000"/>
              </a:lnSpc>
              <a:spcBef>
                <a:spcPct val="35000"/>
              </a:spcBef>
              <a:spcAft>
                <a:spcPct val="20000"/>
              </a:spcAft>
              <a:buClr>
                <a:srgbClr val="CC0000"/>
              </a:buClr>
              <a:buSzPct val="80000"/>
              <a:buFont typeface="Wingdings" pitchFamily="2" charset="2"/>
              <a:buChar char="u"/>
            </a:pPr>
            <a:r>
              <a:rPr lang="en-US" altLang="zh-TW" sz="2400" b="0" i="0" dirty="0">
                <a:solidFill>
                  <a:srgbClr val="000000"/>
                </a:solidFill>
                <a:latin typeface="Book Antiqua" panose="02040602050305030304" pitchFamily="18" charset="0"/>
                <a:ea typeface="標楷體" panose="03000509000000000000" pitchFamily="65" charset="-120"/>
              </a:rPr>
              <a:t>consistency </a:t>
            </a:r>
            <a:r>
              <a:rPr lang="en-US" altLang="zh-TW" sz="2400" b="0" i="0" dirty="0" smtClean="0">
                <a:solidFill>
                  <a:srgbClr val="000000"/>
                </a:solidFill>
                <a:latin typeface="Book Antiqua" panose="02040602050305030304" pitchFamily="18" charset="0"/>
                <a:ea typeface="標楷體" panose="03000509000000000000" pitchFamily="65" charset="-120"/>
              </a:rPr>
              <a:t>concept</a:t>
            </a:r>
            <a:r>
              <a:rPr lang="zh-TW" altLang="en-US" sz="2400" b="0" i="0" dirty="0" smtClean="0">
                <a:solidFill>
                  <a:srgbClr val="000000"/>
                </a:solidFill>
                <a:latin typeface="Book Antiqua" panose="02040602050305030304" pitchFamily="18" charset="0"/>
                <a:ea typeface="標楷體" panose="03000509000000000000" pitchFamily="65" charset="-120"/>
              </a:rPr>
              <a:t> </a:t>
            </a:r>
            <a:r>
              <a:rPr lang="en-US" altLang="zh-TW" sz="2400" b="0" i="0" dirty="0" smtClean="0">
                <a:solidFill>
                  <a:srgbClr val="000000"/>
                </a:solidFill>
                <a:latin typeface="Book Antiqua" panose="02040602050305030304" pitchFamily="18" charset="0"/>
                <a:ea typeface="標楷體" panose="03000509000000000000" pitchFamily="65" charset="-120"/>
              </a:rPr>
              <a:t>(</a:t>
            </a:r>
            <a:r>
              <a:rPr lang="zh-TW" altLang="en-US" sz="2400" b="0" i="0" dirty="0">
                <a:solidFill>
                  <a:srgbClr val="000000"/>
                </a:solidFill>
                <a:latin typeface="Book Antiqua" panose="02040602050305030304" pitchFamily="18" charset="0"/>
                <a:ea typeface="標楷體" panose="03000509000000000000" pitchFamily="65" charset="-120"/>
              </a:rPr>
              <a:t>一致性觀念</a:t>
            </a:r>
            <a:r>
              <a:rPr lang="en-US" altLang="zh-TW" sz="2400" b="0" i="0" dirty="0" smtClean="0">
                <a:solidFill>
                  <a:srgbClr val="000000"/>
                </a:solidFill>
                <a:latin typeface="Book Antiqua" panose="02040602050305030304" pitchFamily="18" charset="0"/>
                <a:ea typeface="標楷體" panose="03000509000000000000" pitchFamily="65" charset="-120"/>
              </a:rPr>
              <a:t>)</a:t>
            </a:r>
            <a:endParaRPr lang="en-US" altLang="zh-TW" sz="2400" b="0" i="0" dirty="0" smtClean="0">
              <a:solidFill>
                <a:srgbClr val="000000"/>
              </a:solidFill>
              <a:latin typeface="Book Antiqua" panose="02040602050305030304" pitchFamily="18" charset="0"/>
              <a:ea typeface="標楷體" panose="03000509000000000000" pitchFamily="65" charset="-120"/>
            </a:endParaRPr>
          </a:p>
          <a:p>
            <a:pPr marL="1257300" lvl="2" indent="-342900">
              <a:lnSpc>
                <a:spcPct val="120000"/>
              </a:lnSpc>
              <a:spcBef>
                <a:spcPct val="35000"/>
              </a:spcBef>
              <a:spcAft>
                <a:spcPct val="20000"/>
              </a:spcAft>
              <a:buClr>
                <a:srgbClr val="CC0000"/>
              </a:buClr>
              <a:buSzPct val="80000"/>
              <a:buFont typeface="Wingdings" panose="05000000000000000000" pitchFamily="2" charset="2"/>
              <a:buChar char="l"/>
            </a:pPr>
            <a:r>
              <a:rPr lang="en-US" altLang="zh-TW" sz="2100" b="0" i="0" dirty="0" smtClean="0">
                <a:solidFill>
                  <a:srgbClr val="000000"/>
                </a:solidFill>
                <a:latin typeface="Book Antiqua" panose="02040602050305030304" pitchFamily="18" charset="0"/>
                <a:ea typeface="標楷體" panose="03000509000000000000" pitchFamily="65" charset="-120"/>
              </a:rPr>
              <a:t>A company uses the same accounting principles and methods from year to year.</a:t>
            </a:r>
          </a:p>
          <a:p>
            <a:pPr marL="1257300" lvl="2" indent="-342900">
              <a:lnSpc>
                <a:spcPct val="120000"/>
              </a:lnSpc>
              <a:spcBef>
                <a:spcPct val="35000"/>
              </a:spcBef>
              <a:spcAft>
                <a:spcPct val="20000"/>
              </a:spcAft>
              <a:buClr>
                <a:srgbClr val="CC0000"/>
              </a:buClr>
              <a:buSzPct val="80000"/>
              <a:buFont typeface="Wingdings" panose="05000000000000000000" pitchFamily="2" charset="2"/>
              <a:buChar char="l"/>
            </a:pPr>
            <a:r>
              <a:rPr lang="en-US" altLang="zh-TW" sz="2100" b="0" i="0" dirty="0" smtClean="0">
                <a:solidFill>
                  <a:srgbClr val="000000"/>
                </a:solidFill>
                <a:latin typeface="Book Antiqua" panose="02040602050305030304" pitchFamily="18" charset="0"/>
                <a:ea typeface="標楷體" panose="03000509000000000000" pitchFamily="65" charset="-120"/>
              </a:rPr>
              <a:t>Enhances the comparability of financial statements over successive(</a:t>
            </a:r>
            <a:r>
              <a:rPr lang="zh-TW" altLang="en-US" sz="2100" b="0" i="0" dirty="0" smtClean="0">
                <a:solidFill>
                  <a:srgbClr val="000000"/>
                </a:solidFill>
                <a:latin typeface="Book Antiqua" panose="02040602050305030304" pitchFamily="18" charset="0"/>
                <a:ea typeface="標楷體" panose="03000509000000000000" pitchFamily="65" charset="-120"/>
              </a:rPr>
              <a:t>連續</a:t>
            </a:r>
            <a:r>
              <a:rPr lang="en-US" altLang="zh-TW" sz="2100" b="0" i="0" dirty="0" smtClean="0">
                <a:solidFill>
                  <a:srgbClr val="000000"/>
                </a:solidFill>
                <a:latin typeface="Book Antiqua" panose="02040602050305030304" pitchFamily="18" charset="0"/>
                <a:ea typeface="標楷體" panose="03000509000000000000" pitchFamily="65" charset="-120"/>
              </a:rPr>
              <a:t>) time period.</a:t>
            </a:r>
          </a:p>
          <a:p>
            <a:pPr marL="1257300" lvl="2" indent="-342900">
              <a:lnSpc>
                <a:spcPct val="120000"/>
              </a:lnSpc>
              <a:spcBef>
                <a:spcPct val="35000"/>
              </a:spcBef>
              <a:spcAft>
                <a:spcPct val="20000"/>
              </a:spcAft>
              <a:buClr>
                <a:srgbClr val="CC0000"/>
              </a:buClr>
              <a:buSzPct val="80000"/>
              <a:buFont typeface="Wingdings" panose="05000000000000000000" pitchFamily="2" charset="2"/>
              <a:buChar char="l"/>
            </a:pPr>
            <a:r>
              <a:rPr lang="en-US" altLang="zh-TW" sz="2100" b="0" i="0" dirty="0" smtClean="0">
                <a:solidFill>
                  <a:srgbClr val="000000"/>
                </a:solidFill>
                <a:latin typeface="Book Antiqua" panose="02040602050305030304" pitchFamily="18" charset="0"/>
                <a:ea typeface="標楷體" panose="03000509000000000000" pitchFamily="65" charset="-120"/>
              </a:rPr>
              <a:t>If a </a:t>
            </a:r>
            <a:r>
              <a:rPr lang="en-US" altLang="zh-TW" sz="2100" b="0" i="0" dirty="0">
                <a:solidFill>
                  <a:srgbClr val="000000"/>
                </a:solidFill>
                <a:latin typeface="Book Antiqua" panose="02040602050305030304" pitchFamily="18" charset="0"/>
                <a:ea typeface="標楷體" panose="03000509000000000000" pitchFamily="65" charset="-120"/>
              </a:rPr>
              <a:t>company </a:t>
            </a:r>
            <a:r>
              <a:rPr lang="en-US" altLang="zh-TW" sz="2100" b="0" i="0" dirty="0" smtClean="0">
                <a:solidFill>
                  <a:srgbClr val="000000"/>
                </a:solidFill>
                <a:latin typeface="Book Antiqua" panose="02040602050305030304" pitchFamily="18" charset="0"/>
                <a:ea typeface="標楷體" panose="03000509000000000000" pitchFamily="65" charset="-120"/>
              </a:rPr>
              <a:t>change </a:t>
            </a:r>
            <a:r>
              <a:rPr lang="en-US" altLang="zh-TW" sz="2100" b="0" i="0" dirty="0">
                <a:solidFill>
                  <a:srgbClr val="000000"/>
                </a:solidFill>
                <a:latin typeface="Book Antiqua" panose="02040602050305030304" pitchFamily="18" charset="0"/>
                <a:ea typeface="標楷體" panose="03000509000000000000" pitchFamily="65" charset="-120"/>
              </a:rPr>
              <a:t>its </a:t>
            </a:r>
            <a:r>
              <a:rPr lang="en-US" altLang="zh-TW" sz="2100" b="0" i="0" dirty="0" smtClean="0">
                <a:solidFill>
                  <a:srgbClr val="000000"/>
                </a:solidFill>
                <a:latin typeface="Book Antiqua" panose="02040602050305030304" pitchFamily="18" charset="0"/>
                <a:ea typeface="標楷體" panose="03000509000000000000" pitchFamily="65" charset="-120"/>
              </a:rPr>
              <a:t>method, it should disclose in the financial statements the change and its effects on net income.</a:t>
            </a:r>
            <a:endParaRPr lang="en-US" altLang="zh-TW" sz="2100" b="0" i="0" dirty="0">
              <a:solidFill>
                <a:srgbClr val="000000"/>
              </a:solidFill>
              <a:latin typeface="Book Antiqua" panose="02040602050305030304" pitchFamily="18" charset="0"/>
              <a:ea typeface="標楷體" panose="03000509000000000000" pitchFamily="65" charset="-120"/>
            </a:endParaRPr>
          </a:p>
        </p:txBody>
      </p:sp>
      <p:sp>
        <p:nvSpPr>
          <p:cNvPr id="41989" name="Rectangle 7"/>
          <p:cNvSpPr>
            <a:spLocks noChangeArrowheads="1"/>
          </p:cNvSpPr>
          <p:nvPr/>
        </p:nvSpPr>
        <p:spPr bwMode="auto">
          <a:xfrm>
            <a:off x="520642" y="21021"/>
            <a:ext cx="8305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defRPr/>
            </a:pPr>
            <a:r>
              <a:rPr lang="en-US" sz="3200" i="0" dirty="0">
                <a:solidFill>
                  <a:srgbClr val="0070C0"/>
                </a:solidFill>
                <a:effectLst>
                  <a:outerShdw blurRad="38100" dist="38100" dir="2700000" algn="tl">
                    <a:srgbClr val="000000">
                      <a:alpha val="43137"/>
                    </a:srgbClr>
                  </a:outerShdw>
                </a:effectLst>
                <a:latin typeface="Book Antiqua" panose="02040602050305030304" pitchFamily="18" charset="0"/>
              </a:rPr>
              <a:t>Using Cost Flow Methods </a:t>
            </a:r>
            <a:r>
              <a:rPr 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rPr>
              <a:t>Consistently</a:t>
            </a:r>
          </a:p>
          <a:p>
            <a:pPr>
              <a:buSzPct val="80000"/>
              <a:defRPr/>
            </a:pPr>
            <a:r>
              <a:rPr lang="zh-TW" altLang="en-US" sz="3200" i="0" dirty="0" smtClean="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採用成本</a:t>
            </a:r>
            <a:r>
              <a:rPr lang="zh-TW" altLang="en-US" sz="3200" i="0"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流動方法之</a:t>
            </a:r>
            <a:r>
              <a:rPr lang="zh-TW" altLang="en-US" sz="3200" i="0" dirty="0" smtClean="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一致性</a:t>
            </a:r>
            <a:endParaRPr lang="en-US" sz="3200" i="0" dirty="0">
              <a:solidFill>
                <a:srgbClr val="0070C0"/>
              </a:solidFill>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endParaRPr>
          </a:p>
        </p:txBody>
      </p:sp>
      <p:sp>
        <p:nvSpPr>
          <p:cNvPr id="41990" name="Line 10"/>
          <p:cNvSpPr>
            <a:spLocks noChangeShapeType="1"/>
          </p:cNvSpPr>
          <p:nvPr/>
        </p:nvSpPr>
        <p:spPr bwMode="auto">
          <a:xfrm>
            <a:off x="304800" y="1124744"/>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7" name="文字方塊 6"/>
          <p:cNvSpPr txBox="1"/>
          <p:nvPr/>
        </p:nvSpPr>
        <p:spPr>
          <a:xfrm>
            <a:off x="7092280" y="683404"/>
            <a:ext cx="1800200"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pp. 288~9</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2838697"/>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11266" name="Text Box 2"/>
          <p:cNvSpPr txBox="1">
            <a:spLocks noChangeArrowheads="1"/>
          </p:cNvSpPr>
          <p:nvPr/>
        </p:nvSpPr>
        <p:spPr bwMode="auto">
          <a:xfrm>
            <a:off x="533400" y="1295400"/>
            <a:ext cx="8610600" cy="51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marL="457200" indent="-457200">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nSpc>
                <a:spcPct val="105000"/>
              </a:lnSpc>
              <a:spcBef>
                <a:spcPct val="30000"/>
              </a:spcBef>
              <a:spcAft>
                <a:spcPct val="20000"/>
              </a:spcAft>
              <a:buSzPct val="80000"/>
              <a:buFont typeface="Wingdings" panose="05000000000000000000" pitchFamily="2" charset="2"/>
              <a:buChar char="n"/>
            </a:pPr>
            <a:r>
              <a:rPr lang="en-US" altLang="en-US" sz="2600" i="0" dirty="0">
                <a:solidFill>
                  <a:srgbClr val="00B050"/>
                </a:solidFill>
                <a:latin typeface="Book Antiqua" panose="02040602050305030304" pitchFamily="18" charset="0"/>
                <a:ea typeface="標楷體" panose="03000509000000000000" pitchFamily="65" charset="-120"/>
              </a:rPr>
              <a:t>Physical Inventory </a:t>
            </a:r>
            <a:r>
              <a:rPr lang="en-US" altLang="en-US" sz="2600" i="0" dirty="0" smtClean="0">
                <a:solidFill>
                  <a:srgbClr val="00B050"/>
                </a:solidFill>
                <a:latin typeface="Book Antiqua" panose="02040602050305030304" pitchFamily="18" charset="0"/>
                <a:ea typeface="標楷體" panose="03000509000000000000" pitchFamily="65" charset="-120"/>
              </a:rPr>
              <a:t>(</a:t>
            </a:r>
            <a:r>
              <a:rPr lang="zh-TW" altLang="en-US" sz="2600" i="0" dirty="0">
                <a:solidFill>
                  <a:srgbClr val="00B050"/>
                </a:solidFill>
                <a:latin typeface="Book Antiqua" panose="02040602050305030304" pitchFamily="18" charset="0"/>
                <a:ea typeface="標楷體" panose="03000509000000000000" pitchFamily="65" charset="-120"/>
              </a:rPr>
              <a:t>盤點</a:t>
            </a:r>
            <a:r>
              <a:rPr lang="zh-TW" altLang="en-US" sz="2600" i="0" dirty="0" smtClean="0">
                <a:solidFill>
                  <a:srgbClr val="00B050"/>
                </a:solidFill>
                <a:latin typeface="Book Antiqua" panose="02040602050305030304" pitchFamily="18" charset="0"/>
                <a:ea typeface="標楷體" panose="03000509000000000000" pitchFamily="65" charset="-120"/>
              </a:rPr>
              <a:t>存貨</a:t>
            </a:r>
            <a:r>
              <a:rPr lang="en-US" altLang="zh-TW" sz="2600" i="0" dirty="0" smtClean="0">
                <a:solidFill>
                  <a:srgbClr val="00B050"/>
                </a:solidFill>
                <a:latin typeface="Book Antiqua" panose="02040602050305030304" pitchFamily="18" charset="0"/>
                <a:ea typeface="標楷體" panose="03000509000000000000" pitchFamily="65" charset="-120"/>
              </a:rPr>
              <a:t>)</a:t>
            </a:r>
            <a:r>
              <a:rPr lang="en-US" altLang="en-US" sz="2600" i="0" dirty="0" smtClean="0">
                <a:solidFill>
                  <a:srgbClr val="00B050"/>
                </a:solidFill>
                <a:latin typeface="Book Antiqua" panose="02040602050305030304" pitchFamily="18" charset="0"/>
                <a:ea typeface="標楷體" panose="03000509000000000000" pitchFamily="65" charset="-120"/>
              </a:rPr>
              <a:t>taken </a:t>
            </a:r>
            <a:r>
              <a:rPr lang="en-US" altLang="en-US" sz="2600" i="0" dirty="0">
                <a:solidFill>
                  <a:srgbClr val="00B050"/>
                </a:solidFill>
                <a:latin typeface="Book Antiqua" panose="02040602050305030304" pitchFamily="18" charset="0"/>
                <a:ea typeface="標楷體" panose="03000509000000000000" pitchFamily="65" charset="-120"/>
              </a:rPr>
              <a:t>for two reasons:</a:t>
            </a:r>
          </a:p>
        </p:txBody>
      </p:sp>
      <p:sp>
        <p:nvSpPr>
          <p:cNvPr id="11267" name="Text Box 3"/>
          <p:cNvSpPr txBox="1">
            <a:spLocks noChangeArrowheads="1"/>
          </p:cNvSpPr>
          <p:nvPr/>
        </p:nvSpPr>
        <p:spPr bwMode="auto">
          <a:xfrm>
            <a:off x="915588" y="1991225"/>
            <a:ext cx="7923612" cy="3704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a:defRPr sz="2800" b="1" i="1">
                <a:solidFill>
                  <a:srgbClr val="BC0000"/>
                </a:solidFill>
                <a:latin typeface="Comic Sans MS" pitchFamily="66" charset="0"/>
              </a:defRPr>
            </a:lvl1pPr>
            <a:lvl2pPr marL="80010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marL="342900" indent="-342900">
              <a:lnSpc>
                <a:spcPct val="120000"/>
              </a:lnSpc>
              <a:spcBef>
                <a:spcPct val="50000"/>
              </a:spcBef>
              <a:buClr>
                <a:srgbClr val="800000"/>
              </a:buClr>
              <a:buSzPct val="95000"/>
              <a:buFont typeface="Wingdings" panose="05000000000000000000" pitchFamily="2" charset="2"/>
              <a:buChar char="u"/>
            </a:pPr>
            <a:r>
              <a:rPr lang="en-US" altLang="en-US" sz="2300" i="0" dirty="0">
                <a:solidFill>
                  <a:schemeClr val="tx1"/>
                </a:solidFill>
                <a:latin typeface="Book Antiqua" panose="02040602050305030304" pitchFamily="18" charset="0"/>
                <a:ea typeface="標楷體" panose="03000509000000000000" pitchFamily="65" charset="-120"/>
              </a:rPr>
              <a:t>Perpetual </a:t>
            </a:r>
            <a:r>
              <a:rPr lang="en-US" altLang="en-US" sz="2300" i="0" dirty="0" smtClean="0">
                <a:solidFill>
                  <a:schemeClr val="tx1"/>
                </a:solidFill>
                <a:latin typeface="Book Antiqua" panose="02040602050305030304" pitchFamily="18" charset="0"/>
                <a:ea typeface="標楷體" panose="03000509000000000000" pitchFamily="65" charset="-120"/>
              </a:rPr>
              <a:t>System(</a:t>
            </a:r>
            <a:r>
              <a:rPr lang="zh-TW" altLang="en-US" sz="2300" i="0" dirty="0" smtClean="0">
                <a:solidFill>
                  <a:schemeClr val="tx1"/>
                </a:solidFill>
                <a:latin typeface="Book Antiqua" panose="02040602050305030304" pitchFamily="18" charset="0"/>
                <a:ea typeface="標楷體" panose="03000509000000000000" pitchFamily="65" charset="-120"/>
              </a:rPr>
              <a:t>永續盤存制）</a:t>
            </a:r>
            <a:endParaRPr lang="en-US" altLang="en-US" sz="2300" i="0" dirty="0">
              <a:solidFill>
                <a:schemeClr val="tx1"/>
              </a:solidFill>
              <a:latin typeface="Book Antiqua" panose="02040602050305030304" pitchFamily="18" charset="0"/>
              <a:ea typeface="標楷體" panose="03000509000000000000" pitchFamily="65" charset="-120"/>
            </a:endParaRPr>
          </a:p>
          <a:p>
            <a:pPr lvl="1">
              <a:lnSpc>
                <a:spcPct val="120000"/>
              </a:lnSpc>
              <a:spcBef>
                <a:spcPct val="50000"/>
              </a:spcBef>
              <a:buFont typeface="Wingdings" panose="05000000000000000000" pitchFamily="2" charset="2"/>
              <a:buAutoNum type="circleNumWdWhitePlain"/>
            </a:pPr>
            <a:r>
              <a:rPr lang="en-US" altLang="en-US" sz="2100" b="0" i="0" dirty="0">
                <a:solidFill>
                  <a:schemeClr val="tx1"/>
                </a:solidFill>
                <a:latin typeface="Book Antiqua" panose="02040602050305030304" pitchFamily="18" charset="0"/>
                <a:ea typeface="標楷體" panose="03000509000000000000" pitchFamily="65" charset="-120"/>
              </a:rPr>
              <a:t>Check </a:t>
            </a:r>
            <a:r>
              <a:rPr lang="en-US" altLang="en-US" sz="2100" b="0" i="0" u="sng" dirty="0" smtClean="0">
                <a:solidFill>
                  <a:schemeClr val="tx1"/>
                </a:solidFill>
                <a:latin typeface="Book Antiqua" panose="02040602050305030304" pitchFamily="18" charset="0"/>
                <a:ea typeface="標楷體" panose="03000509000000000000" pitchFamily="65" charset="-120"/>
              </a:rPr>
              <a:t>accuracy </a:t>
            </a:r>
            <a:r>
              <a:rPr lang="en-US" altLang="en-US" sz="2100" b="0" i="0" u="sng" dirty="0">
                <a:solidFill>
                  <a:schemeClr val="tx1"/>
                </a:solidFill>
                <a:latin typeface="Book Antiqua" panose="02040602050305030304" pitchFamily="18" charset="0"/>
                <a:ea typeface="標楷體" panose="03000509000000000000" pitchFamily="65" charset="-120"/>
              </a:rPr>
              <a:t>of inventory records</a:t>
            </a:r>
            <a:r>
              <a:rPr lang="en-US" altLang="en-US" sz="2100" b="0" i="0" dirty="0" smtClean="0">
                <a:solidFill>
                  <a:schemeClr val="tx1"/>
                </a:solidFill>
                <a:latin typeface="Book Antiqua" panose="02040602050305030304" pitchFamily="18" charset="0"/>
                <a:ea typeface="標楷體" panose="03000509000000000000" pitchFamily="65" charset="-120"/>
              </a:rPr>
              <a:t>(</a:t>
            </a:r>
            <a:r>
              <a:rPr lang="zh-TW" altLang="en-US" sz="2100" b="0" i="0" dirty="0" smtClean="0">
                <a:solidFill>
                  <a:schemeClr val="tx1"/>
                </a:solidFill>
                <a:latin typeface="Book Antiqua" panose="02040602050305030304" pitchFamily="18" charset="0"/>
                <a:ea typeface="標楷體" panose="03000509000000000000" pitchFamily="65" charset="-120"/>
              </a:rPr>
              <a:t>存貨記錄的正確性</a:t>
            </a:r>
            <a:r>
              <a:rPr lang="en-US" altLang="zh-TW" sz="2100" b="0" i="0" dirty="0" smtClean="0">
                <a:solidFill>
                  <a:schemeClr val="tx1"/>
                </a:solidFill>
                <a:latin typeface="Book Antiqua" panose="02040602050305030304" pitchFamily="18" charset="0"/>
                <a:ea typeface="標楷體" panose="03000509000000000000" pitchFamily="65" charset="-120"/>
              </a:rPr>
              <a:t>)</a:t>
            </a:r>
            <a:r>
              <a:rPr lang="en-US" altLang="en-US" sz="2100" b="0" i="0" dirty="0" smtClean="0">
                <a:solidFill>
                  <a:schemeClr val="tx1"/>
                </a:solidFill>
                <a:latin typeface="Book Antiqua" panose="02040602050305030304" pitchFamily="18" charset="0"/>
                <a:ea typeface="標楷體" panose="03000509000000000000" pitchFamily="65" charset="-120"/>
              </a:rPr>
              <a:t>.</a:t>
            </a:r>
            <a:endParaRPr lang="en-US" altLang="en-US" sz="2100" b="0" i="0" dirty="0">
              <a:solidFill>
                <a:schemeClr val="tx1"/>
              </a:solidFill>
              <a:latin typeface="Book Antiqua" panose="02040602050305030304" pitchFamily="18" charset="0"/>
              <a:ea typeface="標楷體" panose="03000509000000000000" pitchFamily="65" charset="-120"/>
            </a:endParaRPr>
          </a:p>
          <a:p>
            <a:pPr lvl="1">
              <a:lnSpc>
                <a:spcPct val="120000"/>
              </a:lnSpc>
              <a:spcBef>
                <a:spcPct val="50000"/>
              </a:spcBef>
              <a:buFontTx/>
              <a:buAutoNum type="circleNumWdWhitePlain"/>
            </a:pPr>
            <a:r>
              <a:rPr lang="en-US" altLang="en-US" sz="2100" b="0" i="0" dirty="0">
                <a:solidFill>
                  <a:schemeClr val="tx1"/>
                </a:solidFill>
                <a:latin typeface="Book Antiqua" panose="02040602050305030304" pitchFamily="18" charset="0"/>
                <a:ea typeface="標楷體" panose="03000509000000000000" pitchFamily="65" charset="-120"/>
              </a:rPr>
              <a:t>Determine </a:t>
            </a:r>
            <a:r>
              <a:rPr lang="en-US" altLang="en-US" sz="2100" b="0" i="0" u="sng" dirty="0">
                <a:solidFill>
                  <a:schemeClr val="tx1"/>
                </a:solidFill>
                <a:latin typeface="Book Antiqua" panose="02040602050305030304" pitchFamily="18" charset="0"/>
                <a:ea typeface="標楷體" panose="03000509000000000000" pitchFamily="65" charset="-120"/>
              </a:rPr>
              <a:t>amount of inventory </a:t>
            </a:r>
            <a:r>
              <a:rPr lang="en-US" altLang="en-US" sz="2100" b="0" i="0" u="sng" dirty="0" smtClean="0">
                <a:solidFill>
                  <a:schemeClr val="tx1"/>
                </a:solidFill>
                <a:latin typeface="Book Antiqua" panose="02040602050305030304" pitchFamily="18" charset="0"/>
                <a:ea typeface="標楷體" panose="03000509000000000000" pitchFamily="65" charset="-120"/>
              </a:rPr>
              <a:t>lost</a:t>
            </a:r>
            <a:r>
              <a:rPr lang="en-US" altLang="en-US" sz="2100" b="0" i="0" dirty="0" smtClean="0">
                <a:solidFill>
                  <a:schemeClr val="tx1"/>
                </a:solidFill>
                <a:latin typeface="Book Antiqua" panose="02040602050305030304" pitchFamily="18" charset="0"/>
                <a:ea typeface="標楷體" panose="03000509000000000000" pitchFamily="65" charset="-120"/>
              </a:rPr>
              <a:t>(</a:t>
            </a:r>
            <a:r>
              <a:rPr lang="zh-TW" altLang="en-US" sz="2100" b="0" i="0" dirty="0" smtClean="0">
                <a:solidFill>
                  <a:schemeClr val="tx1"/>
                </a:solidFill>
                <a:latin typeface="Book Antiqua" panose="02040602050305030304" pitchFamily="18" charset="0"/>
                <a:ea typeface="標楷體" panose="03000509000000000000" pitchFamily="65" charset="-120"/>
              </a:rPr>
              <a:t>存貨損失金額</a:t>
            </a:r>
            <a:r>
              <a:rPr lang="en-US" altLang="zh-TW" sz="2100" b="0" i="0" dirty="0" smtClean="0">
                <a:solidFill>
                  <a:schemeClr val="tx1"/>
                </a:solidFill>
                <a:latin typeface="Book Antiqua" panose="02040602050305030304" pitchFamily="18" charset="0"/>
                <a:ea typeface="標楷體" panose="03000509000000000000" pitchFamily="65" charset="-120"/>
              </a:rPr>
              <a:t>)</a:t>
            </a:r>
            <a:r>
              <a:rPr lang="en-US" altLang="en-US" sz="2100" b="0" i="0" dirty="0" smtClean="0">
                <a:solidFill>
                  <a:schemeClr val="tx1"/>
                </a:solidFill>
                <a:latin typeface="Book Antiqua" panose="02040602050305030304" pitchFamily="18" charset="0"/>
                <a:ea typeface="標楷體" panose="03000509000000000000" pitchFamily="65" charset="-120"/>
              </a:rPr>
              <a:t> </a:t>
            </a:r>
            <a:r>
              <a:rPr lang="en-US" altLang="en-US" sz="2100" b="0" i="0" dirty="0">
                <a:solidFill>
                  <a:schemeClr val="tx1"/>
                </a:solidFill>
                <a:latin typeface="Book Antiqua" panose="02040602050305030304" pitchFamily="18" charset="0"/>
                <a:ea typeface="標楷體" panose="03000509000000000000" pitchFamily="65" charset="-120"/>
              </a:rPr>
              <a:t>due to wasted raw materials, </a:t>
            </a:r>
            <a:r>
              <a:rPr lang="en-US" altLang="en-US" sz="2100" b="0" i="0" dirty="0" smtClean="0">
                <a:solidFill>
                  <a:schemeClr val="tx1"/>
                </a:solidFill>
                <a:latin typeface="Book Antiqua" panose="02040602050305030304" pitchFamily="18" charset="0"/>
                <a:ea typeface="標楷體" panose="03000509000000000000" pitchFamily="65" charset="-120"/>
              </a:rPr>
              <a:t>shoplifting(</a:t>
            </a:r>
            <a:r>
              <a:rPr lang="zh-TW" altLang="en-US" sz="2100" b="0" i="0" dirty="0" smtClean="0">
                <a:solidFill>
                  <a:schemeClr val="tx1"/>
                </a:solidFill>
                <a:latin typeface="Book Antiqua" panose="02040602050305030304" pitchFamily="18" charset="0"/>
                <a:ea typeface="標楷體" panose="03000509000000000000" pitchFamily="65" charset="-120"/>
              </a:rPr>
              <a:t>偷竊</a:t>
            </a:r>
            <a:r>
              <a:rPr lang="en-US" altLang="zh-TW" sz="2100" b="0" i="0" dirty="0" smtClean="0">
                <a:solidFill>
                  <a:schemeClr val="tx1"/>
                </a:solidFill>
                <a:latin typeface="Book Antiqua" panose="02040602050305030304" pitchFamily="18" charset="0"/>
                <a:ea typeface="標楷體" panose="03000509000000000000" pitchFamily="65" charset="-120"/>
              </a:rPr>
              <a:t>)</a:t>
            </a:r>
            <a:r>
              <a:rPr lang="en-US" altLang="en-US" sz="2100" b="0" i="0" dirty="0" smtClean="0">
                <a:solidFill>
                  <a:schemeClr val="tx1"/>
                </a:solidFill>
                <a:latin typeface="Book Antiqua" panose="02040602050305030304" pitchFamily="18" charset="0"/>
                <a:ea typeface="標楷體" panose="03000509000000000000" pitchFamily="65" charset="-120"/>
              </a:rPr>
              <a:t>, </a:t>
            </a:r>
            <a:r>
              <a:rPr lang="en-US" altLang="en-US" sz="2100" b="0" i="0" dirty="0">
                <a:solidFill>
                  <a:schemeClr val="tx1"/>
                </a:solidFill>
                <a:latin typeface="Book Antiqua" panose="02040602050305030304" pitchFamily="18" charset="0"/>
                <a:ea typeface="標楷體" panose="03000509000000000000" pitchFamily="65" charset="-120"/>
              </a:rPr>
              <a:t>or employee theft.</a:t>
            </a:r>
          </a:p>
          <a:p>
            <a:pPr marL="342900" indent="-342900">
              <a:lnSpc>
                <a:spcPct val="120000"/>
              </a:lnSpc>
              <a:spcBef>
                <a:spcPct val="50000"/>
              </a:spcBef>
              <a:buClr>
                <a:srgbClr val="800000"/>
              </a:buClr>
              <a:buSzPct val="95000"/>
              <a:buFont typeface="Wingdings" panose="05000000000000000000" pitchFamily="2" charset="2"/>
              <a:buChar char="u"/>
            </a:pPr>
            <a:r>
              <a:rPr lang="en-US" altLang="en-US" sz="2300" i="0" dirty="0">
                <a:solidFill>
                  <a:schemeClr val="tx1"/>
                </a:solidFill>
                <a:latin typeface="Book Antiqua" panose="02040602050305030304" pitchFamily="18" charset="0"/>
                <a:ea typeface="標楷體" panose="03000509000000000000" pitchFamily="65" charset="-120"/>
              </a:rPr>
              <a:t>Periodic </a:t>
            </a:r>
            <a:r>
              <a:rPr lang="en-US" altLang="en-US" sz="2300" i="0" dirty="0" smtClean="0">
                <a:solidFill>
                  <a:schemeClr val="tx1"/>
                </a:solidFill>
                <a:latin typeface="Book Antiqua" panose="02040602050305030304" pitchFamily="18" charset="0"/>
                <a:ea typeface="標楷體" panose="03000509000000000000" pitchFamily="65" charset="-120"/>
              </a:rPr>
              <a:t>System(</a:t>
            </a:r>
            <a:r>
              <a:rPr lang="zh-TW" altLang="en-US" sz="2300" i="0" dirty="0" smtClean="0">
                <a:solidFill>
                  <a:schemeClr val="tx1"/>
                </a:solidFill>
                <a:latin typeface="Book Antiqua" panose="02040602050305030304" pitchFamily="18" charset="0"/>
                <a:ea typeface="標楷體" panose="03000509000000000000" pitchFamily="65" charset="-120"/>
              </a:rPr>
              <a:t>定期盤存制</a:t>
            </a:r>
            <a:r>
              <a:rPr lang="en-US" altLang="zh-TW" sz="2300" i="0" dirty="0" smtClean="0">
                <a:solidFill>
                  <a:schemeClr val="tx1"/>
                </a:solidFill>
                <a:latin typeface="Book Antiqua" panose="02040602050305030304" pitchFamily="18" charset="0"/>
                <a:ea typeface="標楷體" panose="03000509000000000000" pitchFamily="65" charset="-120"/>
              </a:rPr>
              <a:t>)</a:t>
            </a:r>
            <a:endParaRPr lang="en-US" altLang="en-US" sz="2300" i="0" dirty="0">
              <a:solidFill>
                <a:schemeClr val="tx1"/>
              </a:solidFill>
              <a:latin typeface="Book Antiqua" panose="02040602050305030304" pitchFamily="18" charset="0"/>
              <a:ea typeface="標楷體" panose="03000509000000000000" pitchFamily="65" charset="-120"/>
            </a:endParaRPr>
          </a:p>
          <a:p>
            <a:pPr lvl="1">
              <a:lnSpc>
                <a:spcPct val="120000"/>
              </a:lnSpc>
              <a:spcBef>
                <a:spcPct val="50000"/>
              </a:spcBef>
              <a:buFont typeface="Wingdings" panose="05000000000000000000" pitchFamily="2" charset="2"/>
              <a:buAutoNum type="circleNumWdWhitePlain"/>
            </a:pPr>
            <a:r>
              <a:rPr lang="en-US" altLang="en-US" sz="2100" b="0" i="0" dirty="0">
                <a:solidFill>
                  <a:schemeClr val="tx1"/>
                </a:solidFill>
                <a:latin typeface="Book Antiqua" panose="02040602050305030304" pitchFamily="18" charset="0"/>
                <a:ea typeface="標楷體" panose="03000509000000000000" pitchFamily="65" charset="-120"/>
              </a:rPr>
              <a:t>Determine </a:t>
            </a:r>
            <a:r>
              <a:rPr lang="en-US" altLang="en-US" sz="2100" b="0" i="0" u="sng" dirty="0">
                <a:solidFill>
                  <a:schemeClr val="tx1"/>
                </a:solidFill>
                <a:latin typeface="Book Antiqua" panose="02040602050305030304" pitchFamily="18" charset="0"/>
                <a:ea typeface="標楷體" panose="03000509000000000000" pitchFamily="65" charset="-120"/>
              </a:rPr>
              <a:t>the inventory on </a:t>
            </a:r>
            <a:r>
              <a:rPr lang="en-US" altLang="en-US" sz="2100" b="0" i="0" u="sng" dirty="0" smtClean="0">
                <a:solidFill>
                  <a:schemeClr val="tx1"/>
                </a:solidFill>
                <a:latin typeface="Book Antiqua" panose="02040602050305030304" pitchFamily="18" charset="0"/>
                <a:ea typeface="標楷體" panose="03000509000000000000" pitchFamily="65" charset="-120"/>
              </a:rPr>
              <a:t>hand</a:t>
            </a:r>
            <a:r>
              <a:rPr lang="en-US" altLang="en-US" sz="2100" b="0" i="0" dirty="0" smtClean="0">
                <a:solidFill>
                  <a:schemeClr val="tx1"/>
                </a:solidFill>
                <a:latin typeface="Book Antiqua" panose="02040602050305030304" pitchFamily="18" charset="0"/>
                <a:ea typeface="標楷體" panose="03000509000000000000" pitchFamily="65" charset="-120"/>
              </a:rPr>
              <a:t>(</a:t>
            </a:r>
            <a:r>
              <a:rPr lang="zh-TW" altLang="en-US" sz="2100" b="0" i="0" dirty="0" smtClean="0">
                <a:solidFill>
                  <a:schemeClr val="tx1"/>
                </a:solidFill>
                <a:latin typeface="Book Antiqua" panose="02040602050305030304" pitchFamily="18" charset="0"/>
                <a:ea typeface="標楷體" panose="03000509000000000000" pitchFamily="65" charset="-120"/>
              </a:rPr>
              <a:t>庫存存貨</a:t>
            </a:r>
            <a:r>
              <a:rPr lang="en-US" altLang="zh-TW" sz="2100" b="0" i="0" dirty="0" smtClean="0">
                <a:solidFill>
                  <a:schemeClr val="tx1"/>
                </a:solidFill>
                <a:latin typeface="Book Antiqua" panose="02040602050305030304" pitchFamily="18" charset="0"/>
                <a:ea typeface="標楷體" panose="03000509000000000000" pitchFamily="65" charset="-120"/>
              </a:rPr>
              <a:t>)</a:t>
            </a:r>
            <a:r>
              <a:rPr lang="en-US" altLang="en-US" sz="2100" b="0" i="0" dirty="0" smtClean="0">
                <a:solidFill>
                  <a:schemeClr val="tx1"/>
                </a:solidFill>
                <a:latin typeface="Book Antiqua" panose="02040602050305030304" pitchFamily="18" charset="0"/>
                <a:ea typeface="標楷體" panose="03000509000000000000" pitchFamily="65" charset="-120"/>
              </a:rPr>
              <a:t>.</a:t>
            </a:r>
            <a:endParaRPr lang="en-US" altLang="en-US" sz="2100" b="0" i="0" dirty="0">
              <a:solidFill>
                <a:schemeClr val="tx1"/>
              </a:solidFill>
              <a:latin typeface="Book Antiqua" panose="02040602050305030304" pitchFamily="18" charset="0"/>
              <a:ea typeface="標楷體" panose="03000509000000000000" pitchFamily="65" charset="-120"/>
            </a:endParaRPr>
          </a:p>
          <a:p>
            <a:pPr lvl="1">
              <a:lnSpc>
                <a:spcPct val="120000"/>
              </a:lnSpc>
              <a:spcBef>
                <a:spcPct val="50000"/>
              </a:spcBef>
              <a:buFontTx/>
              <a:buAutoNum type="circleNumWdWhitePlain"/>
            </a:pPr>
            <a:r>
              <a:rPr lang="en-US" altLang="en-US" sz="2100" b="0" i="0" dirty="0">
                <a:solidFill>
                  <a:schemeClr val="tx1"/>
                </a:solidFill>
                <a:latin typeface="Book Antiqua" panose="02040602050305030304" pitchFamily="18" charset="0"/>
                <a:ea typeface="標楷體" panose="03000509000000000000" pitchFamily="65" charset="-120"/>
              </a:rPr>
              <a:t>Determine </a:t>
            </a:r>
            <a:r>
              <a:rPr lang="en-US" altLang="en-US" sz="2100" b="0" i="0" u="sng" dirty="0">
                <a:solidFill>
                  <a:schemeClr val="tx1"/>
                </a:solidFill>
                <a:latin typeface="Book Antiqua" panose="02040602050305030304" pitchFamily="18" charset="0"/>
                <a:ea typeface="標楷體" panose="03000509000000000000" pitchFamily="65" charset="-120"/>
              </a:rPr>
              <a:t>the cost of goods sold for the </a:t>
            </a:r>
            <a:r>
              <a:rPr lang="en-US" altLang="en-US" sz="2100" b="0" i="0" u="sng" dirty="0" smtClean="0">
                <a:solidFill>
                  <a:schemeClr val="tx1"/>
                </a:solidFill>
                <a:latin typeface="Book Antiqua" panose="02040602050305030304" pitchFamily="18" charset="0"/>
                <a:ea typeface="標楷體" panose="03000509000000000000" pitchFamily="65" charset="-120"/>
              </a:rPr>
              <a:t>period</a:t>
            </a:r>
            <a:r>
              <a:rPr lang="en-US" altLang="en-US" sz="2100" b="0" i="0" dirty="0" smtClean="0">
                <a:solidFill>
                  <a:schemeClr val="tx1"/>
                </a:solidFill>
                <a:latin typeface="Book Antiqua" panose="02040602050305030304" pitchFamily="18" charset="0"/>
                <a:ea typeface="標楷體" panose="03000509000000000000" pitchFamily="65" charset="-120"/>
              </a:rPr>
              <a:t>.</a:t>
            </a:r>
            <a:endParaRPr lang="en-US" altLang="en-US" sz="2100" b="0" i="0" dirty="0">
              <a:solidFill>
                <a:schemeClr val="tx1"/>
              </a:solidFill>
              <a:latin typeface="Book Antiqua" panose="02040602050305030304" pitchFamily="18" charset="0"/>
              <a:ea typeface="標楷體" panose="03000509000000000000" pitchFamily="65" charset="-120"/>
            </a:endParaRPr>
          </a:p>
        </p:txBody>
      </p:sp>
      <p:sp>
        <p:nvSpPr>
          <p:cNvPr id="11268" name="Rectangle 7"/>
          <p:cNvSpPr>
            <a:spLocks noChangeArrowheads="1"/>
          </p:cNvSpPr>
          <p:nvPr/>
        </p:nvSpPr>
        <p:spPr bwMode="auto">
          <a:xfrm>
            <a:off x="533400" y="304800"/>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r>
              <a:rPr lang="en-US"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Determining Inventory </a:t>
            </a:r>
            <a:r>
              <a:rPr lang="en-US"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Quantities</a:t>
            </a:r>
            <a:endParaRPr lang="en-US"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11269"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a typeface="標楷體" panose="03000509000000000000" pitchFamily="65" charset="-120"/>
            </a:endParaRPr>
          </a:p>
        </p:txBody>
      </p:sp>
      <p:sp>
        <p:nvSpPr>
          <p:cNvPr id="7" name="文字方塊 6"/>
          <p:cNvSpPr txBox="1"/>
          <p:nvPr/>
        </p:nvSpPr>
        <p:spPr>
          <a:xfrm>
            <a:off x="7380312" y="404664"/>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279</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3443045"/>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27384"/>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7"/>
          <p:cNvSpPr>
            <a:spLocks noChangeArrowheads="1"/>
          </p:cNvSpPr>
          <p:nvPr/>
        </p:nvSpPr>
        <p:spPr bwMode="auto">
          <a:xfrm>
            <a:off x="323528" y="62136"/>
            <a:ext cx="80391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defRPr/>
            </a:pPr>
            <a:r>
              <a:rPr 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Lower-of-Cost-or-Net Realizable Value</a:t>
            </a:r>
          </a:p>
          <a:p>
            <a:pPr>
              <a:buSzPct val="80000"/>
              <a:defRPr/>
            </a:pPr>
            <a:r>
              <a:rPr lang="zh-TW"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成本</a:t>
            </a:r>
            <a:r>
              <a:rPr lang="zh-TW"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與淨變現價值孰低法</a:t>
            </a:r>
            <a:endParaRPr 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3" name="Line 10"/>
          <p:cNvSpPr>
            <a:spLocks noChangeShapeType="1"/>
          </p:cNvSpPr>
          <p:nvPr/>
        </p:nvSpPr>
        <p:spPr bwMode="auto">
          <a:xfrm>
            <a:off x="304800" y="1124744"/>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4" name="文字方塊 3"/>
          <p:cNvSpPr txBox="1"/>
          <p:nvPr/>
        </p:nvSpPr>
        <p:spPr>
          <a:xfrm>
            <a:off x="7504348" y="683404"/>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289</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9" name="Text Box 5"/>
          <p:cNvSpPr txBox="1">
            <a:spLocks noChangeArrowheads="1"/>
          </p:cNvSpPr>
          <p:nvPr/>
        </p:nvSpPr>
        <p:spPr bwMode="auto">
          <a:xfrm>
            <a:off x="506624" y="1400822"/>
            <a:ext cx="8130752" cy="2554545"/>
          </a:xfrm>
          <a:prstGeom prst="rect">
            <a:avLst/>
          </a:prstGeom>
          <a:noFill/>
          <a:ln>
            <a:noFill/>
          </a:ln>
          <a:extLst/>
        </p:spPr>
        <p:txBody>
          <a:bodyPr wrap="square">
            <a:spAutoFit/>
          </a:bodyPr>
          <a:lstStyle>
            <a:lvl1pPr>
              <a:defRPr sz="2800" b="1" i="1">
                <a:solidFill>
                  <a:srgbClr val="BC0000"/>
                </a:solidFill>
                <a:latin typeface="Comic Sans MS" pitchFamily="66" charset="0"/>
              </a:defRPr>
            </a:lvl1pPr>
            <a:lvl2pPr marL="69215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nSpc>
                <a:spcPct val="125000"/>
              </a:lnSpc>
              <a:spcBef>
                <a:spcPts val="1200"/>
              </a:spcBef>
              <a:spcAft>
                <a:spcPts val="0"/>
              </a:spcAft>
              <a:buSzPct val="80000"/>
            </a:pPr>
            <a:r>
              <a:rPr lang="en-US" altLang="zh-TW" sz="2400" b="0" i="0" dirty="0" smtClean="0">
                <a:solidFill>
                  <a:schemeClr val="tx1"/>
                </a:solidFill>
                <a:latin typeface="Book Antiqua" panose="02040602050305030304" pitchFamily="18" charset="0"/>
                <a:ea typeface="標楷體" panose="03000509000000000000" pitchFamily="65" charset="-120"/>
              </a:rPr>
              <a:t>An example of the accounting </a:t>
            </a:r>
            <a:r>
              <a:rPr lang="en-US" altLang="zh-TW" sz="2400" b="0" i="0" dirty="0">
                <a:solidFill>
                  <a:schemeClr val="tx1"/>
                </a:solidFill>
                <a:latin typeface="Book Antiqua" panose="02040602050305030304" pitchFamily="18" charset="0"/>
                <a:ea typeface="標楷體" panose="03000509000000000000" pitchFamily="65" charset="-120"/>
              </a:rPr>
              <a:t>concept of </a:t>
            </a:r>
            <a:r>
              <a:rPr lang="en-US" altLang="zh-TW" sz="2400" b="0" i="0" dirty="0" smtClean="0">
                <a:solidFill>
                  <a:schemeClr val="tx1"/>
                </a:solidFill>
                <a:latin typeface="Book Antiqua" panose="02040602050305030304" pitchFamily="18" charset="0"/>
                <a:ea typeface="標楷體" panose="03000509000000000000" pitchFamily="65" charset="-120"/>
              </a:rPr>
              <a:t>prudence</a:t>
            </a:r>
            <a:r>
              <a:rPr lang="en-US" altLang="zh-TW" sz="2400" b="0" i="0" dirty="0">
                <a:solidFill>
                  <a:schemeClr val="tx1"/>
                </a:solidFill>
                <a:latin typeface="Book Antiqua" panose="02040602050305030304" pitchFamily="18" charset="0"/>
                <a:ea typeface="標楷體" panose="03000509000000000000" pitchFamily="65" charset="-120"/>
              </a:rPr>
              <a:t>(</a:t>
            </a:r>
            <a:r>
              <a:rPr lang="zh-TW" altLang="en-US" sz="2400" i="0" dirty="0" smtClean="0">
                <a:solidFill>
                  <a:schemeClr val="tx1"/>
                </a:solidFill>
                <a:latin typeface="Book Antiqua" panose="02040602050305030304" pitchFamily="18" charset="0"/>
                <a:ea typeface="標楷體" panose="03000509000000000000" pitchFamily="65" charset="-120"/>
              </a:rPr>
              <a:t>審慎</a:t>
            </a:r>
            <a:r>
              <a:rPr lang="zh-TW" altLang="en-US" sz="2400" i="0" dirty="0" smtClean="0">
                <a:solidFill>
                  <a:schemeClr val="tx1"/>
                </a:solidFill>
                <a:latin typeface="Book Antiqua" panose="02040602050305030304" pitchFamily="18" charset="0"/>
                <a:ea typeface="標楷體" panose="03000509000000000000" pitchFamily="65" charset="-120"/>
              </a:rPr>
              <a:t>性會計</a:t>
            </a:r>
            <a:r>
              <a:rPr lang="zh-TW" altLang="en-US" sz="2400" i="0" dirty="0" smtClean="0">
                <a:solidFill>
                  <a:schemeClr val="tx1"/>
                </a:solidFill>
                <a:latin typeface="Book Antiqua" panose="02040602050305030304" pitchFamily="18" charset="0"/>
                <a:ea typeface="標楷體" panose="03000509000000000000" pitchFamily="65" charset="-120"/>
              </a:rPr>
              <a:t>觀念</a:t>
            </a:r>
            <a:r>
              <a:rPr lang="en-US" altLang="zh-TW" sz="2400" i="0" dirty="0" smtClean="0">
                <a:solidFill>
                  <a:schemeClr val="tx1"/>
                </a:solidFill>
                <a:latin typeface="Book Antiqua" panose="02040602050305030304" pitchFamily="18" charset="0"/>
                <a:ea typeface="標楷體" panose="03000509000000000000" pitchFamily="65" charset="-120"/>
              </a:rPr>
              <a:t>)</a:t>
            </a:r>
          </a:p>
          <a:p>
            <a:pPr marL="1035050" lvl="1" indent="-342900">
              <a:lnSpc>
                <a:spcPct val="125000"/>
              </a:lnSpc>
              <a:spcBef>
                <a:spcPts val="1200"/>
              </a:spcBef>
              <a:buClr>
                <a:srgbClr val="C00000"/>
              </a:buClr>
              <a:buSzPct val="80000"/>
              <a:buFont typeface="Wingdings" panose="05000000000000000000" pitchFamily="2" charset="2"/>
              <a:buChar char="u"/>
            </a:pPr>
            <a:r>
              <a:rPr lang="en-US" sz="2400" b="0" i="0" dirty="0" smtClean="0">
                <a:solidFill>
                  <a:schemeClr val="tx1"/>
                </a:solidFill>
                <a:latin typeface="Book Antiqua" panose="02040602050305030304" pitchFamily="18" charset="0"/>
                <a:ea typeface="標楷體" panose="03000509000000000000" pitchFamily="65" charset="-120"/>
              </a:rPr>
              <a:t>The best choice among accounting alternatives is the method that is least likely to overstate assets and net income.</a:t>
            </a:r>
            <a:endParaRPr lang="en-US" sz="2400" b="0" i="0" dirty="0" smtClean="0">
              <a:solidFill>
                <a:schemeClr val="tx1"/>
              </a:solidFill>
              <a:latin typeface="Book Antiqua" panose="02040602050305030304" pitchFamily="18" charset="0"/>
              <a:ea typeface="標楷體" panose="03000509000000000000" pitchFamily="65" charset="-120"/>
            </a:endParaRPr>
          </a:p>
        </p:txBody>
      </p:sp>
    </p:spTree>
    <p:extLst>
      <p:ext uri="{BB962C8B-B14F-4D97-AF65-F5344CB8AC3E}">
        <p14:creationId xmlns:p14="http://schemas.microsoft.com/office/powerpoint/2010/main" val="1552501215"/>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47107" name="Text Box 5"/>
          <p:cNvSpPr txBox="1">
            <a:spLocks noChangeArrowheads="1"/>
          </p:cNvSpPr>
          <p:nvPr/>
        </p:nvSpPr>
        <p:spPr bwMode="auto">
          <a:xfrm>
            <a:off x="539552" y="1412776"/>
            <a:ext cx="8032948" cy="1419619"/>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square">
            <a:spAutoFit/>
          </a:bodyPr>
          <a:lstStyle>
            <a:lvl1pPr>
              <a:defRPr sz="2800" b="1" i="1">
                <a:solidFill>
                  <a:srgbClr val="BC0000"/>
                </a:solidFill>
                <a:latin typeface="Comic Sans MS" pitchFamily="66" charset="0"/>
              </a:defRPr>
            </a:lvl1pPr>
            <a:lvl2pPr marL="69215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marL="342900" indent="-342900">
              <a:lnSpc>
                <a:spcPct val="125000"/>
              </a:lnSpc>
              <a:spcBef>
                <a:spcPts val="1200"/>
              </a:spcBef>
              <a:spcAft>
                <a:spcPts val="0"/>
              </a:spcAft>
              <a:buClr>
                <a:srgbClr val="C00000"/>
              </a:buClr>
              <a:buSzPct val="80000"/>
              <a:buFont typeface="Wingdings" panose="05000000000000000000" pitchFamily="2" charset="2"/>
              <a:buChar char="n"/>
            </a:pPr>
            <a:r>
              <a:rPr lang="en-US" altLang="zh-TW" sz="2300" b="0" i="0" dirty="0">
                <a:solidFill>
                  <a:schemeClr val="tx1"/>
                </a:solidFill>
                <a:latin typeface="Book Antiqua" panose="02040602050305030304" pitchFamily="18" charset="0"/>
                <a:ea typeface="標楷體" panose="03000509000000000000" pitchFamily="65" charset="-120"/>
              </a:rPr>
              <a:t>When the value of inventory is lower </a:t>
            </a:r>
            <a:r>
              <a:rPr lang="en-US" altLang="zh-TW" sz="2300" b="0" i="0" dirty="0" smtClean="0">
                <a:solidFill>
                  <a:schemeClr val="tx1"/>
                </a:solidFill>
                <a:latin typeface="Book Antiqua" panose="02040602050305030304" pitchFamily="18" charset="0"/>
                <a:ea typeface="標楷體" panose="03000509000000000000" pitchFamily="65" charset="-120"/>
              </a:rPr>
              <a:t>than </a:t>
            </a:r>
            <a:r>
              <a:rPr lang="en-US" altLang="zh-TW" sz="2300" b="0" i="0" dirty="0">
                <a:solidFill>
                  <a:schemeClr val="tx1"/>
                </a:solidFill>
                <a:latin typeface="Book Antiqua" panose="02040602050305030304" pitchFamily="18" charset="0"/>
                <a:ea typeface="標楷體" panose="03000509000000000000" pitchFamily="65" charset="-120"/>
              </a:rPr>
              <a:t>its </a:t>
            </a:r>
            <a:r>
              <a:rPr lang="en-US" altLang="zh-TW" sz="2300" b="0" i="0" dirty="0" smtClean="0">
                <a:solidFill>
                  <a:schemeClr val="tx1"/>
                </a:solidFill>
                <a:latin typeface="Book Antiqua" panose="02040602050305030304" pitchFamily="18" charset="0"/>
                <a:ea typeface="標楷體" panose="03000509000000000000" pitchFamily="65" charset="-120"/>
              </a:rPr>
              <a:t>cost, companies </a:t>
            </a:r>
            <a:r>
              <a:rPr lang="en-US" altLang="zh-TW" sz="2300" b="0" i="0" dirty="0">
                <a:solidFill>
                  <a:schemeClr val="tx1"/>
                </a:solidFill>
                <a:latin typeface="Book Antiqua" panose="02040602050305030304" pitchFamily="18" charset="0"/>
                <a:ea typeface="標楷體" panose="03000509000000000000" pitchFamily="65" charset="-120"/>
              </a:rPr>
              <a:t>must “write down” the inventory to its </a:t>
            </a:r>
            <a:r>
              <a:rPr lang="en-US" altLang="zh-TW" sz="2300" b="0" i="0" u="sng" dirty="0">
                <a:solidFill>
                  <a:schemeClr val="tx1"/>
                </a:solidFill>
                <a:latin typeface="Book Antiqua" panose="02040602050305030304" pitchFamily="18" charset="0"/>
                <a:ea typeface="標楷體" panose="03000509000000000000" pitchFamily="65" charset="-120"/>
              </a:rPr>
              <a:t>net realizable </a:t>
            </a:r>
            <a:r>
              <a:rPr lang="en-US" altLang="zh-TW" sz="2300" b="0" i="0" u="sng" dirty="0" smtClean="0">
                <a:solidFill>
                  <a:schemeClr val="tx1"/>
                </a:solidFill>
                <a:latin typeface="Book Antiqua" panose="02040602050305030304" pitchFamily="18" charset="0"/>
                <a:ea typeface="標楷體" panose="03000509000000000000" pitchFamily="65" charset="-120"/>
              </a:rPr>
              <a:t>value</a:t>
            </a:r>
            <a:r>
              <a:rPr lang="en-US" altLang="zh-TW" sz="2300" b="0" i="0" dirty="0" smtClean="0">
                <a:solidFill>
                  <a:schemeClr val="tx1"/>
                </a:solidFill>
                <a:latin typeface="Book Antiqua" panose="02040602050305030304" pitchFamily="18" charset="0"/>
                <a:ea typeface="標楷體" panose="03000509000000000000" pitchFamily="65" charset="-120"/>
              </a:rPr>
              <a:t>(</a:t>
            </a:r>
            <a:r>
              <a:rPr lang="zh-TW" altLang="en-US" sz="2300" b="0" i="0" dirty="0" smtClean="0">
                <a:solidFill>
                  <a:schemeClr val="tx1"/>
                </a:solidFill>
                <a:latin typeface="Book Antiqua" panose="02040602050305030304" pitchFamily="18" charset="0"/>
                <a:ea typeface="標楷體" panose="03000509000000000000" pitchFamily="65" charset="-120"/>
              </a:rPr>
              <a:t>淨變現價值</a:t>
            </a:r>
            <a:r>
              <a:rPr lang="en-US" altLang="zh-TW" sz="2300" b="0" i="0" dirty="0" smtClean="0">
                <a:solidFill>
                  <a:schemeClr val="tx1"/>
                </a:solidFill>
                <a:latin typeface="Book Antiqua" panose="02040602050305030304" pitchFamily="18" charset="0"/>
                <a:ea typeface="標楷體" panose="03000509000000000000" pitchFamily="65" charset="-120"/>
              </a:rPr>
              <a:t>).</a:t>
            </a:r>
            <a:endParaRPr lang="en-US" sz="2100" b="0" i="0" dirty="0" smtClean="0">
              <a:solidFill>
                <a:schemeClr val="tx1"/>
              </a:solidFill>
              <a:latin typeface="Book Antiqua" panose="02040602050305030304" pitchFamily="18" charset="0"/>
              <a:ea typeface="標楷體" panose="03000509000000000000" pitchFamily="65" charset="-120"/>
            </a:endParaRPr>
          </a:p>
        </p:txBody>
      </p:sp>
      <p:sp>
        <p:nvSpPr>
          <p:cNvPr id="47108" name="Rectangle 7"/>
          <p:cNvSpPr>
            <a:spLocks noChangeArrowheads="1"/>
          </p:cNvSpPr>
          <p:nvPr/>
        </p:nvSpPr>
        <p:spPr bwMode="auto">
          <a:xfrm>
            <a:off x="323528" y="62136"/>
            <a:ext cx="80391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defRPr/>
            </a:pPr>
            <a:r>
              <a:rPr 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Lower-of-Cost-or-Net Realizable Value</a:t>
            </a:r>
          </a:p>
          <a:p>
            <a:pPr>
              <a:buSzPct val="80000"/>
              <a:defRPr/>
            </a:pPr>
            <a:r>
              <a:rPr lang="zh-TW"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成本</a:t>
            </a:r>
            <a:r>
              <a:rPr lang="zh-TW"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與淨變現價值孰低法</a:t>
            </a:r>
            <a:endParaRPr 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47109" name="Line 10"/>
          <p:cNvSpPr>
            <a:spLocks noChangeShapeType="1"/>
          </p:cNvSpPr>
          <p:nvPr/>
        </p:nvSpPr>
        <p:spPr bwMode="auto">
          <a:xfrm>
            <a:off x="304800" y="1124744"/>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8" name="文字方塊 7"/>
          <p:cNvSpPr txBox="1"/>
          <p:nvPr/>
        </p:nvSpPr>
        <p:spPr>
          <a:xfrm>
            <a:off x="7504348" y="683404"/>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289</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2" name="文字方塊 1"/>
          <p:cNvSpPr txBox="1"/>
          <p:nvPr/>
        </p:nvSpPr>
        <p:spPr>
          <a:xfrm>
            <a:off x="1187624" y="4581128"/>
            <a:ext cx="6840760" cy="369332"/>
          </a:xfrm>
          <a:prstGeom prst="rect">
            <a:avLst/>
          </a:prstGeom>
          <a:noFill/>
        </p:spPr>
        <p:txBody>
          <a:bodyPr wrap="square" rtlCol="0">
            <a:spAutoFit/>
          </a:bodyPr>
          <a:lstStyle/>
          <a:p>
            <a:endParaRPr lang="zh-TW" altLang="en-US" dirty="0"/>
          </a:p>
        </p:txBody>
      </p:sp>
      <p:sp>
        <p:nvSpPr>
          <p:cNvPr id="3" name="文字方塊 2"/>
          <p:cNvSpPr txBox="1"/>
          <p:nvPr/>
        </p:nvSpPr>
        <p:spPr>
          <a:xfrm>
            <a:off x="539552" y="3068960"/>
            <a:ext cx="8299648" cy="2305246"/>
          </a:xfrm>
          <a:prstGeom prst="rect">
            <a:avLst/>
          </a:prstGeom>
          <a:solidFill>
            <a:srgbClr val="FFFF66"/>
          </a:solidFill>
        </p:spPr>
        <p:txBody>
          <a:bodyPr wrap="square" rtlCol="0">
            <a:spAutoFit/>
          </a:bodyPr>
          <a:lstStyle/>
          <a:p>
            <a:pPr marL="0" lvl="1"/>
            <a:r>
              <a:rPr lang="en-US" altLang="zh-TW" sz="2300" b="1" dirty="0" smtClean="0">
                <a:solidFill>
                  <a:schemeClr val="tx2">
                    <a:lumMod val="75000"/>
                  </a:schemeClr>
                </a:solidFill>
                <a:latin typeface="Book Antiqua" panose="02040602050305030304" pitchFamily="18" charset="0"/>
                <a:ea typeface="標楷體" panose="03000509000000000000" pitchFamily="65" charset="-120"/>
              </a:rPr>
              <a:t>The definition o</a:t>
            </a:r>
            <a:r>
              <a:rPr lang="en-US" altLang="zh-TW" sz="2300" b="1" dirty="0" smtClean="0">
                <a:solidFill>
                  <a:schemeClr val="tx2">
                    <a:lumMod val="75000"/>
                  </a:schemeClr>
                </a:solidFill>
                <a:latin typeface="Book Antiqua" panose="02040602050305030304" pitchFamily="18" charset="0"/>
                <a:ea typeface="標楷體" panose="03000509000000000000" pitchFamily="65" charset="-120"/>
              </a:rPr>
              <a:t>f Net </a:t>
            </a:r>
            <a:r>
              <a:rPr lang="en-US" altLang="zh-TW" sz="2300" b="1" dirty="0">
                <a:solidFill>
                  <a:schemeClr val="tx2">
                    <a:lumMod val="75000"/>
                  </a:schemeClr>
                </a:solidFill>
                <a:latin typeface="Book Antiqua" panose="02040602050305030304" pitchFamily="18" charset="0"/>
                <a:ea typeface="標楷體" panose="03000509000000000000" pitchFamily="65" charset="-120"/>
              </a:rPr>
              <a:t>realizable </a:t>
            </a:r>
            <a:r>
              <a:rPr lang="en-US" altLang="zh-TW" sz="2300" b="1" dirty="0" smtClean="0">
                <a:solidFill>
                  <a:schemeClr val="tx2">
                    <a:lumMod val="75000"/>
                  </a:schemeClr>
                </a:solidFill>
                <a:latin typeface="Book Antiqua" panose="02040602050305030304" pitchFamily="18" charset="0"/>
                <a:ea typeface="標楷體" panose="03000509000000000000" pitchFamily="65" charset="-120"/>
              </a:rPr>
              <a:t>value</a:t>
            </a:r>
            <a:endParaRPr lang="en-US" altLang="zh-TW" sz="2300" b="1" dirty="0" smtClean="0">
              <a:solidFill>
                <a:schemeClr val="tx2">
                  <a:lumMod val="75000"/>
                </a:schemeClr>
              </a:solidFill>
              <a:latin typeface="Book Antiqua" panose="02040602050305030304" pitchFamily="18" charset="0"/>
              <a:ea typeface="標楷體" panose="03000509000000000000" pitchFamily="65" charset="-120"/>
            </a:endParaRPr>
          </a:p>
          <a:p>
            <a:pPr marL="536575" lvl="1" indent="-363538">
              <a:lnSpc>
                <a:spcPct val="120000"/>
              </a:lnSpc>
              <a:spcBef>
                <a:spcPts val="1200"/>
              </a:spcBef>
              <a:buClr>
                <a:srgbClr val="C00000"/>
              </a:buClr>
              <a:buFont typeface="Wingdings" panose="05000000000000000000" pitchFamily="2" charset="2"/>
              <a:buChar char="l"/>
            </a:pPr>
            <a:r>
              <a:rPr lang="en-US" altLang="zh-TW" sz="2100" dirty="0">
                <a:latin typeface="Book Antiqua" panose="02040602050305030304" pitchFamily="18" charset="0"/>
                <a:ea typeface="標楷體" panose="03000509000000000000" pitchFamily="65" charset="-120"/>
              </a:rPr>
              <a:t>N</a:t>
            </a:r>
            <a:r>
              <a:rPr lang="en-US" altLang="zh-TW" sz="2100" dirty="0" smtClean="0">
                <a:latin typeface="Book Antiqua" panose="02040602050305030304" pitchFamily="18" charset="0"/>
                <a:ea typeface="標楷體" panose="03000509000000000000" pitchFamily="65" charset="-120"/>
              </a:rPr>
              <a:t>et </a:t>
            </a:r>
            <a:r>
              <a:rPr lang="en-US" altLang="zh-TW" sz="2100" dirty="0" smtClean="0">
                <a:latin typeface="Book Antiqua" panose="02040602050305030304" pitchFamily="18" charset="0"/>
                <a:ea typeface="標楷體" panose="03000509000000000000" pitchFamily="65" charset="-120"/>
              </a:rPr>
              <a:t>amount </a:t>
            </a:r>
            <a:r>
              <a:rPr lang="en-US" altLang="zh-TW" sz="2100" dirty="0">
                <a:latin typeface="Book Antiqua" panose="02040602050305030304" pitchFamily="18" charset="0"/>
                <a:ea typeface="標楷體" panose="03000509000000000000" pitchFamily="65" charset="-120"/>
              </a:rPr>
              <a:t>that a company expects to realize (</a:t>
            </a:r>
            <a:r>
              <a:rPr lang="en-US" altLang="zh-TW" sz="2100" dirty="0" smtClean="0">
                <a:latin typeface="Book Antiqua" panose="02040602050305030304" pitchFamily="18" charset="0"/>
                <a:ea typeface="標楷體" panose="03000509000000000000" pitchFamily="65" charset="-120"/>
              </a:rPr>
              <a:t>receive) </a:t>
            </a:r>
            <a:r>
              <a:rPr lang="en-US" altLang="zh-TW" sz="2100" dirty="0">
                <a:latin typeface="Book Antiqua" panose="02040602050305030304" pitchFamily="18" charset="0"/>
                <a:ea typeface="標楷體" panose="03000509000000000000" pitchFamily="65" charset="-120"/>
              </a:rPr>
              <a:t>from the sale of </a:t>
            </a:r>
            <a:r>
              <a:rPr lang="en-US" altLang="zh-TW" sz="2100" dirty="0" smtClean="0">
                <a:latin typeface="Book Antiqua" panose="02040602050305030304" pitchFamily="18" charset="0"/>
                <a:ea typeface="標楷體" panose="03000509000000000000" pitchFamily="65" charset="-120"/>
              </a:rPr>
              <a:t>inventory.</a:t>
            </a:r>
            <a:endParaRPr lang="en-US" altLang="zh-TW" sz="2100" dirty="0" smtClean="0">
              <a:latin typeface="Book Antiqua" panose="02040602050305030304" pitchFamily="18" charset="0"/>
              <a:ea typeface="標楷體" panose="03000509000000000000" pitchFamily="65" charset="-120"/>
            </a:endParaRPr>
          </a:p>
          <a:p>
            <a:pPr marL="993775" lvl="2" indent="-363538">
              <a:lnSpc>
                <a:spcPct val="120000"/>
              </a:lnSpc>
              <a:spcBef>
                <a:spcPts val="1200"/>
              </a:spcBef>
              <a:buClr>
                <a:srgbClr val="C00000"/>
              </a:buClr>
              <a:buFont typeface="Wingdings" panose="05000000000000000000" pitchFamily="2" charset="2"/>
              <a:buChar char="l"/>
            </a:pPr>
            <a:r>
              <a:rPr lang="en-US" altLang="zh-TW" sz="2100" dirty="0" smtClean="0">
                <a:latin typeface="Book Antiqua" panose="02040602050305030304" pitchFamily="18" charset="0"/>
                <a:ea typeface="標楷體" panose="03000509000000000000" pitchFamily="65" charset="-120"/>
              </a:rPr>
              <a:t>The estimated selling price in the normal course of business less estimated costs to complete and sell.</a:t>
            </a:r>
            <a:endParaRPr lang="zh-TW" altLang="en-US" sz="2100" dirty="0"/>
          </a:p>
        </p:txBody>
      </p:sp>
    </p:spTree>
    <p:extLst>
      <p:ext uri="{BB962C8B-B14F-4D97-AF65-F5344CB8AC3E}">
        <p14:creationId xmlns:p14="http://schemas.microsoft.com/office/powerpoint/2010/main" val="22317490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7"/>
          <p:cNvSpPr>
            <a:spLocks noChangeArrowheads="1"/>
          </p:cNvSpPr>
          <p:nvPr/>
        </p:nvSpPr>
        <p:spPr bwMode="auto">
          <a:xfrm>
            <a:off x="323528" y="62136"/>
            <a:ext cx="80391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defRPr/>
            </a:pPr>
            <a:r>
              <a:rPr 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Lower-of-Cost-or-Net Realizable Value</a:t>
            </a:r>
          </a:p>
          <a:p>
            <a:pPr>
              <a:buSzPct val="80000"/>
              <a:defRPr/>
            </a:pPr>
            <a:r>
              <a:rPr lang="zh-TW"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成本</a:t>
            </a:r>
            <a:r>
              <a:rPr lang="zh-TW"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與淨變現價值孰低法</a:t>
            </a:r>
            <a:endParaRPr 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3" name="Line 10"/>
          <p:cNvSpPr>
            <a:spLocks noChangeShapeType="1"/>
          </p:cNvSpPr>
          <p:nvPr/>
        </p:nvSpPr>
        <p:spPr bwMode="auto">
          <a:xfrm>
            <a:off x="304800" y="1124744"/>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5" name="文字方塊 4"/>
          <p:cNvSpPr txBox="1"/>
          <p:nvPr/>
        </p:nvSpPr>
        <p:spPr>
          <a:xfrm>
            <a:off x="528812" y="1674004"/>
            <a:ext cx="8277844" cy="343478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20000"/>
              </a:lnSpc>
              <a:spcBef>
                <a:spcPts val="1200"/>
              </a:spcBef>
            </a:pPr>
            <a:r>
              <a:rPr lang="zh-TW" altLang="en-US" sz="2400" b="1" dirty="0" smtClean="0">
                <a:solidFill>
                  <a:srgbClr val="002060"/>
                </a:solidFill>
                <a:latin typeface="標楷體" panose="03000509000000000000" pitchFamily="65" charset="-120"/>
                <a:ea typeface="標楷體" panose="03000509000000000000" pitchFamily="65" charset="-120"/>
              </a:rPr>
              <a:t>補充說明</a:t>
            </a:r>
            <a:r>
              <a:rPr lang="en-US" altLang="zh-TW" sz="2400" b="1" dirty="0" smtClean="0">
                <a:solidFill>
                  <a:srgbClr val="002060"/>
                </a:solidFill>
                <a:latin typeface="標楷體" panose="03000509000000000000" pitchFamily="65" charset="-120"/>
                <a:ea typeface="標楷體" panose="03000509000000000000" pitchFamily="65" charset="-120"/>
              </a:rPr>
              <a:t>(</a:t>
            </a:r>
            <a:r>
              <a:rPr lang="zh-TW" altLang="en-US" sz="2400" b="1" dirty="0" smtClean="0">
                <a:solidFill>
                  <a:srgbClr val="002060"/>
                </a:solidFill>
                <a:latin typeface="標楷體" panose="03000509000000000000" pitchFamily="65" charset="-120"/>
                <a:ea typeface="標楷體" panose="03000509000000000000" pitchFamily="65" charset="-120"/>
              </a:rPr>
              <a:t>杜榮瑞，第六版</a:t>
            </a:r>
            <a:r>
              <a:rPr lang="en-US" altLang="zh-TW" sz="2400" b="1" dirty="0" smtClean="0">
                <a:solidFill>
                  <a:srgbClr val="002060"/>
                </a:solidFill>
                <a:latin typeface="標楷體" panose="03000509000000000000" pitchFamily="65" charset="-120"/>
                <a:ea typeface="標楷體" panose="03000509000000000000" pitchFamily="65" charset="-120"/>
              </a:rPr>
              <a:t>)</a:t>
            </a:r>
          </a:p>
          <a:p>
            <a:pPr marL="342900" indent="-342900">
              <a:lnSpc>
                <a:spcPct val="120000"/>
              </a:lnSpc>
              <a:spcBef>
                <a:spcPts val="1200"/>
              </a:spcBef>
              <a:buClr>
                <a:srgbClr val="C00000"/>
              </a:buClr>
              <a:buFont typeface="Wingdings" panose="05000000000000000000" pitchFamily="2" charset="2"/>
              <a:buChar char="u"/>
            </a:pPr>
            <a:r>
              <a:rPr lang="zh-TW" altLang="en-US" sz="2200" dirty="0">
                <a:latin typeface="標楷體" panose="03000509000000000000" pitchFamily="65" charset="-120"/>
                <a:ea typeface="標楷體" panose="03000509000000000000" pitchFamily="65" charset="-120"/>
              </a:rPr>
              <a:t>資產負債表</a:t>
            </a:r>
            <a:r>
              <a:rPr lang="zh-TW" altLang="en-US" sz="2200" dirty="0" smtClean="0">
                <a:latin typeface="標楷體" panose="03000509000000000000" pitchFamily="65" charset="-120"/>
                <a:ea typeface="標楷體" panose="03000509000000000000" pitchFamily="65" charset="-120"/>
              </a:rPr>
              <a:t>中的存貨金額應以成本與淨變現價值兩者孰低的金額表達之。</a:t>
            </a:r>
            <a:endParaRPr lang="en-US" altLang="zh-TW" sz="2200" dirty="0" smtClean="0">
              <a:latin typeface="標楷體" panose="03000509000000000000" pitchFamily="65" charset="-120"/>
              <a:ea typeface="標楷體" panose="03000509000000000000" pitchFamily="65" charset="-120"/>
            </a:endParaRPr>
          </a:p>
          <a:p>
            <a:pPr marL="342900" indent="-342900">
              <a:lnSpc>
                <a:spcPct val="120000"/>
              </a:lnSpc>
              <a:spcBef>
                <a:spcPts val="1200"/>
              </a:spcBef>
              <a:buClr>
                <a:srgbClr val="C00000"/>
              </a:buClr>
              <a:buFont typeface="Wingdings" panose="05000000000000000000" pitchFamily="2" charset="2"/>
              <a:buChar char="u"/>
            </a:pPr>
            <a:r>
              <a:rPr lang="zh-TW" altLang="en-US" sz="2200" dirty="0" smtClean="0">
                <a:latin typeface="標楷體" panose="03000509000000000000" pitchFamily="65" charset="-120"/>
                <a:ea typeface="標楷體" panose="03000509000000000000" pitchFamily="65" charset="-120"/>
              </a:rPr>
              <a:t>當成本低於淨</a:t>
            </a:r>
            <a:r>
              <a:rPr lang="zh-TW" altLang="en-US" sz="2200" dirty="0">
                <a:latin typeface="標楷體" panose="03000509000000000000" pitchFamily="65" charset="-120"/>
                <a:ea typeface="標楷體" panose="03000509000000000000" pitchFamily="65" charset="-120"/>
              </a:rPr>
              <a:t>變</a:t>
            </a:r>
            <a:r>
              <a:rPr lang="zh-TW" altLang="en-US" sz="2200" dirty="0" smtClean="0">
                <a:latin typeface="標楷體" panose="03000509000000000000" pitchFamily="65" charset="-120"/>
                <a:ea typeface="標楷體" panose="03000509000000000000" pitchFamily="65" charset="-120"/>
              </a:rPr>
              <a:t>現價值時，存貨以</a:t>
            </a:r>
            <a:r>
              <a:rPr lang="zh-TW" altLang="en-US" sz="2200" dirty="0">
                <a:latin typeface="標楷體" panose="03000509000000000000" pitchFamily="65" charset="-120"/>
                <a:ea typeface="標楷體" panose="03000509000000000000" pitchFamily="65" charset="-120"/>
              </a:rPr>
              <a:t>成本金額</a:t>
            </a:r>
            <a:r>
              <a:rPr lang="zh-TW" altLang="en-US" sz="2200" dirty="0" smtClean="0">
                <a:latin typeface="標楷體" panose="03000509000000000000" pitchFamily="65" charset="-120"/>
                <a:ea typeface="標楷體" panose="03000509000000000000" pitchFamily="65" charset="-120"/>
              </a:rPr>
              <a:t>記錄，等未來出售實再認列利益。</a:t>
            </a:r>
            <a:endParaRPr lang="en-US" altLang="zh-TW" sz="2200" dirty="0" smtClean="0">
              <a:latin typeface="標楷體" panose="03000509000000000000" pitchFamily="65" charset="-120"/>
              <a:ea typeface="標楷體" panose="03000509000000000000" pitchFamily="65" charset="-120"/>
            </a:endParaRPr>
          </a:p>
          <a:p>
            <a:pPr marL="342900" indent="-342900">
              <a:lnSpc>
                <a:spcPct val="120000"/>
              </a:lnSpc>
              <a:spcBef>
                <a:spcPts val="1200"/>
              </a:spcBef>
              <a:buClr>
                <a:srgbClr val="C00000"/>
              </a:buClr>
              <a:buFont typeface="Wingdings" panose="05000000000000000000" pitchFamily="2" charset="2"/>
              <a:buChar char="u"/>
            </a:pPr>
            <a:r>
              <a:rPr lang="zh-TW" altLang="en-US" sz="2200" dirty="0" smtClean="0">
                <a:latin typeface="標楷體" panose="03000509000000000000" pitchFamily="65" charset="-120"/>
                <a:ea typeface="標楷體" panose="03000509000000000000" pitchFamily="65" charset="-120"/>
              </a:rPr>
              <a:t>當成本高於</a:t>
            </a:r>
            <a:r>
              <a:rPr lang="zh-TW" altLang="en-US" sz="2200" dirty="0">
                <a:latin typeface="標楷體" panose="03000509000000000000" pitchFamily="65" charset="-120"/>
                <a:ea typeface="標楷體" panose="03000509000000000000" pitchFamily="65" charset="-120"/>
              </a:rPr>
              <a:t>淨變現價值</a:t>
            </a:r>
            <a:r>
              <a:rPr lang="zh-TW" altLang="en-US" sz="2200" dirty="0" smtClean="0">
                <a:latin typeface="標楷體" panose="03000509000000000000" pitchFamily="65" charset="-120"/>
                <a:ea typeface="標楷體" panose="03000509000000000000" pitchFamily="65" charset="-120"/>
              </a:rPr>
              <a:t>時，存貨記錄金額應由原來的成本減至淨變現價值，這樣未來出才不會有損失。</a:t>
            </a:r>
            <a:endParaRPr lang="zh-TW" altLang="en-US" sz="22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471655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48131" name="Text Box 5"/>
          <p:cNvSpPr txBox="1">
            <a:spLocks noChangeArrowheads="1"/>
          </p:cNvSpPr>
          <p:nvPr/>
        </p:nvSpPr>
        <p:spPr bwMode="auto">
          <a:xfrm>
            <a:off x="533400" y="1295400"/>
            <a:ext cx="77724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nSpc>
                <a:spcPct val="120000"/>
              </a:lnSpc>
            </a:pPr>
            <a:r>
              <a:rPr lang="en-US" altLang="en-US" sz="2200" i="0" dirty="0">
                <a:solidFill>
                  <a:schemeClr val="tx1"/>
                </a:solidFill>
                <a:latin typeface="Book Antiqua" panose="02040602050305030304" pitchFamily="18" charset="0"/>
              </a:rPr>
              <a:t>Illustration:</a:t>
            </a:r>
            <a:r>
              <a:rPr lang="en-US" altLang="en-US" sz="2200" b="0" i="0" dirty="0">
                <a:solidFill>
                  <a:schemeClr val="tx1"/>
                </a:solidFill>
                <a:latin typeface="Book Antiqua" panose="02040602050305030304" pitchFamily="18" charset="0"/>
              </a:rPr>
              <a:t> </a:t>
            </a:r>
            <a:r>
              <a:rPr lang="en-US" altLang="en-US" sz="2200" b="0" i="0" dirty="0" smtClean="0">
                <a:solidFill>
                  <a:schemeClr val="tx1"/>
                </a:solidFill>
                <a:latin typeface="Book Antiqua" panose="02040602050305030304" pitchFamily="18" charset="0"/>
              </a:rPr>
              <a:t>Assume </a:t>
            </a:r>
            <a:r>
              <a:rPr lang="en-US" altLang="en-US" sz="2200" b="0" i="0" dirty="0">
                <a:solidFill>
                  <a:schemeClr val="tx1"/>
                </a:solidFill>
                <a:latin typeface="Book Antiqua" panose="02040602050305030304" pitchFamily="18" charset="0"/>
              </a:rPr>
              <a:t>that </a:t>
            </a:r>
            <a:r>
              <a:rPr lang="en-US" altLang="en-US" sz="2200" b="0" i="0" dirty="0" smtClean="0">
                <a:solidFill>
                  <a:schemeClr val="tx1"/>
                </a:solidFill>
                <a:latin typeface="Book Antiqua" panose="02040602050305030304" pitchFamily="18" charset="0"/>
              </a:rPr>
              <a:t>Gao TV </a:t>
            </a:r>
            <a:r>
              <a:rPr lang="en-US" altLang="en-US" sz="2200" b="0" i="0" dirty="0">
                <a:solidFill>
                  <a:schemeClr val="tx1"/>
                </a:solidFill>
                <a:latin typeface="Book Antiqua" panose="02040602050305030304" pitchFamily="18" charset="0"/>
              </a:rPr>
              <a:t>has the following lines of merchandise with costs and market values as indicated.</a:t>
            </a:r>
          </a:p>
        </p:txBody>
      </p:sp>
      <p:sp>
        <p:nvSpPr>
          <p:cNvPr id="48135" name="Line 10"/>
          <p:cNvSpPr>
            <a:spLocks noChangeShapeType="1"/>
          </p:cNvSpPr>
          <p:nvPr/>
        </p:nvSpPr>
        <p:spPr bwMode="auto">
          <a:xfrm>
            <a:off x="304800" y="1196752"/>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2" name="Rectangle 1"/>
          <p:cNvSpPr/>
          <p:nvPr/>
        </p:nvSpPr>
        <p:spPr>
          <a:xfrm>
            <a:off x="4954762" y="2274853"/>
            <a:ext cx="3886200" cy="461665"/>
          </a:xfrm>
          <a:prstGeom prst="rect">
            <a:avLst/>
          </a:prstGeom>
          <a:solidFill>
            <a:schemeClr val="accent3"/>
          </a:solidFill>
        </p:spPr>
        <p:txBody>
          <a:bodyPr wrap="square">
            <a:spAutoFit/>
          </a:bodyPr>
          <a:lstStyle/>
          <a:p>
            <a:r>
              <a:rPr lang="en-US" sz="1200" i="0" dirty="0">
                <a:solidFill>
                  <a:schemeClr val="tx1"/>
                </a:solidFill>
                <a:latin typeface="Book Antiqua" panose="02040602050305030304" pitchFamily="18" charset="0"/>
              </a:rPr>
              <a:t>Illustration </a:t>
            </a:r>
            <a:r>
              <a:rPr lang="en-US" sz="1200" i="0" dirty="0" smtClean="0">
                <a:solidFill>
                  <a:schemeClr val="tx1"/>
                </a:solidFill>
                <a:latin typeface="Book Antiqua" panose="02040602050305030304" pitchFamily="18" charset="0"/>
              </a:rPr>
              <a:t>6-11</a:t>
            </a:r>
            <a:endParaRPr lang="en-US" sz="1200" i="0" dirty="0">
              <a:solidFill>
                <a:schemeClr val="tx1"/>
              </a:solidFill>
              <a:latin typeface="Book Antiqua" panose="02040602050305030304" pitchFamily="18" charset="0"/>
            </a:endParaRPr>
          </a:p>
          <a:p>
            <a:r>
              <a:rPr lang="en-US" sz="1200" b="0" i="0" dirty="0">
                <a:solidFill>
                  <a:schemeClr val="tx1"/>
                </a:solidFill>
                <a:latin typeface="Book Antiqua" panose="02040602050305030304" pitchFamily="18" charset="0"/>
              </a:rPr>
              <a:t>Computation of </a:t>
            </a:r>
            <a:r>
              <a:rPr lang="en-US" sz="1200" b="0" i="0" dirty="0" smtClean="0">
                <a:solidFill>
                  <a:schemeClr val="tx1"/>
                </a:solidFill>
                <a:latin typeface="Book Antiqua" panose="02040602050305030304" pitchFamily="18" charset="0"/>
              </a:rPr>
              <a:t>lower-of-cost-or-net </a:t>
            </a:r>
            <a:r>
              <a:rPr lang="en-US" sz="1200" b="0" i="0" dirty="0">
                <a:solidFill>
                  <a:schemeClr val="tx1"/>
                </a:solidFill>
                <a:latin typeface="Book Antiqua" panose="02040602050305030304" pitchFamily="18" charset="0"/>
              </a:rPr>
              <a:t>realizable value</a:t>
            </a:r>
          </a:p>
        </p:txBody>
      </p:sp>
      <p:pic>
        <p:nvPicPr>
          <p:cNvPr id="634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9" y="2731773"/>
            <a:ext cx="8534401" cy="2425419"/>
          </a:xfrm>
          <a:prstGeom prst="rect">
            <a:avLst/>
          </a:prstGeom>
          <a:noFill/>
          <a:ln w="12700" cap="flat" cmpd="sng" algn="ctr">
            <a:solidFill>
              <a:schemeClr val="tx1"/>
            </a:solidFill>
            <a:prstDash val="solid"/>
            <a:miter lim="800000"/>
            <a:headEnd/>
            <a:tailEnd/>
          </a:ln>
          <a:extLst>
            <a:ext uri="{909E8E84-426E-40DD-AFC4-6F175D3DCCD1}">
              <a14:hiddenFill xmlns:a14="http://schemas.microsoft.com/office/drawing/2010/main">
                <a:solidFill>
                  <a:schemeClr val="accent1"/>
                </a:solidFill>
              </a14:hiddenFill>
            </a:ext>
          </a:extLst>
        </p:spPr>
      </p:pic>
      <p:sp>
        <p:nvSpPr>
          <p:cNvPr id="8" name="文字方塊 7"/>
          <p:cNvSpPr txBox="1"/>
          <p:nvPr/>
        </p:nvSpPr>
        <p:spPr>
          <a:xfrm>
            <a:off x="7504348" y="539388"/>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290</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9" name="Rectangle 7"/>
          <p:cNvSpPr>
            <a:spLocks noChangeArrowheads="1"/>
          </p:cNvSpPr>
          <p:nvPr/>
        </p:nvSpPr>
        <p:spPr bwMode="auto">
          <a:xfrm>
            <a:off x="323528" y="62136"/>
            <a:ext cx="80391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defRPr/>
            </a:pPr>
            <a:r>
              <a:rPr 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Lower-of-Cost-or-Net Realizable Value</a:t>
            </a:r>
          </a:p>
          <a:p>
            <a:pPr>
              <a:buSzPct val="80000"/>
              <a:defRPr/>
            </a:pPr>
            <a:r>
              <a:rPr lang="zh-TW"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成本</a:t>
            </a:r>
            <a:r>
              <a:rPr lang="zh-TW"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與淨變現價值孰低法</a:t>
            </a:r>
            <a:endParaRPr 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11" name="文字方塊 10"/>
          <p:cNvSpPr txBox="1"/>
          <p:nvPr/>
        </p:nvSpPr>
        <p:spPr>
          <a:xfrm>
            <a:off x="395536" y="5363924"/>
            <a:ext cx="4024064"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smtClean="0">
                <a:latin typeface="Book Antiqua" panose="02040602050305030304" pitchFamily="18" charset="0"/>
              </a:rPr>
              <a:t>Related  exercise material : E6-</a:t>
            </a:r>
            <a:r>
              <a:rPr lang="en-US" altLang="zh-TW" dirty="0">
                <a:latin typeface="Book Antiqua" panose="02040602050305030304" pitchFamily="18" charset="0"/>
              </a:rPr>
              <a:t>8</a:t>
            </a:r>
            <a:r>
              <a:rPr lang="en-US" altLang="zh-TW" dirty="0" smtClean="0">
                <a:latin typeface="Book Antiqua" panose="02040602050305030304" pitchFamily="18" charset="0"/>
              </a:rPr>
              <a:t>; E6-9</a:t>
            </a:r>
            <a:endParaRPr lang="zh-TW" altLang="en-US" dirty="0">
              <a:latin typeface="Book Antiqua" panose="02040602050305030304" pitchFamily="18" charset="0"/>
            </a:endParaRPr>
          </a:p>
        </p:txBody>
      </p:sp>
    </p:spTree>
    <p:extLst>
      <p:ext uri="{BB962C8B-B14F-4D97-AF65-F5344CB8AC3E}">
        <p14:creationId xmlns:p14="http://schemas.microsoft.com/office/powerpoint/2010/main" val="3338634803"/>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50178" name="Text Box 5"/>
          <p:cNvSpPr txBox="1">
            <a:spLocks noChangeArrowheads="1"/>
          </p:cNvSpPr>
          <p:nvPr/>
        </p:nvSpPr>
        <p:spPr bwMode="auto">
          <a:xfrm>
            <a:off x="607640" y="1268760"/>
            <a:ext cx="7924800" cy="3150863"/>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sz="2800" b="1" i="1">
                <a:solidFill>
                  <a:srgbClr val="BC0000"/>
                </a:solidFill>
                <a:latin typeface="Comic Sans MS" pitchFamily="66" charset="0"/>
              </a:defRPr>
            </a:lvl1pPr>
            <a:lvl2pPr marL="69215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nSpc>
                <a:spcPct val="125000"/>
              </a:lnSpc>
              <a:spcBef>
                <a:spcPts val="1200"/>
              </a:spcBef>
              <a:buSzPct val="80000"/>
            </a:pPr>
            <a:r>
              <a:rPr lang="en-US" altLang="en-US" sz="2500" i="0" dirty="0">
                <a:solidFill>
                  <a:schemeClr val="tx1"/>
                </a:solidFill>
                <a:latin typeface="Book Antiqua" panose="02040602050305030304" pitchFamily="18" charset="0"/>
              </a:rPr>
              <a:t>Common </a:t>
            </a:r>
            <a:r>
              <a:rPr lang="en-US" altLang="en-US" sz="2500" i="0" dirty="0" smtClean="0">
                <a:solidFill>
                  <a:schemeClr val="tx1"/>
                </a:solidFill>
                <a:latin typeface="Book Antiqua" panose="02040602050305030304" pitchFamily="18" charset="0"/>
              </a:rPr>
              <a:t>Causes:</a:t>
            </a:r>
            <a:endParaRPr lang="en-US" altLang="en-US" sz="2500" i="0" dirty="0">
              <a:solidFill>
                <a:schemeClr val="tx1"/>
              </a:solidFill>
              <a:latin typeface="Book Antiqua" panose="02040602050305030304" pitchFamily="18" charset="0"/>
            </a:endParaRPr>
          </a:p>
          <a:p>
            <a:pPr lvl="1">
              <a:lnSpc>
                <a:spcPct val="125000"/>
              </a:lnSpc>
              <a:spcBef>
                <a:spcPts val="1200"/>
              </a:spcBef>
              <a:buClr>
                <a:srgbClr val="CC0000"/>
              </a:buClr>
              <a:buSzPct val="80000"/>
              <a:buFont typeface="Wingdings" pitchFamily="2" charset="2"/>
              <a:buChar char="u"/>
            </a:pPr>
            <a:r>
              <a:rPr lang="en-US" altLang="en-US" sz="2200" b="0" i="0" dirty="0">
                <a:solidFill>
                  <a:schemeClr val="tx1"/>
                </a:solidFill>
                <a:latin typeface="Book Antiqua" panose="02040602050305030304" pitchFamily="18" charset="0"/>
              </a:rPr>
              <a:t>Failure to count or price inventory </a:t>
            </a:r>
            <a:r>
              <a:rPr lang="en-US" altLang="en-US" sz="2200" b="0" i="0" dirty="0" smtClean="0">
                <a:solidFill>
                  <a:schemeClr val="tx1"/>
                </a:solidFill>
                <a:latin typeface="Book Antiqua" panose="02040602050305030304" pitchFamily="18" charset="0"/>
              </a:rPr>
              <a:t>correctly. </a:t>
            </a:r>
            <a:endParaRPr lang="en-US" altLang="en-US" sz="2200" b="0" i="0" dirty="0">
              <a:solidFill>
                <a:schemeClr val="tx1"/>
              </a:solidFill>
              <a:latin typeface="Book Antiqua" panose="02040602050305030304" pitchFamily="18" charset="0"/>
            </a:endParaRPr>
          </a:p>
          <a:p>
            <a:pPr lvl="1">
              <a:lnSpc>
                <a:spcPct val="125000"/>
              </a:lnSpc>
              <a:spcBef>
                <a:spcPts val="1200"/>
              </a:spcBef>
              <a:buClr>
                <a:srgbClr val="CC0000"/>
              </a:buClr>
              <a:buSzPct val="80000"/>
              <a:buFont typeface="Wingdings" pitchFamily="2" charset="2"/>
              <a:buChar char="u"/>
            </a:pPr>
            <a:r>
              <a:rPr lang="en-US" altLang="en-US" sz="2200" b="0" i="0" dirty="0">
                <a:solidFill>
                  <a:schemeClr val="tx1"/>
                </a:solidFill>
                <a:latin typeface="Book Antiqua" panose="02040602050305030304" pitchFamily="18" charset="0"/>
              </a:rPr>
              <a:t>Not properly recognizing the transfer of legal title </a:t>
            </a:r>
            <a:r>
              <a:rPr lang="en-US" altLang="en-US" sz="2200" b="0" i="0" dirty="0" smtClean="0">
                <a:solidFill>
                  <a:schemeClr val="tx1"/>
                </a:solidFill>
                <a:latin typeface="Book Antiqua" panose="02040602050305030304" pitchFamily="18" charset="0"/>
              </a:rPr>
              <a:t>(</a:t>
            </a:r>
            <a:r>
              <a:rPr lang="zh-TW" altLang="en-US" sz="2200" b="0" i="0" dirty="0" smtClean="0">
                <a:solidFill>
                  <a:schemeClr val="tx1"/>
                </a:solidFill>
                <a:latin typeface="標楷體" panose="03000509000000000000" pitchFamily="65" charset="-120"/>
                <a:ea typeface="標楷體" panose="03000509000000000000" pitchFamily="65" charset="-120"/>
              </a:rPr>
              <a:t>法定所有權</a:t>
            </a:r>
            <a:r>
              <a:rPr lang="en-US" altLang="zh-TW" sz="2200" b="0" i="0" dirty="0" smtClean="0">
                <a:solidFill>
                  <a:schemeClr val="tx1"/>
                </a:solidFill>
                <a:latin typeface="Book Antiqua" panose="02040602050305030304" pitchFamily="18" charset="0"/>
              </a:rPr>
              <a:t>)</a:t>
            </a:r>
            <a:r>
              <a:rPr lang="en-US" altLang="en-US" sz="2200" b="0" i="0" dirty="0" smtClean="0">
                <a:solidFill>
                  <a:schemeClr val="tx1"/>
                </a:solidFill>
                <a:latin typeface="Book Antiqua" panose="02040602050305030304" pitchFamily="18" charset="0"/>
              </a:rPr>
              <a:t>to </a:t>
            </a:r>
            <a:r>
              <a:rPr lang="en-US" altLang="en-US" sz="2200" b="0" i="0" dirty="0">
                <a:solidFill>
                  <a:schemeClr val="tx1"/>
                </a:solidFill>
                <a:latin typeface="Book Antiqua" panose="02040602050305030304" pitchFamily="18" charset="0"/>
              </a:rPr>
              <a:t>goods in </a:t>
            </a:r>
            <a:r>
              <a:rPr lang="en-US" altLang="en-US" sz="2200" b="0" i="0" dirty="0" smtClean="0">
                <a:solidFill>
                  <a:schemeClr val="tx1"/>
                </a:solidFill>
                <a:latin typeface="Book Antiqua" panose="02040602050305030304" pitchFamily="18" charset="0"/>
              </a:rPr>
              <a:t>transit.</a:t>
            </a:r>
          </a:p>
          <a:p>
            <a:pPr marL="234950" lvl="1" indent="0">
              <a:lnSpc>
                <a:spcPct val="125000"/>
              </a:lnSpc>
              <a:spcBef>
                <a:spcPts val="1200"/>
              </a:spcBef>
              <a:buClr>
                <a:srgbClr val="CC0000"/>
              </a:buClr>
              <a:buSzPct val="80000"/>
            </a:pPr>
            <a:r>
              <a:rPr lang="en-US" altLang="en-US" sz="2200" b="0" i="0" dirty="0" smtClean="0">
                <a:solidFill>
                  <a:schemeClr val="tx1"/>
                </a:solidFill>
                <a:latin typeface="Book Antiqua" panose="02040602050305030304" pitchFamily="18" charset="0"/>
              </a:rPr>
              <a:t>Errors </a:t>
            </a:r>
            <a:r>
              <a:rPr lang="en-US" altLang="en-US" sz="2200" b="0" i="0" dirty="0">
                <a:solidFill>
                  <a:schemeClr val="tx1"/>
                </a:solidFill>
                <a:latin typeface="Book Antiqua" panose="02040602050305030304" pitchFamily="18" charset="0"/>
              </a:rPr>
              <a:t>affect both </a:t>
            </a:r>
            <a:r>
              <a:rPr lang="en-US" altLang="en-US" sz="2200" i="0" dirty="0">
                <a:solidFill>
                  <a:schemeClr val="tx1"/>
                </a:solidFill>
                <a:latin typeface="Book Antiqua" panose="02040602050305030304" pitchFamily="18" charset="0"/>
              </a:rPr>
              <a:t>the income statement </a:t>
            </a:r>
            <a:r>
              <a:rPr lang="en-US" altLang="en-US" sz="2200" b="0" i="0" dirty="0">
                <a:solidFill>
                  <a:schemeClr val="tx1"/>
                </a:solidFill>
                <a:latin typeface="Book Antiqua" panose="02040602050305030304" pitchFamily="18" charset="0"/>
              </a:rPr>
              <a:t>and </a:t>
            </a:r>
            <a:r>
              <a:rPr lang="en-US" altLang="en-US" sz="2200" i="0" dirty="0" smtClean="0">
                <a:solidFill>
                  <a:schemeClr val="tx1"/>
                </a:solidFill>
                <a:latin typeface="Book Antiqua" panose="02040602050305030304" pitchFamily="18" charset="0"/>
              </a:rPr>
              <a:t>statement of financial position</a:t>
            </a:r>
            <a:r>
              <a:rPr lang="en-US" altLang="en-US" sz="2200" b="0" i="0" dirty="0" smtClean="0">
                <a:solidFill>
                  <a:schemeClr val="tx1"/>
                </a:solidFill>
                <a:latin typeface="Book Antiqua" panose="02040602050305030304" pitchFamily="18" charset="0"/>
              </a:rPr>
              <a:t>.</a:t>
            </a:r>
            <a:endParaRPr lang="en-US" altLang="en-US" sz="2200" b="0" i="0" dirty="0">
              <a:solidFill>
                <a:schemeClr val="tx1"/>
              </a:solidFill>
              <a:latin typeface="Book Antiqua" panose="02040602050305030304" pitchFamily="18" charset="0"/>
            </a:endParaRPr>
          </a:p>
        </p:txBody>
      </p:sp>
      <p:sp>
        <p:nvSpPr>
          <p:cNvPr id="9" name="TextBox 8"/>
          <p:cNvSpPr txBox="1"/>
          <p:nvPr/>
        </p:nvSpPr>
        <p:spPr>
          <a:xfrm>
            <a:off x="0" y="397171"/>
            <a:ext cx="9143999" cy="579781"/>
          </a:xfrm>
          <a:prstGeom prst="rect">
            <a:avLst/>
          </a:prstGeom>
          <a:solidFill>
            <a:srgbClr val="FFFF00"/>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i="0" dirty="0" smtClean="0">
                <a:solidFill>
                  <a:srgbClr val="0070C0"/>
                </a:solidFill>
                <a:effectLst>
                  <a:outerShdw blurRad="38100" dist="38100" dir="2700000" algn="tl">
                    <a:srgbClr val="000000">
                      <a:alpha val="43137"/>
                    </a:srgbClr>
                  </a:outerShdw>
                </a:effectLst>
                <a:latin typeface="Book Antiqua" panose="02040602050305030304" pitchFamily="18" charset="0"/>
              </a:rPr>
              <a:t>    Inventory Errors</a:t>
            </a:r>
            <a:endParaRPr lang="en-US" altLang="en-US" i="0" dirty="0">
              <a:solidFill>
                <a:srgbClr val="0070C0"/>
              </a:solidFill>
              <a:effectLst>
                <a:outerShdw blurRad="38100" dist="38100" dir="2700000" algn="tl">
                  <a:srgbClr val="000000">
                    <a:alpha val="43137"/>
                  </a:srgbClr>
                </a:outerShdw>
              </a:effectLst>
              <a:latin typeface="Book Antiqua" panose="02040602050305030304" pitchFamily="18" charset="0"/>
            </a:endParaRPr>
          </a:p>
        </p:txBody>
      </p:sp>
      <p:sp>
        <p:nvSpPr>
          <p:cNvPr id="7" name="文字方塊 6"/>
          <p:cNvSpPr txBox="1"/>
          <p:nvPr/>
        </p:nvSpPr>
        <p:spPr>
          <a:xfrm>
            <a:off x="7504348" y="539388"/>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290</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5878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pic>
        <p:nvPicPr>
          <p:cNvPr id="51202" name="Picture 11"/>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304800" y="2527750"/>
            <a:ext cx="8534400" cy="13400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Lst>
        </p:spPr>
      </p:pic>
      <p:sp>
        <p:nvSpPr>
          <p:cNvPr id="51205" name="Text Box 9"/>
          <p:cNvSpPr txBox="1">
            <a:spLocks noChangeArrowheads="1"/>
          </p:cNvSpPr>
          <p:nvPr/>
        </p:nvSpPr>
        <p:spPr bwMode="auto">
          <a:xfrm>
            <a:off x="6460531" y="2068650"/>
            <a:ext cx="2359941"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488" tIns="44450" rIns="90488" bIns="44450">
            <a:spAutoFit/>
          </a:bodyPr>
          <a:lstStyle>
            <a:lvl1pPr marL="109538">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r>
              <a:rPr lang="en-US" altLang="en-US" sz="1200" i="0" dirty="0">
                <a:solidFill>
                  <a:schemeClr val="tx1"/>
                </a:solidFill>
                <a:latin typeface="Book Antiqua" panose="02040602050305030304" pitchFamily="18" charset="0"/>
              </a:rPr>
              <a:t>Illustration 6-12</a:t>
            </a:r>
          </a:p>
          <a:p>
            <a:r>
              <a:rPr lang="en-US" sz="1200" b="0" i="0" dirty="0">
                <a:solidFill>
                  <a:schemeClr val="tx1"/>
                </a:solidFill>
                <a:latin typeface="Book Antiqua" panose="02040602050305030304" pitchFamily="18" charset="0"/>
              </a:rPr>
              <a:t>Formula for cost of goods sold</a:t>
            </a:r>
            <a:endParaRPr lang="en-US" altLang="en-US" sz="1200" b="0" i="0" dirty="0">
              <a:solidFill>
                <a:schemeClr val="tx1"/>
              </a:solidFill>
              <a:latin typeface="Book Antiqua" panose="02040602050305030304" pitchFamily="18" charset="0"/>
            </a:endParaRPr>
          </a:p>
        </p:txBody>
      </p:sp>
      <p:sp>
        <p:nvSpPr>
          <p:cNvPr id="51206" name="Line 13"/>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51208" name="Rectangle 7"/>
          <p:cNvSpPr>
            <a:spLocks noChangeArrowheads="1"/>
          </p:cNvSpPr>
          <p:nvPr/>
        </p:nvSpPr>
        <p:spPr bwMode="auto">
          <a:xfrm>
            <a:off x="304800" y="204316"/>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defRPr/>
            </a:pPr>
            <a:r>
              <a:rPr lang="en-US" sz="3200" i="0" dirty="0">
                <a:solidFill>
                  <a:srgbClr val="0070C0"/>
                </a:solidFill>
                <a:effectLst>
                  <a:outerShdw blurRad="38100" dist="38100" dir="2700000" algn="tl">
                    <a:srgbClr val="000000">
                      <a:alpha val="43137"/>
                    </a:srgbClr>
                  </a:outerShdw>
                </a:effectLst>
                <a:latin typeface="Book Antiqua" panose="02040602050305030304" pitchFamily="18" charset="0"/>
              </a:rPr>
              <a:t>Income Statement Effects</a:t>
            </a:r>
          </a:p>
        </p:txBody>
      </p:sp>
      <p:pic>
        <p:nvPicPr>
          <p:cNvPr id="51210" name="Picture 12"/>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304800" y="4484436"/>
            <a:ext cx="8534400" cy="1968900"/>
          </a:xfrm>
          <a:prstGeom prst="rect">
            <a:avLst/>
          </a:prstGeom>
          <a:noFill/>
          <a:ln w="12700" algn="ctr">
            <a:solidFill>
              <a:schemeClr val="tx1"/>
            </a:solidFill>
            <a:miter lim="800000"/>
            <a:headEnd/>
            <a:tailEnd/>
          </a:ln>
          <a:extLst>
            <a:ext uri="{909E8E84-426E-40DD-AFC4-6F175D3DCCD1}">
              <a14:hiddenFill xmlns:a14="http://schemas.microsoft.com/office/drawing/2010/main">
                <a:solidFill>
                  <a:schemeClr val="bg1"/>
                </a:solidFill>
              </a14:hiddenFill>
            </a:ext>
          </a:extLst>
        </p:spPr>
      </p:pic>
      <p:sp>
        <p:nvSpPr>
          <p:cNvPr id="2" name="Rectangle 1"/>
          <p:cNvSpPr/>
          <p:nvPr/>
        </p:nvSpPr>
        <p:spPr>
          <a:xfrm>
            <a:off x="3826436" y="3895487"/>
            <a:ext cx="4994036" cy="4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90488" tIns="44450" rIns="90488" bIns="44450">
            <a:spAutoFit/>
          </a:bodyPr>
          <a:lstStyle/>
          <a:p>
            <a:r>
              <a:rPr lang="en-US" sz="1200" i="0" dirty="0">
                <a:solidFill>
                  <a:schemeClr val="tx1"/>
                </a:solidFill>
                <a:latin typeface="Book Antiqua" panose="02040602050305030304" pitchFamily="18" charset="0"/>
              </a:rPr>
              <a:t>Illustration 6-13</a:t>
            </a:r>
          </a:p>
          <a:p>
            <a:r>
              <a:rPr lang="en-US" sz="1200" b="0" i="0" dirty="0">
                <a:solidFill>
                  <a:schemeClr val="tx1"/>
                </a:solidFill>
                <a:latin typeface="Book Antiqua" panose="02040602050305030304" pitchFamily="18" charset="0"/>
              </a:rPr>
              <a:t>Effects of inventory </a:t>
            </a:r>
            <a:r>
              <a:rPr lang="en-US" sz="1200" b="0" i="0" dirty="0" smtClean="0">
                <a:solidFill>
                  <a:schemeClr val="tx1"/>
                </a:solidFill>
                <a:latin typeface="Book Antiqua" panose="02040602050305030304" pitchFamily="18" charset="0"/>
              </a:rPr>
              <a:t>errors on </a:t>
            </a:r>
            <a:r>
              <a:rPr lang="en-US" sz="1200" b="0" i="0" dirty="0">
                <a:solidFill>
                  <a:schemeClr val="tx1"/>
                </a:solidFill>
                <a:latin typeface="Book Antiqua" panose="02040602050305030304" pitchFamily="18" charset="0"/>
              </a:rPr>
              <a:t>current year’s </a:t>
            </a:r>
            <a:r>
              <a:rPr lang="en-US" sz="1200" b="0" i="0" dirty="0" smtClean="0">
                <a:solidFill>
                  <a:schemeClr val="tx1"/>
                </a:solidFill>
                <a:latin typeface="Book Antiqua" panose="02040602050305030304" pitchFamily="18" charset="0"/>
              </a:rPr>
              <a:t>income statement</a:t>
            </a:r>
            <a:endParaRPr lang="en-US" sz="1200" b="0" i="0" dirty="0">
              <a:solidFill>
                <a:schemeClr val="tx1"/>
              </a:solidFill>
              <a:latin typeface="Book Antiqua" panose="02040602050305030304" pitchFamily="18" charset="0"/>
            </a:endParaRPr>
          </a:p>
        </p:txBody>
      </p:sp>
      <p:sp>
        <p:nvSpPr>
          <p:cNvPr id="11" name="文字方塊 10"/>
          <p:cNvSpPr txBox="1"/>
          <p:nvPr/>
        </p:nvSpPr>
        <p:spPr>
          <a:xfrm>
            <a:off x="7412260" y="484510"/>
            <a:ext cx="1408212"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290</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3" name="矩形 2"/>
          <p:cNvSpPr/>
          <p:nvPr/>
        </p:nvSpPr>
        <p:spPr>
          <a:xfrm>
            <a:off x="378740" y="1082119"/>
            <a:ext cx="8460460" cy="978729"/>
          </a:xfrm>
          <a:prstGeom prst="rect">
            <a:avLst/>
          </a:prstGeom>
        </p:spPr>
        <p:txBody>
          <a:bodyPr wrap="square">
            <a:spAutoFit/>
          </a:bodyPr>
          <a:lstStyle/>
          <a:p>
            <a:pPr>
              <a:lnSpc>
                <a:spcPct val="120000"/>
              </a:lnSpc>
              <a:spcBef>
                <a:spcPct val="40000"/>
              </a:spcBef>
              <a:spcAft>
                <a:spcPct val="20000"/>
              </a:spcAft>
              <a:buSzPct val="80000"/>
            </a:pPr>
            <a:r>
              <a:rPr lang="en-US" altLang="en-US" sz="2400" dirty="0">
                <a:latin typeface="Book Antiqua" panose="02040602050305030304" pitchFamily="18" charset="0"/>
              </a:rPr>
              <a:t>Inventory errors affect the computation of cost of goods sold and net income in </a:t>
            </a:r>
            <a:r>
              <a:rPr lang="en-US" altLang="en-US" sz="2400" b="1" dirty="0">
                <a:solidFill>
                  <a:srgbClr val="0070C0"/>
                </a:solidFill>
                <a:latin typeface="Book Antiqua" panose="02040602050305030304" pitchFamily="18" charset="0"/>
              </a:rPr>
              <a:t>two periods</a:t>
            </a:r>
            <a:r>
              <a:rPr lang="en-US" altLang="en-US" sz="2400" dirty="0">
                <a:latin typeface="Book Antiqua" panose="02040602050305030304" pitchFamily="18" charset="0"/>
              </a:rPr>
              <a:t>.</a:t>
            </a:r>
          </a:p>
        </p:txBody>
      </p:sp>
    </p:spTree>
    <p:extLst>
      <p:ext uri="{BB962C8B-B14F-4D97-AF65-F5344CB8AC3E}">
        <p14:creationId xmlns:p14="http://schemas.microsoft.com/office/powerpoint/2010/main" val="2208811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E:\ppt\ppt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5747" name="Object 6"/>
          <p:cNvGraphicFramePr>
            <a:graphicFrameLocks noChangeAspect="1"/>
          </p:cNvGraphicFramePr>
          <p:nvPr>
            <p:extLst>
              <p:ext uri="{D42A27DB-BD31-4B8C-83A1-F6EECF244321}">
                <p14:modId xmlns:p14="http://schemas.microsoft.com/office/powerpoint/2010/main" val="2880226401"/>
              </p:ext>
            </p:extLst>
          </p:nvPr>
        </p:nvGraphicFramePr>
        <p:xfrm>
          <a:off x="609600" y="1295400"/>
          <a:ext cx="7974013" cy="3946525"/>
        </p:xfrm>
        <a:graphic>
          <a:graphicData uri="http://schemas.openxmlformats.org/presentationml/2006/ole">
            <mc:AlternateContent xmlns:mc="http://schemas.openxmlformats.org/markup-compatibility/2006">
              <mc:Choice xmlns:v="urn:schemas-microsoft-com:vml" Requires="v">
                <p:oleObj spid="_x0000_s14400" name="工作表" r:id="rId5" imgW="4619498" imgH="2448028" progId="Excel.Sheet.8">
                  <p:embed/>
                </p:oleObj>
              </mc:Choice>
              <mc:Fallback>
                <p:oleObj name="工作表" r:id="rId5" imgW="4619498" imgH="2448028" progId="Excel.Sheet.8">
                  <p:embed/>
                  <p:pic>
                    <p:nvPicPr>
                      <p:cNvPr id="0" name=""/>
                      <p:cNvPicPr>
                        <a:picLocks noChangeAspect="1" noChangeArrowheads="1"/>
                      </p:cNvPicPr>
                      <p:nvPr/>
                    </p:nvPicPr>
                    <p:blipFill>
                      <a:blip r:embed="rId6"/>
                      <a:srcRect/>
                      <a:stretch>
                        <a:fillRect/>
                      </a:stretch>
                    </p:blipFill>
                    <p:spPr bwMode="auto">
                      <a:xfrm>
                        <a:off x="609600" y="1295400"/>
                        <a:ext cx="7974013"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5748" name="Text Box 7"/>
          <p:cNvSpPr txBox="1">
            <a:spLocks noChangeArrowheads="1"/>
          </p:cNvSpPr>
          <p:nvPr/>
        </p:nvSpPr>
        <p:spPr bwMode="auto">
          <a:xfrm>
            <a:off x="3657600" y="5422900"/>
            <a:ext cx="1905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ctr">
              <a:defRPr sz="2400">
                <a:solidFill>
                  <a:schemeClr val="tx1"/>
                </a:solidFill>
                <a:latin typeface="Times New Roman" pitchFamily="18" charset="0"/>
              </a:defRPr>
            </a:lvl1pPr>
            <a:lvl2pPr marL="742950" indent="-285750" algn="ctr">
              <a:defRPr sz="2400">
                <a:solidFill>
                  <a:schemeClr val="tx1"/>
                </a:solidFill>
                <a:latin typeface="Times New Roman" pitchFamily="18" charset="0"/>
              </a:defRPr>
            </a:lvl2pPr>
            <a:lvl3pPr marL="1143000" indent="-228600" algn="ctr">
              <a:defRPr sz="2400">
                <a:solidFill>
                  <a:schemeClr val="tx1"/>
                </a:solidFill>
                <a:latin typeface="Times New Roman" pitchFamily="18" charset="0"/>
              </a:defRPr>
            </a:lvl3pPr>
            <a:lvl4pPr marL="1600200" indent="-228600" algn="ctr">
              <a:defRPr sz="2400">
                <a:solidFill>
                  <a:schemeClr val="tx1"/>
                </a:solidFill>
                <a:latin typeface="Times New Roman" pitchFamily="18" charset="0"/>
              </a:defRPr>
            </a:lvl4pPr>
            <a:lvl5pPr marL="2057400" indent="-228600" algn="ctr">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i="0" dirty="0">
                <a:solidFill>
                  <a:srgbClr val="CC0000"/>
                </a:solidFill>
                <a:effectLst/>
                <a:latin typeface="Book Antiqua" panose="02040602050305030304" pitchFamily="18" charset="0"/>
              </a:rPr>
              <a:t>(</a:t>
            </a:r>
            <a:r>
              <a:rPr lang="en-US" altLang="en-US" sz="1600" i="0" dirty="0">
                <a:solidFill>
                  <a:srgbClr val="CC0000"/>
                </a:solidFill>
                <a:effectLst/>
                <a:latin typeface="Book Antiqua" panose="02040602050305030304" pitchFamily="18" charset="0"/>
                <a:cs typeface="Arial" charset="0"/>
              </a:rPr>
              <a:t>€</a:t>
            </a:r>
            <a:r>
              <a:rPr lang="en-US" altLang="en-US" sz="1600" i="0" dirty="0">
                <a:solidFill>
                  <a:srgbClr val="CC0000"/>
                </a:solidFill>
                <a:effectLst/>
                <a:latin typeface="Book Antiqua" panose="02040602050305030304" pitchFamily="18" charset="0"/>
              </a:rPr>
              <a:t>3,000)</a:t>
            </a:r>
          </a:p>
          <a:p>
            <a:r>
              <a:rPr lang="en-US" altLang="en-US" sz="1600" i="0" dirty="0">
                <a:effectLst/>
                <a:latin typeface="Book Antiqua" panose="02040602050305030304" pitchFamily="18" charset="0"/>
              </a:rPr>
              <a:t>Net </a:t>
            </a:r>
            <a:r>
              <a:rPr lang="en-US" altLang="en-US" sz="1600" i="0" dirty="0" smtClean="0">
                <a:effectLst/>
                <a:latin typeface="Book Antiqua" panose="02040602050305030304" pitchFamily="18" charset="0"/>
              </a:rPr>
              <a:t>income </a:t>
            </a:r>
            <a:r>
              <a:rPr lang="en-US" altLang="en-US" sz="1600" i="0" dirty="0">
                <a:effectLst/>
                <a:latin typeface="Book Antiqua" panose="02040602050305030304" pitchFamily="18" charset="0"/>
              </a:rPr>
              <a:t>understated</a:t>
            </a:r>
          </a:p>
        </p:txBody>
      </p:sp>
      <p:sp>
        <p:nvSpPr>
          <p:cNvPr id="415749" name="Text Box 9"/>
          <p:cNvSpPr txBox="1">
            <a:spLocks noChangeArrowheads="1"/>
          </p:cNvSpPr>
          <p:nvPr/>
        </p:nvSpPr>
        <p:spPr bwMode="auto">
          <a:xfrm>
            <a:off x="6324600" y="5410200"/>
            <a:ext cx="1905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lgn="ctr">
              <a:defRPr sz="2400">
                <a:solidFill>
                  <a:schemeClr val="tx1"/>
                </a:solidFill>
                <a:latin typeface="Times New Roman" pitchFamily="18" charset="0"/>
              </a:defRPr>
            </a:lvl1pPr>
            <a:lvl2pPr marL="742950" indent="-285750" algn="ctr">
              <a:defRPr sz="2400">
                <a:solidFill>
                  <a:schemeClr val="tx1"/>
                </a:solidFill>
                <a:latin typeface="Times New Roman" pitchFamily="18" charset="0"/>
              </a:defRPr>
            </a:lvl2pPr>
            <a:lvl3pPr marL="1143000" indent="-228600" algn="ctr">
              <a:defRPr sz="2400">
                <a:solidFill>
                  <a:schemeClr val="tx1"/>
                </a:solidFill>
                <a:latin typeface="Times New Roman" pitchFamily="18" charset="0"/>
              </a:defRPr>
            </a:lvl3pPr>
            <a:lvl4pPr marL="1600200" indent="-228600" algn="ctr">
              <a:defRPr sz="2400">
                <a:solidFill>
                  <a:schemeClr val="tx1"/>
                </a:solidFill>
                <a:latin typeface="Times New Roman" pitchFamily="18" charset="0"/>
              </a:defRPr>
            </a:lvl4pPr>
            <a:lvl5pPr marL="2057400" indent="-228600" algn="ctr">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600" i="0" dirty="0">
                <a:effectLst/>
                <a:latin typeface="Book Antiqua" panose="02040602050305030304" pitchFamily="18" charset="0"/>
                <a:cs typeface="Arial" charset="0"/>
              </a:rPr>
              <a:t>€</a:t>
            </a:r>
            <a:r>
              <a:rPr lang="en-US" altLang="en-US" sz="1600" i="0" dirty="0">
                <a:effectLst/>
                <a:latin typeface="Book Antiqua" panose="02040602050305030304" pitchFamily="18" charset="0"/>
              </a:rPr>
              <a:t>3,000</a:t>
            </a:r>
          </a:p>
          <a:p>
            <a:r>
              <a:rPr lang="en-US" altLang="en-US" sz="1600" i="0" dirty="0">
                <a:effectLst/>
                <a:latin typeface="Book Antiqua" panose="02040602050305030304" pitchFamily="18" charset="0"/>
              </a:rPr>
              <a:t>Net </a:t>
            </a:r>
            <a:r>
              <a:rPr lang="en-US" altLang="en-US" sz="1600" i="0" dirty="0" smtClean="0">
                <a:effectLst/>
                <a:latin typeface="Book Antiqua" panose="02040602050305030304" pitchFamily="18" charset="0"/>
              </a:rPr>
              <a:t>income </a:t>
            </a:r>
            <a:r>
              <a:rPr lang="en-US" altLang="en-US" sz="1600" i="0" dirty="0">
                <a:effectLst/>
                <a:latin typeface="Book Antiqua" panose="02040602050305030304" pitchFamily="18" charset="0"/>
              </a:rPr>
              <a:t>overstated</a:t>
            </a:r>
          </a:p>
        </p:txBody>
      </p:sp>
      <p:sp>
        <p:nvSpPr>
          <p:cNvPr id="415750" name="AutoShape 10"/>
          <p:cNvSpPr>
            <a:spLocks/>
          </p:cNvSpPr>
          <p:nvPr/>
        </p:nvSpPr>
        <p:spPr bwMode="auto">
          <a:xfrm rot="5400000">
            <a:off x="4495800" y="3962400"/>
            <a:ext cx="228600" cy="2514600"/>
          </a:xfrm>
          <a:prstGeom prst="rightBrace">
            <a:avLst>
              <a:gd name="adj1" fmla="val 91667"/>
              <a:gd name="adj2" fmla="val 50000"/>
            </a:avLst>
          </a:prstGeom>
          <a:noFill/>
          <a:ln w="38100" cap="sq">
            <a:solidFill>
              <a:srgbClr val="CC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2400">
                <a:solidFill>
                  <a:schemeClr val="tx1"/>
                </a:solidFill>
                <a:latin typeface="Times New Roman" pitchFamily="18" charset="0"/>
              </a:defRPr>
            </a:lvl1pPr>
            <a:lvl2pPr marL="742950" indent="-285750" algn="ctr">
              <a:defRPr sz="2400">
                <a:solidFill>
                  <a:schemeClr val="tx1"/>
                </a:solidFill>
                <a:latin typeface="Times New Roman" pitchFamily="18" charset="0"/>
              </a:defRPr>
            </a:lvl2pPr>
            <a:lvl3pPr marL="1143000" indent="-228600" algn="ctr">
              <a:defRPr sz="2400">
                <a:solidFill>
                  <a:schemeClr val="tx1"/>
                </a:solidFill>
                <a:latin typeface="Times New Roman" pitchFamily="18" charset="0"/>
              </a:defRPr>
            </a:lvl3pPr>
            <a:lvl4pPr marL="1600200" indent="-228600" algn="ctr">
              <a:defRPr sz="2400">
                <a:solidFill>
                  <a:schemeClr val="tx1"/>
                </a:solidFill>
                <a:latin typeface="Times New Roman" pitchFamily="18" charset="0"/>
              </a:defRPr>
            </a:lvl4pPr>
            <a:lvl5pPr marL="2057400" indent="-228600" algn="ctr">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2000" b="0" i="0" dirty="0">
              <a:effectLst/>
              <a:latin typeface="Book Antiqua" panose="02040602050305030304" pitchFamily="18" charset="0"/>
            </a:endParaRPr>
          </a:p>
        </p:txBody>
      </p:sp>
      <p:sp>
        <p:nvSpPr>
          <p:cNvPr id="415751" name="AutoShape 11"/>
          <p:cNvSpPr>
            <a:spLocks/>
          </p:cNvSpPr>
          <p:nvPr/>
        </p:nvSpPr>
        <p:spPr bwMode="auto">
          <a:xfrm rot="5400000">
            <a:off x="7162800" y="3962400"/>
            <a:ext cx="228600" cy="2514600"/>
          </a:xfrm>
          <a:prstGeom prst="rightBrace">
            <a:avLst>
              <a:gd name="adj1" fmla="val 91667"/>
              <a:gd name="adj2" fmla="val 50000"/>
            </a:avLst>
          </a:prstGeom>
          <a:noFill/>
          <a:ln w="38100" cap="sq">
            <a:solidFill>
              <a:srgbClr val="CC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2400">
                <a:solidFill>
                  <a:schemeClr val="tx1"/>
                </a:solidFill>
                <a:latin typeface="Times New Roman" pitchFamily="18" charset="0"/>
              </a:defRPr>
            </a:lvl1pPr>
            <a:lvl2pPr marL="742950" indent="-285750" algn="ctr">
              <a:defRPr sz="2400">
                <a:solidFill>
                  <a:schemeClr val="tx1"/>
                </a:solidFill>
                <a:latin typeface="Times New Roman" pitchFamily="18" charset="0"/>
              </a:defRPr>
            </a:lvl2pPr>
            <a:lvl3pPr marL="1143000" indent="-228600" algn="ctr">
              <a:defRPr sz="2400">
                <a:solidFill>
                  <a:schemeClr val="tx1"/>
                </a:solidFill>
                <a:latin typeface="Times New Roman" pitchFamily="18" charset="0"/>
              </a:defRPr>
            </a:lvl3pPr>
            <a:lvl4pPr marL="1600200" indent="-228600" algn="ctr">
              <a:defRPr sz="2400">
                <a:solidFill>
                  <a:schemeClr val="tx1"/>
                </a:solidFill>
                <a:latin typeface="Times New Roman" pitchFamily="18" charset="0"/>
              </a:defRPr>
            </a:lvl4pPr>
            <a:lvl5pPr marL="2057400" indent="-228600" algn="ctr">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2000" b="0" i="0" dirty="0">
              <a:effectLst/>
              <a:latin typeface="Book Antiqua" panose="02040602050305030304" pitchFamily="18" charset="0"/>
            </a:endParaRPr>
          </a:p>
        </p:txBody>
      </p:sp>
      <p:sp>
        <p:nvSpPr>
          <p:cNvPr id="415752" name="Rectangle 12"/>
          <p:cNvSpPr>
            <a:spLocks noChangeArrowheads="1"/>
          </p:cNvSpPr>
          <p:nvPr/>
        </p:nvSpPr>
        <p:spPr bwMode="auto">
          <a:xfrm>
            <a:off x="228600" y="5394325"/>
            <a:ext cx="2971800" cy="698500"/>
          </a:xfrm>
          <a:prstGeom prst="rect">
            <a:avLst/>
          </a:prstGeom>
          <a:solidFill>
            <a:srgbClr val="FFFFCC"/>
          </a:solidFill>
          <a:ln w="28575" cap="sq">
            <a:solidFill>
              <a:schemeClr val="tx1"/>
            </a:solidFill>
            <a:miter lim="800000"/>
            <a:headEnd type="none" w="sm" len="sm"/>
            <a:tailEnd type="none" w="sm" len="sm"/>
          </a:ln>
        </p:spPr>
        <p:txBody>
          <a:bodyPr>
            <a:spAutoFit/>
          </a:bodyPr>
          <a:lstStyle>
            <a:lvl1pPr algn="ctr">
              <a:defRPr sz="2400">
                <a:solidFill>
                  <a:schemeClr val="tx1"/>
                </a:solidFill>
                <a:latin typeface="Times New Roman" pitchFamily="18" charset="0"/>
              </a:defRPr>
            </a:lvl1pPr>
            <a:lvl2pPr marL="742950" indent="-285750" algn="ctr">
              <a:defRPr sz="2400">
                <a:solidFill>
                  <a:schemeClr val="tx1"/>
                </a:solidFill>
                <a:latin typeface="Times New Roman" pitchFamily="18" charset="0"/>
              </a:defRPr>
            </a:lvl2pPr>
            <a:lvl3pPr marL="1143000" indent="-228600" algn="ctr">
              <a:defRPr sz="2400">
                <a:solidFill>
                  <a:schemeClr val="tx1"/>
                </a:solidFill>
                <a:latin typeface="Times New Roman" pitchFamily="18" charset="0"/>
              </a:defRPr>
            </a:lvl3pPr>
            <a:lvl4pPr marL="1600200" indent="-228600" algn="ctr">
              <a:defRPr sz="2400">
                <a:solidFill>
                  <a:schemeClr val="tx1"/>
                </a:solidFill>
                <a:latin typeface="Times New Roman" pitchFamily="18" charset="0"/>
              </a:defRPr>
            </a:lvl4pPr>
            <a:lvl5pPr marL="2057400" indent="-228600" algn="ctr">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sz="1900" b="0" i="0" dirty="0">
                <a:effectLst/>
                <a:latin typeface="Book Antiqua" panose="02040602050305030304" pitchFamily="18" charset="0"/>
              </a:rPr>
              <a:t>Combined income for </a:t>
            </a:r>
            <a:endParaRPr lang="en-US" altLang="en-US" sz="1900" b="0" i="0" dirty="0" smtClean="0">
              <a:effectLst/>
              <a:latin typeface="Book Antiqua" panose="02040602050305030304" pitchFamily="18" charset="0"/>
            </a:endParaRPr>
          </a:p>
          <a:p>
            <a:r>
              <a:rPr lang="en-US" altLang="en-US" sz="1900" b="0" i="0" dirty="0" smtClean="0">
                <a:effectLst/>
                <a:latin typeface="Book Antiqua" panose="02040602050305030304" pitchFamily="18" charset="0"/>
              </a:rPr>
              <a:t>2-year </a:t>
            </a:r>
            <a:r>
              <a:rPr lang="en-US" altLang="en-US" sz="1900" b="0" i="0" dirty="0">
                <a:effectLst/>
                <a:latin typeface="Book Antiqua" panose="02040602050305030304" pitchFamily="18" charset="0"/>
              </a:rPr>
              <a:t>period is correct.</a:t>
            </a:r>
          </a:p>
        </p:txBody>
      </p:sp>
      <p:sp>
        <p:nvSpPr>
          <p:cNvPr id="415759" name="Rectangle 15"/>
          <p:cNvSpPr>
            <a:spLocks noChangeArrowheads="1"/>
          </p:cNvSpPr>
          <p:nvPr/>
        </p:nvSpPr>
        <p:spPr bwMode="auto">
          <a:xfrm>
            <a:off x="3200400" y="2924175"/>
            <a:ext cx="5410200" cy="76200"/>
          </a:xfrm>
          <a:prstGeom prst="rect">
            <a:avLst/>
          </a:prstGeom>
          <a:solidFill>
            <a:schemeClr val="bg1"/>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nchor="ctr"/>
          <a:lstStyle/>
          <a:p>
            <a:endParaRPr lang="en-US" dirty="0">
              <a:latin typeface="Book Antiqua" panose="02040602050305030304" pitchFamily="18" charset="0"/>
            </a:endParaRPr>
          </a:p>
        </p:txBody>
      </p:sp>
      <p:sp>
        <p:nvSpPr>
          <p:cNvPr id="13" name="Line 9"/>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14" name="Rectangle 7"/>
          <p:cNvSpPr>
            <a:spLocks noChangeArrowheads="1"/>
          </p:cNvSpPr>
          <p:nvPr/>
        </p:nvSpPr>
        <p:spPr bwMode="auto">
          <a:xfrm>
            <a:off x="533400" y="304800"/>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p>
            <a:pPr>
              <a:buSzPct val="80000"/>
            </a:pPr>
            <a:r>
              <a:rPr lang="en-US" sz="3200" b="1" i="0" dirty="0">
                <a:solidFill>
                  <a:srgbClr val="0070C0"/>
                </a:solidFill>
                <a:latin typeface="Book Antiqua" panose="02040602050305030304" pitchFamily="18" charset="0"/>
              </a:rPr>
              <a:t>Income Statement Effects</a:t>
            </a:r>
          </a:p>
        </p:txBody>
      </p:sp>
      <p:sp>
        <p:nvSpPr>
          <p:cNvPr id="415753" name="Text Box 13"/>
          <p:cNvSpPr txBox="1">
            <a:spLocks noChangeArrowheads="1"/>
          </p:cNvSpPr>
          <p:nvPr/>
        </p:nvSpPr>
        <p:spPr bwMode="auto">
          <a:xfrm>
            <a:off x="531197" y="1100966"/>
            <a:ext cx="2166584" cy="643766"/>
          </a:xfrm>
          <a:prstGeom prst="rect">
            <a:avLst/>
          </a:prstGeom>
          <a:solidFill>
            <a:schemeClr val="accent3"/>
          </a:solidFill>
          <a:ln>
            <a:noFill/>
          </a:ln>
        </p:spPr>
        <p:txBody>
          <a:bodyPr wrap="square" lIns="90488" tIns="44450" rIns="0" bIns="44450">
            <a:spAutoFit/>
          </a:bodyPr>
          <a:lstStyle>
            <a:defPPr>
              <a:defRPr lang="en-US"/>
            </a:defPPr>
            <a:lvl1pPr>
              <a:defRPr sz="1200" i="0">
                <a:solidFill>
                  <a:schemeClr val="tx1"/>
                </a:solidFill>
                <a:latin typeface="Liberation Sans" panose="020B0604020202020204" pitchFamily="34" charset="0"/>
              </a:defRPr>
            </a:lvl1pPr>
          </a:lstStyle>
          <a:p>
            <a:r>
              <a:rPr lang="en-US" dirty="0">
                <a:latin typeface="Book Antiqua" panose="02040602050305030304" pitchFamily="18" charset="0"/>
              </a:rPr>
              <a:t>Illustration 6-14</a:t>
            </a:r>
          </a:p>
          <a:p>
            <a:r>
              <a:rPr lang="en-US" b="0" dirty="0">
                <a:latin typeface="Book Antiqua" panose="02040602050305030304" pitchFamily="18" charset="0"/>
              </a:rPr>
              <a:t>Effects of inventory errors </a:t>
            </a:r>
            <a:r>
              <a:rPr lang="en-US" b="0" dirty="0" smtClean="0">
                <a:latin typeface="Book Antiqua" panose="02040602050305030304" pitchFamily="18" charset="0"/>
              </a:rPr>
              <a:t>on two </a:t>
            </a:r>
            <a:r>
              <a:rPr lang="en-US" b="0" dirty="0">
                <a:latin typeface="Book Antiqua" panose="02040602050305030304" pitchFamily="18" charset="0"/>
              </a:rPr>
              <a:t>years’ income </a:t>
            </a:r>
            <a:r>
              <a:rPr lang="en-US" b="0" dirty="0" smtClean="0">
                <a:latin typeface="Book Antiqua" panose="02040602050305030304" pitchFamily="18" charset="0"/>
              </a:rPr>
              <a:t>statements</a:t>
            </a:r>
            <a:endParaRPr lang="en-US" altLang="en-US" b="0" dirty="0">
              <a:latin typeface="Book Antiqua" panose="02040602050305030304" pitchFamily="18" charset="0"/>
            </a:endParaRPr>
          </a:p>
        </p:txBody>
      </p:sp>
      <p:sp>
        <p:nvSpPr>
          <p:cNvPr id="16" name="文字方塊 15"/>
          <p:cNvSpPr txBox="1"/>
          <p:nvPr/>
        </p:nvSpPr>
        <p:spPr>
          <a:xfrm>
            <a:off x="7308304" y="467380"/>
            <a:ext cx="1728192"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pp. 291</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7751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52226" name="Text Box 4"/>
          <p:cNvSpPr txBox="1">
            <a:spLocks noChangeArrowheads="1"/>
          </p:cNvSpPr>
          <p:nvPr/>
        </p:nvSpPr>
        <p:spPr bwMode="auto">
          <a:xfrm>
            <a:off x="395536" y="1295400"/>
            <a:ext cx="8305800" cy="1920526"/>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square">
            <a:spAutoFit/>
          </a:bodyPr>
          <a:lstStyle>
            <a:lvl1pPr>
              <a:defRPr sz="2800" b="1" i="1">
                <a:solidFill>
                  <a:srgbClr val="BC0000"/>
                </a:solidFill>
                <a:latin typeface="Comic Sans MS" pitchFamily="66" charset="0"/>
              </a:defRPr>
            </a:lvl1pPr>
            <a:lvl2pPr marL="69215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marL="268288" indent="-268288">
              <a:lnSpc>
                <a:spcPct val="120000"/>
              </a:lnSpc>
              <a:spcBef>
                <a:spcPct val="40000"/>
              </a:spcBef>
              <a:spcAft>
                <a:spcPct val="20000"/>
              </a:spcAft>
              <a:buClr>
                <a:srgbClr val="CC0000"/>
              </a:buClr>
              <a:buSzPct val="80000"/>
              <a:buFont typeface="Wingdings" pitchFamily="2" charset="2"/>
              <a:buChar char="u"/>
            </a:pPr>
            <a:r>
              <a:rPr lang="en-US" altLang="en-US" sz="2200" b="0" i="0" dirty="0" smtClean="0">
                <a:solidFill>
                  <a:schemeClr val="tx1"/>
                </a:solidFill>
                <a:latin typeface="Book Antiqua" panose="02040602050305030304" pitchFamily="18" charset="0"/>
                <a:ea typeface="標楷體" panose="03000509000000000000" pitchFamily="65" charset="-120"/>
              </a:rPr>
              <a:t>An </a:t>
            </a:r>
            <a:r>
              <a:rPr lang="en-US" altLang="en-US" sz="2200" b="0" i="0" dirty="0">
                <a:solidFill>
                  <a:schemeClr val="tx1"/>
                </a:solidFill>
                <a:latin typeface="Book Antiqua" panose="02040602050305030304" pitchFamily="18" charset="0"/>
                <a:ea typeface="標楷體" panose="03000509000000000000" pitchFamily="65" charset="-120"/>
              </a:rPr>
              <a:t>error in ending inventory of the current period will have a </a:t>
            </a:r>
            <a:r>
              <a:rPr lang="en-US" altLang="en-US" sz="2200" i="0" dirty="0">
                <a:solidFill>
                  <a:schemeClr val="tx1"/>
                </a:solidFill>
                <a:latin typeface="Book Antiqua" panose="02040602050305030304" pitchFamily="18" charset="0"/>
                <a:ea typeface="標楷體" panose="03000509000000000000" pitchFamily="65" charset="-120"/>
              </a:rPr>
              <a:t>reverse effect on net income of the next accounting </a:t>
            </a:r>
            <a:r>
              <a:rPr lang="en-US" altLang="en-US" sz="2200" i="0" dirty="0" smtClean="0">
                <a:solidFill>
                  <a:schemeClr val="tx1"/>
                </a:solidFill>
                <a:latin typeface="Book Antiqua" panose="02040602050305030304" pitchFamily="18" charset="0"/>
                <a:ea typeface="標楷體" panose="03000509000000000000" pitchFamily="65" charset="-120"/>
              </a:rPr>
              <a:t>period</a:t>
            </a:r>
            <a:r>
              <a:rPr lang="en-US" altLang="en-US" sz="2200" b="0" i="0" dirty="0" smtClean="0">
                <a:solidFill>
                  <a:schemeClr val="tx1"/>
                </a:solidFill>
                <a:latin typeface="Book Antiqua" panose="02040602050305030304" pitchFamily="18" charset="0"/>
                <a:ea typeface="標楷體" panose="03000509000000000000" pitchFamily="65" charset="-120"/>
              </a:rPr>
              <a:t>.</a:t>
            </a:r>
            <a:endParaRPr lang="en-US" altLang="en-US" sz="2200" b="0" i="0" dirty="0">
              <a:solidFill>
                <a:schemeClr val="tx1"/>
              </a:solidFill>
              <a:latin typeface="Book Antiqua" panose="02040602050305030304" pitchFamily="18" charset="0"/>
              <a:ea typeface="標楷體" panose="03000509000000000000" pitchFamily="65" charset="-120"/>
            </a:endParaRPr>
          </a:p>
          <a:p>
            <a:pPr marL="268288" indent="-268288">
              <a:lnSpc>
                <a:spcPct val="120000"/>
              </a:lnSpc>
              <a:spcBef>
                <a:spcPct val="40000"/>
              </a:spcBef>
              <a:spcAft>
                <a:spcPct val="20000"/>
              </a:spcAft>
              <a:buClr>
                <a:srgbClr val="CC0000"/>
              </a:buClr>
              <a:buSzPct val="80000"/>
              <a:buFont typeface="Wingdings" pitchFamily="2" charset="2"/>
              <a:buChar char="u"/>
            </a:pPr>
            <a:r>
              <a:rPr lang="en-US" altLang="en-US" sz="2200" b="0" i="0" dirty="0">
                <a:solidFill>
                  <a:schemeClr val="tx1"/>
                </a:solidFill>
                <a:latin typeface="Book Antiqua" panose="02040602050305030304" pitchFamily="18" charset="0"/>
                <a:ea typeface="標楷體" panose="03000509000000000000" pitchFamily="65" charset="-120"/>
              </a:rPr>
              <a:t>Over the two </a:t>
            </a:r>
            <a:r>
              <a:rPr lang="en-US" altLang="en-US" sz="2200" b="0" i="0" dirty="0" smtClean="0">
                <a:solidFill>
                  <a:schemeClr val="tx1"/>
                </a:solidFill>
                <a:latin typeface="Book Antiqua" panose="02040602050305030304" pitchFamily="18" charset="0"/>
                <a:ea typeface="標楷體" panose="03000509000000000000" pitchFamily="65" charset="-120"/>
              </a:rPr>
              <a:t>periods</a:t>
            </a:r>
            <a:r>
              <a:rPr lang="en-US" altLang="en-US" sz="2200" b="0" i="0" dirty="0">
                <a:solidFill>
                  <a:schemeClr val="tx1"/>
                </a:solidFill>
                <a:latin typeface="Book Antiqua" panose="02040602050305030304" pitchFamily="18" charset="0"/>
                <a:ea typeface="標楷體" panose="03000509000000000000" pitchFamily="65" charset="-120"/>
              </a:rPr>
              <a:t>, the total net income is correct because the errors </a:t>
            </a:r>
            <a:r>
              <a:rPr lang="en-US" altLang="en-US" sz="2200" i="0" dirty="0">
                <a:solidFill>
                  <a:schemeClr val="tx1"/>
                </a:solidFill>
                <a:latin typeface="Book Antiqua" panose="02040602050305030304" pitchFamily="18" charset="0"/>
                <a:ea typeface="標楷體" panose="03000509000000000000" pitchFamily="65" charset="-120"/>
              </a:rPr>
              <a:t>offset each </a:t>
            </a:r>
            <a:r>
              <a:rPr lang="en-US" altLang="en-US" sz="2200" i="0" dirty="0" smtClean="0">
                <a:solidFill>
                  <a:schemeClr val="tx1"/>
                </a:solidFill>
                <a:latin typeface="Book Antiqua" panose="02040602050305030304" pitchFamily="18" charset="0"/>
                <a:ea typeface="標楷體" panose="03000509000000000000" pitchFamily="65" charset="-120"/>
              </a:rPr>
              <a:t>other</a:t>
            </a:r>
            <a:r>
              <a:rPr lang="en-US" altLang="en-US" sz="2200" b="0" i="0" dirty="0" smtClean="0">
                <a:solidFill>
                  <a:schemeClr val="tx1"/>
                </a:solidFill>
                <a:latin typeface="Book Antiqua" panose="02040602050305030304" pitchFamily="18" charset="0"/>
                <a:ea typeface="標楷體" panose="03000509000000000000" pitchFamily="65" charset="-120"/>
              </a:rPr>
              <a:t>.</a:t>
            </a:r>
            <a:endParaRPr lang="en-US" altLang="en-US" sz="2200" b="0" i="0" dirty="0">
              <a:solidFill>
                <a:schemeClr val="tx1"/>
              </a:solidFill>
              <a:latin typeface="Book Antiqua" panose="02040602050305030304" pitchFamily="18" charset="0"/>
              <a:ea typeface="標楷體" panose="03000509000000000000" pitchFamily="65" charset="-120"/>
            </a:endParaRPr>
          </a:p>
        </p:txBody>
      </p:sp>
      <p:sp>
        <p:nvSpPr>
          <p:cNvPr id="6" name="Line 13"/>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8" name="Rectangle 7"/>
          <p:cNvSpPr>
            <a:spLocks noChangeArrowheads="1"/>
          </p:cNvSpPr>
          <p:nvPr/>
        </p:nvSpPr>
        <p:spPr bwMode="auto">
          <a:xfrm>
            <a:off x="304800" y="204316"/>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defRPr/>
            </a:pPr>
            <a:r>
              <a:rPr lang="en-US" sz="3200" i="0" dirty="0">
                <a:solidFill>
                  <a:srgbClr val="0070C0"/>
                </a:solidFill>
                <a:effectLst>
                  <a:outerShdw blurRad="38100" dist="38100" dir="2700000" algn="tl">
                    <a:srgbClr val="000000">
                      <a:alpha val="43137"/>
                    </a:srgbClr>
                  </a:outerShdw>
                </a:effectLst>
                <a:latin typeface="Book Antiqua" panose="02040602050305030304" pitchFamily="18" charset="0"/>
              </a:rPr>
              <a:t>Income Statement Effects</a:t>
            </a:r>
          </a:p>
        </p:txBody>
      </p:sp>
      <p:sp>
        <p:nvSpPr>
          <p:cNvPr id="9" name="文字方塊 8"/>
          <p:cNvSpPr txBox="1"/>
          <p:nvPr/>
        </p:nvSpPr>
        <p:spPr>
          <a:xfrm>
            <a:off x="7164288" y="476672"/>
            <a:ext cx="1728192"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pp. 291</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0608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55298" name="Text Box 4"/>
          <p:cNvSpPr txBox="1">
            <a:spLocks noChangeArrowheads="1"/>
          </p:cNvSpPr>
          <p:nvPr/>
        </p:nvSpPr>
        <p:spPr bwMode="auto">
          <a:xfrm>
            <a:off x="533400" y="1295400"/>
            <a:ext cx="7924800" cy="1903413"/>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nSpc>
                <a:spcPct val="120000"/>
              </a:lnSpc>
              <a:spcBef>
                <a:spcPct val="35000"/>
              </a:spcBef>
              <a:spcAft>
                <a:spcPct val="20000"/>
              </a:spcAft>
              <a:buSzPct val="80000"/>
            </a:pPr>
            <a:r>
              <a:rPr lang="en-US" altLang="en-US" sz="2200" b="0" i="0" dirty="0">
                <a:solidFill>
                  <a:schemeClr val="tx1"/>
                </a:solidFill>
                <a:latin typeface="Book Antiqua" panose="02040602050305030304" pitchFamily="18" charset="0"/>
              </a:rPr>
              <a:t>Effect of inventory errors on the </a:t>
            </a:r>
            <a:r>
              <a:rPr lang="en-US" altLang="en-US" sz="2200" b="0" i="0" dirty="0" smtClean="0">
                <a:solidFill>
                  <a:schemeClr val="tx1"/>
                </a:solidFill>
                <a:latin typeface="Book Antiqua" panose="02040602050305030304" pitchFamily="18" charset="0"/>
              </a:rPr>
              <a:t>statement of financial position </a:t>
            </a:r>
            <a:r>
              <a:rPr lang="en-US" altLang="en-US" sz="2200" b="0" i="0" dirty="0">
                <a:solidFill>
                  <a:schemeClr val="tx1"/>
                </a:solidFill>
                <a:latin typeface="Book Antiqua" panose="02040602050305030304" pitchFamily="18" charset="0"/>
              </a:rPr>
              <a:t>is determined by using the basic accounting equation: </a:t>
            </a:r>
            <a:r>
              <a:rPr lang="en-US" altLang="en-US" sz="2200" b="0" i="0" dirty="0">
                <a:solidFill>
                  <a:srgbClr val="FF0000"/>
                </a:solidFill>
                <a:latin typeface="Book Antiqua" panose="02040602050305030304" pitchFamily="18" charset="0"/>
              </a:rPr>
              <a:t>Assets = Liabilities + </a:t>
            </a:r>
            <a:r>
              <a:rPr lang="en-US" altLang="en-US" sz="2200" b="0" i="0" dirty="0" smtClean="0">
                <a:solidFill>
                  <a:srgbClr val="FF0000"/>
                </a:solidFill>
                <a:latin typeface="Book Antiqua" panose="02040602050305030304" pitchFamily="18" charset="0"/>
              </a:rPr>
              <a:t>Equity</a:t>
            </a:r>
            <a:r>
              <a:rPr lang="en-US" altLang="en-US" sz="2200" b="0" i="0" dirty="0">
                <a:solidFill>
                  <a:schemeClr val="tx1"/>
                </a:solidFill>
                <a:latin typeface="Book Antiqua" panose="02040602050305030304" pitchFamily="18" charset="0"/>
              </a:rPr>
              <a:t>.</a:t>
            </a:r>
          </a:p>
          <a:p>
            <a:pPr>
              <a:lnSpc>
                <a:spcPct val="120000"/>
              </a:lnSpc>
              <a:spcBef>
                <a:spcPct val="35000"/>
              </a:spcBef>
              <a:spcAft>
                <a:spcPct val="20000"/>
              </a:spcAft>
              <a:buSzPct val="80000"/>
            </a:pPr>
            <a:r>
              <a:rPr lang="en-US" altLang="en-US" sz="2200" b="0" i="0" dirty="0">
                <a:solidFill>
                  <a:schemeClr val="tx1"/>
                </a:solidFill>
                <a:latin typeface="Book Antiqua" panose="02040602050305030304" pitchFamily="18" charset="0"/>
              </a:rPr>
              <a:t>Errors in the ending inventory have the following effects.</a:t>
            </a:r>
          </a:p>
        </p:txBody>
      </p:sp>
      <p:sp>
        <p:nvSpPr>
          <p:cNvPr id="55300" name="Line 11"/>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9" name="Rectangle 8"/>
          <p:cNvSpPr>
            <a:spLocks noChangeArrowheads="1"/>
          </p:cNvSpPr>
          <p:nvPr/>
        </p:nvSpPr>
        <p:spPr bwMode="auto">
          <a:xfrm>
            <a:off x="323528" y="304800"/>
            <a:ext cx="83058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defRPr/>
            </a:pPr>
            <a:r>
              <a:rPr 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rPr>
              <a:t>Statement of Financial Position Effects</a:t>
            </a:r>
            <a:endParaRPr lang="en-US" sz="3200" i="0" dirty="0">
              <a:solidFill>
                <a:srgbClr val="0070C0"/>
              </a:solidFill>
              <a:effectLst>
                <a:outerShdw blurRad="38100" dist="38100" dir="2700000" algn="tl">
                  <a:srgbClr val="000000">
                    <a:alpha val="43137"/>
                  </a:srgbClr>
                </a:outerShdw>
              </a:effectLst>
              <a:latin typeface="Book Antiqua" panose="02040602050305030304" pitchFamily="18" charset="0"/>
            </a:endParaRPr>
          </a:p>
        </p:txBody>
      </p:sp>
      <p:sp>
        <p:nvSpPr>
          <p:cNvPr id="2" name="Rectangle 1"/>
          <p:cNvSpPr/>
          <p:nvPr/>
        </p:nvSpPr>
        <p:spPr>
          <a:xfrm>
            <a:off x="572944" y="3356992"/>
            <a:ext cx="4863152" cy="461665"/>
          </a:xfrm>
          <a:prstGeom prst="rect">
            <a:avLst/>
          </a:prstGeom>
          <a:noFill/>
        </p:spPr>
        <p:txBody>
          <a:bodyPr wrap="square">
            <a:spAutoFit/>
          </a:bodyPr>
          <a:lstStyle/>
          <a:p>
            <a:r>
              <a:rPr lang="en-US" sz="1200" i="0" dirty="0">
                <a:solidFill>
                  <a:schemeClr val="tx1"/>
                </a:solidFill>
                <a:latin typeface="Book Antiqua" panose="02040602050305030304" pitchFamily="18" charset="0"/>
              </a:rPr>
              <a:t>Illustration </a:t>
            </a:r>
            <a:r>
              <a:rPr lang="en-US" sz="1200" i="0" dirty="0" smtClean="0">
                <a:solidFill>
                  <a:schemeClr val="tx1"/>
                </a:solidFill>
                <a:latin typeface="Book Antiqua" panose="02040602050305030304" pitchFamily="18" charset="0"/>
              </a:rPr>
              <a:t>6-15</a:t>
            </a:r>
            <a:endParaRPr lang="en-US" sz="1200" i="0" dirty="0">
              <a:solidFill>
                <a:schemeClr val="tx1"/>
              </a:solidFill>
              <a:latin typeface="Book Antiqua" panose="02040602050305030304" pitchFamily="18" charset="0"/>
            </a:endParaRPr>
          </a:p>
          <a:p>
            <a:r>
              <a:rPr lang="en-US" sz="1200" b="0" i="0" dirty="0">
                <a:solidFill>
                  <a:schemeClr val="tx1"/>
                </a:solidFill>
                <a:latin typeface="Book Antiqua" panose="02040602050305030304" pitchFamily="18" charset="0"/>
              </a:rPr>
              <a:t>Effects of ending </a:t>
            </a:r>
            <a:r>
              <a:rPr lang="en-US" sz="1200" b="0" i="0" dirty="0" smtClean="0">
                <a:solidFill>
                  <a:schemeClr val="tx1"/>
                </a:solidFill>
                <a:latin typeface="Book Antiqua" panose="02040602050305030304" pitchFamily="18" charset="0"/>
              </a:rPr>
              <a:t>inventory errors </a:t>
            </a:r>
            <a:r>
              <a:rPr lang="en-US" sz="1200" b="0" i="0" dirty="0">
                <a:solidFill>
                  <a:schemeClr val="tx1"/>
                </a:solidFill>
                <a:latin typeface="Book Antiqua" panose="02040602050305030304" pitchFamily="18" charset="0"/>
              </a:rPr>
              <a:t>on </a:t>
            </a:r>
            <a:r>
              <a:rPr lang="en-US" sz="1200" b="0" i="0" dirty="0" smtClean="0">
                <a:solidFill>
                  <a:schemeClr val="tx1"/>
                </a:solidFill>
                <a:latin typeface="Book Antiqua" panose="02040602050305030304" pitchFamily="18" charset="0"/>
              </a:rPr>
              <a:t>statement of financial position</a:t>
            </a:r>
            <a:endParaRPr lang="en-US" sz="1200" b="0" i="0" dirty="0">
              <a:solidFill>
                <a:schemeClr val="tx1"/>
              </a:solidFill>
              <a:latin typeface="Book Antiqua" panose="02040602050305030304" pitchFamily="18" charset="0"/>
            </a:endParaRPr>
          </a:p>
        </p:txBody>
      </p:sp>
      <p:pic>
        <p:nvPicPr>
          <p:cNvPr id="8"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898749"/>
            <a:ext cx="8095928" cy="1402459"/>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4" name="文字方塊 3"/>
          <p:cNvSpPr txBox="1"/>
          <p:nvPr/>
        </p:nvSpPr>
        <p:spPr>
          <a:xfrm>
            <a:off x="599781" y="5517232"/>
            <a:ext cx="7272808" cy="430887"/>
          </a:xfrm>
          <a:prstGeom prst="rect">
            <a:avLst/>
          </a:prstGeom>
          <a:noFill/>
        </p:spPr>
        <p:txBody>
          <a:bodyPr wrap="square" rtlCol="0">
            <a:spAutoFit/>
          </a:bodyPr>
          <a:lstStyle/>
          <a:p>
            <a:r>
              <a:rPr lang="en-US" altLang="zh-TW" sz="2200" dirty="0" smtClean="0">
                <a:latin typeface="Book Antiqua" panose="02040602050305030304" pitchFamily="18" charset="0"/>
              </a:rPr>
              <a:t>Total equity  in next period will be correct.</a:t>
            </a:r>
            <a:endParaRPr lang="zh-TW" altLang="en-US" sz="2200" dirty="0">
              <a:latin typeface="Book Antiqua" panose="02040602050305030304" pitchFamily="18" charset="0"/>
            </a:endParaRPr>
          </a:p>
        </p:txBody>
      </p:sp>
      <p:sp>
        <p:nvSpPr>
          <p:cNvPr id="11" name="文字方塊 10"/>
          <p:cNvSpPr txBox="1"/>
          <p:nvPr/>
        </p:nvSpPr>
        <p:spPr>
          <a:xfrm>
            <a:off x="7524328" y="467380"/>
            <a:ext cx="1728192"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pp. 291</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28147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pic>
        <p:nvPicPr>
          <p:cNvPr id="460823"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357254"/>
            <a:ext cx="6400800" cy="1428750"/>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460806" name="Rectangle 6"/>
          <p:cNvSpPr>
            <a:spLocks noChangeArrowheads="1"/>
          </p:cNvSpPr>
          <p:nvPr/>
        </p:nvSpPr>
        <p:spPr bwMode="auto">
          <a:xfrm>
            <a:off x="533400" y="1268104"/>
            <a:ext cx="8001000" cy="1919756"/>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tabLst>
                <a:tab pos="2057400" algn="l"/>
              </a:tabLst>
              <a:defRPr sz="2400">
                <a:solidFill>
                  <a:schemeClr val="tx1"/>
                </a:solidFill>
                <a:latin typeface="Times New Roman" pitchFamily="18" charset="0"/>
              </a:defRPr>
            </a:lvl1pPr>
            <a:lvl2pPr algn="ctr">
              <a:tabLst>
                <a:tab pos="2057400" algn="l"/>
              </a:tabLst>
              <a:defRPr sz="2400">
                <a:solidFill>
                  <a:schemeClr val="tx1"/>
                </a:solidFill>
                <a:latin typeface="Times New Roman" pitchFamily="18" charset="0"/>
              </a:defRPr>
            </a:lvl2pPr>
            <a:lvl3pPr algn="ctr">
              <a:tabLst>
                <a:tab pos="2057400" algn="l"/>
              </a:tabLst>
              <a:defRPr sz="2400">
                <a:solidFill>
                  <a:schemeClr val="tx1"/>
                </a:solidFill>
                <a:latin typeface="Times New Roman" pitchFamily="18" charset="0"/>
              </a:defRPr>
            </a:lvl3pPr>
            <a:lvl4pPr algn="ctr">
              <a:tabLst>
                <a:tab pos="2057400" algn="l"/>
              </a:tabLst>
              <a:defRPr sz="2400">
                <a:solidFill>
                  <a:schemeClr val="tx1"/>
                </a:solidFill>
                <a:latin typeface="Times New Roman" pitchFamily="18" charset="0"/>
              </a:defRPr>
            </a:lvl4pPr>
            <a:lvl5pPr algn="ctr">
              <a:tabLst>
                <a:tab pos="2057400" algn="l"/>
              </a:tabLst>
              <a:defRPr sz="2400">
                <a:solidFill>
                  <a:schemeClr val="tx1"/>
                </a:solidFill>
                <a:latin typeface="Times New Roman" pitchFamily="18" charset="0"/>
              </a:defRPr>
            </a:lvl5pPr>
            <a:lvl6pPr algn="ctr" eaLnBrk="0" fontAlgn="base" hangingPunct="0">
              <a:spcBef>
                <a:spcPct val="0"/>
              </a:spcBef>
              <a:spcAft>
                <a:spcPct val="0"/>
              </a:spcAft>
              <a:tabLst>
                <a:tab pos="2057400" algn="l"/>
              </a:tabLst>
              <a:defRPr sz="2400">
                <a:solidFill>
                  <a:schemeClr val="tx1"/>
                </a:solidFill>
                <a:latin typeface="Times New Roman" pitchFamily="18" charset="0"/>
              </a:defRPr>
            </a:lvl6pPr>
            <a:lvl7pPr algn="ctr" eaLnBrk="0" fontAlgn="base" hangingPunct="0">
              <a:spcBef>
                <a:spcPct val="0"/>
              </a:spcBef>
              <a:spcAft>
                <a:spcPct val="0"/>
              </a:spcAft>
              <a:tabLst>
                <a:tab pos="2057400" algn="l"/>
              </a:tabLst>
              <a:defRPr sz="2400">
                <a:solidFill>
                  <a:schemeClr val="tx1"/>
                </a:solidFill>
                <a:latin typeface="Times New Roman" pitchFamily="18" charset="0"/>
              </a:defRPr>
            </a:lvl7pPr>
            <a:lvl8pPr algn="ctr" eaLnBrk="0" fontAlgn="base" hangingPunct="0">
              <a:spcBef>
                <a:spcPct val="0"/>
              </a:spcBef>
              <a:spcAft>
                <a:spcPct val="0"/>
              </a:spcAft>
              <a:tabLst>
                <a:tab pos="2057400" algn="l"/>
              </a:tabLst>
              <a:defRPr sz="2400">
                <a:solidFill>
                  <a:schemeClr val="tx1"/>
                </a:solidFill>
                <a:latin typeface="Times New Roman" pitchFamily="18" charset="0"/>
              </a:defRPr>
            </a:lvl8pPr>
            <a:lvl9pPr algn="ctr" eaLnBrk="0" fontAlgn="base" hangingPunct="0">
              <a:spcBef>
                <a:spcPct val="0"/>
              </a:spcBef>
              <a:spcAft>
                <a:spcPct val="0"/>
              </a:spcAft>
              <a:tabLst>
                <a:tab pos="2057400" algn="l"/>
              </a:tabLst>
              <a:defRPr sz="2400">
                <a:solidFill>
                  <a:schemeClr val="tx1"/>
                </a:solidFill>
                <a:latin typeface="Times New Roman" pitchFamily="18" charset="0"/>
              </a:defRPr>
            </a:lvl9pPr>
          </a:lstStyle>
          <a:p>
            <a:pPr algn="l">
              <a:lnSpc>
                <a:spcPct val="125000"/>
              </a:lnSpc>
              <a:spcBef>
                <a:spcPts val="1200"/>
              </a:spcBef>
            </a:pPr>
            <a:r>
              <a:rPr lang="en-US" altLang="en-US" i="0" dirty="0">
                <a:effectLst/>
                <a:latin typeface="Book Antiqua" panose="02040602050305030304" pitchFamily="18" charset="0"/>
              </a:rPr>
              <a:t>LCNRV Basis; Inventory Errors</a:t>
            </a:r>
          </a:p>
          <a:p>
            <a:pPr marL="463550" indent="-463550" algn="l">
              <a:lnSpc>
                <a:spcPct val="125000"/>
              </a:lnSpc>
              <a:spcBef>
                <a:spcPts val="1200"/>
              </a:spcBef>
            </a:pPr>
            <a:r>
              <a:rPr lang="en-US" altLang="en-US" sz="2100" b="0" i="0" dirty="0">
                <a:effectLst/>
                <a:latin typeface="Book Antiqua" panose="02040602050305030304" pitchFamily="18" charset="0"/>
              </a:rPr>
              <a:t>(a) </a:t>
            </a:r>
            <a:r>
              <a:rPr lang="en-US" altLang="en-US" sz="2100" b="0" i="0" dirty="0" smtClean="0">
                <a:effectLst/>
                <a:latin typeface="Book Antiqua" panose="02040602050305030304" pitchFamily="18" charset="0"/>
              </a:rPr>
              <a:t>	Tracy </a:t>
            </a:r>
            <a:r>
              <a:rPr lang="en-US" altLang="en-US" sz="2100" b="0" i="0" dirty="0">
                <a:effectLst/>
                <a:latin typeface="Book Antiqua" panose="02040602050305030304" pitchFamily="18" charset="0"/>
              </a:rPr>
              <a:t>Company sells three different types of home heating stoves (wood, gas, and pellet). The cost and net realizable value </a:t>
            </a:r>
            <a:r>
              <a:rPr lang="en-US" altLang="en-US" sz="2100" b="0" i="0" dirty="0" smtClean="0">
                <a:effectLst/>
                <a:latin typeface="Book Antiqua" panose="02040602050305030304" pitchFamily="18" charset="0"/>
              </a:rPr>
              <a:t>of </a:t>
            </a:r>
            <a:r>
              <a:rPr lang="en-US" altLang="en-US" sz="2100" b="0" i="0" dirty="0">
                <a:effectLst/>
                <a:latin typeface="Book Antiqua" panose="02040602050305030304" pitchFamily="18" charset="0"/>
              </a:rPr>
              <a:t>its inventory of stoves are as follows.</a:t>
            </a:r>
          </a:p>
        </p:txBody>
      </p:sp>
      <p:sp>
        <p:nvSpPr>
          <p:cNvPr id="460818" name="Rectangle 18"/>
          <p:cNvSpPr>
            <a:spLocks noChangeArrowheads="1"/>
          </p:cNvSpPr>
          <p:nvPr/>
        </p:nvSpPr>
        <p:spPr bwMode="auto">
          <a:xfrm>
            <a:off x="533399" y="5880100"/>
            <a:ext cx="8458201" cy="4962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ctr">
              <a:tabLst>
                <a:tab pos="2057400" algn="l"/>
              </a:tabLst>
              <a:defRPr sz="2400">
                <a:solidFill>
                  <a:schemeClr val="tx1"/>
                </a:solidFill>
                <a:latin typeface="Times New Roman" pitchFamily="18" charset="0"/>
              </a:defRPr>
            </a:lvl1pPr>
            <a:lvl2pPr marL="914400" indent="-457200" algn="ctr">
              <a:tabLst>
                <a:tab pos="2057400" algn="l"/>
              </a:tabLst>
              <a:defRPr sz="2400">
                <a:solidFill>
                  <a:schemeClr val="tx1"/>
                </a:solidFill>
                <a:latin typeface="Times New Roman" pitchFamily="18" charset="0"/>
              </a:defRPr>
            </a:lvl2pPr>
            <a:lvl3pPr marL="1371600" indent="-457200" algn="ctr">
              <a:tabLst>
                <a:tab pos="2057400" algn="l"/>
              </a:tabLst>
              <a:defRPr sz="2400">
                <a:solidFill>
                  <a:schemeClr val="tx1"/>
                </a:solidFill>
                <a:latin typeface="Times New Roman" pitchFamily="18" charset="0"/>
              </a:defRPr>
            </a:lvl3pPr>
            <a:lvl4pPr marL="1828800" indent="-457200" algn="ctr">
              <a:tabLst>
                <a:tab pos="2057400" algn="l"/>
              </a:tabLst>
              <a:defRPr sz="2400">
                <a:solidFill>
                  <a:schemeClr val="tx1"/>
                </a:solidFill>
                <a:latin typeface="Times New Roman" pitchFamily="18" charset="0"/>
              </a:defRPr>
            </a:lvl4pPr>
            <a:lvl5pPr marL="2286000" indent="-457200" algn="ctr">
              <a:tabLst>
                <a:tab pos="2057400" algn="l"/>
              </a:tabLst>
              <a:defRPr sz="2400">
                <a:solidFill>
                  <a:schemeClr val="tx1"/>
                </a:solidFill>
                <a:latin typeface="Times New Roman" pitchFamily="18" charset="0"/>
              </a:defRPr>
            </a:lvl5pPr>
            <a:lvl6pPr marL="2743200" indent="-457200" algn="ctr" eaLnBrk="0" fontAlgn="base" hangingPunct="0">
              <a:spcBef>
                <a:spcPct val="0"/>
              </a:spcBef>
              <a:spcAft>
                <a:spcPct val="0"/>
              </a:spcAft>
              <a:tabLst>
                <a:tab pos="2057400" algn="l"/>
              </a:tabLst>
              <a:defRPr sz="2400">
                <a:solidFill>
                  <a:schemeClr val="tx1"/>
                </a:solidFill>
                <a:latin typeface="Times New Roman" pitchFamily="18" charset="0"/>
              </a:defRPr>
            </a:lvl6pPr>
            <a:lvl7pPr marL="3200400" indent="-457200" algn="ctr" eaLnBrk="0" fontAlgn="base" hangingPunct="0">
              <a:spcBef>
                <a:spcPct val="0"/>
              </a:spcBef>
              <a:spcAft>
                <a:spcPct val="0"/>
              </a:spcAft>
              <a:tabLst>
                <a:tab pos="2057400" algn="l"/>
              </a:tabLst>
              <a:defRPr sz="2400">
                <a:solidFill>
                  <a:schemeClr val="tx1"/>
                </a:solidFill>
                <a:latin typeface="Times New Roman" pitchFamily="18" charset="0"/>
              </a:defRPr>
            </a:lvl7pPr>
            <a:lvl8pPr marL="3657600" indent="-457200" algn="ctr" eaLnBrk="0" fontAlgn="base" hangingPunct="0">
              <a:spcBef>
                <a:spcPct val="0"/>
              </a:spcBef>
              <a:spcAft>
                <a:spcPct val="0"/>
              </a:spcAft>
              <a:tabLst>
                <a:tab pos="2057400" algn="l"/>
              </a:tabLst>
              <a:defRPr sz="2400">
                <a:solidFill>
                  <a:schemeClr val="tx1"/>
                </a:solidFill>
                <a:latin typeface="Times New Roman" pitchFamily="18" charset="0"/>
              </a:defRPr>
            </a:lvl8pPr>
            <a:lvl9pPr marL="4114800" indent="-457200" algn="ctr" eaLnBrk="0" fontAlgn="base" hangingPunct="0">
              <a:spcBef>
                <a:spcPct val="0"/>
              </a:spcBef>
              <a:spcAft>
                <a:spcPct val="0"/>
              </a:spcAft>
              <a:tabLst>
                <a:tab pos="2057400" algn="l"/>
              </a:tabLst>
              <a:defRPr sz="2400">
                <a:solidFill>
                  <a:schemeClr val="tx1"/>
                </a:solidFill>
                <a:latin typeface="Times New Roman" pitchFamily="18" charset="0"/>
              </a:defRPr>
            </a:lvl9pPr>
          </a:lstStyle>
          <a:p>
            <a:pPr algn="l">
              <a:lnSpc>
                <a:spcPct val="125000"/>
              </a:lnSpc>
              <a:spcBef>
                <a:spcPts val="1200"/>
              </a:spcBef>
            </a:pPr>
            <a:r>
              <a:rPr lang="en-US" altLang="en-US" sz="2100" b="0" i="0" dirty="0" smtClean="0">
                <a:latin typeface="Book Antiqua" panose="02040602050305030304" pitchFamily="18" charset="0"/>
              </a:rPr>
              <a:t>Total inventory </a:t>
            </a:r>
            <a:r>
              <a:rPr lang="en-US" altLang="en-US" sz="2100" b="0" i="0" dirty="0">
                <a:effectLst/>
                <a:latin typeface="Book Antiqua" panose="02040602050305030304" pitchFamily="18" charset="0"/>
              </a:rPr>
              <a:t>value is the sum of these amounts, </a:t>
            </a:r>
            <a:r>
              <a:rPr lang="en-US" altLang="en-US" sz="2100" i="0" dirty="0">
                <a:solidFill>
                  <a:srgbClr val="800000"/>
                </a:solidFill>
                <a:latin typeface="Book Antiqua" panose="02040602050305030304" pitchFamily="18" charset="0"/>
              </a:rPr>
              <a:t>NT</a:t>
            </a:r>
            <a:r>
              <a:rPr lang="en-US" altLang="en-US" sz="2100" i="0" dirty="0" smtClean="0">
                <a:solidFill>
                  <a:srgbClr val="800000"/>
                </a:solidFill>
                <a:effectLst/>
                <a:latin typeface="Book Antiqua" panose="02040602050305030304" pitchFamily="18" charset="0"/>
              </a:rPr>
              <a:t>$430,000</a:t>
            </a:r>
            <a:r>
              <a:rPr lang="en-US" altLang="en-US" sz="2100" b="0" i="0" dirty="0">
                <a:effectLst/>
                <a:latin typeface="Book Antiqua" panose="02040602050305030304" pitchFamily="18" charset="0"/>
              </a:rPr>
              <a:t>.</a:t>
            </a:r>
          </a:p>
        </p:txBody>
      </p:sp>
      <p:sp>
        <p:nvSpPr>
          <p:cNvPr id="460819" name="Rectangle 19"/>
          <p:cNvSpPr>
            <a:spLocks noChangeArrowheads="1"/>
          </p:cNvSpPr>
          <p:nvPr/>
        </p:nvSpPr>
        <p:spPr bwMode="auto">
          <a:xfrm>
            <a:off x="5562600" y="3795404"/>
            <a:ext cx="1600200" cy="304800"/>
          </a:xfrm>
          <a:prstGeom prst="rect">
            <a:avLst/>
          </a:prstGeom>
          <a:noFill/>
          <a:ln w="28575" algn="ctr">
            <a:solidFill>
              <a:srgbClr val="CC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nchor="ctr"/>
          <a:lstStyle/>
          <a:p>
            <a:endParaRPr lang="en-US" dirty="0">
              <a:latin typeface="Book Antiqua" panose="02040602050305030304" pitchFamily="18" charset="0"/>
            </a:endParaRPr>
          </a:p>
        </p:txBody>
      </p:sp>
      <p:sp>
        <p:nvSpPr>
          <p:cNvPr id="460820" name="Rectangle 20"/>
          <p:cNvSpPr>
            <a:spLocks noChangeArrowheads="1"/>
          </p:cNvSpPr>
          <p:nvPr/>
        </p:nvSpPr>
        <p:spPr bwMode="auto">
          <a:xfrm>
            <a:off x="2971800" y="4100204"/>
            <a:ext cx="1524000" cy="304800"/>
          </a:xfrm>
          <a:prstGeom prst="rect">
            <a:avLst/>
          </a:prstGeom>
          <a:noFill/>
          <a:ln w="28575" algn="ctr">
            <a:solidFill>
              <a:srgbClr val="CC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nchor="ctr"/>
          <a:lstStyle/>
          <a:p>
            <a:endParaRPr lang="en-US" dirty="0">
              <a:latin typeface="Book Antiqua" panose="02040602050305030304" pitchFamily="18" charset="0"/>
            </a:endParaRPr>
          </a:p>
        </p:txBody>
      </p:sp>
      <p:sp>
        <p:nvSpPr>
          <p:cNvPr id="460821" name="Rectangle 21"/>
          <p:cNvSpPr>
            <a:spLocks noChangeArrowheads="1"/>
          </p:cNvSpPr>
          <p:nvPr/>
        </p:nvSpPr>
        <p:spPr bwMode="auto">
          <a:xfrm>
            <a:off x="5562600" y="4398015"/>
            <a:ext cx="1600200" cy="325437"/>
          </a:xfrm>
          <a:prstGeom prst="rect">
            <a:avLst/>
          </a:prstGeom>
          <a:noFill/>
          <a:ln w="28575" algn="ctr">
            <a:solidFill>
              <a:srgbClr val="CC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8" tIns="44450" rIns="90488" bIns="44450" anchor="ctr"/>
          <a:lstStyle/>
          <a:p>
            <a:endParaRPr lang="en-US" dirty="0">
              <a:latin typeface="Book Antiqua" panose="02040602050305030304" pitchFamily="18" charset="0"/>
            </a:endParaRPr>
          </a:p>
        </p:txBody>
      </p:sp>
      <p:sp>
        <p:nvSpPr>
          <p:cNvPr id="10" name="TextBox 9"/>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latin typeface="Book Antiqua" panose="02040602050305030304" pitchFamily="18" charset="0"/>
              </a:rPr>
              <a:t>&gt;</a:t>
            </a:r>
            <a:endParaRPr lang="en-US" altLang="en-US" dirty="0">
              <a:solidFill>
                <a:schemeClr val="accent3"/>
              </a:solidFill>
              <a:latin typeface="Book Antiqua" panose="02040602050305030304" pitchFamily="18" charset="0"/>
            </a:endParaRPr>
          </a:p>
        </p:txBody>
      </p:sp>
      <p:sp>
        <p:nvSpPr>
          <p:cNvPr id="11" name="TextBox 10"/>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i="0" dirty="0" smtClean="0">
                <a:latin typeface="Book Antiqua" panose="02040602050305030304" pitchFamily="18" charset="0"/>
              </a:rPr>
              <a:t>DO IT!</a:t>
            </a:r>
            <a:endParaRPr lang="en-US" sz="3100" i="0" dirty="0">
              <a:latin typeface="Book Antiqua" panose="02040602050305030304" pitchFamily="18" charset="0"/>
            </a:endParaRPr>
          </a:p>
        </p:txBody>
      </p:sp>
      <p:sp>
        <p:nvSpPr>
          <p:cNvPr id="2" name="Rectangle 1"/>
          <p:cNvSpPr/>
          <p:nvPr/>
        </p:nvSpPr>
        <p:spPr>
          <a:xfrm>
            <a:off x="533400" y="4965700"/>
            <a:ext cx="7848600" cy="900246"/>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spcBef>
                <a:spcPts val="1200"/>
              </a:spcBef>
              <a:tabLst>
                <a:tab pos="2057400" algn="l"/>
              </a:tabLst>
            </a:pPr>
            <a:r>
              <a:rPr lang="en-US" sz="2100" b="0" i="0" dirty="0">
                <a:solidFill>
                  <a:schemeClr val="tx1"/>
                </a:solidFill>
                <a:latin typeface="Book Antiqua" panose="02040602050305030304" pitchFamily="18" charset="0"/>
              </a:rPr>
              <a:t>Determine the value of the company’s inventory under the </a:t>
            </a:r>
            <a:r>
              <a:rPr lang="en-US" sz="2100" b="0" i="0" dirty="0">
                <a:solidFill>
                  <a:srgbClr val="FF0000"/>
                </a:solidFill>
                <a:latin typeface="Book Antiqua" panose="02040602050305030304" pitchFamily="18" charset="0"/>
              </a:rPr>
              <a:t>lower-of-cost-or-net </a:t>
            </a:r>
            <a:r>
              <a:rPr lang="en-US" sz="2100" b="0" i="0" dirty="0" smtClean="0">
                <a:solidFill>
                  <a:srgbClr val="FF0000"/>
                </a:solidFill>
                <a:latin typeface="Book Antiqua" panose="02040602050305030304" pitchFamily="18" charset="0"/>
              </a:rPr>
              <a:t>realizable value </a:t>
            </a:r>
            <a:r>
              <a:rPr lang="en-US" sz="2100" b="0" i="0" dirty="0">
                <a:solidFill>
                  <a:srgbClr val="FF0000"/>
                </a:solidFill>
                <a:latin typeface="Book Antiqua" panose="02040602050305030304" pitchFamily="18" charset="0"/>
              </a:rPr>
              <a:t>approach</a:t>
            </a:r>
            <a:r>
              <a:rPr lang="en-US" sz="2100" b="0" i="0" dirty="0">
                <a:solidFill>
                  <a:schemeClr val="tx1"/>
                </a:solidFill>
                <a:latin typeface="Book Antiqua" panose="02040602050305030304" pitchFamily="18" charset="0"/>
              </a:rPr>
              <a:t>.</a:t>
            </a:r>
          </a:p>
        </p:txBody>
      </p:sp>
      <p:sp>
        <p:nvSpPr>
          <p:cNvPr id="14" name="文字方塊 13"/>
          <p:cNvSpPr txBox="1"/>
          <p:nvPr/>
        </p:nvSpPr>
        <p:spPr>
          <a:xfrm>
            <a:off x="7308304" y="467380"/>
            <a:ext cx="1728192"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pp. 292</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829867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19"/>
                                        </p:tgtEl>
                                        <p:attrNameLst>
                                          <p:attrName>style.visibility</p:attrName>
                                        </p:attrNameLst>
                                      </p:cBhvr>
                                      <p:to>
                                        <p:strVal val="visible"/>
                                      </p:to>
                                    </p:set>
                                    <p:animEffect transition="in" filter="wipe(left)">
                                      <p:cBhvr>
                                        <p:cTn id="7" dur="500"/>
                                        <p:tgtEl>
                                          <p:spTgt spid="460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20"/>
                                        </p:tgtEl>
                                        <p:attrNameLst>
                                          <p:attrName>style.visibility</p:attrName>
                                        </p:attrNameLst>
                                      </p:cBhvr>
                                      <p:to>
                                        <p:strVal val="visible"/>
                                      </p:to>
                                    </p:set>
                                    <p:animEffect transition="in" filter="wipe(left)">
                                      <p:cBhvr>
                                        <p:cTn id="12" dur="500"/>
                                        <p:tgtEl>
                                          <p:spTgt spid="460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21"/>
                                        </p:tgtEl>
                                        <p:attrNameLst>
                                          <p:attrName>style.visibility</p:attrName>
                                        </p:attrNameLst>
                                      </p:cBhvr>
                                      <p:to>
                                        <p:strVal val="visible"/>
                                      </p:to>
                                    </p:set>
                                    <p:animEffect transition="in" filter="wipe(left)">
                                      <p:cBhvr>
                                        <p:cTn id="17" dur="500"/>
                                        <p:tgtEl>
                                          <p:spTgt spid="4608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18"/>
                                        </p:tgtEl>
                                        <p:attrNameLst>
                                          <p:attrName>style.visibility</p:attrName>
                                        </p:attrNameLst>
                                      </p:cBhvr>
                                      <p:to>
                                        <p:strVal val="visible"/>
                                      </p:to>
                                    </p:set>
                                    <p:animEffect transition="in" filter="wipe(left)">
                                      <p:cBhvr>
                                        <p:cTn id="22" dur="500"/>
                                        <p:tgtEl>
                                          <p:spTgt spid="460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8" grpId="0"/>
      <p:bldP spid="460819" grpId="0" animBg="1"/>
      <p:bldP spid="460820" grpId="0" animBg="1"/>
      <p:bldP spid="4608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7"/>
          <p:cNvSpPr>
            <a:spLocks noChangeArrowheads="1"/>
          </p:cNvSpPr>
          <p:nvPr/>
        </p:nvSpPr>
        <p:spPr bwMode="auto">
          <a:xfrm>
            <a:off x="533400" y="304800"/>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r>
              <a:rPr lang="en-US"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Determining Inventory </a:t>
            </a:r>
            <a:r>
              <a:rPr lang="en-US"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Quantities</a:t>
            </a:r>
            <a:endParaRPr lang="en-US"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4" name="Text Box 2"/>
          <p:cNvSpPr txBox="1">
            <a:spLocks noChangeArrowheads="1"/>
          </p:cNvSpPr>
          <p:nvPr/>
        </p:nvSpPr>
        <p:spPr bwMode="auto">
          <a:xfrm>
            <a:off x="533400" y="1295400"/>
            <a:ext cx="7927032" cy="259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marL="457200" indent="-457200">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nSpc>
                <a:spcPct val="105000"/>
              </a:lnSpc>
              <a:spcBef>
                <a:spcPct val="30000"/>
              </a:spcBef>
              <a:spcAft>
                <a:spcPct val="20000"/>
              </a:spcAft>
              <a:buSzPct val="80000"/>
              <a:buFont typeface="Wingdings" panose="05000000000000000000" pitchFamily="2" charset="2"/>
              <a:buChar char="n"/>
            </a:pPr>
            <a:r>
              <a:rPr lang="en-US" altLang="en-US" sz="2600" i="0" dirty="0" smtClean="0">
                <a:solidFill>
                  <a:srgbClr val="00B050"/>
                </a:solidFill>
                <a:latin typeface="Book Antiqua" panose="02040602050305030304" pitchFamily="18" charset="0"/>
                <a:ea typeface="標楷體" panose="03000509000000000000" pitchFamily="65" charset="-120"/>
              </a:rPr>
              <a:t>Two steps of Determining Inventory Quantities</a:t>
            </a:r>
          </a:p>
          <a:p>
            <a:pPr marL="800100" lvl="1" indent="-514350">
              <a:lnSpc>
                <a:spcPct val="105000"/>
              </a:lnSpc>
              <a:spcBef>
                <a:spcPct val="30000"/>
              </a:spcBef>
              <a:spcAft>
                <a:spcPct val="20000"/>
              </a:spcAft>
              <a:buSzPct val="80000"/>
              <a:buFont typeface="Wingdings" panose="05000000000000000000" pitchFamily="2" charset="2"/>
              <a:buAutoNum type="circleNumWdWhitePlain"/>
            </a:pPr>
            <a:r>
              <a:rPr lang="en-US" altLang="en-US" sz="2600" b="0" i="0" dirty="0" smtClean="0">
                <a:solidFill>
                  <a:schemeClr val="tx1"/>
                </a:solidFill>
                <a:latin typeface="Book Antiqua" panose="02040602050305030304" pitchFamily="18" charset="0"/>
                <a:ea typeface="標楷體" panose="03000509000000000000" pitchFamily="65" charset="-120"/>
              </a:rPr>
              <a:t>Taking a physical inventory of goods on hand(</a:t>
            </a:r>
            <a:r>
              <a:rPr lang="zh-TW" altLang="en-US" sz="2600" b="0" i="0" dirty="0" smtClean="0">
                <a:solidFill>
                  <a:schemeClr val="tx1"/>
                </a:solidFill>
                <a:latin typeface="Book Antiqua" panose="02040602050305030304" pitchFamily="18" charset="0"/>
                <a:ea typeface="標楷體" panose="03000509000000000000" pitchFamily="65" charset="-120"/>
              </a:rPr>
              <a:t>實地盤點庫存存貨</a:t>
            </a:r>
            <a:r>
              <a:rPr lang="en-US" altLang="zh-TW" sz="2600" b="0" i="0" dirty="0" smtClean="0">
                <a:solidFill>
                  <a:schemeClr val="tx1"/>
                </a:solidFill>
                <a:latin typeface="Book Antiqua" panose="02040602050305030304" pitchFamily="18" charset="0"/>
                <a:ea typeface="標楷體" panose="03000509000000000000" pitchFamily="65" charset="-120"/>
              </a:rPr>
              <a:t>)</a:t>
            </a:r>
            <a:r>
              <a:rPr lang="en-US" altLang="en-US" sz="2600" b="0" i="0" dirty="0" smtClean="0">
                <a:solidFill>
                  <a:schemeClr val="tx1"/>
                </a:solidFill>
                <a:latin typeface="Book Antiqua" panose="02040602050305030304" pitchFamily="18" charset="0"/>
                <a:ea typeface="標楷體" panose="03000509000000000000" pitchFamily="65" charset="-120"/>
              </a:rPr>
              <a:t>.</a:t>
            </a:r>
          </a:p>
          <a:p>
            <a:pPr marL="800100" lvl="1" indent="-514350">
              <a:lnSpc>
                <a:spcPct val="105000"/>
              </a:lnSpc>
              <a:spcBef>
                <a:spcPct val="30000"/>
              </a:spcBef>
              <a:spcAft>
                <a:spcPct val="20000"/>
              </a:spcAft>
              <a:buSzPct val="80000"/>
              <a:buFont typeface="Wingdings" panose="05000000000000000000" pitchFamily="2" charset="2"/>
              <a:buAutoNum type="circleNumWdWhitePlain"/>
            </a:pPr>
            <a:r>
              <a:rPr lang="en-US" altLang="en-US" sz="2600" b="0" i="0" dirty="0" smtClean="0">
                <a:solidFill>
                  <a:schemeClr val="tx1"/>
                </a:solidFill>
                <a:latin typeface="Book Antiqua" panose="02040602050305030304" pitchFamily="18" charset="0"/>
                <a:ea typeface="標楷體" panose="03000509000000000000" pitchFamily="65" charset="-120"/>
              </a:rPr>
              <a:t>Determining the ownership of goods(</a:t>
            </a:r>
            <a:r>
              <a:rPr lang="zh-TW" altLang="en-US" sz="2600" b="0" i="0" dirty="0" smtClean="0">
                <a:solidFill>
                  <a:schemeClr val="tx1"/>
                </a:solidFill>
                <a:latin typeface="Book Antiqua" panose="02040602050305030304" pitchFamily="18" charset="0"/>
                <a:ea typeface="標楷體" panose="03000509000000000000" pitchFamily="65" charset="-120"/>
              </a:rPr>
              <a:t>判斷商品所有權</a:t>
            </a:r>
            <a:r>
              <a:rPr lang="en-US" altLang="zh-TW" sz="2600" b="0" i="0" dirty="0" smtClean="0">
                <a:solidFill>
                  <a:schemeClr val="tx1"/>
                </a:solidFill>
                <a:latin typeface="Book Antiqua" panose="02040602050305030304" pitchFamily="18" charset="0"/>
                <a:ea typeface="標楷體" panose="03000509000000000000" pitchFamily="65" charset="-120"/>
              </a:rPr>
              <a:t>)</a:t>
            </a:r>
            <a:r>
              <a:rPr lang="en-US" altLang="en-US" sz="2600" b="0" i="0" dirty="0" smtClean="0">
                <a:solidFill>
                  <a:schemeClr val="tx1"/>
                </a:solidFill>
                <a:latin typeface="Book Antiqua" panose="02040602050305030304" pitchFamily="18" charset="0"/>
                <a:ea typeface="標楷體" panose="03000509000000000000" pitchFamily="65" charset="-120"/>
              </a:rPr>
              <a:t>.</a:t>
            </a:r>
            <a:endParaRPr lang="en-US" altLang="en-US" sz="2600" b="0" i="0" dirty="0">
              <a:solidFill>
                <a:schemeClr val="tx1"/>
              </a:solidFill>
              <a:latin typeface="Book Antiqua" panose="02040602050305030304" pitchFamily="18" charset="0"/>
              <a:ea typeface="標楷體" panose="03000509000000000000" pitchFamily="65" charset="-120"/>
            </a:endParaRPr>
          </a:p>
        </p:txBody>
      </p:sp>
      <p:sp>
        <p:nvSpPr>
          <p:cNvPr id="5"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a typeface="標楷體" panose="03000509000000000000" pitchFamily="65" charset="-120"/>
            </a:endParaRPr>
          </a:p>
        </p:txBody>
      </p:sp>
      <p:sp>
        <p:nvSpPr>
          <p:cNvPr id="7" name="文字方塊 6"/>
          <p:cNvSpPr txBox="1"/>
          <p:nvPr/>
        </p:nvSpPr>
        <p:spPr>
          <a:xfrm>
            <a:off x="7432340" y="404664"/>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279</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47600472"/>
      </p:ext>
    </p:extLst>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58009" y="3918228"/>
            <a:ext cx="8781192" cy="1415772"/>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square">
            <a:spAutoFit/>
          </a:bodyPr>
          <a:lstStyle/>
          <a:p>
            <a:pPr marL="341313">
              <a:spcBef>
                <a:spcPts val="1200"/>
              </a:spcBef>
              <a:tabLst>
                <a:tab pos="3206750" algn="l"/>
                <a:tab pos="6169025" algn="l"/>
              </a:tabLst>
            </a:pPr>
            <a:r>
              <a:rPr lang="en-US" sz="2100" b="0" i="0" dirty="0" smtClean="0">
                <a:solidFill>
                  <a:schemeClr val="tx1"/>
                </a:solidFill>
                <a:latin typeface="Book Antiqua" panose="02040602050305030304" pitchFamily="18" charset="0"/>
              </a:rPr>
              <a:t>Ending </a:t>
            </a:r>
            <a:r>
              <a:rPr lang="en-US" sz="2100" b="0" i="0" dirty="0">
                <a:solidFill>
                  <a:schemeClr val="tx1"/>
                </a:solidFill>
                <a:latin typeface="Book Antiqua" panose="02040602050305030304" pitchFamily="18" charset="0"/>
              </a:rPr>
              <a:t>inventory </a:t>
            </a:r>
            <a:r>
              <a:rPr lang="en-US" sz="2100" b="0" i="0" dirty="0" smtClean="0">
                <a:solidFill>
                  <a:schemeClr val="tx1"/>
                </a:solidFill>
                <a:latin typeface="Book Antiqua" panose="02040602050305030304" pitchFamily="18" charset="0"/>
              </a:rPr>
              <a:t>	</a:t>
            </a:r>
          </a:p>
          <a:p>
            <a:pPr marL="341313">
              <a:spcBef>
                <a:spcPts val="1200"/>
              </a:spcBef>
              <a:tabLst>
                <a:tab pos="3206750" algn="l"/>
                <a:tab pos="6169025" algn="l"/>
              </a:tabLst>
            </a:pPr>
            <a:r>
              <a:rPr lang="en-US" sz="2100" b="0" i="0" dirty="0" smtClean="0">
                <a:solidFill>
                  <a:schemeClr val="tx1"/>
                </a:solidFill>
                <a:latin typeface="Book Antiqua" panose="02040602050305030304" pitchFamily="18" charset="0"/>
              </a:rPr>
              <a:t>Cost </a:t>
            </a:r>
            <a:r>
              <a:rPr lang="en-US" sz="2100" b="0" i="0" dirty="0">
                <a:solidFill>
                  <a:schemeClr val="tx1"/>
                </a:solidFill>
                <a:latin typeface="Book Antiqua" panose="02040602050305030304" pitchFamily="18" charset="0"/>
              </a:rPr>
              <a:t>of goods sold </a:t>
            </a:r>
            <a:r>
              <a:rPr lang="en-US" sz="2100" b="0" i="0" dirty="0" smtClean="0">
                <a:solidFill>
                  <a:schemeClr val="tx1"/>
                </a:solidFill>
                <a:latin typeface="Book Antiqua" panose="02040602050305030304" pitchFamily="18" charset="0"/>
              </a:rPr>
              <a:t>	</a:t>
            </a:r>
            <a:endParaRPr lang="en-US" sz="2100" b="0" i="0" dirty="0">
              <a:solidFill>
                <a:schemeClr val="tx1"/>
              </a:solidFill>
              <a:latin typeface="Book Antiqua" panose="02040602050305030304" pitchFamily="18" charset="0"/>
            </a:endParaRPr>
          </a:p>
          <a:p>
            <a:pPr marL="341313">
              <a:spcBef>
                <a:spcPts val="1200"/>
              </a:spcBef>
              <a:tabLst>
                <a:tab pos="3206750" algn="l"/>
                <a:tab pos="6169025" algn="l"/>
              </a:tabLst>
            </a:pPr>
            <a:r>
              <a:rPr lang="en-US" sz="2100" b="0" i="0" dirty="0" smtClean="0">
                <a:solidFill>
                  <a:schemeClr val="tx1"/>
                </a:solidFill>
                <a:latin typeface="Book Antiqua" panose="02040602050305030304" pitchFamily="18" charset="0"/>
              </a:rPr>
              <a:t>Equity 	</a:t>
            </a:r>
            <a:endParaRPr lang="en-US" sz="2100" b="0" i="0" dirty="0">
              <a:solidFill>
                <a:schemeClr val="tx1"/>
              </a:solidFill>
              <a:latin typeface="Book Antiqua" panose="02040602050305030304" pitchFamily="18" charset="0"/>
            </a:endParaRPr>
          </a:p>
        </p:txBody>
      </p:sp>
      <p:sp>
        <p:nvSpPr>
          <p:cNvPr id="14" name="Rectangle 13"/>
          <p:cNvSpPr/>
          <p:nvPr/>
        </p:nvSpPr>
        <p:spPr>
          <a:xfrm>
            <a:off x="0" y="3918228"/>
            <a:ext cx="8991600" cy="1369606"/>
          </a:xfrm>
          <a:prstGeom prst="rect">
            <a:avLst/>
          </a:prstGeom>
          <a:noFill/>
          <a:ln>
            <a:noFill/>
          </a:ln>
        </p:spPr>
        <p:txBody>
          <a:bodyPr wrap="square">
            <a:spAutoFit/>
          </a:bodyPr>
          <a:lstStyle/>
          <a:p>
            <a:pPr marL="395288">
              <a:spcBef>
                <a:spcPts val="1200"/>
              </a:spcBef>
              <a:tabLst>
                <a:tab pos="3030538" algn="l"/>
                <a:tab pos="6005513" algn="l"/>
              </a:tabLst>
            </a:pPr>
            <a:r>
              <a:rPr lang="en-US" sz="2100" b="0" i="0" dirty="0" smtClean="0">
                <a:solidFill>
                  <a:schemeClr val="tx1"/>
                </a:solidFill>
                <a:latin typeface="Book Antiqua" panose="02040602050305030304" pitchFamily="18" charset="0"/>
              </a:rPr>
              <a:t>Ending </a:t>
            </a:r>
            <a:r>
              <a:rPr lang="en-US" sz="2100" b="0" i="0" dirty="0">
                <a:solidFill>
                  <a:schemeClr val="tx1"/>
                </a:solidFill>
                <a:latin typeface="Book Antiqua" panose="02040602050305030304" pitchFamily="18" charset="0"/>
              </a:rPr>
              <a:t>inventory </a:t>
            </a:r>
            <a:r>
              <a:rPr lang="en-US" sz="2100" b="0" i="0" dirty="0" smtClean="0">
                <a:solidFill>
                  <a:schemeClr val="tx1"/>
                </a:solidFill>
                <a:latin typeface="Book Antiqua" panose="02040602050305030304" pitchFamily="18" charset="0"/>
              </a:rPr>
              <a:t>	NT$22,000 </a:t>
            </a:r>
            <a:r>
              <a:rPr lang="en-US" sz="2100" b="0" i="0" dirty="0">
                <a:solidFill>
                  <a:schemeClr val="tx1"/>
                </a:solidFill>
                <a:latin typeface="Book Antiqua" panose="02040602050305030304" pitchFamily="18" charset="0"/>
              </a:rPr>
              <a:t>overstated </a:t>
            </a:r>
            <a:r>
              <a:rPr lang="en-US" sz="2100" b="0" i="0" dirty="0" smtClean="0">
                <a:solidFill>
                  <a:schemeClr val="tx1"/>
                </a:solidFill>
                <a:latin typeface="Book Antiqua" panose="02040602050305030304" pitchFamily="18" charset="0"/>
              </a:rPr>
              <a:t>	No </a:t>
            </a:r>
            <a:r>
              <a:rPr lang="en-US" sz="2100" b="0" i="0" dirty="0">
                <a:solidFill>
                  <a:schemeClr val="tx1"/>
                </a:solidFill>
                <a:latin typeface="Book Antiqua" panose="02040602050305030304" pitchFamily="18" charset="0"/>
              </a:rPr>
              <a:t>effect</a:t>
            </a:r>
          </a:p>
          <a:p>
            <a:pPr marL="395288">
              <a:spcBef>
                <a:spcPts val="1200"/>
              </a:spcBef>
              <a:tabLst>
                <a:tab pos="3030538" algn="l"/>
                <a:tab pos="6005513" algn="l"/>
              </a:tabLst>
            </a:pPr>
            <a:r>
              <a:rPr lang="en-US" sz="2100" b="0" i="0" dirty="0">
                <a:solidFill>
                  <a:schemeClr val="tx1"/>
                </a:solidFill>
                <a:latin typeface="Book Antiqua" panose="02040602050305030304" pitchFamily="18" charset="0"/>
              </a:rPr>
              <a:t>Cost of goods sold </a:t>
            </a:r>
            <a:r>
              <a:rPr lang="en-US" sz="2100" b="0" i="0" dirty="0" smtClean="0">
                <a:solidFill>
                  <a:schemeClr val="tx1"/>
                </a:solidFill>
                <a:latin typeface="Book Antiqua" panose="02040602050305030304" pitchFamily="18" charset="0"/>
              </a:rPr>
              <a:t>	NT$22,000 </a:t>
            </a:r>
            <a:r>
              <a:rPr lang="en-US" sz="2100" b="0" i="0" dirty="0">
                <a:solidFill>
                  <a:schemeClr val="tx1"/>
                </a:solidFill>
                <a:latin typeface="Book Antiqua" panose="02040602050305030304" pitchFamily="18" charset="0"/>
              </a:rPr>
              <a:t>understated </a:t>
            </a:r>
            <a:r>
              <a:rPr lang="en-US" sz="2100" b="0" i="0" dirty="0" smtClean="0">
                <a:solidFill>
                  <a:schemeClr val="tx1"/>
                </a:solidFill>
                <a:latin typeface="Book Antiqua" panose="02040602050305030304" pitchFamily="18" charset="0"/>
              </a:rPr>
              <a:t>	NT$22,000 overstated</a:t>
            </a:r>
            <a:endParaRPr lang="en-US" sz="2100" b="0" i="0" dirty="0">
              <a:solidFill>
                <a:schemeClr val="tx1"/>
              </a:solidFill>
              <a:latin typeface="Book Antiqua" panose="02040602050305030304" pitchFamily="18" charset="0"/>
            </a:endParaRPr>
          </a:p>
          <a:p>
            <a:pPr marL="395288">
              <a:spcBef>
                <a:spcPts val="1200"/>
              </a:spcBef>
              <a:tabLst>
                <a:tab pos="3030538" algn="l"/>
                <a:tab pos="6005513" algn="l"/>
              </a:tabLst>
            </a:pPr>
            <a:r>
              <a:rPr lang="en-US" sz="2100" b="0" i="0" dirty="0" smtClean="0">
                <a:solidFill>
                  <a:schemeClr val="tx1"/>
                </a:solidFill>
                <a:latin typeface="Book Antiqua" panose="02040602050305030304" pitchFamily="18" charset="0"/>
              </a:rPr>
              <a:t>Equity 	NT$22,000 </a:t>
            </a:r>
            <a:r>
              <a:rPr lang="en-US" sz="2100" b="0" i="0" dirty="0">
                <a:solidFill>
                  <a:schemeClr val="tx1"/>
                </a:solidFill>
                <a:latin typeface="Book Antiqua" panose="02040602050305030304" pitchFamily="18" charset="0"/>
              </a:rPr>
              <a:t>overstated </a:t>
            </a:r>
            <a:r>
              <a:rPr lang="en-US" sz="2100" b="0" i="0" dirty="0" smtClean="0">
                <a:solidFill>
                  <a:schemeClr val="tx1"/>
                </a:solidFill>
                <a:latin typeface="Book Antiqua" panose="02040602050305030304" pitchFamily="18" charset="0"/>
              </a:rPr>
              <a:t>	No </a:t>
            </a:r>
            <a:r>
              <a:rPr lang="en-US" sz="2100" b="0" i="0" dirty="0">
                <a:solidFill>
                  <a:schemeClr val="tx1"/>
                </a:solidFill>
                <a:latin typeface="Book Antiqua" panose="02040602050305030304" pitchFamily="18" charset="0"/>
              </a:rPr>
              <a:t>effect</a:t>
            </a:r>
          </a:p>
        </p:txBody>
      </p:sp>
      <p:sp>
        <p:nvSpPr>
          <p:cNvPr id="460806" name="Rectangle 6"/>
          <p:cNvSpPr>
            <a:spLocks noChangeArrowheads="1"/>
          </p:cNvSpPr>
          <p:nvPr/>
        </p:nvSpPr>
        <p:spPr bwMode="auto">
          <a:xfrm>
            <a:off x="533400" y="1268104"/>
            <a:ext cx="8001000" cy="1919756"/>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tabLst>
                <a:tab pos="2057400" algn="l"/>
              </a:tabLst>
              <a:defRPr sz="2400">
                <a:solidFill>
                  <a:schemeClr val="tx1"/>
                </a:solidFill>
                <a:latin typeface="Times New Roman" pitchFamily="18" charset="0"/>
              </a:defRPr>
            </a:lvl1pPr>
            <a:lvl2pPr algn="ctr">
              <a:tabLst>
                <a:tab pos="2057400" algn="l"/>
              </a:tabLst>
              <a:defRPr sz="2400">
                <a:solidFill>
                  <a:schemeClr val="tx1"/>
                </a:solidFill>
                <a:latin typeface="Times New Roman" pitchFamily="18" charset="0"/>
              </a:defRPr>
            </a:lvl2pPr>
            <a:lvl3pPr algn="ctr">
              <a:tabLst>
                <a:tab pos="2057400" algn="l"/>
              </a:tabLst>
              <a:defRPr sz="2400">
                <a:solidFill>
                  <a:schemeClr val="tx1"/>
                </a:solidFill>
                <a:latin typeface="Times New Roman" pitchFamily="18" charset="0"/>
              </a:defRPr>
            </a:lvl3pPr>
            <a:lvl4pPr algn="ctr">
              <a:tabLst>
                <a:tab pos="2057400" algn="l"/>
              </a:tabLst>
              <a:defRPr sz="2400">
                <a:solidFill>
                  <a:schemeClr val="tx1"/>
                </a:solidFill>
                <a:latin typeface="Times New Roman" pitchFamily="18" charset="0"/>
              </a:defRPr>
            </a:lvl4pPr>
            <a:lvl5pPr algn="ctr">
              <a:tabLst>
                <a:tab pos="2057400" algn="l"/>
              </a:tabLst>
              <a:defRPr sz="2400">
                <a:solidFill>
                  <a:schemeClr val="tx1"/>
                </a:solidFill>
                <a:latin typeface="Times New Roman" pitchFamily="18" charset="0"/>
              </a:defRPr>
            </a:lvl5pPr>
            <a:lvl6pPr algn="ctr" eaLnBrk="0" fontAlgn="base" hangingPunct="0">
              <a:spcBef>
                <a:spcPct val="0"/>
              </a:spcBef>
              <a:spcAft>
                <a:spcPct val="0"/>
              </a:spcAft>
              <a:tabLst>
                <a:tab pos="2057400" algn="l"/>
              </a:tabLst>
              <a:defRPr sz="2400">
                <a:solidFill>
                  <a:schemeClr val="tx1"/>
                </a:solidFill>
                <a:latin typeface="Times New Roman" pitchFamily="18" charset="0"/>
              </a:defRPr>
            </a:lvl6pPr>
            <a:lvl7pPr algn="ctr" eaLnBrk="0" fontAlgn="base" hangingPunct="0">
              <a:spcBef>
                <a:spcPct val="0"/>
              </a:spcBef>
              <a:spcAft>
                <a:spcPct val="0"/>
              </a:spcAft>
              <a:tabLst>
                <a:tab pos="2057400" algn="l"/>
              </a:tabLst>
              <a:defRPr sz="2400">
                <a:solidFill>
                  <a:schemeClr val="tx1"/>
                </a:solidFill>
                <a:latin typeface="Times New Roman" pitchFamily="18" charset="0"/>
              </a:defRPr>
            </a:lvl7pPr>
            <a:lvl8pPr algn="ctr" eaLnBrk="0" fontAlgn="base" hangingPunct="0">
              <a:spcBef>
                <a:spcPct val="0"/>
              </a:spcBef>
              <a:spcAft>
                <a:spcPct val="0"/>
              </a:spcAft>
              <a:tabLst>
                <a:tab pos="2057400" algn="l"/>
              </a:tabLst>
              <a:defRPr sz="2400">
                <a:solidFill>
                  <a:schemeClr val="tx1"/>
                </a:solidFill>
                <a:latin typeface="Times New Roman" pitchFamily="18" charset="0"/>
              </a:defRPr>
            </a:lvl8pPr>
            <a:lvl9pPr algn="ctr" eaLnBrk="0" fontAlgn="base" hangingPunct="0">
              <a:spcBef>
                <a:spcPct val="0"/>
              </a:spcBef>
              <a:spcAft>
                <a:spcPct val="0"/>
              </a:spcAft>
              <a:tabLst>
                <a:tab pos="2057400" algn="l"/>
              </a:tabLst>
              <a:defRPr sz="2400">
                <a:solidFill>
                  <a:schemeClr val="tx1"/>
                </a:solidFill>
                <a:latin typeface="Times New Roman" pitchFamily="18" charset="0"/>
              </a:defRPr>
            </a:lvl9pPr>
          </a:lstStyle>
          <a:p>
            <a:pPr algn="l">
              <a:lnSpc>
                <a:spcPct val="125000"/>
              </a:lnSpc>
              <a:spcBef>
                <a:spcPts val="1200"/>
              </a:spcBef>
            </a:pPr>
            <a:r>
              <a:rPr lang="en-US" altLang="en-US" i="0" dirty="0">
                <a:effectLst/>
                <a:latin typeface="Book Antiqua" panose="02040602050305030304" pitchFamily="18" charset="0"/>
              </a:rPr>
              <a:t>LCNRV Basis; Inventory Errors</a:t>
            </a:r>
          </a:p>
          <a:p>
            <a:pPr marL="463550" indent="-463550" algn="l">
              <a:lnSpc>
                <a:spcPct val="125000"/>
              </a:lnSpc>
              <a:spcBef>
                <a:spcPts val="1200"/>
              </a:spcBef>
              <a:buFont typeface="Wingdings" panose="05000000000000000000" pitchFamily="2" charset="2"/>
              <a:buAutoNum type="alphaLcParenBoth" startAt="2"/>
            </a:pPr>
            <a:r>
              <a:rPr lang="en-US" altLang="en-US" sz="2100" b="0" i="0" dirty="0" smtClean="0">
                <a:latin typeface="Book Antiqua" panose="02040602050305030304" pitchFamily="18" charset="0"/>
              </a:rPr>
              <a:t>Visual </a:t>
            </a:r>
            <a:r>
              <a:rPr lang="en-US" altLang="en-US" sz="2100" b="0" i="0" dirty="0">
                <a:latin typeface="Book Antiqua" panose="02040602050305030304" pitchFamily="18" charset="0"/>
              </a:rPr>
              <a:t>Company </a:t>
            </a:r>
            <a:r>
              <a:rPr lang="en-US" altLang="en-US" sz="2100" b="1" i="0" dirty="0">
                <a:latin typeface="Book Antiqua" panose="02040602050305030304" pitchFamily="18" charset="0"/>
              </a:rPr>
              <a:t>overstated</a:t>
            </a:r>
            <a:r>
              <a:rPr lang="en-US" altLang="en-US" sz="2100" b="0" i="0" dirty="0">
                <a:latin typeface="Book Antiqua" panose="02040602050305030304" pitchFamily="18" charset="0"/>
              </a:rPr>
              <a:t> its </a:t>
            </a:r>
            <a:r>
              <a:rPr lang="en-US" altLang="en-US" sz="2100" b="0" i="0" dirty="0" smtClean="0">
                <a:latin typeface="Book Antiqua" panose="02040602050305030304" pitchFamily="18" charset="0"/>
              </a:rPr>
              <a:t>2016 ending </a:t>
            </a:r>
            <a:r>
              <a:rPr lang="en-US" altLang="en-US" sz="2100" b="0" i="0" dirty="0">
                <a:latin typeface="Book Antiqua" panose="02040602050305030304" pitchFamily="18" charset="0"/>
              </a:rPr>
              <a:t>inventory by NT$22,000. Determine the impact this error has on ending inventory, cost of goods sold, and equity in </a:t>
            </a:r>
            <a:r>
              <a:rPr lang="en-US" altLang="en-US" sz="2100" b="0" i="0" dirty="0" smtClean="0">
                <a:latin typeface="Book Antiqua" panose="02040602050305030304" pitchFamily="18" charset="0"/>
              </a:rPr>
              <a:t>2016 and 2017.</a:t>
            </a:r>
            <a:endParaRPr lang="en-US" altLang="en-US" sz="2100" b="0" i="0" dirty="0">
              <a:latin typeface="Book Antiqua" panose="02040602050305030304" pitchFamily="18" charset="0"/>
            </a:endParaRPr>
          </a:p>
        </p:txBody>
      </p:sp>
      <p:sp>
        <p:nvSpPr>
          <p:cNvPr id="10" name="TextBox 9"/>
          <p:cNvSpPr txBox="1"/>
          <p:nvPr/>
        </p:nvSpPr>
        <p:spPr>
          <a:xfrm>
            <a:off x="277504" y="397171"/>
            <a:ext cx="8577217" cy="579781"/>
          </a:xfrm>
          <a:prstGeom prst="rect">
            <a:avLst/>
          </a:prstGeom>
          <a:solidFill>
            <a:schemeClr val="tx2">
              <a:lumMod val="75000"/>
            </a:schemeClr>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r>
              <a:rPr lang="en-US" altLang="en-US" dirty="0" smtClean="0">
                <a:solidFill>
                  <a:schemeClr val="accent3"/>
                </a:solidFill>
                <a:latin typeface="Book Antiqua" panose="02040602050305030304" pitchFamily="18" charset="0"/>
              </a:rPr>
              <a:t>&gt;</a:t>
            </a:r>
            <a:endParaRPr lang="en-US" altLang="en-US" dirty="0">
              <a:solidFill>
                <a:schemeClr val="accent3"/>
              </a:solidFill>
              <a:latin typeface="Book Antiqua" panose="02040602050305030304" pitchFamily="18" charset="0"/>
            </a:endParaRPr>
          </a:p>
        </p:txBody>
      </p:sp>
      <p:sp>
        <p:nvSpPr>
          <p:cNvPr id="11" name="TextBox 10"/>
          <p:cNvSpPr txBox="1"/>
          <p:nvPr/>
        </p:nvSpPr>
        <p:spPr>
          <a:xfrm>
            <a:off x="1107939" y="397171"/>
            <a:ext cx="1711461" cy="579781"/>
          </a:xfrm>
          <a:prstGeom prst="rect">
            <a:avLst/>
          </a:prstGeom>
          <a:solidFill>
            <a:srgbClr val="FF9900"/>
          </a:solidFill>
          <a:ln w="12700">
            <a:solidFill>
              <a:srgbClr val="777777"/>
            </a:solidFill>
          </a:ln>
        </p:spPr>
        <p:txBody>
          <a:bodyPr wrap="square" lIns="86493" tIns="43247" rIns="86493" bIns="43247" rtlCol="0">
            <a:noAutofit/>
          </a:bodyPr>
          <a:lstStyle>
            <a:defPPr>
              <a:defRPr lang="en-US"/>
            </a:defPPr>
            <a:lvl1pPr marL="231775" algn="l">
              <a:defRPr sz="3200" b="1">
                <a:solidFill>
                  <a:schemeClr val="bg1"/>
                </a:solidFill>
                <a:latin typeface="Liberation Sans" panose="020B0604020202020204" pitchFamily="34" charset="0"/>
              </a:defRPr>
            </a:lvl1pPr>
          </a:lstStyle>
          <a:p>
            <a:r>
              <a:rPr lang="en-US" sz="3100" i="0" dirty="0" smtClean="0">
                <a:latin typeface="Book Antiqua" panose="02040602050305030304" pitchFamily="18" charset="0"/>
              </a:rPr>
              <a:t>DO IT!</a:t>
            </a:r>
            <a:endParaRPr lang="en-US" sz="3100" i="0" dirty="0">
              <a:latin typeface="Book Antiqua" panose="02040602050305030304" pitchFamily="18" charset="0"/>
            </a:endParaRPr>
          </a:p>
        </p:txBody>
      </p:sp>
      <p:sp>
        <p:nvSpPr>
          <p:cNvPr id="15" name="TextBox 14"/>
          <p:cNvSpPr txBox="1"/>
          <p:nvPr/>
        </p:nvSpPr>
        <p:spPr>
          <a:xfrm>
            <a:off x="3207657" y="3429000"/>
            <a:ext cx="2431143" cy="430887"/>
          </a:xfrm>
          <a:prstGeom prst="rect">
            <a:avLst/>
          </a:prstGeom>
          <a:noFill/>
          <a:ln>
            <a:noFill/>
          </a:ln>
        </p:spPr>
        <p:txBody>
          <a:bodyPr wrap="square">
            <a:spAutoFit/>
          </a:bodyPr>
          <a:lstStyle>
            <a:defPPr>
              <a:defRPr lang="en-US"/>
            </a:defPPr>
            <a:lvl1pPr>
              <a:spcBef>
                <a:spcPts val="1200"/>
              </a:spcBef>
              <a:tabLst>
                <a:tab pos="3206750" algn="l"/>
                <a:tab pos="6169025" algn="l"/>
              </a:tabLst>
              <a:defRPr sz="2200" b="0" i="0">
                <a:solidFill>
                  <a:schemeClr val="tx1"/>
                </a:solidFill>
                <a:latin typeface="Liberation Sans" panose="020B0604020202020204" pitchFamily="34" charset="0"/>
              </a:defRPr>
            </a:lvl1pPr>
          </a:lstStyle>
          <a:p>
            <a:pPr algn="ctr"/>
            <a:r>
              <a:rPr lang="en-US" sz="2100" dirty="0">
                <a:latin typeface="Book Antiqua" panose="02040602050305030304" pitchFamily="18" charset="0"/>
              </a:rPr>
              <a:t>2016</a:t>
            </a:r>
          </a:p>
        </p:txBody>
      </p:sp>
      <p:sp>
        <p:nvSpPr>
          <p:cNvPr id="16" name="TextBox 15"/>
          <p:cNvSpPr txBox="1"/>
          <p:nvPr/>
        </p:nvSpPr>
        <p:spPr>
          <a:xfrm>
            <a:off x="6019800" y="3429000"/>
            <a:ext cx="2431143" cy="430887"/>
          </a:xfrm>
          <a:prstGeom prst="rect">
            <a:avLst/>
          </a:prstGeom>
          <a:noFill/>
          <a:ln>
            <a:noFill/>
          </a:ln>
        </p:spPr>
        <p:txBody>
          <a:bodyPr wrap="square">
            <a:spAutoFit/>
          </a:bodyPr>
          <a:lstStyle>
            <a:defPPr>
              <a:defRPr lang="en-US"/>
            </a:defPPr>
            <a:lvl1pPr>
              <a:spcBef>
                <a:spcPts val="1200"/>
              </a:spcBef>
              <a:tabLst>
                <a:tab pos="3206750" algn="l"/>
                <a:tab pos="6169025" algn="l"/>
              </a:tabLst>
              <a:defRPr sz="2200" b="0" i="0">
                <a:solidFill>
                  <a:schemeClr val="tx1"/>
                </a:solidFill>
                <a:latin typeface="Liberation Sans" panose="020B0604020202020204" pitchFamily="34" charset="0"/>
              </a:defRPr>
            </a:lvl1pPr>
          </a:lstStyle>
          <a:p>
            <a:pPr algn="ctr"/>
            <a:r>
              <a:rPr lang="en-US" sz="2100" dirty="0" smtClean="0">
                <a:latin typeface="Book Antiqua" panose="02040602050305030304" pitchFamily="18" charset="0"/>
              </a:rPr>
              <a:t>2017</a:t>
            </a:r>
            <a:endParaRPr lang="en-US" sz="2100" dirty="0">
              <a:latin typeface="Book Antiqua" panose="02040602050305030304" pitchFamily="18" charset="0"/>
            </a:endParaRPr>
          </a:p>
        </p:txBody>
      </p:sp>
      <p:cxnSp>
        <p:nvCxnSpPr>
          <p:cNvPr id="17" name="Straight Connector 16"/>
          <p:cNvCxnSpPr/>
          <p:nvPr/>
        </p:nvCxnSpPr>
        <p:spPr bwMode="auto">
          <a:xfrm>
            <a:off x="3124200" y="3886200"/>
            <a:ext cx="2819400" cy="0"/>
          </a:xfrm>
          <a:prstGeom prst="line">
            <a:avLst/>
          </a:prstGeom>
          <a:solidFill>
            <a:schemeClr val="accent1"/>
          </a:solidFill>
          <a:ln w="28575" cap="sq" cmpd="sng" algn="ctr">
            <a:solidFill>
              <a:schemeClr val="tx1"/>
            </a:solidFill>
            <a:prstDash val="solid"/>
            <a:round/>
            <a:headEnd type="none" w="sm" len="sm"/>
            <a:tailEnd type="none" w="sm" len="sm"/>
          </a:ln>
          <a:effectLst/>
        </p:spPr>
      </p:cxnSp>
      <p:cxnSp>
        <p:nvCxnSpPr>
          <p:cNvPr id="18" name="Straight Connector 17"/>
          <p:cNvCxnSpPr/>
          <p:nvPr/>
        </p:nvCxnSpPr>
        <p:spPr bwMode="auto">
          <a:xfrm>
            <a:off x="6096000" y="3886200"/>
            <a:ext cx="2606321" cy="0"/>
          </a:xfrm>
          <a:prstGeom prst="line">
            <a:avLst/>
          </a:prstGeom>
          <a:solidFill>
            <a:schemeClr val="accent1"/>
          </a:solidFill>
          <a:ln w="28575" cap="sq" cmpd="sng" algn="ctr">
            <a:solidFill>
              <a:schemeClr val="tx1"/>
            </a:solidFill>
            <a:prstDash val="solid"/>
            <a:round/>
            <a:headEnd type="none" w="sm" len="sm"/>
            <a:tailEnd type="none" w="sm" len="sm"/>
          </a:ln>
          <a:effectLst/>
        </p:spPr>
      </p:cxnSp>
      <p:sp>
        <p:nvSpPr>
          <p:cNvPr id="20" name="文字方塊 19"/>
          <p:cNvSpPr txBox="1"/>
          <p:nvPr/>
        </p:nvSpPr>
        <p:spPr>
          <a:xfrm>
            <a:off x="7308304" y="467380"/>
            <a:ext cx="1728192"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pp. 292</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21" name="文字方塊 20"/>
          <p:cNvSpPr txBox="1"/>
          <p:nvPr/>
        </p:nvSpPr>
        <p:spPr>
          <a:xfrm>
            <a:off x="497711" y="5661248"/>
            <a:ext cx="4218305"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TW" dirty="0" smtClean="0">
                <a:latin typeface="Book Antiqua" panose="02040602050305030304" pitchFamily="18" charset="0"/>
              </a:rPr>
              <a:t>Related  exercise material : E6-10;E6-11</a:t>
            </a:r>
            <a:endParaRPr lang="zh-TW" altLang="en-US" dirty="0">
              <a:latin typeface="Book Antiqua" panose="02040602050305030304" pitchFamily="18" charset="0"/>
            </a:endParaRPr>
          </a:p>
        </p:txBody>
      </p:sp>
    </p:spTree>
    <p:extLst>
      <p:ext uri="{BB962C8B-B14F-4D97-AF65-F5344CB8AC3E}">
        <p14:creationId xmlns:p14="http://schemas.microsoft.com/office/powerpoint/2010/main" val="21578778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57346" name="Text Box 4"/>
          <p:cNvSpPr txBox="1">
            <a:spLocks noChangeArrowheads="1"/>
          </p:cNvSpPr>
          <p:nvPr/>
        </p:nvSpPr>
        <p:spPr bwMode="auto">
          <a:xfrm>
            <a:off x="533400" y="1940256"/>
            <a:ext cx="8431088" cy="3862596"/>
          </a:xfrm>
          <a:prstGeom prst="rect">
            <a:avLst/>
          </a:prstGeom>
          <a:noFill/>
          <a:ln>
            <a:noFill/>
          </a:ln>
          <a:extLst/>
        </p:spPr>
        <p:txBody>
          <a:bodyPr wrap="square">
            <a:spAutoFit/>
          </a:bodyPr>
          <a:lstStyle>
            <a:lvl1pPr>
              <a:defRPr sz="2800" b="1" i="1">
                <a:solidFill>
                  <a:srgbClr val="BC0000"/>
                </a:solidFill>
                <a:latin typeface="Comic Sans MS" pitchFamily="66" charset="0"/>
              </a:defRPr>
            </a:lvl1pPr>
            <a:lvl2pPr marL="69215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nSpc>
                <a:spcPct val="125000"/>
              </a:lnSpc>
              <a:spcBef>
                <a:spcPts val="1200"/>
              </a:spcBef>
              <a:buSzPct val="80000"/>
            </a:pPr>
            <a:r>
              <a:rPr lang="en-US" altLang="en-US" sz="2400" i="0" dirty="0" smtClean="0">
                <a:solidFill>
                  <a:schemeClr val="tx1"/>
                </a:solidFill>
                <a:latin typeface="Book Antiqua" panose="02040602050305030304" pitchFamily="18" charset="0"/>
              </a:rPr>
              <a:t>Statement of Financial Position</a:t>
            </a:r>
            <a:r>
              <a:rPr lang="en-US" altLang="en-US" sz="2400" b="0" i="0" dirty="0" smtClean="0">
                <a:solidFill>
                  <a:schemeClr val="tx1"/>
                </a:solidFill>
                <a:latin typeface="Book Antiqua" panose="02040602050305030304" pitchFamily="18" charset="0"/>
              </a:rPr>
              <a:t> - </a:t>
            </a:r>
            <a:r>
              <a:rPr lang="en-US" altLang="en-US" sz="2200" b="0" i="0" dirty="0">
                <a:solidFill>
                  <a:schemeClr val="tx1"/>
                </a:solidFill>
                <a:latin typeface="Book Antiqua" panose="02040602050305030304" pitchFamily="18" charset="0"/>
              </a:rPr>
              <a:t>Inventory classified as current asset.</a:t>
            </a:r>
            <a:r>
              <a:rPr lang="en-US" altLang="en-US" sz="2300" b="0" i="0" dirty="0">
                <a:solidFill>
                  <a:schemeClr val="tx1"/>
                </a:solidFill>
                <a:latin typeface="Book Antiqua" panose="02040602050305030304" pitchFamily="18" charset="0"/>
              </a:rPr>
              <a:t>   </a:t>
            </a:r>
          </a:p>
          <a:p>
            <a:pPr>
              <a:lnSpc>
                <a:spcPct val="125000"/>
              </a:lnSpc>
              <a:spcBef>
                <a:spcPts val="1200"/>
              </a:spcBef>
              <a:buSzPct val="80000"/>
            </a:pPr>
            <a:r>
              <a:rPr lang="en-US" altLang="en-US" sz="2400" i="0" dirty="0">
                <a:solidFill>
                  <a:schemeClr val="tx1"/>
                </a:solidFill>
                <a:latin typeface="Book Antiqua" panose="02040602050305030304" pitchFamily="18" charset="0"/>
              </a:rPr>
              <a:t>Income Statement</a:t>
            </a:r>
            <a:r>
              <a:rPr lang="en-US" altLang="en-US" sz="2400" b="0" i="0" dirty="0">
                <a:solidFill>
                  <a:schemeClr val="tx1"/>
                </a:solidFill>
                <a:latin typeface="Book Antiqua" panose="02040602050305030304" pitchFamily="18" charset="0"/>
              </a:rPr>
              <a:t> - </a:t>
            </a:r>
            <a:r>
              <a:rPr lang="en-US" altLang="en-US" sz="2200" b="0" i="0" dirty="0">
                <a:solidFill>
                  <a:schemeClr val="tx1"/>
                </a:solidFill>
                <a:latin typeface="Book Antiqua" panose="02040602050305030304" pitchFamily="18" charset="0"/>
              </a:rPr>
              <a:t>Cost of goods sold is subtracted from sales.</a:t>
            </a:r>
          </a:p>
          <a:p>
            <a:pPr>
              <a:lnSpc>
                <a:spcPct val="125000"/>
              </a:lnSpc>
              <a:spcBef>
                <a:spcPts val="1200"/>
              </a:spcBef>
              <a:buSzPct val="80000"/>
            </a:pPr>
            <a:r>
              <a:rPr lang="en-US" altLang="en-US" sz="2200" b="0" i="0" dirty="0">
                <a:solidFill>
                  <a:schemeClr val="tx1"/>
                </a:solidFill>
                <a:latin typeface="Book Antiqua" panose="02040602050305030304" pitchFamily="18" charset="0"/>
              </a:rPr>
              <a:t>There also should be disclosure of the</a:t>
            </a:r>
          </a:p>
          <a:p>
            <a:pPr lvl="1">
              <a:lnSpc>
                <a:spcPct val="125000"/>
              </a:lnSpc>
              <a:spcBef>
                <a:spcPts val="1200"/>
              </a:spcBef>
              <a:buSzPct val="95000"/>
              <a:buFontTx/>
              <a:buAutoNum type="arabicParenR"/>
            </a:pPr>
            <a:r>
              <a:rPr lang="en-US" altLang="en-US" sz="2100" b="0" i="0" dirty="0">
                <a:solidFill>
                  <a:schemeClr val="tx1"/>
                </a:solidFill>
                <a:latin typeface="Book Antiqua" panose="02040602050305030304" pitchFamily="18" charset="0"/>
              </a:rPr>
              <a:t>major inventory classifications,</a:t>
            </a:r>
          </a:p>
          <a:p>
            <a:pPr lvl="1">
              <a:lnSpc>
                <a:spcPct val="125000"/>
              </a:lnSpc>
              <a:spcBef>
                <a:spcPts val="1200"/>
              </a:spcBef>
              <a:buSzPct val="95000"/>
              <a:buFontTx/>
              <a:buAutoNum type="arabicParenR"/>
            </a:pPr>
            <a:r>
              <a:rPr lang="en-US" altLang="en-US" sz="2100" b="0" i="0" dirty="0">
                <a:solidFill>
                  <a:schemeClr val="tx1"/>
                </a:solidFill>
                <a:latin typeface="Book Antiqua" panose="02040602050305030304" pitchFamily="18" charset="0"/>
              </a:rPr>
              <a:t>basis of accounting (cost or </a:t>
            </a:r>
            <a:r>
              <a:rPr lang="en-US" altLang="en-US" sz="2100" b="0" i="0" dirty="0" smtClean="0">
                <a:solidFill>
                  <a:schemeClr val="tx1"/>
                </a:solidFill>
                <a:latin typeface="Book Antiqua" panose="02040602050305030304" pitchFamily="18" charset="0"/>
              </a:rPr>
              <a:t>LCNRV), </a:t>
            </a:r>
            <a:r>
              <a:rPr lang="en-US" altLang="en-US" sz="2100" b="0" i="0" dirty="0">
                <a:solidFill>
                  <a:schemeClr val="tx1"/>
                </a:solidFill>
                <a:latin typeface="Book Antiqua" panose="02040602050305030304" pitchFamily="18" charset="0"/>
              </a:rPr>
              <a:t>and </a:t>
            </a:r>
          </a:p>
          <a:p>
            <a:pPr lvl="1">
              <a:lnSpc>
                <a:spcPct val="125000"/>
              </a:lnSpc>
              <a:spcBef>
                <a:spcPts val="1200"/>
              </a:spcBef>
              <a:buSzPct val="95000"/>
              <a:buFontTx/>
              <a:buAutoNum type="arabicParenR"/>
            </a:pPr>
            <a:r>
              <a:rPr lang="en-US" altLang="en-US" sz="2100" b="0" i="0" dirty="0">
                <a:solidFill>
                  <a:schemeClr val="tx1"/>
                </a:solidFill>
                <a:latin typeface="Book Antiqua" panose="02040602050305030304" pitchFamily="18" charset="0"/>
              </a:rPr>
              <a:t>costing method </a:t>
            </a:r>
            <a:r>
              <a:rPr lang="en-US" altLang="en-US" sz="2100" b="0" i="0" dirty="0" smtClean="0">
                <a:solidFill>
                  <a:schemeClr val="tx1"/>
                </a:solidFill>
                <a:latin typeface="Book Antiqua" panose="02040602050305030304" pitchFamily="18" charset="0"/>
              </a:rPr>
              <a:t>(specific identification, FIFO</a:t>
            </a:r>
            <a:r>
              <a:rPr lang="en-US" altLang="en-US" sz="2100" b="0" i="0" dirty="0">
                <a:solidFill>
                  <a:schemeClr val="tx1"/>
                </a:solidFill>
                <a:latin typeface="Book Antiqua" panose="02040602050305030304" pitchFamily="18" charset="0"/>
              </a:rPr>
              <a:t>, </a:t>
            </a:r>
            <a:r>
              <a:rPr lang="en-US" altLang="en-US" sz="2100" b="0" i="0" dirty="0" smtClean="0">
                <a:solidFill>
                  <a:schemeClr val="tx1"/>
                </a:solidFill>
                <a:latin typeface="Book Antiqua" panose="02040602050305030304" pitchFamily="18" charset="0"/>
              </a:rPr>
              <a:t>or </a:t>
            </a:r>
            <a:r>
              <a:rPr lang="en-US" altLang="en-US" sz="2100" b="0" i="0" dirty="0">
                <a:solidFill>
                  <a:schemeClr val="tx1"/>
                </a:solidFill>
                <a:latin typeface="Book Antiqua" panose="02040602050305030304" pitchFamily="18" charset="0"/>
              </a:rPr>
              <a:t>average-cost).</a:t>
            </a:r>
          </a:p>
        </p:txBody>
      </p:sp>
      <p:sp>
        <p:nvSpPr>
          <p:cNvPr id="48133" name="Text Box 7"/>
          <p:cNvSpPr txBox="1">
            <a:spLocks noChangeArrowheads="1"/>
          </p:cNvSpPr>
          <p:nvPr/>
        </p:nvSpPr>
        <p:spPr bwMode="auto">
          <a:xfrm>
            <a:off x="533400" y="1330656"/>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Lst>
        </p:spPr>
        <p:txBody>
          <a:bodyPr wrap="square">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buSzPct val="80000"/>
              <a:defRPr/>
            </a:pPr>
            <a:r>
              <a:rPr lang="en-US" i="0" dirty="0" smtClean="0">
                <a:solidFill>
                  <a:srgbClr val="CC0000"/>
                </a:solidFill>
                <a:latin typeface="Book Antiqua" panose="02040602050305030304" pitchFamily="18" charset="0"/>
              </a:rPr>
              <a:t>Presentation</a:t>
            </a:r>
          </a:p>
        </p:txBody>
      </p:sp>
      <p:sp>
        <p:nvSpPr>
          <p:cNvPr id="10" name="TextBox 9"/>
          <p:cNvSpPr txBox="1"/>
          <p:nvPr/>
        </p:nvSpPr>
        <p:spPr>
          <a:xfrm>
            <a:off x="0" y="397171"/>
            <a:ext cx="9143999" cy="579781"/>
          </a:xfrm>
          <a:prstGeom prst="rect">
            <a:avLst/>
          </a:prstGeom>
          <a:solidFill>
            <a:srgbClr val="FFFF00"/>
          </a:solidFill>
          <a:ln w="12700">
            <a:solidFill>
              <a:srgbClr val="777777"/>
            </a:solidFill>
          </a:ln>
        </p:spPr>
        <p:txBody>
          <a:bodyPr wrap="square" lIns="86493" tIns="43247" rIns="86493" bIns="43247" rtlCol="0" anchor="ctr" anchorCtr="0">
            <a:noAutofit/>
          </a:bodyPr>
          <a:lstStyle>
            <a:defPPr>
              <a:defRPr lang="en-US"/>
            </a:defPPr>
            <a:lvl1pPr marL="231775" algn="l">
              <a:defRPr sz="3200" b="1">
                <a:solidFill>
                  <a:schemeClr val="bg1"/>
                </a:solidFill>
                <a:latin typeface="Liberation Sans" panose="020B0604020202020204" pitchFamily="34" charset="0"/>
              </a:defRPr>
            </a:lvl1pPr>
          </a:lstStyle>
          <a:p>
            <a:pPr marL="109538"/>
            <a:r>
              <a:rPr lang="en-US" altLang="en-US" i="0" dirty="0" smtClean="0">
                <a:solidFill>
                  <a:srgbClr val="0070C0"/>
                </a:solidFill>
                <a:effectLst>
                  <a:outerShdw blurRad="38100" dist="38100" dir="2700000" algn="tl">
                    <a:srgbClr val="000000">
                      <a:alpha val="43137"/>
                    </a:srgbClr>
                  </a:outerShdw>
                </a:effectLst>
                <a:latin typeface="Book Antiqua" panose="02040602050305030304" pitchFamily="18" charset="0"/>
              </a:rPr>
              <a:t>   Statement Presentation and Analysis</a:t>
            </a:r>
            <a:endParaRPr lang="en-US" altLang="en-US" i="0" dirty="0">
              <a:solidFill>
                <a:srgbClr val="0070C0"/>
              </a:solidFill>
              <a:effectLst>
                <a:outerShdw blurRad="38100" dist="38100" dir="2700000" algn="tl">
                  <a:srgbClr val="000000">
                    <a:alpha val="43137"/>
                  </a:srgbClr>
                </a:outerShdw>
              </a:effectLst>
              <a:latin typeface="Book Antiqua" panose="02040602050305030304" pitchFamily="18" charset="0"/>
            </a:endParaRPr>
          </a:p>
        </p:txBody>
      </p:sp>
      <p:sp>
        <p:nvSpPr>
          <p:cNvPr id="9" name="文字方塊 8"/>
          <p:cNvSpPr txBox="1"/>
          <p:nvPr/>
        </p:nvSpPr>
        <p:spPr>
          <a:xfrm>
            <a:off x="7452320" y="476672"/>
            <a:ext cx="1728192"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pp. 292</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4632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12290" name="Text Box 2"/>
          <p:cNvSpPr txBox="1">
            <a:spLocks noChangeArrowheads="1"/>
          </p:cNvSpPr>
          <p:nvPr/>
        </p:nvSpPr>
        <p:spPr bwMode="auto">
          <a:xfrm>
            <a:off x="457715" y="2486116"/>
            <a:ext cx="6634565" cy="159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square">
            <a:spAutoFit/>
          </a:bodyPr>
          <a:lstStyle>
            <a:lvl1pPr>
              <a:defRPr sz="2800" b="1" i="1">
                <a:solidFill>
                  <a:srgbClr val="BC0000"/>
                </a:solidFill>
                <a:latin typeface="Comic Sans MS" pitchFamily="66" charset="0"/>
              </a:defRPr>
            </a:lvl1pPr>
            <a:lvl2pPr marL="69215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marL="342900" indent="-342900">
              <a:lnSpc>
                <a:spcPct val="120000"/>
              </a:lnSpc>
              <a:spcBef>
                <a:spcPct val="50000"/>
              </a:spcBef>
              <a:buClr>
                <a:srgbClr val="00B050"/>
              </a:buClr>
              <a:buFont typeface="Wingdings" panose="05000000000000000000" pitchFamily="2" charset="2"/>
              <a:buChar char="n"/>
            </a:pPr>
            <a:r>
              <a:rPr lang="en-US" altLang="zh-TW" sz="2200" b="0" i="0" dirty="0">
                <a:solidFill>
                  <a:srgbClr val="000000"/>
                </a:solidFill>
                <a:latin typeface="Book Antiqua" panose="02040602050305030304" pitchFamily="18" charset="0"/>
                <a:ea typeface="標楷體" panose="03000509000000000000" pitchFamily="65" charset="-120"/>
              </a:rPr>
              <a:t>Companies often “take </a:t>
            </a:r>
            <a:r>
              <a:rPr lang="en-US" altLang="zh-TW" sz="2200" b="0" i="0" dirty="0" smtClean="0">
                <a:solidFill>
                  <a:srgbClr val="000000"/>
                </a:solidFill>
                <a:latin typeface="Book Antiqua" panose="02040602050305030304" pitchFamily="18" charset="0"/>
                <a:ea typeface="標楷體" panose="03000509000000000000" pitchFamily="65" charset="-120"/>
              </a:rPr>
              <a:t>inventory(</a:t>
            </a:r>
            <a:r>
              <a:rPr lang="zh-TW" altLang="en-US" sz="2200" b="0" i="0" dirty="0" smtClean="0">
                <a:solidFill>
                  <a:srgbClr val="000000"/>
                </a:solidFill>
                <a:latin typeface="Book Antiqua" panose="02040602050305030304" pitchFamily="18" charset="0"/>
                <a:ea typeface="標楷體" panose="03000509000000000000" pitchFamily="65" charset="-120"/>
              </a:rPr>
              <a:t>盤點存貨</a:t>
            </a:r>
            <a:r>
              <a:rPr lang="en-US" altLang="zh-TW" sz="2200" b="0" i="0" dirty="0" smtClean="0">
                <a:solidFill>
                  <a:srgbClr val="000000"/>
                </a:solidFill>
                <a:latin typeface="Book Antiqua" panose="02040602050305030304" pitchFamily="18" charset="0"/>
                <a:ea typeface="標楷體" panose="03000509000000000000" pitchFamily="65" charset="-120"/>
              </a:rPr>
              <a:t>)”.</a:t>
            </a:r>
            <a:endParaRPr lang="en-US" altLang="zh-TW" sz="2200" b="0" i="0" dirty="0">
              <a:solidFill>
                <a:srgbClr val="000000"/>
              </a:solidFill>
              <a:latin typeface="Book Antiqua" panose="02040602050305030304" pitchFamily="18" charset="0"/>
              <a:ea typeface="標楷體" panose="03000509000000000000" pitchFamily="65" charset="-120"/>
            </a:endParaRPr>
          </a:p>
          <a:p>
            <a:pPr lvl="1">
              <a:lnSpc>
                <a:spcPct val="120000"/>
              </a:lnSpc>
              <a:spcBef>
                <a:spcPct val="50000"/>
              </a:spcBef>
              <a:buClr>
                <a:srgbClr val="CC0000"/>
              </a:buClr>
              <a:buSzPct val="80000"/>
              <a:buFont typeface="Wingdings" pitchFamily="2" charset="2"/>
              <a:buChar char="u"/>
            </a:pPr>
            <a:r>
              <a:rPr lang="en-US" altLang="en-US" sz="2100" b="0" i="0" dirty="0" smtClean="0">
                <a:solidFill>
                  <a:srgbClr val="000000"/>
                </a:solidFill>
                <a:latin typeface="Book Antiqua" panose="02040602050305030304" pitchFamily="18" charset="0"/>
                <a:ea typeface="標楷體" panose="03000509000000000000" pitchFamily="65" charset="-120"/>
              </a:rPr>
              <a:t>The </a:t>
            </a:r>
            <a:r>
              <a:rPr lang="en-US" altLang="en-US" sz="2100" b="0" i="0" dirty="0">
                <a:solidFill>
                  <a:srgbClr val="000000"/>
                </a:solidFill>
                <a:latin typeface="Book Antiqua" panose="02040602050305030304" pitchFamily="18" charset="0"/>
                <a:ea typeface="標楷體" panose="03000509000000000000" pitchFamily="65" charset="-120"/>
              </a:rPr>
              <a:t>business is </a:t>
            </a:r>
            <a:r>
              <a:rPr lang="en-US" altLang="en-US" sz="2100" b="0" i="0" dirty="0">
                <a:solidFill>
                  <a:srgbClr val="000000"/>
                </a:solidFill>
                <a:latin typeface="Book Antiqua" panose="02040602050305030304" pitchFamily="18" charset="0"/>
                <a:ea typeface="標楷體" panose="03000509000000000000" pitchFamily="65" charset="-120"/>
              </a:rPr>
              <a:t>closed </a:t>
            </a:r>
            <a:r>
              <a:rPr lang="en-US" altLang="en-US" sz="2100" b="0" i="0" dirty="0" smtClean="0">
                <a:solidFill>
                  <a:srgbClr val="000000"/>
                </a:solidFill>
                <a:latin typeface="Book Antiqua" panose="02040602050305030304" pitchFamily="18" charset="0"/>
                <a:ea typeface="標楷體" panose="03000509000000000000" pitchFamily="65" charset="-120"/>
              </a:rPr>
              <a:t>or business </a:t>
            </a:r>
            <a:r>
              <a:rPr lang="en-US" altLang="en-US" sz="2100" b="0" i="0" dirty="0">
                <a:solidFill>
                  <a:srgbClr val="000000"/>
                </a:solidFill>
                <a:latin typeface="Book Antiqua" panose="02040602050305030304" pitchFamily="18" charset="0"/>
                <a:ea typeface="標楷體" panose="03000509000000000000" pitchFamily="65" charset="-120"/>
              </a:rPr>
              <a:t>is </a:t>
            </a:r>
            <a:r>
              <a:rPr lang="en-US" altLang="en-US" sz="2100" b="0" i="0" dirty="0" smtClean="0">
                <a:solidFill>
                  <a:srgbClr val="000000"/>
                </a:solidFill>
                <a:latin typeface="Book Antiqua" panose="02040602050305030304" pitchFamily="18" charset="0"/>
                <a:ea typeface="標楷體" panose="03000509000000000000" pitchFamily="65" charset="-120"/>
              </a:rPr>
              <a:t>slow</a:t>
            </a:r>
            <a:r>
              <a:rPr lang="zh-TW" altLang="en-US" sz="2100" b="0" i="0" dirty="0" smtClean="0">
                <a:solidFill>
                  <a:srgbClr val="000000"/>
                </a:solidFill>
                <a:latin typeface="Book Antiqua" panose="02040602050305030304" pitchFamily="18" charset="0"/>
                <a:ea typeface="標楷體" panose="03000509000000000000" pitchFamily="65" charset="-120"/>
              </a:rPr>
              <a:t> </a:t>
            </a:r>
            <a:r>
              <a:rPr lang="en-US" altLang="zh-TW" sz="2100" b="0" i="0" dirty="0" smtClean="0">
                <a:solidFill>
                  <a:srgbClr val="000000"/>
                </a:solidFill>
                <a:latin typeface="Book Antiqua" panose="02040602050305030304" pitchFamily="18" charset="0"/>
                <a:ea typeface="標楷體" panose="03000509000000000000" pitchFamily="65" charset="-120"/>
              </a:rPr>
              <a:t>(</a:t>
            </a:r>
            <a:r>
              <a:rPr lang="zh-TW" altLang="en-US" sz="2100" b="0" i="0" dirty="0" smtClean="0">
                <a:solidFill>
                  <a:srgbClr val="000000"/>
                </a:solidFill>
                <a:latin typeface="Book Antiqua" panose="02040602050305030304" pitchFamily="18" charset="0"/>
                <a:ea typeface="標楷體" panose="03000509000000000000" pitchFamily="65" charset="-120"/>
              </a:rPr>
              <a:t>淡季</a:t>
            </a:r>
            <a:r>
              <a:rPr lang="en-US" altLang="en-US" sz="2100" b="0" i="0" dirty="0" smtClean="0">
                <a:solidFill>
                  <a:srgbClr val="000000"/>
                </a:solidFill>
                <a:latin typeface="Book Antiqua" panose="02040602050305030304" pitchFamily="18" charset="0"/>
                <a:ea typeface="標楷體" panose="03000509000000000000" pitchFamily="65" charset="-120"/>
              </a:rPr>
              <a:t>).</a:t>
            </a:r>
            <a:endParaRPr lang="en-US" altLang="en-US" sz="2100" b="0" i="0" dirty="0">
              <a:solidFill>
                <a:srgbClr val="000000"/>
              </a:solidFill>
              <a:latin typeface="Book Antiqua" panose="02040602050305030304" pitchFamily="18" charset="0"/>
              <a:ea typeface="標楷體" panose="03000509000000000000" pitchFamily="65" charset="-120"/>
            </a:endParaRPr>
          </a:p>
          <a:p>
            <a:pPr lvl="1">
              <a:lnSpc>
                <a:spcPct val="120000"/>
              </a:lnSpc>
              <a:spcBef>
                <a:spcPct val="50000"/>
              </a:spcBef>
              <a:buClr>
                <a:srgbClr val="CC0000"/>
              </a:buClr>
              <a:buSzPct val="80000"/>
              <a:buFont typeface="Wingdings" pitchFamily="2" charset="2"/>
              <a:buChar char="u"/>
            </a:pPr>
            <a:r>
              <a:rPr lang="en-US" altLang="en-US" sz="2100" b="0" i="0" dirty="0">
                <a:solidFill>
                  <a:srgbClr val="000000"/>
                </a:solidFill>
                <a:latin typeface="Book Antiqua" panose="02040602050305030304" pitchFamily="18" charset="0"/>
              </a:rPr>
              <a:t>T</a:t>
            </a:r>
            <a:r>
              <a:rPr lang="en-US" altLang="en-US" sz="2100" b="0" i="0" dirty="0" smtClean="0">
                <a:solidFill>
                  <a:srgbClr val="000000"/>
                </a:solidFill>
                <a:latin typeface="Book Antiqua" panose="02040602050305030304" pitchFamily="18" charset="0"/>
              </a:rPr>
              <a:t>he </a:t>
            </a:r>
            <a:r>
              <a:rPr lang="en-US" altLang="en-US" sz="2100" b="0" i="0" dirty="0">
                <a:solidFill>
                  <a:srgbClr val="000000"/>
                </a:solidFill>
                <a:latin typeface="Book Antiqua" panose="02040602050305030304" pitchFamily="18" charset="0"/>
              </a:rPr>
              <a:t>end of the accounting </a:t>
            </a:r>
            <a:r>
              <a:rPr lang="en-US" altLang="en-US" sz="2100" b="0" i="0" dirty="0" smtClean="0">
                <a:solidFill>
                  <a:srgbClr val="000000"/>
                </a:solidFill>
                <a:latin typeface="Book Antiqua" panose="02040602050305030304" pitchFamily="18" charset="0"/>
              </a:rPr>
              <a:t>period.</a:t>
            </a:r>
            <a:endParaRPr lang="en-US" altLang="en-US" sz="2100" b="0" i="0" dirty="0">
              <a:solidFill>
                <a:srgbClr val="000000"/>
              </a:solidFill>
              <a:latin typeface="Book Antiqua" panose="02040602050305030304" pitchFamily="18" charset="0"/>
              <a:ea typeface="標楷體" panose="03000509000000000000" pitchFamily="65" charset="-120"/>
            </a:endParaRPr>
          </a:p>
        </p:txBody>
      </p:sp>
      <p:sp>
        <p:nvSpPr>
          <p:cNvPr id="12292" name="Rectangle 7"/>
          <p:cNvSpPr>
            <a:spLocks noChangeArrowheads="1"/>
          </p:cNvSpPr>
          <p:nvPr/>
        </p:nvSpPr>
        <p:spPr bwMode="auto">
          <a:xfrm>
            <a:off x="395536" y="304800"/>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p>
            <a:r>
              <a:rPr lang="en-US" altLang="en-US" sz="3200" b="1" dirty="0" smtClean="0">
                <a:solidFill>
                  <a:srgbClr val="0070C0"/>
                </a:solidFill>
                <a:effectLst>
                  <a:outerShdw blurRad="38100" dist="38100" dir="2700000" algn="tl">
                    <a:srgbClr val="000000">
                      <a:alpha val="43137"/>
                    </a:srgbClr>
                  </a:outerShdw>
                </a:effectLst>
                <a:latin typeface="Book Antiqua" panose="02040602050305030304" pitchFamily="18" charset="0"/>
              </a:rPr>
              <a:t>Taking A Physical Inventory</a:t>
            </a:r>
            <a:endParaRPr lang="en-US" altLang="en-US" sz="3200" b="1" i="0" dirty="0">
              <a:solidFill>
                <a:srgbClr val="0070C0"/>
              </a:solidFill>
              <a:effectLst>
                <a:outerShdw blurRad="38100" dist="38100" dir="2700000" algn="tl">
                  <a:srgbClr val="000000">
                    <a:alpha val="43137"/>
                  </a:srgbClr>
                </a:outerShdw>
              </a:effectLst>
              <a:latin typeface="Book Antiqua" panose="02040602050305030304" pitchFamily="18" charset="0"/>
            </a:endParaRPr>
          </a:p>
        </p:txBody>
      </p:sp>
      <p:sp>
        <p:nvSpPr>
          <p:cNvPr id="7"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b="1" dirty="0">
              <a:solidFill>
                <a:srgbClr val="0070C0"/>
              </a:solidFill>
              <a:latin typeface="Book Antiqua" panose="02040602050305030304" pitchFamily="18" charset="0"/>
              <a:ea typeface="標楷體" panose="03000509000000000000" pitchFamily="65" charset="-120"/>
            </a:endParaRPr>
          </a:p>
        </p:txBody>
      </p:sp>
      <p:sp>
        <p:nvSpPr>
          <p:cNvPr id="2" name="文字方塊 1"/>
          <p:cNvSpPr txBox="1"/>
          <p:nvPr/>
        </p:nvSpPr>
        <p:spPr>
          <a:xfrm>
            <a:off x="457715" y="1196752"/>
            <a:ext cx="8074725" cy="1145698"/>
          </a:xfrm>
          <a:prstGeom prst="rect">
            <a:avLst/>
          </a:prstGeom>
          <a:noFill/>
        </p:spPr>
        <p:txBody>
          <a:bodyPr wrap="square" rtlCol="0">
            <a:spAutoFit/>
          </a:bodyPr>
          <a:lstStyle/>
          <a:p>
            <a:pPr marL="342900" indent="-342900">
              <a:lnSpc>
                <a:spcPct val="150000"/>
              </a:lnSpc>
              <a:buClr>
                <a:srgbClr val="00B050"/>
              </a:buClr>
              <a:buFont typeface="Wingdings" panose="05000000000000000000" pitchFamily="2" charset="2"/>
              <a:buChar char="n"/>
            </a:pPr>
            <a:r>
              <a:rPr lang="en-US" altLang="zh-TW" sz="2400" dirty="0">
                <a:latin typeface="Book Antiqua" panose="02040602050305030304" pitchFamily="18" charset="0"/>
                <a:ea typeface="標楷體" panose="03000509000000000000" pitchFamily="65" charset="-120"/>
              </a:rPr>
              <a:t>Involves counting, weighing, or measuring each kind of inventory on </a:t>
            </a:r>
            <a:r>
              <a:rPr lang="en-US" altLang="zh-TW" sz="2400" dirty="0" smtClean="0">
                <a:latin typeface="Book Antiqua" panose="02040602050305030304" pitchFamily="18" charset="0"/>
                <a:ea typeface="標楷體" panose="03000509000000000000" pitchFamily="65" charset="-120"/>
              </a:rPr>
              <a:t>hand.</a:t>
            </a:r>
            <a:endParaRPr lang="zh-TW" altLang="en-US" sz="2400" dirty="0">
              <a:latin typeface="Book Antiqua" panose="02040602050305030304" pitchFamily="18" charset="0"/>
              <a:ea typeface="標楷體" panose="03000509000000000000" pitchFamily="65" charset="-120"/>
            </a:endParaRPr>
          </a:p>
        </p:txBody>
      </p:sp>
      <p:sp>
        <p:nvSpPr>
          <p:cNvPr id="8" name="文字方塊 7"/>
          <p:cNvSpPr txBox="1"/>
          <p:nvPr/>
        </p:nvSpPr>
        <p:spPr>
          <a:xfrm>
            <a:off x="7380312" y="404664"/>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279</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69254811"/>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14338" name="Text Box 2"/>
          <p:cNvSpPr txBox="1">
            <a:spLocks noChangeArrowheads="1"/>
          </p:cNvSpPr>
          <p:nvPr/>
        </p:nvSpPr>
        <p:spPr bwMode="auto">
          <a:xfrm>
            <a:off x="395536" y="1124744"/>
            <a:ext cx="8208912" cy="1828193"/>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square">
            <a:spAutoFit/>
          </a:bodyPr>
          <a:lstStyle>
            <a:lvl1pPr>
              <a:defRPr sz="2800" b="1" i="1">
                <a:solidFill>
                  <a:srgbClr val="BC0000"/>
                </a:solidFill>
                <a:latin typeface="Comic Sans MS" pitchFamily="66" charset="0"/>
              </a:defRPr>
            </a:lvl1pPr>
            <a:lvl2pPr marL="692150" indent="-45720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marL="342900" indent="-342900">
              <a:lnSpc>
                <a:spcPct val="120000"/>
              </a:lnSpc>
              <a:spcBef>
                <a:spcPct val="50000"/>
              </a:spcBef>
              <a:spcAft>
                <a:spcPct val="20000"/>
              </a:spcAft>
              <a:buClr>
                <a:srgbClr val="00B050"/>
              </a:buClr>
              <a:buSzPct val="80000"/>
              <a:buFont typeface="Wingdings" panose="05000000000000000000" pitchFamily="2" charset="2"/>
              <a:buChar char="n"/>
            </a:pPr>
            <a:r>
              <a:rPr lang="en-US" altLang="en-US" sz="2400" i="0" dirty="0" smtClean="0">
                <a:solidFill>
                  <a:srgbClr val="00B050"/>
                </a:solidFill>
                <a:latin typeface="Book Antiqua" panose="02040602050305030304" pitchFamily="18" charset="0"/>
                <a:ea typeface="標楷體" panose="03000509000000000000" pitchFamily="65" charset="-120"/>
              </a:rPr>
              <a:t>GOODS IN TRANSIT</a:t>
            </a:r>
            <a:r>
              <a:rPr lang="zh-TW" altLang="en-US" sz="2400" i="0" dirty="0" smtClean="0">
                <a:solidFill>
                  <a:srgbClr val="00B050"/>
                </a:solidFill>
                <a:latin typeface="Book Antiqua" panose="02040602050305030304" pitchFamily="18" charset="0"/>
                <a:ea typeface="標楷體" panose="03000509000000000000" pitchFamily="65" charset="-120"/>
              </a:rPr>
              <a:t>在途存貨</a:t>
            </a:r>
            <a:endParaRPr lang="en-US" altLang="en-US" sz="2400" i="0" dirty="0" smtClean="0">
              <a:solidFill>
                <a:srgbClr val="00B050"/>
              </a:solidFill>
              <a:latin typeface="Book Antiqua" panose="02040602050305030304" pitchFamily="18" charset="0"/>
              <a:ea typeface="標楷體" panose="03000509000000000000" pitchFamily="65" charset="-120"/>
            </a:endParaRPr>
          </a:p>
          <a:p>
            <a:pPr lvl="1">
              <a:lnSpc>
                <a:spcPct val="120000"/>
              </a:lnSpc>
              <a:spcBef>
                <a:spcPct val="50000"/>
              </a:spcBef>
              <a:spcAft>
                <a:spcPct val="20000"/>
              </a:spcAft>
              <a:buClr>
                <a:srgbClr val="CC0000"/>
              </a:buClr>
              <a:buSzPct val="80000"/>
              <a:buFont typeface="Wingdings" pitchFamily="2" charset="2"/>
              <a:buChar char="u"/>
            </a:pPr>
            <a:r>
              <a:rPr lang="en-US" altLang="en-US" sz="2200" b="0" i="0" dirty="0" smtClean="0">
                <a:solidFill>
                  <a:srgbClr val="000000"/>
                </a:solidFill>
                <a:latin typeface="Book Antiqua" panose="02040602050305030304" pitchFamily="18" charset="0"/>
                <a:ea typeface="標楷體" panose="03000509000000000000" pitchFamily="65" charset="-120"/>
              </a:rPr>
              <a:t>Purchased goods that have not yet been </a:t>
            </a:r>
            <a:r>
              <a:rPr lang="en-US" altLang="en-US" sz="2200" b="0" i="0" dirty="0" smtClean="0">
                <a:solidFill>
                  <a:srgbClr val="000000"/>
                </a:solidFill>
                <a:latin typeface="Book Antiqua" panose="02040602050305030304" pitchFamily="18" charset="0"/>
                <a:ea typeface="標楷體" panose="03000509000000000000" pitchFamily="65" charset="-120"/>
              </a:rPr>
              <a:t>received.</a:t>
            </a:r>
          </a:p>
          <a:p>
            <a:pPr lvl="1">
              <a:lnSpc>
                <a:spcPct val="120000"/>
              </a:lnSpc>
              <a:spcBef>
                <a:spcPct val="50000"/>
              </a:spcBef>
              <a:spcAft>
                <a:spcPct val="20000"/>
              </a:spcAft>
              <a:buClr>
                <a:srgbClr val="CC0000"/>
              </a:buClr>
              <a:buSzPct val="80000"/>
              <a:buFont typeface="Wingdings" pitchFamily="2" charset="2"/>
              <a:buChar char="u"/>
            </a:pPr>
            <a:r>
              <a:rPr lang="en-US" altLang="en-US" sz="2200" b="0" i="0" dirty="0" smtClean="0">
                <a:solidFill>
                  <a:srgbClr val="000000"/>
                </a:solidFill>
                <a:latin typeface="Book Antiqua" panose="02040602050305030304" pitchFamily="18" charset="0"/>
                <a:ea typeface="標楷體" panose="03000509000000000000" pitchFamily="65" charset="-120"/>
              </a:rPr>
              <a:t>Sold </a:t>
            </a:r>
            <a:r>
              <a:rPr lang="en-US" altLang="en-US" sz="2200" b="0" i="0" dirty="0">
                <a:solidFill>
                  <a:srgbClr val="000000"/>
                </a:solidFill>
                <a:latin typeface="Book Antiqua" panose="02040602050305030304" pitchFamily="18" charset="0"/>
                <a:ea typeface="標楷體" panose="03000509000000000000" pitchFamily="65" charset="-120"/>
              </a:rPr>
              <a:t>goods that have not yet been </a:t>
            </a:r>
            <a:r>
              <a:rPr lang="en-US" altLang="en-US" sz="2200" b="0" i="0" dirty="0" smtClean="0">
                <a:solidFill>
                  <a:srgbClr val="000000"/>
                </a:solidFill>
                <a:latin typeface="Book Antiqua" panose="02040602050305030304" pitchFamily="18" charset="0"/>
                <a:ea typeface="標楷體" panose="03000509000000000000" pitchFamily="65" charset="-120"/>
              </a:rPr>
              <a:t>delivered.</a:t>
            </a:r>
            <a:endParaRPr lang="en-US" altLang="en-US" sz="2200" b="0" i="0" dirty="0">
              <a:solidFill>
                <a:srgbClr val="000000"/>
              </a:solidFill>
              <a:latin typeface="Book Antiqua" panose="02040602050305030304" pitchFamily="18" charset="0"/>
              <a:ea typeface="標楷體" panose="03000509000000000000" pitchFamily="65" charset="-120"/>
            </a:endParaRPr>
          </a:p>
        </p:txBody>
      </p:sp>
      <p:sp>
        <p:nvSpPr>
          <p:cNvPr id="14339" name="Text Box 3"/>
          <p:cNvSpPr txBox="1">
            <a:spLocks noChangeArrowheads="1"/>
          </p:cNvSpPr>
          <p:nvPr/>
        </p:nvSpPr>
        <p:spPr bwMode="auto">
          <a:xfrm>
            <a:off x="304800" y="260648"/>
            <a:ext cx="7620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Lst>
        </p:spPr>
        <p:txBody>
          <a:bodyPr wrap="square">
            <a:spAutoFit/>
          </a:bodyPr>
          <a:lstStyle>
            <a:lvl1pPr marL="457200" indent="-457200">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nSpc>
                <a:spcPct val="105000"/>
              </a:lnSpc>
              <a:spcBef>
                <a:spcPct val="30000"/>
              </a:spcBef>
              <a:spcAft>
                <a:spcPct val="20000"/>
              </a:spcAft>
              <a:buSzPct val="80000"/>
            </a:pPr>
            <a:r>
              <a:rPr lang="en-US"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Determining Ownership Of Goods</a:t>
            </a:r>
            <a:endParaRPr lang="en-US"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14340" name="Text Box 6"/>
          <p:cNvSpPr txBox="1">
            <a:spLocks noChangeArrowheads="1"/>
          </p:cNvSpPr>
          <p:nvPr/>
        </p:nvSpPr>
        <p:spPr bwMode="auto">
          <a:xfrm>
            <a:off x="967036" y="3068960"/>
            <a:ext cx="7205364" cy="1253519"/>
          </a:xfrm>
          <a:prstGeom prst="rect">
            <a:avLst/>
          </a:prstGeom>
          <a:solidFill>
            <a:schemeClr val="accent3"/>
          </a:solidFill>
          <a:ln w="19050" cap="sq" algn="ctr">
            <a:solidFill>
              <a:schemeClr val="tx1"/>
            </a:solidFill>
            <a:miter lim="800000"/>
            <a:headEnd/>
            <a:tailEnd/>
          </a:ln>
          <a:effectLst>
            <a:innerShdw blurRad="114300">
              <a:prstClr val="black"/>
            </a:innerShdw>
          </a:effectLst>
        </p:spPr>
        <p:txBody>
          <a:bodyPr lIns="182880" rIns="182880" anchor="ctr" anchorCtr="0">
            <a:noAutofit/>
          </a:bodyPr>
          <a:lstStyle>
            <a:defPPr>
              <a:defRPr lang="en-US"/>
            </a:defPPr>
            <a:lvl1pPr>
              <a:defRPr sz="1600" i="0">
                <a:solidFill>
                  <a:srgbClr val="004274"/>
                </a:solidFill>
                <a:latin typeface="Liberation Sans"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nSpc>
                <a:spcPct val="110000"/>
              </a:lnSpc>
            </a:pPr>
            <a:r>
              <a:rPr lang="en-US" altLang="en-US" sz="2000" dirty="0">
                <a:solidFill>
                  <a:schemeClr val="tx1"/>
                </a:solidFill>
                <a:latin typeface="Book Antiqua" panose="02040602050305030304" pitchFamily="18" charset="0"/>
                <a:ea typeface="標楷體" panose="03000509000000000000" pitchFamily="65" charset="-120"/>
              </a:rPr>
              <a:t>Goods in transit </a:t>
            </a:r>
            <a:r>
              <a:rPr lang="en-US" altLang="en-US" sz="2000" b="0" dirty="0">
                <a:solidFill>
                  <a:schemeClr val="tx1"/>
                </a:solidFill>
                <a:latin typeface="Book Antiqua" panose="02040602050305030304" pitchFamily="18" charset="0"/>
                <a:ea typeface="標楷體" panose="03000509000000000000" pitchFamily="65" charset="-120"/>
              </a:rPr>
              <a:t>should be included in the inventory of the company that has </a:t>
            </a:r>
            <a:r>
              <a:rPr lang="en-US" altLang="en-US" sz="2000" dirty="0">
                <a:solidFill>
                  <a:schemeClr val="tx1"/>
                </a:solidFill>
                <a:latin typeface="Book Antiqua" panose="02040602050305030304" pitchFamily="18" charset="0"/>
                <a:ea typeface="標楷體" panose="03000509000000000000" pitchFamily="65" charset="-120"/>
              </a:rPr>
              <a:t>legal title </a:t>
            </a:r>
            <a:r>
              <a:rPr lang="en-US" altLang="en-US" sz="2000" dirty="0" smtClean="0">
                <a:solidFill>
                  <a:schemeClr val="tx1"/>
                </a:solidFill>
                <a:latin typeface="Book Antiqua" panose="02040602050305030304" pitchFamily="18" charset="0"/>
                <a:ea typeface="標楷體" panose="03000509000000000000" pitchFamily="65" charset="-120"/>
              </a:rPr>
              <a:t>(</a:t>
            </a:r>
            <a:r>
              <a:rPr lang="zh-TW" altLang="en-US" sz="2000" dirty="0">
                <a:solidFill>
                  <a:schemeClr val="tx1"/>
                </a:solidFill>
                <a:latin typeface="Book Antiqua" panose="02040602050305030304" pitchFamily="18" charset="0"/>
                <a:ea typeface="標楷體" panose="03000509000000000000" pitchFamily="65" charset="-120"/>
              </a:rPr>
              <a:t>法定</a:t>
            </a:r>
            <a:r>
              <a:rPr lang="zh-TW" altLang="en-US" sz="2000" dirty="0" smtClean="0">
                <a:solidFill>
                  <a:schemeClr val="tx1"/>
                </a:solidFill>
                <a:latin typeface="Book Antiqua" panose="02040602050305030304" pitchFamily="18" charset="0"/>
                <a:ea typeface="標楷體" panose="03000509000000000000" pitchFamily="65" charset="-120"/>
              </a:rPr>
              <a:t>所有權</a:t>
            </a:r>
            <a:r>
              <a:rPr lang="en-US" altLang="zh-TW" sz="2000" dirty="0" smtClean="0">
                <a:solidFill>
                  <a:schemeClr val="tx1"/>
                </a:solidFill>
                <a:latin typeface="Book Antiqua" panose="02040602050305030304" pitchFamily="18" charset="0"/>
                <a:ea typeface="標楷體" panose="03000509000000000000" pitchFamily="65" charset="-120"/>
              </a:rPr>
              <a:t>)</a:t>
            </a:r>
            <a:r>
              <a:rPr lang="en-US" altLang="en-US" sz="2000" b="0" dirty="0" smtClean="0">
                <a:solidFill>
                  <a:schemeClr val="tx1"/>
                </a:solidFill>
                <a:latin typeface="Book Antiqua" panose="02040602050305030304" pitchFamily="18" charset="0"/>
                <a:ea typeface="標楷體" panose="03000509000000000000" pitchFamily="65" charset="-120"/>
              </a:rPr>
              <a:t>to </a:t>
            </a:r>
            <a:r>
              <a:rPr lang="en-US" altLang="en-US" sz="2000" b="0" dirty="0">
                <a:solidFill>
                  <a:schemeClr val="tx1"/>
                </a:solidFill>
                <a:latin typeface="Book Antiqua" panose="02040602050305030304" pitchFamily="18" charset="0"/>
                <a:ea typeface="標楷體" panose="03000509000000000000" pitchFamily="65" charset="-120"/>
              </a:rPr>
              <a:t>the </a:t>
            </a:r>
            <a:r>
              <a:rPr lang="en-US" altLang="en-US" sz="2000" b="0" dirty="0" smtClean="0">
                <a:solidFill>
                  <a:schemeClr val="tx1"/>
                </a:solidFill>
                <a:latin typeface="Book Antiqua" panose="02040602050305030304" pitchFamily="18" charset="0"/>
                <a:ea typeface="標楷體" panose="03000509000000000000" pitchFamily="65" charset="-120"/>
              </a:rPr>
              <a:t>goods.  </a:t>
            </a:r>
            <a:r>
              <a:rPr lang="en-US" altLang="en-US" sz="2000" b="0" dirty="0">
                <a:solidFill>
                  <a:schemeClr val="tx1"/>
                </a:solidFill>
                <a:latin typeface="Book Antiqua" panose="02040602050305030304" pitchFamily="18" charset="0"/>
                <a:ea typeface="標楷體" panose="03000509000000000000" pitchFamily="65" charset="-120"/>
              </a:rPr>
              <a:t>Legal title is determined by the </a:t>
            </a:r>
            <a:r>
              <a:rPr lang="en-US" altLang="en-US" sz="2000" dirty="0">
                <a:solidFill>
                  <a:schemeClr val="tx1"/>
                </a:solidFill>
                <a:latin typeface="Book Antiqua" panose="02040602050305030304" pitchFamily="18" charset="0"/>
                <a:ea typeface="標楷體" panose="03000509000000000000" pitchFamily="65" charset="-120"/>
              </a:rPr>
              <a:t>terms of </a:t>
            </a:r>
            <a:r>
              <a:rPr lang="en-US" altLang="en-US" sz="2000" dirty="0" smtClean="0">
                <a:solidFill>
                  <a:schemeClr val="tx1"/>
                </a:solidFill>
                <a:latin typeface="Book Antiqua" panose="02040602050305030304" pitchFamily="18" charset="0"/>
                <a:ea typeface="標楷體" panose="03000509000000000000" pitchFamily="65" charset="-120"/>
              </a:rPr>
              <a:t>sale(</a:t>
            </a:r>
            <a:r>
              <a:rPr lang="zh-TW" altLang="en-US" sz="2000" dirty="0" smtClean="0">
                <a:solidFill>
                  <a:schemeClr val="tx1"/>
                </a:solidFill>
                <a:latin typeface="Book Antiqua" panose="02040602050305030304" pitchFamily="18" charset="0"/>
                <a:ea typeface="標楷體" panose="03000509000000000000" pitchFamily="65" charset="-120"/>
              </a:rPr>
              <a:t>銷貨條件</a:t>
            </a:r>
            <a:r>
              <a:rPr lang="en-US" altLang="zh-TW" sz="2000" dirty="0" smtClean="0">
                <a:solidFill>
                  <a:schemeClr val="tx1"/>
                </a:solidFill>
                <a:latin typeface="Book Antiqua" panose="02040602050305030304" pitchFamily="18" charset="0"/>
                <a:ea typeface="標楷體" panose="03000509000000000000" pitchFamily="65" charset="-120"/>
              </a:rPr>
              <a:t>)</a:t>
            </a:r>
            <a:r>
              <a:rPr lang="en-US" altLang="en-US" sz="2000" b="0" dirty="0" smtClean="0">
                <a:solidFill>
                  <a:schemeClr val="tx1"/>
                </a:solidFill>
                <a:latin typeface="Book Antiqua" panose="02040602050305030304" pitchFamily="18" charset="0"/>
                <a:ea typeface="標楷體" panose="03000509000000000000" pitchFamily="65" charset="-120"/>
              </a:rPr>
              <a:t>.</a:t>
            </a:r>
            <a:endParaRPr lang="en-US" altLang="en-US" sz="2000" b="0" dirty="0">
              <a:solidFill>
                <a:schemeClr val="tx1"/>
              </a:solidFill>
              <a:latin typeface="Book Antiqua" panose="02040602050305030304" pitchFamily="18" charset="0"/>
              <a:ea typeface="標楷體" panose="03000509000000000000" pitchFamily="65" charset="-120"/>
            </a:endParaRPr>
          </a:p>
        </p:txBody>
      </p:sp>
      <p:sp>
        <p:nvSpPr>
          <p:cNvPr id="7"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b="1" dirty="0">
              <a:solidFill>
                <a:srgbClr val="0070C0"/>
              </a:solidFill>
              <a:latin typeface="Book Antiqua" panose="02040602050305030304" pitchFamily="18" charset="0"/>
              <a:ea typeface="標楷體" panose="03000509000000000000" pitchFamily="65" charset="-120"/>
            </a:endParaRPr>
          </a:p>
        </p:txBody>
      </p:sp>
      <p:sp>
        <p:nvSpPr>
          <p:cNvPr id="8" name="文字方塊 7"/>
          <p:cNvSpPr txBox="1"/>
          <p:nvPr/>
        </p:nvSpPr>
        <p:spPr>
          <a:xfrm>
            <a:off x="7504348" y="539388"/>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280</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24907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E:\ppt\ppt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15362" name="Text Box 3"/>
          <p:cNvSpPr txBox="1">
            <a:spLocks noChangeArrowheads="1"/>
          </p:cNvSpPr>
          <p:nvPr/>
        </p:nvSpPr>
        <p:spPr bwMode="auto">
          <a:xfrm>
            <a:off x="7467600" y="126876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r>
              <a:rPr lang="en-US" altLang="en-US" sz="1200" i="0" dirty="0">
                <a:solidFill>
                  <a:schemeClr val="tx1"/>
                </a:solidFill>
                <a:latin typeface="Book Antiqua" panose="02040602050305030304" pitchFamily="18" charset="0"/>
              </a:rPr>
              <a:t>Illustration 6-2 </a:t>
            </a:r>
            <a:r>
              <a:rPr lang="en-US" altLang="en-US" sz="1200" b="0" i="0" dirty="0">
                <a:solidFill>
                  <a:schemeClr val="tx1"/>
                </a:solidFill>
                <a:latin typeface="Book Antiqua" panose="02040602050305030304" pitchFamily="18" charset="0"/>
              </a:rPr>
              <a:t>Terms of sale</a:t>
            </a:r>
          </a:p>
        </p:txBody>
      </p:sp>
      <p:sp>
        <p:nvSpPr>
          <p:cNvPr id="329745" name="AutoShape 17"/>
          <p:cNvSpPr>
            <a:spLocks noChangeArrowheads="1"/>
          </p:cNvSpPr>
          <p:nvPr/>
        </p:nvSpPr>
        <p:spPr bwMode="auto">
          <a:xfrm rot="16200000">
            <a:off x="4572000" y="4526310"/>
            <a:ext cx="381000" cy="381000"/>
          </a:xfrm>
          <a:prstGeom prst="downArrow">
            <a:avLst>
              <a:gd name="adj1" fmla="val 50000"/>
              <a:gd name="adj2" fmla="val 25000"/>
            </a:avLst>
          </a:prstGeom>
          <a:solidFill>
            <a:srgbClr val="800000"/>
          </a:solidFill>
          <a:ln w="12700" cap="sq">
            <a:solidFill>
              <a:schemeClr val="tx1"/>
            </a:solidFill>
            <a:miter lim="800000"/>
            <a:headEnd type="none" w="sm" len="sm"/>
            <a:tailEnd type="none" w="sm" len="sm"/>
          </a:ln>
          <a:effectLst/>
          <a:extLst/>
        </p:spPr>
        <p:txBody>
          <a:bodyPr wrap="none" anchor="ct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endParaRPr lang="en-US" altLang="en-US" dirty="0">
              <a:effectLst>
                <a:outerShdw blurRad="38100" dist="38100" dir="2700000" algn="tl">
                  <a:srgbClr val="000000"/>
                </a:outerShdw>
              </a:effectLst>
              <a:latin typeface="Book Antiqua" panose="02040602050305030304" pitchFamily="18" charset="0"/>
            </a:endParaRPr>
          </a:p>
        </p:txBody>
      </p:sp>
      <p:sp>
        <p:nvSpPr>
          <p:cNvPr id="15365" name="Rectangle 19"/>
          <p:cNvSpPr>
            <a:spLocks noChangeArrowheads="1"/>
          </p:cNvSpPr>
          <p:nvPr/>
        </p:nvSpPr>
        <p:spPr bwMode="auto">
          <a:xfrm>
            <a:off x="5029200" y="1984723"/>
            <a:ext cx="3733800" cy="1403350"/>
          </a:xfrm>
          <a:prstGeom prst="rect">
            <a:avLst/>
          </a:prstGeom>
          <a:noFill/>
          <a:ln w="28575"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tIns="0" anchor="ct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gn="ctr">
              <a:spcBef>
                <a:spcPts val="600"/>
              </a:spcBef>
            </a:pPr>
            <a:r>
              <a:rPr lang="en-US" altLang="en-US" sz="2000" b="0" i="0" dirty="0">
                <a:solidFill>
                  <a:srgbClr val="000000"/>
                </a:solidFill>
                <a:latin typeface="Book Antiqua" panose="02040602050305030304" pitchFamily="18" charset="0"/>
              </a:rPr>
              <a:t>Ownership of the goods passes to the buyer when the public carrier accepts the goods from the seller.</a:t>
            </a:r>
          </a:p>
        </p:txBody>
      </p:sp>
      <p:sp>
        <p:nvSpPr>
          <p:cNvPr id="15366" name="Rectangle 20"/>
          <p:cNvSpPr>
            <a:spLocks noChangeArrowheads="1"/>
          </p:cNvSpPr>
          <p:nvPr/>
        </p:nvSpPr>
        <p:spPr bwMode="auto">
          <a:xfrm>
            <a:off x="5029200" y="4145310"/>
            <a:ext cx="3733800" cy="1147763"/>
          </a:xfrm>
          <a:prstGeom prst="rect">
            <a:avLst/>
          </a:prstGeom>
          <a:noFill/>
          <a:ln w="28575"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tIns="0" bIns="64008" anchor="ct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gn="ctr">
              <a:spcBef>
                <a:spcPts val="600"/>
              </a:spcBef>
            </a:pPr>
            <a:r>
              <a:rPr lang="en-US" altLang="en-US" sz="2000" b="0" i="0" dirty="0">
                <a:solidFill>
                  <a:srgbClr val="000000"/>
                </a:solidFill>
                <a:latin typeface="Book Antiqua" panose="02040602050305030304" pitchFamily="18" charset="0"/>
              </a:rPr>
              <a:t>Ownership of the goods remains with the seller until the goods reach the buyer.</a:t>
            </a:r>
          </a:p>
        </p:txBody>
      </p:sp>
      <p:sp>
        <p:nvSpPr>
          <p:cNvPr id="329749" name="AutoShape 21"/>
          <p:cNvSpPr>
            <a:spLocks noChangeArrowheads="1"/>
          </p:cNvSpPr>
          <p:nvPr/>
        </p:nvSpPr>
        <p:spPr bwMode="auto">
          <a:xfrm rot="16200000">
            <a:off x="4572000" y="2473673"/>
            <a:ext cx="381000" cy="381000"/>
          </a:xfrm>
          <a:prstGeom prst="downArrow">
            <a:avLst>
              <a:gd name="adj1" fmla="val 50000"/>
              <a:gd name="adj2" fmla="val 25000"/>
            </a:avLst>
          </a:prstGeom>
          <a:solidFill>
            <a:srgbClr val="800000"/>
          </a:solidFill>
          <a:ln w="12700" cap="sq">
            <a:solidFill>
              <a:schemeClr val="tx1"/>
            </a:solidFill>
            <a:miter lim="800000"/>
            <a:headEnd type="none" w="sm" len="sm"/>
            <a:tailEnd type="none" w="sm" len="sm"/>
          </a:ln>
          <a:effectLst/>
          <a:extLst/>
        </p:spPr>
        <p:txBody>
          <a:bodyPr wrap="none" anchor="ctr"/>
          <a:lstStyle>
            <a:lvl1pPr>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endParaRPr lang="en-US" altLang="en-US" dirty="0">
              <a:effectLst>
                <a:outerShdw blurRad="38100" dist="38100" dir="2700000" algn="tl">
                  <a:srgbClr val="000000"/>
                </a:outerShdw>
              </a:effectLst>
              <a:latin typeface="Book Antiqua" panose="02040602050305030304" pitchFamily="18" charset="0"/>
            </a:endParaRPr>
          </a:p>
        </p:txBody>
      </p:sp>
      <p:pic>
        <p:nvPicPr>
          <p:cNvPr id="15368" name="Picture 2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304800" y="3764310"/>
            <a:ext cx="4267200" cy="1900238"/>
          </a:xfrm>
          <a:prstGeom prst="rect">
            <a:avLst/>
          </a:prstGeom>
          <a:noFill/>
          <a:ln w="28575"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15369" name="Picture 23"/>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304800" y="1711673"/>
            <a:ext cx="4267200" cy="1900237"/>
          </a:xfrm>
          <a:prstGeom prst="rect">
            <a:avLst/>
          </a:prstGeom>
          <a:noFill/>
          <a:ln w="28575" cap="sq" algn="ctr">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2" name="Text Box 3"/>
          <p:cNvSpPr txBox="1">
            <a:spLocks noChangeArrowheads="1"/>
          </p:cNvSpPr>
          <p:nvPr/>
        </p:nvSpPr>
        <p:spPr bwMode="auto">
          <a:xfrm>
            <a:off x="304800" y="260648"/>
            <a:ext cx="7620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rgbClr val="000000"/>
                </a:solidFill>
                <a:miter lim="800000"/>
                <a:headEnd type="none" w="sm" len="sm"/>
                <a:tailEnd type="none" w="sm" len="sm"/>
              </a14:hiddenLine>
            </a:ext>
          </a:extLst>
        </p:spPr>
        <p:txBody>
          <a:bodyPr wrap="square">
            <a:spAutoFit/>
          </a:bodyPr>
          <a:lstStyle>
            <a:lvl1pPr marL="457200" indent="-457200">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a:lnSpc>
                <a:spcPct val="105000"/>
              </a:lnSpc>
              <a:spcBef>
                <a:spcPct val="30000"/>
              </a:spcBef>
              <a:spcAft>
                <a:spcPct val="20000"/>
              </a:spcAft>
              <a:buSzPct val="80000"/>
            </a:pPr>
            <a:r>
              <a:rPr lang="en-US" altLang="en-US" sz="3200" i="0" dirty="0" smtClean="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rPr>
              <a:t>Determining Ownership Of Goods</a:t>
            </a:r>
            <a:endParaRPr lang="en-US" altLang="en-US" sz="3200" i="0" dirty="0">
              <a:solidFill>
                <a:srgbClr val="0070C0"/>
              </a:solidFill>
              <a:effectLst>
                <a:outerShdw blurRad="38100" dist="38100" dir="2700000" algn="tl">
                  <a:srgbClr val="000000">
                    <a:alpha val="43137"/>
                  </a:srgbClr>
                </a:outerShdw>
              </a:effectLst>
              <a:latin typeface="Book Antiqua" panose="02040602050305030304" pitchFamily="18" charset="0"/>
              <a:ea typeface="標楷體" panose="03000509000000000000" pitchFamily="65" charset="-120"/>
            </a:endParaRPr>
          </a:p>
        </p:txBody>
      </p:sp>
      <p:sp>
        <p:nvSpPr>
          <p:cNvPr id="13" name="Line 10"/>
          <p:cNvSpPr>
            <a:spLocks noChangeShapeType="1"/>
          </p:cNvSpPr>
          <p:nvPr/>
        </p:nvSpPr>
        <p:spPr bwMode="auto">
          <a:xfrm>
            <a:off x="304800" y="990600"/>
            <a:ext cx="8534400" cy="0"/>
          </a:xfrm>
          <a:prstGeom prst="line">
            <a:avLst/>
          </a:prstGeom>
          <a:noFill/>
          <a:ln w="57150" cap="sq">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b="1" dirty="0">
              <a:solidFill>
                <a:srgbClr val="0070C0"/>
              </a:solidFill>
              <a:latin typeface="Book Antiqua" panose="02040602050305030304" pitchFamily="18" charset="0"/>
              <a:ea typeface="標楷體" panose="03000509000000000000" pitchFamily="65" charset="-120"/>
            </a:endParaRPr>
          </a:p>
        </p:txBody>
      </p:sp>
      <p:sp>
        <p:nvSpPr>
          <p:cNvPr id="15" name="文字方塊 14"/>
          <p:cNvSpPr txBox="1"/>
          <p:nvPr/>
        </p:nvSpPr>
        <p:spPr>
          <a:xfrm>
            <a:off x="7504348" y="539388"/>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280</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358992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E:\ppt\ppt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2" y="0"/>
            <a:ext cx="9262812" cy="6957392"/>
          </a:xfrm>
          <a:prstGeom prst="rect">
            <a:avLst/>
          </a:prstGeom>
          <a:noFill/>
          <a:extLst>
            <a:ext uri="{909E8E84-426E-40DD-AFC4-6F175D3DCCD1}">
              <a14:hiddenFill xmlns:a14="http://schemas.microsoft.com/office/drawing/2010/main">
                <a:solidFill>
                  <a:srgbClr val="FFFFFF"/>
                </a:solidFill>
              </a14:hiddenFill>
            </a:ext>
          </a:extLst>
        </p:spPr>
      </p:pic>
      <p:sp>
        <p:nvSpPr>
          <p:cNvPr id="17410" name="Text Box 2"/>
          <p:cNvSpPr txBox="1">
            <a:spLocks noChangeArrowheads="1"/>
          </p:cNvSpPr>
          <p:nvPr/>
        </p:nvSpPr>
        <p:spPr bwMode="auto">
          <a:xfrm>
            <a:off x="533400" y="1295400"/>
            <a:ext cx="8153400" cy="2299091"/>
          </a:xfrm>
          <a:prstGeom prst="rect">
            <a:avLst/>
          </a:prstGeom>
          <a:solidFill>
            <a:schemeClr val="bg1"/>
          </a:solidFill>
          <a:ln>
            <a:noFill/>
          </a:ln>
          <a:extLs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square">
            <a:spAutoFit/>
          </a:bodyPr>
          <a:lstStyle>
            <a:lvl1pPr marL="228600" indent="-228600">
              <a:defRPr sz="2800" b="1" i="1">
                <a:solidFill>
                  <a:srgbClr val="BC0000"/>
                </a:solidFill>
                <a:latin typeface="Comic Sans MS" pitchFamily="66" charset="0"/>
              </a:defRPr>
            </a:lvl1pPr>
            <a:lvl2pPr marL="742950" indent="-285750">
              <a:defRPr sz="2800" b="1" i="1">
                <a:solidFill>
                  <a:srgbClr val="BC0000"/>
                </a:solidFill>
                <a:latin typeface="Comic Sans MS" pitchFamily="66" charset="0"/>
              </a:defRPr>
            </a:lvl2pPr>
            <a:lvl3pPr marL="1143000" indent="-228600">
              <a:defRPr sz="2800" b="1" i="1">
                <a:solidFill>
                  <a:srgbClr val="BC0000"/>
                </a:solidFill>
                <a:latin typeface="Comic Sans MS" pitchFamily="66" charset="0"/>
              </a:defRPr>
            </a:lvl3pPr>
            <a:lvl4pPr marL="1600200" indent="-228600">
              <a:defRPr sz="2800" b="1" i="1">
                <a:solidFill>
                  <a:srgbClr val="BC0000"/>
                </a:solidFill>
                <a:latin typeface="Comic Sans MS" pitchFamily="66" charset="0"/>
              </a:defRPr>
            </a:lvl4pPr>
            <a:lvl5pPr marL="2057400" indent="-228600">
              <a:defRPr sz="2800" b="1" i="1">
                <a:solidFill>
                  <a:srgbClr val="BC0000"/>
                </a:solidFill>
                <a:latin typeface="Comic Sans MS" pitchFamily="66" charset="0"/>
              </a:defRPr>
            </a:lvl5pPr>
            <a:lvl6pPr marL="2514600" indent="-228600" eaLnBrk="0" fontAlgn="base" hangingPunct="0">
              <a:spcBef>
                <a:spcPct val="0"/>
              </a:spcBef>
              <a:spcAft>
                <a:spcPct val="0"/>
              </a:spcAft>
              <a:defRPr sz="2800" b="1" i="1">
                <a:solidFill>
                  <a:srgbClr val="BC0000"/>
                </a:solidFill>
                <a:latin typeface="Comic Sans MS" pitchFamily="66" charset="0"/>
              </a:defRPr>
            </a:lvl6pPr>
            <a:lvl7pPr marL="2971800" indent="-228600" eaLnBrk="0" fontAlgn="base" hangingPunct="0">
              <a:spcBef>
                <a:spcPct val="0"/>
              </a:spcBef>
              <a:spcAft>
                <a:spcPct val="0"/>
              </a:spcAft>
              <a:defRPr sz="2800" b="1" i="1">
                <a:solidFill>
                  <a:srgbClr val="BC0000"/>
                </a:solidFill>
                <a:latin typeface="Comic Sans MS" pitchFamily="66" charset="0"/>
              </a:defRPr>
            </a:lvl7pPr>
            <a:lvl8pPr marL="3429000" indent="-228600" eaLnBrk="0" fontAlgn="base" hangingPunct="0">
              <a:spcBef>
                <a:spcPct val="0"/>
              </a:spcBef>
              <a:spcAft>
                <a:spcPct val="0"/>
              </a:spcAft>
              <a:defRPr sz="2800" b="1" i="1">
                <a:solidFill>
                  <a:srgbClr val="BC0000"/>
                </a:solidFill>
                <a:latin typeface="Comic Sans MS" pitchFamily="66" charset="0"/>
              </a:defRPr>
            </a:lvl8pPr>
            <a:lvl9pPr marL="3886200" indent="-228600" eaLnBrk="0" fontAlgn="base" hangingPunct="0">
              <a:spcBef>
                <a:spcPct val="0"/>
              </a:spcBef>
              <a:spcAft>
                <a:spcPct val="0"/>
              </a:spcAft>
              <a:defRPr sz="2800" b="1" i="1">
                <a:solidFill>
                  <a:srgbClr val="BC0000"/>
                </a:solidFill>
                <a:latin typeface="Comic Sans MS" pitchFamily="66" charset="0"/>
              </a:defRPr>
            </a:lvl9pPr>
          </a:lstStyle>
          <a:p>
            <a:pPr marL="457200" indent="-457200">
              <a:lnSpc>
                <a:spcPct val="120000"/>
              </a:lnSpc>
              <a:spcBef>
                <a:spcPct val="50000"/>
              </a:spcBef>
              <a:buSzPct val="80000"/>
              <a:buFont typeface="Wingdings" panose="05000000000000000000" pitchFamily="2" charset="2"/>
              <a:buChar char="n"/>
            </a:pPr>
            <a:r>
              <a:rPr lang="en-US" altLang="en-US" sz="2600" i="0" dirty="0" smtClean="0">
                <a:solidFill>
                  <a:srgbClr val="00B050"/>
                </a:solidFill>
                <a:latin typeface="Book Antiqua" panose="02040602050305030304" pitchFamily="18" charset="0"/>
                <a:ea typeface="標楷體" panose="03000509000000000000" pitchFamily="65" charset="-120"/>
              </a:rPr>
              <a:t>Consigned Goods</a:t>
            </a:r>
            <a:r>
              <a:rPr lang="zh-TW" altLang="en-US" sz="2600" i="0" dirty="0" smtClean="0">
                <a:solidFill>
                  <a:srgbClr val="00B050"/>
                </a:solidFill>
                <a:latin typeface="Book Antiqua" panose="02040602050305030304" pitchFamily="18" charset="0"/>
                <a:ea typeface="標楷體" panose="03000509000000000000" pitchFamily="65" charset="-120"/>
              </a:rPr>
              <a:t>寄銷品</a:t>
            </a:r>
            <a:endParaRPr lang="en-US" altLang="en-US" sz="2600" i="0" dirty="0" smtClean="0">
              <a:solidFill>
                <a:srgbClr val="00B050"/>
              </a:solidFill>
              <a:latin typeface="Book Antiqua" panose="02040602050305030304" pitchFamily="18" charset="0"/>
              <a:ea typeface="標楷體" panose="03000509000000000000" pitchFamily="65" charset="-120"/>
            </a:endParaRPr>
          </a:p>
          <a:p>
            <a:pPr marL="857250" lvl="1" indent="-342900">
              <a:lnSpc>
                <a:spcPct val="120000"/>
              </a:lnSpc>
              <a:spcBef>
                <a:spcPct val="50000"/>
              </a:spcBef>
              <a:buClr>
                <a:srgbClr val="C00000"/>
              </a:buClr>
              <a:buSzPct val="80000"/>
              <a:buFont typeface="Wingdings" panose="05000000000000000000" pitchFamily="2" charset="2"/>
              <a:buChar char="u"/>
            </a:pPr>
            <a:r>
              <a:rPr lang="en-US" altLang="en-US" sz="2200" b="0" i="0" dirty="0">
                <a:solidFill>
                  <a:srgbClr val="000000"/>
                </a:solidFill>
                <a:latin typeface="Book Antiqua" panose="02040602050305030304" pitchFamily="18" charset="0"/>
                <a:ea typeface="標楷體" panose="03000509000000000000" pitchFamily="65" charset="-120"/>
              </a:rPr>
              <a:t>H</a:t>
            </a:r>
            <a:r>
              <a:rPr lang="en-US" altLang="en-US" sz="2200" b="0" i="0" dirty="0" smtClean="0">
                <a:solidFill>
                  <a:srgbClr val="000000"/>
                </a:solidFill>
                <a:latin typeface="Book Antiqua" panose="02040602050305030304" pitchFamily="18" charset="0"/>
                <a:ea typeface="標楷體" panose="03000509000000000000" pitchFamily="65" charset="-120"/>
              </a:rPr>
              <a:t>old </a:t>
            </a:r>
            <a:r>
              <a:rPr lang="en-US" altLang="en-US" sz="2200" b="0" i="0" dirty="0">
                <a:solidFill>
                  <a:srgbClr val="000000"/>
                </a:solidFill>
                <a:latin typeface="Book Antiqua" panose="02040602050305030304" pitchFamily="18" charset="0"/>
                <a:ea typeface="標楷體" panose="03000509000000000000" pitchFamily="65" charset="-120"/>
              </a:rPr>
              <a:t>the goods of other </a:t>
            </a:r>
            <a:r>
              <a:rPr lang="en-US" altLang="en-US" sz="2200" b="0" i="0" dirty="0" smtClean="0">
                <a:solidFill>
                  <a:srgbClr val="000000"/>
                </a:solidFill>
                <a:latin typeface="Book Antiqua" panose="02040602050305030304" pitchFamily="18" charset="0"/>
                <a:ea typeface="標楷體" panose="03000509000000000000" pitchFamily="65" charset="-120"/>
              </a:rPr>
              <a:t>parties(</a:t>
            </a:r>
            <a:r>
              <a:rPr lang="zh-TW" altLang="en-US" sz="2200" b="0" i="0" dirty="0" smtClean="0">
                <a:solidFill>
                  <a:srgbClr val="000000"/>
                </a:solidFill>
                <a:latin typeface="Book Antiqua" panose="02040602050305030304" pitchFamily="18" charset="0"/>
                <a:ea typeface="標楷體" panose="03000509000000000000" pitchFamily="65" charset="-120"/>
              </a:rPr>
              <a:t>其他企業</a:t>
            </a:r>
            <a:r>
              <a:rPr lang="en-US" altLang="zh-TW" sz="2200" b="0" i="0" dirty="0" smtClean="0">
                <a:solidFill>
                  <a:srgbClr val="000000"/>
                </a:solidFill>
                <a:latin typeface="Book Antiqua" panose="02040602050305030304" pitchFamily="18" charset="0"/>
                <a:ea typeface="標楷體" panose="03000509000000000000" pitchFamily="65" charset="-120"/>
              </a:rPr>
              <a:t>).</a:t>
            </a:r>
            <a:endParaRPr lang="en-US" altLang="en-US" sz="2200" b="0" i="0" dirty="0" smtClean="0">
              <a:solidFill>
                <a:srgbClr val="000000"/>
              </a:solidFill>
              <a:latin typeface="Book Antiqua" panose="02040602050305030304" pitchFamily="18" charset="0"/>
              <a:ea typeface="標楷體" panose="03000509000000000000" pitchFamily="65" charset="-120"/>
            </a:endParaRPr>
          </a:p>
          <a:p>
            <a:pPr marL="857250" lvl="1" indent="-342900">
              <a:lnSpc>
                <a:spcPct val="120000"/>
              </a:lnSpc>
              <a:spcBef>
                <a:spcPct val="50000"/>
              </a:spcBef>
              <a:buClr>
                <a:srgbClr val="C00000"/>
              </a:buClr>
              <a:buSzPct val="80000"/>
              <a:buFont typeface="Wingdings" panose="05000000000000000000" pitchFamily="2" charset="2"/>
              <a:buChar char="u"/>
            </a:pPr>
            <a:r>
              <a:rPr lang="en-US" altLang="en-US" sz="2200" b="0" i="0" dirty="0">
                <a:solidFill>
                  <a:srgbClr val="000000"/>
                </a:solidFill>
                <a:latin typeface="Book Antiqua" panose="02040602050305030304" pitchFamily="18" charset="0"/>
                <a:ea typeface="標楷體" panose="03000509000000000000" pitchFamily="65" charset="-120"/>
              </a:rPr>
              <a:t>T</a:t>
            </a:r>
            <a:r>
              <a:rPr lang="en-US" altLang="en-US" sz="2200" b="0" i="0" dirty="0" smtClean="0">
                <a:solidFill>
                  <a:srgbClr val="000000"/>
                </a:solidFill>
                <a:latin typeface="Book Antiqua" panose="02040602050305030304" pitchFamily="18" charset="0"/>
                <a:ea typeface="標楷體" panose="03000509000000000000" pitchFamily="65" charset="-120"/>
              </a:rPr>
              <a:t>ry </a:t>
            </a:r>
            <a:r>
              <a:rPr lang="en-US" altLang="en-US" sz="2200" b="0" i="0" dirty="0">
                <a:solidFill>
                  <a:srgbClr val="000000"/>
                </a:solidFill>
                <a:latin typeface="Book Antiqua" panose="02040602050305030304" pitchFamily="18" charset="0"/>
                <a:ea typeface="標楷體" panose="03000509000000000000" pitchFamily="65" charset="-120"/>
              </a:rPr>
              <a:t>to sell the goods for them for a </a:t>
            </a:r>
            <a:r>
              <a:rPr lang="en-US" altLang="en-US" sz="2200" b="0" i="0" dirty="0" smtClean="0">
                <a:solidFill>
                  <a:srgbClr val="000000"/>
                </a:solidFill>
                <a:latin typeface="Book Antiqua" panose="02040602050305030304" pitchFamily="18" charset="0"/>
                <a:ea typeface="標楷體" panose="03000509000000000000" pitchFamily="65" charset="-120"/>
              </a:rPr>
              <a:t>fee.</a:t>
            </a:r>
          </a:p>
          <a:p>
            <a:pPr marL="857250" lvl="1" indent="-342900">
              <a:lnSpc>
                <a:spcPct val="120000"/>
              </a:lnSpc>
              <a:spcBef>
                <a:spcPct val="50000"/>
              </a:spcBef>
              <a:buClr>
                <a:srgbClr val="C00000"/>
              </a:buClr>
              <a:buSzPct val="80000"/>
              <a:buFont typeface="Wingdings" panose="05000000000000000000" pitchFamily="2" charset="2"/>
              <a:buChar char="u"/>
            </a:pPr>
            <a:r>
              <a:rPr lang="en-US" altLang="en-US" sz="2200" b="0" i="0" dirty="0" smtClean="0">
                <a:solidFill>
                  <a:srgbClr val="000000"/>
                </a:solidFill>
                <a:latin typeface="Book Antiqua" panose="02040602050305030304" pitchFamily="18" charset="0"/>
                <a:ea typeface="標楷體" panose="03000509000000000000" pitchFamily="65" charset="-120"/>
              </a:rPr>
              <a:t>Not </a:t>
            </a:r>
            <a:r>
              <a:rPr lang="en-US" altLang="en-US" sz="2200" b="0" i="0" dirty="0" smtClean="0">
                <a:solidFill>
                  <a:srgbClr val="000000"/>
                </a:solidFill>
                <a:latin typeface="Book Antiqua" panose="02040602050305030304" pitchFamily="18" charset="0"/>
                <a:ea typeface="標楷體" panose="03000509000000000000" pitchFamily="65" charset="-120"/>
              </a:rPr>
              <a:t>take </a:t>
            </a:r>
            <a:r>
              <a:rPr lang="en-US" altLang="en-US" sz="2200" b="0" i="0" dirty="0">
                <a:solidFill>
                  <a:srgbClr val="000000"/>
                </a:solidFill>
                <a:latin typeface="Book Antiqua" panose="02040602050305030304" pitchFamily="18" charset="0"/>
                <a:ea typeface="標楷體" panose="03000509000000000000" pitchFamily="65" charset="-120"/>
              </a:rPr>
              <a:t>ownership of the </a:t>
            </a:r>
            <a:r>
              <a:rPr lang="en-US" altLang="en-US" sz="2200" b="0" i="0" dirty="0" smtClean="0">
                <a:solidFill>
                  <a:srgbClr val="000000"/>
                </a:solidFill>
                <a:latin typeface="Book Antiqua" panose="02040602050305030304" pitchFamily="18" charset="0"/>
                <a:ea typeface="標楷體" panose="03000509000000000000" pitchFamily="65" charset="-120"/>
              </a:rPr>
              <a:t>goods</a:t>
            </a:r>
            <a:r>
              <a:rPr lang="en-US" altLang="zh-TW" sz="2200" b="0" i="0" dirty="0" smtClean="0">
                <a:solidFill>
                  <a:srgbClr val="000000"/>
                </a:solidFill>
                <a:latin typeface="Book Antiqua" panose="02040602050305030304" pitchFamily="18" charset="0"/>
                <a:ea typeface="標楷體" panose="03000509000000000000" pitchFamily="65" charset="-120"/>
              </a:rPr>
              <a:t>.</a:t>
            </a:r>
            <a:endParaRPr lang="en-US" altLang="en-US" sz="2200" b="0" i="0" dirty="0">
              <a:solidFill>
                <a:srgbClr val="000000"/>
              </a:solidFill>
              <a:latin typeface="Book Antiqua" panose="02040602050305030304" pitchFamily="18" charset="0"/>
              <a:ea typeface="標楷體" panose="03000509000000000000" pitchFamily="65" charset="-120"/>
            </a:endParaRPr>
          </a:p>
        </p:txBody>
      </p:sp>
      <p:sp>
        <p:nvSpPr>
          <p:cNvPr id="5" name="Line 10"/>
          <p:cNvSpPr>
            <a:spLocks noChangeShapeType="1"/>
          </p:cNvSpPr>
          <p:nvPr/>
        </p:nvSpPr>
        <p:spPr bwMode="auto">
          <a:xfrm>
            <a:off x="304800" y="990600"/>
            <a:ext cx="8534400" cy="0"/>
          </a:xfrm>
          <a:prstGeom prst="line">
            <a:avLst/>
          </a:prstGeom>
          <a:noFill/>
          <a:ln w="571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latin typeface="Book Antiqua" panose="02040602050305030304" pitchFamily="18" charset="0"/>
            </a:endParaRPr>
          </a:p>
        </p:txBody>
      </p:sp>
      <p:sp>
        <p:nvSpPr>
          <p:cNvPr id="6" name="Rectangle 7"/>
          <p:cNvSpPr>
            <a:spLocks noChangeArrowheads="1"/>
          </p:cNvSpPr>
          <p:nvPr/>
        </p:nvSpPr>
        <p:spPr bwMode="auto">
          <a:xfrm>
            <a:off x="533400" y="304800"/>
            <a:ext cx="7620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lstStyle/>
          <a:p>
            <a:r>
              <a:rPr lang="en-US" altLang="en-US" sz="3200" b="1" i="0" dirty="0">
                <a:solidFill>
                  <a:srgbClr val="0070C0"/>
                </a:solidFill>
                <a:effectLst>
                  <a:outerShdw blurRad="38100" dist="38100" dir="2700000" algn="tl">
                    <a:srgbClr val="000000">
                      <a:alpha val="43137"/>
                    </a:srgbClr>
                  </a:outerShdw>
                </a:effectLst>
                <a:latin typeface="Book Antiqua" panose="02040602050305030304" pitchFamily="18" charset="0"/>
              </a:rPr>
              <a:t>Determining </a:t>
            </a:r>
            <a:r>
              <a:rPr lang="en-US" altLang="en-US" sz="3200" b="1" i="0" dirty="0" smtClean="0">
                <a:solidFill>
                  <a:srgbClr val="0070C0"/>
                </a:solidFill>
                <a:effectLst>
                  <a:outerShdw blurRad="38100" dist="38100" dir="2700000" algn="tl">
                    <a:srgbClr val="000000">
                      <a:alpha val="43137"/>
                    </a:srgbClr>
                  </a:outerShdw>
                </a:effectLst>
                <a:latin typeface="Book Antiqua" panose="02040602050305030304" pitchFamily="18" charset="0"/>
              </a:rPr>
              <a:t>Ownership of Goods</a:t>
            </a:r>
            <a:endParaRPr lang="en-US" altLang="en-US" sz="3200" b="1" i="0" dirty="0">
              <a:solidFill>
                <a:srgbClr val="0070C0"/>
              </a:solidFill>
              <a:effectLst>
                <a:outerShdw blurRad="38100" dist="38100" dir="2700000" algn="tl">
                  <a:srgbClr val="000000">
                    <a:alpha val="43137"/>
                  </a:srgbClr>
                </a:outerShdw>
              </a:effectLst>
              <a:latin typeface="Book Antiqua" panose="02040602050305030304" pitchFamily="18" charset="0"/>
            </a:endParaRPr>
          </a:p>
        </p:txBody>
      </p:sp>
      <p:sp>
        <p:nvSpPr>
          <p:cNvPr id="8" name="文字方塊 7"/>
          <p:cNvSpPr txBox="1"/>
          <p:nvPr/>
        </p:nvSpPr>
        <p:spPr>
          <a:xfrm>
            <a:off x="7504348" y="539388"/>
            <a:ext cx="1316124" cy="369332"/>
          </a:xfrm>
          <a:prstGeom prst="rect">
            <a:avLst/>
          </a:prstGeom>
          <a:noFill/>
        </p:spPr>
        <p:txBody>
          <a:bodyPr wrap="square" rtlCol="0">
            <a:spAutoFit/>
          </a:bodyPr>
          <a:lstStyle/>
          <a:p>
            <a:r>
              <a:rPr lang="en-US" altLang="zh-TW" b="1" dirty="0" smtClean="0">
                <a:effectLst>
                  <a:outerShdw blurRad="38100" dist="38100" dir="2700000" algn="tl">
                    <a:srgbClr val="000000">
                      <a:alpha val="43137"/>
                    </a:srgbClr>
                  </a:outerShdw>
                </a:effectLst>
              </a:rPr>
              <a:t>(</a:t>
            </a:r>
            <a:r>
              <a:rPr lang="en-US" altLang="zh-TW" b="1" dirty="0" smtClean="0">
                <a:effectLst>
                  <a:outerShdw blurRad="38100" dist="38100" dir="2700000" algn="tl">
                    <a:srgbClr val="000000">
                      <a:alpha val="43137"/>
                    </a:srgbClr>
                  </a:outerShdw>
                </a:effectLst>
                <a:latin typeface="Book Antiqua" panose="02040602050305030304" pitchFamily="18" charset="0"/>
              </a:rPr>
              <a:t>See p. 281</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11611130"/>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5233</TotalTime>
  <Words>2913</Words>
  <Application>Microsoft Office PowerPoint</Application>
  <PresentationFormat>如螢幕大小 (4:3)</PresentationFormat>
  <Paragraphs>512</Paragraphs>
  <Slides>51</Slides>
  <Notes>34</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51</vt:i4>
      </vt:variant>
    </vt:vector>
  </HeadingPairs>
  <TitlesOfParts>
    <vt:vector size="60" baseType="lpstr">
      <vt:lpstr>新細明體</vt:lpstr>
      <vt:lpstr>標楷體</vt:lpstr>
      <vt:lpstr>Arial</vt:lpstr>
      <vt:lpstr>Book Antiqua</vt:lpstr>
      <vt:lpstr>Calibri</vt:lpstr>
      <vt:lpstr>Times New Roman</vt:lpstr>
      <vt:lpstr>Wingdings</vt:lpstr>
      <vt:lpstr>Office 佈景主題</vt:lpstr>
      <vt:lpstr>Microsoft Excel 97-2003 工作表</vt:lpstr>
      <vt:lpstr>CHAPTER 6 Inventories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P6-8</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Adjusting the Accounts</dc:title>
  <dc:creator>Silvia</dc:creator>
  <cp:lastModifiedBy>Silvia</cp:lastModifiedBy>
  <cp:revision>403</cp:revision>
  <dcterms:created xsi:type="dcterms:W3CDTF">2015-10-06T09:12:22Z</dcterms:created>
  <dcterms:modified xsi:type="dcterms:W3CDTF">2016-12-14T15:21:10Z</dcterms:modified>
</cp:coreProperties>
</file>