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361" r:id="rId3"/>
    <p:sldId id="396" r:id="rId4"/>
    <p:sldId id="424" r:id="rId5"/>
    <p:sldId id="397" r:id="rId6"/>
    <p:sldId id="439" r:id="rId7"/>
    <p:sldId id="425" r:id="rId8"/>
    <p:sldId id="440" r:id="rId9"/>
    <p:sldId id="429" r:id="rId10"/>
    <p:sldId id="399" r:id="rId11"/>
    <p:sldId id="400" r:id="rId12"/>
    <p:sldId id="430" r:id="rId13"/>
    <p:sldId id="403" r:id="rId14"/>
    <p:sldId id="428" r:id="rId15"/>
    <p:sldId id="427" r:id="rId16"/>
    <p:sldId id="404" r:id="rId17"/>
    <p:sldId id="405" r:id="rId18"/>
    <p:sldId id="406" r:id="rId19"/>
    <p:sldId id="407" r:id="rId20"/>
    <p:sldId id="431" r:id="rId21"/>
    <p:sldId id="408" r:id="rId22"/>
    <p:sldId id="432" r:id="rId23"/>
    <p:sldId id="433" r:id="rId24"/>
    <p:sldId id="409" r:id="rId25"/>
    <p:sldId id="410" r:id="rId26"/>
    <p:sldId id="411" r:id="rId27"/>
    <p:sldId id="412" r:id="rId28"/>
    <p:sldId id="413" r:id="rId29"/>
    <p:sldId id="414" r:id="rId30"/>
    <p:sldId id="416" r:id="rId31"/>
    <p:sldId id="418" r:id="rId32"/>
    <p:sldId id="434" r:id="rId33"/>
    <p:sldId id="435" r:id="rId34"/>
    <p:sldId id="436" r:id="rId35"/>
    <p:sldId id="437" r:id="rId36"/>
    <p:sldId id="438" r:id="rId37"/>
    <p:sldId id="419" r:id="rId38"/>
    <p:sldId id="420" r:id="rId39"/>
    <p:sldId id="421" r:id="rId40"/>
    <p:sldId id="423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FF"/>
    <a:srgbClr val="003300"/>
    <a:srgbClr val="FAF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96370" autoAdjust="0"/>
  </p:normalViewPr>
  <p:slideViewPr>
    <p:cSldViewPr>
      <p:cViewPr varScale="1">
        <p:scale>
          <a:sx n="66" d="100"/>
          <a:sy n="66" d="100"/>
        </p:scale>
        <p:origin x="7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0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4.xml"/><Relationship Id="rId18" Type="http://schemas.openxmlformats.org/officeDocument/2006/relationships/slide" Target="slides/slide29.xml"/><Relationship Id="rId3" Type="http://schemas.openxmlformats.org/officeDocument/2006/relationships/slide" Target="slides/slide6.xml"/><Relationship Id="rId21" Type="http://schemas.openxmlformats.org/officeDocument/2006/relationships/slide" Target="slides/slide37.xml"/><Relationship Id="rId7" Type="http://schemas.openxmlformats.org/officeDocument/2006/relationships/slide" Target="slides/slide13.xml"/><Relationship Id="rId12" Type="http://schemas.openxmlformats.org/officeDocument/2006/relationships/slide" Target="slides/slide21.xml"/><Relationship Id="rId17" Type="http://schemas.openxmlformats.org/officeDocument/2006/relationships/slide" Target="slides/slide28.xml"/><Relationship Id="rId2" Type="http://schemas.openxmlformats.org/officeDocument/2006/relationships/slide" Target="slides/slide5.xml"/><Relationship Id="rId16" Type="http://schemas.openxmlformats.org/officeDocument/2006/relationships/slide" Target="slides/slide27.xml"/><Relationship Id="rId20" Type="http://schemas.openxmlformats.org/officeDocument/2006/relationships/slide" Target="slides/slide31.xml"/><Relationship Id="rId1" Type="http://schemas.openxmlformats.org/officeDocument/2006/relationships/slide" Target="slides/slide3.xml"/><Relationship Id="rId6" Type="http://schemas.openxmlformats.org/officeDocument/2006/relationships/slide" Target="slides/slide12.xml"/><Relationship Id="rId11" Type="http://schemas.openxmlformats.org/officeDocument/2006/relationships/slide" Target="slides/slide19.xml"/><Relationship Id="rId24" Type="http://schemas.openxmlformats.org/officeDocument/2006/relationships/slide" Target="slides/slide40.xml"/><Relationship Id="rId5" Type="http://schemas.openxmlformats.org/officeDocument/2006/relationships/slide" Target="slides/slide11.xml"/><Relationship Id="rId15" Type="http://schemas.openxmlformats.org/officeDocument/2006/relationships/slide" Target="slides/slide26.xml"/><Relationship Id="rId23" Type="http://schemas.openxmlformats.org/officeDocument/2006/relationships/slide" Target="slides/slide39.xml"/><Relationship Id="rId10" Type="http://schemas.openxmlformats.org/officeDocument/2006/relationships/slide" Target="slides/slide18.xml"/><Relationship Id="rId19" Type="http://schemas.openxmlformats.org/officeDocument/2006/relationships/slide" Target="slides/slide30.xml"/><Relationship Id="rId4" Type="http://schemas.openxmlformats.org/officeDocument/2006/relationships/slide" Target="slides/slide10.xml"/><Relationship Id="rId9" Type="http://schemas.openxmlformats.org/officeDocument/2006/relationships/slide" Target="slides/slide17.xml"/><Relationship Id="rId14" Type="http://schemas.openxmlformats.org/officeDocument/2006/relationships/slide" Target="slides/slide25.xml"/><Relationship Id="rId22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25B14-4FE4-4AC8-8A9D-56A7E00F05B1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A5C6A-25DC-4488-82C2-8AC69D6F7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2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8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9719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363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0358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3983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6297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5955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8980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793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2065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3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21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101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3535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7833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2290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8588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4518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45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357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3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10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608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698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161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4682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028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E99-F451-41DE-B2C7-7E98E889D115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BA4F-FEDC-487F-8D13-1332E0987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9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E99-F451-41DE-B2C7-7E98E889D115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BA4F-FEDC-487F-8D13-1332E0987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47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E99-F451-41DE-B2C7-7E98E889D115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BA4F-FEDC-487F-8D13-1332E0987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97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340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4212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E99-F451-41DE-B2C7-7E98E889D115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BA4F-FEDC-487F-8D13-1332E0987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5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E99-F451-41DE-B2C7-7E98E889D115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BA4F-FEDC-487F-8D13-1332E0987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47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E99-F451-41DE-B2C7-7E98E889D115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BA4F-FEDC-487F-8D13-1332E0987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42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E99-F451-41DE-B2C7-7E98E889D115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BA4F-FEDC-487F-8D13-1332E0987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87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E99-F451-41DE-B2C7-7E98E889D115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BA4F-FEDC-487F-8D13-1332E0987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36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E99-F451-41DE-B2C7-7E98E889D115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BA4F-FEDC-487F-8D13-1332E0987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02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E99-F451-41DE-B2C7-7E98E889D115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BA4F-FEDC-487F-8D13-1332E0987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85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E99-F451-41DE-B2C7-7E98E889D115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2BA4F-FEDC-487F-8D13-1332E0987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89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0E99-F451-41DE-B2C7-7E98E889D115}" type="datetimeFigureOut">
              <a:rPr lang="zh-TW" altLang="en-US" smtClean="0"/>
              <a:t>2016/12/21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BA4F-FEDC-487F-8D13-1332E09874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360" y="0"/>
            <a:ext cx="9190360" cy="686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99792" y="2060848"/>
            <a:ext cx="6408712" cy="2666727"/>
          </a:xfrm>
        </p:spPr>
        <p:txBody>
          <a:bodyPr>
            <a:normAutofit/>
          </a:bodyPr>
          <a:lstStyle/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altLang="zh-TW" sz="4000" b="1" dirty="0" smtClean="0">
                <a:solidFill>
                  <a:srgbClr val="019E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新細明體" charset="-120"/>
              </a:rPr>
              <a:t>CHAPTER 7</a:t>
            </a:r>
            <a:br>
              <a:rPr lang="en-US" altLang="zh-TW" sz="4000" b="1" dirty="0" smtClean="0">
                <a:solidFill>
                  <a:srgbClr val="019E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新細明體" charset="-120"/>
              </a:rPr>
            </a:br>
            <a:r>
              <a:rPr lang="en-US" altLang="zh-TW" sz="4000" b="1" dirty="0" smtClean="0">
                <a:solidFill>
                  <a:srgbClr val="019E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新細明體" charset="-120"/>
              </a:rPr>
              <a:t>Fraud, Internal Control,</a:t>
            </a:r>
            <a:br>
              <a:rPr lang="en-US" altLang="zh-TW" sz="4000" b="1" dirty="0" smtClean="0">
                <a:solidFill>
                  <a:srgbClr val="019E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新細明體" charset="-120"/>
              </a:rPr>
            </a:br>
            <a:r>
              <a:rPr lang="en-US" altLang="zh-TW" sz="4000" b="1" dirty="0" smtClean="0">
                <a:solidFill>
                  <a:srgbClr val="019E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新細明體" charset="-120"/>
              </a:rPr>
              <a:t>and Cash</a:t>
            </a:r>
            <a:endParaRPr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01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-27384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986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822960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2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Illustration: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Assume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that on March 15 Zhu’s petty cash custodian </a:t>
            </a:r>
            <a:r>
              <a:rPr lang="en-US" altLang="en-US" sz="2200" u="sng" dirty="0">
                <a:latin typeface="Book Antiqua" panose="02040602050305030304" pitchFamily="18" charset="0"/>
                <a:ea typeface="標楷體" panose="03000509000000000000" pitchFamily="65" charset="-120"/>
              </a:rPr>
              <a:t>requests a </a:t>
            </a:r>
            <a:r>
              <a:rPr lang="en-US" altLang="en-US" sz="2200" u="sng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check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請領支票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for NT$2,610. The fund contains NT$390 cash and petty cash receipts for postage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NT$1,320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, freight-out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運費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NT$1,140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, and miscellaneous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expenses(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雜項費用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NT$150. The general journal entry to record the check is:</a:t>
            </a:r>
          </a:p>
        </p:txBody>
      </p:sp>
      <p:sp>
        <p:nvSpPr>
          <p:cNvPr id="809989" name="Text Box 5"/>
          <p:cNvSpPr txBox="1">
            <a:spLocks noChangeArrowheads="1"/>
          </p:cNvSpPr>
          <p:nvPr/>
        </p:nvSpPr>
        <p:spPr bwMode="auto">
          <a:xfrm>
            <a:off x="1981200" y="3928170"/>
            <a:ext cx="670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Postage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Expense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1,320</a:t>
            </a:r>
          </a:p>
        </p:txBody>
      </p:sp>
      <p:sp>
        <p:nvSpPr>
          <p:cNvPr id="809990" name="Text Box 6"/>
          <p:cNvSpPr txBox="1">
            <a:spLocks noChangeArrowheads="1"/>
          </p:cNvSpPr>
          <p:nvPr/>
        </p:nvSpPr>
        <p:spPr bwMode="auto">
          <a:xfrm>
            <a:off x="609600" y="3928170"/>
            <a:ext cx="1219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Mar. 15</a:t>
            </a: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1981200" y="5317232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0375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61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176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91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8606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3178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7750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2322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6894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 		2,610</a:t>
            </a:r>
          </a:p>
        </p:txBody>
      </p:sp>
      <p:sp>
        <p:nvSpPr>
          <p:cNvPr id="809992" name="Text Box 8"/>
          <p:cNvSpPr txBox="1">
            <a:spLocks noChangeArrowheads="1"/>
          </p:cNvSpPr>
          <p:nvPr/>
        </p:nvSpPr>
        <p:spPr bwMode="auto">
          <a:xfrm>
            <a:off x="1981200" y="4402832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Freight-Out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1,140</a:t>
            </a: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1981200" y="4860032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Miscellaneous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Expense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150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5536" y="116632"/>
            <a:ext cx="8518884" cy="96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Replenishing the Petty Cash Fund</a:t>
            </a:r>
          </a:p>
          <a:p>
            <a:pPr algn="l"/>
            <a:r>
              <a:rPr lang="zh-TW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撥補零用金</a:t>
            </a:r>
            <a:endParaRPr lang="en-US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04800" y="1268760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524328" y="796642"/>
            <a:ext cx="141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p.345)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8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9" grpId="0" autoUpdateAnimBg="0"/>
      <p:bldP spid="809990" grpId="0"/>
      <p:bldP spid="809991" grpId="0" autoUpdateAnimBg="0"/>
      <p:bldP spid="809992" grpId="0" autoUpdateAnimBg="0"/>
      <p:bldP spid="80999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2034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8333888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2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Illustration</a:t>
            </a:r>
            <a:r>
              <a:rPr lang="en-US" altLang="en-US" sz="22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The total of the cash plus receipts does </a:t>
            </a:r>
            <a:r>
              <a:rPr lang="en-US" altLang="en-US" sz="2200" b="1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not equal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the established amount. The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company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need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to recognize a </a:t>
            </a:r>
            <a:r>
              <a:rPr lang="en-US" altLang="en-US" sz="2200" b="1" u="sng" dirty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cash </a:t>
            </a:r>
            <a:r>
              <a:rPr lang="en-US" altLang="en-US" sz="2200" b="1" u="sng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shortage(</a:t>
            </a:r>
            <a:r>
              <a:rPr lang="zh-TW" altLang="en-US" sz="2200" b="1" u="sng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短少</a:t>
            </a:r>
            <a:r>
              <a:rPr lang="en-US" altLang="zh-TW" sz="2200" b="1" u="sng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altLang="en-US" sz="2200" b="1" u="sng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en-US" sz="2200" b="1" u="sng" dirty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or </a:t>
            </a:r>
            <a:r>
              <a:rPr lang="en-US" altLang="en-US" sz="2200" b="1" u="sng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overage( </a:t>
            </a:r>
            <a:r>
              <a:rPr lang="zh-TW" altLang="en-US" sz="2200" b="1" u="sng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溢出</a:t>
            </a:r>
            <a:r>
              <a:rPr lang="en-US" altLang="zh-TW" sz="2200" u="sng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. 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Assume that Zhu’s petty cash custodian has only NT$360 in cash in the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fund. Zhu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would make the following entry:</a:t>
            </a:r>
          </a:p>
        </p:txBody>
      </p:sp>
      <p:sp>
        <p:nvSpPr>
          <p:cNvPr id="812037" name="Text Box 5"/>
          <p:cNvSpPr txBox="1">
            <a:spLocks noChangeArrowheads="1"/>
          </p:cNvSpPr>
          <p:nvPr/>
        </p:nvSpPr>
        <p:spPr bwMode="auto">
          <a:xfrm>
            <a:off x="1981200" y="3531964"/>
            <a:ext cx="670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Postage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Expense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1,320</a:t>
            </a:r>
          </a:p>
        </p:txBody>
      </p:sp>
      <p:sp>
        <p:nvSpPr>
          <p:cNvPr id="812038" name="Text Box 6"/>
          <p:cNvSpPr txBox="1">
            <a:spLocks noChangeArrowheads="1"/>
          </p:cNvSpPr>
          <p:nvPr/>
        </p:nvSpPr>
        <p:spPr bwMode="auto">
          <a:xfrm>
            <a:off x="609600" y="3531964"/>
            <a:ext cx="1219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Mar. 15</a:t>
            </a:r>
          </a:p>
        </p:txBody>
      </p:sp>
      <p:sp>
        <p:nvSpPr>
          <p:cNvPr id="812039" name="Text Box 7"/>
          <p:cNvSpPr txBox="1">
            <a:spLocks noChangeArrowheads="1"/>
          </p:cNvSpPr>
          <p:nvPr/>
        </p:nvSpPr>
        <p:spPr bwMode="auto">
          <a:xfrm>
            <a:off x="1981200" y="5378226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0375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61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176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91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8606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3178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7750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2322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6894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 		2,640</a:t>
            </a:r>
          </a:p>
        </p:txBody>
      </p:sp>
      <p:sp>
        <p:nvSpPr>
          <p:cNvPr id="812040" name="Text Box 8"/>
          <p:cNvSpPr txBox="1">
            <a:spLocks noChangeArrowheads="1"/>
          </p:cNvSpPr>
          <p:nvPr/>
        </p:nvSpPr>
        <p:spPr bwMode="auto">
          <a:xfrm>
            <a:off x="1981200" y="4006626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Freight-Out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1,140</a:t>
            </a:r>
          </a:p>
        </p:txBody>
      </p:sp>
      <p:sp>
        <p:nvSpPr>
          <p:cNvPr id="812041" name="Text Box 9"/>
          <p:cNvSpPr txBox="1">
            <a:spLocks noChangeArrowheads="1"/>
          </p:cNvSpPr>
          <p:nvPr/>
        </p:nvSpPr>
        <p:spPr bwMode="auto">
          <a:xfrm>
            <a:off x="1981200" y="4463826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Miscellaneous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Expense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150</a:t>
            </a:r>
          </a:p>
        </p:txBody>
      </p:sp>
      <p:sp>
        <p:nvSpPr>
          <p:cNvPr id="812042" name="Text Box 10"/>
          <p:cNvSpPr txBox="1">
            <a:spLocks noChangeArrowheads="1"/>
          </p:cNvSpPr>
          <p:nvPr/>
        </p:nvSpPr>
        <p:spPr bwMode="auto">
          <a:xfrm>
            <a:off x="1981200" y="4922614"/>
            <a:ext cx="670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Over and Short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30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04800" y="1196752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5536" y="116632"/>
            <a:ext cx="8518884" cy="96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Replenishing the Petty Cash Fund</a:t>
            </a:r>
          </a:p>
          <a:p>
            <a:pPr algn="l"/>
            <a:r>
              <a:rPr lang="zh-TW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撥補零用金</a:t>
            </a:r>
            <a:endParaRPr lang="en-US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524328" y="621268"/>
            <a:ext cx="141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p.345)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9" grpId="0" autoUpdateAnimBg="0"/>
      <p:bldP spid="81204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2034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833388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2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Illustration</a:t>
            </a:r>
            <a:r>
              <a:rPr lang="en-US" altLang="en-US" sz="22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The total of the cash plus receipts does </a:t>
            </a:r>
            <a:r>
              <a:rPr lang="en-US" altLang="en-US" sz="2200" b="1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not equal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the established amount. Assume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that Zhu’s petty cash custodian has only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NT$420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in cash in the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fund. Zhu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would make the following entry:</a:t>
            </a:r>
          </a:p>
        </p:txBody>
      </p:sp>
      <p:sp>
        <p:nvSpPr>
          <p:cNvPr id="812037" name="Text Box 5"/>
          <p:cNvSpPr txBox="1">
            <a:spLocks noChangeArrowheads="1"/>
          </p:cNvSpPr>
          <p:nvPr/>
        </p:nvSpPr>
        <p:spPr bwMode="auto">
          <a:xfrm>
            <a:off x="2042864" y="3140968"/>
            <a:ext cx="670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Postage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Expense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1,320</a:t>
            </a:r>
          </a:p>
        </p:txBody>
      </p:sp>
      <p:sp>
        <p:nvSpPr>
          <p:cNvPr id="812038" name="Text Box 6"/>
          <p:cNvSpPr txBox="1">
            <a:spLocks noChangeArrowheads="1"/>
          </p:cNvSpPr>
          <p:nvPr/>
        </p:nvSpPr>
        <p:spPr bwMode="auto">
          <a:xfrm>
            <a:off x="671264" y="3140968"/>
            <a:ext cx="1219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Mar. 15</a:t>
            </a:r>
          </a:p>
        </p:txBody>
      </p:sp>
      <p:sp>
        <p:nvSpPr>
          <p:cNvPr id="812039" name="Text Box 7"/>
          <p:cNvSpPr txBox="1">
            <a:spLocks noChangeArrowheads="1"/>
          </p:cNvSpPr>
          <p:nvPr/>
        </p:nvSpPr>
        <p:spPr bwMode="auto">
          <a:xfrm>
            <a:off x="2042864" y="4987230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0375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61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176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91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8606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3178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7750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2322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6894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 		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2,580</a:t>
            </a:r>
            <a:endParaRPr lang="en-US" altLang="en-US" sz="2200" dirty="0">
              <a:latin typeface="Book Antiqua" panose="02040602050305030304" pitchFamily="18" charset="0"/>
              <a:ea typeface="標楷體" panose="03000509000000000000" pitchFamily="65" charset="-120"/>
              <a:cs typeface="Arial" charset="0"/>
            </a:endParaRPr>
          </a:p>
        </p:txBody>
      </p:sp>
      <p:sp>
        <p:nvSpPr>
          <p:cNvPr id="812040" name="Text Box 8"/>
          <p:cNvSpPr txBox="1">
            <a:spLocks noChangeArrowheads="1"/>
          </p:cNvSpPr>
          <p:nvPr/>
        </p:nvSpPr>
        <p:spPr bwMode="auto">
          <a:xfrm>
            <a:off x="2042864" y="3615630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Freight-Out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1,140</a:t>
            </a:r>
          </a:p>
        </p:txBody>
      </p:sp>
      <p:sp>
        <p:nvSpPr>
          <p:cNvPr id="812041" name="Text Box 9"/>
          <p:cNvSpPr txBox="1">
            <a:spLocks noChangeArrowheads="1"/>
          </p:cNvSpPr>
          <p:nvPr/>
        </p:nvSpPr>
        <p:spPr bwMode="auto">
          <a:xfrm>
            <a:off x="2042864" y="4072830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Miscellaneous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Expense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150</a:t>
            </a:r>
          </a:p>
        </p:txBody>
      </p:sp>
      <p:sp>
        <p:nvSpPr>
          <p:cNvPr id="812042" name="Text Box 10"/>
          <p:cNvSpPr txBox="1">
            <a:spLocks noChangeArrowheads="1"/>
          </p:cNvSpPr>
          <p:nvPr/>
        </p:nvSpPr>
        <p:spPr bwMode="auto">
          <a:xfrm>
            <a:off x="2546920" y="4499868"/>
            <a:ext cx="574865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Over and Short                               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     30</a:t>
            </a:r>
            <a:endParaRPr lang="en-US" altLang="en-US" sz="2200" dirty="0">
              <a:latin typeface="Book Antiqua" panose="02040602050305030304" pitchFamily="18" charset="0"/>
              <a:ea typeface="標楷體" panose="03000509000000000000" pitchFamily="65" charset="-120"/>
              <a:cs typeface="Arial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04800" y="1196752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5536" y="116632"/>
            <a:ext cx="8518884" cy="96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Replenishing the Petty Cash Fund</a:t>
            </a:r>
          </a:p>
          <a:p>
            <a:pPr algn="l"/>
            <a:r>
              <a:rPr lang="zh-TW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撥補零用金</a:t>
            </a:r>
            <a:endParaRPr lang="en-US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524328" y="621268"/>
            <a:ext cx="141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p.345)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9" grpId="0" autoUpdateAnimBg="0"/>
      <p:bldP spid="81204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609600" y="1268104"/>
            <a:ext cx="8077200" cy="21236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2057400" algn="l"/>
              </a:tabLst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sz="2200" b="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Bateer </a:t>
            </a:r>
            <a:r>
              <a:rPr lang="en-US" sz="2200" b="0" dirty="0">
                <a:solidFill>
                  <a:schemeClr val="tx1"/>
                </a:solidFill>
                <a:latin typeface="Book Antiqua" panose="02040602050305030304" pitchFamily="18" charset="0"/>
              </a:rPr>
              <a:t>SA established a R$50 petty cash fund on July 1. On July 30, the fund had R$12 </a:t>
            </a:r>
            <a:r>
              <a:rPr lang="en-US" sz="2200" b="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cash remaining(</a:t>
            </a:r>
            <a:r>
              <a:rPr lang="zh-TW" altLang="en-US" sz="2200" b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剩下現金</a:t>
            </a:r>
            <a:r>
              <a:rPr lang="en-US" altLang="zh-TW" sz="2200" b="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)</a:t>
            </a:r>
            <a:r>
              <a:rPr lang="en-US" sz="2200" b="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sz="2200" b="0" dirty="0">
                <a:solidFill>
                  <a:schemeClr val="tx1"/>
                </a:solidFill>
                <a:latin typeface="Book Antiqua" panose="02040602050305030304" pitchFamily="18" charset="0"/>
              </a:rPr>
              <a:t>and petty cash receipts for postage R$14, </a:t>
            </a:r>
            <a:r>
              <a:rPr lang="en-US" sz="2200" b="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office </a:t>
            </a:r>
            <a:r>
              <a:rPr lang="en-US" sz="2200" b="0" dirty="0">
                <a:solidFill>
                  <a:schemeClr val="tx1"/>
                </a:solidFill>
                <a:latin typeface="Book Antiqua" panose="02040602050305030304" pitchFamily="18" charset="0"/>
              </a:rPr>
              <a:t>supplies R$10, and delivery </a:t>
            </a:r>
            <a:r>
              <a:rPr lang="en-US" sz="2200" b="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expense R$15</a:t>
            </a:r>
            <a:r>
              <a:rPr lang="en-US" sz="2200" b="0" dirty="0">
                <a:solidFill>
                  <a:schemeClr val="tx1"/>
                </a:solidFill>
                <a:latin typeface="Book Antiqua" panose="02040602050305030304" pitchFamily="18" charset="0"/>
              </a:rPr>
              <a:t>. Prepare journal entries to establish the fund on July 1 and to replenish the fund on July 30</a:t>
            </a:r>
            <a:r>
              <a:rPr lang="en-US" sz="2200" b="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.(</a:t>
            </a:r>
            <a:r>
              <a:rPr lang="en-US" sz="2200" b="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E7-7; E7-8; P7-2a</a:t>
            </a:r>
            <a:r>
              <a:rPr lang="en-US" sz="2200" b="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)</a:t>
            </a:r>
            <a:endParaRPr lang="en-US" sz="2200" b="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981200" y="3495909"/>
            <a:ext cx="6629400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4572000" algn="r"/>
              </a:tabLst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tabLst>
                <a:tab pos="4572000" algn="r"/>
              </a:tabLst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tabLst>
                <a:tab pos="4572000" algn="r"/>
              </a:tabLst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tabLst>
                <a:tab pos="4572000" algn="r"/>
              </a:tabLst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tabLst>
                <a:tab pos="4572000" algn="r"/>
              </a:tabLst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r"/>
              </a:tabLs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r"/>
              </a:tabLs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r"/>
              </a:tabLs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r"/>
              </a:tabLs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463550" indent="-463550" algn="l">
              <a:spcBef>
                <a:spcPts val="600"/>
              </a:spcBef>
              <a:tabLst>
                <a:tab pos="4913313" algn="r"/>
                <a:tab pos="6223000" algn="r"/>
              </a:tabLst>
            </a:pPr>
            <a:r>
              <a:rPr lang="en-US" sz="2200" dirty="0" smtClean="0">
                <a:latin typeface="Book Antiqua" panose="02040602050305030304" pitchFamily="18" charset="0"/>
                <a:cs typeface="Arial" charset="0"/>
              </a:rPr>
              <a:t>Petty </a:t>
            </a:r>
            <a:r>
              <a:rPr lang="en-US" sz="2200" dirty="0">
                <a:latin typeface="Book Antiqua" panose="02040602050305030304" pitchFamily="18" charset="0"/>
                <a:cs typeface="Arial" charset="0"/>
              </a:rPr>
              <a:t>Cash </a:t>
            </a:r>
            <a:r>
              <a:rPr lang="en-US" sz="2200" dirty="0" smtClean="0">
                <a:latin typeface="Book Antiqua" panose="02040602050305030304" pitchFamily="18" charset="0"/>
                <a:cs typeface="Arial" charset="0"/>
              </a:rPr>
              <a:t>	50</a:t>
            </a:r>
          </a:p>
          <a:p>
            <a:pPr marL="463550" indent="-463550" algn="l">
              <a:spcBef>
                <a:spcPts val="600"/>
              </a:spcBef>
              <a:tabLst>
                <a:tab pos="4913313" algn="r"/>
                <a:tab pos="6223000" algn="r"/>
              </a:tabLst>
            </a:pPr>
            <a:r>
              <a:rPr lang="en-US" sz="2200" dirty="0" smtClean="0">
                <a:latin typeface="Book Antiqua" panose="02040602050305030304" pitchFamily="18" charset="0"/>
                <a:cs typeface="Arial" charset="0"/>
              </a:rPr>
              <a:t>	Cash 		50</a:t>
            </a:r>
          </a:p>
          <a:p>
            <a:pPr marL="463550" indent="-463550" algn="l">
              <a:spcBef>
                <a:spcPts val="1200"/>
              </a:spcBef>
              <a:tabLst>
                <a:tab pos="4913313" algn="r"/>
                <a:tab pos="6223000" algn="r"/>
              </a:tabLst>
            </a:pPr>
            <a:r>
              <a:rPr lang="en-US" sz="2200" dirty="0" smtClean="0">
                <a:latin typeface="Book Antiqua" panose="02040602050305030304" pitchFamily="18" charset="0"/>
                <a:cs typeface="Arial" charset="0"/>
              </a:rPr>
              <a:t>Postage </a:t>
            </a:r>
            <a:r>
              <a:rPr lang="en-US" sz="2200" dirty="0">
                <a:latin typeface="Book Antiqua" panose="02040602050305030304" pitchFamily="18" charset="0"/>
                <a:cs typeface="Arial" charset="0"/>
              </a:rPr>
              <a:t>Expense </a:t>
            </a:r>
            <a:r>
              <a:rPr lang="en-US" sz="2200" dirty="0" smtClean="0">
                <a:latin typeface="Book Antiqua" panose="02040602050305030304" pitchFamily="18" charset="0"/>
                <a:cs typeface="Arial" charset="0"/>
              </a:rPr>
              <a:t>	14</a:t>
            </a:r>
          </a:p>
          <a:p>
            <a:pPr marL="463550" indent="-463550" algn="l">
              <a:spcBef>
                <a:spcPts val="600"/>
              </a:spcBef>
              <a:tabLst>
                <a:tab pos="4913313" algn="r"/>
                <a:tab pos="6223000" algn="r"/>
              </a:tabLst>
            </a:pPr>
            <a:r>
              <a:rPr lang="en-US" sz="2200" dirty="0" smtClean="0">
                <a:latin typeface="Book Antiqua" panose="02040602050305030304" pitchFamily="18" charset="0"/>
                <a:cs typeface="Arial" charset="0"/>
              </a:rPr>
              <a:t>Supplies 	10</a:t>
            </a:r>
          </a:p>
          <a:p>
            <a:pPr marL="463550" indent="-463550" algn="l">
              <a:spcBef>
                <a:spcPts val="600"/>
              </a:spcBef>
              <a:tabLst>
                <a:tab pos="4913313" algn="r"/>
                <a:tab pos="6223000" algn="r"/>
              </a:tabLst>
            </a:pPr>
            <a:r>
              <a:rPr lang="en-US" sz="2200" dirty="0" smtClean="0">
                <a:latin typeface="Book Antiqua" panose="02040602050305030304" pitchFamily="18" charset="0"/>
                <a:cs typeface="Arial" charset="0"/>
              </a:rPr>
              <a:t>Delivery </a:t>
            </a:r>
            <a:r>
              <a:rPr lang="en-US" sz="2200" dirty="0">
                <a:latin typeface="Book Antiqua" panose="02040602050305030304" pitchFamily="18" charset="0"/>
                <a:cs typeface="Arial" charset="0"/>
              </a:rPr>
              <a:t>Expense </a:t>
            </a:r>
            <a:r>
              <a:rPr lang="en-US" sz="2200" dirty="0" smtClean="0">
                <a:latin typeface="Book Antiqua" panose="02040602050305030304" pitchFamily="18" charset="0"/>
                <a:cs typeface="Arial" charset="0"/>
              </a:rPr>
              <a:t>	15</a:t>
            </a:r>
          </a:p>
          <a:p>
            <a:pPr marL="463550" indent="-463550" algn="l">
              <a:spcBef>
                <a:spcPts val="600"/>
              </a:spcBef>
              <a:tabLst>
                <a:tab pos="4913313" algn="r"/>
                <a:tab pos="6223000" algn="r"/>
              </a:tabLst>
            </a:pPr>
            <a:r>
              <a:rPr lang="en-US" sz="2200" dirty="0" smtClean="0">
                <a:latin typeface="Book Antiqua" panose="02040602050305030304" pitchFamily="18" charset="0"/>
                <a:cs typeface="Arial" charset="0"/>
              </a:rPr>
              <a:t>	Cash </a:t>
            </a:r>
            <a:r>
              <a:rPr lang="en-US" sz="2200" dirty="0">
                <a:latin typeface="Book Antiqua" panose="02040602050305030304" pitchFamily="18" charset="0"/>
                <a:cs typeface="Arial" charset="0"/>
              </a:rPr>
              <a:t>Over and Short </a:t>
            </a:r>
            <a:r>
              <a:rPr lang="en-US" sz="2200" dirty="0" smtClean="0">
                <a:latin typeface="Book Antiqua" panose="02040602050305030304" pitchFamily="18" charset="0"/>
                <a:cs typeface="Arial" charset="0"/>
              </a:rPr>
              <a:t>		1</a:t>
            </a:r>
          </a:p>
          <a:p>
            <a:pPr marL="463550" indent="-463550" algn="l">
              <a:spcBef>
                <a:spcPts val="600"/>
              </a:spcBef>
              <a:tabLst>
                <a:tab pos="4913313" algn="r"/>
                <a:tab pos="6223000" algn="r"/>
              </a:tabLst>
            </a:pPr>
            <a:r>
              <a:rPr lang="en-US" sz="2200" dirty="0">
                <a:latin typeface="Book Antiqua" panose="02040602050305030304" pitchFamily="18" charset="0"/>
                <a:cs typeface="Arial" charset="0"/>
              </a:rPr>
              <a:t>	</a:t>
            </a:r>
            <a:r>
              <a:rPr lang="en-US" sz="2200" dirty="0" smtClean="0">
                <a:latin typeface="Book Antiqua" panose="02040602050305030304" pitchFamily="18" charset="0"/>
                <a:cs typeface="Arial" charset="0"/>
              </a:rPr>
              <a:t>Cash </a:t>
            </a:r>
            <a:r>
              <a:rPr lang="en-US" sz="2200" dirty="0">
                <a:latin typeface="Book Antiqua" panose="02040602050305030304" pitchFamily="18" charset="0"/>
                <a:cs typeface="Arial" charset="0"/>
              </a:rPr>
              <a:t>(R$50 – R$12) </a:t>
            </a:r>
            <a:r>
              <a:rPr lang="en-US" sz="2200" dirty="0" smtClean="0">
                <a:latin typeface="Book Antiqua" panose="02040602050305030304" pitchFamily="18" charset="0"/>
                <a:cs typeface="Arial" charset="0"/>
              </a:rPr>
              <a:t>		38</a:t>
            </a:r>
            <a:endParaRPr lang="en-US" altLang="en-US" sz="2200" dirty="0">
              <a:latin typeface="Book Antiqua" panose="02040602050305030304" pitchFamily="18" charset="0"/>
              <a:cs typeface="Arial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609600" y="3495909"/>
            <a:ext cx="1066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200" dirty="0" smtClean="0">
                <a:latin typeface="Book Antiqua" panose="02040602050305030304" pitchFamily="18" charset="0"/>
                <a:cs typeface="Arial" charset="0"/>
              </a:rPr>
              <a:t>July 1</a:t>
            </a:r>
            <a:endParaRPr lang="en-US" altLang="en-US" sz="2200" dirty="0">
              <a:latin typeface="Book Antiqua" panose="02040602050305030304" pitchFamily="18" charset="0"/>
              <a:cs typeface="Arial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609600" y="4405952"/>
            <a:ext cx="1066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200" dirty="0" smtClean="0">
                <a:latin typeface="Book Antiqua" panose="02040602050305030304" pitchFamily="18" charset="0"/>
                <a:cs typeface="Arial" charset="0"/>
              </a:rPr>
              <a:t>July 30</a:t>
            </a:r>
            <a:endParaRPr lang="en-US" altLang="en-US" sz="2200" dirty="0">
              <a:latin typeface="Book Antiqua" panose="02040602050305030304" pitchFamily="18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504" y="397171"/>
            <a:ext cx="8577217" cy="579781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rgbClr val="777777"/>
            </a:solidFill>
          </a:ln>
        </p:spPr>
        <p:txBody>
          <a:bodyPr wrap="square" lIns="86493" tIns="43247" rIns="86493" bIns="43247" rtlCol="0" anchor="ctr" anchorCtr="0">
            <a:noAutofit/>
          </a:bodyPr>
          <a:lstStyle>
            <a:defPPr>
              <a:defRPr lang="en-US"/>
            </a:defPPr>
            <a:lvl1pPr marL="231775" algn="l">
              <a:defRPr sz="3200" b="1">
                <a:solidFill>
                  <a:schemeClr val="bg1"/>
                </a:solidFill>
                <a:latin typeface="Liberation Sans" panose="020B0604020202020204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accent3"/>
                </a:solidFill>
                <a:latin typeface="Book Antiqua" panose="02040602050305030304" pitchFamily="18" charset="0"/>
              </a:rPr>
              <a:t>&gt;</a:t>
            </a:r>
            <a:endParaRPr lang="en-US" altLang="en-US" dirty="0">
              <a:solidFill>
                <a:schemeClr val="accent3"/>
              </a:solidFill>
              <a:latin typeface="Book Antiqua" panose="0204060205030503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07939" y="397171"/>
            <a:ext cx="1711461" cy="579781"/>
          </a:xfrm>
          <a:prstGeom prst="rect">
            <a:avLst/>
          </a:prstGeom>
          <a:solidFill>
            <a:srgbClr val="FF9900"/>
          </a:solidFill>
          <a:ln w="12700">
            <a:solidFill>
              <a:srgbClr val="777777"/>
            </a:solidFill>
          </a:ln>
        </p:spPr>
        <p:txBody>
          <a:bodyPr wrap="square" lIns="86493" tIns="43247" rIns="86493" bIns="43247" rtlCol="0">
            <a:noAutofit/>
          </a:bodyPr>
          <a:lstStyle>
            <a:defPPr>
              <a:defRPr lang="en-US"/>
            </a:defPPr>
            <a:lvl1pPr marL="231775" algn="l">
              <a:defRPr sz="3200" b="1">
                <a:solidFill>
                  <a:schemeClr val="bg1"/>
                </a:solidFill>
                <a:latin typeface="Liberation Sans" panose="020B0604020202020204" pitchFamily="34" charset="0"/>
              </a:defRPr>
            </a:lvl1pPr>
          </a:lstStyle>
          <a:p>
            <a:r>
              <a:rPr lang="en-US" sz="3100" dirty="0" smtClean="0">
                <a:latin typeface="Book Antiqua" panose="02040602050305030304" pitchFamily="18" charset="0"/>
              </a:rPr>
              <a:t>DO IT!</a:t>
            </a:r>
            <a:endParaRPr lang="en-US" sz="31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252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ppt\ppt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0" y="260648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      Exercises : E7-7</a:t>
            </a:r>
            <a:endParaRPr lang="zh-TW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1124744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Book Antiqua" panose="02040602050305030304" pitchFamily="18" charset="0"/>
              </a:rPr>
              <a:t>LaSalle SA established a petty cash fund on May 1, cashing a check for €100. The company </a:t>
            </a:r>
            <a:r>
              <a:rPr lang="en-US" altLang="zh-TW" sz="2000" u="sng" dirty="0" smtClean="0">
                <a:latin typeface="Book Antiqua" panose="02040602050305030304" pitchFamily="18" charset="0"/>
              </a:rPr>
              <a:t>reimbursed(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撥</a:t>
            </a:r>
            <a:r>
              <a:rPr lang="zh-TW" altLang="en-US" sz="20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en-US" altLang="zh-TW" sz="2000" u="sng" dirty="0" smtClean="0">
                <a:latin typeface="Book Antiqua" panose="02040602050305030304" pitchFamily="18" charset="0"/>
              </a:rPr>
              <a:t>) 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the </a:t>
            </a:r>
            <a:r>
              <a:rPr lang="en-US" altLang="zh-TW" sz="2000" dirty="0">
                <a:latin typeface="Book Antiqua" panose="02040602050305030304" pitchFamily="18" charset="0"/>
              </a:rPr>
              <a:t>fund on June 1 and July 1 with the following results.</a:t>
            </a:r>
          </a:p>
          <a:p>
            <a:pPr marL="441325"/>
            <a:r>
              <a:rPr lang="en-US" altLang="zh-TW" sz="2000" dirty="0">
                <a:latin typeface="Book Antiqua" panose="02040602050305030304" pitchFamily="18" charset="0"/>
              </a:rPr>
              <a:t>June 1: Cash in fund €1.75. Receipts: delivery expense €31.25; postage expense €41.00; and miscellaneous expense €25.00.</a:t>
            </a:r>
          </a:p>
          <a:p>
            <a:pPr marL="441325"/>
            <a:r>
              <a:rPr lang="en-US" altLang="zh-TW" sz="2000" dirty="0">
                <a:latin typeface="Book Antiqua" panose="02040602050305030304" pitchFamily="18" charset="0"/>
              </a:rPr>
              <a:t>July 1: Cash in fund €3.25. Receipts: delivery expense €21.00; entertainment expense €53.00; and miscellaneous expense €24.75.</a:t>
            </a:r>
          </a:p>
          <a:p>
            <a:r>
              <a:rPr lang="en-US" altLang="zh-TW" sz="2000" dirty="0">
                <a:latin typeface="Book Antiqua" panose="02040602050305030304" pitchFamily="18" charset="0"/>
              </a:rPr>
              <a:t>On July 10, LaSalle increased the fund from €100 to €150.</a:t>
            </a:r>
          </a:p>
          <a:p>
            <a:r>
              <a:rPr lang="en-US" altLang="zh-TW" sz="2000" b="1" u="sng" dirty="0" smtClean="0">
                <a:latin typeface="Book Antiqua" panose="02040602050305030304" pitchFamily="18" charset="0"/>
              </a:rPr>
              <a:t>Instructions</a:t>
            </a:r>
            <a:endParaRPr lang="en-US" altLang="zh-TW" sz="2000" b="1" u="sng" dirty="0">
              <a:latin typeface="Book Antiqua" panose="02040602050305030304" pitchFamily="18" charset="0"/>
            </a:endParaRPr>
          </a:p>
          <a:p>
            <a:r>
              <a:rPr lang="en-US" altLang="zh-TW" sz="2000" dirty="0">
                <a:latin typeface="Book Antiqua" panose="02040602050305030304" pitchFamily="18" charset="0"/>
              </a:rPr>
              <a:t>Prepare journal entries for LaSalle SA for May 1, June 1, July 1, and July 10.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7336" y="404664"/>
            <a:ext cx="141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p.366)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582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ppt\ppt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      Exercises : E7-8</a:t>
            </a:r>
            <a:endParaRPr lang="zh-TW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568" y="1196752"/>
            <a:ext cx="77768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Book Antiqua" panose="02040602050305030304" pitchFamily="18" charset="0"/>
              </a:rPr>
              <a:t>Ankara A.S. uses an </a:t>
            </a:r>
            <a:r>
              <a:rPr lang="en-US" altLang="zh-TW" sz="2000" dirty="0" err="1">
                <a:latin typeface="Book Antiqua" panose="02040602050305030304" pitchFamily="18" charset="0"/>
              </a:rPr>
              <a:t>imprest</a:t>
            </a:r>
            <a:r>
              <a:rPr lang="en-US" altLang="zh-TW" sz="2000" dirty="0">
                <a:latin typeface="Book Antiqua" panose="02040602050305030304" pitchFamily="18" charset="0"/>
              </a:rPr>
              <a:t> petty cash system. The fund was established on March 1 with a balance of  100. During March, the following petty cash receipts were found in the petty cash box.</a:t>
            </a:r>
          </a:p>
          <a:p>
            <a:r>
              <a:rPr lang="en-US" altLang="zh-TW" sz="2000" u="sng" dirty="0">
                <a:latin typeface="Book Antiqua" panose="02040602050305030304" pitchFamily="18" charset="0"/>
              </a:rPr>
              <a:t>Date	</a:t>
            </a:r>
            <a:r>
              <a:rPr lang="en-US" altLang="zh-TW" sz="2000" dirty="0">
                <a:latin typeface="Book Antiqua" panose="02040602050305030304" pitchFamily="18" charset="0"/>
              </a:rPr>
              <a:t>	</a:t>
            </a:r>
            <a:r>
              <a:rPr lang="en-US" altLang="zh-TW" sz="2000" u="sng" dirty="0">
                <a:latin typeface="Book Antiqua" panose="02040602050305030304" pitchFamily="18" charset="0"/>
              </a:rPr>
              <a:t>Receipt No.		For		Amount</a:t>
            </a:r>
          </a:p>
          <a:p>
            <a:r>
              <a:rPr lang="en-US" altLang="zh-TW" sz="2000" dirty="0">
                <a:latin typeface="Book Antiqua" panose="02040602050305030304" pitchFamily="18" charset="0"/>
              </a:rPr>
              <a:t>3/5		1		Stamp Inventory	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         39</a:t>
            </a:r>
            <a:endParaRPr lang="en-US" altLang="zh-TW" sz="2000" dirty="0">
              <a:latin typeface="Book Antiqua" panose="02040602050305030304" pitchFamily="18" charset="0"/>
            </a:endParaRPr>
          </a:p>
          <a:p>
            <a:r>
              <a:rPr lang="en-US" altLang="zh-TW" sz="2000" dirty="0" smtClean="0">
                <a:latin typeface="Book Antiqua" panose="02040602050305030304" pitchFamily="18" charset="0"/>
              </a:rPr>
              <a:t>    7</a:t>
            </a:r>
            <a:r>
              <a:rPr lang="en-US" altLang="zh-TW" sz="2000" dirty="0">
                <a:latin typeface="Book Antiqua" panose="02040602050305030304" pitchFamily="18" charset="0"/>
              </a:rPr>
              <a:t>		2		Freight-Out		 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        17</a:t>
            </a:r>
            <a:endParaRPr lang="en-US" altLang="zh-TW" sz="2000" dirty="0">
              <a:latin typeface="Book Antiqua" panose="02040602050305030304" pitchFamily="18" charset="0"/>
            </a:endParaRPr>
          </a:p>
          <a:p>
            <a:r>
              <a:rPr lang="en-US" altLang="zh-TW" sz="2000" dirty="0" smtClean="0">
                <a:latin typeface="Book Antiqua" panose="02040602050305030304" pitchFamily="18" charset="0"/>
              </a:rPr>
              <a:t>    9</a:t>
            </a:r>
            <a:r>
              <a:rPr lang="en-US" altLang="zh-TW" sz="2000" dirty="0">
                <a:latin typeface="Book Antiqua" panose="02040602050305030304" pitchFamily="18" charset="0"/>
              </a:rPr>
              <a:t>		3		Miscellaneous Expense	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           6</a:t>
            </a:r>
            <a:endParaRPr lang="en-US" altLang="zh-TW" sz="2000" dirty="0">
              <a:latin typeface="Book Antiqua" panose="02040602050305030304" pitchFamily="18" charset="0"/>
            </a:endParaRPr>
          </a:p>
          <a:p>
            <a:r>
              <a:rPr lang="en-US" altLang="zh-TW" sz="2000" dirty="0" smtClean="0">
                <a:latin typeface="Book Antiqua" panose="02040602050305030304" pitchFamily="18" charset="0"/>
              </a:rPr>
              <a:t>  11</a:t>
            </a:r>
            <a:r>
              <a:rPr lang="en-US" altLang="zh-TW" sz="2000" dirty="0">
                <a:latin typeface="Book Antiqua" panose="02040602050305030304" pitchFamily="18" charset="0"/>
              </a:rPr>
              <a:t>		4		Travel Expense		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         </a:t>
            </a:r>
            <a:r>
              <a:rPr lang="en-US" altLang="zh-TW" sz="2000" dirty="0">
                <a:latin typeface="Book Antiqua" panose="02040602050305030304" pitchFamily="18" charset="0"/>
              </a:rPr>
              <a:t>24</a:t>
            </a:r>
          </a:p>
          <a:p>
            <a:r>
              <a:rPr lang="en-US" altLang="zh-TW" sz="2000" dirty="0" smtClean="0">
                <a:latin typeface="Book Antiqua" panose="02040602050305030304" pitchFamily="18" charset="0"/>
              </a:rPr>
              <a:t>  14</a:t>
            </a:r>
            <a:r>
              <a:rPr lang="en-US" altLang="zh-TW" sz="2000" dirty="0">
                <a:latin typeface="Book Antiqua" panose="02040602050305030304" pitchFamily="18" charset="0"/>
              </a:rPr>
              <a:t>		5		Miscellaneous Expense	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           </a:t>
            </a:r>
            <a:r>
              <a:rPr lang="en-US" altLang="zh-TW" sz="2000" dirty="0">
                <a:latin typeface="Book Antiqua" panose="02040602050305030304" pitchFamily="18" charset="0"/>
              </a:rPr>
              <a:t>7</a:t>
            </a:r>
          </a:p>
          <a:p>
            <a:endParaRPr lang="en-US" altLang="zh-TW" sz="2000" dirty="0" smtClean="0">
              <a:latin typeface="Book Antiqua" panose="02040602050305030304" pitchFamily="18" charset="0"/>
            </a:endParaRPr>
          </a:p>
          <a:p>
            <a:r>
              <a:rPr lang="en-US" altLang="zh-TW" sz="2000" dirty="0" smtClean="0">
                <a:latin typeface="Book Antiqua" panose="02040602050305030304" pitchFamily="18" charset="0"/>
              </a:rPr>
              <a:t>The </a:t>
            </a:r>
            <a:r>
              <a:rPr lang="en-US" altLang="zh-TW" sz="2000" dirty="0">
                <a:latin typeface="Book Antiqua" panose="02040602050305030304" pitchFamily="18" charset="0"/>
              </a:rPr>
              <a:t>fund was </a:t>
            </a:r>
            <a:r>
              <a:rPr lang="en-US" altLang="zh-TW" sz="2000" u="sng" dirty="0" smtClean="0">
                <a:latin typeface="Book Antiqua" panose="02040602050305030304" pitchFamily="18" charset="0"/>
              </a:rPr>
              <a:t>replenished(</a:t>
            </a:r>
            <a:r>
              <a:rPr lang="zh-TW" altLang="en-US" sz="20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撥補</a:t>
            </a:r>
            <a:r>
              <a:rPr lang="en-US" altLang="zh-TW" sz="2000" u="sng" dirty="0" smtClean="0">
                <a:latin typeface="Book Antiqua" panose="02040602050305030304" pitchFamily="18" charset="0"/>
              </a:rPr>
              <a:t>)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 </a:t>
            </a:r>
            <a:r>
              <a:rPr lang="en-US" altLang="zh-TW" sz="2000" dirty="0">
                <a:latin typeface="Book Antiqua" panose="02040602050305030304" pitchFamily="18" charset="0"/>
              </a:rPr>
              <a:t>on March 15 when the fund contained  4 in cash. On March 20, the amount in the fund was increased to  150.</a:t>
            </a:r>
          </a:p>
          <a:p>
            <a:r>
              <a:rPr lang="en-US" altLang="zh-TW" sz="2000" b="1" u="sng" dirty="0" smtClean="0">
                <a:latin typeface="Book Antiqua" panose="02040602050305030304" pitchFamily="18" charset="0"/>
              </a:rPr>
              <a:t>Instructions</a:t>
            </a:r>
            <a:endParaRPr lang="en-US" altLang="zh-TW" sz="2000" b="1" u="sng" dirty="0">
              <a:latin typeface="Book Antiqua" panose="02040602050305030304" pitchFamily="18" charset="0"/>
            </a:endParaRPr>
          </a:p>
          <a:p>
            <a:r>
              <a:rPr lang="en-US" altLang="zh-TW" sz="2000" dirty="0">
                <a:latin typeface="Book Antiqua" panose="02040602050305030304" pitchFamily="18" charset="0"/>
              </a:rPr>
              <a:t>Journalize the entries in March that </a:t>
            </a:r>
            <a:r>
              <a:rPr lang="en-US" altLang="zh-TW" sz="2000" u="sng" dirty="0">
                <a:latin typeface="Book Antiqua" panose="02040602050305030304" pitchFamily="18" charset="0"/>
              </a:rPr>
              <a:t>pertain </a:t>
            </a:r>
            <a:r>
              <a:rPr lang="en-US" altLang="zh-TW" sz="2000" u="sng" dirty="0" smtClean="0">
                <a:latin typeface="Book Antiqua" panose="02040602050305030304" pitchFamily="18" charset="0"/>
              </a:rPr>
              <a:t>to(</a:t>
            </a:r>
            <a:r>
              <a:rPr lang="zh-TW" altLang="en-US" sz="20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有關</a:t>
            </a:r>
            <a:r>
              <a:rPr lang="en-US" altLang="zh-TW" sz="2000" u="sng" dirty="0" smtClean="0">
                <a:latin typeface="Book Antiqua" panose="02040602050305030304" pitchFamily="18" charset="0"/>
              </a:rPr>
              <a:t>)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 </a:t>
            </a:r>
            <a:r>
              <a:rPr lang="en-US" altLang="zh-TW" sz="2000" dirty="0">
                <a:latin typeface="Book Antiqua" panose="02040602050305030304" pitchFamily="18" charset="0"/>
              </a:rPr>
              <a:t>the operation of the petty cash fund.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7545328" y="476672"/>
            <a:ext cx="141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p.366)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27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533400" y="1275869"/>
            <a:ext cx="8143056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9215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buClr>
                <a:srgbClr val="800000"/>
              </a:buClr>
              <a:buSzPct val="80000"/>
            </a:pPr>
            <a:r>
              <a:rPr lang="en-US" altLang="en-US" sz="23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Contributes to good internal control over cash.</a:t>
            </a:r>
          </a:p>
          <a:p>
            <a:pPr marL="536575" lvl="1" indent="-301625">
              <a:lnSpc>
                <a:spcPct val="125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Minimizes the amount of </a:t>
            </a:r>
            <a:r>
              <a:rPr lang="en-US" alt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currency(</a:t>
            </a:r>
            <a:r>
              <a:rPr lang="zh-TW" alt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貨幣</a:t>
            </a:r>
            <a:r>
              <a:rPr lang="en-US" altLang="zh-TW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alt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en-US" sz="21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on hand.</a:t>
            </a:r>
          </a:p>
          <a:p>
            <a:pPr marL="536575" lvl="1" indent="-301625">
              <a:lnSpc>
                <a:spcPct val="125000"/>
              </a:lnSpc>
              <a:spcBef>
                <a:spcPts val="600"/>
              </a:spcBef>
              <a:buClr>
                <a:srgbClr val="C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Creates a double record </a:t>
            </a:r>
            <a:r>
              <a:rPr lang="en-US" alt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of all </a:t>
            </a:r>
            <a:r>
              <a:rPr lang="en-US" altLang="en-US" sz="21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bank </a:t>
            </a:r>
            <a:r>
              <a:rPr lang="en-US" alt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transactions</a:t>
            </a:r>
            <a:r>
              <a:rPr lang="en-US" altLang="en-US" sz="21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  <a:endParaRPr lang="en-US" altLang="en-US" sz="2100" dirty="0" smtClean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1071563" lvl="1" indent="-346075">
              <a:lnSpc>
                <a:spcPct val="125000"/>
              </a:lnSpc>
              <a:spcBef>
                <a:spcPts val="600"/>
              </a:spcBef>
              <a:buClr>
                <a:srgbClr val="C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1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The asset account Cash </a:t>
            </a:r>
            <a:r>
              <a:rPr lang="en-US" alt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maintained </a:t>
            </a:r>
            <a:r>
              <a:rPr lang="en-US" altLang="en-US" sz="2100" b="1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by the company </a:t>
            </a:r>
            <a:r>
              <a:rPr lang="en-US" alt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should have the same balance as </a:t>
            </a:r>
            <a:r>
              <a:rPr lang="en-US" altLang="en-US" sz="2100" b="1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the bank’s Liability account</a:t>
            </a:r>
            <a:r>
              <a:rPr lang="en-US" altLang="en-US" sz="2100" b="1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for that company.</a:t>
            </a:r>
            <a:endParaRPr lang="en-US" altLang="en-US" sz="2100" dirty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7172" y="397171"/>
            <a:ext cx="9175656" cy="579781"/>
          </a:xfrm>
          <a:prstGeom prst="rect">
            <a:avLst/>
          </a:prstGeom>
          <a:solidFill>
            <a:srgbClr val="FFFF00"/>
          </a:solidFill>
          <a:ln w="12700">
            <a:solidFill>
              <a:srgbClr val="0070C0"/>
            </a:solidFill>
          </a:ln>
        </p:spPr>
        <p:txBody>
          <a:bodyPr wrap="square" lIns="86493" tIns="43247" rIns="86493" bIns="43247" rtlCol="0" anchor="ctr" anchorCtr="0">
            <a:noAutofit/>
          </a:bodyPr>
          <a:lstStyle>
            <a:defPPr>
              <a:defRPr lang="en-US"/>
            </a:defPPr>
            <a:lvl1pPr marL="231775" algn="l">
              <a:defRPr sz="3200" b="1">
                <a:solidFill>
                  <a:schemeClr val="bg1"/>
                </a:solidFill>
                <a:latin typeface="Liberation Sans" panose="020B0604020202020204" pitchFamily="34" charset="0"/>
              </a:defRPr>
            </a:lvl1pPr>
          </a:lstStyle>
          <a:p>
            <a:pPr marL="109538"/>
            <a:r>
              <a:rPr lang="en-US" altLang="en-US" dirty="0" smtClean="0">
                <a:solidFill>
                  <a:schemeClr val="accent3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   </a:t>
            </a:r>
            <a:r>
              <a:rPr lang="en-US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Control Features: Use of a Bank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00824" y="4221088"/>
            <a:ext cx="7808208" cy="1332673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ct val="120000"/>
              </a:lnSpc>
              <a:spcBef>
                <a:spcPts val="600"/>
              </a:spcBef>
            </a:pPr>
            <a:r>
              <a:rPr lang="zh-TW" altLang="en-US" sz="2100" b="1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銀行存款調節</a:t>
            </a:r>
            <a:r>
              <a:rPr lang="zh-TW" altLang="en-US" sz="2100" b="1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表</a:t>
            </a:r>
            <a:r>
              <a:rPr lang="en-US" altLang="zh-TW" sz="2100" b="1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en-US" altLang="en-US" sz="2100" b="1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Bank reconciliation</a:t>
            </a:r>
            <a:r>
              <a:rPr lang="en-US" altLang="zh-TW" sz="2100" b="1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100" b="1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的功能</a:t>
            </a:r>
            <a:endParaRPr lang="en-US" altLang="zh-TW" sz="2100" b="1" dirty="0" smtClean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lvl="1">
              <a:lnSpc>
                <a:spcPct val="120000"/>
              </a:lnSpc>
              <a:spcBef>
                <a:spcPts val="600"/>
              </a:spcBef>
            </a:pPr>
            <a:r>
              <a:rPr lang="zh-TW" alt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分析公司帳載記錄與銀行</a:t>
            </a:r>
            <a:r>
              <a:rPr lang="zh-TW" altLang="en-US" sz="21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記錄間差異金額與</a:t>
            </a:r>
            <a:r>
              <a:rPr lang="zh-TW" alt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原因，如時</a:t>
            </a:r>
            <a:r>
              <a:rPr lang="zh-TW" altLang="en-US" sz="21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間性</a:t>
            </a:r>
            <a:r>
              <a:rPr lang="zh-TW" alt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差異或任何一方錯誤。</a:t>
            </a:r>
            <a:endParaRPr lang="en-US" altLang="zh-TW" sz="2100" dirty="0" smtClean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96336" y="539388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 347)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7526"/>
            <a:ext cx="5410200" cy="243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4082" name="Text Box 2"/>
          <p:cNvSpPr txBox="1">
            <a:spLocks noChangeArrowheads="1"/>
          </p:cNvSpPr>
          <p:nvPr/>
        </p:nvSpPr>
        <p:spPr bwMode="auto">
          <a:xfrm>
            <a:off x="549166" y="1237593"/>
            <a:ext cx="431086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800000"/>
              </a:buClr>
              <a:buSzPct val="80000"/>
            </a:pPr>
            <a:r>
              <a:rPr lang="en-US" altLang="en-US" sz="20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Each deposit must be documented by </a:t>
            </a:r>
            <a:r>
              <a:rPr lang="en-US" altLang="en-US" sz="2000" u="sng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deposit slip( ticket)(</a:t>
            </a:r>
            <a:r>
              <a:rPr lang="zh-TW" altLang="en-US" sz="2000" u="sng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存款單</a:t>
            </a:r>
            <a:r>
              <a:rPr lang="en-US" altLang="zh-TW" sz="2000" u="sng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u="sng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券</a:t>
            </a:r>
            <a:r>
              <a:rPr lang="en-US" altLang="zh-TW" sz="2000" u="sng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))</a:t>
            </a:r>
            <a:r>
              <a:rPr lang="en-US" altLang="en-US" sz="20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  <a:endParaRPr lang="en-US" altLang="en-US" sz="2000" dirty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14086" name="Text Box 8"/>
          <p:cNvSpPr txBox="1">
            <a:spLocks noChangeArrowheads="1"/>
          </p:cNvSpPr>
          <p:nvPr/>
        </p:nvSpPr>
        <p:spPr bwMode="auto">
          <a:xfrm>
            <a:off x="3314700" y="2060848"/>
            <a:ext cx="2750076" cy="533400"/>
          </a:xfrm>
          <a:prstGeom prst="rect">
            <a:avLst/>
          </a:prstGeom>
          <a:solidFill>
            <a:schemeClr val="accent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lIns="182880" rIns="182880" anchor="ctr" anchorCtr="0">
            <a:no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200">
                <a:latin typeface="Liberation Sans" panose="020B0604020202020204" pitchFamily="34" charset="0"/>
              </a:defRPr>
            </a:lvl1pPr>
            <a:lvl2pPr marL="742950" indent="-285750" algn="l">
              <a:defRPr>
                <a:latin typeface="Times New Roman" pitchFamily="18" charset="0"/>
              </a:defRPr>
            </a:lvl2pPr>
            <a:lvl3pPr marL="1143000" indent="-228600" algn="l">
              <a:defRPr>
                <a:latin typeface="Times New Roman" pitchFamily="18" charset="0"/>
              </a:defRPr>
            </a:lvl3pPr>
            <a:lvl4pPr marL="1600200" indent="-228600" algn="l">
              <a:defRPr>
                <a:latin typeface="Times New Roman" pitchFamily="18" charset="0"/>
              </a:defRPr>
            </a:lvl4pPr>
            <a:lvl5pPr marL="2057400" indent="-228600" algn="l">
              <a:defRPr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Bank Code Numbers</a:t>
            </a:r>
          </a:p>
        </p:txBody>
      </p:sp>
      <p:sp>
        <p:nvSpPr>
          <p:cNvPr id="814088" name="Text Box 10"/>
          <p:cNvSpPr txBox="1">
            <a:spLocks noChangeArrowheads="1"/>
          </p:cNvSpPr>
          <p:nvPr/>
        </p:nvSpPr>
        <p:spPr bwMode="auto">
          <a:xfrm>
            <a:off x="1295400" y="5878327"/>
            <a:ext cx="1620416" cy="423193"/>
          </a:xfrm>
          <a:prstGeom prst="rect">
            <a:avLst/>
          </a:prstGeom>
          <a:solidFill>
            <a:schemeClr val="accent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lIns="182880" rIns="182880" anchor="ctr" anchorCtr="0">
            <a:no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200">
                <a:latin typeface="Liberation Sans" panose="020B0604020202020204" pitchFamily="34" charset="0"/>
              </a:defRPr>
            </a:lvl1pPr>
            <a:lvl2pPr marL="742950" indent="-285750" algn="l">
              <a:defRPr>
                <a:latin typeface="Times New Roman" pitchFamily="18" charset="0"/>
              </a:defRPr>
            </a:lvl2pPr>
            <a:lvl3pPr marL="1143000" indent="-228600" algn="l">
              <a:defRPr>
                <a:latin typeface="Times New Roman" pitchFamily="18" charset="0"/>
              </a:defRPr>
            </a:lvl3pPr>
            <a:lvl4pPr marL="1600200" indent="-228600" algn="l">
              <a:defRPr>
                <a:latin typeface="Times New Roman" pitchFamily="18" charset="0"/>
              </a:defRPr>
            </a:lvl4pPr>
            <a:lvl5pPr marL="2057400" indent="-228600" algn="l">
              <a:defRPr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Front Side</a:t>
            </a:r>
          </a:p>
        </p:txBody>
      </p:sp>
      <p:sp>
        <p:nvSpPr>
          <p:cNvPr id="814089" name="Text Box 11"/>
          <p:cNvSpPr txBox="1">
            <a:spLocks noChangeArrowheads="1"/>
          </p:cNvSpPr>
          <p:nvPr/>
        </p:nvSpPr>
        <p:spPr bwMode="auto">
          <a:xfrm>
            <a:off x="4139952" y="5745163"/>
            <a:ext cx="1803648" cy="427037"/>
          </a:xfrm>
          <a:prstGeom prst="rect">
            <a:avLst/>
          </a:prstGeom>
          <a:solidFill>
            <a:schemeClr val="accent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lIns="182880" rIns="182880" anchor="ctr" anchorCtr="0">
            <a:no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200">
                <a:latin typeface="Liberation Sans" panose="020B0604020202020204" pitchFamily="34" charset="0"/>
              </a:defRPr>
            </a:lvl1pPr>
            <a:lvl2pPr marL="742950" indent="-285750" algn="l">
              <a:defRPr>
                <a:latin typeface="Times New Roman" pitchFamily="18" charset="0"/>
              </a:defRPr>
            </a:lvl2pPr>
            <a:lvl3pPr marL="1143000" indent="-228600" algn="l">
              <a:defRPr>
                <a:latin typeface="Times New Roman" pitchFamily="18" charset="0"/>
              </a:defRPr>
            </a:lvl3pPr>
            <a:lvl4pPr marL="1600200" indent="-228600" algn="l">
              <a:defRPr>
                <a:latin typeface="Times New Roman" pitchFamily="18" charset="0"/>
              </a:defRPr>
            </a:lvl4pPr>
            <a:lvl5pPr marL="2057400" indent="-228600" algn="l">
              <a:defRPr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9pPr>
          </a:lstStyle>
          <a:p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Reverse Side</a:t>
            </a:r>
          </a:p>
        </p:txBody>
      </p:sp>
      <p:sp>
        <p:nvSpPr>
          <p:cNvPr id="814090" name="AutoShape 12"/>
          <p:cNvSpPr>
            <a:spLocks noChangeArrowheads="1"/>
          </p:cNvSpPr>
          <p:nvPr/>
        </p:nvSpPr>
        <p:spPr bwMode="auto">
          <a:xfrm>
            <a:off x="6096000" y="57912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14091" name="AutoShape 13"/>
          <p:cNvSpPr>
            <a:spLocks noChangeArrowheads="1"/>
          </p:cNvSpPr>
          <p:nvPr/>
        </p:nvSpPr>
        <p:spPr bwMode="auto">
          <a:xfrm rot="-5400000">
            <a:off x="1905000" y="54864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14092" name="Text Box 14"/>
          <p:cNvSpPr txBox="1">
            <a:spLocks noChangeArrowheads="1"/>
          </p:cNvSpPr>
          <p:nvPr/>
        </p:nvSpPr>
        <p:spPr bwMode="auto">
          <a:xfrm>
            <a:off x="4953000" y="1219200"/>
            <a:ext cx="13716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2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Illustration </a:t>
            </a:r>
            <a:r>
              <a:rPr lang="en-US" altLang="en-US" sz="12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7-8</a:t>
            </a:r>
          </a:p>
          <a:p>
            <a:pPr algn="l"/>
            <a:r>
              <a:rPr lang="en-US" altLang="en-US" sz="1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Deposit slip</a:t>
            </a:r>
            <a:endParaRPr lang="en-US" altLang="en-US" sz="12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814100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1143000"/>
            <a:ext cx="23558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4087" name="AutoShape 9"/>
          <p:cNvSpPr>
            <a:spLocks noChangeArrowheads="1"/>
          </p:cNvSpPr>
          <p:nvPr/>
        </p:nvSpPr>
        <p:spPr bwMode="auto">
          <a:xfrm>
            <a:off x="6096000" y="21336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33400" y="304800"/>
            <a:ext cx="82296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buSzPct val="80000"/>
            </a:pPr>
            <a:r>
              <a:rPr lang="en-US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Making Bank </a:t>
            </a:r>
            <a:r>
              <a:rPr lang="en-US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Deposits</a:t>
            </a:r>
            <a:r>
              <a:rPr lang="zh-TW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處理銀行存款</a:t>
            </a:r>
            <a:endParaRPr lang="en-US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04800" y="980728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524328" y="467380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 347)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6130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229600" cy="83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800000"/>
              </a:buClr>
              <a:buSzPct val="80000"/>
            </a:pPr>
            <a:r>
              <a:rPr lang="zh-TW" altLang="en-US" sz="2200" b="1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Ａ</a:t>
            </a:r>
            <a:r>
              <a:rPr lang="en-US" altLang="zh-TW" sz="2200" b="1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check 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is </a:t>
            </a:r>
            <a:r>
              <a:rPr lang="en-US" altLang="zh-TW" sz="2200" b="1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a </a:t>
            </a:r>
            <a:r>
              <a:rPr lang="en-US" altLang="zh-TW" sz="2200" b="1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w</a:t>
            </a:r>
            <a:r>
              <a:rPr lang="en-US" altLang="en-US" sz="2200" b="1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ritten </a:t>
            </a:r>
            <a:r>
              <a:rPr lang="en-US" altLang="en-US" sz="2200" b="1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order</a:t>
            </a:r>
            <a:r>
              <a:rPr lang="zh-TW" altLang="en-US" sz="2200" b="1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signed </a:t>
            </a:r>
            <a:r>
              <a:rPr lang="en-US" alt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by depositor directing bank to pay a specified sum of money to a designated 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recipient(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受款人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  <a:endParaRPr lang="en-US" altLang="en-US" sz="2200" dirty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16132" name="Text Box 9"/>
          <p:cNvSpPr txBox="1">
            <a:spLocks noChangeArrowheads="1"/>
          </p:cNvSpPr>
          <p:nvPr/>
        </p:nvSpPr>
        <p:spPr bwMode="auto">
          <a:xfrm>
            <a:off x="179512" y="2733699"/>
            <a:ext cx="1420688" cy="702567"/>
          </a:xfrm>
          <a:prstGeom prst="rect">
            <a:avLst/>
          </a:prstGeom>
          <a:solidFill>
            <a:schemeClr val="accent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lIns="182880" rIns="182880" anchor="ctr" anchorCtr="0">
            <a:no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Maker</a:t>
            </a:r>
          </a:p>
          <a:p>
            <a:pPr algn="ctr"/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發票人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endParaRPr lang="en-US" altLang="en-US" sz="22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16133" name="Text Box 10"/>
          <p:cNvSpPr txBox="1">
            <a:spLocks noChangeArrowheads="1"/>
          </p:cNvSpPr>
          <p:nvPr/>
        </p:nvSpPr>
        <p:spPr bwMode="auto">
          <a:xfrm>
            <a:off x="179512" y="3652291"/>
            <a:ext cx="1420688" cy="653194"/>
          </a:xfrm>
          <a:prstGeom prst="rect">
            <a:avLst/>
          </a:prstGeom>
          <a:solidFill>
            <a:schemeClr val="accent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lIns="182880" rIns="182880" anchor="ctr" anchorCtr="0">
            <a:no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200">
                <a:latin typeface="Liberation Sans" panose="020B0604020202020204" pitchFamily="34" charset="0"/>
              </a:defRPr>
            </a:lvl1pPr>
            <a:lvl2pPr marL="742950" indent="-285750" algn="l">
              <a:defRPr>
                <a:latin typeface="Times New Roman" pitchFamily="18" charset="0"/>
              </a:defRPr>
            </a:lvl2pPr>
            <a:lvl3pPr marL="1143000" indent="-228600" algn="l">
              <a:defRPr>
                <a:latin typeface="Times New Roman" pitchFamily="18" charset="0"/>
              </a:defRPr>
            </a:lvl3pPr>
            <a:lvl4pPr marL="1600200" indent="-228600" algn="l">
              <a:defRPr>
                <a:latin typeface="Times New Roman" pitchFamily="18" charset="0"/>
              </a:defRPr>
            </a:lvl4pPr>
            <a:lvl5pPr marL="2057400" indent="-228600" algn="l">
              <a:defRPr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Payee</a:t>
            </a:r>
          </a:p>
          <a:p>
            <a:pPr>
              <a:spcBef>
                <a:spcPts val="0"/>
              </a:spcBef>
            </a:pPr>
            <a:r>
              <a:rPr lang="en-US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受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人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endParaRPr lang="en-US" altLang="en-US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16136" name="Text Box 15"/>
          <p:cNvSpPr txBox="1">
            <a:spLocks noChangeArrowheads="1"/>
          </p:cNvSpPr>
          <p:nvPr/>
        </p:nvSpPr>
        <p:spPr bwMode="auto">
          <a:xfrm>
            <a:off x="179512" y="4535523"/>
            <a:ext cx="1420688" cy="772952"/>
          </a:xfrm>
          <a:prstGeom prst="rect">
            <a:avLst/>
          </a:prstGeom>
          <a:solidFill>
            <a:schemeClr val="accent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lIns="182880" rIns="182880" anchor="ctr" anchorCtr="0">
            <a:no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200">
                <a:latin typeface="Liberation Sans" panose="020B0604020202020204" pitchFamily="34" charset="0"/>
              </a:defRPr>
            </a:lvl1pPr>
            <a:lvl2pPr marL="742950" indent="-285750" algn="l">
              <a:defRPr>
                <a:latin typeface="Times New Roman" pitchFamily="18" charset="0"/>
              </a:defRPr>
            </a:lvl2pPr>
            <a:lvl3pPr marL="1143000" indent="-228600" algn="l">
              <a:defRPr>
                <a:latin typeface="Times New Roman" pitchFamily="18" charset="0"/>
              </a:defRPr>
            </a:lvl3pPr>
            <a:lvl4pPr marL="1600200" indent="-228600" algn="l">
              <a:defRPr>
                <a:latin typeface="Times New Roman" pitchFamily="18" charset="0"/>
              </a:defRPr>
            </a:lvl4pPr>
            <a:lvl5pPr marL="2057400" indent="-228600" algn="l">
              <a:defRPr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Payer</a:t>
            </a:r>
          </a:p>
          <a:p>
            <a:pPr>
              <a:spcBef>
                <a:spcPts val="0"/>
              </a:spcBef>
            </a:pPr>
            <a:r>
              <a:rPr lang="en-US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付款人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endParaRPr lang="en-US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3400" y="304800"/>
            <a:ext cx="82296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buSzPct val="80000"/>
            </a:pPr>
            <a:r>
              <a:rPr lang="en-US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Writing Checks</a:t>
            </a:r>
            <a:r>
              <a:rPr lang="zh-TW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簽署支票</a:t>
            </a:r>
            <a:endParaRPr lang="en-US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05" y="2733699"/>
            <a:ext cx="7217595" cy="314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79712" y="2204864"/>
            <a:ext cx="24384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Illustration 7-9</a:t>
            </a:r>
          </a:p>
          <a:p>
            <a:pPr algn="l"/>
            <a:r>
              <a:rPr lang="en-US" sz="1200" dirty="0">
                <a:latin typeface="Book Antiqua" panose="02040602050305030304" pitchFamily="18" charset="0"/>
                <a:ea typeface="標楷體" panose="03000509000000000000" pitchFamily="65" charset="-120"/>
              </a:rPr>
              <a:t>Check with remittance advice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092280" y="539388"/>
            <a:ext cx="187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pp. 347~8)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3528" y="260648"/>
            <a:ext cx="82296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buSzPct val="80000"/>
            </a:pPr>
            <a:r>
              <a:rPr lang="en-US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Bank </a:t>
            </a:r>
            <a:r>
              <a:rPr lang="en-US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Statements</a:t>
            </a:r>
            <a:r>
              <a:rPr lang="zh-TW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銀行對帳單</a:t>
            </a:r>
            <a:endParaRPr lang="en-US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03" y="1340768"/>
            <a:ext cx="5037977" cy="510303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404" y="1268760"/>
            <a:ext cx="14733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Illustration </a:t>
            </a:r>
            <a:r>
              <a:rPr lang="en-US" sz="12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7-10</a:t>
            </a:r>
            <a:r>
              <a:rPr lang="zh-TW" altLang="en-US" sz="12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sz="1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Bank </a:t>
            </a:r>
            <a:r>
              <a:rPr lang="en-US" sz="1200" dirty="0">
                <a:latin typeface="Book Antiqua" panose="02040602050305030304" pitchFamily="18" charset="0"/>
                <a:ea typeface="標楷體" panose="03000509000000000000" pitchFamily="65" charset="-120"/>
              </a:rPr>
              <a:t>statement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433592" y="476672"/>
            <a:ext cx="15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pp. 349)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5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051"/>
          <p:cNvSpPr>
            <a:spLocks noChangeArrowheads="1"/>
          </p:cNvSpPr>
          <p:nvPr/>
        </p:nvSpPr>
        <p:spPr bwMode="auto">
          <a:xfrm>
            <a:off x="533400" y="609600"/>
            <a:ext cx="81534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6038" bIns="46038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bg2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 b="1">
                <a:solidFill>
                  <a:schemeClr val="bg2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500" dirty="0" smtClean="0">
                <a:solidFill>
                  <a:srgbClr val="5F5F5F"/>
                </a:solidFill>
                <a:latin typeface="Book Antiqua" panose="02040602050305030304" pitchFamily="18" charset="0"/>
              </a:rPr>
              <a:t>PREVIEW OF </a:t>
            </a:r>
            <a:r>
              <a:rPr lang="en-US" altLang="en-US" sz="4000" dirty="0" smtClean="0">
                <a:solidFill>
                  <a:srgbClr val="CC0000"/>
                </a:solidFill>
                <a:latin typeface="Book Antiqua" panose="02040602050305030304" pitchFamily="18" charset="0"/>
              </a:rPr>
              <a:t>CHAPTER 7</a:t>
            </a:r>
            <a:endParaRPr lang="en-US" altLang="en-US" sz="2400" dirty="0">
              <a:solidFill>
                <a:srgbClr val="CC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9" y="1556792"/>
            <a:ext cx="8721725" cy="2832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3938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ppt\ppt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56" y="-83503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528" y="260648"/>
            <a:ext cx="82296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buSzPct val="80000"/>
            </a:pPr>
            <a:r>
              <a:rPr lang="en-US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Bank </a:t>
            </a:r>
            <a:r>
              <a:rPr lang="en-US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Statements</a:t>
            </a:r>
            <a:r>
              <a:rPr lang="zh-TW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銀行對帳單</a:t>
            </a:r>
            <a:endParaRPr lang="en-US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433592" y="476672"/>
            <a:ext cx="15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(See p. 349)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33399" y="1295400"/>
            <a:ext cx="8019729" cy="161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6075" indent="-3460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7575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40000"/>
              </a:spcBef>
              <a:buClr>
                <a:srgbClr val="800000"/>
              </a:buClr>
              <a:buSzPct val="80000"/>
            </a:pPr>
            <a:r>
              <a:rPr lang="en-US" altLang="en-US" b="1" dirty="0" smtClean="0">
                <a:solidFill>
                  <a:srgbClr val="0066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Debit memorandum(</a:t>
            </a:r>
            <a:r>
              <a:rPr lang="zh-TW" altLang="en-US" b="1" dirty="0" smtClean="0">
                <a:solidFill>
                  <a:srgbClr val="0066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借項通知單</a:t>
            </a:r>
            <a:r>
              <a:rPr lang="en-US" altLang="zh-TW" b="1" dirty="0" smtClean="0">
                <a:solidFill>
                  <a:srgbClr val="0066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endParaRPr lang="en-US" altLang="en-US" b="1" dirty="0" smtClean="0">
              <a:solidFill>
                <a:srgbClr val="0066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ct val="400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Bank </a:t>
            </a:r>
            <a:r>
              <a:rPr lang="en-US" alt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service 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charge(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銀行服務費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  <a:endParaRPr lang="en-US" altLang="en-US" sz="2200" dirty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ct val="400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NSF (not sufficient 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funds; 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存款不足退票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endParaRPr lang="en-US" altLang="en-US" sz="2200" dirty="0" smtClean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48612" y="3050742"/>
            <a:ext cx="6918920" cy="161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6075" indent="-3460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7575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40000"/>
              </a:spcBef>
              <a:buClr>
                <a:srgbClr val="800000"/>
              </a:buClr>
              <a:buSzPct val="80000"/>
            </a:pPr>
            <a:r>
              <a:rPr lang="en-US" altLang="en-US" b="1" dirty="0" smtClean="0">
                <a:solidFill>
                  <a:srgbClr val="0066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Credit Memorandum(</a:t>
            </a:r>
            <a:r>
              <a:rPr lang="zh-TW" altLang="en-US" b="1" dirty="0" smtClean="0">
                <a:solidFill>
                  <a:srgbClr val="0066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貸項通知單</a:t>
            </a:r>
            <a:r>
              <a:rPr lang="en-US" altLang="zh-TW" b="1" dirty="0" smtClean="0">
                <a:solidFill>
                  <a:srgbClr val="0066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endParaRPr lang="en-US" altLang="en-US" b="1" dirty="0" smtClean="0">
              <a:solidFill>
                <a:srgbClr val="0066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ct val="400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Collect </a:t>
            </a:r>
            <a:r>
              <a:rPr lang="en-US" alt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notes 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receivable(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代收應收票據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endParaRPr lang="en-US" altLang="en-US" sz="2200" dirty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>
              <a:lnSpc>
                <a:spcPct val="120000"/>
              </a:lnSpc>
              <a:spcBef>
                <a:spcPct val="400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Interest 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earned(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已賺取之利息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  <a:endParaRPr lang="en-US" altLang="en-US" sz="2200" dirty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24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3080" name="Text Box 1032"/>
          <p:cNvSpPr txBox="1">
            <a:spLocks noChangeArrowheads="1"/>
          </p:cNvSpPr>
          <p:nvPr/>
        </p:nvSpPr>
        <p:spPr bwMode="auto">
          <a:xfrm>
            <a:off x="533400" y="1507338"/>
            <a:ext cx="8071048" cy="314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</a:pPr>
            <a:r>
              <a:rPr lang="en-US" altLang="en-US" sz="23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Reconcile balance per </a:t>
            </a:r>
            <a:r>
              <a:rPr lang="en-US" altLang="en-US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books(</a:t>
            </a:r>
            <a:r>
              <a:rPr lang="zh-TW" altLang="en-US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公司</a:t>
            </a:r>
            <a:r>
              <a:rPr lang="zh-TW" altLang="en-US" sz="23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帳載</a:t>
            </a:r>
            <a:r>
              <a:rPr lang="zh-TW" altLang="en-US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餘額</a:t>
            </a:r>
            <a:r>
              <a:rPr lang="en-US" altLang="zh-TW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altLang="en-US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and </a:t>
            </a:r>
            <a:r>
              <a:rPr lang="en-US" altLang="en-US" sz="23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balance per </a:t>
            </a:r>
            <a:r>
              <a:rPr lang="en-US" altLang="en-US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bank(</a:t>
            </a:r>
            <a:r>
              <a:rPr lang="zh-TW" altLang="en-US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銀行對帳單餘額</a:t>
            </a:r>
            <a:r>
              <a:rPr lang="en-US" altLang="zh-TW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altLang="en-US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to </a:t>
            </a:r>
            <a:r>
              <a:rPr lang="en-US" altLang="en-US" sz="23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their </a:t>
            </a:r>
            <a:r>
              <a:rPr lang="en-US" altLang="en-US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corrected </a:t>
            </a:r>
            <a:r>
              <a:rPr lang="en-US" altLang="en-US" sz="23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cash </a:t>
            </a:r>
            <a:r>
              <a:rPr lang="en-US" altLang="en-US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balances</a:t>
            </a:r>
            <a:r>
              <a:rPr lang="zh-TW" altLang="en-US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正確現金餘額</a:t>
            </a:r>
            <a:r>
              <a:rPr lang="en-US" altLang="zh-TW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3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</a:pPr>
            <a:r>
              <a:rPr lang="en-US" altLang="en-US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en-US" sz="2300" b="1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Two causes of the difference: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AutoNum type="circleNumWdWhitePlain"/>
            </a:pPr>
            <a:r>
              <a:rPr lang="en-US" altLang="en-US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Time lags(</a:t>
            </a:r>
            <a:r>
              <a:rPr lang="zh-TW" altLang="en-US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時間延遲</a:t>
            </a:r>
            <a:r>
              <a:rPr lang="en-US" altLang="zh-TW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AutoNum type="circleNumWdWhitePlain"/>
            </a:pPr>
            <a:r>
              <a:rPr lang="en-US" altLang="en-US" sz="23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Errors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04800" y="1196752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3528" y="62136"/>
            <a:ext cx="851567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buSzPct val="80000"/>
            </a:pPr>
            <a:r>
              <a:rPr lang="en-US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Reconciling the Bank </a:t>
            </a:r>
            <a:r>
              <a:rPr lang="en-US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Account</a:t>
            </a:r>
          </a:p>
          <a:p>
            <a:pPr algn="l">
              <a:buSzPct val="80000"/>
            </a:pP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調節銀行</a:t>
            </a:r>
            <a:r>
              <a:rPr lang="zh-TW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帳戶</a:t>
            </a:r>
            <a:endParaRPr lang="en-US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596336" y="6834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p.350)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E:\ppt\ppt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032"/>
          <p:cNvSpPr txBox="1">
            <a:spLocks noChangeArrowheads="1"/>
          </p:cNvSpPr>
          <p:nvPr/>
        </p:nvSpPr>
        <p:spPr bwMode="auto">
          <a:xfrm>
            <a:off x="730696" y="1151350"/>
            <a:ext cx="8071048" cy="244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</a:pPr>
            <a:r>
              <a:rPr lang="en-US" altLang="en-US" sz="2300" b="1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Reconciling </a:t>
            </a:r>
            <a:r>
              <a:rPr lang="en-US" altLang="en-US" sz="2300" b="1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Items</a:t>
            </a:r>
            <a:r>
              <a:rPr lang="en-US" altLang="en-US" sz="23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00B050"/>
              </a:buClr>
              <a:buFont typeface="Wingdings" panose="05000000000000000000" pitchFamily="2" charset="2"/>
              <a:buAutoNum type="circleNumWdWhitePlain"/>
            </a:pPr>
            <a:r>
              <a:rPr lang="en-US" alt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Deposits in 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transit(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在途存款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00B050"/>
              </a:buClr>
              <a:buFont typeface="Wingdings" panose="05000000000000000000" pitchFamily="2" charset="2"/>
              <a:buAutoNum type="circleNumWdWhitePlain"/>
            </a:pP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Outstanding checks(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未兌現支票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00B050"/>
              </a:buClr>
              <a:buFont typeface="Wingdings" panose="05000000000000000000" pitchFamily="2" charset="2"/>
              <a:buAutoNum type="circleNumWdWhitePlain"/>
            </a:pP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Bank memoranda(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銀行通知單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00B050"/>
              </a:buClr>
              <a:buFont typeface="Wingdings" panose="05000000000000000000" pitchFamily="2" charset="2"/>
              <a:buAutoNum type="circleNumWdWhitePlain"/>
            </a:pP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Errors</a:t>
            </a:r>
            <a:endParaRPr lang="en-US" altLang="en-US" sz="2200" dirty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右大括弧 4"/>
          <p:cNvSpPr/>
          <p:nvPr/>
        </p:nvSpPr>
        <p:spPr>
          <a:xfrm>
            <a:off x="5564460" y="1700808"/>
            <a:ext cx="356964" cy="7920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ext Box 1026"/>
          <p:cNvSpPr txBox="1">
            <a:spLocks noChangeArrowheads="1"/>
          </p:cNvSpPr>
          <p:nvPr/>
        </p:nvSpPr>
        <p:spPr bwMode="auto">
          <a:xfrm>
            <a:off x="304800" y="260648"/>
            <a:ext cx="6918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9215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800000"/>
              </a:buClr>
              <a:buSzPct val="80000"/>
            </a:pPr>
            <a:r>
              <a:rPr lang="en-US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Reconciliation Procedures</a:t>
            </a:r>
            <a:r>
              <a:rPr lang="zh-TW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調節程序</a:t>
            </a:r>
            <a:endParaRPr lang="en-US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502096" y="908720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96336" y="5486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p.350)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467544" y="3645024"/>
            <a:ext cx="8215064" cy="294094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55576" y="406569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在途存款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：公司已記存款增加，但銀行期末時因未收到此一款項而未入帳。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611313" indent="-1611313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在途存款＝本期公司入帳的存款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-[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本期銀行入帳之公司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上期期末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的在途存款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未兌現支票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：公司支票已開出且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已記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存款減少，但因持票人尚未持往銀行兌現，故銀行未入帳。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060575" indent="-2060575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期末未兌現支票款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＝本期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公司帳上的現金支出總額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-[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本期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銀行兌現本公司的支票─上期期末的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未兌現支票款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注意：計算時應先更正公司與銀行的存款記錄錯誤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3737588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u="sng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銀行未達帳的補充說明</a:t>
            </a:r>
            <a:endParaRPr lang="zh-TW" altLang="en-US" sz="2000" b="1" u="sng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右大括弧 12"/>
          <p:cNvSpPr/>
          <p:nvPr/>
        </p:nvSpPr>
        <p:spPr>
          <a:xfrm>
            <a:off x="5564460" y="2703449"/>
            <a:ext cx="356964" cy="36551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987280" y="1907540"/>
            <a:ext cx="166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銀行未達帳</a:t>
            </a:r>
            <a:endParaRPr lang="zh-TW" altLang="en-US" sz="2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987280" y="2638073"/>
            <a:ext cx="1662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公司未達帳</a:t>
            </a:r>
            <a:endParaRPr lang="zh-TW" altLang="en-US" sz="2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右大括弧 15"/>
          <p:cNvSpPr/>
          <p:nvPr/>
        </p:nvSpPr>
        <p:spPr>
          <a:xfrm rot="10800000">
            <a:off x="664840" y="1754386"/>
            <a:ext cx="356964" cy="1237334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79512" y="1556792"/>
            <a:ext cx="53193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b="1" dirty="0" smtClean="0">
                <a:solidFill>
                  <a:srgbClr val="00B05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時間性差異</a:t>
            </a:r>
            <a:endParaRPr lang="zh-TW" altLang="en-US"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596336" y="4766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p.351)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304800" y="260648"/>
            <a:ext cx="6918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9215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800000"/>
              </a:buClr>
              <a:buSzPct val="80000"/>
            </a:pPr>
            <a:r>
              <a:rPr lang="en-US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Reconciliation Procedures</a:t>
            </a:r>
            <a:r>
              <a:rPr lang="zh-TW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調節程序</a:t>
            </a:r>
            <a:endParaRPr lang="en-US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5856" y="1052736"/>
            <a:ext cx="6050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銀行存款調節表的補充說明</a:t>
            </a:r>
            <a:r>
              <a:rPr lang="en-US" altLang="zh-TW" sz="2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杜榮瑞，第六版</a:t>
            </a:r>
            <a:r>
              <a:rPr lang="en-US" altLang="zh-TW" sz="2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373160"/>
              </p:ext>
            </p:extLst>
          </p:nvPr>
        </p:nvGraphicFramePr>
        <p:xfrm>
          <a:off x="1612900" y="1446213"/>
          <a:ext cx="5319713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文件" r:id="rId3" imgW="5458400" imgH="5677961" progId="Word.Document.12">
                  <p:embed/>
                </p:oleObj>
              </mc:Choice>
              <mc:Fallback>
                <p:oleObj name="文件" r:id="rId3" imgW="5458400" imgH="56779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2900" y="1446213"/>
                        <a:ext cx="5319713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大括弧 11"/>
          <p:cNvSpPr/>
          <p:nvPr/>
        </p:nvSpPr>
        <p:spPr>
          <a:xfrm>
            <a:off x="6228184" y="4005064"/>
            <a:ext cx="288032" cy="16561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588224" y="437787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銀行通知單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公司未達帳，需作分錄）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516216" y="26369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通知銀行更正錯誤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88224" y="57239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公司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需作分錄）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右大括弧 15"/>
          <p:cNvSpPr/>
          <p:nvPr/>
        </p:nvSpPr>
        <p:spPr>
          <a:xfrm>
            <a:off x="6236568" y="2780928"/>
            <a:ext cx="207640" cy="17129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大括弧 16"/>
          <p:cNvSpPr/>
          <p:nvPr/>
        </p:nvSpPr>
        <p:spPr>
          <a:xfrm>
            <a:off x="6228184" y="5849996"/>
            <a:ext cx="207640" cy="17129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右大括弧 17"/>
          <p:cNvSpPr/>
          <p:nvPr/>
        </p:nvSpPr>
        <p:spPr>
          <a:xfrm>
            <a:off x="6236568" y="1916832"/>
            <a:ext cx="279648" cy="6821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626966" y="20515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銀行未達帳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01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26" name="Text Box 1030"/>
          <p:cNvSpPr txBox="1">
            <a:spLocks noChangeArrowheads="1"/>
          </p:cNvSpPr>
          <p:nvPr/>
        </p:nvSpPr>
        <p:spPr bwMode="auto">
          <a:xfrm>
            <a:off x="609600" y="3588345"/>
            <a:ext cx="2895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6075" indent="-3460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+  	Deposit in Transit</a:t>
            </a:r>
          </a:p>
          <a:p>
            <a:pPr>
              <a:spcBef>
                <a:spcPct val="50000"/>
              </a:spcBef>
            </a:pPr>
            <a:r>
              <a:rPr lang="en-US" altLang="en-US" sz="18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-  	Outstanding Checks</a:t>
            </a:r>
          </a:p>
          <a:p>
            <a:pPr>
              <a:spcBef>
                <a:spcPct val="50000"/>
              </a:spcBef>
            </a:pPr>
            <a:r>
              <a:rPr lang="en-US" altLang="en-US" sz="18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+/- 	Bank Errors</a:t>
            </a:r>
          </a:p>
        </p:txBody>
      </p:sp>
      <p:sp>
        <p:nvSpPr>
          <p:cNvPr id="645127" name="Line 1031"/>
          <p:cNvSpPr>
            <a:spLocks noChangeShapeType="1"/>
          </p:cNvSpPr>
          <p:nvPr/>
        </p:nvSpPr>
        <p:spPr bwMode="auto">
          <a:xfrm>
            <a:off x="762000" y="5493345"/>
            <a:ext cx="2743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645128" name="Line 1032"/>
          <p:cNvSpPr>
            <a:spLocks noChangeShapeType="1"/>
          </p:cNvSpPr>
          <p:nvPr/>
        </p:nvSpPr>
        <p:spPr bwMode="auto">
          <a:xfrm>
            <a:off x="762000" y="5874345"/>
            <a:ext cx="2743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645129" name="Text Box 1033"/>
          <p:cNvSpPr txBox="1">
            <a:spLocks noChangeArrowheads="1"/>
          </p:cNvSpPr>
          <p:nvPr/>
        </p:nvSpPr>
        <p:spPr bwMode="auto">
          <a:xfrm>
            <a:off x="5486400" y="3588345"/>
            <a:ext cx="3276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6075" indent="-3460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03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en-US" sz="18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+	Notes collected by bank</a:t>
            </a:r>
          </a:p>
          <a:p>
            <a:pPr>
              <a:spcBef>
                <a:spcPct val="50000"/>
              </a:spcBef>
            </a:pPr>
            <a:r>
              <a:rPr lang="en-US" altLang="en-US" sz="18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-	NSF (bounced) checks</a:t>
            </a:r>
          </a:p>
          <a:p>
            <a:pPr>
              <a:spcBef>
                <a:spcPct val="50000"/>
              </a:spcBef>
            </a:pPr>
            <a:r>
              <a:rPr lang="en-US" altLang="en-US" sz="18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-	Check printing or other service charges</a:t>
            </a:r>
          </a:p>
          <a:p>
            <a:pPr>
              <a:spcBef>
                <a:spcPct val="50000"/>
              </a:spcBef>
            </a:pPr>
            <a:r>
              <a:rPr lang="en-US" altLang="en-US" sz="18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+/-	Book Errors</a:t>
            </a:r>
          </a:p>
        </p:txBody>
      </p:sp>
      <p:sp>
        <p:nvSpPr>
          <p:cNvPr id="645130" name="Line 1034"/>
          <p:cNvSpPr>
            <a:spLocks noChangeShapeType="1"/>
          </p:cNvSpPr>
          <p:nvPr/>
        </p:nvSpPr>
        <p:spPr bwMode="auto">
          <a:xfrm>
            <a:off x="5638800" y="5493345"/>
            <a:ext cx="2743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645131" name="Line 1035"/>
          <p:cNvSpPr>
            <a:spLocks noChangeShapeType="1"/>
          </p:cNvSpPr>
          <p:nvPr/>
        </p:nvSpPr>
        <p:spPr bwMode="auto">
          <a:xfrm>
            <a:off x="5638800" y="5874345"/>
            <a:ext cx="2743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645132" name="Text Box 1036"/>
          <p:cNvSpPr txBox="1">
            <a:spLocks noChangeArrowheads="1"/>
          </p:cNvSpPr>
          <p:nvPr/>
        </p:nvSpPr>
        <p:spPr bwMode="auto">
          <a:xfrm>
            <a:off x="609600" y="5507633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6075" indent="-3460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03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CORRECT BALANCE</a:t>
            </a:r>
          </a:p>
        </p:txBody>
      </p:sp>
      <p:sp>
        <p:nvSpPr>
          <p:cNvPr id="645133" name="Text Box 1037"/>
          <p:cNvSpPr txBox="1">
            <a:spLocks noChangeArrowheads="1"/>
          </p:cNvSpPr>
          <p:nvPr/>
        </p:nvSpPr>
        <p:spPr bwMode="auto">
          <a:xfrm>
            <a:off x="5562600" y="5507633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6075" indent="-3460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03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CORRECT BALANCE</a:t>
            </a:r>
          </a:p>
        </p:txBody>
      </p:sp>
      <p:sp>
        <p:nvSpPr>
          <p:cNvPr id="645135" name="AutoShape 1039"/>
          <p:cNvSpPr>
            <a:spLocks noChangeArrowheads="1"/>
          </p:cNvSpPr>
          <p:nvPr/>
        </p:nvSpPr>
        <p:spPr bwMode="auto">
          <a:xfrm>
            <a:off x="3733800" y="5520641"/>
            <a:ext cx="1600200" cy="304800"/>
          </a:xfrm>
          <a:prstGeom prst="leftRightArrow">
            <a:avLst>
              <a:gd name="adj1" fmla="val 50000"/>
              <a:gd name="adj2" fmla="val 105000"/>
            </a:avLst>
          </a:prstGeom>
          <a:solidFill>
            <a:srgbClr val="CC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645136" name="Line 1040"/>
          <p:cNvSpPr>
            <a:spLocks noChangeShapeType="1"/>
          </p:cNvSpPr>
          <p:nvPr/>
        </p:nvSpPr>
        <p:spPr bwMode="auto">
          <a:xfrm>
            <a:off x="762000" y="3512145"/>
            <a:ext cx="2743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645137" name="Line 1041"/>
          <p:cNvSpPr>
            <a:spLocks noChangeShapeType="1"/>
          </p:cNvSpPr>
          <p:nvPr/>
        </p:nvSpPr>
        <p:spPr bwMode="auto">
          <a:xfrm>
            <a:off x="5638800" y="3512145"/>
            <a:ext cx="2743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645145" name="Picture 10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700808"/>
            <a:ext cx="7343775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645139" name="Text Box 1043"/>
          <p:cNvSpPr txBox="1">
            <a:spLocks noChangeArrowheads="1"/>
          </p:cNvSpPr>
          <p:nvPr/>
        </p:nvSpPr>
        <p:spPr bwMode="auto">
          <a:xfrm>
            <a:off x="6294040" y="1196752"/>
            <a:ext cx="245442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>
              <a:defRPr sz="1200" b="1">
                <a:latin typeface="Liberation Sans" panose="020B0604020202020204" pitchFamily="34" charset="0"/>
              </a:defRPr>
            </a:lvl1pPr>
          </a:lstStyle>
          <a:p>
            <a:r>
              <a:rPr 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Illustration 7-11</a:t>
            </a:r>
          </a:p>
          <a:p>
            <a:r>
              <a:rPr lang="en-US" b="0" dirty="0">
                <a:latin typeface="Book Antiqua" panose="02040602050305030304" pitchFamily="18" charset="0"/>
                <a:ea typeface="標楷體" panose="03000509000000000000" pitchFamily="65" charset="-120"/>
              </a:rPr>
              <a:t>Bank </a:t>
            </a:r>
            <a:r>
              <a:rPr lang="en-US" b="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reconciliation adjustments</a:t>
            </a:r>
            <a:endParaRPr lang="en-US" altLang="en-US" b="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596336" y="4766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p.351)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3" name="Text Box 1026"/>
          <p:cNvSpPr txBox="1">
            <a:spLocks noChangeArrowheads="1"/>
          </p:cNvSpPr>
          <p:nvPr/>
        </p:nvSpPr>
        <p:spPr bwMode="auto">
          <a:xfrm>
            <a:off x="304800" y="260648"/>
            <a:ext cx="6918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9215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800000"/>
              </a:buClr>
              <a:buSzPct val="80000"/>
            </a:pPr>
            <a:r>
              <a:rPr lang="en-US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Reconciliation Procedures</a:t>
            </a:r>
            <a:r>
              <a:rPr lang="zh-TW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調節程序</a:t>
            </a:r>
            <a:endParaRPr lang="en-US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05944" y="2267580"/>
            <a:ext cx="21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銀行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對帳單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餘額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720136" y="2276872"/>
            <a:ext cx="138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indent="-95250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公司帳載　餘額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915816" y="35883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在途存款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203848" y="399978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未兌現支票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828556" y="3815119"/>
            <a:ext cx="16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銀行代收票據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796136" y="4221088"/>
            <a:ext cx="16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存款不足退票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082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4263" name="Rectangle 7"/>
          <p:cNvSpPr>
            <a:spLocks noChangeArrowheads="1"/>
          </p:cNvSpPr>
          <p:nvPr/>
        </p:nvSpPr>
        <p:spPr bwMode="auto">
          <a:xfrm>
            <a:off x="533400" y="1143000"/>
            <a:ext cx="8153400" cy="136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en-US" sz="1900" dirty="0">
                <a:latin typeface="Book Antiqua" panose="02040602050305030304" pitchFamily="18" charset="0"/>
                <a:ea typeface="標楷體" panose="03000509000000000000" pitchFamily="65" charset="-120"/>
              </a:rPr>
              <a:t>The bank statement for Laird Company, in Illustration 7-10, shows a balance per bank of £15,907.45 on April 30, </a:t>
            </a:r>
            <a:r>
              <a:rPr lang="en-US" altLang="en-US" sz="19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2017. </a:t>
            </a:r>
            <a:r>
              <a:rPr lang="en-US" altLang="en-US" sz="1900" dirty="0">
                <a:latin typeface="Book Antiqua" panose="02040602050305030304" pitchFamily="18" charset="0"/>
                <a:ea typeface="標楷體" panose="03000509000000000000" pitchFamily="65" charset="-120"/>
              </a:rPr>
              <a:t>On this date the balance of cash per books is £11,589.45. Using the four reconciliation steps, Laird determines the following reconciling items.</a:t>
            </a:r>
          </a:p>
        </p:txBody>
      </p:sp>
      <p:sp>
        <p:nvSpPr>
          <p:cNvPr id="864265" name="Rectangle 9"/>
          <p:cNvSpPr>
            <a:spLocks noChangeArrowheads="1"/>
          </p:cNvSpPr>
          <p:nvPr/>
        </p:nvSpPr>
        <p:spPr bwMode="auto">
          <a:xfrm>
            <a:off x="533400" y="2590800"/>
            <a:ext cx="8229600" cy="382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tabLst>
                <a:tab pos="914400" algn="l"/>
                <a:tab pos="8001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tabLst>
                <a:tab pos="914400" algn="l"/>
                <a:tab pos="8001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914400" algn="l"/>
                <a:tab pos="8001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914400" algn="l"/>
                <a:tab pos="8001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914400" algn="l"/>
                <a:tab pos="8001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8001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8001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8001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8001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 sz="19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Step 1. 	Deposits in transit: 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 sz="1900" dirty="0">
                <a:latin typeface="Book Antiqua" panose="02040602050305030304" pitchFamily="18" charset="0"/>
                <a:ea typeface="標楷體" panose="03000509000000000000" pitchFamily="65" charset="-120"/>
              </a:rPr>
              <a:t>	April 30 deposit (received by bank on May 1). 	£2,201.40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19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Step 2. Outstanding checks:</a:t>
            </a:r>
            <a:r>
              <a:rPr lang="en-US" altLang="en-US" sz="1900" dirty="0">
                <a:latin typeface="Book Antiqua" panose="02040602050305030304" pitchFamily="18" charset="0"/>
                <a:ea typeface="標楷體" panose="03000509000000000000" pitchFamily="65" charset="-120"/>
              </a:rPr>
              <a:t> No. 453, £3,000.00; no. 457,</a:t>
            </a:r>
          </a:p>
          <a:p>
            <a:pPr>
              <a:lnSpc>
                <a:spcPct val="90000"/>
              </a:lnSpc>
            </a:pPr>
            <a:r>
              <a:rPr lang="en-US" altLang="en-US" sz="1900" dirty="0">
                <a:latin typeface="Book Antiqua" panose="02040602050305030304" pitchFamily="18" charset="0"/>
                <a:ea typeface="標楷體" panose="03000509000000000000" pitchFamily="65" charset="-120"/>
              </a:rPr>
              <a:t>	£1,401.30; no. 460, £1,502.70. 	5,904.00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19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Step 3. Errors:</a:t>
            </a:r>
            <a:r>
              <a:rPr lang="en-US" altLang="en-US" sz="1900" dirty="0">
                <a:latin typeface="Book Antiqua" panose="02040602050305030304" pitchFamily="18" charset="0"/>
                <a:ea typeface="標楷體" panose="03000509000000000000" pitchFamily="65" charset="-120"/>
              </a:rPr>
              <a:t> Laird wrote </a:t>
            </a:r>
            <a:r>
              <a:rPr lang="en-US" altLang="en-US" sz="19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check(</a:t>
            </a:r>
            <a:r>
              <a:rPr lang="zh-TW" altLang="en-US" sz="19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簽發支票</a:t>
            </a:r>
            <a:r>
              <a:rPr lang="en-US" altLang="zh-TW" sz="19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altLang="en-US" sz="19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en-US" sz="1900" dirty="0">
                <a:latin typeface="Book Antiqua" panose="02040602050305030304" pitchFamily="18" charset="0"/>
                <a:ea typeface="標楷體" panose="03000509000000000000" pitchFamily="65" charset="-120"/>
              </a:rPr>
              <a:t>no. 443 </a:t>
            </a:r>
            <a:endParaRPr lang="en-US" altLang="en-US" sz="19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19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   for £</a:t>
            </a:r>
            <a:r>
              <a:rPr lang="en-US" altLang="en-US" sz="1900" dirty="0">
                <a:latin typeface="Book Antiqua" panose="02040602050305030304" pitchFamily="18" charset="0"/>
                <a:ea typeface="標楷體" panose="03000509000000000000" pitchFamily="65" charset="-120"/>
              </a:rPr>
              <a:t>1,226.00 and the bank correctly paid that amount. </a:t>
            </a:r>
            <a:endParaRPr lang="en-US" altLang="en-US" sz="19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</a:pPr>
            <a:r>
              <a:rPr lang="en-US" altLang="en-US" sz="1900" dirty="0">
                <a:latin typeface="Book Antiqua" panose="02040602050305030304" pitchFamily="18" charset="0"/>
                <a:ea typeface="標楷體" panose="03000509000000000000" pitchFamily="65" charset="-120"/>
              </a:rPr>
              <a:t>	</a:t>
            </a:r>
            <a:r>
              <a:rPr lang="en-US" altLang="en-US" sz="19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However, Laird </a:t>
            </a:r>
            <a:r>
              <a:rPr lang="en-US" altLang="en-US" sz="1900" dirty="0">
                <a:latin typeface="Book Antiqua" panose="02040602050305030304" pitchFamily="18" charset="0"/>
                <a:ea typeface="標楷體" panose="03000509000000000000" pitchFamily="65" charset="-120"/>
              </a:rPr>
              <a:t>recorded the check as £1,262.00. 	36.00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19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Step </a:t>
            </a:r>
            <a:r>
              <a:rPr lang="en-US" altLang="en-US" sz="19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4. Bank memoranda:</a:t>
            </a:r>
          </a:p>
          <a:p>
            <a:pPr>
              <a:lnSpc>
                <a:spcPct val="90000"/>
              </a:lnSpc>
            </a:pPr>
            <a:r>
              <a:rPr lang="en-US" altLang="en-US" sz="1900" dirty="0">
                <a:latin typeface="Book Antiqua" panose="02040602050305030304" pitchFamily="18" charset="0"/>
                <a:ea typeface="標楷體" panose="03000509000000000000" pitchFamily="65" charset="-120"/>
              </a:rPr>
              <a:t>	a. Debit—NSF check from J. R. Baron for £425.60 	425.60</a:t>
            </a:r>
          </a:p>
          <a:p>
            <a:pPr>
              <a:lnSpc>
                <a:spcPct val="90000"/>
              </a:lnSpc>
            </a:pPr>
            <a:r>
              <a:rPr lang="en-US" altLang="en-US" sz="1900" dirty="0">
                <a:latin typeface="Book Antiqua" panose="02040602050305030304" pitchFamily="18" charset="0"/>
                <a:ea typeface="標楷體" panose="03000509000000000000" pitchFamily="65" charset="-120"/>
              </a:rPr>
              <a:t>	b. Debit—Charge for printing company checks £30.00 	30.00</a:t>
            </a:r>
          </a:p>
          <a:p>
            <a:pPr>
              <a:lnSpc>
                <a:spcPct val="90000"/>
              </a:lnSpc>
            </a:pPr>
            <a:r>
              <a:rPr lang="en-US" altLang="en-US" sz="1900" dirty="0">
                <a:latin typeface="Book Antiqua" panose="02040602050305030304" pitchFamily="18" charset="0"/>
                <a:ea typeface="標楷體" panose="03000509000000000000" pitchFamily="65" charset="-120"/>
              </a:rPr>
              <a:t>	c. Credit—Collection of note receivable for £1,000</a:t>
            </a:r>
          </a:p>
          <a:p>
            <a:pPr>
              <a:lnSpc>
                <a:spcPct val="90000"/>
              </a:lnSpc>
            </a:pPr>
            <a:r>
              <a:rPr lang="en-US" altLang="en-US" sz="1900" dirty="0">
                <a:latin typeface="Book Antiqua" panose="02040602050305030304" pitchFamily="18" charset="0"/>
                <a:ea typeface="標楷體" panose="03000509000000000000" pitchFamily="65" charset="-120"/>
              </a:rPr>
              <a:t>	plus interest earned £50, less bank collection fee £15.00 	1,035.00</a:t>
            </a: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04922" y="310055"/>
            <a:ext cx="86106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buSzPct val="80000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Bank Reconciliation Illustrated</a:t>
            </a:r>
            <a:endParaRPr lang="en-US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63888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(B+)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95936" y="35637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(B-)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156176" y="455946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(C+)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33241" y="5224248"/>
            <a:ext cx="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(C-)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37297" y="5445224"/>
            <a:ext cx="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(C-)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300192" y="5733256"/>
            <a:ext cx="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(C+)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80312" y="476672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p.351~2)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6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5234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458200" cy="463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3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4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61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763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48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20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92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64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en-US" sz="23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Illustration: </a:t>
            </a:r>
            <a:r>
              <a:rPr lang="en-US" altLang="en-US" sz="23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Prepare </a:t>
            </a:r>
            <a:r>
              <a:rPr lang="en-US" altLang="en-US" sz="23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a bank reconciliation at April 30.</a:t>
            </a:r>
          </a:p>
        </p:txBody>
      </p:sp>
      <p:sp>
        <p:nvSpPr>
          <p:cNvPr id="735236" name="Line 4"/>
          <p:cNvSpPr>
            <a:spLocks noChangeShapeType="1"/>
          </p:cNvSpPr>
          <p:nvPr/>
        </p:nvSpPr>
        <p:spPr bwMode="auto">
          <a:xfrm rot="10800000">
            <a:off x="8077200" y="3217863"/>
            <a:ext cx="457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800000"/>
                </a:solidFill>
                <a:round/>
                <a:headEnd type="none" w="sm" len="sm"/>
                <a:tailEnd type="triangl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735237" name="Line 5"/>
          <p:cNvSpPr>
            <a:spLocks noChangeShapeType="1"/>
          </p:cNvSpPr>
          <p:nvPr/>
        </p:nvSpPr>
        <p:spPr bwMode="auto">
          <a:xfrm>
            <a:off x="8534400" y="3217863"/>
            <a:ext cx="0" cy="2286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80000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735238" name="Line 6"/>
          <p:cNvSpPr>
            <a:spLocks noChangeShapeType="1"/>
          </p:cNvSpPr>
          <p:nvPr/>
        </p:nvSpPr>
        <p:spPr bwMode="auto">
          <a:xfrm rot="10800000">
            <a:off x="8077200" y="5503863"/>
            <a:ext cx="457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800000"/>
                </a:solidFill>
                <a:round/>
                <a:headEnd type="none" w="sm" len="sm"/>
                <a:tailEnd type="triangl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838200" y="1917700"/>
            <a:ext cx="7620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b="1" dirty="0">
                <a:solidFill>
                  <a:srgbClr val="CC0000"/>
                </a:solidFill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 balance per bank statement</a:t>
            </a:r>
            <a:r>
              <a:rPr lang="en-US" altLang="en-US" sz="2000" b="1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₤15,907.45</a:t>
            </a:r>
          </a:p>
        </p:txBody>
      </p:sp>
      <p:sp>
        <p:nvSpPr>
          <p:cNvPr id="735240" name="Text Box 8"/>
          <p:cNvSpPr txBox="1">
            <a:spLocks noChangeArrowheads="1"/>
          </p:cNvSpPr>
          <p:nvPr/>
        </p:nvSpPr>
        <p:spPr bwMode="auto">
          <a:xfrm>
            <a:off x="838200" y="2298700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Deposit in transit	2,201.40</a:t>
            </a:r>
          </a:p>
        </p:txBody>
      </p:sp>
      <p:sp>
        <p:nvSpPr>
          <p:cNvPr id="735241" name="Text Box 9"/>
          <p:cNvSpPr txBox="1">
            <a:spLocks noChangeArrowheads="1"/>
          </p:cNvSpPr>
          <p:nvPr/>
        </p:nvSpPr>
        <p:spPr bwMode="auto">
          <a:xfrm>
            <a:off x="838200" y="2679700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Outstanding checks	(5,904.00)</a:t>
            </a:r>
          </a:p>
        </p:txBody>
      </p:sp>
      <p:sp>
        <p:nvSpPr>
          <p:cNvPr id="735242" name="Text Box 10"/>
          <p:cNvSpPr txBox="1">
            <a:spLocks noChangeArrowheads="1"/>
          </p:cNvSpPr>
          <p:nvPr/>
        </p:nvSpPr>
        <p:spPr bwMode="auto">
          <a:xfrm>
            <a:off x="838200" y="3032125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Adjusted cash balance per bank</a:t>
            </a: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</a:t>
            </a:r>
            <a:r>
              <a:rPr lang="en-US" altLang="en-US" sz="2000" b="1" dirty="0">
                <a:solidFill>
                  <a:srgbClr val="CC0000"/>
                </a:solidFill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₤12,204.85</a:t>
            </a:r>
          </a:p>
        </p:txBody>
      </p:sp>
      <p:sp>
        <p:nvSpPr>
          <p:cNvPr id="735243" name="Text Box 11"/>
          <p:cNvSpPr txBox="1">
            <a:spLocks noChangeArrowheads="1"/>
          </p:cNvSpPr>
          <p:nvPr/>
        </p:nvSpPr>
        <p:spPr bwMode="auto">
          <a:xfrm>
            <a:off x="838200" y="3717925"/>
            <a:ext cx="7620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b="1" dirty="0">
                <a:solidFill>
                  <a:srgbClr val="CC0000"/>
                </a:solidFill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 balance per books</a:t>
            </a:r>
            <a:r>
              <a:rPr lang="en-US" altLang="en-US" sz="2000" b="1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₤11,589.45</a:t>
            </a:r>
          </a:p>
        </p:txBody>
      </p:sp>
      <p:sp>
        <p:nvSpPr>
          <p:cNvPr id="735244" name="Text Box 12"/>
          <p:cNvSpPr txBox="1">
            <a:spLocks noChangeArrowheads="1"/>
          </p:cNvSpPr>
          <p:nvPr/>
        </p:nvSpPr>
        <p:spPr bwMode="auto">
          <a:xfrm>
            <a:off x="838200" y="5257800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Collection of notes receivable	1,035.00</a:t>
            </a:r>
          </a:p>
        </p:txBody>
      </p:sp>
      <p:sp>
        <p:nvSpPr>
          <p:cNvPr id="735245" name="Text Box 13"/>
          <p:cNvSpPr txBox="1">
            <a:spLocks noChangeArrowheads="1"/>
          </p:cNvSpPr>
          <p:nvPr/>
        </p:nvSpPr>
        <p:spPr bwMode="auto">
          <a:xfrm>
            <a:off x="838200" y="4114800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Error in check No. 443	36.00</a:t>
            </a:r>
          </a:p>
        </p:txBody>
      </p:sp>
      <p:sp>
        <p:nvSpPr>
          <p:cNvPr id="735246" name="Text Box 14"/>
          <p:cNvSpPr txBox="1">
            <a:spLocks noChangeArrowheads="1"/>
          </p:cNvSpPr>
          <p:nvPr/>
        </p:nvSpPr>
        <p:spPr bwMode="auto">
          <a:xfrm>
            <a:off x="838200" y="4495800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NSF check	(425.60)</a:t>
            </a:r>
          </a:p>
        </p:txBody>
      </p:sp>
      <p:sp>
        <p:nvSpPr>
          <p:cNvPr id="735247" name="Text Box 15"/>
          <p:cNvSpPr txBox="1">
            <a:spLocks noChangeArrowheads="1"/>
          </p:cNvSpPr>
          <p:nvPr/>
        </p:nvSpPr>
        <p:spPr bwMode="auto">
          <a:xfrm>
            <a:off x="838200" y="4876800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9350" algn="l"/>
                <a:tab pos="69691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Bank service charge	(30.00)</a:t>
            </a:r>
          </a:p>
        </p:txBody>
      </p:sp>
      <p:sp>
        <p:nvSpPr>
          <p:cNvPr id="735248" name="Text Box 16"/>
          <p:cNvSpPr txBox="1">
            <a:spLocks noChangeArrowheads="1"/>
          </p:cNvSpPr>
          <p:nvPr/>
        </p:nvSpPr>
        <p:spPr bwMode="auto">
          <a:xfrm>
            <a:off x="838200" y="5638800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Adjusted cash balance per books</a:t>
            </a: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</a:t>
            </a:r>
            <a:r>
              <a:rPr lang="en-US" altLang="en-US" sz="2000" b="1" dirty="0">
                <a:solidFill>
                  <a:srgbClr val="CC0000"/>
                </a:solidFill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₤12,204.85</a:t>
            </a:r>
          </a:p>
        </p:txBody>
      </p:sp>
      <p:sp>
        <p:nvSpPr>
          <p:cNvPr id="735249" name="Freeform 17"/>
          <p:cNvSpPr>
            <a:spLocks/>
          </p:cNvSpPr>
          <p:nvPr/>
        </p:nvSpPr>
        <p:spPr bwMode="auto">
          <a:xfrm>
            <a:off x="6400800" y="3074988"/>
            <a:ext cx="1435100" cy="1587"/>
          </a:xfrm>
          <a:custGeom>
            <a:avLst/>
            <a:gdLst>
              <a:gd name="T0" fmla="*/ 0 w 672"/>
              <a:gd name="T1" fmla="*/ 0 h 1"/>
              <a:gd name="T2" fmla="*/ 672 w 67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72" h="1">
                <a:moveTo>
                  <a:pt x="0" y="0"/>
                </a:moveTo>
                <a:lnTo>
                  <a:pt x="672" y="0"/>
                </a:ln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735250" name="Freeform 18"/>
          <p:cNvSpPr>
            <a:spLocks/>
          </p:cNvSpPr>
          <p:nvPr/>
        </p:nvSpPr>
        <p:spPr bwMode="auto">
          <a:xfrm>
            <a:off x="6400800" y="3427413"/>
            <a:ext cx="1435100" cy="1587"/>
          </a:xfrm>
          <a:custGeom>
            <a:avLst/>
            <a:gdLst>
              <a:gd name="T0" fmla="*/ 0 w 672"/>
              <a:gd name="T1" fmla="*/ 0 h 1"/>
              <a:gd name="T2" fmla="*/ 672 w 67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72" h="1">
                <a:moveTo>
                  <a:pt x="0" y="0"/>
                </a:moveTo>
                <a:lnTo>
                  <a:pt x="672" y="0"/>
                </a:ln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735251" name="Freeform 19"/>
          <p:cNvSpPr>
            <a:spLocks/>
          </p:cNvSpPr>
          <p:nvPr/>
        </p:nvSpPr>
        <p:spPr bwMode="auto">
          <a:xfrm>
            <a:off x="6400800" y="5665788"/>
            <a:ext cx="1435100" cy="1587"/>
          </a:xfrm>
          <a:custGeom>
            <a:avLst/>
            <a:gdLst>
              <a:gd name="T0" fmla="*/ 0 w 672"/>
              <a:gd name="T1" fmla="*/ 0 h 1"/>
              <a:gd name="T2" fmla="*/ 672 w 67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72" h="1">
                <a:moveTo>
                  <a:pt x="0" y="0"/>
                </a:moveTo>
                <a:lnTo>
                  <a:pt x="672" y="0"/>
                </a:ln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735252" name="Freeform 20"/>
          <p:cNvSpPr>
            <a:spLocks/>
          </p:cNvSpPr>
          <p:nvPr/>
        </p:nvSpPr>
        <p:spPr bwMode="auto">
          <a:xfrm>
            <a:off x="6400800" y="6018213"/>
            <a:ext cx="1435100" cy="1587"/>
          </a:xfrm>
          <a:custGeom>
            <a:avLst/>
            <a:gdLst>
              <a:gd name="T0" fmla="*/ 0 w 672"/>
              <a:gd name="T1" fmla="*/ 0 h 1"/>
              <a:gd name="T2" fmla="*/ 672 w 67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72" h="1">
                <a:moveTo>
                  <a:pt x="0" y="0"/>
                </a:moveTo>
                <a:lnTo>
                  <a:pt x="672" y="0"/>
                </a:ln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404922" y="310055"/>
            <a:ext cx="86106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buSzPct val="80000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Bank Reconciliation Illustrated</a:t>
            </a:r>
            <a:endParaRPr lang="en-US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77608" y="476672"/>
            <a:ext cx="14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p.352)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99592" y="3316922"/>
            <a:ext cx="36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銀行帳調整後餘額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400" y="5909210"/>
            <a:ext cx="36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公司帳調整後餘額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6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3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40" grpId="0" autoUpdateAnimBg="0"/>
      <p:bldP spid="735241" grpId="0" autoUpdateAnimBg="0"/>
      <p:bldP spid="735242" grpId="0" autoUpdateAnimBg="0"/>
      <p:bldP spid="735244" grpId="0" autoUpdateAnimBg="0"/>
      <p:bldP spid="735245" grpId="0" autoUpdateAnimBg="0"/>
      <p:bldP spid="735246" grpId="0" autoUpdateAnimBg="0"/>
      <p:bldP spid="735247" grpId="0" autoUpdateAnimBg="0"/>
      <p:bldP spid="735248" grpId="0" autoUpdateAnimBg="0"/>
      <p:bldP spid="735249" grpId="0" animBg="1"/>
      <p:bldP spid="735250" grpId="0" animBg="1"/>
      <p:bldP spid="735251" grpId="0" animBg="1"/>
      <p:bldP spid="735252" grpId="0" animBg="1"/>
      <p:bldP spid="4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8178" name="Text Box 2"/>
          <p:cNvSpPr txBox="1">
            <a:spLocks noChangeArrowheads="1"/>
          </p:cNvSpPr>
          <p:nvPr/>
        </p:nvSpPr>
        <p:spPr bwMode="auto">
          <a:xfrm>
            <a:off x="533400" y="2204864"/>
            <a:ext cx="80010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en-US" altLang="en-US" sz="22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COLLECTION OF NOTE RECEIVABLE: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Assuming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interest of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₤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50 has not been accrued and collection fee is charged to Miscellaneous Expense, the entry is:</a:t>
            </a:r>
          </a:p>
        </p:txBody>
      </p:sp>
      <p:sp>
        <p:nvSpPr>
          <p:cNvPr id="818180" name="Text Box 4"/>
          <p:cNvSpPr txBox="1">
            <a:spLocks noChangeArrowheads="1"/>
          </p:cNvSpPr>
          <p:nvPr/>
        </p:nvSpPr>
        <p:spPr bwMode="auto">
          <a:xfrm>
            <a:off x="1619672" y="3728864"/>
            <a:ext cx="6705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/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現金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;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A+)                         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 1,035.00</a:t>
            </a:r>
            <a:endParaRPr lang="en-US" altLang="en-US" sz="2200" dirty="0">
              <a:latin typeface="Book Antiqua" panose="02040602050305030304" pitchFamily="18" charset="0"/>
              <a:ea typeface="標楷體" panose="03000509000000000000" pitchFamily="65" charset="-120"/>
              <a:cs typeface="Arial" charset="0"/>
            </a:endParaRPr>
          </a:p>
        </p:txBody>
      </p:sp>
      <p:sp>
        <p:nvSpPr>
          <p:cNvPr id="818181" name="Text Box 5"/>
          <p:cNvSpPr txBox="1">
            <a:spLocks noChangeArrowheads="1"/>
          </p:cNvSpPr>
          <p:nvPr/>
        </p:nvSpPr>
        <p:spPr bwMode="auto">
          <a:xfrm>
            <a:off x="533400" y="3728864"/>
            <a:ext cx="1219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Apr. 30</a:t>
            </a:r>
          </a:p>
        </p:txBody>
      </p:sp>
      <p:sp>
        <p:nvSpPr>
          <p:cNvPr id="818182" name="Text Box 6"/>
          <p:cNvSpPr txBox="1">
            <a:spLocks noChangeArrowheads="1"/>
          </p:cNvSpPr>
          <p:nvPr/>
        </p:nvSpPr>
        <p:spPr bwMode="auto">
          <a:xfrm>
            <a:off x="1619672" y="4203527"/>
            <a:ext cx="670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Miscellaneous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Expense(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雜項費用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;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E+)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     15.00</a:t>
            </a:r>
            <a:endParaRPr lang="en-US" altLang="en-US" sz="2200" dirty="0">
              <a:latin typeface="Book Antiqua" panose="02040602050305030304" pitchFamily="18" charset="0"/>
              <a:ea typeface="標楷體" panose="03000509000000000000" pitchFamily="65" charset="-120"/>
              <a:cs typeface="Arial" charset="0"/>
            </a:endParaRPr>
          </a:p>
        </p:txBody>
      </p:sp>
      <p:sp>
        <p:nvSpPr>
          <p:cNvPr id="818183" name="Text Box 7"/>
          <p:cNvSpPr txBox="1">
            <a:spLocks noChangeArrowheads="1"/>
          </p:cNvSpPr>
          <p:nvPr/>
        </p:nvSpPr>
        <p:spPr bwMode="auto">
          <a:xfrm>
            <a:off x="1619672" y="4660727"/>
            <a:ext cx="701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4800600" algn="r"/>
              </a:tabLst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Notes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Receivable(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應收票據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;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A-)        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  1,000.00</a:t>
            </a:r>
            <a:endParaRPr lang="en-US" altLang="en-US" sz="2200" dirty="0">
              <a:latin typeface="Book Antiqua" panose="02040602050305030304" pitchFamily="18" charset="0"/>
              <a:ea typeface="標楷體" panose="03000509000000000000" pitchFamily="65" charset="-120"/>
              <a:cs typeface="Arial" charset="0"/>
            </a:endParaRPr>
          </a:p>
        </p:txBody>
      </p:sp>
      <p:sp>
        <p:nvSpPr>
          <p:cNvPr id="818184" name="Text Box 8"/>
          <p:cNvSpPr txBox="1">
            <a:spLocks noChangeArrowheads="1"/>
          </p:cNvSpPr>
          <p:nvPr/>
        </p:nvSpPr>
        <p:spPr bwMode="auto">
          <a:xfrm>
            <a:off x="1619672" y="5119514"/>
            <a:ext cx="6919664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tabLst>
                <a:tab pos="4800600" algn="r"/>
              </a:tabLst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Interest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Revenue(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利息收入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;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R+)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	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       50.00</a:t>
            </a:r>
            <a:endParaRPr lang="en-US" altLang="en-US" sz="2200" dirty="0">
              <a:latin typeface="Book Antiqua" panose="02040602050305030304" pitchFamily="18" charset="0"/>
              <a:ea typeface="標楷體" panose="03000509000000000000" pitchFamily="65" charset="-120"/>
              <a:cs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304800"/>
            <a:ext cx="86106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buSzPct val="80000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Entries From Bank Reconciliation</a:t>
            </a:r>
            <a:endParaRPr lang="en-US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77608" y="476672"/>
            <a:ext cx="14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p.352)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3400" y="1124744"/>
            <a:ext cx="83058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The company records </a:t>
            </a:r>
            <a:r>
              <a:rPr lang="en-US" altLang="zh-TW" sz="22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each reconciling item used to determined the  adjusted cash balance per </a:t>
            </a:r>
            <a:r>
              <a:rPr lang="en-US" altLang="zh-TW" sz="22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books</a:t>
            </a:r>
            <a:r>
              <a:rPr lang="en-US" altLang="zh-TW" sz="2200" dirty="0" smtClean="0"/>
              <a:t>.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5505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80" grpId="0"/>
      <p:bldP spid="818182" grpId="0"/>
      <p:bldP spid="818183" grpId="0"/>
      <p:bldP spid="81818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226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1534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22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BOOK ERROR: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The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cash disbursements journal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現金支出簿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shows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that check no. 443 was a payment on account to Andrea Company, a supplier.  The correcting entry is:</a:t>
            </a:r>
          </a:p>
        </p:txBody>
      </p:sp>
      <p:sp>
        <p:nvSpPr>
          <p:cNvPr id="820228" name="Text Box 4"/>
          <p:cNvSpPr txBox="1">
            <a:spLocks noChangeArrowheads="1"/>
          </p:cNvSpPr>
          <p:nvPr/>
        </p:nvSpPr>
        <p:spPr bwMode="auto">
          <a:xfrm>
            <a:off x="1828800" y="2819400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(A+)                                             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   36.00</a:t>
            </a:r>
            <a:endParaRPr lang="en-US" altLang="en-US" sz="2200" dirty="0">
              <a:latin typeface="Book Antiqua" panose="02040602050305030304" pitchFamily="18" charset="0"/>
              <a:ea typeface="標楷體" panose="03000509000000000000" pitchFamily="65" charset="-120"/>
              <a:cs typeface="Arial" charset="0"/>
            </a:endParaRPr>
          </a:p>
        </p:txBody>
      </p:sp>
      <p:sp>
        <p:nvSpPr>
          <p:cNvPr id="820229" name="Text Box 5"/>
          <p:cNvSpPr txBox="1">
            <a:spLocks noChangeArrowheads="1"/>
          </p:cNvSpPr>
          <p:nvPr/>
        </p:nvSpPr>
        <p:spPr bwMode="auto">
          <a:xfrm>
            <a:off x="533400" y="2819400"/>
            <a:ext cx="1219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Apr. 30</a:t>
            </a:r>
          </a:p>
        </p:txBody>
      </p:sp>
      <p:sp>
        <p:nvSpPr>
          <p:cNvPr id="820230" name="Text Box 6"/>
          <p:cNvSpPr txBox="1">
            <a:spLocks noChangeArrowheads="1"/>
          </p:cNvSpPr>
          <p:nvPr/>
        </p:nvSpPr>
        <p:spPr bwMode="auto">
          <a:xfrm>
            <a:off x="1828800" y="3294063"/>
            <a:ext cx="670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Accounts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Payable(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應付帳款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; L+)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	36.00</a:t>
            </a:r>
          </a:p>
        </p:txBody>
      </p:sp>
      <p:sp>
        <p:nvSpPr>
          <p:cNvPr id="820235" name="Line 11"/>
          <p:cNvSpPr>
            <a:spLocks noChangeShapeType="1"/>
          </p:cNvSpPr>
          <p:nvPr/>
        </p:nvSpPr>
        <p:spPr bwMode="auto">
          <a:xfrm>
            <a:off x="228600" y="4038600"/>
            <a:ext cx="8610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20236" name="Text Box 2"/>
          <p:cNvSpPr txBox="1">
            <a:spLocks noChangeArrowheads="1"/>
          </p:cNvSpPr>
          <p:nvPr/>
        </p:nvSpPr>
        <p:spPr bwMode="auto">
          <a:xfrm>
            <a:off x="533400" y="4267200"/>
            <a:ext cx="81534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22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NSF CHECK: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As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indicated earlier, an NSF check becomes an account receivable to the depositor.  The entry is:</a:t>
            </a:r>
          </a:p>
        </p:txBody>
      </p:sp>
      <p:sp>
        <p:nvSpPr>
          <p:cNvPr id="820237" name="Text Box 13"/>
          <p:cNvSpPr txBox="1">
            <a:spLocks noChangeArrowheads="1"/>
          </p:cNvSpPr>
          <p:nvPr/>
        </p:nvSpPr>
        <p:spPr bwMode="auto">
          <a:xfrm>
            <a:off x="1828800" y="5334000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Accounts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Receivable(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應收帳款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;A+)  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425.60</a:t>
            </a:r>
          </a:p>
        </p:txBody>
      </p:sp>
      <p:sp>
        <p:nvSpPr>
          <p:cNvPr id="820238" name="Text Box 14"/>
          <p:cNvSpPr txBox="1">
            <a:spLocks noChangeArrowheads="1"/>
          </p:cNvSpPr>
          <p:nvPr/>
        </p:nvSpPr>
        <p:spPr bwMode="auto">
          <a:xfrm>
            <a:off x="533400" y="5334000"/>
            <a:ext cx="1219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Apr. 30</a:t>
            </a:r>
          </a:p>
        </p:txBody>
      </p:sp>
      <p:sp>
        <p:nvSpPr>
          <p:cNvPr id="820239" name="Text Box 15"/>
          <p:cNvSpPr txBox="1">
            <a:spLocks noChangeArrowheads="1"/>
          </p:cNvSpPr>
          <p:nvPr/>
        </p:nvSpPr>
        <p:spPr bwMode="auto">
          <a:xfrm>
            <a:off x="1828800" y="5808663"/>
            <a:ext cx="670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Cash(A-)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	425.60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5536" y="304800"/>
            <a:ext cx="86106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buSzPct val="80000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Entries From Bank Reconciliation</a:t>
            </a:r>
            <a:endParaRPr lang="en-US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77608" y="476672"/>
            <a:ext cx="14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p.353)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8" grpId="0"/>
      <p:bldP spid="820230" grpId="0"/>
      <p:bldP spid="820237" grpId="0"/>
      <p:bldP spid="8202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279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1534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22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BANK SERVICE CHARGES: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Depositors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debit check printing charges (DM) and other bank service charges (SC) to Miscellaneous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Expense(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雜項費用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.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The entry is:</a:t>
            </a:r>
          </a:p>
        </p:txBody>
      </p:sp>
      <p:sp>
        <p:nvSpPr>
          <p:cNvPr id="822280" name="Text Box 8"/>
          <p:cNvSpPr txBox="1">
            <a:spLocks noChangeArrowheads="1"/>
          </p:cNvSpPr>
          <p:nvPr/>
        </p:nvSpPr>
        <p:spPr bwMode="auto">
          <a:xfrm>
            <a:off x="1828800" y="2818452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Miscellaneous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Expense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30.00</a:t>
            </a:r>
          </a:p>
        </p:txBody>
      </p:sp>
      <p:sp>
        <p:nvSpPr>
          <p:cNvPr id="822281" name="Text Box 9"/>
          <p:cNvSpPr txBox="1">
            <a:spLocks noChangeArrowheads="1"/>
          </p:cNvSpPr>
          <p:nvPr/>
        </p:nvSpPr>
        <p:spPr bwMode="auto">
          <a:xfrm>
            <a:off x="533400" y="2818452"/>
            <a:ext cx="1219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Apr. 30</a:t>
            </a:r>
          </a:p>
        </p:txBody>
      </p:sp>
      <p:sp>
        <p:nvSpPr>
          <p:cNvPr id="822282" name="Text Box 10"/>
          <p:cNvSpPr txBox="1">
            <a:spLocks noChangeArrowheads="1"/>
          </p:cNvSpPr>
          <p:nvPr/>
        </p:nvSpPr>
        <p:spPr bwMode="auto">
          <a:xfrm>
            <a:off x="1828800" y="3293115"/>
            <a:ext cx="670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  <a:tab pos="634365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Cash		30.00</a:t>
            </a:r>
          </a:p>
        </p:txBody>
      </p:sp>
      <p:pic>
        <p:nvPicPr>
          <p:cNvPr id="82228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53002"/>
            <a:ext cx="8267700" cy="1720850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53092" y="3861048"/>
            <a:ext cx="378610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Illustration </a:t>
            </a:r>
            <a:r>
              <a:rPr lang="en-US" sz="12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7-13</a:t>
            </a:r>
            <a:r>
              <a:rPr lang="zh-TW" altLang="en-US" sz="12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　</a:t>
            </a:r>
            <a:r>
              <a:rPr lang="en-US" sz="1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Adjusted </a:t>
            </a:r>
            <a:r>
              <a:rPr lang="en-US" sz="1200" dirty="0">
                <a:latin typeface="Book Antiqua" panose="02040602050305030304" pitchFamily="18" charset="0"/>
                <a:ea typeface="標楷體" panose="03000509000000000000" pitchFamily="65" charset="-120"/>
              </a:rPr>
              <a:t>balance in </a:t>
            </a:r>
            <a:r>
              <a:rPr lang="en-US" sz="1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Cash account</a:t>
            </a:r>
            <a:endParaRPr lang="en-US" sz="12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95536" y="304800"/>
            <a:ext cx="86106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buSzPct val="80000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Entries From Bank Reconciliation</a:t>
            </a:r>
            <a:endParaRPr lang="en-US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577608" y="476672"/>
            <a:ext cx="14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p.353)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6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80" grpId="0"/>
      <p:bldP spid="8222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498" name="Text Box 1026"/>
          <p:cNvSpPr txBox="1">
            <a:spLocks noChangeArrowheads="1"/>
          </p:cNvSpPr>
          <p:nvPr/>
        </p:nvSpPr>
        <p:spPr bwMode="auto">
          <a:xfrm>
            <a:off x="609600" y="1295400"/>
            <a:ext cx="8229600" cy="422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9215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500" b="1" dirty="0">
                <a:solidFill>
                  <a:schemeClr val="tx2">
                    <a:lumMod val="75000"/>
                  </a:schemeClr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Petty Cash </a:t>
            </a:r>
            <a:r>
              <a:rPr lang="en-US" altLang="en-US" sz="2500" b="1" dirty="0" smtClean="0">
                <a:solidFill>
                  <a:schemeClr val="tx2">
                    <a:lumMod val="75000"/>
                  </a:schemeClr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Fund</a:t>
            </a:r>
            <a:r>
              <a:rPr lang="en-US" altLang="en-US" sz="2600" dirty="0" smtClean="0">
                <a:solidFill>
                  <a:schemeClr val="folHlink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- </a:t>
            </a:r>
            <a:r>
              <a:rPr lang="en-US" altLang="en-US" sz="2200" dirty="0">
                <a:solidFill>
                  <a:schemeClr val="folHlink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U</a:t>
            </a:r>
            <a:r>
              <a:rPr lang="en-US" alt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sed to pay small 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amounts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小額付款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</a:p>
          <a:p>
            <a:pPr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5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Its </a:t>
            </a:r>
            <a:r>
              <a:rPr lang="en-US" altLang="en-US" sz="25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operation(</a:t>
            </a:r>
            <a:r>
              <a:rPr lang="zh-TW" altLang="en-US" sz="25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零用金作業</a:t>
            </a:r>
            <a:r>
              <a:rPr lang="en-US" altLang="zh-TW" sz="25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endParaRPr lang="en-US" altLang="en-US" sz="2500" dirty="0" smtClean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803275" lvl="1" indent="-36195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500" dirty="0" err="1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Imprest</a:t>
            </a:r>
            <a:r>
              <a:rPr lang="en-US" altLang="en-US" sz="25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system(</a:t>
            </a:r>
            <a:r>
              <a:rPr lang="zh-TW" altLang="en-US" sz="25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預付制度</a:t>
            </a:r>
            <a:r>
              <a:rPr lang="en-US" altLang="zh-TW" sz="25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endParaRPr lang="en-US" altLang="en-US" sz="2500" dirty="0" smtClean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803275" lvl="1" indent="-361950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5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Involve</a:t>
            </a:r>
            <a:endParaRPr lang="en-US" altLang="en-US" sz="2500" dirty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1339850" lvl="2" indent="-346075">
              <a:lnSpc>
                <a:spcPct val="125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AutoNum type="circleNumWdWhitePlain"/>
            </a:pP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Establishing the fund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設立零用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金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endParaRPr lang="en-US" altLang="en-US" sz="2200" dirty="0" smtClean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1339850" lvl="2" indent="-346075">
              <a:lnSpc>
                <a:spcPct val="125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AutoNum type="circleNumWdWhitePlain"/>
            </a:pP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Making </a:t>
            </a:r>
            <a:r>
              <a:rPr lang="en-US" alt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payments from the 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fund</a:t>
            </a:r>
          </a:p>
          <a:p>
            <a:pPr marL="1339850" lvl="2" indent="-346075">
              <a:lnSpc>
                <a:spcPct val="125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AutoNum type="circleNumWdWhitePlain"/>
            </a:pP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Replenishing </a:t>
            </a:r>
            <a:r>
              <a:rPr lang="en-US" alt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the 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fund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撥</a:t>
            </a:r>
            <a:r>
              <a:rPr lang="zh-TW" alt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補零用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金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endParaRPr lang="en-US" altLang="en-US" sz="2200" dirty="0">
              <a:solidFill>
                <a:schemeClr val="folHlink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304800" y="1124744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5856" y="44624"/>
            <a:ext cx="8229600" cy="94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Petty Cash Fund Controls</a:t>
            </a:r>
          </a:p>
          <a:p>
            <a:pPr algn="l"/>
            <a:r>
              <a:rPr lang="zh-TW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零用金控制</a:t>
            </a:r>
            <a:endParaRPr lang="en-US" altLang="en-US" sz="32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24328" y="621268"/>
            <a:ext cx="141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p.343)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7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994848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9215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sz="2300" dirty="0">
                <a:latin typeface="Book Antiqua" panose="02040602050305030304" pitchFamily="18" charset="0"/>
                <a:ea typeface="標楷體" panose="03000509000000000000" pitchFamily="65" charset="-120"/>
              </a:rPr>
              <a:t>D</a:t>
            </a:r>
            <a:r>
              <a:rPr lang="en-US" sz="23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isbursement systems (</a:t>
            </a:r>
            <a:r>
              <a:rPr lang="zh-TW" altLang="en-US" sz="2300" dirty="0">
                <a:latin typeface="Book Antiqua" panose="02040602050305030304" pitchFamily="18" charset="0"/>
                <a:ea typeface="標楷體" panose="03000509000000000000" pitchFamily="65" charset="-120"/>
              </a:rPr>
              <a:t>付款</a:t>
            </a:r>
            <a:r>
              <a:rPr lang="zh-TW" altLang="en-US" sz="23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系統</a:t>
            </a:r>
            <a:r>
              <a:rPr lang="en-US" altLang="zh-TW" sz="23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sz="23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that </a:t>
            </a:r>
            <a:r>
              <a:rPr lang="en-US" sz="2300" dirty="0">
                <a:latin typeface="Book Antiqua" panose="02040602050305030304" pitchFamily="18" charset="0"/>
                <a:ea typeface="標楷體" panose="03000509000000000000" pitchFamily="65" charset="-120"/>
              </a:rPr>
              <a:t>use </a:t>
            </a:r>
            <a:r>
              <a:rPr lang="en-US" sz="23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wire(</a:t>
            </a:r>
            <a:r>
              <a:rPr lang="zh-TW" altLang="en-US" sz="23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電訊</a:t>
            </a:r>
            <a:r>
              <a:rPr lang="en-US" altLang="zh-TW" sz="23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sz="23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, </a:t>
            </a:r>
            <a:r>
              <a:rPr lang="en-US" sz="2300" dirty="0">
                <a:latin typeface="Book Antiqua" panose="02040602050305030304" pitchFamily="18" charset="0"/>
                <a:ea typeface="標楷體" panose="03000509000000000000" pitchFamily="65" charset="-120"/>
              </a:rPr>
              <a:t>telephone, or computers to transfer </a:t>
            </a:r>
            <a:r>
              <a:rPr lang="en-US" sz="23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cash from </a:t>
            </a:r>
            <a:r>
              <a:rPr lang="en-US" sz="2300" dirty="0">
                <a:latin typeface="Book Antiqua" panose="02040602050305030304" pitchFamily="18" charset="0"/>
                <a:ea typeface="標楷體" panose="03000509000000000000" pitchFamily="65" charset="-120"/>
              </a:rPr>
              <a:t>one location to another. </a:t>
            </a:r>
            <a:endParaRPr lang="en-US" sz="23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sz="23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Its use is </a:t>
            </a:r>
            <a:r>
              <a:rPr lang="en-US" sz="2300" dirty="0">
                <a:latin typeface="Book Antiqua" panose="02040602050305030304" pitchFamily="18" charset="0"/>
                <a:ea typeface="標楷體" panose="03000509000000000000" pitchFamily="65" charset="-120"/>
              </a:rPr>
              <a:t>quite </a:t>
            </a:r>
            <a:r>
              <a:rPr lang="en-US" sz="23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common.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itchFamily="2" charset="2"/>
              <a:buChar char="u"/>
            </a:pPr>
            <a:r>
              <a:rPr lang="en-US" sz="23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Normally </a:t>
            </a:r>
            <a:r>
              <a:rPr lang="en-US" sz="2300" dirty="0">
                <a:latin typeface="Book Antiqua" panose="02040602050305030304" pitchFamily="18" charset="0"/>
                <a:ea typeface="標楷體" panose="03000509000000000000" pitchFamily="65" charset="-120"/>
              </a:rPr>
              <a:t>result in better internal control since no cash </a:t>
            </a:r>
            <a:r>
              <a:rPr lang="en-US" sz="23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or checks </a:t>
            </a:r>
            <a:r>
              <a:rPr lang="en-US" sz="2300" dirty="0">
                <a:latin typeface="Book Antiqua" panose="02040602050305030304" pitchFamily="18" charset="0"/>
                <a:ea typeface="標楷體" panose="03000509000000000000" pitchFamily="65" charset="-120"/>
              </a:rPr>
              <a:t>are handled by company employees.</a:t>
            </a:r>
            <a:endParaRPr lang="en-US" altLang="en-US" sz="23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5536" y="44624"/>
            <a:ext cx="842689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Electronic Funds Transfer (EFT) System</a:t>
            </a:r>
          </a:p>
          <a:p>
            <a:pPr algn="l"/>
            <a:r>
              <a:rPr lang="zh-TW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電子資金轉帳系統</a:t>
            </a:r>
            <a:r>
              <a:rPr lang="en-US" altLang="en-US" sz="3200" b="1" dirty="0" smtClean="0">
                <a:solidFill>
                  <a:srgbClr val="CC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	</a:t>
            </a:r>
            <a:endParaRPr lang="en-US" altLang="en-US" sz="3200" b="1" dirty="0">
              <a:solidFill>
                <a:srgbClr val="CC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04800" y="1196752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77608" y="683404"/>
            <a:ext cx="14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p.353)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107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6074" name="Rectangle 10"/>
          <p:cNvSpPr>
            <a:spLocks noChangeArrowheads="1"/>
          </p:cNvSpPr>
          <p:nvPr/>
        </p:nvSpPr>
        <p:spPr bwMode="auto">
          <a:xfrm>
            <a:off x="533400" y="3653202"/>
            <a:ext cx="7391400" cy="222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1550" indent="-457200"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3050" indent="-457200"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4550" indent="-457200"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6050" indent="-457200"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325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045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765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485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Sally should treat the reconciling items as follows.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(1) NSF check:  </a:t>
            </a:r>
            <a:r>
              <a:rPr lang="en-US" altLang="en-US" sz="20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Deduct from balance per books</a:t>
            </a: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(2) </a:t>
            </a:r>
            <a:r>
              <a:rPr lang="en-US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Collection of note:  </a:t>
            </a:r>
            <a:r>
              <a:rPr lang="en-US" altLang="en-US" sz="20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Add to balance per books</a:t>
            </a: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(3) Outstanding checks:  </a:t>
            </a:r>
            <a:r>
              <a:rPr lang="en-US" altLang="en-US" sz="20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Deduct from balance per bank</a:t>
            </a: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(4) Deposit in transit:  </a:t>
            </a:r>
            <a:r>
              <a:rPr lang="en-US" altLang="en-US" sz="20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Add to balance per bank</a:t>
            </a: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</a:p>
        </p:txBody>
      </p:sp>
      <p:sp>
        <p:nvSpPr>
          <p:cNvPr id="856067" name="Rectangle 3"/>
          <p:cNvSpPr>
            <a:spLocks noChangeArrowheads="1"/>
          </p:cNvSpPr>
          <p:nvPr/>
        </p:nvSpPr>
        <p:spPr bwMode="auto">
          <a:xfrm>
            <a:off x="533400" y="1278792"/>
            <a:ext cx="8077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1550" indent="-457200"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3050" indent="-457200"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4550" indent="-457200"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6050" indent="-457200"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325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045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765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485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Sally Kist, owner of Linen </a:t>
            </a: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Kist </a:t>
            </a:r>
            <a:r>
              <a:rPr lang="en-US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Fabrics, asks </a:t>
            </a: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you to explain how she should treat the following reconciling items when reconciling the company’s bank account: (1) </a:t>
            </a:r>
            <a:r>
              <a:rPr lang="en-US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a </a:t>
            </a:r>
            <a:r>
              <a:rPr 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debit memorandum </a:t>
            </a:r>
            <a:r>
              <a:rPr 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for an NSF check, (2) a credit memorandum for a note collected by </a:t>
            </a:r>
            <a:r>
              <a:rPr 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the bank</a:t>
            </a:r>
            <a:r>
              <a:rPr 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, (3) outstanding checks, and (4) a deposit in transit</a:t>
            </a:r>
            <a:r>
              <a:rPr 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  <a:endParaRPr lang="en-US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56076" name="Rectangle 12"/>
          <p:cNvSpPr>
            <a:spLocks noChangeArrowheads="1"/>
          </p:cNvSpPr>
          <p:nvPr/>
        </p:nvSpPr>
        <p:spPr bwMode="auto">
          <a:xfrm>
            <a:off x="533400" y="3264497"/>
            <a:ext cx="1905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1550" indent="-457200"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3050" indent="-457200"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4550" indent="-457200"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6050" indent="-457200" algn="l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325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045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765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485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1" dirty="0" smtClean="0">
                <a:solidFill>
                  <a:srgbClr val="CC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Solution</a:t>
            </a:r>
            <a:endParaRPr lang="en-US" altLang="en-US" sz="2100" b="1" dirty="0">
              <a:solidFill>
                <a:srgbClr val="CC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56077" name="Rectangle 13"/>
          <p:cNvSpPr>
            <a:spLocks noChangeArrowheads="1"/>
          </p:cNvSpPr>
          <p:nvPr/>
        </p:nvSpPr>
        <p:spPr bwMode="auto">
          <a:xfrm>
            <a:off x="2339752" y="4128120"/>
            <a:ext cx="4648200" cy="381000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56078" name="Rectangle 14"/>
          <p:cNvSpPr>
            <a:spLocks noChangeArrowheads="1"/>
          </p:cNvSpPr>
          <p:nvPr/>
        </p:nvSpPr>
        <p:spPr bwMode="auto">
          <a:xfrm>
            <a:off x="3124200" y="4632176"/>
            <a:ext cx="3948752" cy="381000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56079" name="Rectangle 15"/>
          <p:cNvSpPr>
            <a:spLocks noChangeArrowheads="1"/>
          </p:cNvSpPr>
          <p:nvPr/>
        </p:nvSpPr>
        <p:spPr bwMode="auto">
          <a:xfrm>
            <a:off x="3401704" y="5064224"/>
            <a:ext cx="4142096" cy="381000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56080" name="Rectangle 16"/>
          <p:cNvSpPr>
            <a:spLocks noChangeArrowheads="1"/>
          </p:cNvSpPr>
          <p:nvPr/>
        </p:nvSpPr>
        <p:spPr bwMode="auto">
          <a:xfrm>
            <a:off x="3034352" y="5496272"/>
            <a:ext cx="4038600" cy="381000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504" y="397171"/>
            <a:ext cx="8577217" cy="579781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rgbClr val="777777"/>
            </a:solidFill>
          </a:ln>
        </p:spPr>
        <p:txBody>
          <a:bodyPr wrap="square" lIns="86493" tIns="43247" rIns="86493" bIns="43247" rtlCol="0" anchor="ctr" anchorCtr="0">
            <a:noAutofit/>
          </a:bodyPr>
          <a:lstStyle>
            <a:defPPr>
              <a:defRPr lang="en-US"/>
            </a:defPPr>
            <a:lvl1pPr marL="231775" algn="l">
              <a:defRPr sz="3200" b="1">
                <a:solidFill>
                  <a:schemeClr val="bg1"/>
                </a:solidFill>
                <a:latin typeface="Liberation Sans" panose="020B0604020202020204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accent3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&gt;</a:t>
            </a:r>
            <a:endParaRPr lang="en-US" altLang="en-US" dirty="0">
              <a:solidFill>
                <a:schemeClr val="accent3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7939" y="397171"/>
            <a:ext cx="1711461" cy="579781"/>
          </a:xfrm>
          <a:prstGeom prst="rect">
            <a:avLst/>
          </a:prstGeom>
          <a:solidFill>
            <a:srgbClr val="FF9900"/>
          </a:solidFill>
          <a:ln w="12700">
            <a:solidFill>
              <a:srgbClr val="777777"/>
            </a:solidFill>
          </a:ln>
        </p:spPr>
        <p:txBody>
          <a:bodyPr wrap="square" lIns="86493" tIns="43247" rIns="86493" bIns="43247" rtlCol="0">
            <a:noAutofit/>
          </a:bodyPr>
          <a:lstStyle>
            <a:defPPr>
              <a:defRPr lang="en-US"/>
            </a:defPPr>
            <a:lvl1pPr marL="231775" algn="l">
              <a:defRPr sz="3200" b="1">
                <a:solidFill>
                  <a:schemeClr val="bg1"/>
                </a:solidFill>
                <a:latin typeface="Liberation Sans" panose="020B0604020202020204" pitchFamily="34" charset="0"/>
              </a:defRPr>
            </a:lvl1pPr>
          </a:lstStyle>
          <a:p>
            <a:r>
              <a:rPr lang="en-US" sz="3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DO IT!</a:t>
            </a:r>
            <a:endParaRPr lang="en-US" sz="31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27584" y="5877272"/>
            <a:ext cx="664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Book Antiqua" panose="02040602050305030304" pitchFamily="18" charset="0"/>
              </a:rPr>
              <a:t>(Related exercise material: E7-9~ E7-13; </a:t>
            </a:r>
            <a:r>
              <a:rPr lang="en-US" altLang="zh-TW" sz="2000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P7-3A~P7-5A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)</a:t>
            </a:r>
            <a:endParaRPr lang="zh-TW" altLang="en-US" sz="2000" dirty="0">
              <a:latin typeface="Book Antiqua" panose="0204060205030503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24328" y="548680"/>
            <a:ext cx="14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p.354)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049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56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56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56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856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7" grpId="0" animBg="1"/>
      <p:bldP spid="856078" grpId="0" animBg="1"/>
      <p:bldP spid="856079" grpId="0" animBg="1"/>
      <p:bldP spid="85608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85887"/>
              </p:ext>
            </p:extLst>
          </p:nvPr>
        </p:nvGraphicFramePr>
        <p:xfrm>
          <a:off x="1619672" y="2563480"/>
          <a:ext cx="5039362" cy="1945640"/>
        </p:xfrm>
        <a:graphic>
          <a:graphicData uri="http://schemas.openxmlformats.org/drawingml/2006/table">
            <a:tbl>
              <a:tblPr firstRow="1" firstCol="1" bandRow="1"/>
              <a:tblGrid>
                <a:gridCol w="125046"/>
                <a:gridCol w="450902"/>
                <a:gridCol w="29423"/>
                <a:gridCol w="29423"/>
                <a:gridCol w="792204"/>
                <a:gridCol w="29423"/>
                <a:gridCol w="29423"/>
                <a:gridCol w="591395"/>
                <a:gridCol w="125046"/>
                <a:gridCol w="333947"/>
                <a:gridCol w="125046"/>
                <a:gridCol w="368518"/>
                <a:gridCol w="29423"/>
                <a:gridCol w="333947"/>
                <a:gridCol w="792204"/>
                <a:gridCol w="333947"/>
                <a:gridCol w="29423"/>
                <a:gridCol w="365576"/>
                <a:gridCol w="125046"/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Bank Statement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Cash Payments Journal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Checks Paid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Checks Issued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Date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Check No.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Amount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Date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Check No.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Amount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66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5/4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254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650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5/2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258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159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666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5/2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257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410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5/5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259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275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5/17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258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159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5/10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260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820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5/12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259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275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5/15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261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500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5/20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261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500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5/22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262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750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5/29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263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480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5/24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263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480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5/30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264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560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5/29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264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560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" kern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8784" y="1052736"/>
            <a:ext cx="7488832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66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  <a:cs typeface="Arial" pitchFamily="34" charset="0"/>
              </a:rPr>
              <a:t>On April 30, the bank reconciliation of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  <a:cs typeface="Arial" pitchFamily="34" charset="0"/>
              </a:rPr>
              <a:t>Yazici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  <a:cs typeface="Arial" pitchFamily="34" charset="0"/>
              </a:rPr>
              <a:t> Company shows three outstanding checks: no. 254, €650; no. 255, €720; and no. 257, €410. The May bank statement and the May cash payments journal show the following.</a:t>
            </a: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000" dirty="0">
              <a:solidFill>
                <a:srgbClr val="000000"/>
              </a:solidFill>
              <a:latin typeface="Book Antiqua" panose="02040602050305030304" pitchFamily="18" charset="0"/>
              <a:cs typeface="Arial" pitchFamily="34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ook Antiqua" panose="02040602050305030304" pitchFamily="18" charset="0"/>
              <a:cs typeface="Arial" pitchFamily="34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ook Antiqua" panose="02040602050305030304" pitchFamily="18" charset="0"/>
              <a:cs typeface="Arial" pitchFamily="34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000" dirty="0">
              <a:solidFill>
                <a:srgbClr val="000000"/>
              </a:solidFill>
              <a:latin typeface="Book Antiqua" panose="02040602050305030304" pitchFamily="18" charset="0"/>
              <a:cs typeface="Arial" pitchFamily="34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ook Antiqua" panose="02040602050305030304" pitchFamily="18" charset="0"/>
              <a:cs typeface="Arial" pitchFamily="34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ook Antiqua" panose="02040602050305030304" pitchFamily="18" charset="0"/>
              <a:cs typeface="Arial" pitchFamily="34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000" dirty="0">
              <a:solidFill>
                <a:srgbClr val="000000"/>
              </a:solidFill>
              <a:latin typeface="Book Antiqua" panose="02040602050305030304" pitchFamily="18" charset="0"/>
              <a:cs typeface="Arial" pitchFamily="34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  <a:cs typeface="Arial" pitchFamily="34" charset="0"/>
              </a:rPr>
              <a:t>Instructions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  <a:cs typeface="Arial" pitchFamily="34" charset="0"/>
              </a:rPr>
              <a:t>Using Step 2 in the reconciliation procedure, list the outstanding checks at May 31.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0" y="260648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      Exercises : E7-10</a:t>
            </a:r>
            <a:endParaRPr lang="zh-TW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0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260648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      Exercises : E7-11</a:t>
            </a:r>
            <a:endParaRPr lang="zh-TW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124744"/>
            <a:ext cx="7488832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spcAft>
                <a:spcPts val="0"/>
              </a:spcAft>
            </a:pPr>
            <a:r>
              <a:rPr lang="en-US" altLang="zh-TW" sz="2000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The following information pertains to Teresina Video SA.</a:t>
            </a:r>
            <a:endParaRPr lang="zh-TW" altLang="zh-TW" sz="2000" kern="100" dirty="0">
              <a:latin typeface="Book Antiqua" panose="02040602050305030304" pitchFamily="18" charset="0"/>
              <a:cs typeface="Times New Roman"/>
            </a:endParaRPr>
          </a:p>
          <a:p>
            <a:pPr marL="630238" indent="-268288">
              <a:spcAft>
                <a:spcPts val="0"/>
              </a:spcAft>
              <a:tabLst>
                <a:tab pos="630238" algn="l"/>
              </a:tabLst>
            </a:pPr>
            <a:r>
              <a:rPr lang="en-US" altLang="zh-TW" sz="2000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1. </a:t>
            </a:r>
            <a:r>
              <a:rPr lang="en-US" altLang="zh-TW" sz="2000" kern="0" dirty="0" smtClean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Cash </a:t>
            </a:r>
            <a:r>
              <a:rPr lang="en-US" altLang="zh-TW" sz="2000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balance per bank, July 31, R$7,293.</a:t>
            </a:r>
            <a:endParaRPr lang="zh-TW" altLang="zh-TW" sz="2000" kern="100" dirty="0">
              <a:latin typeface="Book Antiqua" panose="02040602050305030304" pitchFamily="18" charset="0"/>
              <a:cs typeface="Times New Roman"/>
            </a:endParaRPr>
          </a:p>
          <a:p>
            <a:pPr marL="630238" indent="-268288">
              <a:spcAft>
                <a:spcPts val="0"/>
              </a:spcAft>
              <a:tabLst>
                <a:tab pos="630238" algn="l"/>
              </a:tabLst>
            </a:pPr>
            <a:r>
              <a:rPr lang="en-US" altLang="zh-TW" sz="2000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2. </a:t>
            </a:r>
            <a:r>
              <a:rPr lang="en-US" altLang="zh-TW" sz="2000" kern="0" dirty="0" smtClean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July </a:t>
            </a:r>
            <a:r>
              <a:rPr lang="en-US" altLang="zh-TW" sz="2000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bank service charge not recorded by the depositor R$28.</a:t>
            </a:r>
            <a:endParaRPr lang="zh-TW" altLang="zh-TW" sz="2000" kern="100" dirty="0">
              <a:latin typeface="Book Antiqua" panose="02040602050305030304" pitchFamily="18" charset="0"/>
              <a:cs typeface="Times New Roman"/>
            </a:endParaRPr>
          </a:p>
          <a:p>
            <a:pPr marL="630238" indent="-268288">
              <a:spcAft>
                <a:spcPts val="0"/>
              </a:spcAft>
              <a:tabLst>
                <a:tab pos="630238" algn="l"/>
              </a:tabLst>
            </a:pPr>
            <a:r>
              <a:rPr lang="en-US" altLang="zh-TW" sz="2000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3. </a:t>
            </a:r>
            <a:r>
              <a:rPr lang="en-US" altLang="zh-TW" sz="2000" kern="0" dirty="0" smtClean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Cash </a:t>
            </a:r>
            <a:r>
              <a:rPr lang="en-US" altLang="zh-TW" sz="2000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balance per books, July 31, R$7,427.</a:t>
            </a:r>
            <a:endParaRPr lang="zh-TW" altLang="zh-TW" sz="2000" kern="100" dirty="0">
              <a:latin typeface="Book Antiqua" panose="02040602050305030304" pitchFamily="18" charset="0"/>
              <a:cs typeface="Times New Roman"/>
            </a:endParaRPr>
          </a:p>
          <a:p>
            <a:pPr marL="630238" indent="-268288">
              <a:spcAft>
                <a:spcPts val="0"/>
              </a:spcAft>
              <a:tabLst>
                <a:tab pos="630238" algn="l"/>
              </a:tabLst>
            </a:pPr>
            <a:r>
              <a:rPr lang="en-US" altLang="zh-TW" sz="2000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4. </a:t>
            </a:r>
            <a:r>
              <a:rPr lang="en-US" altLang="zh-TW" sz="2000" kern="0" dirty="0" smtClean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Deposits </a:t>
            </a:r>
            <a:r>
              <a:rPr lang="en-US" altLang="zh-TW" sz="2000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in transit, July 31, R$1,500.</a:t>
            </a:r>
            <a:endParaRPr lang="zh-TW" altLang="zh-TW" sz="2000" kern="100" dirty="0">
              <a:latin typeface="Book Antiqua" panose="02040602050305030304" pitchFamily="18" charset="0"/>
              <a:cs typeface="Times New Roman"/>
            </a:endParaRPr>
          </a:p>
          <a:p>
            <a:pPr marL="630238" indent="-268288">
              <a:spcAft>
                <a:spcPts val="0"/>
              </a:spcAft>
              <a:tabLst>
                <a:tab pos="630238" algn="l"/>
              </a:tabLst>
            </a:pPr>
            <a:r>
              <a:rPr lang="en-US" altLang="zh-TW" sz="2000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5. </a:t>
            </a:r>
            <a:r>
              <a:rPr lang="en-US" altLang="zh-TW" sz="2000" kern="0" dirty="0" smtClean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Bank </a:t>
            </a:r>
            <a:r>
              <a:rPr lang="en-US" altLang="zh-TW" sz="2000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collected R$700 note for Teresina in July, plus interest R$356, less fee R$25. The collection has not been recorded by Teresina, and no interest has been accrued.</a:t>
            </a:r>
            <a:endParaRPr lang="zh-TW" altLang="zh-TW" sz="2000" kern="100" dirty="0">
              <a:latin typeface="Book Antiqua" panose="02040602050305030304" pitchFamily="18" charset="0"/>
              <a:cs typeface="Times New Roman"/>
            </a:endParaRPr>
          </a:p>
          <a:p>
            <a:pPr marL="630238" indent="-268288">
              <a:spcAft>
                <a:spcPts val="0"/>
              </a:spcAft>
              <a:tabLst>
                <a:tab pos="630238" algn="l"/>
              </a:tabLst>
            </a:pPr>
            <a:r>
              <a:rPr lang="en-US" altLang="zh-TW" sz="2000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6. </a:t>
            </a:r>
            <a:r>
              <a:rPr lang="en-US" altLang="zh-TW" sz="2000" kern="0" dirty="0" smtClean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Outstanding </a:t>
            </a:r>
            <a:r>
              <a:rPr lang="en-US" altLang="zh-TW" sz="2000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checks, July 31, R$684.</a:t>
            </a:r>
            <a:endParaRPr lang="zh-TW" altLang="zh-TW" sz="2000" kern="100" dirty="0">
              <a:latin typeface="Book Antiqua" panose="02040602050305030304" pitchFamily="18" charset="0"/>
              <a:cs typeface="Times New Roman"/>
            </a:endParaRPr>
          </a:p>
          <a:p>
            <a:pPr marL="268288" indent="-268288">
              <a:spcBef>
                <a:spcPts val="600"/>
              </a:spcBef>
              <a:spcAft>
                <a:spcPts val="0"/>
              </a:spcAft>
            </a:pPr>
            <a:r>
              <a:rPr lang="en-US" altLang="zh-TW" sz="2000" b="1" i="1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Instructions</a:t>
            </a:r>
            <a:endParaRPr lang="zh-TW" altLang="zh-TW" sz="2000" kern="100" dirty="0">
              <a:latin typeface="Book Antiqua" panose="02040602050305030304" pitchFamily="18" charset="0"/>
              <a:cs typeface="Times New Roman"/>
            </a:endParaRPr>
          </a:p>
          <a:p>
            <a:pPr marL="268288" indent="-268288">
              <a:spcAft>
                <a:spcPts val="0"/>
              </a:spcAft>
            </a:pPr>
            <a:r>
              <a:rPr lang="en-US" altLang="zh-TW" sz="2000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(a) Prepare a bank reconciliation at July 31.</a:t>
            </a:r>
            <a:endParaRPr lang="zh-TW" altLang="zh-TW" sz="2000" kern="100" dirty="0">
              <a:latin typeface="Book Antiqua" panose="02040602050305030304" pitchFamily="18" charset="0"/>
              <a:cs typeface="Times New Roman"/>
            </a:endParaRPr>
          </a:p>
          <a:p>
            <a:pPr marL="268288" indent="-268288">
              <a:spcAft>
                <a:spcPts val="0"/>
              </a:spcAft>
            </a:pPr>
            <a:r>
              <a:rPr lang="en-US" altLang="zh-TW" sz="2000" kern="0" dirty="0">
                <a:solidFill>
                  <a:srgbClr val="000000"/>
                </a:solidFill>
                <a:latin typeface="Book Antiqua" panose="02040602050305030304" pitchFamily="18" charset="0"/>
                <a:cs typeface="Times New Roman"/>
              </a:rPr>
              <a:t>(b) Journalize the adjusting entries at July 31 on the books of Teresina Video SA.</a:t>
            </a:r>
            <a:endParaRPr lang="zh-TW" altLang="zh-TW" sz="2000" kern="100" dirty="0">
              <a:latin typeface="Book Antiqua" panose="0204060205030503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60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ppt\ppt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-47172" y="332656"/>
            <a:ext cx="919117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     Exercises : P7-3B</a:t>
            </a:r>
            <a:endParaRPr lang="zh-TW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38007" y="476672"/>
            <a:ext cx="142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p.373)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2153"/>
              </p:ext>
            </p:extLst>
          </p:nvPr>
        </p:nvGraphicFramePr>
        <p:xfrm>
          <a:off x="683568" y="2265769"/>
          <a:ext cx="7776864" cy="1096740"/>
        </p:xfrm>
        <a:graphic>
          <a:graphicData uri="http://schemas.openxmlformats.org/drawingml/2006/table">
            <a:tbl>
              <a:tblPr firstRow="1" firstCol="1" bandRow="1"/>
              <a:tblGrid>
                <a:gridCol w="1351353"/>
                <a:gridCol w="1849483"/>
                <a:gridCol w="558359"/>
                <a:gridCol w="1209567"/>
                <a:gridCol w="1209567"/>
                <a:gridCol w="1598535"/>
              </a:tblGrid>
              <a:tr h="365580">
                <a:tc gridSpan="6">
                  <a:txBody>
                    <a:bodyPr/>
                    <a:lstStyle/>
                    <a:p>
                      <a:pPr algn="r" latinLnBrk="1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CASH                    NO. 101</a:t>
                      </a:r>
                      <a:endParaRPr lang="zh-TW" sz="1800" kern="100" dirty="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5580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Date</a:t>
                      </a:r>
                      <a:endParaRPr lang="zh-TW" sz="1800" kern="10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Explanation</a:t>
                      </a:r>
                      <a:endParaRPr lang="zh-TW" sz="1800" kern="10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Ref.</a:t>
                      </a:r>
                      <a:endParaRPr lang="zh-TW" sz="1800" kern="100" dirty="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Debit</a:t>
                      </a:r>
                      <a:endParaRPr lang="zh-TW" sz="1800" kern="100" dirty="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Credit</a:t>
                      </a:r>
                      <a:endParaRPr lang="zh-TW" sz="1800" kern="10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Balance</a:t>
                      </a:r>
                      <a:endParaRPr lang="zh-TW" sz="1800" kern="10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580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May 31</a:t>
                      </a:r>
                      <a:endParaRPr lang="zh-TW" sz="1800" kern="10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Balance</a:t>
                      </a:r>
                      <a:endParaRPr lang="zh-TW" sz="1800" kern="10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 </a:t>
                      </a:r>
                      <a:endParaRPr lang="zh-TW" sz="1800" kern="10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 </a:t>
                      </a:r>
                      <a:endParaRPr lang="zh-TW" sz="1800" kern="10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 </a:t>
                      </a:r>
                      <a:endParaRPr lang="zh-TW" sz="1800" kern="100" dirty="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13,287</a:t>
                      </a:r>
                      <a:endParaRPr lang="zh-TW" sz="1800" kern="100" dirty="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54433"/>
              </p:ext>
            </p:extLst>
          </p:nvPr>
        </p:nvGraphicFramePr>
        <p:xfrm>
          <a:off x="755576" y="3861048"/>
          <a:ext cx="7344815" cy="1152128"/>
        </p:xfrm>
        <a:graphic>
          <a:graphicData uri="http://schemas.openxmlformats.org/drawingml/2006/table">
            <a:tbl>
              <a:tblPr firstRow="1" firstCol="1" bandRow="1"/>
              <a:tblGrid>
                <a:gridCol w="2210209"/>
                <a:gridCol w="520453"/>
                <a:gridCol w="2469289"/>
                <a:gridCol w="520453"/>
                <a:gridCol w="1624411"/>
              </a:tblGrid>
              <a:tr h="801484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Checks and Debits</a:t>
                      </a:r>
                      <a:endParaRPr lang="zh-TW" sz="1800" kern="100" dirty="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 </a:t>
                      </a:r>
                      <a:endParaRPr lang="zh-TW" sz="1800" kern="100" dirty="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Lancaster Bank Deposits and Credits</a:t>
                      </a:r>
                      <a:endParaRPr lang="zh-TW" sz="1800" kern="100" dirty="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 </a:t>
                      </a:r>
                      <a:endParaRPr lang="zh-TW" sz="1800" kern="100" dirty="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Daily Balance</a:t>
                      </a:r>
                      <a:endParaRPr lang="zh-TW" sz="1800" kern="100" dirty="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644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XXX</a:t>
                      </a:r>
                      <a:endParaRPr lang="zh-TW" sz="1800" kern="10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 </a:t>
                      </a:r>
                      <a:endParaRPr lang="zh-TW" sz="1800" kern="10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XXX</a:t>
                      </a:r>
                      <a:endParaRPr lang="zh-TW" sz="1800" kern="10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 </a:t>
                      </a:r>
                      <a:endParaRPr lang="zh-TW" sz="1800" kern="10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新細明體"/>
                          <a:cs typeface="Times New Roman"/>
                        </a:rPr>
                        <a:t>5/31  12,648</a:t>
                      </a:r>
                      <a:endParaRPr lang="zh-TW" sz="1800" kern="100" dirty="0">
                        <a:effectLst/>
                        <a:latin typeface="Book Antiqua" panose="02040602050305030304" pitchFamily="18" charset="0"/>
                        <a:ea typeface="新細明體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39552" y="1268760"/>
            <a:ext cx="81369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新細明體" pitchFamily="18" charset="-120"/>
                <a:cs typeface="Arial" pitchFamily="34" charset="0"/>
              </a:rPr>
              <a:t>Aglife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新細明體" pitchFamily="18" charset="-120"/>
                <a:cs typeface="Arial" pitchFamily="34" charset="0"/>
              </a:rPr>
              <a:t> Genetics Ltd. of Lancaster, Wisconsin, spreads herbicides and applies liquid fertilizer for local farmers. On May 31, 2017, the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新細明體" pitchFamily="18" charset="-120"/>
                <a:cs typeface="Arial" pitchFamily="34" charset="0"/>
              </a:rPr>
              <a:t>company‘s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新細明體" pitchFamily="18" charset="-120"/>
                <a:cs typeface="Arial" pitchFamily="34" charset="0"/>
              </a:rPr>
              <a:t>Cash account per its general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新細明體" pitchFamily="18" charset="-120"/>
                <a:cs typeface="Arial" pitchFamily="34" charset="0"/>
              </a:rPr>
              <a:t>ledger(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總分類帳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新細明體" pitchFamily="18" charset="-120"/>
                <a:cs typeface="Arial" pitchFamily="34" charset="0"/>
              </a:rPr>
              <a:t>)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新細明體" pitchFamily="18" charset="-120"/>
                <a:cs typeface="Arial" pitchFamily="34" charset="0"/>
              </a:rPr>
              <a:t>showed the following balance.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3568" y="350826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TW" dirty="0">
                <a:solidFill>
                  <a:srgbClr val="000000"/>
                </a:solidFill>
                <a:latin typeface="Book Antiqua" panose="02040602050305030304" pitchFamily="18" charset="0"/>
                <a:ea typeface="新細明體" pitchFamily="18" charset="-120"/>
                <a:cs typeface="Arial" pitchFamily="34" charset="0"/>
              </a:rPr>
              <a:t>The bank statement from Lancaster State Bank on that date showed the following balance</a:t>
            </a:r>
            <a:r>
              <a:rPr kumimoji="1" lang="en-US" altLang="zh-TW" dirty="0" smtClean="0">
                <a:solidFill>
                  <a:srgbClr val="000000"/>
                </a:solidFill>
                <a:latin typeface="Book Antiqua" panose="02040602050305030304" pitchFamily="18" charset="0"/>
                <a:ea typeface="新細明體" pitchFamily="18" charset="-120"/>
                <a:cs typeface="Arial" pitchFamily="34" charset="0"/>
              </a:rPr>
              <a:t>.</a:t>
            </a:r>
            <a:endParaRPr lang="zh-TW" altLang="en-US" dirty="0">
              <a:latin typeface="Book Antiqua" panose="0204060205030503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567" y="5157192"/>
            <a:ext cx="7567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Book Antiqua" panose="02040602050305030304" pitchFamily="18" charset="0"/>
              </a:rPr>
              <a:t>A comparison of the details on the bank statement with the details in the Cash account revealed the following facts.</a:t>
            </a:r>
            <a:endParaRPr lang="zh-TW" altLang="zh-TW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53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ppt\ppt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-47172" y="332656"/>
            <a:ext cx="919117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     Exercises : P7-3B (Continued)</a:t>
            </a:r>
            <a:endParaRPr lang="zh-TW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196752"/>
            <a:ext cx="79208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/>
            <a:r>
              <a:rPr lang="en-US" altLang="zh-TW" sz="2000" dirty="0" smtClean="0">
                <a:latin typeface="Book Antiqua" panose="02040602050305030304" pitchFamily="18" charset="0"/>
              </a:rPr>
              <a:t>1</a:t>
            </a:r>
            <a:r>
              <a:rPr lang="en-US" altLang="zh-TW" sz="2000" dirty="0">
                <a:latin typeface="Book Antiqua" panose="02040602050305030304" pitchFamily="18" charset="0"/>
              </a:rPr>
              <a:t>. 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The </a:t>
            </a:r>
            <a:r>
              <a:rPr lang="en-US" altLang="zh-TW" sz="2000" dirty="0">
                <a:latin typeface="Book Antiqua" panose="02040602050305030304" pitchFamily="18" charset="0"/>
              </a:rPr>
              <a:t>statement included a debit memo of £35 for the printing of additional company checks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. (</a:t>
            </a:r>
            <a:r>
              <a:rPr lang="en-US" altLang="zh-TW" sz="2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C-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)</a:t>
            </a:r>
            <a:endParaRPr lang="zh-TW" altLang="zh-TW" sz="2000" dirty="0">
              <a:latin typeface="Book Antiqua" panose="02040602050305030304" pitchFamily="18" charset="0"/>
            </a:endParaRPr>
          </a:p>
          <a:p>
            <a:pPr marL="268288" indent="-268288"/>
            <a:r>
              <a:rPr lang="en-US" altLang="zh-TW" sz="2000" dirty="0">
                <a:latin typeface="Book Antiqua" panose="02040602050305030304" pitchFamily="18" charset="0"/>
              </a:rPr>
              <a:t>2. 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Cash </a:t>
            </a:r>
            <a:r>
              <a:rPr lang="en-US" altLang="zh-TW" sz="2000" dirty="0">
                <a:latin typeface="Book Antiqua" panose="02040602050305030304" pitchFamily="18" charset="0"/>
              </a:rPr>
              <a:t>sales of £1,720 on May 12 were deposited in the bank. The cash receipts 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journal </a:t>
            </a:r>
            <a:r>
              <a:rPr lang="en-US" altLang="zh-TW" sz="2000" dirty="0">
                <a:latin typeface="Book Antiqua" panose="02040602050305030304" pitchFamily="18" charset="0"/>
              </a:rPr>
              <a:t>entry and the deposit slip were incorrectly made for £1,820. The bank credited </a:t>
            </a:r>
            <a:r>
              <a:rPr lang="en-US" altLang="zh-TW" sz="2000" dirty="0" err="1">
                <a:latin typeface="Book Antiqua" panose="02040602050305030304" pitchFamily="18" charset="0"/>
              </a:rPr>
              <a:t>Aglife</a:t>
            </a:r>
            <a:r>
              <a:rPr lang="en-US" altLang="zh-TW" sz="2000" dirty="0">
                <a:latin typeface="Book Antiqua" panose="02040602050305030304" pitchFamily="18" charset="0"/>
              </a:rPr>
              <a:t> Genetics for the correct amount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.(</a:t>
            </a:r>
            <a:r>
              <a:rPr lang="en-US" altLang="zh-TW" sz="2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C-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)</a:t>
            </a:r>
            <a:endParaRPr lang="zh-TW" altLang="zh-TW" sz="2000" dirty="0">
              <a:latin typeface="Book Antiqua" panose="02040602050305030304" pitchFamily="18" charset="0"/>
            </a:endParaRPr>
          </a:p>
          <a:p>
            <a:pPr marL="268288" indent="-268288"/>
            <a:r>
              <a:rPr lang="en-US" altLang="zh-TW" sz="2000" dirty="0">
                <a:latin typeface="Book Antiqua" panose="02040602050305030304" pitchFamily="18" charset="0"/>
              </a:rPr>
              <a:t>3. 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Outstanding </a:t>
            </a:r>
            <a:r>
              <a:rPr lang="en-US" altLang="zh-TW" sz="2000" dirty="0">
                <a:latin typeface="Book Antiqua" panose="02040602050305030304" pitchFamily="18" charset="0"/>
              </a:rPr>
              <a:t>checks at May 31 totaled £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1,425(</a:t>
            </a:r>
            <a:r>
              <a:rPr lang="en-US" altLang="zh-TW" sz="2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B-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), </a:t>
            </a:r>
            <a:r>
              <a:rPr lang="en-US" altLang="zh-TW" sz="2000" dirty="0">
                <a:latin typeface="Book Antiqua" panose="02040602050305030304" pitchFamily="18" charset="0"/>
              </a:rPr>
              <a:t>and deposits in transit were £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2,100 (</a:t>
            </a:r>
            <a:r>
              <a:rPr lang="en-US" altLang="zh-TW" sz="2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B+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).</a:t>
            </a:r>
            <a:endParaRPr lang="zh-TW" altLang="zh-TW" sz="2000" dirty="0">
              <a:latin typeface="Book Antiqua" panose="02040602050305030304" pitchFamily="18" charset="0"/>
            </a:endParaRPr>
          </a:p>
          <a:p>
            <a:pPr marL="268288" indent="-268288"/>
            <a:r>
              <a:rPr lang="en-US" altLang="zh-TW" sz="2000" dirty="0">
                <a:latin typeface="Book Antiqua" panose="02040602050305030304" pitchFamily="18" charset="0"/>
              </a:rPr>
              <a:t>4. 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On </a:t>
            </a:r>
            <a:r>
              <a:rPr lang="en-US" altLang="zh-TW" sz="2000" dirty="0">
                <a:latin typeface="Book Antiqua" panose="02040602050305030304" pitchFamily="18" charset="0"/>
              </a:rPr>
              <a:t>May 18, the company issued check no. 1181 for £1,102 to M. </a:t>
            </a:r>
            <a:r>
              <a:rPr lang="en-US" altLang="zh-TW" sz="2000" dirty="0" err="1">
                <a:latin typeface="Book Antiqua" panose="02040602050305030304" pitchFamily="18" charset="0"/>
              </a:rPr>
              <a:t>Datz</a:t>
            </a:r>
            <a:r>
              <a:rPr lang="en-US" altLang="zh-TW" sz="2000" dirty="0">
                <a:latin typeface="Book Antiqua" panose="02040602050305030304" pitchFamily="18" charset="0"/>
              </a:rPr>
              <a:t> on account. The check, which cleared the 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bank(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銀行付訖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) </a:t>
            </a:r>
            <a:r>
              <a:rPr lang="en-US" altLang="zh-TW" sz="2000" dirty="0">
                <a:latin typeface="Book Antiqua" panose="02040602050305030304" pitchFamily="18" charset="0"/>
              </a:rPr>
              <a:t>in May, was incorrectly journalized and posted by </a:t>
            </a:r>
            <a:r>
              <a:rPr lang="en-US" altLang="zh-TW" sz="2000" dirty="0" err="1">
                <a:latin typeface="Book Antiqua" panose="02040602050305030304" pitchFamily="18" charset="0"/>
              </a:rPr>
              <a:t>Aglife</a:t>
            </a:r>
            <a:r>
              <a:rPr lang="en-US" altLang="zh-TW" sz="2000" dirty="0">
                <a:latin typeface="Book Antiqua" panose="02040602050305030304" pitchFamily="18" charset="0"/>
              </a:rPr>
              <a:t> Genetics for £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110(</a:t>
            </a:r>
            <a:r>
              <a:rPr lang="en-US" altLang="zh-TW" sz="2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C-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).</a:t>
            </a:r>
            <a:endParaRPr lang="zh-TW" altLang="zh-TW" sz="2000" dirty="0">
              <a:latin typeface="Book Antiqua" panose="02040602050305030304" pitchFamily="18" charset="0"/>
            </a:endParaRPr>
          </a:p>
          <a:p>
            <a:pPr marL="268288" indent="-268288"/>
            <a:r>
              <a:rPr lang="en-US" altLang="zh-TW" sz="2000" dirty="0">
                <a:latin typeface="Book Antiqua" panose="02040602050305030304" pitchFamily="18" charset="0"/>
              </a:rPr>
              <a:t>5. 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A </a:t>
            </a:r>
            <a:r>
              <a:rPr lang="en-US" altLang="zh-TW" sz="2000" dirty="0">
                <a:latin typeface="Book Antiqua" panose="02040602050305030304" pitchFamily="18" charset="0"/>
              </a:rPr>
              <a:t>£4,000 note receivable was collected by the bank for </a:t>
            </a:r>
            <a:r>
              <a:rPr lang="en-US" altLang="zh-TW" sz="2000" dirty="0" err="1">
                <a:latin typeface="Book Antiqua" panose="02040602050305030304" pitchFamily="18" charset="0"/>
              </a:rPr>
              <a:t>Aglife</a:t>
            </a:r>
            <a:r>
              <a:rPr lang="en-US" altLang="zh-TW" sz="2000" dirty="0">
                <a:latin typeface="Book Antiqua" panose="02040602050305030304" pitchFamily="18" charset="0"/>
              </a:rPr>
              <a:t> Genetics on May 31 plus £100 interest. The bank charged a collection fee of £25. No interest has been accrued on the note</a:t>
            </a:r>
            <a:r>
              <a:rPr lang="en-US" altLang="zh-TW" sz="2000" dirty="0" smtClean="0">
                <a:latin typeface="Book Antiqua" panose="02040602050305030304" pitchFamily="18" charset="0"/>
              </a:rPr>
              <a:t>.(</a:t>
            </a:r>
            <a:r>
              <a:rPr lang="en-US" altLang="zh-TW" sz="2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C+)</a:t>
            </a:r>
            <a:endParaRPr lang="zh-TW" altLang="zh-TW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5766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ppt\ppt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1340768"/>
            <a:ext cx="79928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/>
            <a:r>
              <a:rPr lang="en-US" altLang="zh-TW" dirty="0">
                <a:latin typeface="Book Antiqua" panose="02040602050305030304" pitchFamily="18" charset="0"/>
              </a:rPr>
              <a:t>6. Included with the cancelled </a:t>
            </a:r>
            <a:r>
              <a:rPr lang="en-US" altLang="zh-TW" dirty="0" smtClean="0">
                <a:latin typeface="Book Antiqua" panose="02040602050305030304" pitchFamily="18" charset="0"/>
              </a:rPr>
              <a:t>checks(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註銷支票</a:t>
            </a:r>
            <a:r>
              <a:rPr lang="en-US" altLang="zh-TW" dirty="0" smtClean="0">
                <a:latin typeface="Book Antiqua" panose="02040602050305030304" pitchFamily="18" charset="0"/>
              </a:rPr>
              <a:t>) </a:t>
            </a:r>
            <a:r>
              <a:rPr lang="en-US" altLang="zh-TW" dirty="0">
                <a:latin typeface="Book Antiqua" panose="02040602050305030304" pitchFamily="18" charset="0"/>
              </a:rPr>
              <a:t>was a check issued by River Lune Company to Carol Mertz for £900 that was incorrectly charged to </a:t>
            </a:r>
            <a:r>
              <a:rPr lang="en-US" altLang="zh-TW" dirty="0" err="1">
                <a:latin typeface="Book Antiqua" panose="02040602050305030304" pitchFamily="18" charset="0"/>
              </a:rPr>
              <a:t>Aglife</a:t>
            </a:r>
            <a:r>
              <a:rPr lang="en-US" altLang="zh-TW" dirty="0">
                <a:latin typeface="Book Antiqua" panose="02040602050305030304" pitchFamily="18" charset="0"/>
              </a:rPr>
              <a:t> Genetics by the bank</a:t>
            </a:r>
            <a:r>
              <a:rPr lang="en-US" altLang="zh-TW" dirty="0" smtClean="0">
                <a:latin typeface="Book Antiqua" panose="02040602050305030304" pitchFamily="18" charset="0"/>
              </a:rPr>
              <a:t>.(</a:t>
            </a:r>
            <a:r>
              <a:rPr lang="en-US" altLang="zh-TW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B+</a:t>
            </a:r>
            <a:r>
              <a:rPr lang="en-US" altLang="zh-TW" dirty="0" smtClean="0">
                <a:latin typeface="Book Antiqua" panose="02040602050305030304" pitchFamily="18" charset="0"/>
              </a:rPr>
              <a:t>)</a:t>
            </a:r>
            <a:endParaRPr lang="zh-TW" altLang="zh-TW" dirty="0">
              <a:latin typeface="Book Antiqua" panose="02040602050305030304" pitchFamily="18" charset="0"/>
            </a:endParaRPr>
          </a:p>
          <a:p>
            <a:pPr marL="173038" indent="-173038"/>
            <a:r>
              <a:rPr lang="en-US" altLang="zh-TW" dirty="0">
                <a:latin typeface="Book Antiqua" panose="02040602050305030304" pitchFamily="18" charset="0"/>
              </a:rPr>
              <a:t>7. On May 31, the bank statement showed an NSF charge of £2,012 for a check issued by Tyler </a:t>
            </a:r>
            <a:r>
              <a:rPr lang="en-US" altLang="zh-TW" dirty="0" err="1">
                <a:latin typeface="Book Antiqua" panose="02040602050305030304" pitchFamily="18" charset="0"/>
              </a:rPr>
              <a:t>Gricius</a:t>
            </a:r>
            <a:r>
              <a:rPr lang="en-US" altLang="zh-TW" dirty="0">
                <a:latin typeface="Book Antiqua" panose="02040602050305030304" pitchFamily="18" charset="0"/>
              </a:rPr>
              <a:t>, a customer, to </a:t>
            </a:r>
            <a:r>
              <a:rPr lang="en-US" altLang="zh-TW" dirty="0" err="1">
                <a:latin typeface="Book Antiqua" panose="02040602050305030304" pitchFamily="18" charset="0"/>
              </a:rPr>
              <a:t>Aglife</a:t>
            </a:r>
            <a:r>
              <a:rPr lang="en-US" altLang="zh-TW" dirty="0">
                <a:latin typeface="Book Antiqua" panose="02040602050305030304" pitchFamily="18" charset="0"/>
              </a:rPr>
              <a:t> Genetics on account</a:t>
            </a:r>
            <a:r>
              <a:rPr lang="en-US" altLang="zh-TW" dirty="0" smtClean="0">
                <a:latin typeface="Book Antiqua" panose="02040602050305030304" pitchFamily="18" charset="0"/>
              </a:rPr>
              <a:t>.(</a:t>
            </a:r>
            <a:r>
              <a:rPr lang="en-US" altLang="zh-TW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C-</a:t>
            </a:r>
            <a:r>
              <a:rPr lang="en-US" altLang="zh-TW" dirty="0" smtClean="0">
                <a:latin typeface="Book Antiqua" panose="02040602050305030304" pitchFamily="18" charset="0"/>
              </a:rPr>
              <a:t>)</a:t>
            </a:r>
            <a:endParaRPr lang="zh-TW" altLang="zh-TW" dirty="0">
              <a:latin typeface="Book Antiqua" panose="02040602050305030304" pitchFamily="18" charset="0"/>
            </a:endParaRPr>
          </a:p>
          <a:p>
            <a:r>
              <a:rPr lang="en-US" altLang="zh-TW" b="1" i="1" dirty="0">
                <a:latin typeface="Book Antiqua" panose="02040602050305030304" pitchFamily="18" charset="0"/>
              </a:rPr>
              <a:t>Instructions</a:t>
            </a:r>
            <a:endParaRPr lang="zh-TW" altLang="zh-TW" dirty="0">
              <a:latin typeface="Book Antiqua" panose="02040602050305030304" pitchFamily="18" charset="0"/>
            </a:endParaRPr>
          </a:p>
          <a:p>
            <a:pPr marL="342900" indent="-342900">
              <a:buAutoNum type="alphaLcParenBoth"/>
            </a:pPr>
            <a:r>
              <a:rPr lang="en-US" altLang="zh-TW" dirty="0" smtClean="0">
                <a:latin typeface="Book Antiqua" panose="02040602050305030304" pitchFamily="18" charset="0"/>
              </a:rPr>
              <a:t>Prepare </a:t>
            </a:r>
            <a:r>
              <a:rPr lang="en-US" altLang="zh-TW" dirty="0">
                <a:latin typeface="Book Antiqua" panose="02040602050305030304" pitchFamily="18" charset="0"/>
              </a:rPr>
              <a:t>the bank reconciliation at May 31, 2017</a:t>
            </a:r>
            <a:r>
              <a:rPr lang="en-US" altLang="zh-TW" dirty="0" smtClean="0"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buAutoNum type="alphaLcParenBoth"/>
            </a:pPr>
            <a:r>
              <a:rPr lang="en-US" altLang="zh-TW" sz="2000" dirty="0">
                <a:latin typeface="Book Antiqua" panose="02040602050305030304" pitchFamily="18" charset="0"/>
              </a:rPr>
              <a:t>Prepare the necessary adjusting entries for </a:t>
            </a:r>
            <a:r>
              <a:rPr lang="en-US" altLang="zh-TW" sz="2000" dirty="0" err="1">
                <a:latin typeface="Book Antiqua" panose="02040602050305030304" pitchFamily="18" charset="0"/>
              </a:rPr>
              <a:t>Aglife</a:t>
            </a:r>
            <a:r>
              <a:rPr lang="en-US" altLang="zh-TW" sz="2000" dirty="0">
                <a:latin typeface="Book Antiqua" panose="02040602050305030304" pitchFamily="18" charset="0"/>
              </a:rPr>
              <a:t> Genetics Company at May 31, 2017.</a:t>
            </a:r>
            <a:endParaRPr lang="zh-TW" altLang="zh-TW" sz="2000" dirty="0">
              <a:latin typeface="Book Antiqua" panose="0204060205030503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62573" y="332656"/>
            <a:ext cx="919117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     Exercises : P7-3B(Continued)</a:t>
            </a:r>
            <a:endParaRPr lang="zh-TW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5398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425856" y="1268760"/>
            <a:ext cx="8229600" cy="4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627063" indent="-395288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sz="2200" b="1" dirty="0" smtClean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Cash</a:t>
            </a:r>
            <a:r>
              <a:rPr 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consists of </a:t>
            </a:r>
            <a:r>
              <a:rPr 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coins, </a:t>
            </a:r>
            <a:r>
              <a:rPr 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currency(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貨幣</a:t>
            </a:r>
            <a:r>
              <a:rPr lang="en-US" altLang="zh-TW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, checks(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支票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, </a:t>
            </a:r>
          </a:p>
          <a:p>
            <a:pPr marL="627063">
              <a:lnSpc>
                <a:spcPct val="125000"/>
              </a:lnSpc>
              <a:spcBef>
                <a:spcPts val="0"/>
              </a:spcBef>
              <a:buClr>
                <a:srgbClr val="CC0000"/>
              </a:buClr>
              <a:buSzPct val="80000"/>
            </a:pPr>
            <a:r>
              <a:rPr 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money orders(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匯票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, and money </a:t>
            </a:r>
            <a:r>
              <a:rPr 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on </a:t>
            </a:r>
            <a:r>
              <a:rPr 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hand </a:t>
            </a:r>
            <a:r>
              <a:rPr 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or on </a:t>
            </a:r>
            <a:r>
              <a:rPr 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deposit. </a:t>
            </a:r>
          </a:p>
          <a:p>
            <a:pPr marL="627063" indent="-395288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sz="2200" b="1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Statement of financial position</a:t>
            </a:r>
            <a:r>
              <a:rPr 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reports </a:t>
            </a:r>
            <a:r>
              <a:rPr lang="en-US" sz="2200" u="sng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the amount of cash </a:t>
            </a:r>
            <a:r>
              <a:rPr lang="en-US" sz="2200" u="sng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available</a:t>
            </a:r>
            <a:r>
              <a:rPr 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可用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現金金額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at </a:t>
            </a:r>
            <a:r>
              <a:rPr 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a given point in time. </a:t>
            </a:r>
            <a:endParaRPr lang="en-US" sz="2200" dirty="0" smtClean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1312863" lvl="1" indent="-395288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Listed first </a:t>
            </a:r>
            <a:r>
              <a:rPr lang="en-US" sz="21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in the current assets </a:t>
            </a:r>
            <a:r>
              <a:rPr 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section.</a:t>
            </a:r>
          </a:p>
          <a:p>
            <a:pPr marL="1312863" lvl="1" indent="-395288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Includes cash </a:t>
            </a:r>
            <a:r>
              <a:rPr lang="en-US" sz="21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on </a:t>
            </a:r>
            <a:r>
              <a:rPr 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hand(</a:t>
            </a:r>
            <a:r>
              <a:rPr lang="zh-TW" alt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庫存現金</a:t>
            </a:r>
            <a:r>
              <a:rPr lang="en-US" altLang="zh-TW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, </a:t>
            </a:r>
            <a:r>
              <a:rPr lang="en-US" sz="21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cash in </a:t>
            </a:r>
            <a:r>
              <a:rPr 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banks(</a:t>
            </a:r>
            <a:r>
              <a:rPr lang="zh-TW" alt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銀行存款</a:t>
            </a:r>
            <a:r>
              <a:rPr lang="en-US" altLang="zh-TW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, </a:t>
            </a:r>
            <a:r>
              <a:rPr lang="en-US" sz="21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and </a:t>
            </a:r>
            <a:r>
              <a:rPr 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petty cash(</a:t>
            </a:r>
            <a:r>
              <a:rPr lang="zh-TW" alt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零用金</a:t>
            </a:r>
            <a:r>
              <a:rPr lang="en-US" altLang="zh-TW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sz="21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  <a:endParaRPr lang="en-US" sz="2100" dirty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627063" indent="-395288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sz="2200" b="1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Statement </a:t>
            </a:r>
            <a:r>
              <a:rPr lang="en-US" sz="2200" b="1" dirty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of cash </a:t>
            </a:r>
            <a:r>
              <a:rPr lang="en-US" sz="2200" b="1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flows </a:t>
            </a:r>
            <a:r>
              <a:rPr 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shows the sources and </a:t>
            </a:r>
            <a:r>
              <a:rPr 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uses of </a:t>
            </a:r>
            <a:r>
              <a:rPr 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cash during a period of time.</a:t>
            </a:r>
            <a:endParaRPr lang="en-US" altLang="en-US" sz="2200" dirty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7172" y="397171"/>
            <a:ext cx="9175656" cy="579781"/>
          </a:xfrm>
          <a:prstGeom prst="rect">
            <a:avLst/>
          </a:prstGeom>
          <a:solidFill>
            <a:srgbClr val="FFFF00"/>
          </a:solidFill>
          <a:ln w="12700">
            <a:solidFill>
              <a:srgbClr val="777777"/>
            </a:solidFill>
          </a:ln>
        </p:spPr>
        <p:txBody>
          <a:bodyPr wrap="square" lIns="86493" tIns="43247" rIns="86493" bIns="43247" rtlCol="0" anchor="ctr" anchorCtr="0">
            <a:noAutofit/>
          </a:bodyPr>
          <a:lstStyle>
            <a:defPPr>
              <a:defRPr lang="en-US"/>
            </a:defPPr>
            <a:lvl1pPr marL="231775" algn="l">
              <a:defRPr sz="3200" b="1">
                <a:solidFill>
                  <a:schemeClr val="bg1"/>
                </a:solidFill>
                <a:latin typeface="Liberation Sans" panose="020B0604020202020204" pitchFamily="34" charset="0"/>
              </a:defRPr>
            </a:lvl1pPr>
          </a:lstStyle>
          <a:p>
            <a:pPr marL="109538"/>
            <a:r>
              <a:rPr lang="en-US" altLang="en-US" dirty="0" smtClean="0">
                <a:solidFill>
                  <a:schemeClr val="accent3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      </a:t>
            </a:r>
            <a:r>
              <a:rPr lang="en-US" alt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Reporting Cash</a:t>
            </a:r>
            <a:endParaRPr lang="en-US" altLang="en-US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164288" y="4766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p.354~5)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8545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528811" y="1196752"/>
            <a:ext cx="81391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buClr>
                <a:srgbClr val="800000"/>
              </a:buClr>
              <a:buSzPct val="80000"/>
            </a:pPr>
            <a:r>
              <a:rPr lang="en-US" altLang="en-US" sz="2300" b="1" dirty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Cash equivalents</a:t>
            </a:r>
            <a:r>
              <a:rPr lang="en-US" altLang="en-US" sz="2300" dirty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are short-term, highly liquid investments that are both:</a:t>
            </a:r>
          </a:p>
          <a:p>
            <a:pPr marL="536575" lvl="1" indent="-441325">
              <a:spcBef>
                <a:spcPts val="600"/>
              </a:spcBef>
              <a:buClr>
                <a:schemeClr val="bg2"/>
              </a:buClr>
            </a:pP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  1.Readily </a:t>
            </a:r>
            <a:r>
              <a:rPr lang="en-US" alt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convertible to known amounts of 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cash(</a:t>
            </a:r>
            <a:r>
              <a:rPr lang="zh-TW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能立即轉換 成已知的現金數額</a:t>
            </a:r>
            <a:r>
              <a:rPr lang="en-US" altLang="zh-TW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endParaRPr lang="en-US" altLang="en-US" sz="2200" dirty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36575" lvl="1" indent="-441325">
              <a:spcBef>
                <a:spcPts val="600"/>
              </a:spcBef>
              <a:buClr>
                <a:schemeClr val="bg2"/>
              </a:buClr>
            </a:pP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 2. So </a:t>
            </a:r>
            <a:r>
              <a:rPr lang="en-US" alt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near their maturity that their market value is 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relatively </a:t>
            </a:r>
            <a:r>
              <a:rPr lang="en-US" altLang="en-US" sz="2200" dirty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insensitive to changes in interest </a:t>
            </a:r>
            <a:r>
              <a:rPr lang="en-US" altLang="en-US" sz="2200" dirty="0" smtClean="0">
                <a:solidFill>
                  <a:srgbClr val="00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rates.</a:t>
            </a:r>
            <a:endParaRPr lang="en-US" altLang="en-US" sz="2200" dirty="0">
              <a:solidFill>
                <a:srgbClr val="000000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659478" name="Text Box 22"/>
          <p:cNvSpPr txBox="1">
            <a:spLocks noChangeArrowheads="1"/>
          </p:cNvSpPr>
          <p:nvPr/>
        </p:nvSpPr>
        <p:spPr bwMode="auto">
          <a:xfrm>
            <a:off x="466301" y="188640"/>
            <a:ext cx="594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80000"/>
            </a:pPr>
            <a:r>
              <a:rPr lang="en-US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Cash </a:t>
            </a:r>
            <a:r>
              <a:rPr lang="en-US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Equivalents</a:t>
            </a:r>
            <a:r>
              <a:rPr lang="zh-TW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約當現金</a:t>
            </a:r>
            <a:endParaRPr lang="en-US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Rectangle 1"/>
          <p:cNvSpPr/>
          <p:nvPr/>
        </p:nvSpPr>
        <p:spPr>
          <a:xfrm>
            <a:off x="483424" y="3975447"/>
            <a:ext cx="387255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2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Illustration 7-14</a:t>
            </a:r>
            <a:endParaRPr lang="en-US" sz="1200" b="1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algn="l"/>
            <a:r>
              <a:rPr lang="en-US" sz="1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Statement of financial position </a:t>
            </a:r>
            <a:r>
              <a:rPr lang="en-US" sz="1200" dirty="0">
                <a:latin typeface="Book Antiqua" panose="02040602050305030304" pitchFamily="18" charset="0"/>
                <a:ea typeface="標楷體" panose="03000509000000000000" pitchFamily="65" charset="-120"/>
              </a:rPr>
              <a:t>presentation </a:t>
            </a:r>
            <a:r>
              <a:rPr lang="en-US" sz="1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of cash</a:t>
            </a:r>
            <a:endParaRPr lang="en-US" sz="12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0" y="4494995"/>
            <a:ext cx="8139113" cy="152629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304800" y="918012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577608" y="404664"/>
            <a:ext cx="14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p.355)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746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611560" y="1340768"/>
            <a:ext cx="8064896" cy="245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>
              <a:lnSpc>
                <a:spcPct val="125000"/>
              </a:lnSpc>
              <a:spcBef>
                <a:spcPts val="1200"/>
              </a:spcBef>
              <a:buClr>
                <a:srgbClr val="800000"/>
              </a:buClr>
              <a:buSzPct val="80000"/>
              <a:defRPr sz="2200" b="1">
                <a:solidFill>
                  <a:schemeClr val="hlink"/>
                </a:solidFill>
                <a:latin typeface="Liberation Sans" panose="020B0604020202020204" pitchFamily="34" charset="0"/>
              </a:defRPr>
            </a:lvl1pPr>
            <a:lvl2pPr marL="685800" lvl="1" indent="-457200" algn="l">
              <a:lnSpc>
                <a:spcPct val="125000"/>
              </a:lnSpc>
              <a:spcBef>
                <a:spcPts val="1200"/>
              </a:spcBef>
              <a:buClr>
                <a:schemeClr val="bg2"/>
              </a:buClr>
              <a:buFontTx/>
              <a:buAutoNum type="arabicPeriod"/>
              <a:defRPr sz="2000">
                <a:solidFill>
                  <a:srgbClr val="000000"/>
                </a:solidFill>
                <a:latin typeface="Liberation Sans" panose="020B0604020202020204" pitchFamily="34" charset="0"/>
              </a:defRPr>
            </a:lvl2pPr>
            <a:lvl3pPr marL="1600200" indent="-457200" algn="l">
              <a:defRPr>
                <a:latin typeface="Times New Roman" pitchFamily="18" charset="0"/>
              </a:defRPr>
            </a:lvl3pPr>
            <a:lvl4pPr marL="2171700" indent="-457200" algn="l">
              <a:defRPr>
                <a:latin typeface="Times New Roman" pitchFamily="18" charset="0"/>
              </a:defRPr>
            </a:lvl4pPr>
            <a:lvl5pPr marL="2743200" indent="-457200" algn="l">
              <a:defRPr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9pPr>
          </a:lstStyle>
          <a:p>
            <a:r>
              <a:rPr lang="en-US" altLang="en-US" sz="2300" b="0" dirty="0">
                <a:solidFill>
                  <a:schemeClr val="tx1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Cash that is not available for general use but rather is restricted for a special purpose</a:t>
            </a:r>
            <a:r>
              <a:rPr lang="en-US" altLang="en-US" sz="2300" b="0" dirty="0" smtClean="0">
                <a:solidFill>
                  <a:schemeClr val="tx1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</a:p>
          <a:p>
            <a:r>
              <a:rPr lang="en-US" altLang="en-US" sz="2300" b="0" dirty="0" smtClean="0">
                <a:solidFill>
                  <a:schemeClr val="tx1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If the company expects to use the restricted cash within (after) </a:t>
            </a:r>
            <a:r>
              <a:rPr lang="en-US" altLang="en-US" sz="2300" b="0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the next year</a:t>
            </a:r>
            <a:r>
              <a:rPr lang="en-US" altLang="en-US" sz="2300" b="0" dirty="0" smtClean="0">
                <a:solidFill>
                  <a:schemeClr val="tx1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, it reports the amount as </a:t>
            </a:r>
            <a:r>
              <a:rPr lang="en-US" altLang="en-US" sz="2300" b="0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a current </a:t>
            </a:r>
            <a:r>
              <a:rPr lang="en-US" altLang="en-US" sz="2300" b="0" dirty="0" smtClean="0">
                <a:solidFill>
                  <a:schemeClr val="tx1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(non-current)</a:t>
            </a:r>
            <a:r>
              <a:rPr lang="en-US" altLang="en-US" sz="2300" b="0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 asset</a:t>
            </a:r>
            <a:r>
              <a:rPr lang="en-US" altLang="en-US" sz="2300" b="0" dirty="0" smtClean="0">
                <a:solidFill>
                  <a:schemeClr val="tx1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. </a:t>
            </a:r>
            <a:endParaRPr lang="en-US" altLang="en-US" sz="2300" b="0" dirty="0">
              <a:solidFill>
                <a:schemeClr val="tx1"/>
              </a:solidFill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395536" y="188640"/>
            <a:ext cx="6480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80000"/>
            </a:pPr>
            <a:r>
              <a:rPr lang="en-US" alt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Restricted </a:t>
            </a:r>
            <a:r>
              <a:rPr lang="en-US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Cash</a:t>
            </a:r>
            <a:r>
              <a:rPr lang="zh-TW" alt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受限制的現金</a:t>
            </a:r>
            <a:endParaRPr lang="en-US" alt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77608" y="404664"/>
            <a:ext cx="145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p.355)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04800" y="918012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00694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ppt\ppt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28" y="-93712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188640"/>
            <a:ext cx="8534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Establishing the Petty Cash Fund</a:t>
            </a:r>
          </a:p>
          <a:p>
            <a:r>
              <a:rPr lang="zh-TW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設立</a:t>
            </a:r>
            <a:r>
              <a:rPr lang="zh-TW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零用</a:t>
            </a:r>
            <a:r>
              <a:rPr lang="zh-TW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金</a:t>
            </a:r>
            <a:endParaRPr lang="en-US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04800" y="1340768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452320" y="868650"/>
            <a:ext cx="141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p.344)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19760" y="1556792"/>
            <a:ext cx="8551719" cy="94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indent="-441325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Book Antiqua" panose="02040602050305030304" pitchFamily="18" charset="0"/>
              </a:rPr>
              <a:t>The amount in the fund covers anticipated disbursements 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預計支出</a:t>
            </a:r>
            <a:r>
              <a:rPr lang="en-US" altLang="zh-TW" sz="2400" dirty="0" smtClean="0">
                <a:latin typeface="Book Antiqua" panose="02040602050305030304" pitchFamily="18" charset="0"/>
              </a:rPr>
              <a:t>) for a three- to four-week period</a:t>
            </a:r>
            <a:r>
              <a:rPr lang="en-US" altLang="zh-TW" sz="2400" dirty="0" smtClean="0">
                <a:latin typeface="Book Antiqua" panose="02040602050305030304" pitchFamily="18" charset="0"/>
              </a:rPr>
              <a:t>.</a:t>
            </a:r>
            <a:endParaRPr lang="en-US" altLang="zh-TW" sz="2400" dirty="0" smtClean="0">
              <a:latin typeface="Book Antiqua" panose="02040602050305030304" pitchFamily="18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743272" y="2636912"/>
            <a:ext cx="80772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2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Illustration: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If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Zhu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Ltd.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decides to establish a NT$3,000 fund on March 1, the journal entry is: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962472" y="3717032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Petty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零用金；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A+)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3,000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43272" y="3717032"/>
            <a:ext cx="1219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Mar. 1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62472" y="4221857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0375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61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176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91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8606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3178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7750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2322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6894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 		3,000</a:t>
            </a:r>
          </a:p>
        </p:txBody>
      </p:sp>
    </p:spTree>
    <p:extLst>
      <p:ext uri="{BB962C8B-B14F-4D97-AF65-F5344CB8AC3E}">
        <p14:creationId xmlns:p14="http://schemas.microsoft.com/office/powerpoint/2010/main" val="23429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/>
      <p:bldP spid="1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457200" y="1284238"/>
            <a:ext cx="830011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1550" indent="-457200" algn="ctr"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3050" indent="-457200" algn="ctr"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4550" indent="-457200" algn="ctr"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6050" indent="-457200" algn="ctr"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3250" indent="-4572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0450" indent="-4572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7650" indent="-4572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4850" indent="-4572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15000"/>
              </a:lnSpc>
              <a:spcBef>
                <a:spcPct val="20000"/>
              </a:spcBef>
            </a:pPr>
            <a:r>
              <a:rPr lang="en-US" sz="2000" dirty="0" smtClean="0">
                <a:latin typeface="Book Antiqua" panose="02040602050305030304" pitchFamily="18" charset="0"/>
              </a:rPr>
              <a:t>Indicate </a:t>
            </a:r>
            <a:r>
              <a:rPr lang="en-US" sz="2000" dirty="0">
                <a:latin typeface="Book Antiqua" panose="02040602050305030304" pitchFamily="18" charset="0"/>
              </a:rPr>
              <a:t>whether each of the following statements is </a:t>
            </a:r>
            <a:r>
              <a:rPr lang="en-US" sz="2000" b="1" dirty="0">
                <a:latin typeface="Book Antiqua" panose="02040602050305030304" pitchFamily="18" charset="0"/>
              </a:rPr>
              <a:t>true or false</a:t>
            </a:r>
            <a:r>
              <a:rPr lang="en-US" sz="2000" dirty="0">
                <a:latin typeface="Book Antiqua" panose="02040602050305030304" pitchFamily="18" charset="0"/>
              </a:rPr>
              <a:t>. 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199" y="1763288"/>
            <a:ext cx="6705601" cy="487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1550" indent="-457200" algn="ctr"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3050" indent="-457200" algn="ctr"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4550" indent="-457200" algn="ctr"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6050" indent="-457200" algn="ctr"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3250" indent="-4572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0450" indent="-4572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7650" indent="-4572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4850" indent="-4572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lnSpc>
                <a:spcPct val="115000"/>
              </a:lnSpc>
              <a:spcBef>
                <a:spcPct val="20000"/>
              </a:spcBef>
              <a:buAutoNum type="arabicPeriod"/>
            </a:pPr>
            <a:r>
              <a:rPr lang="en-US" sz="2000" dirty="0" smtClean="0">
                <a:latin typeface="Book Antiqua" panose="02040602050305030304" pitchFamily="18" charset="0"/>
              </a:rPr>
              <a:t>Cash </a:t>
            </a:r>
            <a:r>
              <a:rPr lang="en-US" sz="2000" dirty="0">
                <a:latin typeface="Book Antiqua" panose="02040602050305030304" pitchFamily="18" charset="0"/>
              </a:rPr>
              <a:t>and cash equivalents are comprised of coins, currency (paper money), </a:t>
            </a:r>
            <a:r>
              <a:rPr lang="en-US" sz="2000" dirty="0" smtClean="0">
                <a:latin typeface="Book Antiqua" panose="02040602050305030304" pitchFamily="18" charset="0"/>
              </a:rPr>
              <a:t>money orders</a:t>
            </a:r>
            <a:r>
              <a:rPr lang="en-US" sz="2000" dirty="0">
                <a:latin typeface="Book Antiqua" panose="02040602050305030304" pitchFamily="18" charset="0"/>
              </a:rPr>
              <a:t>, and NSF checks</a:t>
            </a:r>
            <a:r>
              <a:rPr lang="en-US" sz="2000" dirty="0" smtClean="0">
                <a:latin typeface="Book Antiqua" panose="02040602050305030304" pitchFamily="18" charset="0"/>
              </a:rPr>
              <a:t>. </a:t>
            </a:r>
          </a:p>
          <a:p>
            <a:pPr marL="457200" indent="-457200" algn="l">
              <a:lnSpc>
                <a:spcPct val="115000"/>
              </a:lnSpc>
              <a:spcBef>
                <a:spcPct val="20000"/>
              </a:spcBef>
              <a:buAutoNum type="arabicPeriod"/>
            </a:pPr>
            <a:r>
              <a:rPr lang="en-US" sz="2000" dirty="0" smtClean="0">
                <a:latin typeface="Book Antiqua" panose="02040602050305030304" pitchFamily="18" charset="0"/>
              </a:rPr>
              <a:t>Restricted </a:t>
            </a:r>
            <a:r>
              <a:rPr lang="en-US" sz="2000" dirty="0">
                <a:latin typeface="Book Antiqua" panose="02040602050305030304" pitchFamily="18" charset="0"/>
              </a:rPr>
              <a:t>cash is </a:t>
            </a:r>
            <a:r>
              <a:rPr lang="en-US" sz="2000" dirty="0" smtClean="0">
                <a:latin typeface="Book Antiqua" panose="02040602050305030304" pitchFamily="18" charset="0"/>
              </a:rPr>
              <a:t>classified </a:t>
            </a:r>
            <a:r>
              <a:rPr lang="en-US" sz="2000" dirty="0">
                <a:latin typeface="Book Antiqua" panose="02040602050305030304" pitchFamily="18" charset="0"/>
              </a:rPr>
              <a:t>as either a current asset or noncurrent asset, depending </a:t>
            </a:r>
            <a:r>
              <a:rPr lang="en-US" sz="2000" dirty="0" smtClean="0">
                <a:latin typeface="Book Antiqua" panose="02040602050305030304" pitchFamily="18" charset="0"/>
              </a:rPr>
              <a:t>on the </a:t>
            </a:r>
            <a:r>
              <a:rPr lang="en-US" sz="2000" dirty="0">
                <a:latin typeface="Book Antiqua" panose="02040602050305030304" pitchFamily="18" charset="0"/>
              </a:rPr>
              <a:t>circumstances</a:t>
            </a:r>
            <a:r>
              <a:rPr lang="en-US" sz="2000" dirty="0" smtClean="0">
                <a:latin typeface="Book Antiqua" panose="02040602050305030304" pitchFamily="18" charset="0"/>
              </a:rPr>
              <a:t>. </a:t>
            </a:r>
          </a:p>
          <a:p>
            <a:pPr marL="457200" indent="-457200" algn="l">
              <a:lnSpc>
                <a:spcPct val="115000"/>
              </a:lnSpc>
              <a:spcBef>
                <a:spcPct val="20000"/>
              </a:spcBef>
              <a:buAutoNum type="arabicPeriod"/>
            </a:pPr>
            <a:r>
              <a:rPr lang="en-US" sz="2000" dirty="0" smtClean="0">
                <a:latin typeface="Book Antiqua" panose="02040602050305030304" pitchFamily="18" charset="0"/>
              </a:rPr>
              <a:t>A </a:t>
            </a:r>
            <a:r>
              <a:rPr lang="en-US" sz="2000" dirty="0">
                <a:latin typeface="Book Antiqua" panose="02040602050305030304" pitchFamily="18" charset="0"/>
              </a:rPr>
              <a:t>company may have a negative balance in its bank account. In this case, it </a:t>
            </a:r>
            <a:r>
              <a:rPr lang="en-US" sz="2000" dirty="0" smtClean="0">
                <a:latin typeface="Book Antiqua" panose="02040602050305030304" pitchFamily="18" charset="0"/>
              </a:rPr>
              <a:t>should offset </a:t>
            </a:r>
            <a:r>
              <a:rPr lang="en-US" sz="2000" dirty="0">
                <a:latin typeface="Book Antiqua" panose="02040602050305030304" pitchFamily="18" charset="0"/>
              </a:rPr>
              <a:t>this negative balance against cash and cash equivalents on the </a:t>
            </a:r>
            <a:r>
              <a:rPr lang="en-US" sz="2000" dirty="0" smtClean="0">
                <a:latin typeface="Book Antiqua" panose="02040602050305030304" pitchFamily="18" charset="0"/>
              </a:rPr>
              <a:t>statement of financial position.</a:t>
            </a:r>
          </a:p>
          <a:p>
            <a:pPr marL="457200" indent="-457200" algn="l">
              <a:lnSpc>
                <a:spcPct val="115000"/>
              </a:lnSpc>
              <a:spcBef>
                <a:spcPct val="20000"/>
              </a:spcBef>
              <a:buAutoNum type="arabicPeriod"/>
            </a:pPr>
            <a:r>
              <a:rPr lang="en-US" sz="2000" dirty="0" smtClean="0">
                <a:latin typeface="Book Antiqua" panose="02040602050305030304" pitchFamily="18" charset="0"/>
              </a:rPr>
              <a:t>Because </a:t>
            </a:r>
            <a:r>
              <a:rPr lang="en-US" sz="2000" dirty="0">
                <a:latin typeface="Book Antiqua" panose="02040602050305030304" pitchFamily="18" charset="0"/>
              </a:rPr>
              <a:t>cash and cash equivalents often includes short-term investments, </a:t>
            </a:r>
            <a:r>
              <a:rPr lang="en-US" sz="2000" dirty="0" smtClean="0">
                <a:latin typeface="Book Antiqua" panose="02040602050305030304" pitchFamily="18" charset="0"/>
              </a:rPr>
              <a:t>accounts receivable </a:t>
            </a:r>
            <a:r>
              <a:rPr lang="en-US" sz="2000" dirty="0">
                <a:latin typeface="Book Antiqua" panose="02040602050305030304" pitchFamily="18" charset="0"/>
              </a:rPr>
              <a:t>should be reported as the </a:t>
            </a:r>
            <a:r>
              <a:rPr lang="en-US" sz="2000" dirty="0" smtClean="0">
                <a:latin typeface="Book Antiqua" panose="02040602050305030304" pitchFamily="18" charset="0"/>
              </a:rPr>
              <a:t>last </a:t>
            </a:r>
            <a:r>
              <a:rPr lang="en-US" sz="2000" dirty="0">
                <a:latin typeface="Book Antiqua" panose="02040602050305030304" pitchFamily="18" charset="0"/>
              </a:rPr>
              <a:t>item on the </a:t>
            </a:r>
            <a:r>
              <a:rPr lang="en-US" sz="2000" dirty="0" smtClean="0">
                <a:latin typeface="Book Antiqua" panose="02040602050305030304" pitchFamily="18" charset="0"/>
              </a:rPr>
              <a:t>statement of financial position.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01562" y="2066020"/>
            <a:ext cx="1537638" cy="50045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extLst/>
        </p:spPr>
        <p:txBody>
          <a:bodyPr wrap="square" tIns="91440" bIns="91440" anchor="ctr" anchorCtr="0">
            <a:spAutoFit/>
          </a:bodyPr>
          <a:lstStyle/>
          <a:p>
            <a:pPr>
              <a:lnSpc>
                <a:spcPct val="114000"/>
              </a:lnSpc>
              <a:tabLst>
                <a:tab pos="1943100" algn="l"/>
              </a:tabLst>
            </a:pPr>
            <a:r>
              <a:rPr lang="en-US" b="1" dirty="0" smtClean="0">
                <a:latin typeface="Book Antiqua" panose="02040602050305030304" pitchFamily="18" charset="0"/>
              </a:rPr>
              <a:t>False</a:t>
            </a:r>
            <a:endParaRPr lang="en-US" sz="2000" b="1" dirty="0" smtClean="0">
              <a:latin typeface="Book Antiqua" panose="0204060205030503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15200" y="3035098"/>
            <a:ext cx="1537638" cy="50045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extLst/>
        </p:spPr>
        <p:txBody>
          <a:bodyPr wrap="square" tIns="91440" bIns="91440" anchor="ctr" anchorCtr="0">
            <a:spAutoFit/>
          </a:bodyPr>
          <a:lstStyle/>
          <a:p>
            <a:pPr>
              <a:lnSpc>
                <a:spcPct val="114000"/>
              </a:lnSpc>
              <a:tabLst>
                <a:tab pos="1943100" algn="l"/>
              </a:tabLst>
            </a:pPr>
            <a:r>
              <a:rPr lang="en-US" b="1" dirty="0" smtClean="0">
                <a:latin typeface="Book Antiqua" panose="02040602050305030304" pitchFamily="18" charset="0"/>
              </a:rPr>
              <a:t>True</a:t>
            </a:r>
            <a:endParaRPr lang="en-US" sz="2000" b="1" dirty="0" smtClean="0">
              <a:latin typeface="Book Antiqua" panose="0204060205030503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15200" y="4131381"/>
            <a:ext cx="1537638" cy="50045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extLst/>
        </p:spPr>
        <p:txBody>
          <a:bodyPr wrap="square" tIns="91440" bIns="91440" anchor="ctr" anchorCtr="0">
            <a:spAutoFit/>
          </a:bodyPr>
          <a:lstStyle/>
          <a:p>
            <a:pPr>
              <a:lnSpc>
                <a:spcPct val="114000"/>
              </a:lnSpc>
              <a:tabLst>
                <a:tab pos="1943100" algn="l"/>
              </a:tabLst>
            </a:pPr>
            <a:r>
              <a:rPr lang="en-US" b="1" dirty="0" smtClean="0">
                <a:latin typeface="Book Antiqua" panose="02040602050305030304" pitchFamily="18" charset="0"/>
              </a:rPr>
              <a:t>False</a:t>
            </a:r>
            <a:endParaRPr lang="en-US" sz="2000" b="1" dirty="0" smtClean="0">
              <a:latin typeface="Book Antiqua" panose="0204060205030503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15200" y="5413132"/>
            <a:ext cx="1537638" cy="50045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extLst/>
        </p:spPr>
        <p:txBody>
          <a:bodyPr wrap="square" tIns="91440" bIns="91440" anchor="ctr" anchorCtr="0">
            <a:spAutoFit/>
          </a:bodyPr>
          <a:lstStyle/>
          <a:p>
            <a:pPr>
              <a:lnSpc>
                <a:spcPct val="114000"/>
              </a:lnSpc>
              <a:tabLst>
                <a:tab pos="1943100" algn="l"/>
              </a:tabLst>
            </a:pPr>
            <a:r>
              <a:rPr lang="en-US" b="1" dirty="0" smtClean="0">
                <a:latin typeface="Book Antiqua" panose="02040602050305030304" pitchFamily="18" charset="0"/>
              </a:rPr>
              <a:t>False</a:t>
            </a:r>
            <a:endParaRPr lang="en-US" sz="2000" b="1" dirty="0" smtClean="0">
              <a:latin typeface="Book Antiqua" panose="0204060205030503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7504" y="397171"/>
            <a:ext cx="8577217" cy="579781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rgbClr val="777777"/>
            </a:solidFill>
          </a:ln>
        </p:spPr>
        <p:txBody>
          <a:bodyPr wrap="square" lIns="86493" tIns="43247" rIns="86493" bIns="43247" rtlCol="0" anchor="ctr" anchorCtr="0">
            <a:noAutofit/>
          </a:bodyPr>
          <a:lstStyle>
            <a:defPPr>
              <a:defRPr lang="en-US"/>
            </a:defPPr>
            <a:lvl1pPr marL="231775" algn="l">
              <a:defRPr sz="3200" b="1">
                <a:solidFill>
                  <a:schemeClr val="bg1"/>
                </a:solidFill>
                <a:latin typeface="Liberation Sans" panose="020B0604020202020204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&gt;</a:t>
            </a:r>
            <a:endParaRPr lang="en-US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7939" y="397171"/>
            <a:ext cx="1711461" cy="579781"/>
          </a:xfrm>
          <a:prstGeom prst="rect">
            <a:avLst/>
          </a:prstGeom>
          <a:solidFill>
            <a:srgbClr val="FF9900"/>
          </a:solidFill>
          <a:ln w="12700">
            <a:solidFill>
              <a:srgbClr val="777777"/>
            </a:solidFill>
          </a:ln>
        </p:spPr>
        <p:txBody>
          <a:bodyPr wrap="square" lIns="86493" tIns="43247" rIns="86493" bIns="43247" rtlCol="0">
            <a:noAutofit/>
          </a:bodyPr>
          <a:lstStyle>
            <a:defPPr>
              <a:defRPr lang="en-US"/>
            </a:defPPr>
            <a:lvl1pPr marL="231775" algn="l">
              <a:defRPr sz="3200" b="1">
                <a:solidFill>
                  <a:schemeClr val="bg1"/>
                </a:solidFill>
                <a:latin typeface="Liberation Sans" panose="020B0604020202020204" pitchFamily="34" charset="0"/>
              </a:defRPr>
            </a:lvl1pPr>
          </a:lstStyle>
          <a:p>
            <a:r>
              <a:rPr lang="en-US" sz="31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DO IT!</a:t>
            </a:r>
            <a:endParaRPr lang="en-US" sz="31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7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-27384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7938" name="Text Box 2"/>
          <p:cNvSpPr txBox="1">
            <a:spLocks noChangeArrowheads="1"/>
          </p:cNvSpPr>
          <p:nvPr/>
        </p:nvSpPr>
        <p:spPr bwMode="auto">
          <a:xfrm>
            <a:off x="766273" y="3573016"/>
            <a:ext cx="8072927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200" b="1" dirty="0">
                <a:latin typeface="Book Antiqua" panose="02040602050305030304" pitchFamily="18" charset="0"/>
                <a:ea typeface="標楷體" panose="03000509000000000000" pitchFamily="65" charset="-120"/>
              </a:rPr>
              <a:t>Illustration: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If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Zhu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Ltd.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decides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to increase the size of the fund to NT$7,500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fund on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July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1, the journal entry is:</a:t>
            </a:r>
          </a:p>
        </p:txBody>
      </p:sp>
      <p:sp>
        <p:nvSpPr>
          <p:cNvPr id="807941" name="Text Box 5"/>
          <p:cNvSpPr txBox="1">
            <a:spLocks noChangeArrowheads="1"/>
          </p:cNvSpPr>
          <p:nvPr/>
        </p:nvSpPr>
        <p:spPr bwMode="auto">
          <a:xfrm>
            <a:off x="2046784" y="4653136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Petty Cash (</a:t>
            </a: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零用金；</a:t>
            </a:r>
            <a:r>
              <a:rPr lang="en-US" altLang="zh-TW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A+)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4,500</a:t>
            </a:r>
            <a:endParaRPr lang="en-US" altLang="en-US" sz="2200" dirty="0">
              <a:latin typeface="Book Antiqua" panose="02040602050305030304" pitchFamily="18" charset="0"/>
              <a:ea typeface="標楷體" panose="03000509000000000000" pitchFamily="65" charset="-120"/>
              <a:cs typeface="Arial" charset="0"/>
            </a:endParaRPr>
          </a:p>
        </p:txBody>
      </p:sp>
      <p:sp>
        <p:nvSpPr>
          <p:cNvPr id="807942" name="Text Box 6"/>
          <p:cNvSpPr txBox="1">
            <a:spLocks noChangeArrowheads="1"/>
          </p:cNvSpPr>
          <p:nvPr/>
        </p:nvSpPr>
        <p:spPr bwMode="auto">
          <a:xfrm>
            <a:off x="827584" y="4653136"/>
            <a:ext cx="1219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July. 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1</a:t>
            </a:r>
          </a:p>
        </p:txBody>
      </p:sp>
      <p:sp>
        <p:nvSpPr>
          <p:cNvPr id="807943" name="Text Box 7"/>
          <p:cNvSpPr txBox="1">
            <a:spLocks noChangeArrowheads="1"/>
          </p:cNvSpPr>
          <p:nvPr/>
        </p:nvSpPr>
        <p:spPr bwMode="auto">
          <a:xfrm>
            <a:off x="2046784" y="5157961"/>
            <a:ext cx="670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0375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61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176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91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8606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3178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7750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2322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6894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 		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4,500</a:t>
            </a:r>
            <a:endParaRPr lang="en-US" altLang="en-US" sz="2200" dirty="0">
              <a:latin typeface="Book Antiqua" panose="02040602050305030304" pitchFamily="18" charset="0"/>
              <a:ea typeface="標楷體" panose="03000509000000000000" pitchFamily="65" charset="-120"/>
              <a:cs typeface="Arial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04800" y="188640"/>
            <a:ext cx="8534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Establishing the Petty Cash Fund</a:t>
            </a:r>
          </a:p>
          <a:p>
            <a:r>
              <a:rPr lang="zh-TW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設立</a:t>
            </a:r>
            <a:r>
              <a:rPr lang="zh-TW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零用</a:t>
            </a:r>
            <a:r>
              <a:rPr lang="zh-TW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金</a:t>
            </a:r>
            <a:endParaRPr lang="en-US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04800" y="1340768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52320" y="868650"/>
            <a:ext cx="141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p.344)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26216" y="1534170"/>
            <a:ext cx="8551719" cy="201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indent="-441325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Book Antiqua" panose="02040602050305030304" pitchFamily="18" charset="0"/>
              </a:rPr>
              <a:t>A fixed-amount basis(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固定金額基礎</a:t>
            </a:r>
            <a:r>
              <a:rPr lang="en-US" altLang="zh-TW" sz="2400" dirty="0" smtClean="0">
                <a:latin typeface="Book Antiqua" panose="02040602050305030304" pitchFamily="18" charset="0"/>
              </a:rPr>
              <a:t>)</a:t>
            </a:r>
          </a:p>
          <a:p>
            <a:pPr marL="441325" indent="-441325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TW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No </a:t>
            </a:r>
            <a:r>
              <a:rPr lang="en-US" altLang="zh-TW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additional entries to the “Petty Cash account” </a:t>
            </a:r>
            <a:r>
              <a:rPr lang="en-US" altLang="zh-TW" sz="2400" dirty="0" smtClean="0">
                <a:latin typeface="Book Antiqua" panose="02040602050305030304" pitchFamily="18" charset="0"/>
              </a:rPr>
              <a:t>unless management changes the stipulated amount 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規定金額</a:t>
            </a:r>
            <a:r>
              <a:rPr lang="en-US" altLang="zh-TW" sz="2400" dirty="0" smtClean="0">
                <a:latin typeface="Book Antiqua" panose="02040602050305030304" pitchFamily="18" charset="0"/>
              </a:rPr>
              <a:t>)of the fund.</a:t>
            </a:r>
            <a:endParaRPr lang="en-US" altLang="zh-TW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4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8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0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1" grpId="0" autoUpdateAnimBg="0"/>
      <p:bldP spid="807942" grpId="0"/>
      <p:bldP spid="80794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ppt\ppt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3410" name="Text Box 2"/>
          <p:cNvSpPr txBox="1">
            <a:spLocks noChangeArrowheads="1"/>
          </p:cNvSpPr>
          <p:nvPr/>
        </p:nvSpPr>
        <p:spPr bwMode="auto">
          <a:xfrm>
            <a:off x="323528" y="1503245"/>
            <a:ext cx="8138864" cy="424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>
              <a:defRPr>
                <a:latin typeface="Times New Roman" pitchFamily="18" charset="0"/>
              </a:defRPr>
            </a:lvl1pPr>
            <a:lvl2pPr marL="682625" lvl="1" indent="-450850" algn="l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Char char="u"/>
              <a:defRPr sz="2200">
                <a:latin typeface="Liberation Sans" panose="020B0604020202020204" pitchFamily="34" charset="0"/>
              </a:defRPr>
            </a:lvl2pPr>
            <a:lvl3pPr marL="1939925" lvl="2" indent="-450850" algn="l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Arial" panose="020B0604020202020204" pitchFamily="34" charset="0"/>
              <a:buChar char="►"/>
              <a:defRPr sz="2100">
                <a:latin typeface="Liberation Sans" panose="020B0604020202020204" pitchFamily="34" charset="0"/>
              </a:defRPr>
            </a:lvl3pPr>
            <a:lvl4pPr marL="2286000" indent="-457200" algn="l">
              <a:defRPr>
                <a:latin typeface="Times New Roman" pitchFamily="18" charset="0"/>
              </a:defRPr>
            </a:lvl4pPr>
            <a:lvl5pPr marL="2857500" indent="-457200" algn="l">
              <a:defRPr>
                <a:latin typeface="Times New Roman" pitchFamily="18" charset="0"/>
              </a:defRPr>
            </a:lvl5pPr>
            <a:lvl6pPr marL="33147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6pPr>
            <a:lvl7pPr marL="37719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7pPr>
            <a:lvl8pPr marL="42291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8pPr>
            <a:lvl9pPr marL="46863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9pPr>
          </a:lstStyle>
          <a:p>
            <a:pPr marL="536575" indent="-304800">
              <a:lnSpc>
                <a:spcPct val="12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Management usually limits the size of expenditures.</a:t>
            </a:r>
          </a:p>
          <a:p>
            <a:pPr marL="536575" indent="-304800">
              <a:lnSpc>
                <a:spcPct val="12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Does not permit use of the fund for certain types of transactions.</a:t>
            </a:r>
          </a:p>
          <a:p>
            <a:pPr marL="536575" indent="-304800">
              <a:lnSpc>
                <a:spcPct val="120000"/>
              </a:lnSpc>
              <a:spcBef>
                <a:spcPts val="6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Each 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p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ayments 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are documented on a </a:t>
            </a:r>
            <a:r>
              <a:rPr lang="en-US" altLang="zh-TW" sz="2400" u="sng" dirty="0" err="1">
                <a:latin typeface="Book Antiqua" panose="02040602050305030304" pitchFamily="18" charset="0"/>
                <a:ea typeface="標楷體" panose="03000509000000000000" pitchFamily="65" charset="-120"/>
              </a:rPr>
              <a:t>prenumbered</a:t>
            </a:r>
            <a:r>
              <a:rPr lang="en-US" altLang="zh-TW" sz="2400" u="sng" dirty="0">
                <a:latin typeface="Book Antiqua" panose="02040602050305030304" pitchFamily="18" charset="0"/>
                <a:ea typeface="標楷體" panose="03000509000000000000" pitchFamily="65" charset="-120"/>
              </a:rPr>
              <a:t> petty cash </a:t>
            </a:r>
            <a:r>
              <a:rPr lang="en-US" altLang="zh-TW" sz="2400" u="sng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receipt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.(</a:t>
            </a:r>
            <a:r>
              <a:rPr lang="zh-TW" altLang="en-US" sz="24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預先</a:t>
            </a:r>
            <a:r>
              <a:rPr lang="zh-TW" altLang="en-US" sz="24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編號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之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零用金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收據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。</a:t>
            </a:r>
            <a:endParaRPr lang="en-US" altLang="zh-TW" sz="24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993775" lvl="1" indent="-268288">
              <a:lnSpc>
                <a:spcPct val="120000"/>
              </a:lnSpc>
              <a:spcBef>
                <a:spcPts val="600"/>
              </a:spcBef>
            </a:pP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Signatures of both the custodian and the individual receiving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payment (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領款人</a:t>
            </a:r>
            <a:r>
              <a:rPr 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). </a:t>
            </a:r>
            <a:endParaRPr lang="en-US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993775" lvl="1" indent="-268288">
              <a:lnSpc>
                <a:spcPct val="120000"/>
              </a:lnSpc>
              <a:spcBef>
                <a:spcPts val="600"/>
              </a:spcBef>
            </a:pP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Other supporting </a:t>
            </a: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documents should be attached to the receipt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  <a:endParaRPr lang="en-US" altLang="zh-TW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7688" y="204316"/>
            <a:ext cx="8706799" cy="109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Making Payments from Petty Cash</a:t>
            </a:r>
          </a:p>
          <a:p>
            <a:pPr algn="l"/>
            <a:r>
              <a:rPr lang="zh-TW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由零用金</a:t>
            </a:r>
            <a:r>
              <a:rPr lang="zh-TW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付款</a:t>
            </a:r>
            <a:endParaRPr lang="en-US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323528" y="1268760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24328" y="796642"/>
            <a:ext cx="141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p.344)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233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2" descr="E:\ppt\ppt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7688" y="204316"/>
            <a:ext cx="8706799" cy="109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Making Payments from Petty Cash</a:t>
            </a:r>
          </a:p>
          <a:p>
            <a:pPr algn="l"/>
            <a:r>
              <a:rPr lang="zh-TW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由零用金</a:t>
            </a:r>
            <a:r>
              <a:rPr lang="zh-TW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付款</a:t>
            </a:r>
            <a:endParaRPr lang="en-US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23528" y="1268760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36296" y="796642"/>
            <a:ext cx="1707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p.344~5)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7405" y="1521536"/>
            <a:ext cx="8331059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>
              <a:defRPr>
                <a:latin typeface="Times New Roman" pitchFamily="18" charset="0"/>
              </a:defRPr>
            </a:lvl1pPr>
            <a:lvl2pPr marL="682625" lvl="1" indent="-450850" algn="l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Char char="u"/>
              <a:defRPr sz="2200">
                <a:latin typeface="Liberation Sans" panose="020B0604020202020204" pitchFamily="34" charset="0"/>
              </a:defRPr>
            </a:lvl2pPr>
            <a:lvl3pPr marL="1939925" lvl="2" indent="-450850" algn="l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SzPct val="80000"/>
              <a:buFont typeface="Arial" panose="020B0604020202020204" pitchFamily="34" charset="0"/>
              <a:buChar char="►"/>
              <a:defRPr sz="2100">
                <a:latin typeface="Liberation Sans" panose="020B0604020202020204" pitchFamily="34" charset="0"/>
              </a:defRPr>
            </a:lvl3pPr>
            <a:lvl4pPr marL="2286000" indent="-457200" algn="l">
              <a:defRPr>
                <a:latin typeface="Times New Roman" pitchFamily="18" charset="0"/>
              </a:defRPr>
            </a:lvl4pPr>
            <a:lvl5pPr marL="2857500" indent="-457200" algn="l">
              <a:defRPr>
                <a:latin typeface="Times New Roman" pitchFamily="18" charset="0"/>
              </a:defRPr>
            </a:lvl5pPr>
            <a:lvl6pPr marL="33147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6pPr>
            <a:lvl7pPr marL="37719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7pPr>
            <a:lvl8pPr marL="42291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8pPr>
            <a:lvl9pPr marL="46863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9pPr>
          </a:lstStyle>
          <a:p>
            <a:pPr marL="361950" lvl="1" indent="-361950">
              <a:lnSpc>
                <a:spcPct val="120000"/>
              </a:lnSpc>
              <a:spcBef>
                <a:spcPts val="600"/>
              </a:spcBef>
            </a:pP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Custodian keeps the receipts in the petty cash box until the fund is 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replenished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撥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補</a:t>
            </a:r>
            <a:r>
              <a:rPr 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.</a:t>
            </a:r>
            <a:endParaRPr lang="en-US" sz="24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361950" lvl="1" indent="-361950">
              <a:lnSpc>
                <a:spcPct val="120000"/>
              </a:lnSpc>
              <a:spcBef>
                <a:spcPts val="600"/>
              </a:spcBef>
            </a:pP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Sum of the receipts and money in the fund should </a:t>
            </a:r>
            <a:r>
              <a:rPr lang="en-US" altLang="zh-TW" sz="2400" dirty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equal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 the established total at all times.</a:t>
            </a:r>
          </a:p>
          <a:p>
            <a:pPr marL="361950" lvl="1" indent="-361950">
              <a:lnSpc>
                <a:spcPct val="120000"/>
              </a:lnSpc>
              <a:spcBef>
                <a:spcPts val="600"/>
              </a:spcBef>
            </a:pP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Management 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should surprise 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count(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突擊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性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盤點</a:t>
            </a:r>
            <a:r>
              <a:rPr lang="en-US" altLang="zh-TW" sz="24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 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at any time.</a:t>
            </a:r>
          </a:p>
          <a:p>
            <a:pPr marL="361950" lvl="1" indent="-361950">
              <a:lnSpc>
                <a:spcPct val="120000"/>
              </a:lnSpc>
              <a:spcBef>
                <a:spcPts val="600"/>
              </a:spcBef>
            </a:pP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Accounting for payments from petty cash</a:t>
            </a:r>
          </a:p>
          <a:p>
            <a:pPr marL="987425" lvl="2" indent="-276225">
              <a:lnSpc>
                <a:spcPct val="120000"/>
              </a:lnSpc>
              <a:spcBef>
                <a:spcPts val="6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Book Antiqua" panose="02040602050305030304" pitchFamily="18" charset="0"/>
                <a:ea typeface="標楷體" panose="03000509000000000000" pitchFamily="65" charset="-120"/>
              </a:rPr>
              <a:t>No entry</a:t>
            </a:r>
            <a:r>
              <a:rPr lang="en-US" altLang="zh-TW" sz="21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endParaRPr lang="en-US" altLang="zh-TW" sz="21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TW" sz="2100" dirty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endParaRPr lang="en-US" altLang="zh-TW" sz="21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268288" lvl="1" indent="-268288">
              <a:lnSpc>
                <a:spcPct val="120000"/>
              </a:lnSpc>
              <a:spcBef>
                <a:spcPts val="600"/>
              </a:spcBef>
            </a:pPr>
            <a:endParaRPr lang="en-US" altLang="en-US" sz="21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21420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ppt\ppt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323528" y="1268760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380312" y="796642"/>
            <a:ext cx="156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p.34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5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16632"/>
            <a:ext cx="8518884" cy="96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Replenishing the Petty Cash Fund</a:t>
            </a:r>
          </a:p>
          <a:p>
            <a:pPr algn="l"/>
            <a:r>
              <a:rPr lang="zh-TW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撥補零用金</a:t>
            </a:r>
            <a:endParaRPr lang="en-US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7544" y="1520551"/>
            <a:ext cx="8075396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The money in the petty cash fund reaches a minimum level.</a:t>
            </a:r>
            <a:endParaRPr lang="en-US" altLang="zh-TW" sz="24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Companies should replenish a petty cash fund at the end of the accounting year, regardless of the cash in the fund.</a:t>
            </a:r>
            <a:endParaRPr lang="en-US" altLang="zh-TW" sz="22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The custodian prepares a </a:t>
            </a:r>
            <a:r>
              <a:rPr lang="en-US" altLang="zh-TW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schedule or summary of the payment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付款清單或彙總表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), supported by petty </a:t>
            </a:r>
            <a:r>
              <a:rPr lang="en-US" altLang="zh-TW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cash 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receipts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and other documentation.</a:t>
            </a:r>
            <a:endParaRPr lang="en-US" altLang="zh-TW" sz="22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The treasurer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財務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長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 approve the request and issues a check to restore the fund to its established.</a:t>
            </a:r>
            <a:endParaRPr lang="en-US" altLang="zh-TW" sz="24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13408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E:\ppt\ppt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2" y="0"/>
            <a:ext cx="917565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12"/>
          <p:cNvSpPr>
            <a:spLocks noChangeShapeType="1"/>
          </p:cNvSpPr>
          <p:nvPr/>
        </p:nvSpPr>
        <p:spPr bwMode="auto">
          <a:xfrm>
            <a:off x="323528" y="1268760"/>
            <a:ext cx="8534400" cy="0"/>
          </a:xfrm>
          <a:prstGeom prst="lin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i="0" dirty="0">
              <a:effectLst/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80312" y="796642"/>
            <a:ext cx="156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(See p.34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5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)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16632"/>
            <a:ext cx="8518884" cy="96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/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Replenishing the Petty Cash Fund</a:t>
            </a:r>
          </a:p>
          <a:p>
            <a:pPr algn="l"/>
            <a:r>
              <a:rPr lang="zh-TW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標楷體" panose="03000509000000000000" pitchFamily="65" charset="-120"/>
              </a:rPr>
              <a:t>撥補零用金</a:t>
            </a:r>
            <a:endParaRPr lang="en-US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36835" y="2803575"/>
            <a:ext cx="801482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60375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61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176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2891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860675" indent="-457200" algn="l"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3178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7750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2322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689475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45038" algn="r"/>
                <a:tab pos="6110288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38813" indent="-5278438">
              <a:spcBef>
                <a:spcPct val="50000"/>
              </a:spcBef>
            </a:pP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                                     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　　　　　　（設立金額與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零用金金額之差額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　</a:t>
            </a:r>
            <a:endParaRPr lang="en-US" altLang="en-US" sz="2200" dirty="0">
              <a:latin typeface="Book Antiqua" panose="02040602050305030304" pitchFamily="18" charset="0"/>
              <a:ea typeface="標楷體" panose="03000509000000000000" pitchFamily="65" charset="-120"/>
              <a:cs typeface="Arial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40800" y="1988840"/>
            <a:ext cx="6705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Miscellaneous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Expense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 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(</a:t>
            </a: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雜項費用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)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</a:t>
            </a: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 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收據總額）</a:t>
            </a:r>
            <a:endParaRPr lang="en-US" altLang="en-US" sz="2200" dirty="0">
              <a:latin typeface="Book Antiqua" panose="02040602050305030304" pitchFamily="18" charset="0"/>
              <a:ea typeface="標楷體" panose="03000509000000000000" pitchFamily="65" charset="-120"/>
              <a:cs typeface="Arial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39842" y="2415878"/>
            <a:ext cx="6705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algn="l"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8006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 over or 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short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（</a:t>
            </a: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現金短溢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)</a:t>
            </a:r>
            <a:r>
              <a:rPr lang="en-US" altLang="en-US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	</a:t>
            </a:r>
            <a:r>
              <a:rPr lang="en-US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        (XXX)</a:t>
            </a:r>
            <a:endParaRPr lang="en-US" altLang="en-US" sz="2200" dirty="0">
              <a:latin typeface="Book Antiqua" panose="02040602050305030304" pitchFamily="18" charset="0"/>
              <a:ea typeface="標楷體" panose="03000509000000000000" pitchFamily="65" charset="-120"/>
              <a:cs typeface="Arial" charset="0"/>
            </a:endParaRPr>
          </a:p>
        </p:txBody>
      </p:sp>
      <p:sp>
        <p:nvSpPr>
          <p:cNvPr id="9" name="左大括弧 8"/>
          <p:cNvSpPr/>
          <p:nvPr/>
        </p:nvSpPr>
        <p:spPr>
          <a:xfrm>
            <a:off x="683568" y="2025081"/>
            <a:ext cx="45719" cy="13151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5536" y="1412776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Accounting entry</a:t>
            </a:r>
            <a:r>
              <a:rPr lang="zh-TW" altLang="en-US" sz="2400" b="1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：</a:t>
            </a:r>
            <a:endParaRPr lang="zh-TW" altLang="en-US" sz="2400" b="1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6425" y="3573016"/>
            <a:ext cx="8045237" cy="139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Cash </a:t>
            </a:r>
            <a:r>
              <a:rPr lang="en-US" altLang="zh-TW" sz="22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over or short</a:t>
            </a:r>
            <a:endParaRPr lang="en-US" altLang="zh-TW" sz="22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Debit balance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＝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&gt;</a:t>
            </a: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 Miscellaneous </a:t>
            </a:r>
            <a:r>
              <a:rPr lang="en-US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expense in the </a:t>
            </a: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i</a:t>
            </a:r>
            <a:r>
              <a:rPr lang="en-US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ncome  statement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Credit balance 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＝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&gt;</a:t>
            </a:r>
            <a:r>
              <a:rPr lang="en-US" altLang="en-US" sz="2000" dirty="0">
                <a:latin typeface="Book Antiqua" panose="02040602050305030304" pitchFamily="18" charset="0"/>
                <a:ea typeface="標楷體" panose="03000509000000000000" pitchFamily="65" charset="-120"/>
                <a:cs typeface="Arial" charset="0"/>
              </a:rPr>
              <a:t> Miscellaneous revenue in the income  statement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58511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nimBg="1"/>
      <p:bldP spid="1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5481</TotalTime>
  <Words>3170</Words>
  <Application>Microsoft Office PowerPoint</Application>
  <PresentationFormat>如螢幕大小 (4:3)</PresentationFormat>
  <Paragraphs>538</Paragraphs>
  <Slides>40</Slides>
  <Notes>25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新細明體</vt:lpstr>
      <vt:lpstr>標楷體</vt:lpstr>
      <vt:lpstr>Arial</vt:lpstr>
      <vt:lpstr>Book Antiqua</vt:lpstr>
      <vt:lpstr>Calibri</vt:lpstr>
      <vt:lpstr>Times New Roman</vt:lpstr>
      <vt:lpstr>Wingdings</vt:lpstr>
      <vt:lpstr>Office 佈景主題</vt:lpstr>
      <vt:lpstr>文件</vt:lpstr>
      <vt:lpstr>CHAPTER 7 Fraud, Internal Control, and Cash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Adjusting the Accounts</dc:title>
  <dc:creator>Silvia</dc:creator>
  <cp:lastModifiedBy>Silvia</cp:lastModifiedBy>
  <cp:revision>428</cp:revision>
  <dcterms:created xsi:type="dcterms:W3CDTF">2015-10-06T09:12:22Z</dcterms:created>
  <dcterms:modified xsi:type="dcterms:W3CDTF">2016-12-21T19:00:05Z</dcterms:modified>
</cp:coreProperties>
</file>