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2" r:id="rId1"/>
  </p:sldMasterIdLst>
  <p:notesMasterIdLst>
    <p:notesMasterId r:id="rId5"/>
  </p:notesMasterIdLst>
  <p:sldIdLst>
    <p:sldId id="257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26" autoAdjust="0"/>
  </p:normalViewPr>
  <p:slideViewPr>
    <p:cSldViewPr snapToGrid="0">
      <p:cViewPr varScale="1">
        <p:scale>
          <a:sx n="99" d="100"/>
          <a:sy n="99" d="100"/>
        </p:scale>
        <p:origin x="-10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F19F5-DD2F-4262-8E0E-0FD404A1D9BB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02CED-2972-48AC-B591-7DE56A0894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241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046DD-C1DD-4E51-BCB8-875589B0CFD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68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2CED-2972-48AC-B591-7DE56A0894F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47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concepts and frameworks will last longer and be far more useful to you than being on top of the latest technology trend, which becomes outdated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02CED-2972-48AC-B591-7DE56A0894F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29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3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737600" cy="1219200"/>
          </a:xfrm>
          <a:solidFill>
            <a:srgbClr val="FFFAFA"/>
          </a:solidFill>
          <a:ln w="25400">
            <a:solidFill>
              <a:schemeClr val="accent1"/>
            </a:solidFill>
          </a:ln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itchFamily="34" charset="0"/>
              <a:buNone/>
              <a:tabLst/>
              <a:defRPr sz="44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666436" y="1524000"/>
            <a:ext cx="4920974" cy="1905000"/>
          </a:xfrm>
          <a:solidFill>
            <a:schemeClr val="bg1"/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800" b="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77723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283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6438" y="365759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097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auto">
          <a:xfrm>
            <a:off x="772583" y="1559616"/>
            <a:ext cx="10515600" cy="384048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buFont typeface="Arial" pitchFamily="34" charset="0"/>
              <a:buChar char="•"/>
              <a:tabLst/>
              <a:defRPr/>
            </a:lvl1pPr>
            <a:lvl2pPr marL="463550" indent="-238125">
              <a:buClr>
                <a:srgbClr val="000A1E"/>
              </a:buClr>
              <a:buFont typeface="Arial" pitchFamily="34" charset="0"/>
              <a:buChar char="•"/>
              <a:defRPr/>
            </a:lvl2pPr>
            <a:lvl3pPr marL="622300" indent="-277813">
              <a:buClr>
                <a:srgbClr val="000A1E"/>
              </a:buClr>
              <a:buFont typeface="Arial" panose="020B0604020202020204" pitchFamily="34" charset="0"/>
              <a:buChar char="–"/>
              <a:tabLst/>
              <a:defRPr/>
            </a:lvl3pPr>
            <a:lvl4pPr marL="1087438" indent="-346075">
              <a:buClr>
                <a:srgbClr val="000A1E"/>
              </a:buClr>
              <a:buFont typeface="Wingdings" pitchFamily="2" charset="2"/>
              <a:buChar char="Ø"/>
              <a:defRPr/>
            </a:lvl4pPr>
            <a:lvl5pPr marL="1316038" indent="-346075">
              <a:buClr>
                <a:srgbClr val="000A1E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rt2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402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4641" y="365126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097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Part2-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920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05492" y="6248400"/>
            <a:ext cx="8229600" cy="304800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rgbClr val="000A1E"/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Part2-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2084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097280"/>
          </a:xfrm>
          <a:solidFill>
            <a:srgbClr val="FAF1BC"/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928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505074"/>
            <a:ext cx="5183188" cy="11068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92245" y="6248400"/>
            <a:ext cx="8229600" cy="304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0" y="624840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Part2-</a:t>
            </a:r>
            <a:fld id="{4228BD1C-C212-4E35-9B32-BE5CA5ABAFDF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546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ch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92300" y="6248400"/>
            <a:ext cx="843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pic>
        <p:nvPicPr>
          <p:cNvPr id="4" name="Picture 4" descr="disclaim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1"/>
            <a:ext cx="7467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2714" y="3820012"/>
            <a:ext cx="6943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4233" y="5579166"/>
            <a:ext cx="4766733" cy="126558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758" y="5579166"/>
            <a:ext cx="12194117" cy="130865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FFDB7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857894" y="365125"/>
            <a:ext cx="10515600" cy="1097280"/>
          </a:xfrm>
          <a:prstGeom prst="rect">
            <a:avLst/>
          </a:prstGeom>
          <a:solidFill>
            <a:srgbClr val="FAF1BC"/>
          </a:solidFill>
          <a:ln w="12700">
            <a:solidFill>
              <a:schemeClr val="tx1"/>
            </a:solidFill>
          </a:ln>
          <a:extLst/>
        </p:spPr>
        <p:txBody>
          <a:bodyPr anchor="ctr"/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8622" y="1591710"/>
            <a:ext cx="10515600" cy="384048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3"/>
            <a:r>
              <a:rPr lang="en-US" smtClean="0"/>
              <a:t>Second level</a:t>
            </a:r>
          </a:p>
          <a:p>
            <a:pPr lvl="4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7723" y="6248400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 spc="200" baseline="0">
                <a:solidFill>
                  <a:schemeClr val="tx1"/>
                </a:solidFill>
                <a:latin typeface="Arial" panose="020B0604020202020204" pitchFamily="34" charset="0"/>
                <a:cs typeface="Arial" charset="0"/>
              </a:defRPr>
            </a:lvl1pPr>
          </a:lstStyle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7723" y="5891630"/>
            <a:ext cx="832104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54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14300" rtl="0" eaLnBrk="1" fontAlgn="base" hangingPunct="1">
        <a:spcBef>
          <a:spcPct val="0"/>
        </a:spcBef>
        <a:spcAft>
          <a:spcPct val="0"/>
        </a:spcAft>
        <a:defRPr lang="en-US" sz="3600" kern="1200" cap="none" dirty="0" smtClean="0">
          <a:solidFill>
            <a:schemeClr val="tx1"/>
          </a:solidFill>
          <a:latin typeface="Arial" pitchFamily="34" charset="0"/>
          <a:ea typeface="+mn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225425" indent="-225425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4950" indent="-234950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itchFamily="34" charset="0"/>
        <a:buChar char="•"/>
        <a:tabLst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63550" indent="-225425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22300" indent="-284163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33463" indent="-384175" algn="l" rtl="0" eaLnBrk="1" fontAlgn="base" hangingPunct="1">
        <a:spcBef>
          <a:spcPts val="300"/>
        </a:spcBef>
        <a:spcAft>
          <a:spcPct val="0"/>
        </a:spcAft>
        <a:buClr>
          <a:srgbClr val="000A1E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smtClean="0"/>
              <a:t>Information Technology</a:t>
            </a:r>
            <a:endParaRPr lang="en-US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Three Chapters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4: </a:t>
            </a:r>
            <a:r>
              <a:rPr lang="en-US" dirty="0"/>
              <a:t> </a:t>
            </a:r>
            <a:r>
              <a:rPr lang="en-US" dirty="0" smtClean="0"/>
              <a:t>Discusses hardware</a:t>
            </a:r>
            <a:r>
              <a:rPr lang="en-US" dirty="0"/>
              <a:t>, software, </a:t>
            </a:r>
            <a:r>
              <a:rPr lang="en-US" dirty="0" smtClean="0"/>
              <a:t>open </a:t>
            </a:r>
            <a:r>
              <a:rPr lang="en-US" dirty="0"/>
              <a:t>source </a:t>
            </a:r>
            <a:r>
              <a:rPr lang="en-US" dirty="0" smtClean="0"/>
              <a:t>alternatives, defines </a:t>
            </a:r>
            <a:r>
              <a:rPr lang="en-US" dirty="0"/>
              <a:t>basic terms and fundamental computing </a:t>
            </a:r>
            <a:r>
              <a:rPr lang="en-US" dirty="0" smtClean="0"/>
              <a:t>concepts, </a:t>
            </a:r>
            <a:r>
              <a:rPr lang="en-US" dirty="0"/>
              <a:t>self-driving cars, 3D printing, and the Internet of </a:t>
            </a:r>
            <a:r>
              <a:rPr lang="en-US" dirty="0" smtClean="0"/>
              <a:t>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Chapter </a:t>
            </a:r>
            <a:r>
              <a:rPr lang="en-US" dirty="0"/>
              <a:t>5 </a:t>
            </a:r>
            <a:r>
              <a:rPr lang="en-US" dirty="0" smtClean="0"/>
              <a:t>addresses </a:t>
            </a:r>
            <a:r>
              <a:rPr lang="en-US" dirty="0"/>
              <a:t>data component of </a:t>
            </a:r>
            <a:r>
              <a:rPr lang="en-US" dirty="0" smtClean="0"/>
              <a:t>information systems </a:t>
            </a:r>
            <a:r>
              <a:rPr lang="en-US" dirty="0"/>
              <a:t>by describing database </a:t>
            </a:r>
            <a:r>
              <a:rPr lang="en-US" dirty="0" smtClean="0"/>
              <a:t>processing and </a:t>
            </a:r>
            <a:r>
              <a:rPr lang="en-US" dirty="0"/>
              <a:t>data </a:t>
            </a:r>
            <a:r>
              <a:rPr lang="en-US" dirty="0" smtClean="0"/>
              <a:t>modeling</a:t>
            </a:r>
          </a:p>
          <a:p>
            <a:r>
              <a:rPr lang="en-US" dirty="0"/>
              <a:t>Chapter 6 describes data communications, Internet technologies, </a:t>
            </a:r>
            <a:r>
              <a:rPr lang="en-US" dirty="0" smtClean="0"/>
              <a:t>potential cloud security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2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These Three Chapters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2017 Pearson Education, Inc.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</a:t>
            </a:r>
            <a:r>
              <a:rPr lang="en-US" dirty="0"/>
              <a:t>e</a:t>
            </a:r>
            <a:r>
              <a:rPr lang="en-US" dirty="0" smtClean="0"/>
              <a:t> you knowledge to </a:t>
            </a:r>
            <a:r>
              <a:rPr lang="en-US" dirty="0"/>
              <a:t>be an effective IT </a:t>
            </a:r>
            <a:r>
              <a:rPr lang="en-US" dirty="0" smtClean="0"/>
              <a:t>consumer</a:t>
            </a:r>
          </a:p>
          <a:p>
            <a:r>
              <a:rPr lang="en-US" dirty="0" smtClean="0"/>
              <a:t>Present </a:t>
            </a:r>
            <a:r>
              <a:rPr lang="en-US" dirty="0"/>
              <a:t>basic terms, fundamental </a:t>
            </a:r>
            <a:r>
              <a:rPr lang="en-US" dirty="0" smtClean="0"/>
              <a:t>concepts</a:t>
            </a:r>
            <a:r>
              <a:rPr lang="en-IN" dirty="0" smtClean="0"/>
              <a:t>, </a:t>
            </a:r>
            <a:r>
              <a:rPr lang="en-IN" dirty="0"/>
              <a:t>and useful </a:t>
            </a:r>
            <a:r>
              <a:rPr lang="en-IN" dirty="0" smtClean="0"/>
              <a:t>frameworks</a:t>
            </a:r>
          </a:p>
          <a:p>
            <a:r>
              <a:rPr lang="en-US" dirty="0" smtClean="0"/>
              <a:t>Provide you knowledge </a:t>
            </a:r>
            <a:r>
              <a:rPr lang="en-US" dirty="0"/>
              <a:t>to ask good questions </a:t>
            </a:r>
            <a:r>
              <a:rPr lang="en-US" dirty="0" smtClean="0"/>
              <a:t>and make </a:t>
            </a:r>
            <a:r>
              <a:rPr lang="en-US" dirty="0"/>
              <a:t>appropriate </a:t>
            </a:r>
            <a:r>
              <a:rPr lang="en-US" dirty="0" smtClean="0"/>
              <a:t>requests </a:t>
            </a:r>
            <a:r>
              <a:rPr lang="en-US" dirty="0"/>
              <a:t>of </a:t>
            </a:r>
            <a:r>
              <a:rPr lang="en-US" smtClean="0"/>
              <a:t>IS professionals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76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is7e">
  <a:themeElements>
    <a:clrScheme name="Custom 12">
      <a:dk1>
        <a:srgbClr val="00040C"/>
      </a:dk1>
      <a:lt1>
        <a:sysClr val="window" lastClr="FFFFFF"/>
      </a:lt1>
      <a:dk2>
        <a:srgbClr val="C8E8F4"/>
      </a:dk2>
      <a:lt2>
        <a:srgbClr val="F9EDA5"/>
      </a:lt2>
      <a:accent1>
        <a:srgbClr val="145064"/>
      </a:accent1>
      <a:accent2>
        <a:srgbClr val="F9EDA5"/>
      </a:accent2>
      <a:accent3>
        <a:srgbClr val="F5E169"/>
      </a:accent3>
      <a:accent4>
        <a:srgbClr val="F5E169"/>
      </a:accent4>
      <a:accent5>
        <a:srgbClr val="F2F2F2"/>
      </a:accent5>
      <a:accent6>
        <a:srgbClr val="BEE5F2"/>
      </a:accent6>
      <a:hlink>
        <a:srgbClr val="002D88"/>
      </a:hlink>
      <a:folHlink>
        <a:srgbClr val="071C24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mis7e" id="{29AB47C4-94BD-41F1-8972-5377D2CEE6E6}" vid="{1F786610-8071-45D7-B808-83255C4671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2">
    <a:dk1>
      <a:srgbClr val="00040C"/>
    </a:dk1>
    <a:lt1>
      <a:sysClr val="window" lastClr="FFFFFF"/>
    </a:lt1>
    <a:dk2>
      <a:srgbClr val="C8E8F4"/>
    </a:dk2>
    <a:lt2>
      <a:srgbClr val="F9EDA5"/>
    </a:lt2>
    <a:accent1>
      <a:srgbClr val="145064"/>
    </a:accent1>
    <a:accent2>
      <a:srgbClr val="F9EDA5"/>
    </a:accent2>
    <a:accent3>
      <a:srgbClr val="F5E169"/>
    </a:accent3>
    <a:accent4>
      <a:srgbClr val="F5E169"/>
    </a:accent4>
    <a:accent5>
      <a:srgbClr val="F2F2F2"/>
    </a:accent5>
    <a:accent6>
      <a:srgbClr val="BEE5F2"/>
    </a:accent6>
    <a:hlink>
      <a:srgbClr val="002D88"/>
    </a:hlink>
    <a:folHlink>
      <a:srgbClr val="071C24"/>
    </a:folHlink>
  </a:clrScheme>
</a:themeOverride>
</file>

<file path=ppt/theme/themeOverride2.xml><?xml version="1.0" encoding="utf-8"?>
<a:themeOverride xmlns:a="http://schemas.openxmlformats.org/drawingml/2006/main">
  <a:clrScheme name="Custom 12">
    <a:dk1>
      <a:srgbClr val="00040C"/>
    </a:dk1>
    <a:lt1>
      <a:sysClr val="window" lastClr="FFFFFF"/>
    </a:lt1>
    <a:dk2>
      <a:srgbClr val="C8E8F4"/>
    </a:dk2>
    <a:lt2>
      <a:srgbClr val="F9EDA5"/>
    </a:lt2>
    <a:accent1>
      <a:srgbClr val="145064"/>
    </a:accent1>
    <a:accent2>
      <a:srgbClr val="F9EDA5"/>
    </a:accent2>
    <a:accent3>
      <a:srgbClr val="F5E169"/>
    </a:accent3>
    <a:accent4>
      <a:srgbClr val="F5E169"/>
    </a:accent4>
    <a:accent5>
      <a:srgbClr val="F2F2F2"/>
    </a:accent5>
    <a:accent6>
      <a:srgbClr val="BEE5F2"/>
    </a:accent6>
    <a:hlink>
      <a:srgbClr val="002D88"/>
    </a:hlink>
    <a:folHlink>
      <a:srgbClr val="071C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UMIS9e Theme</Template>
  <TotalTime>0</TotalTime>
  <Words>155</Words>
  <Application>Microsoft Office PowerPoint</Application>
  <PresentationFormat>Custom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emis7e</vt:lpstr>
      <vt:lpstr>Part 2</vt:lpstr>
      <vt:lpstr>Next Three Chapters</vt:lpstr>
      <vt:lpstr>Purpose of These Three Chapters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2013-10-15T00:39:03Z</dcterms:created>
  <dcterms:modified xsi:type="dcterms:W3CDTF">2016-06-10T08:40:05Z</dcterms:modified>
</cp:coreProperties>
</file>