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
  </p:notesMasterIdLst>
  <p:sldIdLst>
    <p:sldId id="257" r:id="rId2"/>
    <p:sldId id="261" r:id="rId3"/>
    <p:sldId id="258"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6" autoAdjust="0"/>
    <p:restoredTop sz="73968" autoAdjust="0"/>
  </p:normalViewPr>
  <p:slideViewPr>
    <p:cSldViewPr snapToGrid="0">
      <p:cViewPr varScale="1">
        <p:scale>
          <a:sx n="89" d="100"/>
          <a:sy n="89" d="100"/>
        </p:scale>
        <p:origin x="-143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AD3F4-3994-4659-BF34-5D831CA1C53F}" type="datetimeFigureOut">
              <a:rPr lang="en-US" smtClean="0"/>
              <a:pPr/>
              <a:t>6/10/2016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C515D-967D-4B45-A6D5-7EF8879E009A}" type="slidenum">
              <a:rPr lang="en-US" smtClean="0"/>
              <a:pPr/>
              <a:t>‹#›</a:t>
            </a:fld>
            <a:endParaRPr lang="en-US" dirty="0"/>
          </a:p>
        </p:txBody>
      </p:sp>
    </p:spTree>
    <p:extLst>
      <p:ext uri="{BB962C8B-B14F-4D97-AF65-F5344CB8AC3E}">
        <p14:creationId xmlns:p14="http://schemas.microsoft.com/office/powerpoint/2010/main" xmlns="" val="299731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Part 4 addresses the management of information systems security, development, and resources. We begin with security because of its great importance today. With the Internet, the interconnectivity of systems, and the rise of inter-organizational IS, security problems in one organization become security problems in connected organizations as well.</a:t>
            </a:r>
          </a:p>
          <a:p>
            <a:pPr marL="171450" indent="-171450">
              <a:spcBef>
                <a:spcPct val="0"/>
              </a:spcBef>
              <a:buFontTx/>
              <a:buChar char="•"/>
            </a:pPr>
            <a:r>
              <a:rPr lang="en-US" dirty="0" smtClean="0"/>
              <a:t>Chapter 10, how are they going to provide long-term support? If they form a separate company, how does that company run the PRIDE infrastructure? </a:t>
            </a:r>
          </a:p>
          <a:p>
            <a:pPr marL="171450" indent="-171450">
              <a:spcBef>
                <a:spcPct val="0"/>
              </a:spcBef>
              <a:buFontTx/>
              <a:buChar char="•"/>
            </a:pPr>
            <a:r>
              <a:rPr lang="en-US" dirty="0" smtClean="0"/>
              <a:t>Chapter 11 discusses IS management.</a:t>
            </a:r>
          </a:p>
          <a:p>
            <a:pPr marL="171450" indent="-171450">
              <a:spcBef>
                <a:spcPct val="0"/>
              </a:spcBef>
              <a:buFontTx/>
              <a:buChar char="•"/>
            </a:pPr>
            <a:r>
              <a:rPr lang="en-US" dirty="0" smtClean="0"/>
              <a:t>Chapter 12 wraps up by discussing security. For systems like PRIDE, security and privacy are critical. Medical practices are legally required to protect patient data, and patients expect protection.</a:t>
            </a:r>
          </a:p>
          <a:p>
            <a:endParaRPr lang="en-US" dirty="0"/>
          </a:p>
        </p:txBody>
      </p:sp>
      <p:sp>
        <p:nvSpPr>
          <p:cNvPr id="4" name="Slide Number Placeholder 3"/>
          <p:cNvSpPr>
            <a:spLocks noGrp="1"/>
          </p:cNvSpPr>
          <p:nvPr>
            <p:ph type="sldNum" sz="quarter" idx="10"/>
          </p:nvPr>
        </p:nvSpPr>
        <p:spPr/>
        <p:txBody>
          <a:bodyPr/>
          <a:lstStyle/>
          <a:p>
            <a:fld id="{351C515D-967D-4B45-A6D5-7EF8879E009A}" type="slidenum">
              <a:rPr lang="en-US" smtClean="0"/>
              <a:pPr/>
              <a:t>1</a:t>
            </a:fld>
            <a:endParaRPr lang="en-US" dirty="0"/>
          </a:p>
        </p:txBody>
      </p:sp>
    </p:spTree>
    <p:extLst>
      <p:ext uri="{BB962C8B-B14F-4D97-AF65-F5344CB8AC3E}">
        <p14:creationId xmlns:p14="http://schemas.microsoft.com/office/powerpoint/2010/main" xmlns="" val="402644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Tx/>
              <a:buChar char="•"/>
            </a:pPr>
            <a:r>
              <a:rPr lang="en-US" dirty="0" smtClean="0"/>
              <a:t>Procedures and training, and manage users better. It might need to add some new players and resources, add help desk at equipment vendors and some local health clubs.</a:t>
            </a:r>
          </a:p>
        </p:txBody>
      </p:sp>
      <p:sp>
        <p:nvSpPr>
          <p:cNvPr id="102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FFFA6D-8C5F-42D8-9A08-CAD2668D60B5}" type="slidenum">
              <a:rPr lang="en-US">
                <a:cs typeface="Arial" charset="0"/>
              </a:rPr>
              <a:pPr fontAlgn="base">
                <a:spcBef>
                  <a:spcPct val="0"/>
                </a:spcBef>
                <a:spcAft>
                  <a:spcPct val="0"/>
                </a:spcAft>
              </a:pPr>
              <a:t>3</a:t>
            </a:fld>
            <a:endParaRPr lang="en-US" dirty="0">
              <a:cs typeface="Arial" charset="0"/>
            </a:endParaRPr>
          </a:p>
        </p:txBody>
      </p:sp>
    </p:spTree>
    <p:extLst>
      <p:ext uri="{BB962C8B-B14F-4D97-AF65-F5344CB8AC3E}">
        <p14:creationId xmlns:p14="http://schemas.microsoft.com/office/powerpoint/2010/main" xmlns="" val="245256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3 Slide">
    <p:bg>
      <p:bgPr>
        <a:solidFill>
          <a:srgbClr val="F2F2F2"/>
        </a:solidFill>
        <a:effectLst/>
      </p:bgPr>
    </p:bg>
    <p:spTree>
      <p:nvGrpSpPr>
        <p:cNvPr id="1" name=""/>
        <p:cNvGrpSpPr/>
        <p:nvPr/>
      </p:nvGrpSpPr>
      <p:grpSpPr>
        <a:xfrm>
          <a:off x="0" y="0"/>
          <a:ext cx="0" cy="0"/>
          <a:chOff x="0" y="0"/>
          <a:chExt cx="0" cy="0"/>
        </a:xfrm>
      </p:grpSpPr>
      <p:sp>
        <p:nvSpPr>
          <p:cNvPr id="13" name="Rectangle 3"/>
          <p:cNvSpPr>
            <a:spLocks noGrp="1" noChangeArrowheads="1"/>
          </p:cNvSpPr>
          <p:nvPr>
            <p:ph type="subTitle" idx="1" hasCustomPrompt="1"/>
          </p:nvPr>
        </p:nvSpPr>
        <p:spPr>
          <a:xfrm>
            <a:off x="1828800" y="3886200"/>
            <a:ext cx="8737600" cy="1219200"/>
          </a:xfrm>
          <a:solidFill>
            <a:srgbClr val="FFFAFA"/>
          </a:solidFill>
          <a:ln w="25400">
            <a:solidFill>
              <a:schemeClr val="accent1"/>
            </a:solidFill>
          </a:ln>
        </p:spPr>
        <p:txBody>
          <a:bodyPr anchor="ctr"/>
          <a:lstStyle>
            <a:lvl1pPr marL="0" marR="0" indent="0" algn="ctr" defTabSz="914400" rtl="0" eaLnBrk="1" fontAlgn="base" latinLnBrk="0" hangingPunct="1">
              <a:lnSpc>
                <a:spcPct val="100000"/>
              </a:lnSpc>
              <a:spcBef>
                <a:spcPct val="20000"/>
              </a:spcBef>
              <a:spcAft>
                <a:spcPct val="0"/>
              </a:spcAft>
              <a:buClr>
                <a:schemeClr val="accent1"/>
              </a:buClr>
              <a:buSzPct val="65000"/>
              <a:buFont typeface="Arial" pitchFamily="34" charset="0"/>
              <a:buNone/>
              <a:tabLst/>
              <a:defRPr sz="4400">
                <a:solidFill>
                  <a:schemeClr val="tx1"/>
                </a:solidFill>
                <a:latin typeface="Arial" pitchFamily="34" charset="0"/>
                <a:ea typeface="Verdana" pitchFamily="34" charset="0"/>
                <a:cs typeface="Arial" pitchFamily="34" charset="0"/>
              </a:defRPr>
            </a:lvl1pPr>
          </a:lstStyle>
          <a:p>
            <a:r>
              <a:rPr lang="en-US" dirty="0" smtClean="0"/>
              <a:t>Click To Edit Master Subtitle Style</a:t>
            </a:r>
          </a:p>
        </p:txBody>
      </p:sp>
      <p:sp>
        <p:nvSpPr>
          <p:cNvPr id="10" name="Title 9"/>
          <p:cNvSpPr>
            <a:spLocks noGrp="1"/>
          </p:cNvSpPr>
          <p:nvPr>
            <p:ph type="title" hasCustomPrompt="1"/>
          </p:nvPr>
        </p:nvSpPr>
        <p:spPr>
          <a:xfrm>
            <a:off x="3666436" y="1524000"/>
            <a:ext cx="4920974" cy="1905000"/>
          </a:xfrm>
          <a:solidFill>
            <a:schemeClr val="bg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lstStyle>
            <a:lvl1pPr algn="ctr" rtl="0" eaLnBrk="0" fontAlgn="base" hangingPunct="0">
              <a:spcBef>
                <a:spcPct val="0"/>
              </a:spcBef>
              <a:spcAft>
                <a:spcPct val="0"/>
              </a:spcAft>
              <a:defRPr lang="en-US" sz="4800" b="0" kern="1200" dirty="0">
                <a:solidFill>
                  <a:schemeClr val="tx1"/>
                </a:solidFill>
                <a:latin typeface="Arial" pitchFamily="34" charset="0"/>
                <a:ea typeface="Verdana" pitchFamily="34" charset="0"/>
                <a:cs typeface="Arial" pitchFamily="34" charset="0"/>
              </a:defRPr>
            </a:lvl1pPr>
          </a:lstStyle>
          <a:p>
            <a:r>
              <a:rPr lang="en-US" dirty="0" smtClean="0"/>
              <a:t>Click To Edit Master Title Style</a:t>
            </a:r>
            <a:endParaRPr lang="en-US" dirty="0"/>
          </a:p>
        </p:txBody>
      </p:sp>
      <p:sp>
        <p:nvSpPr>
          <p:cNvPr id="4" name="Footer Placeholder 4"/>
          <p:cNvSpPr>
            <a:spLocks noGrp="1"/>
          </p:cNvSpPr>
          <p:nvPr>
            <p:ph type="ftr" sz="quarter" idx="10"/>
          </p:nvPr>
        </p:nvSpPr>
        <p:spPr>
          <a:xfrm>
            <a:off x="1977723"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Tree>
    <p:extLst>
      <p:ext uri="{BB962C8B-B14F-4D97-AF65-F5344CB8AC3E}">
        <p14:creationId xmlns:p14="http://schemas.microsoft.com/office/powerpoint/2010/main" xmlns="" val="12016615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438" y="365759"/>
            <a:ext cx="10515600" cy="1097280"/>
          </a:xfrm>
          <a:solidFill>
            <a:srgbClr val="FAF1BC"/>
          </a:solidFill>
          <a:ln w="12700">
            <a:solidFill>
              <a:schemeClr val="tx1"/>
            </a:solidFill>
          </a:ln>
        </p:spPr>
        <p:txBody>
          <a:bodyPr anchor="ctr"/>
          <a:lstStyle>
            <a:lvl1pPr>
              <a:defRPr lang="en-US" dirty="0"/>
            </a:lvl1pPr>
          </a:lstStyle>
          <a:p>
            <a:pPr lvl="0"/>
            <a:r>
              <a:rPr lang="en-US" dirty="0" smtClean="0"/>
              <a:t>Click To Edit Master Title Style</a:t>
            </a:r>
            <a:endParaRPr lang="en-US" dirty="0"/>
          </a:p>
        </p:txBody>
      </p:sp>
      <p:sp>
        <p:nvSpPr>
          <p:cNvPr id="4" name="Footer Placeholder 4"/>
          <p:cNvSpPr>
            <a:spLocks noGrp="1"/>
          </p:cNvSpPr>
          <p:nvPr>
            <p:ph type="ftr" sz="quarter" idx="10"/>
          </p:nvPr>
        </p:nvSpPr>
        <p:spPr>
          <a:xfrm>
            <a:off x="199097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
        <p:nvSpPr>
          <p:cNvPr id="5" name="Text Placeholder 2"/>
          <p:cNvSpPr>
            <a:spLocks noGrp="1"/>
          </p:cNvSpPr>
          <p:nvPr>
            <p:ph idx="1"/>
          </p:nvPr>
        </p:nvSpPr>
        <p:spPr bwMode="auto">
          <a:xfrm>
            <a:off x="772583" y="1559616"/>
            <a:ext cx="10515600" cy="384048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lvl1pPr marL="228600" indent="-228600">
              <a:buFont typeface="Arial" pitchFamily="34" charset="0"/>
              <a:buChar char="•"/>
              <a:tabLst/>
              <a:defRPr/>
            </a:lvl1pPr>
            <a:lvl2pPr marL="463550" indent="-238125">
              <a:buClr>
                <a:srgbClr val="000A1E"/>
              </a:buClr>
              <a:buFont typeface="Arial" pitchFamily="34" charset="0"/>
              <a:buChar char="•"/>
              <a:defRPr/>
            </a:lvl2pPr>
            <a:lvl3pPr marL="622300" indent="-277813">
              <a:buClr>
                <a:srgbClr val="000A1E"/>
              </a:buClr>
              <a:buFont typeface="Arial" panose="020B0604020202020204" pitchFamily="34" charset="0"/>
              <a:buChar char="–"/>
              <a:tabLst/>
              <a:defRPr/>
            </a:lvl3pPr>
            <a:lvl4pPr marL="1087438" indent="-346075">
              <a:buClr>
                <a:srgbClr val="000A1E"/>
              </a:buClr>
              <a:buFont typeface="Wingdings" pitchFamily="2" charset="2"/>
              <a:buChar char="Ø"/>
              <a:defRPr/>
            </a:lvl4pPr>
            <a:lvl5pPr marL="1316038" indent="-346075">
              <a:buClr>
                <a:srgbClr val="000A1E"/>
              </a:buClr>
              <a:buFont typeface="Courier New" pitchFamily="49" charset="0"/>
              <a:buChar char="o"/>
              <a:defRPr/>
            </a:lvl5pPr>
          </a:lstStyle>
          <a:p>
            <a:pPr lvl="0"/>
            <a:r>
              <a:rPr lang="en-US" dirty="0" smtClean="0"/>
              <a:t>Click to edit Master text styles</a:t>
            </a:r>
          </a:p>
          <a:p>
            <a:pPr lvl="2"/>
            <a:r>
              <a:rPr lang="en-US" dirty="0" smtClean="0"/>
              <a:t>Second level</a:t>
            </a:r>
          </a:p>
          <a:p>
            <a:pPr lvl="3"/>
            <a:r>
              <a:rPr lang="en-US" dirty="0" smtClean="0"/>
              <a:t>Third level</a:t>
            </a:r>
          </a:p>
        </p:txBody>
      </p:sp>
      <p:sp>
        <p:nvSpPr>
          <p:cNvPr id="3" name="TextBox 2"/>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a:t>
            </a:r>
            <a:r>
              <a:rPr lang="en-US" sz="1400" baseline="0" dirty="0" smtClean="0">
                <a:latin typeface="Arial" panose="020B0604020202020204" pitchFamily="34" charset="0"/>
                <a:cs typeface="Arial" panose="020B0604020202020204" pitchFamily="34" charset="0"/>
              </a:rPr>
              <a:t>rt4</a:t>
            </a:r>
            <a:r>
              <a:rPr lang="en-US" sz="1400" dirty="0" smtClean="0">
                <a:latin typeface="Arial" panose="020B0604020202020204" pitchFamily="34" charset="0"/>
                <a:cs typeface="Arial" panose="020B0604020202020204" pitchFamily="34" charset="0"/>
              </a:rPr>
              <a:t>-</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761707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4641" y="365126"/>
            <a:ext cx="10515600" cy="1097280"/>
          </a:xfrm>
          <a:solidFill>
            <a:srgbClr val="FAF1BC"/>
          </a:solidFill>
          <a:ln w="12700">
            <a:solidFill>
              <a:schemeClr val="tx1"/>
            </a:solidFill>
          </a:ln>
        </p:spPr>
        <p:txBody>
          <a:bodyPr anchor="ctr"/>
          <a:lstStyle>
            <a:lvl1pPr>
              <a:defRPr lang="en-US" dirty="0"/>
            </a:lvl1pPr>
          </a:lstStyle>
          <a:p>
            <a:pPr lvl="0"/>
            <a:r>
              <a:rPr lang="en-US" dirty="0" smtClean="0"/>
              <a:t>Click To Edit Master Title Style</a:t>
            </a:r>
            <a:endParaRPr lang="en-US" dirty="0"/>
          </a:p>
        </p:txBody>
      </p:sp>
      <p:sp>
        <p:nvSpPr>
          <p:cNvPr id="3" name="Footer Placeholder 4"/>
          <p:cNvSpPr>
            <a:spLocks noGrp="1"/>
          </p:cNvSpPr>
          <p:nvPr>
            <p:ph type="ftr" sz="quarter" idx="10"/>
          </p:nvPr>
        </p:nvSpPr>
        <p:spPr>
          <a:xfrm>
            <a:off x="199097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
        <p:nvSpPr>
          <p:cNvPr id="4" name="TextBox 3"/>
          <p:cNvSpPr txBox="1"/>
          <p:nvPr/>
        </p:nvSpPr>
        <p:spPr>
          <a:xfrm>
            <a:off x="10160000" y="6248401"/>
            <a:ext cx="1219200" cy="307777"/>
          </a:xfrm>
          <a:prstGeom prst="rect">
            <a:avLst/>
          </a:prstGeom>
          <a:noFill/>
        </p:spPr>
        <p:txBody>
          <a:bodyPr wrap="square" rtlCol="0">
            <a:spAutoFit/>
          </a:bodyPr>
          <a:lstStyle/>
          <a:p>
            <a:pPr algn="r"/>
            <a:r>
              <a:rPr lang="en-US" sz="1400" baseline="0" dirty="0" smtClean="0">
                <a:latin typeface="Arial" panose="020B0604020202020204" pitchFamily="34" charset="0"/>
                <a:cs typeface="Arial" panose="020B0604020202020204" pitchFamily="34" charset="0"/>
              </a:rPr>
              <a:t>Part4-</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03213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mparison">
    <p:bg>
      <p:bgPr>
        <a:solidFill>
          <a:srgbClr val="F2F2F2"/>
        </a:solidFill>
        <a:effectLst/>
      </p:bgPr>
    </p:bg>
    <p:spTree>
      <p:nvGrpSpPr>
        <p:cNvPr id="1" name=""/>
        <p:cNvGrpSpPr/>
        <p:nvPr/>
      </p:nvGrpSpPr>
      <p:grpSpPr>
        <a:xfrm>
          <a:off x="0" y="0"/>
          <a:ext cx="0" cy="0"/>
          <a:chOff x="0" y="0"/>
          <a:chExt cx="0" cy="0"/>
        </a:xfrm>
      </p:grpSpPr>
      <p:sp>
        <p:nvSpPr>
          <p:cNvPr id="10" name="Footer Placeholder 4"/>
          <p:cNvSpPr>
            <a:spLocks noGrp="1"/>
          </p:cNvSpPr>
          <p:nvPr>
            <p:ph type="ftr" sz="quarter" idx="10"/>
          </p:nvPr>
        </p:nvSpPr>
        <p:spPr>
          <a:xfrm>
            <a:off x="2005492" y="6248400"/>
            <a:ext cx="8229600" cy="304800"/>
          </a:xfrm>
        </p:spPr>
        <p:txBody>
          <a:bodyPr vert="horz" lIns="91440" tIns="45720" rIns="91440" bIns="45720" rtlCol="0" anchor="ctr"/>
          <a:lstStyle>
            <a:lvl1pPr>
              <a:defRPr lang="en-US" smtClean="0">
                <a:solidFill>
                  <a:srgbClr val="000A1E"/>
                </a:solidFill>
                <a:cs typeface="Arial" panose="020B0604020202020204" pitchFamily="34" charset="0"/>
              </a:defRPr>
            </a:lvl1pPr>
          </a:lstStyle>
          <a:p>
            <a:r>
              <a:rPr lang="en-US" dirty="0" smtClean="0"/>
              <a:t>Copyright © 2017 Pearson Education, Inc.</a:t>
            </a:r>
            <a:endParaRPr lang="en-US" dirty="0"/>
          </a:p>
        </p:txBody>
      </p:sp>
      <p:sp>
        <p:nvSpPr>
          <p:cNvPr id="11" name="TextBox 10"/>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Part4-</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6198409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Comparison">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097280"/>
          </a:xfrm>
          <a:solidFill>
            <a:srgbClr val="FAF1BC"/>
          </a:solidFill>
          <a:ln w="12700">
            <a:solidFill>
              <a:schemeClr val="tx1"/>
            </a:solidFill>
          </a:ln>
        </p:spPr>
        <p:txBody>
          <a:bodyPr anchor="ctr"/>
          <a:lstStyle>
            <a:lvl1pPr>
              <a:defRPr lang="en-US"/>
            </a:lvl1pPr>
          </a:lstStyle>
          <a:p>
            <a:pPr lvl="0"/>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2928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6172200" y="2505074"/>
            <a:ext cx="5183188" cy="11068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Footer Placeholder 4"/>
          <p:cNvSpPr>
            <a:spLocks noGrp="1"/>
          </p:cNvSpPr>
          <p:nvPr>
            <p:ph type="ftr" sz="quarter" idx="10"/>
          </p:nvPr>
        </p:nvSpPr>
        <p:spPr>
          <a:xfrm>
            <a:off x="199224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
        <p:nvSpPr>
          <p:cNvPr id="11" name="TextBox 10"/>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Part4-</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9567037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and Contentch1">
    <p:bg>
      <p:bgPr>
        <a:solidFill>
          <a:srgbClr val="F2F2F2"/>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1892300" y="6248400"/>
            <a:ext cx="8432800" cy="304800"/>
          </a:xfrm>
        </p:spPr>
        <p:txBody>
          <a:bodyPr/>
          <a:lstStyle>
            <a:lvl1pPr>
              <a:defRPr/>
            </a:lvl1pPr>
          </a:lstStyle>
          <a:p>
            <a:r>
              <a:rPr lang="en-US" dirty="0" smtClean="0"/>
              <a:t>Copyright © 2017 Pearson Education, Inc.</a:t>
            </a:r>
            <a:endParaRPr lang="en-US" dirty="0"/>
          </a:p>
        </p:txBody>
      </p:sp>
      <p:pic>
        <p:nvPicPr>
          <p:cNvPr id="4" name="Picture 4" descr="disclaimer"/>
          <p:cNvPicPr>
            <a:picLocks noChangeAspect="1" noChangeArrowheads="1"/>
          </p:cNvPicPr>
          <p:nvPr/>
        </p:nvPicPr>
        <p:blipFill>
          <a:blip r:embed="rId2" cstate="print"/>
          <a:srcRect/>
          <a:stretch>
            <a:fillRect/>
          </a:stretch>
        </p:blipFill>
        <p:spPr bwMode="auto">
          <a:xfrm>
            <a:off x="2286000" y="1447801"/>
            <a:ext cx="7467600" cy="2265363"/>
          </a:xfrm>
          <a:prstGeom prst="rect">
            <a:avLst/>
          </a:prstGeom>
          <a:noFill/>
          <a:ln w="9525">
            <a:noFill/>
            <a:miter lim="800000"/>
            <a:headEnd/>
            <a:tailEnd/>
          </a:ln>
        </p:spPr>
      </p:pic>
      <p:pic>
        <p:nvPicPr>
          <p:cNvPr id="5" name="Picture 4"/>
          <p:cNvPicPr>
            <a:picLocks noChangeAspect="1"/>
          </p:cNvPicPr>
          <p:nvPr/>
        </p:nvPicPr>
        <p:blipFill>
          <a:blip r:embed="rId3" cstate="print"/>
          <a:stretch>
            <a:fillRect/>
          </a:stretch>
        </p:blipFill>
        <p:spPr>
          <a:xfrm>
            <a:off x="2922714" y="3820012"/>
            <a:ext cx="6943725" cy="1457325"/>
          </a:xfrm>
          <a:prstGeom prst="rect">
            <a:avLst/>
          </a:prstGeom>
        </p:spPr>
      </p:pic>
    </p:spTree>
    <p:extLst>
      <p:ext uri="{BB962C8B-B14F-4D97-AF65-F5344CB8AC3E}">
        <p14:creationId xmlns:p14="http://schemas.microsoft.com/office/powerpoint/2010/main" xmlns="" val="16667226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7" name="Freeform 6"/>
          <p:cNvSpPr/>
          <p:nvPr/>
        </p:nvSpPr>
        <p:spPr>
          <a:xfrm>
            <a:off x="-4233" y="5579166"/>
            <a:ext cx="4766733" cy="126558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8" name="Freeform 7"/>
          <p:cNvSpPr/>
          <p:nvPr/>
        </p:nvSpPr>
        <p:spPr>
          <a:xfrm>
            <a:off x="13758" y="5579166"/>
            <a:ext cx="12194117" cy="130865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rgbClr val="FFDB7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1028" name="Title Placeholder 1"/>
          <p:cNvSpPr>
            <a:spLocks noGrp="1"/>
          </p:cNvSpPr>
          <p:nvPr>
            <p:ph type="title"/>
          </p:nvPr>
        </p:nvSpPr>
        <p:spPr bwMode="auto">
          <a:xfrm>
            <a:off x="857894" y="365125"/>
            <a:ext cx="10515600" cy="1097280"/>
          </a:xfrm>
          <a:prstGeom prst="rect">
            <a:avLst/>
          </a:prstGeom>
          <a:solidFill>
            <a:srgbClr val="FAF1BC"/>
          </a:solidFill>
          <a:ln w="12700">
            <a:solidFill>
              <a:schemeClr val="tx1"/>
            </a:solidFill>
          </a:ln>
          <a:extLst/>
        </p:spPr>
        <p:txBody>
          <a:bodyPr anchor="ctr"/>
          <a:lstStyle/>
          <a:p>
            <a:pPr lvl="0"/>
            <a:r>
              <a:rPr lang="en-US" smtClean="0"/>
              <a:t>Click to edit Master title style</a:t>
            </a:r>
            <a:endParaRPr lang="en-US" dirty="0" smtClean="0"/>
          </a:p>
        </p:txBody>
      </p:sp>
      <p:sp>
        <p:nvSpPr>
          <p:cNvPr id="1029" name="Text Placeholder 2"/>
          <p:cNvSpPr>
            <a:spLocks noGrp="1"/>
          </p:cNvSpPr>
          <p:nvPr>
            <p:ph type="body" idx="1"/>
          </p:nvPr>
        </p:nvSpPr>
        <p:spPr bwMode="auto">
          <a:xfrm>
            <a:off x="868622" y="1591710"/>
            <a:ext cx="10515600" cy="384048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3"/>
            <a:r>
              <a:rPr lang="en-US" smtClean="0"/>
              <a:t>Second level</a:t>
            </a:r>
          </a:p>
          <a:p>
            <a:pPr lvl="4"/>
            <a:r>
              <a:rPr lang="en-US" smtClean="0"/>
              <a:t>Third level</a:t>
            </a:r>
          </a:p>
        </p:txBody>
      </p:sp>
      <p:sp>
        <p:nvSpPr>
          <p:cNvPr id="5" name="Footer Placeholder 4"/>
          <p:cNvSpPr>
            <a:spLocks noGrp="1"/>
          </p:cNvSpPr>
          <p:nvPr>
            <p:ph type="ftr" sz="quarter" idx="3"/>
          </p:nvPr>
        </p:nvSpPr>
        <p:spPr>
          <a:xfrm>
            <a:off x="1977723" y="6248400"/>
            <a:ext cx="8229600" cy="304800"/>
          </a:xfrm>
          <a:prstGeom prst="rect">
            <a:avLst/>
          </a:prstGeom>
        </p:spPr>
        <p:txBody>
          <a:bodyPr vert="horz" lIns="91440" tIns="45720" rIns="91440" bIns="45720" rtlCol="0" anchor="ctr"/>
          <a:lstStyle>
            <a:lvl1pPr algn="ctr">
              <a:defRPr sz="1000" cap="none" spc="200" baseline="0">
                <a:solidFill>
                  <a:schemeClr val="tx1"/>
                </a:solidFill>
                <a:latin typeface="Arial" panose="020B0604020202020204" pitchFamily="34" charset="0"/>
                <a:cs typeface="Arial" charset="0"/>
              </a:defRPr>
            </a:lvl1pPr>
          </a:lstStyle>
          <a:p>
            <a:r>
              <a:rPr lang="en-US" dirty="0" smtClean="0"/>
              <a:t>Copyright © 2017 Pearson Education, Inc.</a:t>
            </a:r>
            <a:endParaRPr lang="en-US" dirty="0"/>
          </a:p>
        </p:txBody>
      </p:sp>
      <p:pic>
        <p:nvPicPr>
          <p:cNvPr id="3" name="Picture 2"/>
          <p:cNvPicPr preferRelativeResize="0">
            <a:picLocks/>
          </p:cNvPicPr>
          <p:nvPr/>
        </p:nvPicPr>
        <p:blipFill>
          <a:blip r:embed="rId8" cstate="print"/>
          <a:stretch>
            <a:fillRect/>
          </a:stretch>
        </p:blipFill>
        <p:spPr>
          <a:xfrm>
            <a:off x="1977723" y="5891630"/>
            <a:ext cx="8321040" cy="274320"/>
          </a:xfrm>
          <a:prstGeom prst="rect">
            <a:avLst/>
          </a:prstGeom>
        </p:spPr>
      </p:pic>
    </p:spTree>
    <p:extLst>
      <p:ext uri="{BB962C8B-B14F-4D97-AF65-F5344CB8AC3E}">
        <p14:creationId xmlns:p14="http://schemas.microsoft.com/office/powerpoint/2010/main" xmlns="" val="202563885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iming>
    <p:tnLst>
      <p:par>
        <p:cTn id="1" dur="indefinite" restart="never" nodeType="tmRoot"/>
      </p:par>
    </p:tnLst>
  </p:timing>
  <p:hf sldNum="0" hdr="0" dt="0"/>
  <p:txStyles>
    <p:titleStyle>
      <a:lvl1pPr algn="l" defTabSz="114300" rtl="0" eaLnBrk="1" fontAlgn="base" hangingPunct="1">
        <a:spcBef>
          <a:spcPct val="0"/>
        </a:spcBef>
        <a:spcAft>
          <a:spcPct val="0"/>
        </a:spcAft>
        <a:defRPr lang="en-US" sz="3600" kern="1200" cap="none" dirty="0" smtClean="0">
          <a:solidFill>
            <a:schemeClr val="tx1"/>
          </a:solidFill>
          <a:latin typeface="Arial" pitchFamily="34" charset="0"/>
          <a:ea typeface="+mn-ea"/>
          <a:cs typeface="Arial" panose="020B0604020202020204" pitchFamily="34" charset="0"/>
        </a:defRPr>
      </a:lvl1pPr>
      <a:lvl2pPr algn="l" rtl="0" eaLnBrk="1" fontAlgn="base" hangingPunct="1">
        <a:spcBef>
          <a:spcPct val="0"/>
        </a:spcBef>
        <a:spcAft>
          <a:spcPct val="0"/>
        </a:spcAft>
        <a:defRPr sz="3200">
          <a:solidFill>
            <a:schemeClr val="tx1"/>
          </a:solidFill>
          <a:latin typeface="Helvetica" pitchFamily="34" charset="0"/>
        </a:defRPr>
      </a:lvl2pPr>
      <a:lvl3pPr algn="l" rtl="0" eaLnBrk="1" fontAlgn="base" hangingPunct="1">
        <a:spcBef>
          <a:spcPct val="0"/>
        </a:spcBef>
        <a:spcAft>
          <a:spcPct val="0"/>
        </a:spcAft>
        <a:defRPr sz="3200">
          <a:solidFill>
            <a:schemeClr val="tx1"/>
          </a:solidFill>
          <a:latin typeface="Helvetica" pitchFamily="34" charset="0"/>
        </a:defRPr>
      </a:lvl3pPr>
      <a:lvl4pPr algn="l" rtl="0" eaLnBrk="1" fontAlgn="base" hangingPunct="1">
        <a:spcBef>
          <a:spcPct val="0"/>
        </a:spcBef>
        <a:spcAft>
          <a:spcPct val="0"/>
        </a:spcAft>
        <a:defRPr sz="3200">
          <a:solidFill>
            <a:schemeClr val="tx1"/>
          </a:solidFill>
          <a:latin typeface="Helvetica" pitchFamily="34" charset="0"/>
        </a:defRPr>
      </a:lvl4pPr>
      <a:lvl5pPr algn="l" rtl="0" eaLnBrk="1" fontAlgn="base" hangingPunct="1">
        <a:spcBef>
          <a:spcPct val="0"/>
        </a:spcBef>
        <a:spcAft>
          <a:spcPct val="0"/>
        </a:spcAft>
        <a:defRPr sz="3200">
          <a:solidFill>
            <a:schemeClr val="tx1"/>
          </a:solidFill>
          <a:latin typeface="Helvetica" pitchFamily="34" charset="0"/>
        </a:defRPr>
      </a:lvl5pPr>
      <a:lvl6pPr marL="457200" algn="l" rtl="0" eaLnBrk="1" fontAlgn="base" hangingPunct="1">
        <a:spcBef>
          <a:spcPct val="0"/>
        </a:spcBef>
        <a:spcAft>
          <a:spcPct val="0"/>
        </a:spcAft>
        <a:defRPr sz="2800">
          <a:solidFill>
            <a:schemeClr val="tx1"/>
          </a:solidFill>
          <a:latin typeface="Franklin Gothic Medium" pitchFamily="34" charset="0"/>
        </a:defRPr>
      </a:lvl6pPr>
      <a:lvl7pPr marL="914400" algn="l" rtl="0" eaLnBrk="1" fontAlgn="base" hangingPunct="1">
        <a:spcBef>
          <a:spcPct val="0"/>
        </a:spcBef>
        <a:spcAft>
          <a:spcPct val="0"/>
        </a:spcAft>
        <a:defRPr sz="2800">
          <a:solidFill>
            <a:schemeClr val="tx1"/>
          </a:solidFill>
          <a:latin typeface="Franklin Gothic Medium" pitchFamily="34" charset="0"/>
        </a:defRPr>
      </a:lvl7pPr>
      <a:lvl8pPr marL="1371600" algn="l" rtl="0" eaLnBrk="1" fontAlgn="base" hangingPunct="1">
        <a:spcBef>
          <a:spcPct val="0"/>
        </a:spcBef>
        <a:spcAft>
          <a:spcPct val="0"/>
        </a:spcAft>
        <a:defRPr sz="2800">
          <a:solidFill>
            <a:schemeClr val="tx1"/>
          </a:solidFill>
          <a:latin typeface="Franklin Gothic Medium" pitchFamily="34" charset="0"/>
        </a:defRPr>
      </a:lvl8pPr>
      <a:lvl9pPr marL="1828800" algn="l" rtl="0" eaLnBrk="1" fontAlgn="base" hangingPunct="1">
        <a:spcBef>
          <a:spcPct val="0"/>
        </a:spcBef>
        <a:spcAft>
          <a:spcPct val="0"/>
        </a:spcAft>
        <a:defRPr sz="2800">
          <a:solidFill>
            <a:schemeClr val="tx1"/>
          </a:solidFill>
          <a:latin typeface="Franklin Gothic Medium" pitchFamily="34" charset="0"/>
        </a:defRPr>
      </a:lvl9pPr>
    </p:titleStyle>
    <p:bodyStyle>
      <a:lvl1pPr marL="225425" indent="-225425" algn="l" rtl="0" eaLnBrk="1" fontAlgn="base" hangingPunct="1">
        <a:spcBef>
          <a:spcPts val="800"/>
        </a:spcBef>
        <a:spcAft>
          <a:spcPct val="0"/>
        </a:spcAft>
        <a:buFont typeface="Arial" pitchFamily="34" charset="0"/>
        <a:buChar char="•"/>
        <a:defRPr sz="2800" kern="1200">
          <a:solidFill>
            <a:schemeClr val="tx1"/>
          </a:solidFill>
          <a:latin typeface="Arial" pitchFamily="34" charset="0"/>
          <a:ea typeface="+mn-ea"/>
          <a:cs typeface="Arial" pitchFamily="34" charset="0"/>
        </a:defRPr>
      </a:lvl1pPr>
      <a:lvl2pPr marL="234950" indent="-234950" algn="l" rtl="0" eaLnBrk="1" fontAlgn="base" hangingPunct="1">
        <a:spcBef>
          <a:spcPts val="300"/>
        </a:spcBef>
        <a:spcAft>
          <a:spcPct val="0"/>
        </a:spcAft>
        <a:buClr>
          <a:srgbClr val="000A1E"/>
        </a:buClr>
        <a:buFont typeface="Arial" pitchFamily="34" charset="0"/>
        <a:buChar char="•"/>
        <a:tabLst/>
        <a:defRPr sz="2800" kern="1200">
          <a:solidFill>
            <a:schemeClr val="tx1"/>
          </a:solidFill>
          <a:latin typeface="Arial" pitchFamily="34" charset="0"/>
          <a:ea typeface="+mn-ea"/>
          <a:cs typeface="Arial" pitchFamily="34" charset="0"/>
        </a:defRPr>
      </a:lvl2pPr>
      <a:lvl3pPr marL="463550" indent="-225425" algn="l" rtl="0" eaLnBrk="1" fontAlgn="base" hangingPunct="1">
        <a:spcBef>
          <a:spcPts val="300"/>
        </a:spcBef>
        <a:spcAft>
          <a:spcPct val="0"/>
        </a:spcAft>
        <a:buClr>
          <a:srgbClr val="000A1E"/>
        </a:buClr>
        <a:buFont typeface="Arial" pitchFamily="34" charset="0"/>
        <a:buChar char="•"/>
        <a:defRPr sz="2800" kern="1200">
          <a:solidFill>
            <a:schemeClr val="tx1"/>
          </a:solidFill>
          <a:latin typeface="Arial" pitchFamily="34" charset="0"/>
          <a:ea typeface="+mn-ea"/>
          <a:cs typeface="Arial" pitchFamily="34" charset="0"/>
        </a:defRPr>
      </a:lvl3pPr>
      <a:lvl4pPr marL="622300" indent="-284163" algn="l" rtl="0" eaLnBrk="1" fontAlgn="base" hangingPunct="1">
        <a:spcBef>
          <a:spcPts val="300"/>
        </a:spcBef>
        <a:spcAft>
          <a:spcPct val="0"/>
        </a:spcAft>
        <a:buClr>
          <a:srgbClr val="000A1E"/>
        </a:buClr>
        <a:buFont typeface="Arial" panose="020B0604020202020204" pitchFamily="34" charset="0"/>
        <a:buChar char="–"/>
        <a:defRPr sz="2800" kern="1200">
          <a:solidFill>
            <a:schemeClr val="tx1"/>
          </a:solidFill>
          <a:latin typeface="Arial" pitchFamily="34" charset="0"/>
          <a:ea typeface="+mn-ea"/>
          <a:cs typeface="Arial" pitchFamily="34" charset="0"/>
        </a:defRPr>
      </a:lvl4pPr>
      <a:lvl5pPr marL="1033463" indent="-384175" algn="l" rtl="0" eaLnBrk="1" fontAlgn="base" hangingPunct="1">
        <a:spcBef>
          <a:spcPts val="300"/>
        </a:spcBef>
        <a:spcAft>
          <a:spcPct val="0"/>
        </a:spcAft>
        <a:buClr>
          <a:srgbClr val="000A1E"/>
        </a:buClr>
        <a:buFont typeface="Wingdings" panose="05000000000000000000" pitchFamily="2" charset="2"/>
        <a:buChar char="Ø"/>
        <a:defRPr sz="2800" kern="1200">
          <a:solidFill>
            <a:schemeClr val="tx1"/>
          </a:solidFill>
          <a:latin typeface="Arial" pitchFamily="34" charset="0"/>
          <a:ea typeface="+mn-ea"/>
          <a:cs typeface="Arial" pitchFamily="34"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Information Systems Management</a:t>
            </a:r>
            <a:endParaRPr lang="en-US" dirty="0"/>
          </a:p>
        </p:txBody>
      </p:sp>
      <p:sp>
        <p:nvSpPr>
          <p:cNvPr id="3" name="Title 2"/>
          <p:cNvSpPr>
            <a:spLocks noGrp="1"/>
          </p:cNvSpPr>
          <p:nvPr>
            <p:ph type="title"/>
          </p:nvPr>
        </p:nvSpPr>
        <p:spPr/>
        <p:txBody>
          <a:bodyPr/>
          <a:lstStyle/>
          <a:p>
            <a:r>
              <a:rPr lang="en-US" dirty="0" smtClean="0"/>
              <a:t>Part 4</a:t>
            </a:r>
            <a:endParaRPr lang="en-US" dirty="0"/>
          </a:p>
        </p:txBody>
      </p:sp>
    </p:spTree>
    <p:extLst>
      <p:ext uri="{BB962C8B-B14F-4D97-AF65-F5344CB8AC3E}">
        <p14:creationId xmlns:p14="http://schemas.microsoft.com/office/powerpoint/2010/main" xmlns="" val="136924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MIS Security, Development, and Resources</a:t>
            </a:r>
            <a:endParaRPr lang="en-US" dirty="0"/>
          </a:p>
        </p:txBody>
      </p:sp>
      <p:sp>
        <p:nvSpPr>
          <p:cNvPr id="3" name="Footer Placeholder 2"/>
          <p:cNvSpPr>
            <a:spLocks noGrp="1"/>
          </p:cNvSpPr>
          <p:nvPr>
            <p:ph type="ftr" sz="quarter" idx="10"/>
          </p:nvPr>
        </p:nvSpPr>
        <p:spPr/>
        <p:txBody>
          <a:bodyPr/>
          <a:lstStyle/>
          <a:p>
            <a:r>
              <a:rPr lang="en-US" dirty="0" smtClean="0"/>
              <a:t>Copyright © 2017 Pearson Education, Inc.</a:t>
            </a:r>
            <a:endParaRPr lang="en-US" dirty="0"/>
          </a:p>
        </p:txBody>
      </p:sp>
      <p:sp>
        <p:nvSpPr>
          <p:cNvPr id="4" name="Content Placeholder 3"/>
          <p:cNvSpPr>
            <a:spLocks noGrp="1"/>
          </p:cNvSpPr>
          <p:nvPr>
            <p:ph idx="1"/>
          </p:nvPr>
        </p:nvSpPr>
        <p:spPr>
          <a:xfrm>
            <a:off x="772583" y="1559616"/>
            <a:ext cx="10515600" cy="4002984"/>
          </a:xfrm>
        </p:spPr>
        <p:txBody>
          <a:bodyPr/>
          <a:lstStyle/>
          <a:p>
            <a:r>
              <a:rPr lang="en-US" dirty="0" smtClean="0"/>
              <a:t>Need to understand </a:t>
            </a:r>
            <a:r>
              <a:rPr lang="en-US" dirty="0"/>
              <a:t>IS </a:t>
            </a:r>
            <a:r>
              <a:rPr lang="en-US" dirty="0" smtClean="0"/>
              <a:t>security </a:t>
            </a:r>
            <a:r>
              <a:rPr lang="en-US" dirty="0"/>
              <a:t>important to </a:t>
            </a:r>
            <a:r>
              <a:rPr lang="en-US" dirty="0" smtClean="0"/>
              <a:t>future managers</a:t>
            </a:r>
          </a:p>
          <a:p>
            <a:r>
              <a:rPr lang="en-US" dirty="0"/>
              <a:t>N</a:t>
            </a:r>
            <a:r>
              <a:rPr lang="en-US" dirty="0" smtClean="0"/>
              <a:t>eed </a:t>
            </a:r>
            <a:r>
              <a:rPr lang="en-US" dirty="0"/>
              <a:t>basic knowledge of development processes to </a:t>
            </a:r>
            <a:r>
              <a:rPr lang="en-US" dirty="0" smtClean="0"/>
              <a:t>be able </a:t>
            </a:r>
            <a:r>
              <a:rPr lang="en-US" dirty="0"/>
              <a:t>to assess the quality </a:t>
            </a:r>
            <a:r>
              <a:rPr lang="en-US" dirty="0" smtClean="0"/>
              <a:t>of </a:t>
            </a:r>
            <a:r>
              <a:rPr lang="en-US" dirty="0"/>
              <a:t>work </a:t>
            </a:r>
            <a:r>
              <a:rPr lang="en-US" dirty="0" smtClean="0"/>
              <a:t>being done on development projects</a:t>
            </a:r>
          </a:p>
          <a:p>
            <a:r>
              <a:rPr lang="en-US" dirty="0"/>
              <a:t>N</a:t>
            </a:r>
            <a:r>
              <a:rPr lang="en-US" dirty="0" smtClean="0"/>
              <a:t>eed </a:t>
            </a:r>
            <a:r>
              <a:rPr lang="en-US" dirty="0"/>
              <a:t>knowledge </a:t>
            </a:r>
            <a:r>
              <a:rPr lang="en-US" dirty="0" smtClean="0"/>
              <a:t>to be </a:t>
            </a:r>
            <a:r>
              <a:rPr lang="en-US" dirty="0"/>
              <a:t>active and </a:t>
            </a:r>
            <a:r>
              <a:rPr lang="en-US" dirty="0" smtClean="0"/>
              <a:t>effective</a:t>
            </a:r>
            <a:r>
              <a:rPr lang="en-US" dirty="0"/>
              <a:t> </a:t>
            </a:r>
            <a:r>
              <a:rPr lang="en-US" dirty="0" smtClean="0"/>
              <a:t>participant in projects</a:t>
            </a:r>
            <a:endParaRPr lang="en-US" dirty="0"/>
          </a:p>
          <a:p>
            <a:r>
              <a:rPr lang="en-US" dirty="0"/>
              <a:t>N</a:t>
            </a:r>
            <a:r>
              <a:rPr lang="en-US" dirty="0" smtClean="0"/>
              <a:t>eed </a:t>
            </a:r>
            <a:r>
              <a:rPr lang="en-US" dirty="0"/>
              <a:t>to know how IS </a:t>
            </a:r>
            <a:r>
              <a:rPr lang="en-US" dirty="0" smtClean="0"/>
              <a:t>resources are </a:t>
            </a:r>
            <a:r>
              <a:rPr lang="en-US" dirty="0"/>
              <a:t>managed </a:t>
            </a:r>
            <a:r>
              <a:rPr lang="en-US" dirty="0" smtClean="0"/>
              <a:t>to </a:t>
            </a:r>
            <a:r>
              <a:rPr lang="en-US" dirty="0"/>
              <a:t>better </a:t>
            </a:r>
            <a:r>
              <a:rPr lang="en-US" dirty="0" smtClean="0"/>
              <a:t>relate to </a:t>
            </a:r>
            <a:r>
              <a:rPr lang="en-US" dirty="0"/>
              <a:t>your IS </a:t>
            </a:r>
            <a:r>
              <a:rPr lang="en-US" dirty="0" smtClean="0"/>
              <a:t>department</a:t>
            </a:r>
            <a:endParaRPr lang="en-US" dirty="0"/>
          </a:p>
          <a:p>
            <a:r>
              <a:rPr lang="en-US" dirty="0"/>
              <a:t>N</a:t>
            </a:r>
            <a:r>
              <a:rPr lang="en-US" dirty="0" smtClean="0"/>
              <a:t>eed know </a:t>
            </a:r>
            <a:r>
              <a:rPr lang="en-US" dirty="0"/>
              <a:t>your </a:t>
            </a:r>
            <a:r>
              <a:rPr lang="en-US" dirty="0" smtClean="0"/>
              <a:t>user rights and responsibilities</a:t>
            </a:r>
            <a:endParaRPr lang="en-US" dirty="0"/>
          </a:p>
        </p:txBody>
      </p:sp>
    </p:spTree>
    <p:extLst>
      <p:ext uri="{BB962C8B-B14F-4D97-AF65-F5344CB8AC3E}">
        <p14:creationId xmlns:p14="http://schemas.microsoft.com/office/powerpoint/2010/main" xmlns="" val="118356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2"/>
          <p:cNvSpPr>
            <a:spLocks noGrp="1" noChangeArrowheads="1"/>
          </p:cNvSpPr>
          <p:nvPr>
            <p:ph type="title"/>
          </p:nvPr>
        </p:nvSpPr>
        <p:spPr/>
        <p:txBody>
          <a:bodyPr/>
          <a:lstStyle/>
          <a:p>
            <a:r>
              <a:rPr lang="en-US" dirty="0" smtClean="0">
                <a:latin typeface="Arial" charset="0"/>
                <a:cs typeface="Arial" charset="0"/>
              </a:rPr>
              <a:t>PRIDE</a:t>
            </a:r>
            <a:r>
              <a:rPr lang="en-US" dirty="0">
                <a:latin typeface="Arial" charset="0"/>
                <a:cs typeface="Arial" charset="0"/>
              </a:rPr>
              <a:t>: "</a:t>
            </a:r>
            <a:r>
              <a:rPr lang="en-US" dirty="0"/>
              <a:t>But How Do You Implement That Security</a:t>
            </a:r>
            <a:r>
              <a:rPr lang="en-US" dirty="0" smtClean="0"/>
              <a:t>?”</a:t>
            </a:r>
            <a:endParaRPr lang="en-US" dirty="0" smtClean="0">
              <a:latin typeface="Arial" charset="0"/>
              <a:cs typeface="Arial" charset="0"/>
            </a:endParaRPr>
          </a:p>
        </p:txBody>
      </p:sp>
      <p:sp>
        <p:nvSpPr>
          <p:cNvPr id="2" name="Footer Placeholder 1"/>
          <p:cNvSpPr>
            <a:spLocks noGrp="1"/>
          </p:cNvSpPr>
          <p:nvPr>
            <p:ph type="ftr" sz="quarter" idx="10"/>
          </p:nvPr>
        </p:nvSpPr>
        <p:spPr/>
        <p:txBody>
          <a:bodyPr/>
          <a:lstStyle/>
          <a:p>
            <a:r>
              <a:rPr lang="en-US" dirty="0" smtClean="0"/>
              <a:t>Copyright © 2017 Pearson Education, Inc.</a:t>
            </a:r>
            <a:endParaRPr lang="en-US" dirty="0"/>
          </a:p>
        </p:txBody>
      </p:sp>
      <p:sp>
        <p:nvSpPr>
          <p:cNvPr id="3" name="Content Placeholder 2"/>
          <p:cNvSpPr>
            <a:spLocks noGrp="1"/>
          </p:cNvSpPr>
          <p:nvPr>
            <p:ph idx="1"/>
          </p:nvPr>
        </p:nvSpPr>
        <p:spPr>
          <a:xfrm>
            <a:off x="772583" y="1559616"/>
            <a:ext cx="10515600" cy="4023360"/>
          </a:xfrm>
        </p:spPr>
        <p:txBody>
          <a:bodyPr/>
          <a:lstStyle/>
          <a:p>
            <a:pPr>
              <a:buFont typeface="Arial" charset="0"/>
              <a:buChar char="•"/>
            </a:pPr>
            <a:r>
              <a:rPr lang="en-US" dirty="0">
                <a:latin typeface="Arial" charset="0"/>
                <a:cs typeface="Arial" charset="0"/>
              </a:rPr>
              <a:t>Pay close attention to user and management responsibilities in next three </a:t>
            </a:r>
            <a:r>
              <a:rPr lang="en-US" dirty="0" smtClean="0">
                <a:latin typeface="Arial" charset="0"/>
                <a:cs typeface="Arial" charset="0"/>
              </a:rPr>
              <a:t>chapters</a:t>
            </a:r>
            <a:endParaRPr lang="en-US" dirty="0">
              <a:latin typeface="Arial" charset="0"/>
              <a:cs typeface="Arial" charset="0"/>
            </a:endParaRPr>
          </a:p>
          <a:p>
            <a:pPr>
              <a:buFont typeface="Arial" charset="0"/>
              <a:buChar char="•"/>
            </a:pPr>
            <a:r>
              <a:rPr lang="en-US" dirty="0">
                <a:latin typeface="Arial" charset="0"/>
                <a:cs typeface="Arial" charset="0"/>
              </a:rPr>
              <a:t>Understand responsibilities and activities of IS </a:t>
            </a:r>
            <a:r>
              <a:rPr lang="en-US" dirty="0" smtClean="0">
                <a:latin typeface="Arial" charset="0"/>
                <a:cs typeface="Arial" charset="0"/>
              </a:rPr>
              <a:t>professionals</a:t>
            </a:r>
            <a:endParaRPr lang="en-US" dirty="0">
              <a:latin typeface="Arial" charset="0"/>
              <a:cs typeface="Arial" charset="0"/>
            </a:endParaRPr>
          </a:p>
          <a:p>
            <a:pPr>
              <a:defRPr/>
            </a:pPr>
            <a:r>
              <a:rPr lang="en-US" dirty="0"/>
              <a:t>PRIDE </a:t>
            </a:r>
            <a:r>
              <a:rPr lang="en-US" dirty="0" smtClean="0"/>
              <a:t>customers concerned about security measures</a:t>
            </a:r>
          </a:p>
          <a:p>
            <a:pPr>
              <a:defRPr/>
            </a:pPr>
            <a:r>
              <a:rPr lang="en-US" dirty="0" smtClean="0"/>
              <a:t>Security of all of partners’ systems critical issue for inter-organizational systems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PRIDE: "</a:t>
            </a:r>
            <a:r>
              <a:rPr lang="en-US" dirty="0"/>
              <a:t>But How Do You Implement That Security</a:t>
            </a:r>
            <a:r>
              <a:rPr lang="en-US" dirty="0" smtClean="0"/>
              <a:t>?” (cont’d)</a:t>
            </a:r>
            <a:endParaRPr lang="en-US" dirty="0"/>
          </a:p>
        </p:txBody>
      </p:sp>
      <p:sp>
        <p:nvSpPr>
          <p:cNvPr id="3" name="Footer Placeholder 2"/>
          <p:cNvSpPr>
            <a:spLocks noGrp="1"/>
          </p:cNvSpPr>
          <p:nvPr>
            <p:ph type="ftr" sz="quarter" idx="10"/>
          </p:nvPr>
        </p:nvSpPr>
        <p:spPr/>
        <p:txBody>
          <a:bodyPr/>
          <a:lstStyle/>
          <a:p>
            <a:r>
              <a:rPr lang="en-US" dirty="0" smtClean="0"/>
              <a:t>Copyright © 2017 Pearson Education, Inc.</a:t>
            </a:r>
            <a:endParaRPr lang="en-US" dirty="0"/>
          </a:p>
        </p:txBody>
      </p:sp>
      <p:sp>
        <p:nvSpPr>
          <p:cNvPr id="4" name="Content Placeholder 3"/>
          <p:cNvSpPr>
            <a:spLocks noGrp="1"/>
          </p:cNvSpPr>
          <p:nvPr>
            <p:ph idx="1"/>
          </p:nvPr>
        </p:nvSpPr>
        <p:spPr>
          <a:xfrm>
            <a:off x="772583" y="1559616"/>
            <a:ext cx="10515600" cy="4023360"/>
          </a:xfrm>
        </p:spPr>
        <p:txBody>
          <a:bodyPr/>
          <a:lstStyle/>
          <a:p>
            <a:r>
              <a:rPr lang="en-US" dirty="0"/>
              <a:t>Video conference with potential PRIDE promoter and </a:t>
            </a:r>
            <a:r>
              <a:rPr lang="en-US" dirty="0" smtClean="0"/>
              <a:t>advertiser </a:t>
            </a:r>
            <a:endParaRPr lang="en-US" dirty="0"/>
          </a:p>
          <a:p>
            <a:r>
              <a:rPr lang="en-US" dirty="0"/>
              <a:t>PRIDE originally designed to store medical </a:t>
            </a:r>
            <a:r>
              <a:rPr lang="en-US" dirty="0" smtClean="0"/>
              <a:t>data</a:t>
            </a:r>
            <a:endParaRPr lang="en-US" dirty="0"/>
          </a:p>
          <a:p>
            <a:r>
              <a:rPr lang="en-US" dirty="0"/>
              <a:t>SDS wants to know if PRIDE systems has acceptable level of </a:t>
            </a:r>
            <a:r>
              <a:rPr lang="en-US" dirty="0" smtClean="0"/>
              <a:t>security</a:t>
            </a:r>
            <a:endParaRPr lang="en-US" dirty="0"/>
          </a:p>
          <a:p>
            <a:pPr>
              <a:buFont typeface="Arial" charset="0"/>
              <a:buChar char="•"/>
            </a:pPr>
            <a:r>
              <a:rPr lang="en-US" dirty="0"/>
              <a:t>Doesn’t want to affiliate with company with major security </a:t>
            </a:r>
            <a:r>
              <a:rPr lang="en-US" dirty="0" smtClean="0"/>
              <a:t>problem</a:t>
            </a:r>
            <a:endParaRPr lang="en-US" dirty="0">
              <a:latin typeface="Arial" charset="0"/>
              <a:cs typeface="Arial" charset="0"/>
            </a:endParaRPr>
          </a:p>
          <a:p>
            <a:pPr>
              <a:buFont typeface="Arial" charset="0"/>
              <a:buChar char="•"/>
            </a:pPr>
            <a:r>
              <a:rPr lang="en-US" dirty="0"/>
              <a:t>Criminals now focus attacks on inter-organizational </a:t>
            </a:r>
            <a:r>
              <a:rPr lang="en-US" dirty="0" smtClean="0"/>
              <a:t>systems</a:t>
            </a:r>
            <a:endParaRPr lang="en-US" dirty="0"/>
          </a:p>
        </p:txBody>
      </p:sp>
    </p:spTree>
    <p:extLst>
      <p:ext uri="{BB962C8B-B14F-4D97-AF65-F5344CB8AC3E}">
        <p14:creationId xmlns:p14="http://schemas.microsoft.com/office/powerpoint/2010/main" xmlns="" val="1186657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mis7e">
  <a:themeElements>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emis7e" id="{29AB47C4-94BD-41F1-8972-5377D2CEE6E6}" vid="{1F786610-8071-45D7-B808-83255C4671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themeOverride>
</file>

<file path=ppt/theme/themeOverride2.xml><?xml version="1.0" encoding="utf-8"?>
<a:themeOverride xmlns:a="http://schemas.openxmlformats.org/drawingml/2006/main">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themeOverride>
</file>

<file path=docProps/app.xml><?xml version="1.0" encoding="utf-8"?>
<Properties xmlns="http://schemas.openxmlformats.org/officeDocument/2006/extended-properties" xmlns:vt="http://schemas.openxmlformats.org/officeDocument/2006/docPropsVTypes">
  <Template>Umis7e</Template>
  <TotalTime>128</TotalTime>
  <Words>362</Words>
  <Application>Microsoft Office PowerPoint</Application>
  <PresentationFormat>Custom</PresentationFormat>
  <Paragraphs>29</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emis7e</vt:lpstr>
      <vt:lpstr>Part 4</vt:lpstr>
      <vt:lpstr> MIS Security, Development, and Resources</vt:lpstr>
      <vt:lpstr>PRIDE: "But How Do You Implement That Security?”</vt:lpstr>
      <vt:lpstr>PRIDE: "But How Do You Implement That Security?” (cont’d)</vt:lpstr>
    </vt:vector>
  </TitlesOfParts>
  <Company>Eastern Kentucky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Loy, Steve</dc:creator>
  <cp:lastModifiedBy>Paromita</cp:lastModifiedBy>
  <cp:revision>25</cp:revision>
  <dcterms:created xsi:type="dcterms:W3CDTF">2013-11-14T19:54:17Z</dcterms:created>
  <dcterms:modified xsi:type="dcterms:W3CDTF">2016-06-10T08:40:23Z</dcterms:modified>
</cp:coreProperties>
</file>