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2" r:id="rId4"/>
    <p:sldId id="263" r:id="rId5"/>
    <p:sldId id="260" r:id="rId6"/>
    <p:sldId id="261" r:id="rId7"/>
    <p:sldId id="262" r:id="rId8"/>
    <p:sldId id="264" r:id="rId9"/>
    <p:sldId id="267" r:id="rId10"/>
    <p:sldId id="257" r:id="rId11"/>
    <p:sldId id="258" r:id="rId12"/>
    <p:sldId id="265" r:id="rId13"/>
    <p:sldId id="259" r:id="rId14"/>
    <p:sldId id="266" r:id="rId15"/>
    <p:sldId id="270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8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2017/6/14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2017/6/14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2017/6/14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2017/6/14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2017/6/14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2017/6/14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暗戀桃花源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第一段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lnSpcReduction="10000"/>
          </a:bodyPr>
          <a:lstStyle/>
          <a:p>
            <a:pPr>
              <a:buNone/>
            </a:pPr>
            <a:r>
              <a:rPr lang="zh-TW" altLang="en-US" dirty="0" smtClean="0"/>
              <a:t>　</a:t>
            </a:r>
            <a:r>
              <a:rPr lang="zh-TW" altLang="en-US" sz="4400" dirty="0" smtClean="0"/>
              <a:t>晉太元中，武陵人，捕魚為業，緣溪行，忘路之遠近；忽逢桃花林，夾岸數百步，中無雜樹，芳草鮮美，落英繽紛；漁人甚異之。復前行，欲窮其林。林盡水源，便得一山。山有小口，彷彿若有光，便舍船，從口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第二段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8229600" cy="5005536"/>
          </a:xfrm>
        </p:spPr>
        <p:txBody>
          <a:bodyPr vert="horz">
            <a:normAutofit fontScale="92500" lnSpcReduction="20000"/>
          </a:bodyPr>
          <a:lstStyle/>
          <a:p>
            <a:pPr>
              <a:buNone/>
            </a:pPr>
            <a:r>
              <a:rPr lang="zh-TW" altLang="en-US" dirty="0" smtClean="0"/>
              <a:t>　</a:t>
            </a:r>
            <a:r>
              <a:rPr lang="zh-TW" altLang="en-US" sz="4800" dirty="0" smtClean="0"/>
              <a:t>初極狹，纔通人；復行數十步，豁然開朗。土地平曠，屋舍儼然。有良田、美池、桑、竹之屬，阡陌交通，雞犬相聞。其中往來種作，男女衣著，悉如外人；黃髮垂髫，並怡然自樂。見漁人，乃大驚，問所從來；具答之。便要還家，設酒、殺雞、作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第二段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8229600" cy="5149552"/>
          </a:xfrm>
        </p:spPr>
        <p:txBody>
          <a:bodyPr vert="horz">
            <a:noAutofit/>
          </a:bodyPr>
          <a:lstStyle/>
          <a:p>
            <a:pPr>
              <a:buNone/>
            </a:pPr>
            <a:r>
              <a:rPr lang="zh-TW" altLang="en-US" sz="4400" dirty="0" smtClean="0"/>
              <a:t>  </a:t>
            </a:r>
            <a:r>
              <a:rPr lang="zh-TW" altLang="en-US" sz="4000" dirty="0" smtClean="0"/>
              <a:t>村中聞有此人，咸來問訊。自云：「先世避秦時亂，率妻子邑人來此絕境，不復出焉；遂與外人間隔。」問「今是何世？」乃不知有漢，無論魏、晉！此人一一為具言所聞，皆歎惋。餘人各復延至其家，皆出酒食。停數日，辭去。此中人語云：「不足為外人道也。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第三段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lnSpcReduction="10000"/>
          </a:bodyPr>
          <a:lstStyle/>
          <a:p>
            <a:pPr>
              <a:buNone/>
            </a:pPr>
            <a:r>
              <a:rPr lang="zh-TW" altLang="en-US" dirty="0" smtClean="0"/>
              <a:t>　</a:t>
            </a:r>
            <a:r>
              <a:rPr lang="zh-TW" altLang="en-US" sz="4400" dirty="0" smtClean="0"/>
              <a:t>既出，得其船，便扶向路，處處誌之。及郡下，詣太守，說如此。太守即遣人隨其往，尋向所誌，遂迷不復得路。南陽劉子驥，高尚士也，聞之，欣然規往，未果，尋病終。後遂無問津。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魏晉南北朝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191626"/>
            <a:ext cx="5256584" cy="6564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04664"/>
            <a:ext cx="8229600" cy="5976664"/>
          </a:xfrm>
        </p:spPr>
        <p:txBody>
          <a:bodyPr vert="horz">
            <a:noAutofit/>
          </a:bodyPr>
          <a:lstStyle/>
          <a:p>
            <a:r>
              <a:rPr lang="zh-TW" altLang="en-US" sz="3600" dirty="0" smtClean="0"/>
              <a:t>窮：詳細追究。</a:t>
            </a:r>
            <a:endParaRPr lang="en-US" altLang="zh-TW" sz="3600" dirty="0" smtClean="0"/>
          </a:p>
          <a:p>
            <a:r>
              <a:rPr lang="zh-TW" altLang="en-US" sz="3600" dirty="0" smtClean="0"/>
              <a:t>纔：ㄘㄞˊ，同「才」，只。</a:t>
            </a:r>
            <a:endParaRPr lang="en-US" altLang="zh-TW" sz="3600" dirty="0" smtClean="0"/>
          </a:p>
          <a:p>
            <a:r>
              <a:rPr lang="zh-TW" altLang="en-US" sz="3600" dirty="0" smtClean="0"/>
              <a:t>豁然開朗：形容開闊明亮。</a:t>
            </a:r>
            <a:endParaRPr lang="en-US" altLang="zh-TW" sz="3600" dirty="0" smtClean="0"/>
          </a:p>
          <a:p>
            <a:r>
              <a:rPr lang="zh-TW" altLang="en-US" sz="3600" dirty="0" smtClean="0"/>
              <a:t>儼然：整齊貌。</a:t>
            </a:r>
            <a:endParaRPr lang="en-US" altLang="zh-TW" sz="3600" dirty="0" smtClean="0"/>
          </a:p>
          <a:p>
            <a:r>
              <a:rPr lang="zh-TW" altLang="en-US" sz="3600" dirty="0" smtClean="0"/>
              <a:t>屬：類別。</a:t>
            </a:r>
            <a:endParaRPr lang="en-US" altLang="zh-TW" sz="3600" dirty="0" smtClean="0"/>
          </a:p>
          <a:p>
            <a:r>
              <a:rPr lang="zh-TW" altLang="en-US" sz="3600" dirty="0" smtClean="0"/>
              <a:t>阡陌：田間小路，用來區分田界，東西為阡，南北為陌。</a:t>
            </a:r>
            <a:endParaRPr lang="en-US" altLang="zh-TW" sz="3600" dirty="0" smtClean="0"/>
          </a:p>
          <a:p>
            <a:r>
              <a:rPr lang="zh-TW" altLang="en-US" sz="3600" dirty="0" smtClean="0"/>
              <a:t>黃髮：人老後頭髮由白而黃，是高壽的象徵。亦用以指老年人。</a:t>
            </a:r>
            <a:endParaRPr lang="en-US" altLang="zh-TW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04664"/>
            <a:ext cx="8229600" cy="5976664"/>
          </a:xfrm>
        </p:spPr>
        <p:txBody>
          <a:bodyPr vert="horz">
            <a:normAutofit/>
          </a:bodyPr>
          <a:lstStyle/>
          <a:p>
            <a:r>
              <a:rPr lang="zh-TW" altLang="en-US" sz="3600" dirty="0" smtClean="0"/>
              <a:t>垂髫：古時童子不束髮。</a:t>
            </a:r>
            <a:endParaRPr lang="en-US" altLang="zh-TW" sz="3600" dirty="0" smtClean="0"/>
          </a:p>
          <a:p>
            <a:r>
              <a:rPr lang="zh-TW" altLang="en-US" sz="3600" dirty="0" smtClean="0"/>
              <a:t>要：一ㄠ，同「邀」。</a:t>
            </a:r>
            <a:endParaRPr lang="en-US" altLang="zh-TW" sz="3600" dirty="0" smtClean="0"/>
          </a:p>
          <a:p>
            <a:r>
              <a:rPr lang="zh-TW" altLang="en-US" sz="3600" dirty="0" smtClean="0"/>
              <a:t>問訊：詢問。</a:t>
            </a:r>
            <a:endParaRPr lang="en-US" altLang="zh-TW" sz="3600" dirty="0" smtClean="0"/>
          </a:p>
          <a:p>
            <a:r>
              <a:rPr lang="zh-TW" altLang="en-US" sz="3600" dirty="0" smtClean="0"/>
              <a:t>延：邀請。</a:t>
            </a:r>
            <a:endParaRPr lang="en-US" altLang="zh-TW" sz="3600" dirty="0" smtClean="0"/>
          </a:p>
          <a:p>
            <a:r>
              <a:rPr lang="zh-TW" altLang="en-US" sz="3600" dirty="0" smtClean="0"/>
              <a:t>向：昔日、從前。</a:t>
            </a:r>
            <a:endParaRPr lang="en-US" altLang="zh-TW" sz="3600" dirty="0" smtClean="0"/>
          </a:p>
          <a:p>
            <a:r>
              <a:rPr lang="zh-TW" altLang="en-US" sz="3600" dirty="0" smtClean="0"/>
              <a:t>未果：沒有實現。</a:t>
            </a:r>
            <a:endParaRPr lang="en-US" altLang="zh-TW" sz="3600" dirty="0" smtClean="0"/>
          </a:p>
          <a:p>
            <a:r>
              <a:rPr lang="zh-TW" altLang="en-US" sz="3600" dirty="0" smtClean="0"/>
              <a:t>尋：不久。</a:t>
            </a:r>
            <a:endParaRPr lang="en-US" altLang="zh-TW" sz="3600" dirty="0" smtClean="0"/>
          </a:p>
          <a:p>
            <a:r>
              <a:rPr lang="zh-TW" altLang="en-US" sz="3600" dirty="0" smtClean="0"/>
              <a:t>問津：探詢</a:t>
            </a:r>
            <a:r>
              <a:rPr lang="en-US" altLang="zh-TW" sz="3600" dirty="0" smtClean="0"/>
              <a:t>﹑</a:t>
            </a:r>
            <a:r>
              <a:rPr lang="zh-TW" altLang="en-US" sz="3600" dirty="0" smtClean="0"/>
              <a:t>洽問。</a:t>
            </a:r>
            <a:endParaRPr lang="en-US" altLang="zh-TW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問題討論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TW" dirty="0"/>
              <a:t>《</a:t>
            </a:r>
            <a:r>
              <a:rPr lang="zh-TW" altLang="en-US" dirty="0"/>
              <a:t>暗戀桃花源</a:t>
            </a:r>
            <a:r>
              <a:rPr lang="en-US" altLang="zh-TW" dirty="0"/>
              <a:t>》</a:t>
            </a:r>
            <a:r>
              <a:rPr lang="zh-TW" altLang="en-US" dirty="0"/>
              <a:t>兩齣戲比較喜歡哪一個？為什麼？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神祕女子與劉子驥究竟是誰？在劇中有何用意？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301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TW" altLang="en-US" dirty="0" smtClean="0"/>
              <a:t>暗戀的意義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桃花源的意義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兩劇並陳的效果</a:t>
            </a:r>
            <a:endParaRPr lang="en-US" altLang="zh-TW" smtClean="0"/>
          </a:p>
          <a:p>
            <a:endParaRPr lang="en-US" altLang="zh-TW" dirty="0" smtClean="0"/>
          </a:p>
          <a:p>
            <a:r>
              <a:rPr lang="zh-TW" altLang="en-US" dirty="0" smtClean="0"/>
              <a:t>劉子</a:t>
            </a:r>
            <a:r>
              <a:rPr lang="zh-TW" altLang="en-US" dirty="0"/>
              <a:t>驥</a:t>
            </a:r>
            <a:r>
              <a:rPr lang="zh-TW" altLang="en-US" dirty="0" smtClean="0"/>
              <a:t>與神秘女子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278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zh-TW" altLang="en-US" dirty="0" smtClean="0"/>
              <a:t>不僅是劇中劇，而且兩齣戲交錯在同一舞台上演出。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充滿著追尋夢想與錯過的故事。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暗戀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buNone/>
            </a:pPr>
            <a:r>
              <a:rPr lang="zh-TW" altLang="en-US" dirty="0" smtClean="0"/>
              <a:t>江濱柳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雲之凡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江媽媽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導演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桃花源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zh-TW" altLang="en-US" dirty="0" smtClean="0"/>
              <a:t>老陶</a:t>
            </a:r>
            <a:endParaRPr lang="en-US" altLang="zh-TW" dirty="0" smtClean="0"/>
          </a:p>
          <a:p>
            <a:r>
              <a:rPr lang="zh-TW" altLang="en-US" dirty="0" smtClean="0"/>
              <a:t>春花</a:t>
            </a:r>
            <a:endParaRPr lang="en-US" altLang="zh-TW" dirty="0" smtClean="0"/>
          </a:p>
          <a:p>
            <a:r>
              <a:rPr lang="zh-TW" altLang="en-US" dirty="0" smtClean="0"/>
              <a:t>袁老闆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武陵</a:t>
            </a:r>
            <a:endParaRPr lang="en-US" altLang="zh-TW" dirty="0" smtClean="0"/>
          </a:p>
          <a:p>
            <a:r>
              <a:rPr lang="zh-TW" altLang="en-US" dirty="0" smtClean="0"/>
              <a:t>桃花源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兩劇之外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zh-TW" altLang="en-US" dirty="0" smtClean="0"/>
              <a:t>神秘女子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劉子驥（南陽街吃酸辣麵）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陶潛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桃花源記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陶淵明／陶潛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zh-TW" altLang="en-US" sz="4400" dirty="0" smtClean="0"/>
              <a:t>曾任官職，後因「不為五斗米折腰」而歸隱田園。</a:t>
            </a:r>
            <a:endParaRPr lang="en-US" altLang="zh-TW" sz="4400" dirty="0" smtClean="0"/>
          </a:p>
          <a:p>
            <a:endParaRPr lang="en-US" altLang="zh-TW" sz="4400" dirty="0" smtClean="0"/>
          </a:p>
          <a:p>
            <a:r>
              <a:rPr lang="zh-TW" altLang="en-US" sz="4400" dirty="0" smtClean="0"/>
              <a:t>鍾嶸</a:t>
            </a:r>
            <a:r>
              <a:rPr lang="en-US" altLang="zh-TW" sz="4400" dirty="0" smtClean="0"/>
              <a:t>《</a:t>
            </a:r>
            <a:r>
              <a:rPr lang="zh-TW" altLang="en-US" sz="4400" dirty="0" smtClean="0"/>
              <a:t>詩品</a:t>
            </a:r>
            <a:r>
              <a:rPr lang="en-US" altLang="zh-TW" sz="4400" dirty="0" smtClean="0"/>
              <a:t>》</a:t>
            </a:r>
            <a:r>
              <a:rPr lang="zh-TW" altLang="en-US" sz="4400" dirty="0" smtClean="0"/>
              <a:t>：「古今隱逸詩人之宗。」</a:t>
            </a:r>
            <a:endParaRPr lang="en-US" altLang="zh-TW" sz="4400" dirty="0" smtClean="0"/>
          </a:p>
          <a:p>
            <a:r>
              <a:rPr lang="zh-TW" altLang="en-US" sz="4400" dirty="0" smtClean="0"/>
              <a:t>影響後世文人，如蘇東坡。</a:t>
            </a:r>
            <a:endParaRPr lang="zh-TW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228</TotalTime>
  <Words>392</Words>
  <Application>Microsoft Office PowerPoint</Application>
  <PresentationFormat>如螢幕大小 (4:3)</PresentationFormat>
  <Paragraphs>63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標楷體</vt:lpstr>
      <vt:lpstr>Constantia</vt:lpstr>
      <vt:lpstr>Wingdings 2</vt:lpstr>
      <vt:lpstr>宣紙</vt:lpstr>
      <vt:lpstr>暗戀桃花源</vt:lpstr>
      <vt:lpstr>問題討論</vt:lpstr>
      <vt:lpstr>PowerPoint 簡報</vt:lpstr>
      <vt:lpstr>PowerPoint 簡報</vt:lpstr>
      <vt:lpstr>暗戀</vt:lpstr>
      <vt:lpstr>桃花源</vt:lpstr>
      <vt:lpstr>兩劇之外</vt:lpstr>
      <vt:lpstr>桃花源記</vt:lpstr>
      <vt:lpstr>陶淵明／陶潛</vt:lpstr>
      <vt:lpstr>第一段</vt:lpstr>
      <vt:lpstr>第二段</vt:lpstr>
      <vt:lpstr>第二段</vt:lpstr>
      <vt:lpstr>第三段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cp:lastModifiedBy>user</cp:lastModifiedBy>
  <cp:revision>63</cp:revision>
  <dcterms:modified xsi:type="dcterms:W3CDTF">2017-06-14T13:26:03Z</dcterms:modified>
</cp:coreProperties>
</file>