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 id="2147484147" r:id="rId2"/>
    <p:sldMasterId id="2147484155" r:id="rId3"/>
    <p:sldMasterId id="2147484166" r:id="rId4"/>
    <p:sldMasterId id="2147484177" r:id="rId5"/>
    <p:sldMasterId id="2147484185" r:id="rId6"/>
  </p:sldMasterIdLst>
  <p:notesMasterIdLst>
    <p:notesMasterId r:id="rId72"/>
  </p:notesMasterIdLst>
  <p:handoutMasterIdLst>
    <p:handoutMasterId r:id="rId73"/>
  </p:handoutMasterIdLst>
  <p:sldIdLst>
    <p:sldId id="369" r:id="rId7"/>
    <p:sldId id="286" r:id="rId8"/>
    <p:sldId id="583" r:id="rId9"/>
    <p:sldId id="582" r:id="rId10"/>
    <p:sldId id="304" r:id="rId11"/>
    <p:sldId id="559" r:id="rId12"/>
    <p:sldId id="452" r:id="rId13"/>
    <p:sldId id="575" r:id="rId14"/>
    <p:sldId id="454" r:id="rId15"/>
    <p:sldId id="576" r:id="rId16"/>
    <p:sldId id="457" r:id="rId17"/>
    <p:sldId id="577" r:id="rId18"/>
    <p:sldId id="578" r:id="rId19"/>
    <p:sldId id="579" r:id="rId20"/>
    <p:sldId id="580" r:id="rId21"/>
    <p:sldId id="581" r:id="rId22"/>
    <p:sldId id="464" r:id="rId23"/>
    <p:sldId id="477" r:id="rId24"/>
    <p:sldId id="478" r:id="rId25"/>
    <p:sldId id="479" r:id="rId26"/>
    <p:sldId id="480" r:id="rId27"/>
    <p:sldId id="481" r:id="rId28"/>
    <p:sldId id="520" r:id="rId29"/>
    <p:sldId id="556" r:id="rId30"/>
    <p:sldId id="497" r:id="rId31"/>
    <p:sldId id="521" r:id="rId32"/>
    <p:sldId id="488" r:id="rId33"/>
    <p:sldId id="492" r:id="rId34"/>
    <p:sldId id="518" r:id="rId35"/>
    <p:sldId id="555" r:id="rId36"/>
    <p:sldId id="519" r:id="rId37"/>
    <p:sldId id="557" r:id="rId38"/>
    <p:sldId id="522" r:id="rId39"/>
    <p:sldId id="524" r:id="rId40"/>
    <p:sldId id="505" r:id="rId41"/>
    <p:sldId id="305" r:id="rId42"/>
    <p:sldId id="560" r:id="rId43"/>
    <p:sldId id="482" r:id="rId44"/>
    <p:sldId id="537" r:id="rId45"/>
    <p:sldId id="536" r:id="rId46"/>
    <p:sldId id="538" r:id="rId47"/>
    <p:sldId id="539" r:id="rId48"/>
    <p:sldId id="540" r:id="rId49"/>
    <p:sldId id="541" r:id="rId50"/>
    <p:sldId id="542" r:id="rId51"/>
    <p:sldId id="543" r:id="rId52"/>
    <p:sldId id="544" r:id="rId53"/>
    <p:sldId id="545" r:id="rId54"/>
    <p:sldId id="546" r:id="rId55"/>
    <p:sldId id="547" r:id="rId56"/>
    <p:sldId id="548" r:id="rId57"/>
    <p:sldId id="549" r:id="rId58"/>
    <p:sldId id="550" r:id="rId59"/>
    <p:sldId id="558" r:id="rId60"/>
    <p:sldId id="551" r:id="rId61"/>
    <p:sldId id="552" r:id="rId62"/>
    <p:sldId id="573" r:id="rId63"/>
    <p:sldId id="574" r:id="rId64"/>
    <p:sldId id="563" r:id="rId65"/>
    <p:sldId id="564" r:id="rId66"/>
    <p:sldId id="565" r:id="rId67"/>
    <p:sldId id="566" r:id="rId68"/>
    <p:sldId id="568" r:id="rId69"/>
    <p:sldId id="569" r:id="rId70"/>
    <p:sldId id="570"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A3DE"/>
    <a:srgbClr val="77B2E3"/>
    <a:srgbClr val="1E5E92"/>
    <a:srgbClr val="FF0000"/>
    <a:srgbClr val="548486"/>
    <a:srgbClr val="E6E4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69659" autoAdjust="0"/>
  </p:normalViewPr>
  <p:slideViewPr>
    <p:cSldViewPr>
      <p:cViewPr varScale="1">
        <p:scale>
          <a:sx n="60" d="100"/>
          <a:sy n="60" d="100"/>
        </p:scale>
        <p:origin x="1517" y="34"/>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400" y="-8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7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7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Lecture Style Format Sample</a:t>
            </a:r>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5FB369-16CB-4415-93C4-6658D5F0B5EA}" type="slidenum">
              <a:rPr lang="en-US"/>
              <a:pPr>
                <a:defRPr/>
              </a:pPr>
              <a:t>‹#›</a:t>
            </a:fld>
            <a:endParaRPr lang="en-US" dirty="0"/>
          </a:p>
        </p:txBody>
      </p:sp>
    </p:spTree>
    <p:extLst>
      <p:ext uri="{BB962C8B-B14F-4D97-AF65-F5344CB8AC3E}">
        <p14:creationId xmlns:p14="http://schemas.microsoft.com/office/powerpoint/2010/main" val="2997186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Lecture Style Format Sample</a:t>
            </a: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DA26E4A-BA6C-4091-8CD6-93CE45864089}" type="slidenum">
              <a:rPr lang="en-US"/>
              <a:pPr>
                <a:defRPr/>
              </a:pPr>
              <a:t>‹#›</a:t>
            </a:fld>
            <a:endParaRPr lang="en-US" dirty="0"/>
          </a:p>
        </p:txBody>
      </p:sp>
    </p:spTree>
    <p:extLst>
      <p:ext uri="{BB962C8B-B14F-4D97-AF65-F5344CB8AC3E}">
        <p14:creationId xmlns:p14="http://schemas.microsoft.com/office/powerpoint/2010/main" val="1038568917"/>
      </p:ext>
    </p:extLst>
  </p:cSld>
  <p:clrMap bg1="lt1" tx1="dk1" bg2="lt2" tx2="dk2" accent1="accent1" accent2="accent2" accent3="accent3" accent4="accent4" accent5="accent5" accent6="accent6" hlink="hlink" folHlink="folHlink"/>
  <p:notesStyle>
    <a:lvl1pPr marL="119063" indent="-119063" algn="l" rtl="0" eaLnBrk="0" fontAlgn="base" hangingPunct="0">
      <a:spcBef>
        <a:spcPct val="30000"/>
      </a:spcBef>
      <a:spcAft>
        <a:spcPct val="0"/>
      </a:spcAft>
      <a:buChar char="•"/>
      <a:defRPr sz="1000" kern="1200">
        <a:solidFill>
          <a:schemeClr val="tx1"/>
        </a:solidFill>
        <a:latin typeface="Albertus (W1)" charset="0"/>
        <a:ea typeface="+mn-ea"/>
        <a:cs typeface="+mn-cs"/>
      </a:defRPr>
    </a:lvl1pPr>
    <a:lvl2pPr marL="403225" indent="-169863" algn="l" rtl="0" eaLnBrk="0" fontAlgn="base" hangingPunct="0">
      <a:spcBef>
        <a:spcPct val="30000"/>
      </a:spcBef>
      <a:spcAft>
        <a:spcPct val="0"/>
      </a:spcAft>
      <a:buFont typeface="Wingdings" pitchFamily="2" charset="2"/>
      <a:buChar char="§"/>
      <a:defRPr sz="1000" kern="1200">
        <a:solidFill>
          <a:schemeClr val="tx1"/>
        </a:solidFill>
        <a:latin typeface="Albertus (W1)" charset="0"/>
        <a:ea typeface="+mn-ea"/>
        <a:cs typeface="+mn-cs"/>
      </a:defRPr>
    </a:lvl2pPr>
    <a:lvl3pPr marL="636588" indent="-119063" algn="l" rtl="0" eaLnBrk="0" fontAlgn="base" hangingPunct="0">
      <a:spcBef>
        <a:spcPct val="30000"/>
      </a:spcBef>
      <a:spcAft>
        <a:spcPct val="0"/>
      </a:spcAft>
      <a:buChar char="o"/>
      <a:defRPr sz="1000" kern="1200">
        <a:solidFill>
          <a:schemeClr val="tx1"/>
        </a:solidFill>
        <a:latin typeface="Albertus (W1)" charset="0"/>
        <a:ea typeface="+mn-ea"/>
        <a:cs typeface="+mn-cs"/>
      </a:defRPr>
    </a:lvl3pPr>
    <a:lvl4pPr marL="869950" indent="-119063" algn="l" rtl="0" eaLnBrk="0" fontAlgn="base" hangingPunct="0">
      <a:spcBef>
        <a:spcPct val="30000"/>
      </a:spcBef>
      <a:spcAft>
        <a:spcPct val="0"/>
      </a:spcAft>
      <a:buFont typeface="Wingdings" pitchFamily="2" charset="2"/>
      <a:buChar char="v"/>
      <a:defRPr sz="1000" kern="1200">
        <a:solidFill>
          <a:schemeClr val="tx1"/>
        </a:solidFill>
        <a:latin typeface="Albertus (W1)" charset="0"/>
        <a:ea typeface="+mn-ea"/>
        <a:cs typeface="+mn-cs"/>
      </a:defRPr>
    </a:lvl4pPr>
    <a:lvl5pPr marL="1154113" indent="-169863" algn="l" rtl="0" eaLnBrk="0" fontAlgn="base" hangingPunct="0">
      <a:spcBef>
        <a:spcPct val="30000"/>
      </a:spcBef>
      <a:spcAft>
        <a:spcPct val="0"/>
      </a:spcAft>
      <a:buChar char="•"/>
      <a:defRPr sz="1000" kern="1200">
        <a:solidFill>
          <a:schemeClr val="tx1"/>
        </a:solidFill>
        <a:latin typeface="Albertus (W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D2C4814-0154-4173-AFCF-03464D69492E}" type="slidenum">
              <a:rPr lang="en-US" smtClean="0"/>
              <a:pPr eaLnBrk="1" hangingPunct="1"/>
              <a:t>1</a:t>
            </a:fld>
            <a:endParaRPr lang="en-US" dirty="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None/>
            </a:pPr>
            <a:r>
              <a:rPr lang="en-US" b="1" dirty="0"/>
              <a:t>CLASSROOM OPENER</a:t>
            </a:r>
          </a:p>
          <a:p>
            <a:pPr marL="0" indent="0" eaLnBrk="1" hangingPunct="1">
              <a:buNone/>
            </a:pPr>
            <a:r>
              <a:rPr lang="en-US" b="1" dirty="0"/>
              <a:t>GREAT BUSINESS DECISIONS – Edwin Land Develops the Polaroid Camera</a:t>
            </a:r>
            <a:endParaRPr lang="en-US" dirty="0"/>
          </a:p>
          <a:p>
            <a:pPr lvl="1" eaLnBrk="1" hangingPunct="1"/>
            <a:r>
              <a:rPr lang="en-US" dirty="0"/>
              <a:t>In 1937, Edwin Land started a company that made a polarizing plastic and named it Polaroid.  The business boomed.  Land was taking family pictures on his vacation in 1943 when his three-year-old daughter asked why they had to wait so long to see the developed photographs.  Land was struck with the idea of combining the polarization technology with developing films.  By 1950, Land had a camera that produced black-and-white images and by 1963, he released a camera that produced color pictures.  The Polaroid camera took off and by the late 1960s, it was estimated that 50 percent of American households owned one.</a:t>
            </a:r>
          </a:p>
          <a:p>
            <a:pPr eaLnBrk="1" hangingPunct="1"/>
            <a:r>
              <a:rPr lang="en-US" dirty="0"/>
              <a:t>If Polaroid executives had used Porter’s Five Forces analysis would they have discovered the threat of substitute products of the digital camera?</a:t>
            </a:r>
          </a:p>
          <a:p>
            <a:pPr eaLnBrk="1" hangingPunct="1"/>
            <a:r>
              <a:rPr lang="en-US" dirty="0"/>
              <a:t>What could they have done to combat this threat?</a:t>
            </a:r>
          </a:p>
        </p:txBody>
      </p:sp>
    </p:spTree>
    <p:extLst>
      <p:ext uri="{BB962C8B-B14F-4D97-AF65-F5344CB8AC3E}">
        <p14:creationId xmlns:p14="http://schemas.microsoft.com/office/powerpoint/2010/main" val="84840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15F3547-4072-44CA-A04F-B8940393A96F}" type="slidenum">
              <a:rPr lang="en-US" smtClean="0"/>
              <a:pPr eaLnBrk="1" hangingPunct="1"/>
              <a:t>13</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None/>
            </a:pPr>
            <a:br>
              <a:rPr lang="en-US" dirty="0"/>
            </a:br>
            <a:endParaRPr lang="en-US" dirty="0"/>
          </a:p>
        </p:txBody>
      </p:sp>
    </p:spTree>
    <p:extLst>
      <p:ext uri="{BB962C8B-B14F-4D97-AF65-F5344CB8AC3E}">
        <p14:creationId xmlns:p14="http://schemas.microsoft.com/office/powerpoint/2010/main" val="3439958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15F3547-4072-44CA-A04F-B8940393A96F}" type="slidenum">
              <a:rPr lang="en-US" smtClean="0"/>
              <a:pPr eaLnBrk="1" hangingPunct="1"/>
              <a:t>14</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None/>
            </a:pPr>
            <a:endParaRPr lang="en-US" dirty="0"/>
          </a:p>
        </p:txBody>
      </p:sp>
    </p:spTree>
    <p:extLst>
      <p:ext uri="{BB962C8B-B14F-4D97-AF65-F5344CB8AC3E}">
        <p14:creationId xmlns:p14="http://schemas.microsoft.com/office/powerpoint/2010/main" val="343995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2BA47FA-EF38-48E7-BBF8-C9B61CB1B2FE}" type="slidenum">
              <a:rPr lang="en-US" smtClean="0"/>
              <a:pPr eaLnBrk="1" hangingPunct="1"/>
              <a:t>17</a:t>
            </a:fld>
            <a:endParaRPr 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Both individuals and organizations have embraced ebusiness to enhance productivity, maximize convenience, and improve communications</a:t>
            </a:r>
          </a:p>
        </p:txBody>
      </p:sp>
    </p:spTree>
    <p:extLst>
      <p:ext uri="{BB962C8B-B14F-4D97-AF65-F5344CB8AC3E}">
        <p14:creationId xmlns:p14="http://schemas.microsoft.com/office/powerpoint/2010/main" val="3902851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62A94AD-10A9-4B44-8A23-0464DEABA0F7}" type="slidenum">
              <a:rPr lang="en-US" smtClean="0"/>
              <a:pPr eaLnBrk="1" hangingPunct="1"/>
              <a:t>18</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What is the difference between information richness and information reach?</a:t>
            </a:r>
          </a:p>
          <a:p>
            <a:pPr lvl="1" eaLnBrk="1" hangingPunct="1"/>
            <a:r>
              <a:rPr lang="en-US" dirty="0"/>
              <a:t>Information richness refers to the depth and breath of information transferred between customers and business</a:t>
            </a:r>
          </a:p>
          <a:p>
            <a:pPr lvl="2" eaLnBrk="1" hangingPunct="1"/>
            <a:r>
              <a:rPr lang="en-US" dirty="0"/>
              <a:t>Instead of a company catalog with a simple text box and perhaps a small photo, the Web allows companies to post 3-dimensional photos, video, customer reviews, newspaper and magazine articles, product comparisons including price, etc.</a:t>
            </a:r>
          </a:p>
          <a:p>
            <a:pPr lvl="1" eaLnBrk="1" hangingPunct="1"/>
            <a:r>
              <a:rPr lang="en-US" dirty="0"/>
              <a:t>Information reach refers to the number of people a business can communicate with, on a global basis</a:t>
            </a:r>
          </a:p>
          <a:p>
            <a:pPr lvl="2" eaLnBrk="1" hangingPunct="1"/>
            <a:r>
              <a:rPr lang="en-US" dirty="0"/>
              <a:t>Companies can now reach customers around the world, not just customers who can physically travel to their store</a:t>
            </a:r>
          </a:p>
          <a:p>
            <a:pPr eaLnBrk="1" hangingPunct="1"/>
            <a:r>
              <a:rPr lang="en-US" b="1" dirty="0"/>
              <a:t>Internet’s Impact on Information</a:t>
            </a:r>
            <a:endParaRPr lang="en-US" dirty="0"/>
          </a:p>
          <a:p>
            <a:pPr lvl="1" eaLnBrk="1" hangingPunct="1"/>
            <a:r>
              <a:rPr lang="en-US" b="1" dirty="0"/>
              <a:t>Easy to compile: </a:t>
            </a:r>
            <a:r>
              <a:rPr lang="en-US" dirty="0"/>
              <a:t>Searching for information on products, prices, customers, suppliers, and partners is faster and easier when using the Internet.</a:t>
            </a:r>
          </a:p>
          <a:p>
            <a:pPr lvl="1" eaLnBrk="1" hangingPunct="1"/>
            <a:r>
              <a:rPr lang="en-US" b="1" dirty="0"/>
              <a:t>Increased richness: </a:t>
            </a:r>
            <a:r>
              <a:rPr lang="en-US" dirty="0"/>
              <a:t>refers to the depth and breadth of information transferred between customers and business. Businesses and</a:t>
            </a:r>
          </a:p>
          <a:p>
            <a:pPr lvl="1" eaLnBrk="1" hangingPunct="1"/>
            <a:r>
              <a:rPr lang="en-US" dirty="0"/>
              <a:t>customers can collect and track more detailed information when using the Internet.</a:t>
            </a:r>
          </a:p>
          <a:p>
            <a:pPr lvl="1" eaLnBrk="1" hangingPunct="1"/>
            <a:r>
              <a:rPr lang="en-US" b="1" dirty="0"/>
              <a:t>Increased reach: </a:t>
            </a:r>
            <a:r>
              <a:rPr lang="en-US" dirty="0"/>
              <a:t>refers to the number of people a business can communicate with, on a global basis. Businesses can share information with numerous customers all over the world.</a:t>
            </a:r>
          </a:p>
          <a:p>
            <a:pPr lvl="1" eaLnBrk="1" hangingPunct="1"/>
            <a:r>
              <a:rPr lang="en-US" b="1" dirty="0"/>
              <a:t>Improved content: </a:t>
            </a:r>
            <a:r>
              <a:rPr lang="en-US" dirty="0"/>
              <a:t>A key element of the Internet is its ability to provide dynamic relevant content. Buyers need good content descriptions to make informed purchases, and sellers use content to properly market and differentiate themselves from the competition. Content and product description establish the common understanding between both parties to the transaction. As a result, the reach and richness of that content directly affects the transaction.</a:t>
            </a:r>
          </a:p>
        </p:txBody>
      </p:sp>
    </p:spTree>
    <p:extLst>
      <p:ext uri="{BB962C8B-B14F-4D97-AF65-F5344CB8AC3E}">
        <p14:creationId xmlns:p14="http://schemas.microsoft.com/office/powerpoint/2010/main" val="1816468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119063" marR="0" lvl="0" indent="-119063" algn="l" defTabSz="914400" rtl="0" eaLnBrk="1" fontAlgn="base" latinLnBrk="0" hangingPunct="1">
              <a:lnSpc>
                <a:spcPct val="100000"/>
              </a:lnSpc>
              <a:spcBef>
                <a:spcPct val="30000"/>
              </a:spcBef>
              <a:spcAft>
                <a:spcPct val="0"/>
              </a:spcAft>
              <a:buClrTx/>
              <a:buSzTx/>
              <a:buFontTx/>
              <a:buChar char="•"/>
              <a:tabLst/>
              <a:defRPr/>
            </a:pPr>
            <a:r>
              <a:rPr lang="en-US" sz="1000" b="1" dirty="0"/>
              <a:t>Mass customization:</a:t>
            </a:r>
            <a:r>
              <a:rPr lang="en-US" sz="1000" dirty="0"/>
              <a:t> The ability of an organization to tailor its products or services to the customers’ specifications</a:t>
            </a:r>
          </a:p>
          <a:p>
            <a:pPr eaLnBrk="1" hangingPunct="1">
              <a:defRPr/>
            </a:pPr>
            <a:r>
              <a:rPr lang="en-US" b="1" i="0" dirty="0"/>
              <a:t>Personalization</a:t>
            </a:r>
            <a:r>
              <a:rPr lang="en-US" i="0" dirty="0"/>
              <a:t> occurs </a:t>
            </a:r>
            <a:r>
              <a:rPr lang="en-US" dirty="0"/>
              <a:t>when a website can know enough about a person’s likes and dislikes that it can fashion offers that are more likely to appeal to that person. Personalization involves tailoring a presentation of an ebusiness website to individuals or groups of customers based on profile information, demographics, or prior transactions. Amazon uses personalization to create a unique portal for each of its customers. </a:t>
            </a:r>
          </a:p>
          <a:p>
            <a:pPr>
              <a:defRPr/>
            </a:pPr>
            <a:r>
              <a:rPr lang="en-US" dirty="0"/>
              <a:t>Ask your students to create a list of companies or products that are using mass customization</a:t>
            </a:r>
          </a:p>
          <a:p>
            <a:pPr lvl="1">
              <a:defRPr/>
            </a:pPr>
            <a:r>
              <a:rPr lang="en-US" dirty="0"/>
              <a:t>Mini Cooper</a:t>
            </a:r>
          </a:p>
          <a:p>
            <a:pPr lvl="1">
              <a:defRPr/>
            </a:pPr>
            <a:r>
              <a:rPr lang="en-US" dirty="0"/>
              <a:t>Nike shoes</a:t>
            </a:r>
          </a:p>
          <a:p>
            <a:pPr lvl="1">
              <a:defRPr/>
            </a:pPr>
            <a:r>
              <a:rPr lang="en-US" dirty="0"/>
              <a:t>M&amp;Ms</a:t>
            </a:r>
          </a:p>
          <a:p>
            <a:pPr>
              <a:defRPr/>
            </a:pPr>
            <a:r>
              <a:rPr lang="en-US" dirty="0"/>
              <a:t>Ask your students to create a list of products that feature personalization</a:t>
            </a:r>
          </a:p>
          <a:p>
            <a:pPr lvl="1">
              <a:defRPr/>
            </a:pPr>
            <a:r>
              <a:rPr lang="en-US" dirty="0"/>
              <a:t>Amazon is the best example</a:t>
            </a:r>
          </a:p>
          <a:p>
            <a:pPr lvl="1">
              <a:defRPr/>
            </a:pPr>
            <a:r>
              <a:rPr lang="en-US" dirty="0"/>
              <a:t>Netflix</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9A53FC4-D52B-4353-B255-054CCBAC1094}" type="slidenum">
              <a:rPr lang="en-US" smtClean="0"/>
              <a:pPr eaLnBrk="1" hangingPunct="1"/>
              <a:t>19</a:t>
            </a:fld>
            <a:endParaRPr lang="en-US" dirty="0"/>
          </a:p>
        </p:txBody>
      </p:sp>
    </p:spTree>
    <p:extLst>
      <p:ext uri="{BB962C8B-B14F-4D97-AF65-F5344CB8AC3E}">
        <p14:creationId xmlns:p14="http://schemas.microsoft.com/office/powerpoint/2010/main" val="41713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Ask your students to list products they would include in the head of the sales curve </a:t>
            </a:r>
          </a:p>
          <a:p>
            <a:pPr lvl="1">
              <a:defRPr/>
            </a:pPr>
            <a:r>
              <a:rPr lang="en-US" dirty="0"/>
              <a:t>Top 40 music</a:t>
            </a:r>
          </a:p>
          <a:p>
            <a:pPr lvl="1">
              <a:defRPr/>
            </a:pPr>
            <a:r>
              <a:rPr lang="en-US" dirty="0"/>
              <a:t>Top 40 videos</a:t>
            </a:r>
          </a:p>
          <a:p>
            <a:pPr lvl="1">
              <a:defRPr/>
            </a:pPr>
            <a:r>
              <a:rPr lang="en-US" dirty="0"/>
              <a:t>Brand name apparel</a:t>
            </a:r>
          </a:p>
          <a:p>
            <a:pPr lvl="1">
              <a:defRPr/>
            </a:pPr>
            <a:r>
              <a:rPr lang="en-US" dirty="0"/>
              <a:t>Top selling books</a:t>
            </a:r>
          </a:p>
          <a:p>
            <a:pPr lvl="1">
              <a:defRPr/>
            </a:pPr>
            <a:r>
              <a:rPr lang="en-US" dirty="0"/>
              <a:t>Regular sized shoes and clothes</a:t>
            </a:r>
          </a:p>
          <a:p>
            <a:pPr>
              <a:defRPr/>
            </a:pPr>
            <a:r>
              <a:rPr lang="en-US" dirty="0"/>
              <a:t>Ask your students to list products they would include in the long tail of the sales curve</a:t>
            </a:r>
          </a:p>
          <a:p>
            <a:pPr lvl="1" indent="-119063">
              <a:buFontTx/>
              <a:buChar char="•"/>
              <a:defRPr/>
            </a:pPr>
            <a:r>
              <a:rPr lang="en-US" dirty="0"/>
              <a:t>Indie bands</a:t>
            </a:r>
          </a:p>
          <a:p>
            <a:pPr lvl="1" indent="-119063">
              <a:buFontTx/>
              <a:buChar char="•"/>
              <a:defRPr/>
            </a:pPr>
            <a:r>
              <a:rPr lang="en-US" dirty="0"/>
              <a:t>Irregular sized shoes and clothes</a:t>
            </a:r>
          </a:p>
          <a:p>
            <a:pPr lvl="1" indent="-119063">
              <a:buFontTx/>
              <a:buChar char="•"/>
              <a:defRPr/>
            </a:pPr>
            <a:r>
              <a:rPr lang="en-US" dirty="0"/>
              <a:t>Books on specific topics</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F0C0BE8-DC9E-4D92-9F43-B157636830E8}" type="slidenum">
              <a:rPr lang="en-US" smtClean="0"/>
              <a:pPr eaLnBrk="1" hangingPunct="1"/>
              <a:t>20</a:t>
            </a:fld>
            <a:endParaRPr lang="en-US" dirty="0"/>
          </a:p>
        </p:txBody>
      </p:sp>
    </p:spTree>
    <p:extLst>
      <p:ext uri="{BB962C8B-B14F-4D97-AF65-F5344CB8AC3E}">
        <p14:creationId xmlns:p14="http://schemas.microsoft.com/office/powerpoint/2010/main" val="3283791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Disintermediation: Occurs when a business sells directly to the customer online and cuts out the intermediary</a:t>
            </a:r>
          </a:p>
          <a:p>
            <a:r>
              <a:rPr lang="en-US" dirty="0" err="1"/>
              <a:t>Reintermediation</a:t>
            </a:r>
            <a:r>
              <a:rPr lang="en-US" dirty="0"/>
              <a:t>: Steps are added to the value chain as new players find ways to add value to the business process</a:t>
            </a:r>
          </a:p>
          <a:p>
            <a:r>
              <a:rPr lang="en-US" dirty="0" err="1"/>
              <a:t>Cybermediation</a:t>
            </a:r>
            <a:r>
              <a:rPr lang="en-US" dirty="0"/>
              <a:t>: Refers to the creation of new kinds of intermediaries that simply could not have existed before the advent of ebusiness</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D0E3BDB-8AB2-498E-9BEF-33F96A4B2E39}" type="slidenum">
              <a:rPr lang="en-US" smtClean="0"/>
              <a:pPr eaLnBrk="1" hangingPunct="1"/>
              <a:t>21</a:t>
            </a:fld>
            <a:endParaRPr lang="en-US" dirty="0"/>
          </a:p>
        </p:txBody>
      </p:sp>
    </p:spTree>
    <p:extLst>
      <p:ext uri="{BB962C8B-B14F-4D97-AF65-F5344CB8AC3E}">
        <p14:creationId xmlns:p14="http://schemas.microsoft.com/office/powerpoint/2010/main" val="4011295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For the reasons discussed in the previous slide, information reach and information richness, companies want to be able to post audio, video, graphic and text files to help run their businesses</a:t>
            </a:r>
          </a:p>
          <a:p>
            <a:pPr eaLnBrk="1" hangingPunct="1">
              <a:buNone/>
            </a:pPr>
            <a:r>
              <a:rPr lang="en-US" b="1" dirty="0"/>
              <a:t>CLASSROOM EXERCISE</a:t>
            </a:r>
          </a:p>
          <a:p>
            <a:pPr marL="0" indent="0" eaLnBrk="1" hangingPunct="1">
              <a:buNone/>
            </a:pPr>
            <a:r>
              <a:rPr lang="en-US" b="1" dirty="0"/>
              <a:t>Formatting the Web</a:t>
            </a:r>
          </a:p>
          <a:p>
            <a:pPr lvl="0" eaLnBrk="1" hangingPunct="1"/>
            <a:r>
              <a:rPr lang="en-US" dirty="0"/>
              <a:t>Ask your students their majors: accounting, finance, marketing, management, human resources, information technology, etc.</a:t>
            </a:r>
          </a:p>
          <a:p>
            <a:pPr lvl="0" eaLnBrk="1" hangingPunct="1"/>
            <a:r>
              <a:rPr lang="en-US" dirty="0"/>
              <a:t>List the different majors on the board and ask them how each one can use the different file formats to improve the way they achieve tasks</a:t>
            </a:r>
          </a:p>
          <a:p>
            <a:pPr lvl="1" eaLnBrk="1" hangingPunct="1"/>
            <a:r>
              <a:rPr lang="en-US" dirty="0"/>
              <a:t>Accounting: video and audio files for audits</a:t>
            </a:r>
          </a:p>
          <a:p>
            <a:pPr lvl="1" eaLnBrk="1" hangingPunct="1"/>
            <a:r>
              <a:rPr lang="en-US" dirty="0"/>
              <a:t>Marketing: all formats for website sales and marketing campaigns</a:t>
            </a:r>
          </a:p>
          <a:p>
            <a:pPr lvl="1" eaLnBrk="1" hangingPunct="1"/>
            <a:r>
              <a:rPr lang="en-US" dirty="0"/>
              <a:t>Finance: video and audio files for training on new tax laws or training new employees how to use the systems</a:t>
            </a:r>
          </a:p>
          <a:p>
            <a:pPr lvl="1" eaLnBrk="1" hangingPunct="1"/>
            <a:r>
              <a:rPr lang="en-US" dirty="0"/>
              <a:t>Human Resources:</a:t>
            </a:r>
            <a:r>
              <a:rPr lang="en-US" baseline="0" dirty="0"/>
              <a:t> </a:t>
            </a:r>
            <a:r>
              <a:rPr lang="en-US" dirty="0"/>
              <a:t>video and audio files for training and demonstration of sexual harassment or unethical behavior that is not tolerated by the company</a:t>
            </a:r>
          </a:p>
          <a:p>
            <a:endParaRPr 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61C55EB-20C0-42DF-9E42-F8B5B9B5947B}" type="slidenum">
              <a:rPr lang="en-US" smtClean="0"/>
              <a:pPr eaLnBrk="1" hangingPunct="1"/>
              <a:t>22</a:t>
            </a:fld>
            <a:endParaRPr lang="en-US" dirty="0"/>
          </a:p>
        </p:txBody>
      </p:sp>
    </p:spTree>
    <p:extLst>
      <p:ext uri="{BB962C8B-B14F-4D97-AF65-F5344CB8AC3E}">
        <p14:creationId xmlns:p14="http://schemas.microsoft.com/office/powerpoint/2010/main" val="3654965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85C0C6D-A68C-4C93-9643-047438212599}" type="slidenum">
              <a:rPr lang="en-US" smtClean="0"/>
              <a:pPr eaLnBrk="1" hangingPunct="1"/>
              <a:t>23</a:t>
            </a:fld>
            <a:endParaRPr lang="en-US"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i="0" dirty="0"/>
              <a:t>Ask your students why a company would want to review a heat map of their website?</a:t>
            </a:r>
          </a:p>
          <a:p>
            <a:pPr lvl="1" eaLnBrk="1" hangingPunct="1"/>
            <a:r>
              <a:rPr lang="en-US" i="0" dirty="0"/>
              <a:t>Heat maps will tell the company where the</a:t>
            </a:r>
            <a:r>
              <a:rPr lang="en-US" i="0" baseline="0" dirty="0"/>
              <a:t> majority of traffic lands, where they leave, the videos they are watching, the products they are looking at, heat maps can tell the company the hot spots for the website!</a:t>
            </a:r>
            <a:endParaRPr lang="en-US" i="0" dirty="0"/>
          </a:p>
        </p:txBody>
      </p:sp>
    </p:spTree>
    <p:extLst>
      <p:ext uri="{BB962C8B-B14F-4D97-AF65-F5344CB8AC3E}">
        <p14:creationId xmlns:p14="http://schemas.microsoft.com/office/powerpoint/2010/main" val="962713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85C0C6D-A68C-4C93-9643-047438212599}" type="slidenum">
              <a:rPr lang="en-US" smtClean="0"/>
              <a:pPr eaLnBrk="1" hangingPunct="1"/>
              <a:t>24</a:t>
            </a:fld>
            <a:endParaRPr lang="en-US"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Clickstream data can reveal a number of basic data points on how consumers interact with websites</a:t>
            </a:r>
          </a:p>
          <a:p>
            <a:pPr eaLnBrk="1" hangingPunct="1"/>
            <a:r>
              <a:rPr lang="en-US" dirty="0"/>
              <a:t>Ask your students what an organization can learn from understanding </a:t>
            </a:r>
            <a:r>
              <a:rPr lang="en-US" dirty="0" err="1"/>
              <a:t>clickstream</a:t>
            </a:r>
            <a:r>
              <a:rPr lang="en-US" dirty="0"/>
              <a:t> data</a:t>
            </a:r>
          </a:p>
          <a:p>
            <a:pPr eaLnBrk="1" hangingPunct="1"/>
            <a:r>
              <a:rPr lang="en-US" dirty="0"/>
              <a:t>For example, what does number of abandoned shopping carts tell an organization?</a:t>
            </a:r>
          </a:p>
        </p:txBody>
      </p:sp>
    </p:spTree>
    <p:extLst>
      <p:ext uri="{BB962C8B-B14F-4D97-AF65-F5344CB8AC3E}">
        <p14:creationId xmlns:p14="http://schemas.microsoft.com/office/powerpoint/2010/main" val="26881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2C636D9-D7CA-4EA6-A2FB-9649331596B0}" type="slidenum">
              <a:rPr lang="en-US" smtClean="0"/>
              <a:pPr eaLnBrk="1" hangingPunct="1"/>
              <a:t>2</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 typeface="Wingdings" pitchFamily="2" charset="2"/>
              <a:buNone/>
            </a:pPr>
            <a:endParaRPr lang="en-US" dirty="0"/>
          </a:p>
        </p:txBody>
      </p:sp>
    </p:spTree>
    <p:extLst>
      <p:ext uri="{BB962C8B-B14F-4D97-AF65-F5344CB8AC3E}">
        <p14:creationId xmlns:p14="http://schemas.microsoft.com/office/powerpoint/2010/main" val="1360244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8C1E946-3341-409E-A790-C48997A37A6F}" type="slidenum">
              <a:rPr lang="en-US" smtClean="0"/>
              <a:pPr eaLnBrk="1" hangingPunct="1"/>
              <a:t>25</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CLASSROOM EXERCISE</a:t>
            </a:r>
            <a:endParaRPr lang="en-US" dirty="0"/>
          </a:p>
          <a:p>
            <a:pPr>
              <a:buFontTx/>
              <a:buNone/>
            </a:pPr>
            <a:r>
              <a:rPr lang="en-US" b="1" dirty="0"/>
              <a:t>Viral Marketing Video Clip</a:t>
            </a:r>
            <a:endParaRPr lang="en-US" dirty="0"/>
          </a:p>
          <a:p>
            <a:r>
              <a:rPr lang="en-US" dirty="0"/>
              <a:t>From Spam to Viral Marketing from John Cleese</a:t>
            </a:r>
          </a:p>
          <a:p>
            <a:r>
              <a:rPr lang="en-US" dirty="0"/>
              <a:t>One B2B marketer used a lot of silliness to increase its web traffic tenfold and generate thousands of sales leads starting a viral phenomenon which went from a wacky idea to revenue-generating success.  Great John Cleese video on the backup trauma institute.  I like to use this video when introducing IT Architectures.  This is also one of the first examples of a successful viral marketing campaign.</a:t>
            </a:r>
            <a:r>
              <a:rPr lang="en-US" baseline="0" dirty="0"/>
              <a:t> </a:t>
            </a:r>
            <a:r>
              <a:rPr lang="en-US" dirty="0"/>
              <a:t>https://www.youtube.com/watch?v=MgxgYL5P4z4</a:t>
            </a:r>
          </a:p>
          <a:p>
            <a:r>
              <a:rPr lang="en-US" i="0" dirty="0"/>
              <a:t>A</a:t>
            </a:r>
            <a:r>
              <a:rPr lang="en-US" i="0" baseline="0" dirty="0"/>
              <a:t> </a:t>
            </a:r>
            <a:r>
              <a:rPr lang="en-US" b="1" i="0" baseline="0" dirty="0"/>
              <a:t>B</a:t>
            </a:r>
            <a:r>
              <a:rPr lang="en-US" b="1" i="0" dirty="0"/>
              <a:t>anner ad</a:t>
            </a:r>
            <a:r>
              <a:rPr lang="en-US" i="0" dirty="0"/>
              <a:t>  is a box running across a web page that is often used to contain advertisements. The banner generally contains a link to the advertiser’s website. Web-based advertising services can track the number of times users click the banner, generating statistics that enable advertisers to judge whether the advertising fees are worth paying. Banner ads are like living, breathing classified ads. </a:t>
            </a:r>
          </a:p>
          <a:p>
            <a:pPr eaLnBrk="1" hangingPunct="1"/>
            <a:r>
              <a:rPr lang="en-US" i="0" dirty="0"/>
              <a:t>A </a:t>
            </a:r>
            <a:r>
              <a:rPr lang="en-US" b="1" i="0" dirty="0"/>
              <a:t>pop-up ad</a:t>
            </a:r>
            <a:r>
              <a:rPr lang="en-US" i="0" dirty="0"/>
              <a:t> is a small web page containing an advertisement that appears on the web page outside of the current website loaded in the web browser. A</a:t>
            </a:r>
            <a:r>
              <a:rPr lang="en-US" b="1" i="0" dirty="0"/>
              <a:t> pop-under ad</a:t>
            </a:r>
            <a:r>
              <a:rPr lang="en-US" i="0" dirty="0"/>
              <a:t> is a form of a pop-up ad that users do not see until they close the current web browser screen.</a:t>
            </a:r>
          </a:p>
          <a:p>
            <a:pPr eaLnBrk="1" hangingPunct="1"/>
            <a:r>
              <a:rPr lang="en-US" b="1" i="0" dirty="0"/>
              <a:t>Associate programs (affiliate programs)</a:t>
            </a:r>
            <a:r>
              <a:rPr lang="en-US" i="0" dirty="0"/>
              <a:t> allow businesses to generate commissions or royalties from an Internet site. For example, a business can sign up as an associate of a major commercial site such as Amazon. The business then sends potential buyers to the Amazon site using a code or banner ad. The business receives a commission when the referred customer makes a purchase on Amazon.</a:t>
            </a:r>
          </a:p>
          <a:p>
            <a:pPr eaLnBrk="1" hangingPunct="1"/>
            <a:r>
              <a:rPr lang="en-US" b="1" i="0" dirty="0"/>
              <a:t>Viral marketing</a:t>
            </a:r>
            <a:r>
              <a:rPr lang="en-US" i="0" dirty="0"/>
              <a:t>  is a technique that induces websites or users to pass on a marketing message to other websites or users, creating exponential growth in the message’s visibility and effect. One example of successful viral marketing is Hotmail, which promotes its service and its own advertisers’ messages in every user’s email notes. Viral marketing encourages users of a product or service supplied by an ebusiness to encourage friends to join. Viral marketing is a word-of-mouth type advertising program.</a:t>
            </a:r>
          </a:p>
        </p:txBody>
      </p:sp>
    </p:spTree>
    <p:extLst>
      <p:ext uri="{BB962C8B-B14F-4D97-AF65-F5344CB8AC3E}">
        <p14:creationId xmlns:p14="http://schemas.microsoft.com/office/powerpoint/2010/main" val="4193859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BE445F0-7526-46B4-9D62-0EACD8B03513}" type="slidenum">
              <a:rPr lang="en-US" smtClean="0"/>
              <a:pPr eaLnBrk="1" hangingPunct="1"/>
              <a:t>26</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Ask your students to differentiate between Website traffic analytics and Website</a:t>
            </a:r>
            <a:r>
              <a:rPr lang="en-US" baseline="0" dirty="0"/>
              <a:t> ebusiness analytics</a:t>
            </a:r>
          </a:p>
          <a:p>
            <a:pPr lvl="1" eaLnBrk="1" hangingPunct="1"/>
            <a:r>
              <a:rPr lang="en-US" baseline="0" dirty="0"/>
              <a:t>Website traffic analytics will help a company understand ease of use of the website, or the efficiency</a:t>
            </a:r>
          </a:p>
          <a:p>
            <a:pPr lvl="1" eaLnBrk="1" hangingPunct="1"/>
            <a:r>
              <a:rPr lang="en-US" baseline="0" dirty="0"/>
              <a:t>Website ebusiness analytics will help a company understand buying patterns and if the right customers are finding the right products to purchase</a:t>
            </a:r>
            <a:endParaRPr lang="en-US" dirty="0"/>
          </a:p>
        </p:txBody>
      </p:sp>
    </p:spTree>
    <p:extLst>
      <p:ext uri="{BB962C8B-B14F-4D97-AF65-F5344CB8AC3E}">
        <p14:creationId xmlns:p14="http://schemas.microsoft.com/office/powerpoint/2010/main" val="906697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7F5ADC7-E7E3-4DA3-B991-6D659A3DB992}" type="slidenum">
              <a:rPr lang="en-US" smtClean="0"/>
              <a:pPr eaLnBrk="1" hangingPunct="1"/>
              <a:t>27</a:t>
            </a:fld>
            <a:endParaRPr lang="en-US"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Can a business operate with more than one ebusiness model?</a:t>
            </a:r>
          </a:p>
          <a:p>
            <a:pPr lvl="1" eaLnBrk="1" hangingPunct="1"/>
            <a:r>
              <a:rPr lang="en-US" dirty="0"/>
              <a:t>Yes, eBay and Amazon are prime examples. eBay and Amazon’s ebusiness models change depending on who is posting the goods for sale and who is buying the goods for sale?’</a:t>
            </a:r>
          </a:p>
          <a:p>
            <a:pPr lvl="0" eaLnBrk="1" hangingPunct="1">
              <a:buNone/>
            </a:pPr>
            <a:r>
              <a:rPr lang="en-US" b="1" dirty="0"/>
              <a:t>CLASSROOM EXERCISE</a:t>
            </a:r>
          </a:p>
          <a:p>
            <a:pPr marL="0" indent="0" eaLnBrk="1" hangingPunct="1">
              <a:buNone/>
            </a:pPr>
            <a:r>
              <a:rPr lang="en-US" b="1" dirty="0"/>
              <a:t>ebusiness Business</a:t>
            </a:r>
          </a:p>
          <a:p>
            <a:pPr lvl="0" eaLnBrk="1" hangingPunct="1"/>
            <a:r>
              <a:rPr lang="en-US" dirty="0"/>
              <a:t>Ask your students to list the types of companies they want to work for when they graduate</a:t>
            </a:r>
          </a:p>
          <a:p>
            <a:pPr lvl="0" eaLnBrk="1" hangingPunct="1"/>
            <a:r>
              <a:rPr lang="en-US" dirty="0"/>
              <a:t>List the companies on the board and categorize them by industry</a:t>
            </a:r>
          </a:p>
          <a:p>
            <a:pPr lvl="0" eaLnBrk="1" hangingPunct="1"/>
            <a:r>
              <a:rPr lang="en-US" dirty="0"/>
              <a:t>Assign each industry to a group, or assign the industry to each individual depending on the company they want to work for, and have the students research how the different industries are using ebusiness</a:t>
            </a:r>
          </a:p>
          <a:p>
            <a:pPr lvl="1" eaLnBrk="1" hangingPunct="1"/>
            <a:r>
              <a:rPr lang="en-US" dirty="0"/>
              <a:t>Manufacturing and Retail: RFID, online payments and orders, sales via the Internet, customer service via the Internet</a:t>
            </a:r>
          </a:p>
          <a:p>
            <a:pPr lvl="1" eaLnBrk="1" hangingPunct="1"/>
            <a:r>
              <a:rPr lang="en-US" dirty="0"/>
              <a:t>Financial: online banking, online mortgages, online loans</a:t>
            </a:r>
          </a:p>
          <a:p>
            <a:pPr lvl="1" eaLnBrk="1" hangingPunct="1"/>
            <a:r>
              <a:rPr lang="en-US" dirty="0"/>
              <a:t>Telecommunications: Voice over the Internet (VoIP)</a:t>
            </a:r>
          </a:p>
          <a:p>
            <a:pPr lvl="1" eaLnBrk="1" hangingPunct="1"/>
            <a:r>
              <a:rPr lang="en-US" dirty="0"/>
              <a:t>Healthcare: digital hospitals, pharmacy orders via the Internet</a:t>
            </a:r>
          </a:p>
          <a:p>
            <a:pPr lvl="1" eaLnBrk="1" hangingPunct="1"/>
            <a:r>
              <a:rPr lang="en-US" dirty="0"/>
              <a:t>Travel: online reservations, Travelocity, Expedia</a:t>
            </a:r>
          </a:p>
        </p:txBody>
      </p:sp>
    </p:spTree>
    <p:extLst>
      <p:ext uri="{BB962C8B-B14F-4D97-AF65-F5344CB8AC3E}">
        <p14:creationId xmlns:p14="http://schemas.microsoft.com/office/powerpoint/2010/main" val="3306432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45B1561-520F-4145-ABCB-E0E97AD76CA8}" type="slidenum">
              <a:rPr lang="en-US" smtClean="0"/>
              <a:pPr eaLnBrk="1" hangingPunct="1"/>
              <a:t>28</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Business Types:</a:t>
            </a:r>
          </a:p>
          <a:p>
            <a:pPr lvl="1" eaLnBrk="1" hangingPunct="1"/>
            <a:r>
              <a:rPr lang="en-US" b="1" dirty="0"/>
              <a:t>Brick-and-mortar business:</a:t>
            </a:r>
            <a:r>
              <a:rPr lang="en-US" b="1" baseline="0" dirty="0"/>
              <a:t> </a:t>
            </a:r>
            <a:r>
              <a:rPr lang="en-US" dirty="0"/>
              <a:t>operates in a physical store without an Internet presence.</a:t>
            </a:r>
          </a:p>
          <a:p>
            <a:pPr lvl="1" eaLnBrk="1" hangingPunct="1"/>
            <a:r>
              <a:rPr lang="en-US" b="1" dirty="0"/>
              <a:t>Pure-play (virtual) business: </a:t>
            </a:r>
            <a:r>
              <a:rPr lang="en-US" dirty="0"/>
              <a:t>a business that operates on the Internet only without a physical store. Examples include Amazon.com and Expedia.com. </a:t>
            </a:r>
          </a:p>
          <a:p>
            <a:pPr lvl="1" eaLnBrk="1" hangingPunct="1"/>
            <a:r>
              <a:rPr lang="en-US" b="1" dirty="0"/>
              <a:t>Click-and-mortar business:</a:t>
            </a:r>
            <a:r>
              <a:rPr lang="en-US" dirty="0"/>
              <a:t> a business that operates in a physical store and on the Internet.  Examples include REI and Barnes and Noble.</a:t>
            </a:r>
          </a:p>
          <a:p>
            <a:pPr eaLnBrk="1" hangingPunct="1"/>
            <a:r>
              <a:rPr lang="en-US" dirty="0"/>
              <a:t>Can you name a company that operates in each of the different business types?</a:t>
            </a:r>
          </a:p>
          <a:p>
            <a:pPr lvl="1" eaLnBrk="1" hangingPunct="1"/>
            <a:r>
              <a:rPr lang="en-US" dirty="0"/>
              <a:t>Brick-and-mortar business: local book store, college book store (there are not many today)</a:t>
            </a:r>
          </a:p>
          <a:p>
            <a:pPr lvl="1" eaLnBrk="1" hangingPunct="1"/>
            <a:r>
              <a:rPr lang="en-US" dirty="0"/>
              <a:t>Pure-play business:</a:t>
            </a:r>
            <a:r>
              <a:rPr lang="en-US" baseline="0" dirty="0"/>
              <a:t> </a:t>
            </a:r>
            <a:r>
              <a:rPr lang="en-US" dirty="0"/>
              <a:t>Amazon.com, eBay</a:t>
            </a:r>
          </a:p>
          <a:p>
            <a:pPr lvl="1" eaLnBrk="1" hangingPunct="1"/>
            <a:r>
              <a:rPr lang="en-US" dirty="0"/>
              <a:t>Click-and-mortar business: Barnes and Noble</a:t>
            </a:r>
          </a:p>
        </p:txBody>
      </p:sp>
    </p:spTree>
    <p:extLst>
      <p:ext uri="{BB962C8B-B14F-4D97-AF65-F5344CB8AC3E}">
        <p14:creationId xmlns:p14="http://schemas.microsoft.com/office/powerpoint/2010/main" val="2438611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Discuss the Figure from the text which highlights the different types of intermediaries</a:t>
            </a:r>
          </a:p>
          <a:p>
            <a:pPr eaLnBrk="1" hangingPunct="1"/>
            <a:r>
              <a:rPr lang="en-US" dirty="0"/>
              <a:t>Explain the relationship between intermediaries and reintermediation</a:t>
            </a:r>
          </a:p>
          <a:p>
            <a:pPr lvl="1" eaLnBrk="1" hangingPunct="1"/>
            <a:r>
              <a:rPr lang="en-US" dirty="0"/>
              <a:t>Reintermediation occurred because of intermediaries</a:t>
            </a:r>
          </a:p>
          <a:p>
            <a:pPr eaLnBrk="1" hangingPunct="1">
              <a:buNone/>
            </a:pPr>
            <a:r>
              <a:rPr lang="en-US" b="1" dirty="0"/>
              <a:t>CLASSROOM EXERCISE</a:t>
            </a:r>
          </a:p>
          <a:p>
            <a:pPr marL="0" indent="0" eaLnBrk="1" hangingPunct="1">
              <a:buNone/>
            </a:pPr>
            <a:r>
              <a:rPr lang="en-US" b="1" dirty="0"/>
              <a:t>Trip to a trip</a:t>
            </a:r>
          </a:p>
          <a:p>
            <a:pPr lvl="0" eaLnBrk="1" hangingPunct="1"/>
            <a:r>
              <a:rPr lang="en-US" dirty="0"/>
              <a:t>Have your students create a trip itinerary for a 7 day trip to Paris with a nice hotel and rental car on Priceline</a:t>
            </a:r>
            <a:r>
              <a:rPr lang="en-US" baseline="0" dirty="0"/>
              <a:t> or Kayak</a:t>
            </a:r>
            <a:endParaRPr lang="en-US" dirty="0"/>
          </a:p>
          <a:p>
            <a:pPr lvl="1" eaLnBrk="1" hangingPunct="1"/>
            <a:r>
              <a:rPr lang="en-US" dirty="0"/>
              <a:t>Which site did they like best?</a:t>
            </a:r>
          </a:p>
          <a:p>
            <a:pPr lvl="1" eaLnBrk="1" hangingPunct="1"/>
            <a:r>
              <a:rPr lang="en-US" dirty="0"/>
              <a:t>Which site had the best website?</a:t>
            </a:r>
          </a:p>
          <a:p>
            <a:pPr lvl="1" eaLnBrk="1" hangingPunct="1"/>
            <a:r>
              <a:rPr lang="en-US" dirty="0"/>
              <a:t>Which site will they continue to use?</a:t>
            </a:r>
          </a:p>
          <a:p>
            <a:endParaRPr 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56C4B7E-50F4-4CB6-9015-60D1EEDBCF6A}" type="slidenum">
              <a:rPr lang="en-US" smtClean="0"/>
              <a:pPr eaLnBrk="1" hangingPunct="1"/>
              <a:t>29</a:t>
            </a:fld>
            <a:endParaRPr lang="en-US" dirty="0"/>
          </a:p>
        </p:txBody>
      </p:sp>
    </p:spTree>
    <p:extLst>
      <p:ext uri="{BB962C8B-B14F-4D97-AF65-F5344CB8AC3E}">
        <p14:creationId xmlns:p14="http://schemas.microsoft.com/office/powerpoint/2010/main" val="2567903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Discuss the Figure from the text which highlights the different forms</a:t>
            </a:r>
            <a:r>
              <a:rPr lang="en-US" baseline="0" dirty="0"/>
              <a:t> of searching</a:t>
            </a:r>
          </a:p>
          <a:p>
            <a:pPr eaLnBrk="1" hangingPunct="1"/>
            <a:r>
              <a:rPr lang="en-US" baseline="0" dirty="0"/>
              <a:t>Ask your students how frequently they search and the different types of search they use</a:t>
            </a:r>
          </a:p>
          <a:p>
            <a:pPr eaLnBrk="1" hangingPunct="1"/>
            <a:r>
              <a:rPr lang="en-US" baseline="0" dirty="0"/>
              <a:t>Ask your students if they ran a business which type of search would be most effective?</a:t>
            </a:r>
          </a:p>
          <a:p>
            <a:pPr eaLnBrk="1" hangingPunct="1"/>
            <a:r>
              <a:rPr lang="en-US" baseline="0" dirty="0"/>
              <a:t>Which type of search would be least effective?</a:t>
            </a:r>
          </a:p>
          <a:p>
            <a:pPr eaLnBrk="1" hangingPunct="1"/>
            <a:r>
              <a:rPr lang="en-US" baseline="0" dirty="0"/>
              <a:t>Ask your students to categorize the different types of search according to business models</a:t>
            </a:r>
          </a:p>
          <a:p>
            <a:pPr marL="284162" lvl="1" indent="0" eaLnBrk="1" hangingPunct="1"/>
            <a:r>
              <a:rPr lang="en-US" baseline="0" dirty="0"/>
              <a:t> retail store</a:t>
            </a:r>
          </a:p>
          <a:p>
            <a:pPr marL="284162" lvl="1" indent="0" eaLnBrk="1" hangingPunct="1"/>
            <a:r>
              <a:rPr lang="en-US" baseline="0" dirty="0"/>
              <a:t> movie theater </a:t>
            </a:r>
          </a:p>
          <a:p>
            <a:pPr marL="284162" lvl="1" indent="0" eaLnBrk="1" hangingPunct="1"/>
            <a:r>
              <a:rPr lang="en-US" baseline="0" dirty="0"/>
              <a:t> book store</a:t>
            </a:r>
          </a:p>
          <a:p>
            <a:pPr marL="284162" lvl="1" indent="0" eaLnBrk="1" hangingPunct="1"/>
            <a:r>
              <a:rPr lang="en-US" baseline="0" dirty="0"/>
              <a:t> grocery store</a:t>
            </a:r>
          </a:p>
          <a:p>
            <a:pPr marL="284162" lvl="1" indent="0" eaLnBrk="1" hangingPunct="1"/>
            <a:r>
              <a:rPr lang="en-US" baseline="0" dirty="0"/>
              <a:t> coffee shop</a:t>
            </a:r>
          </a:p>
          <a:p>
            <a:pPr marL="284162" lvl="1" indent="0" eaLnBrk="1" hangingPunct="1"/>
            <a:r>
              <a:rPr lang="en-US" baseline="0" dirty="0"/>
              <a:t> auto dealer</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56C4B7E-50F4-4CB6-9015-60D1EEDBCF6A}" type="slidenum">
              <a:rPr lang="en-US" smtClean="0"/>
              <a:pPr eaLnBrk="1" hangingPunct="1"/>
              <a:t>30</a:t>
            </a:fld>
            <a:endParaRPr lang="en-US" dirty="0"/>
          </a:p>
        </p:txBody>
      </p:sp>
    </p:spTree>
    <p:extLst>
      <p:ext uri="{BB962C8B-B14F-4D97-AF65-F5344CB8AC3E}">
        <p14:creationId xmlns:p14="http://schemas.microsoft.com/office/powerpoint/2010/main" val="231820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eaLnBrk="1" hangingPunct="1">
              <a:defRPr/>
            </a:pPr>
            <a:r>
              <a:rPr lang="en-US" dirty="0"/>
              <a:t>eBay is the Internet’s most successful C2C site and is now ranked in the top 15 retailers in the United States</a:t>
            </a:r>
          </a:p>
          <a:p>
            <a:pPr eaLnBrk="1" hangingPunct="1">
              <a:defRPr/>
            </a:pPr>
            <a:r>
              <a:rPr lang="en-US" dirty="0"/>
              <a:t>Which type of revenue models would the following industries use?</a:t>
            </a:r>
          </a:p>
          <a:p>
            <a:pPr lvl="1" eaLnBrk="1" hangingPunct="1">
              <a:defRPr/>
            </a:pPr>
            <a:r>
              <a:rPr lang="en-US" dirty="0"/>
              <a:t>Car</a:t>
            </a:r>
          </a:p>
          <a:p>
            <a:pPr lvl="1" eaLnBrk="1" hangingPunct="1">
              <a:defRPr/>
            </a:pPr>
            <a:r>
              <a:rPr lang="en-US" dirty="0"/>
              <a:t>Boat</a:t>
            </a:r>
          </a:p>
          <a:p>
            <a:pPr lvl="1" eaLnBrk="1" hangingPunct="1">
              <a:defRPr/>
            </a:pPr>
            <a:r>
              <a:rPr lang="en-US" dirty="0"/>
              <a:t>Vacation</a:t>
            </a:r>
          </a:p>
          <a:p>
            <a:pPr lvl="1" eaLnBrk="1" hangingPunct="1">
              <a:defRPr/>
            </a:pPr>
            <a:r>
              <a:rPr lang="en-US" dirty="0"/>
              <a:t>Bicycle</a:t>
            </a:r>
          </a:p>
          <a:p>
            <a:pPr lvl="1" eaLnBrk="1" hangingPunct="1">
              <a:defRPr/>
            </a:pPr>
            <a:r>
              <a:rPr lang="en-US" dirty="0"/>
              <a:t>Coat</a:t>
            </a:r>
          </a:p>
          <a:p>
            <a:pPr lvl="1" eaLnBrk="1" hangingPunct="1">
              <a:defRPr/>
            </a:pPr>
            <a:r>
              <a:rPr lang="en-US" dirty="0"/>
              <a:t>DVDs</a:t>
            </a:r>
          </a:p>
          <a:p>
            <a:pPr lvl="1" eaLnBrk="1" hangingPunct="1">
              <a:defRPr/>
            </a:pPr>
            <a:r>
              <a:rPr lang="en-US" dirty="0"/>
              <a:t>Pet grooming service</a:t>
            </a:r>
          </a:p>
          <a:p>
            <a:pPr lvl="1" eaLnBrk="1" hangingPunct="1">
              <a:defRPr/>
            </a:pPr>
            <a:r>
              <a:rPr lang="en-US" dirty="0"/>
              <a:t>Dog walking service</a:t>
            </a:r>
          </a:p>
          <a:p>
            <a:pPr lvl="1" eaLnBrk="1" hangingPunct="1">
              <a:defRPr/>
            </a:pPr>
            <a:r>
              <a:rPr lang="en-US" dirty="0"/>
              <a:t>Wedding catering</a:t>
            </a:r>
          </a:p>
          <a:p>
            <a:pPr eaLnBrk="1" hangingPunct="1">
              <a:buNone/>
              <a:defRPr/>
            </a:pPr>
            <a:r>
              <a:rPr lang="en-US" b="1" dirty="0"/>
              <a:t>CLASSROOM EXERCISE</a:t>
            </a:r>
          </a:p>
          <a:p>
            <a:pPr marL="0" indent="0" eaLnBrk="1" hangingPunct="1">
              <a:buNone/>
              <a:defRPr/>
            </a:pPr>
            <a:r>
              <a:rPr lang="en-US" b="1" dirty="0"/>
              <a:t>“The Competitive Nature of Websites”</a:t>
            </a:r>
            <a:endParaRPr lang="en-US" dirty="0"/>
          </a:p>
          <a:p>
            <a:pPr lvl="0" eaLnBrk="1" hangingPunct="1">
              <a:defRPr/>
            </a:pPr>
            <a:r>
              <a:rPr lang="en-US" dirty="0"/>
              <a:t>Have students team up with two or three classmates to select and compare websites of two retailers that are in the same business (as an example jcrew.com vs. abercrombie.com, or Amazon.com vs. bn.com).  Have students use the list of "do's and don'ts" from</a:t>
            </a:r>
            <a:r>
              <a:rPr lang="en-US" baseline="0" dirty="0"/>
              <a:t> a Google search and </a:t>
            </a:r>
            <a:r>
              <a:rPr lang="en-US" dirty="0"/>
              <a:t>compare the two sites, along with other criteria you might like to add.  Have students review the range of information resources and services used in the sites and the ways in which they are organized, designed, and presented.</a:t>
            </a:r>
          </a:p>
          <a:p>
            <a:pPr lvl="0" eaLnBrk="1" hangingPunct="1">
              <a:defRPr/>
            </a:pPr>
            <a:r>
              <a:rPr lang="en-US" dirty="0"/>
              <a:t>The basic question the groups should attempt to answer is how well the sites support the conduct of ebusiness.  After analyzing the sites, have students compare the strengths and weak­nesses of the two sites.  Students should be able to draw a conclusion as to which one they think does the best job of attracting customers to the website and retaining them once they get there.  Also, have students comment on how well they think each site:</a:t>
            </a:r>
          </a:p>
          <a:p>
            <a:pPr lvl="1" eaLnBrk="1" hangingPunct="1">
              <a:defRPr/>
            </a:pPr>
            <a:r>
              <a:rPr lang="en-US" dirty="0"/>
              <a:t>Offers a fast and convenient shopping experience</a:t>
            </a:r>
          </a:p>
          <a:p>
            <a:pPr lvl="1" eaLnBrk="1" hangingPunct="1">
              <a:defRPr/>
            </a:pPr>
            <a:r>
              <a:rPr lang="en-US" dirty="0"/>
              <a:t>Provides access to help or additional information</a:t>
            </a:r>
          </a:p>
          <a:p>
            <a:pPr lvl="1" eaLnBrk="1" hangingPunct="1">
              <a:defRPr/>
            </a:pPr>
            <a:r>
              <a:rPr lang="en-US" dirty="0"/>
              <a:t>Selects desirable products and displays them and describes them in an attractive and easy-to­ understand manner</a:t>
            </a:r>
          </a:p>
          <a:p>
            <a:pPr lvl="1" eaLnBrk="1" hangingPunct="1">
              <a:defRPr/>
            </a:pPr>
            <a:r>
              <a:rPr lang="en-US" dirty="0"/>
              <a:t>Describes its method for getting purchases to customers promptly</a:t>
            </a:r>
          </a:p>
          <a:p>
            <a:pPr lvl="1" eaLnBrk="1" hangingPunct="1">
              <a:defRPr/>
            </a:pPr>
            <a:r>
              <a:rPr lang="en-US" dirty="0"/>
              <a:t>Uses online ads, affiliate programs, viral marketing, and email marketing</a:t>
            </a:r>
          </a:p>
          <a:p>
            <a:pPr>
              <a:defRPr/>
            </a:pPr>
            <a:endParaRPr 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DB43323-95C1-4065-A29E-80D10CED3A60}" type="slidenum">
              <a:rPr lang="en-US" smtClean="0"/>
              <a:pPr eaLnBrk="1" hangingPunct="1"/>
              <a:t>31</a:t>
            </a:fld>
            <a:endParaRPr lang="en-US" dirty="0"/>
          </a:p>
        </p:txBody>
      </p:sp>
    </p:spTree>
    <p:extLst>
      <p:ext uri="{BB962C8B-B14F-4D97-AF65-F5344CB8AC3E}">
        <p14:creationId xmlns:p14="http://schemas.microsoft.com/office/powerpoint/2010/main" val="2999211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0" indent="0" eaLnBrk="1" hangingPunct="1">
              <a:buNone/>
              <a:defRPr/>
            </a:pPr>
            <a:r>
              <a:rPr lang="en-US" dirty="0"/>
              <a:t>Ask</a:t>
            </a:r>
            <a:r>
              <a:rPr lang="en-US" baseline="0" dirty="0"/>
              <a:t> your students why a company would engage in click fraud to hurt a rival or competitor?</a:t>
            </a:r>
          </a:p>
          <a:p>
            <a:pPr marL="0" indent="0" eaLnBrk="1" hangingPunct="1">
              <a:buNone/>
              <a:defRPr/>
            </a:pPr>
            <a:r>
              <a:rPr lang="en-US" baseline="0" dirty="0"/>
              <a:t>Ask your students why a company might use hitbots on its own website?</a:t>
            </a:r>
            <a:endParaRPr 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DB43323-95C1-4065-A29E-80D10CED3A60}" type="slidenum">
              <a:rPr lang="en-US" smtClean="0"/>
              <a:pPr eaLnBrk="1" hangingPunct="1"/>
              <a:t>32</a:t>
            </a:fld>
            <a:endParaRPr lang="en-US" dirty="0"/>
          </a:p>
        </p:txBody>
      </p:sp>
    </p:spTree>
    <p:extLst>
      <p:ext uri="{BB962C8B-B14F-4D97-AF65-F5344CB8AC3E}">
        <p14:creationId xmlns:p14="http://schemas.microsoft.com/office/powerpoint/2010/main" val="3418628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As firms began to move online, more MIS tools were created to support ebusiness processes and requirements</a:t>
            </a:r>
          </a:p>
          <a:p>
            <a:pPr eaLnBrk="1" hangingPunct="1">
              <a:defRPr/>
            </a:pPr>
            <a:r>
              <a:rPr lang="en-US" b="1" i="0" dirty="0"/>
              <a:t>Videoconferencing </a:t>
            </a:r>
            <a:r>
              <a:rPr lang="en-US" b="0" i="0" dirty="0"/>
              <a:t>is</a:t>
            </a:r>
            <a:r>
              <a:rPr lang="en-US" i="0" dirty="0"/>
              <a:t> a set of interactive telecommunication technologies that allow two or more locations to interact via two-way video and audio transmissions simultaneously. It has also been called visual collaboration and is a type of groupware. Videoconferencing uses telecommunications of audio and video to bring people at different sites together for a meeting. This can be as simple as a conversation between two people in private offices (point-to-point) or involve several sites (multi-point) with more than one person in large rooms at different sites. Besides the audio and visual transmission of people, videoconferencing can be used to share documents, computer-displayed information, and whiteboards</a:t>
            </a:r>
          </a:p>
          <a:p>
            <a:pPr eaLnBrk="1" hangingPunct="1">
              <a:defRPr/>
            </a:pPr>
            <a:r>
              <a:rPr lang="en-US" i="0" dirty="0"/>
              <a:t>Ask your students what are the business advantages of videoconferencing?</a:t>
            </a:r>
          </a:p>
          <a:p>
            <a:pPr eaLnBrk="1" hangingPunct="1">
              <a:defRPr/>
            </a:pPr>
            <a:r>
              <a:rPr lang="en-US" i="0" dirty="0"/>
              <a:t>What industries are at risk because of videoconference?</a:t>
            </a:r>
          </a:p>
          <a:p>
            <a:pPr lvl="1" eaLnBrk="1" hangingPunct="1">
              <a:defRPr/>
            </a:pPr>
            <a:r>
              <a:rPr lang="en-US" i="0" dirty="0"/>
              <a:t>Airlines, hotels, rental cars (all businesses used in business travel which becomes nonexistent with the use of videoconferencing)</a:t>
            </a:r>
          </a:p>
          <a:p>
            <a:pPr eaLnBrk="1" hangingPunct="1">
              <a:defRPr/>
            </a:pPr>
            <a:r>
              <a:rPr lang="en-US" b="1" i="0" dirty="0"/>
              <a:t>Web conferencing </a:t>
            </a:r>
            <a:r>
              <a:rPr lang="en-US" i="0" dirty="0"/>
              <a:t>blends </a:t>
            </a:r>
            <a:r>
              <a:rPr lang="en-US" dirty="0"/>
              <a:t>audio, video, and document-sharing technologies to create virtual meeting rooms where people “gather” at a password-protected Web site. There, they can chat in conference calls or use real-time text messages. They can mark up a shared document as if it were a blackboard, and even watch live software demos or video clips.</a:t>
            </a:r>
          </a:p>
          <a:p>
            <a:pPr eaLnBrk="1" hangingPunct="1">
              <a:defRPr/>
            </a:pPr>
            <a:r>
              <a:rPr lang="en-US" dirty="0"/>
              <a:t>Perhaps the biggest surprise about Web conferencing is its simplicity. Users only need to set up an account and download a few small software files. The best part about a Web conference is that attendees do not have to have the same hardware or software. Every participant can see what is on anyone else’s screen, regardless of the application being used </a:t>
            </a:r>
          </a:p>
          <a:p>
            <a:pPr eaLnBrk="1" hangingPunct="1">
              <a:defRPr/>
            </a:pPr>
            <a:r>
              <a:rPr lang="en-US" dirty="0"/>
              <a:t>Ask your students what are the business advantages of videoconferencing?</a:t>
            </a:r>
          </a:p>
          <a:p>
            <a:pPr eaLnBrk="1" hangingPunct="1">
              <a:defRPr/>
            </a:pPr>
            <a:r>
              <a:rPr lang="en-US" dirty="0"/>
              <a:t>What industries are at risk because of videoconferencing?</a:t>
            </a:r>
          </a:p>
          <a:p>
            <a:pPr lvl="1" eaLnBrk="1" hangingPunct="1">
              <a:defRPr/>
            </a:pPr>
            <a:r>
              <a:rPr lang="en-US" dirty="0"/>
              <a:t>Airlines, hotels, rental cars (all businesses used in business travel which becomes nonexistent with the use of videoconferencing)</a:t>
            </a: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8DC10DA-9946-4985-80C6-A32715CF5CDB}" type="slidenum">
              <a:rPr lang="en-US" smtClean="0"/>
              <a:pPr eaLnBrk="1" hangingPunct="1"/>
              <a:t>33</a:t>
            </a:fld>
            <a:endParaRPr lang="en-US" dirty="0"/>
          </a:p>
        </p:txBody>
      </p:sp>
    </p:spTree>
    <p:extLst>
      <p:ext uri="{BB962C8B-B14F-4D97-AF65-F5344CB8AC3E}">
        <p14:creationId xmlns:p14="http://schemas.microsoft.com/office/powerpoint/2010/main" val="2709135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Email: short for electronic mail, is the exchange of digital messages over the Internet</a:t>
            </a:r>
          </a:p>
          <a:p>
            <a:pPr lvl="1">
              <a:defRPr/>
            </a:pPr>
            <a:r>
              <a:rPr lang="en-US" dirty="0"/>
              <a:t>Email is typically delivered through an Internet service provider – a company that provides access to the Internet for a monthly fee such as AOL and Comcast</a:t>
            </a:r>
          </a:p>
          <a:p>
            <a:pPr>
              <a:defRPr/>
            </a:pPr>
            <a:r>
              <a:rPr lang="en-US" dirty="0"/>
              <a:t>Instant messaging: a service that enables instant or real-time communication between people</a:t>
            </a:r>
          </a:p>
          <a:p>
            <a:pPr lvl="1">
              <a:defRPr/>
            </a:pPr>
            <a:r>
              <a:rPr lang="en-US" dirty="0"/>
              <a:t>Instant messaging occurs in real-time, when a system updates information at the same rate it receives it</a:t>
            </a:r>
          </a:p>
          <a:p>
            <a:pPr>
              <a:defRPr/>
            </a:pPr>
            <a:r>
              <a:rPr lang="en-US" dirty="0"/>
              <a:t>Podcasting: converts an audio broadcast to a digital music player</a:t>
            </a:r>
          </a:p>
          <a:p>
            <a:pPr>
              <a:defRPr/>
            </a:pPr>
            <a:r>
              <a:rPr lang="en-US" dirty="0"/>
              <a:t>Videoconferencing: allows people at two or more locations to interact via two-way video and audio transmissions simultaneously</a:t>
            </a:r>
          </a:p>
          <a:p>
            <a:pPr>
              <a:defRPr/>
            </a:pPr>
            <a:r>
              <a:rPr lang="en-US" dirty="0"/>
              <a:t>Web conferencing blends videoconferencing with document sharing and allows the user to deliver a presentation over the Web to a group of geographically dispersed participants</a:t>
            </a:r>
          </a:p>
          <a:p>
            <a:pPr>
              <a:defRPr/>
            </a:pPr>
            <a:r>
              <a:rPr lang="en-US" dirty="0"/>
              <a:t>Content management system: helps companies manage the creation, storage, editing, and publication of their website content</a:t>
            </a:r>
          </a:p>
          <a:p>
            <a:pPr lvl="1">
              <a:defRPr/>
            </a:pPr>
            <a:r>
              <a:rPr lang="en-US" dirty="0"/>
              <a:t>Taxonomy: the scientific classification of organisms into groups based on similarities of structure of origin</a:t>
            </a:r>
          </a:p>
          <a:p>
            <a:pPr lvl="1">
              <a:defRPr/>
            </a:pPr>
            <a:r>
              <a:rPr lang="en-US" dirty="0"/>
              <a:t>Information architecture: the set of ideas about how all information in a given context should be organized</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91614EC-5C8A-48CE-89E5-820248671FD6}" type="slidenum">
              <a:rPr lang="en-US" smtClean="0"/>
              <a:pPr eaLnBrk="1" hangingPunct="1"/>
              <a:t>34</a:t>
            </a:fld>
            <a:endParaRPr lang="en-US" dirty="0"/>
          </a:p>
        </p:txBody>
      </p:sp>
    </p:spTree>
    <p:extLst>
      <p:ext uri="{BB962C8B-B14F-4D97-AF65-F5344CB8AC3E}">
        <p14:creationId xmlns:p14="http://schemas.microsoft.com/office/powerpoint/2010/main" val="324201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2C636D9-D7CA-4EA6-A2FB-9649331596B0}" type="slidenum">
              <a:rPr lang="en-US" smtClean="0"/>
              <a:pPr eaLnBrk="1" hangingPunct="1"/>
              <a:t>3</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 typeface="Wingdings" pitchFamily="2" charset="2"/>
              <a:buNone/>
            </a:pPr>
            <a:endParaRPr lang="en-US" dirty="0"/>
          </a:p>
        </p:txBody>
      </p:sp>
    </p:spTree>
    <p:extLst>
      <p:ext uri="{BB962C8B-B14F-4D97-AF65-F5344CB8AC3E}">
        <p14:creationId xmlns:p14="http://schemas.microsoft.com/office/powerpoint/2010/main" val="3932505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2048547-177F-466F-AF84-C58AB15C7A42}" type="slidenum">
              <a:rPr lang="en-US" smtClean="0"/>
              <a:pPr eaLnBrk="1" hangingPunct="1"/>
              <a:t>35</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Identity theft is already so common that there are entire units within law enforcement that deal with this issue every day</a:t>
            </a:r>
          </a:p>
          <a:p>
            <a:pPr eaLnBrk="1" hangingPunct="1"/>
            <a:r>
              <a:rPr lang="en-US" dirty="0"/>
              <a:t>There are toll-free numbers, websites and documents that clearly define incident response procedures</a:t>
            </a:r>
          </a:p>
          <a:p>
            <a:pPr eaLnBrk="1" hangingPunct="1"/>
            <a:r>
              <a:rPr lang="en-US" dirty="0"/>
              <a:t>Which challenge would you pick if asked to identify the most difficult ebusiness challenge?</a:t>
            </a:r>
          </a:p>
          <a:p>
            <a:pPr lvl="1" eaLnBrk="1" hangingPunct="1"/>
            <a:r>
              <a:rPr lang="en-US" dirty="0"/>
              <a:t>Would it change depending on the industry?	</a:t>
            </a:r>
          </a:p>
          <a:p>
            <a:pPr lvl="1" eaLnBrk="1" hangingPunct="1"/>
            <a:r>
              <a:rPr lang="en-US" dirty="0"/>
              <a:t>Would it change depending on the company?</a:t>
            </a:r>
          </a:p>
          <a:p>
            <a:pPr lvl="1" eaLnBrk="1" hangingPunct="1"/>
            <a:r>
              <a:rPr lang="en-US" dirty="0"/>
              <a:t>Would it change depending on the customer?</a:t>
            </a:r>
          </a:p>
          <a:p>
            <a:pPr eaLnBrk="1" hangingPunct="1">
              <a:buNone/>
            </a:pPr>
            <a:r>
              <a:rPr lang="en-US" b="1" dirty="0"/>
              <a:t>CLASSROOM EXERCISE</a:t>
            </a:r>
          </a:p>
          <a:p>
            <a:pPr marL="0" indent="0" eaLnBrk="1" hangingPunct="1">
              <a:buNone/>
            </a:pPr>
            <a:r>
              <a:rPr lang="en-US" b="1" dirty="0"/>
              <a:t>Protecting Customers</a:t>
            </a:r>
          </a:p>
          <a:p>
            <a:pPr lvl="0" eaLnBrk="1" hangingPunct="1"/>
            <a:r>
              <a:rPr lang="en-US" dirty="0"/>
              <a:t>Identity theft is rising and there are great examples on the Internet</a:t>
            </a:r>
          </a:p>
          <a:p>
            <a:pPr lvl="0" eaLnBrk="1" hangingPunct="1"/>
            <a:r>
              <a:rPr lang="en-US" dirty="0"/>
              <a:t>Ask your students to compile a listing of identity theft and phising scams by researching the Internet to find examples</a:t>
            </a:r>
          </a:p>
          <a:p>
            <a:pPr lvl="0" eaLnBrk="1" hangingPunct="1"/>
            <a:r>
              <a:rPr lang="en-US" dirty="0"/>
              <a:t>Discuss all of the examples to help spread awareness to your students</a:t>
            </a:r>
          </a:p>
          <a:p>
            <a:pPr lvl="0" eaLnBrk="1" hangingPunct="1"/>
            <a:r>
              <a:rPr lang="en-US" dirty="0"/>
              <a:t>What can a company do to help prevent identity theft and phising scams?</a:t>
            </a:r>
          </a:p>
        </p:txBody>
      </p:sp>
    </p:spTree>
    <p:extLst>
      <p:ext uri="{BB962C8B-B14F-4D97-AF65-F5344CB8AC3E}">
        <p14:creationId xmlns:p14="http://schemas.microsoft.com/office/powerpoint/2010/main" val="2077113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3401B6E-50A8-45DD-8DAF-44B0CD8863DB}" type="slidenum">
              <a:rPr lang="en-US" smtClean="0"/>
              <a:pPr eaLnBrk="1" hangingPunct="1"/>
              <a:t>36</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None/>
            </a:pPr>
            <a:r>
              <a:rPr lang="en-US" b="1" dirty="0"/>
              <a:t>CLASSROOM OPENER</a:t>
            </a:r>
          </a:p>
          <a:p>
            <a:pPr marL="0" indent="0" eaLnBrk="1" hangingPunct="1">
              <a:buNone/>
            </a:pPr>
            <a:r>
              <a:rPr lang="en-US" b="1" dirty="0"/>
              <a:t>GREAT BUSINESS DECISIONS – Jeff Bezos Decides to Sell Books over the Internet</a:t>
            </a:r>
            <a:endParaRPr lang="en-US" dirty="0"/>
          </a:p>
          <a:p>
            <a:pPr eaLnBrk="1" hangingPunct="1"/>
            <a:r>
              <a:rPr lang="en-US" dirty="0"/>
              <a:t>Jeff Bezos owns 41 percent of Amazon and is estimated to be worth over $900 million.  Bezos graduated from Princeton and was the youngest Vice President at Banker’s Trust in New York.  Bezos had to make a decision to stay and receive his 1994 Wall Street bonus or leave and start a business on the Internet.  “I tried to imagine being eighty years old, looking back on my life.  I knew that I would hardly regret having missed the 1994 Wall Street bonus.  But having missed being part of the Internet boom – that would have really hurt,” stated Bezos.  The first books ordered through Amazon were dispatched in the fall of 1994 (personally packaged by Bezos and his wife).  Amazon.com is now the biggest bookstore on the planet.  It is the exemplar of electronic business.</a:t>
            </a:r>
          </a:p>
        </p:txBody>
      </p:sp>
    </p:spTree>
    <p:extLst>
      <p:ext uri="{BB962C8B-B14F-4D97-AF65-F5344CB8AC3E}">
        <p14:creationId xmlns:p14="http://schemas.microsoft.com/office/powerpoint/2010/main" val="377433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84B3604-651E-4D12-AA99-8707D4C27657}" type="slidenum">
              <a:rPr lang="en-US" smtClean="0"/>
              <a:pPr eaLnBrk="1" hangingPunct="1"/>
              <a:t>38</a:t>
            </a:fld>
            <a:endParaRPr lang="en-US"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Web 2.0 is a set of economic, social, and technology trends that collectively form the basis for the next generation of the Internet—a more mature, distinctive medium characterized by user participation, openness, and network effects. Although the term suggests a new version of the World Wide Web, it does not refer to an update to Web technical specifications; instead, it refers to changes in the ways software developers and end-users use the Web as a platform. According to Tim O’Reilly, “Web 2.0 is the business revolution in the computer industry caused by the move to the Internet as platform, and an attempt to understand the rules for success on that new platform.” The text figures display the move from Web 1.0 to Web 2.0, and the timeline of Web 1.0 and Web 2.0.</a:t>
            </a:r>
          </a:p>
          <a:p>
            <a:pPr eaLnBrk="1" hangingPunct="1"/>
            <a:r>
              <a:rPr lang="en-US" dirty="0"/>
              <a:t>More than just the latest technology buzzword, Web 2.0 is a transformative force that is propelling companies across all industries toward a new way of doing business. Those who act on the Web 2.0 opportunity stand to gain an early-mover advantage in their markets. What is causing this change? Consider the following raw demographic and technological drivers:</a:t>
            </a:r>
          </a:p>
          <a:p>
            <a:pPr lvl="1" eaLnBrk="1" hangingPunct="1"/>
            <a:r>
              <a:rPr lang="en-US" dirty="0"/>
              <a:t>One billion people around the globe now have access to the Internet.</a:t>
            </a:r>
          </a:p>
          <a:p>
            <a:pPr lvl="1" eaLnBrk="1" hangingPunct="1"/>
            <a:r>
              <a:rPr lang="en-US" dirty="0"/>
              <a:t>Mobile devices outnumber desktop computers by a factor of two.</a:t>
            </a:r>
          </a:p>
          <a:p>
            <a:pPr lvl="1" eaLnBrk="1" hangingPunct="1"/>
            <a:r>
              <a:rPr lang="en-US" dirty="0"/>
              <a:t>Nearly 50 percent of all U.S. Internet access is now via always-on broadband connections.</a:t>
            </a:r>
          </a:p>
          <a:p>
            <a:pPr>
              <a:buFontTx/>
              <a:buNone/>
            </a:pPr>
            <a:r>
              <a:rPr lang="en-US" b="1" dirty="0"/>
              <a:t>CLASSROOM EXERCISE</a:t>
            </a:r>
            <a:endParaRPr lang="en-US" dirty="0"/>
          </a:p>
          <a:p>
            <a:pPr>
              <a:buFontTx/>
              <a:buNone/>
            </a:pPr>
            <a:r>
              <a:rPr lang="en-US" b="1" dirty="0"/>
              <a:t>The Web’s Most Useful Sites</a:t>
            </a:r>
            <a:endParaRPr lang="en-US" dirty="0"/>
          </a:p>
          <a:p>
            <a:r>
              <a:rPr lang="en-US" dirty="0"/>
              <a:t>You have lots of stuff to get done. And these next-generation services can help with everything from wrangling passwords to throwing a party. </a:t>
            </a:r>
            <a:br>
              <a:rPr lang="en-US" dirty="0"/>
            </a:br>
            <a:r>
              <a:rPr lang="en-US" u="none" dirty="0"/>
              <a:t>Google the most</a:t>
            </a:r>
            <a:r>
              <a:rPr lang="en-US" u="none" baseline="0" dirty="0"/>
              <a:t> useful websites for a current listing of what is hot on the net</a:t>
            </a:r>
            <a:endParaRPr lang="en-US" u="none" dirty="0"/>
          </a:p>
          <a:p>
            <a:r>
              <a:rPr lang="en-US" dirty="0"/>
              <a:t>Will these sites be useful in Web 2.0?</a:t>
            </a:r>
          </a:p>
          <a:p>
            <a:r>
              <a:rPr lang="en-US" dirty="0"/>
              <a:t>How will these sites be different in Web 2.0?</a:t>
            </a:r>
          </a:p>
        </p:txBody>
      </p:sp>
    </p:spTree>
    <p:extLst>
      <p:ext uri="{BB962C8B-B14F-4D97-AF65-F5344CB8AC3E}">
        <p14:creationId xmlns:p14="http://schemas.microsoft.com/office/powerpoint/2010/main" val="683107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E09C44C-40D1-4A64-87B8-11637E65B951}" type="slidenum">
              <a:rPr lang="en-US" smtClean="0"/>
              <a:pPr eaLnBrk="1" hangingPunct="1"/>
              <a:t>39</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It is getting harder and harder for any one individual to perform organizational activities in isolation</a:t>
            </a:r>
          </a:p>
          <a:p>
            <a:pPr eaLnBrk="1" hangingPunct="1"/>
            <a:r>
              <a:rPr lang="en-US" dirty="0"/>
              <a:t>Ask your students to list types of organizational activities that are performed by individuals</a:t>
            </a:r>
          </a:p>
          <a:p>
            <a:pPr lvl="1" eaLnBrk="1" hangingPunct="1"/>
            <a:r>
              <a:rPr lang="en-US" dirty="0"/>
              <a:t>Ans:  For the most part, almost all organizational activities are performed in teams.  For example, a customer service representative usually needs to talk with many coworkers to discover customer issues and problem resolution</a:t>
            </a:r>
          </a:p>
          <a:p>
            <a:pPr lvl="1" eaLnBrk="1" hangingPunct="1"/>
            <a:r>
              <a:rPr lang="en-US" dirty="0"/>
              <a:t>A marketing executive will need to work with sales representatives to determine what is “hot” in the market, what is selling, and what issues/complaints customers have before launching a new product</a:t>
            </a:r>
          </a:p>
          <a:p>
            <a:pPr eaLnBrk="1" hangingPunct="1"/>
            <a:r>
              <a:rPr lang="en-US" dirty="0"/>
              <a:t>The majority of work today is performed in groups and teams</a:t>
            </a:r>
          </a:p>
          <a:p>
            <a:pPr eaLnBrk="1" hangingPunct="1"/>
            <a:r>
              <a:rPr lang="en-US" dirty="0"/>
              <a:t>These teams can be departmental, interdepartmental, cross-functional, internal, and external</a:t>
            </a:r>
          </a:p>
        </p:txBody>
      </p:sp>
    </p:spTree>
    <p:extLst>
      <p:ext uri="{BB962C8B-B14F-4D97-AF65-F5344CB8AC3E}">
        <p14:creationId xmlns:p14="http://schemas.microsoft.com/office/powerpoint/2010/main" val="2102859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b="1" dirty="0"/>
              <a:t>Source code: </a:t>
            </a:r>
            <a:r>
              <a:rPr lang="en-US" dirty="0"/>
              <a:t>contains instructions written by a programmer specifying the actions to be performed by computer software</a:t>
            </a:r>
          </a:p>
          <a:p>
            <a:pPr>
              <a:defRPr/>
            </a:pPr>
            <a:r>
              <a:rPr lang="en-US" b="1" dirty="0"/>
              <a:t>Open source: </a:t>
            </a:r>
            <a:r>
              <a:rPr lang="en-US" dirty="0"/>
              <a:t>any software whose source code is made available free for any third party to review and modify</a:t>
            </a:r>
          </a:p>
          <a:p>
            <a:pPr eaLnBrk="1" hangingPunct="1">
              <a:defRPr/>
            </a:pPr>
            <a:r>
              <a:rPr lang="en-US" dirty="0"/>
              <a:t>Collaboration systems, such as groupware, enable, support, and facilitate internal and external team collaboration</a:t>
            </a:r>
          </a:p>
          <a:p>
            <a:pPr eaLnBrk="1" hangingPunct="1">
              <a:defRPr/>
            </a:pPr>
            <a:r>
              <a:rPr lang="en-US" dirty="0"/>
              <a:t>This is a good time to mention the importance of people skills, or soft skills, in additional to business knowledge.  Your students should anticipate working with many coworkers from different areas of the business when solving issues or finding opportunities.  Building soft skills is just as important as building analytical skills.  Successful people rarely work in isolation.</a:t>
            </a:r>
          </a:p>
          <a:p>
            <a:pPr eaLnBrk="1" hangingPunct="1">
              <a:defRPr/>
            </a:pPr>
            <a:r>
              <a:rPr lang="en-US" dirty="0"/>
              <a:t>Collaboration solves specific business tasks such as telecommuting, online meetings, deploying applications, and remote project and sales management</a:t>
            </a:r>
          </a:p>
          <a:p>
            <a:pPr eaLnBrk="1" hangingPunct="1">
              <a:defRPr/>
            </a:pPr>
            <a:r>
              <a:rPr lang="en-US" dirty="0"/>
              <a:t>Collaboration allows people, teams, and organizations to leverage and build upon the ideas and talents of staff, suppliers, customers, and business partners</a:t>
            </a:r>
          </a:p>
          <a:p>
            <a:pPr eaLnBrk="1" hangingPunct="1">
              <a:defRPr/>
            </a:pPr>
            <a:r>
              <a:rPr lang="en-US" dirty="0"/>
              <a:t>It involves a unique set of business challenges that:</a:t>
            </a:r>
          </a:p>
          <a:p>
            <a:pPr lvl="1" eaLnBrk="1" hangingPunct="1">
              <a:defRPr/>
            </a:pPr>
            <a:r>
              <a:rPr lang="en-US" dirty="0"/>
              <a:t>Include complex interactions between people who may be in different locations and desire to work across function and discipline areas</a:t>
            </a:r>
          </a:p>
          <a:p>
            <a:pPr lvl="1" eaLnBrk="1" hangingPunct="1">
              <a:defRPr/>
            </a:pPr>
            <a:r>
              <a:rPr lang="en-US" dirty="0"/>
              <a:t>Require flexibility in work process and the ability to involve others quickly and easily</a:t>
            </a:r>
          </a:p>
          <a:p>
            <a:pPr lvl="1" eaLnBrk="1" hangingPunct="1">
              <a:defRPr/>
            </a:pPr>
            <a:r>
              <a:rPr lang="en-US" dirty="0"/>
              <a:t>Create and share information rapidly and effortlessly within a team</a:t>
            </a:r>
          </a:p>
          <a:p>
            <a:pPr eaLnBrk="1" hangingPunct="1">
              <a:defRPr/>
            </a:pPr>
            <a:r>
              <a:rPr lang="en-US" dirty="0"/>
              <a:t>Increasingly, organizations are extending their focus from internal operations like planning and scheduling, enterprise resource planning and sales force automation, toward operations beyond their own four walls with external customers and suppliers</a:t>
            </a:r>
          </a:p>
          <a:p>
            <a:pPr eaLnBrk="1" hangingPunct="1">
              <a:defRPr/>
            </a:pPr>
            <a:r>
              <a:rPr lang="en-US" dirty="0"/>
              <a:t>This chapter focuses on the need for collaboration, the technology that supports collaboration, and collaboration trends</a:t>
            </a:r>
          </a:p>
          <a:p>
            <a:pPr>
              <a:defRPr/>
            </a:pPr>
            <a:endParaRPr lang="en-US" dirty="0"/>
          </a:p>
          <a:p>
            <a:pPr>
              <a:defRPr/>
            </a:pPr>
            <a:endParaRPr lang="en-US" dirty="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37B4992-26DA-429D-A8B3-1172A3567B70}" type="slidenum">
              <a:rPr lang="en-US" smtClean="0"/>
              <a:pPr eaLnBrk="1" hangingPunct="1"/>
              <a:t>40</a:t>
            </a:fld>
            <a:endParaRPr lang="en-US" dirty="0"/>
          </a:p>
        </p:txBody>
      </p:sp>
    </p:spTree>
    <p:extLst>
      <p:ext uri="{BB962C8B-B14F-4D97-AF65-F5344CB8AC3E}">
        <p14:creationId xmlns:p14="http://schemas.microsoft.com/office/powerpoint/2010/main" val="642863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Ask your students to identify websites that operate using user-contributed content</a:t>
            </a:r>
          </a:p>
          <a:p>
            <a:pPr lvl="1"/>
            <a:r>
              <a:rPr lang="en-US" dirty="0"/>
              <a:t>YouTube</a:t>
            </a:r>
          </a:p>
          <a:p>
            <a:pPr lvl="1"/>
            <a:r>
              <a:rPr lang="en-US" dirty="0"/>
              <a:t>Wikipedia</a:t>
            </a:r>
          </a:p>
          <a:p>
            <a:pPr lvl="1"/>
            <a:r>
              <a:rPr lang="en-US" dirty="0"/>
              <a:t>Yelp</a:t>
            </a:r>
          </a:p>
          <a:p>
            <a:pPr lvl="1"/>
            <a:r>
              <a:rPr lang="en-US" dirty="0"/>
              <a:t>Rate My Professor</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E8FB255-A76B-47F4-A839-185BF6430C77}" type="slidenum">
              <a:rPr lang="en-US" smtClean="0"/>
              <a:pPr eaLnBrk="1" hangingPunct="1"/>
              <a:t>41</a:t>
            </a:fld>
            <a:endParaRPr lang="en-US" dirty="0"/>
          </a:p>
        </p:txBody>
      </p:sp>
    </p:spTree>
    <p:extLst>
      <p:ext uri="{BB962C8B-B14F-4D97-AF65-F5344CB8AC3E}">
        <p14:creationId xmlns:p14="http://schemas.microsoft.com/office/powerpoint/2010/main" val="3768365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Collaboration system: set of tools that supports the work of teams or groups by facilitating the sharing and flow of information</a:t>
            </a:r>
          </a:p>
          <a:p>
            <a:r>
              <a:rPr lang="en-US" dirty="0"/>
              <a:t>Collective intelligence:</a:t>
            </a:r>
            <a:r>
              <a:rPr lang="en-US" baseline="0" dirty="0"/>
              <a:t> </a:t>
            </a:r>
            <a:r>
              <a:rPr lang="en-US" dirty="0"/>
              <a:t>Collaborating and tapping into the core knowledge of all employees, partners, and customers. </a:t>
            </a:r>
          </a:p>
          <a:p>
            <a:r>
              <a:rPr lang="en-US" dirty="0"/>
              <a:t>Knowledge management:</a:t>
            </a:r>
            <a:r>
              <a:rPr lang="en-US" baseline="0" dirty="0"/>
              <a:t> </a:t>
            </a:r>
            <a:r>
              <a:rPr lang="en-US" dirty="0"/>
              <a:t>Involves capturing, classifying, evaluating, retrieving, and sharing information assets in a way that provides context for effective decisions and actions. </a:t>
            </a:r>
          </a:p>
          <a:p>
            <a:r>
              <a:rPr lang="en-US" dirty="0"/>
              <a:t>Knowledge management system: Supports the capturing, organization, and dissemination of knowledge (i.e., know-how) throughout an organization</a:t>
            </a:r>
          </a:p>
          <a:p>
            <a:pPr eaLnBrk="1" hangingPunct="1">
              <a:spcBef>
                <a:spcPct val="0"/>
              </a:spcBef>
            </a:pPr>
            <a:r>
              <a:rPr lang="en-US" dirty="0"/>
              <a:t>Why is knowledge one of the real competitive advantages?</a:t>
            </a:r>
          </a:p>
          <a:p>
            <a:pPr lvl="1" eaLnBrk="1" hangingPunct="1">
              <a:spcBef>
                <a:spcPct val="0"/>
              </a:spcBef>
            </a:pPr>
            <a:r>
              <a:rPr lang="en-US" dirty="0"/>
              <a:t>It is difficult to duplicate knowledge</a:t>
            </a:r>
          </a:p>
          <a:p>
            <a:pPr lvl="1" eaLnBrk="1" hangingPunct="1">
              <a:spcBef>
                <a:spcPct val="0"/>
              </a:spcBef>
            </a:pPr>
            <a:r>
              <a:rPr lang="en-US" dirty="0"/>
              <a:t>It can take years to acquire</a:t>
            </a:r>
          </a:p>
          <a:p>
            <a:pPr lvl="1" eaLnBrk="1" hangingPunct="1">
              <a:spcBef>
                <a:spcPct val="0"/>
              </a:spcBef>
            </a:pPr>
            <a:r>
              <a:rPr lang="en-US" dirty="0"/>
              <a:t>It is a personal asset</a:t>
            </a:r>
          </a:p>
          <a:p>
            <a:pPr lvl="1" eaLnBrk="1" hangingPunct="1">
              <a:spcBef>
                <a:spcPct val="0"/>
              </a:spcBef>
            </a:pPr>
            <a:r>
              <a:rPr lang="en-US" dirty="0"/>
              <a:t>What if an organization could capture all of a persons knowledge using technology?</a:t>
            </a:r>
          </a:p>
          <a:p>
            <a:pPr lvl="2" eaLnBrk="1" hangingPunct="1">
              <a:spcBef>
                <a:spcPct val="0"/>
              </a:spcBef>
            </a:pPr>
            <a:r>
              <a:rPr lang="en-US" dirty="0"/>
              <a:t>You would no longer need that person in the organization</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EAE7BB0-9472-4699-AEDB-4ED195561476}" type="slidenum">
              <a:rPr lang="en-US" smtClean="0"/>
              <a:pPr eaLnBrk="1" hangingPunct="1"/>
              <a:t>42</a:t>
            </a:fld>
            <a:endParaRPr lang="en-US" dirty="0"/>
          </a:p>
        </p:txBody>
      </p:sp>
    </p:spTree>
    <p:extLst>
      <p:ext uri="{BB962C8B-B14F-4D97-AF65-F5344CB8AC3E}">
        <p14:creationId xmlns:p14="http://schemas.microsoft.com/office/powerpoint/2010/main" val="1528457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t>Identify two types of explicit knowledge and tacit knowledge</a:t>
            </a:r>
          </a:p>
          <a:p>
            <a:pPr lvl="1" eaLnBrk="1" hangingPunct="1">
              <a:spcBef>
                <a:spcPct val="0"/>
              </a:spcBef>
            </a:pPr>
            <a:r>
              <a:rPr lang="en-US" dirty="0"/>
              <a:t>Explicit knowledge: payroll information, customer address, student grades, faculty courses taught</a:t>
            </a:r>
          </a:p>
          <a:p>
            <a:pPr lvl="1" eaLnBrk="1" hangingPunct="1">
              <a:spcBef>
                <a:spcPct val="0"/>
              </a:spcBef>
            </a:pPr>
            <a:r>
              <a:rPr lang="en-US" dirty="0"/>
              <a:t>Tacit knowledge: how to perform a process, how to perform an activity, how you feel about something</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7EC6EF5-1332-4B11-8E2A-B37EE1B52D7D}" type="slidenum">
              <a:rPr lang="en-US" smtClean="0"/>
              <a:pPr eaLnBrk="1" hangingPunct="1"/>
              <a:t>43</a:t>
            </a:fld>
            <a:endParaRPr lang="en-US" dirty="0"/>
          </a:p>
        </p:txBody>
      </p:sp>
    </p:spTree>
    <p:extLst>
      <p:ext uri="{BB962C8B-B14F-4D97-AF65-F5344CB8AC3E}">
        <p14:creationId xmlns:p14="http://schemas.microsoft.com/office/powerpoint/2010/main" val="2133812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t>Asynchronous communication such as email in which the message and the response do not occur at the same time.</a:t>
            </a:r>
          </a:p>
          <a:p>
            <a:pPr eaLnBrk="1" hangingPunct="1">
              <a:spcBef>
                <a:spcPct val="0"/>
              </a:spcBef>
            </a:pPr>
            <a:r>
              <a:rPr lang="en-US" dirty="0"/>
              <a:t>Synchronous communications that occur at the same time such as IM or chat.</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31830E3-67E9-4490-8804-9F35FAE4D2D8}" type="slidenum">
              <a:rPr lang="en-US" smtClean="0"/>
              <a:pPr eaLnBrk="1" hangingPunct="1"/>
              <a:t>44</a:t>
            </a:fld>
            <a:endParaRPr lang="en-US" dirty="0"/>
          </a:p>
        </p:txBody>
      </p:sp>
    </p:spTree>
    <p:extLst>
      <p:ext uri="{BB962C8B-B14F-4D97-AF65-F5344CB8AC3E}">
        <p14:creationId xmlns:p14="http://schemas.microsoft.com/office/powerpoint/2010/main" val="1780824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Social networking analysis: Maps group contacts identifying who knows each other and who works together. </a:t>
            </a:r>
          </a:p>
          <a:p>
            <a:pPr eaLnBrk="1" hangingPunct="1">
              <a:spcBef>
                <a:spcPct val="0"/>
              </a:spcBef>
            </a:pPr>
            <a:r>
              <a:rPr lang="en-US" dirty="0"/>
              <a:t>KM is not a purely technology-based concept</a:t>
            </a:r>
          </a:p>
          <a:p>
            <a:pPr eaLnBrk="1" hangingPunct="1">
              <a:spcBef>
                <a:spcPct val="0"/>
              </a:spcBef>
            </a:pPr>
            <a:r>
              <a:rPr lang="en-US" dirty="0"/>
              <a:t>Organizations that implement a centralized database system, electronic message board, Web portal, or any other collaborative tool in the hope that they have established a KMS are wasting both their time and money</a:t>
            </a:r>
          </a:p>
          <a:p>
            <a:pPr eaLnBrk="1" hangingPunct="1">
              <a:spcBef>
                <a:spcPct val="0"/>
              </a:spcBef>
            </a:pPr>
            <a:r>
              <a:rPr lang="en-US" dirty="0"/>
              <a:t>What types of knowledge management programs could your college pursue to help new students adapt to the college?</a:t>
            </a:r>
          </a:p>
          <a:p>
            <a:pPr lvl="1" eaLnBrk="1" hangingPunct="1">
              <a:spcBef>
                <a:spcPct val="0"/>
              </a:spcBef>
            </a:pPr>
            <a:r>
              <a:rPr lang="en-US" dirty="0"/>
              <a:t>Effective study habits</a:t>
            </a:r>
          </a:p>
          <a:p>
            <a:pPr lvl="1" eaLnBrk="1" hangingPunct="1">
              <a:spcBef>
                <a:spcPct val="0"/>
              </a:spcBef>
            </a:pPr>
            <a:r>
              <a:rPr lang="en-US" dirty="0"/>
              <a:t>Writing rules</a:t>
            </a:r>
          </a:p>
          <a:p>
            <a:pPr lvl="1" eaLnBrk="1" hangingPunct="1">
              <a:spcBef>
                <a:spcPct val="0"/>
              </a:spcBef>
            </a:pPr>
            <a:r>
              <a:rPr lang="en-US" dirty="0"/>
              <a:t>Research database</a:t>
            </a:r>
          </a:p>
          <a:p>
            <a:pPr lvl="1" eaLnBrk="1" hangingPunct="1">
              <a:spcBef>
                <a:spcPct val="0"/>
              </a:spcBef>
            </a:pPr>
            <a:r>
              <a:rPr lang="en-US" dirty="0"/>
              <a:t>Course evaluations</a:t>
            </a: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AC8937C-F879-44E1-BF79-67736F394F3A}" type="slidenum">
              <a:rPr lang="en-US" smtClean="0"/>
              <a:pPr eaLnBrk="1" hangingPunct="1"/>
              <a:t>45</a:t>
            </a:fld>
            <a:endParaRPr lang="en-US" dirty="0"/>
          </a:p>
        </p:txBody>
      </p:sp>
    </p:spTree>
    <p:extLst>
      <p:ext uri="{BB962C8B-B14F-4D97-AF65-F5344CB8AC3E}">
        <p14:creationId xmlns:p14="http://schemas.microsoft.com/office/powerpoint/2010/main" val="167577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2C636D9-D7CA-4EA6-A2FB-9649331596B0}" type="slidenum">
              <a:rPr lang="en-US" smtClean="0"/>
              <a:pPr eaLnBrk="1" hangingPunct="1"/>
              <a:t>4</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 typeface="Wingdings" pitchFamily="2" charset="2"/>
              <a:buNone/>
            </a:pPr>
            <a:endParaRPr lang="en-US" dirty="0"/>
          </a:p>
        </p:txBody>
      </p:sp>
    </p:spTree>
    <p:extLst>
      <p:ext uri="{BB962C8B-B14F-4D97-AF65-F5344CB8AC3E}">
        <p14:creationId xmlns:p14="http://schemas.microsoft.com/office/powerpoint/2010/main" val="3220053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Social tagging: Describes the collaborative activity of marking shared online content with keywords or tags as a way to organize it for future navigation, filtering, or search.</a:t>
            </a:r>
          </a:p>
          <a:p>
            <a:r>
              <a:rPr lang="en-US" dirty="0"/>
              <a:t>Folksonomy: Similar to taxonomy except that crowdsourcing determines the tags or keyword-based classification system.</a:t>
            </a:r>
          </a:p>
          <a:p>
            <a:r>
              <a:rPr lang="en-US" dirty="0"/>
              <a:t>Website bookmark: A locally stored URL or the address of a file or Internet page saved as a shortcut. </a:t>
            </a:r>
          </a:p>
          <a:p>
            <a:r>
              <a:rPr lang="en-US" dirty="0"/>
              <a:t>Social bookmarking: Allows users to share, organize, search, and manage bookmarks.</a:t>
            </a:r>
          </a:p>
          <a:p>
            <a:r>
              <a:rPr lang="en-US" dirty="0"/>
              <a:t>Ask your students to research the Internet to determine how tagging can impact an organization</a:t>
            </a: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00BD152-FECC-493A-927C-F14B0CBAF1B7}" type="slidenum">
              <a:rPr lang="en-US" smtClean="0"/>
              <a:pPr eaLnBrk="1" hangingPunct="1"/>
              <a:t>46</a:t>
            </a:fld>
            <a:endParaRPr lang="en-US" dirty="0"/>
          </a:p>
        </p:txBody>
      </p:sp>
    </p:spTree>
    <p:extLst>
      <p:ext uri="{BB962C8B-B14F-4D97-AF65-F5344CB8AC3E}">
        <p14:creationId xmlns:p14="http://schemas.microsoft.com/office/powerpoint/2010/main" val="3998346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Social tagging:</a:t>
            </a:r>
            <a:r>
              <a:rPr lang="en-US" baseline="0" dirty="0"/>
              <a:t> </a:t>
            </a:r>
            <a:r>
              <a:rPr lang="en-US" dirty="0"/>
              <a:t>Describes the collaborative activity of marking shared online content with keywords or tags as a way to organize it for future navigation, filtering, or search.</a:t>
            </a:r>
          </a:p>
          <a:p>
            <a:r>
              <a:rPr lang="en-US" dirty="0"/>
              <a:t>Folksonomy: Similar to taxonomy except that crowdsourcing determines the tags or keyword-based classification system.</a:t>
            </a:r>
          </a:p>
          <a:p>
            <a:r>
              <a:rPr lang="en-US" dirty="0"/>
              <a:t>Website bookmark: A locally stored URL or the address of a file or Internet page saved as a shortcut. </a:t>
            </a:r>
          </a:p>
          <a:p>
            <a:r>
              <a:rPr lang="en-US" dirty="0"/>
              <a:t>Social bookmarking: Allows users to share, organize, search, and manage bookmarks.</a:t>
            </a: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85F1B80-28F5-4B13-802E-FEF0C24B7933}" type="slidenum">
              <a:rPr lang="en-US" smtClean="0"/>
              <a:pPr eaLnBrk="1" hangingPunct="1"/>
              <a:t>47</a:t>
            </a:fld>
            <a:endParaRPr lang="en-US" dirty="0"/>
          </a:p>
        </p:txBody>
      </p:sp>
    </p:spTree>
    <p:extLst>
      <p:ext uri="{BB962C8B-B14F-4D97-AF65-F5344CB8AC3E}">
        <p14:creationId xmlns:p14="http://schemas.microsoft.com/office/powerpoint/2010/main" val="3847982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Blog: An online journal that allows users to post their own comments, graphics, and video.</a:t>
            </a:r>
          </a:p>
          <a:p>
            <a:r>
              <a:rPr lang="en-US" dirty="0"/>
              <a:t>Wiki: A type of collaborative Web page that allows users to add, remove, and change content, which can be easily organized and reorganized as required. </a:t>
            </a:r>
          </a:p>
          <a:p>
            <a:r>
              <a:rPr lang="en-US" dirty="0"/>
              <a:t>Mashup: A website or Web application that uses content from more than one source to create a completely new product or service.</a:t>
            </a:r>
          </a:p>
          <a:p>
            <a:pPr eaLnBrk="1" hangingPunct="1"/>
            <a:r>
              <a:rPr lang="en-US" dirty="0"/>
              <a:t>Mashup editor: WYSIWYGs or What You See Is What You Get tools</a:t>
            </a:r>
          </a:p>
          <a:p>
            <a:pPr eaLnBrk="1" hangingPunct="1">
              <a:buNone/>
            </a:pPr>
            <a:r>
              <a:rPr lang="en-US" b="1" dirty="0"/>
              <a:t>CLASSROOM EXERCISE</a:t>
            </a:r>
          </a:p>
          <a:p>
            <a:pPr eaLnBrk="1" hangingPunct="1">
              <a:buNone/>
            </a:pPr>
            <a:r>
              <a:rPr lang="en-US" b="1" dirty="0"/>
              <a:t>Process of Collaboration</a:t>
            </a:r>
            <a:endParaRPr lang="en-US" dirty="0"/>
          </a:p>
          <a:p>
            <a:pPr eaLnBrk="1" hangingPunct="1"/>
            <a:r>
              <a:rPr lang="en-US" dirty="0"/>
              <a:t>Collaboration is always operating through certain group processes: processes of communication, coordination, cooperation, but also information sharing. Split students up into four groups, each representing the processes above. Have each group make a list of the collaborative technologies differentiated by the collaboration processes they support. </a:t>
            </a:r>
          </a:p>
          <a:p>
            <a:pPr eaLnBrk="1" hangingPunct="1"/>
            <a:r>
              <a:rPr lang="en-US" dirty="0"/>
              <a:t>These processes do not work independently of one another but are usually intermingled and determined by each other. True collaboration tools will try to provide help for all those collaboration processes, but their main focus is mostly on one of these areas.</a:t>
            </a: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7F373C5-A0F4-48C2-9A5A-C8E3A8C4874B}" type="slidenum">
              <a:rPr lang="en-US" smtClean="0"/>
              <a:pPr eaLnBrk="1" hangingPunct="1"/>
              <a:t>48</a:t>
            </a:fld>
            <a:endParaRPr lang="en-US" dirty="0"/>
          </a:p>
        </p:txBody>
      </p:sp>
    </p:spTree>
    <p:extLst>
      <p:ext uri="{BB962C8B-B14F-4D97-AF65-F5344CB8AC3E}">
        <p14:creationId xmlns:p14="http://schemas.microsoft.com/office/powerpoint/2010/main" val="2309271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Blog: Online journal that allows users to post their own comments, graphics, and video</a:t>
            </a:r>
          </a:p>
          <a:p>
            <a:pPr lvl="1"/>
            <a:r>
              <a:rPr lang="en-US" dirty="0"/>
              <a:t>Microblogging: The practice of sending brief posts (140 to 200 characters) to a personal blog, either publicly or to a private group of subscribers who can read the posts as IMs or as text</a:t>
            </a:r>
          </a:p>
          <a:p>
            <a:pPr lvl="1"/>
            <a:r>
              <a:rPr lang="en-US" dirty="0"/>
              <a:t>Real simple syndication:</a:t>
            </a:r>
            <a:r>
              <a:rPr lang="en-US" baseline="0" dirty="0"/>
              <a:t> </a:t>
            </a:r>
            <a:r>
              <a:rPr lang="en-US" dirty="0"/>
              <a:t>A Web format used to publish frequently updated works, such as blogs, news headlines, audio, and video in a standardized format. </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4F34C10-F358-4787-A4C5-737FD9744E44}" type="slidenum">
              <a:rPr lang="en-US" smtClean="0"/>
              <a:pPr eaLnBrk="1" hangingPunct="1"/>
              <a:t>49</a:t>
            </a:fld>
            <a:endParaRPr lang="en-US" dirty="0"/>
          </a:p>
        </p:txBody>
      </p:sp>
    </p:spTree>
    <p:extLst>
      <p:ext uri="{BB962C8B-B14F-4D97-AF65-F5344CB8AC3E}">
        <p14:creationId xmlns:p14="http://schemas.microsoft.com/office/powerpoint/2010/main" val="2876663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Wikis</a:t>
            </a:r>
            <a:r>
              <a:rPr lang="en-US" b="1" i="1" dirty="0"/>
              <a:t> </a:t>
            </a:r>
            <a:r>
              <a:rPr lang="en-US" dirty="0"/>
              <a:t>are Web-based tools that make it easy for users to add, remove, and change online content</a:t>
            </a:r>
          </a:p>
          <a:p>
            <a:pPr marL="119063" lvl="1" indent="-119063" eaLnBrk="1" hangingPunct="1">
              <a:buFontTx/>
              <a:buChar char="•"/>
            </a:pPr>
            <a:r>
              <a:rPr lang="en-US" sz="2400" b="1" dirty="0"/>
              <a:t>Network effect:</a:t>
            </a:r>
            <a:r>
              <a:rPr lang="en-US" sz="2400" dirty="0"/>
              <a:t> Describes how products in a network increase in value to users as the number of users increases</a:t>
            </a:r>
          </a:p>
          <a:p>
            <a:pPr eaLnBrk="1" hangingPunct="1"/>
            <a:r>
              <a:rPr lang="en-US" dirty="0"/>
              <a:t>Business wikis are collaborative Web pages that allow users to edit documents, share ideas, or monitor the status of a project. Most people are familiar with Wikipedia, one of the largest online collaboration Web sites. Employees also use wikis to collaborate; for example, companies such as Intel, Motorola, IBM, and Sony use them for a host of tasks, from setting internal meeting agendas to posting documents related to new products. Many companies rely on wikis to engage customers in ongoing discussions about products. Wikis for Motorola and T-Mobile handsets serve as continually updated user guides. TV networks including ABC and CBS are creating fan wikis that let viewers interact with each other as they unravel mysteries from such shows as </a:t>
            </a:r>
            <a:r>
              <a:rPr lang="en-US" i="1" dirty="0"/>
              <a:t>Lost</a:t>
            </a:r>
            <a:r>
              <a:rPr lang="en-US" i="1" baseline="0" dirty="0"/>
              <a:t> </a:t>
            </a:r>
            <a:r>
              <a:rPr lang="en-US" i="0" dirty="0"/>
              <a:t>and</a:t>
            </a:r>
            <a:r>
              <a:rPr lang="en-US" i="1" baseline="0" dirty="0"/>
              <a:t> </a:t>
            </a:r>
            <a:r>
              <a:rPr lang="en-US" i="1" dirty="0"/>
              <a:t>CSI: Crime Scene Investigation</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586BAF2-B53E-4B78-B8FA-7A3F5BD00897}" type="slidenum">
              <a:rPr lang="en-US" smtClean="0"/>
              <a:pPr eaLnBrk="1" hangingPunct="1"/>
              <a:t>50</a:t>
            </a:fld>
            <a:endParaRPr lang="en-US" dirty="0"/>
          </a:p>
        </p:txBody>
      </p:sp>
    </p:spTree>
    <p:extLst>
      <p:ext uri="{BB962C8B-B14F-4D97-AF65-F5344CB8AC3E}">
        <p14:creationId xmlns:p14="http://schemas.microsoft.com/office/powerpoint/2010/main" val="3573308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defRPr/>
            </a:pPr>
            <a:r>
              <a:rPr lang="en-US" dirty="0"/>
              <a:t>A </a:t>
            </a:r>
            <a:r>
              <a:rPr lang="en-US" b="1" i="0" dirty="0"/>
              <a:t>Web mashup </a:t>
            </a:r>
            <a:r>
              <a:rPr lang="en-US" i="0" dirty="0"/>
              <a:t>is a website or web application that uses content from more than one source to create a completely new service. The term is typically used in the context of music; putting Jay-Z lyrics over a Radiohead song makes something old become new. The Web version of a mashup allows users to mix map data, photos, video, news feeds, blog entries and so on. Content used in mashups is typically sourced from an </a:t>
            </a:r>
            <a:r>
              <a:rPr lang="en-US" b="1" i="0" dirty="0"/>
              <a:t>application programming interface (API), </a:t>
            </a:r>
            <a:r>
              <a:rPr lang="en-US" i="0" dirty="0"/>
              <a:t>which is a set of routines,</a:t>
            </a:r>
            <a:r>
              <a:rPr lang="en-US" b="1" i="0" dirty="0"/>
              <a:t> </a:t>
            </a:r>
            <a:r>
              <a:rPr lang="en-US" i="0" dirty="0"/>
              <a:t>protocols, and tools for building software applications.</a:t>
            </a:r>
          </a:p>
          <a:p>
            <a:pPr eaLnBrk="1" hangingPunct="1">
              <a:defRPr/>
            </a:pPr>
            <a:r>
              <a:rPr lang="en-US" b="1" i="0" dirty="0"/>
              <a:t>Mashup editors </a:t>
            </a:r>
            <a:r>
              <a:rPr lang="en-US" i="0" dirty="0"/>
              <a:t>are WSYIWYGs (What You See Is</a:t>
            </a:r>
            <a:r>
              <a:rPr lang="en-US" b="1" i="0" dirty="0"/>
              <a:t> </a:t>
            </a:r>
            <a:r>
              <a:rPr lang="en-US" i="0" dirty="0"/>
              <a:t>What You Get) for mashups. They provide a visual interface to build a mashup, often allowing the user to drag and drop data points into a Web application</a:t>
            </a:r>
          </a:p>
          <a:p>
            <a:pPr eaLnBrk="1" hangingPunct="1">
              <a:defRPr/>
            </a:pPr>
            <a:r>
              <a:rPr lang="en-US" i="0" dirty="0"/>
              <a:t>Example</a:t>
            </a:r>
            <a:r>
              <a:rPr lang="en-US" i="0" baseline="0" dirty="0"/>
              <a:t> mash-ups:</a:t>
            </a:r>
            <a:endParaRPr lang="en-US" i="0" dirty="0"/>
          </a:p>
          <a:p>
            <a:pPr lvl="1" eaLnBrk="1" hangingPunct="1">
              <a:defRPr/>
            </a:pPr>
            <a:r>
              <a:rPr lang="en-US" b="1" i="0" dirty="0"/>
              <a:t>1001 Secret Fishing Holes: </a:t>
            </a:r>
            <a:r>
              <a:rPr lang="en-US" i="0" dirty="0"/>
              <a:t>Over a thousand fishing spots in national parks, wildlife refuges, lakes, campgrounds, historic trails etc. (Google Maps API).</a:t>
            </a:r>
          </a:p>
          <a:p>
            <a:pPr lvl="1" eaLnBrk="1" hangingPunct="1">
              <a:defRPr/>
            </a:pPr>
            <a:r>
              <a:rPr lang="en-US" b="1" i="0" dirty="0"/>
              <a:t>25 Best Companies to Work For: </a:t>
            </a:r>
            <a:r>
              <a:rPr lang="en-US" i="0" dirty="0"/>
              <a:t>Map of the 100 best U.S. companies to work for as rated by Fortune magazine. (Google Maps API).</a:t>
            </a:r>
          </a:p>
          <a:p>
            <a:pPr lvl="1" eaLnBrk="1" hangingPunct="1">
              <a:defRPr/>
            </a:pPr>
            <a:r>
              <a:rPr lang="en-US" b="1" i="0" dirty="0"/>
              <a:t>Album Covers:</a:t>
            </a:r>
            <a:r>
              <a:rPr lang="en-US" i="0" dirty="0"/>
              <a:t> Uses the Amazon API and an Ajax-style user interface to retrieve CD/DVD covers from the Amazon catalog (Amazon eCommerce API).</a:t>
            </a:r>
          </a:p>
          <a:p>
            <a:pPr lvl="1" eaLnBrk="1" hangingPunct="1">
              <a:defRPr/>
            </a:pPr>
            <a:r>
              <a:rPr lang="en-US" b="1" i="0" dirty="0"/>
              <a:t>Gawker: </a:t>
            </a:r>
            <a:r>
              <a:rPr lang="en-US" i="0" dirty="0"/>
              <a:t>A handy mashup for keeping up with celebrity sightings in New York City. Readers are encouraged to e-mail as soon as the celeb is spotted (Google Maps API).</a:t>
            </a:r>
          </a:p>
          <a:p>
            <a:pPr lvl="1" eaLnBrk="1" hangingPunct="1">
              <a:defRPr/>
            </a:pPr>
            <a:r>
              <a:rPr lang="en-US" b="1" i="0" dirty="0"/>
              <a:t>The Hype Machine: </a:t>
            </a:r>
            <a:r>
              <a:rPr lang="en-US" i="0" dirty="0"/>
              <a:t>Combines blog posts from a set of curated music blogs with Amazon sales data and upcoming events. The Hype Machine tracks songs and discussion </a:t>
            </a:r>
            <a:r>
              <a:rPr lang="en-US" dirty="0"/>
              <a:t>posted on the best blogs about music. It integrates with iTunes to take customers right from the Web page to the track they are interested in. If the customer prefers buying through Amazon, The Hype Machine figures out what CD page to display.</a:t>
            </a: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97EEB5A-AACC-4EB7-897C-8BA7E458B575}" type="slidenum">
              <a:rPr lang="en-US" smtClean="0"/>
              <a:pPr eaLnBrk="1" hangingPunct="1"/>
              <a:t>51</a:t>
            </a:fld>
            <a:endParaRPr lang="en-US" dirty="0"/>
          </a:p>
        </p:txBody>
      </p:sp>
    </p:spTree>
    <p:extLst>
      <p:ext uri="{BB962C8B-B14F-4D97-AF65-F5344CB8AC3E}">
        <p14:creationId xmlns:p14="http://schemas.microsoft.com/office/powerpoint/2010/main" val="2237364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Ebusiness challenges include:</a:t>
            </a:r>
          </a:p>
          <a:p>
            <a:pPr lvl="1" eaLnBrk="1" hangingPunct="1"/>
            <a:r>
              <a:rPr lang="en-US" dirty="0"/>
              <a:t>Protecting consumers</a:t>
            </a:r>
          </a:p>
          <a:p>
            <a:pPr lvl="1" eaLnBrk="1" hangingPunct="1"/>
            <a:r>
              <a:rPr lang="en-US" dirty="0"/>
              <a:t>Leveraging existing systems</a:t>
            </a:r>
          </a:p>
          <a:p>
            <a:pPr lvl="1" eaLnBrk="1" hangingPunct="1"/>
            <a:r>
              <a:rPr lang="en-US" dirty="0"/>
              <a:t>Increasing liability</a:t>
            </a:r>
          </a:p>
          <a:p>
            <a:pPr lvl="1" eaLnBrk="1" hangingPunct="1"/>
            <a:r>
              <a:rPr lang="en-US" dirty="0"/>
              <a:t>Providing security</a:t>
            </a:r>
          </a:p>
          <a:p>
            <a:pPr lvl="1" eaLnBrk="1" hangingPunct="1"/>
            <a:r>
              <a:rPr lang="en-US" dirty="0"/>
              <a:t>Adhering to taxation rules</a:t>
            </a:r>
          </a:p>
          <a:p>
            <a:pPr eaLnBrk="1" hangingPunct="1"/>
            <a:r>
              <a:rPr lang="en-US" dirty="0"/>
              <a:t>Which type of ebusiness security would you recommend a business implement? Why?</a:t>
            </a:r>
          </a:p>
          <a:p>
            <a:pPr eaLnBrk="1" hangingPunct="1"/>
            <a:r>
              <a:rPr lang="en-US" b="1" dirty="0"/>
              <a:t>Ebusiness Security</a:t>
            </a:r>
          </a:p>
          <a:p>
            <a:pPr lvl="1" eaLnBrk="1" hangingPunct="1"/>
            <a:r>
              <a:rPr lang="en-US" b="1" dirty="0"/>
              <a:t>Encryption: </a:t>
            </a:r>
            <a:r>
              <a:rPr lang="en-US" dirty="0"/>
              <a:t>scrambles information into an alternative form that requires a key or password to decrypt. Encryption is achieved by scrambling letters, replacing letters, replacing letters with numbers, and other ways.</a:t>
            </a:r>
          </a:p>
          <a:p>
            <a:pPr lvl="1" eaLnBrk="1" hangingPunct="1"/>
            <a:r>
              <a:rPr lang="en-US" b="1" dirty="0"/>
              <a:t>Secure socket layer (SSL):</a:t>
            </a:r>
            <a:r>
              <a:rPr lang="en-US" b="1" baseline="0" dirty="0"/>
              <a:t> </a:t>
            </a:r>
            <a:r>
              <a:rPr lang="en-US" dirty="0"/>
              <a:t>1 creates a secure and private connection between a client and server computer, 2 encrypts the information, and 3 sends the information over the Internet. SSL is identified by a website address that includes an “s” at the end—https.</a:t>
            </a:r>
            <a:endParaRPr lang="en-US" b="1" dirty="0"/>
          </a:p>
          <a:p>
            <a:pPr lvl="1" eaLnBrk="1" hangingPunct="1"/>
            <a:r>
              <a:rPr lang="en-US" b="1" dirty="0"/>
              <a:t>Secure electronic transaction (SET): </a:t>
            </a:r>
            <a:r>
              <a:rPr lang="en-US" dirty="0"/>
              <a:t>a transmission security method that ensures transactions are secure and legitimate. Similar to SSL, SET encrypts information before sending it over the Internet. However, SET also enables customer authentication for credit card transaction. SETs are endorsed by major ecommerce players including MasterCard, American Express, Visa, Netscape, and Microsoft.</a:t>
            </a:r>
          </a:p>
          <a:p>
            <a:endParaRPr lang="en-US" dirty="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DE9BBA4-F43B-4A19-A25A-5110D22A6D54}" type="slidenum">
              <a:rPr lang="en-US" smtClean="0"/>
              <a:pPr eaLnBrk="1" hangingPunct="1"/>
              <a:t>52</a:t>
            </a:fld>
            <a:endParaRPr lang="en-US" dirty="0"/>
          </a:p>
        </p:txBody>
      </p:sp>
    </p:spTree>
    <p:extLst>
      <p:ext uri="{BB962C8B-B14F-4D97-AF65-F5344CB8AC3E}">
        <p14:creationId xmlns:p14="http://schemas.microsoft.com/office/powerpoint/2010/main" val="2186731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119063" indent="-119063" eaLnBrk="1" hangingPunct="1">
              <a:defRPr/>
            </a:pPr>
            <a:r>
              <a:rPr lang="en-US" dirty="0"/>
              <a:t>The </a:t>
            </a:r>
            <a:r>
              <a:rPr lang="en-US" b="1" i="0" dirty="0"/>
              <a:t>deep web</a:t>
            </a:r>
            <a:r>
              <a:rPr lang="en-US" i="0" dirty="0"/>
              <a:t>, sometimes called the invisible web, is the large part of the Internet that is inaccessible to conventional search engines. Deep web content includes email messages, chat messages, private content on social media sites, electronic bank statements, electronic health records, and other content that is accessible over the Internet but is not crawled and indexed by search engines such as Google, Yahoo, or Bing.</a:t>
            </a:r>
          </a:p>
          <a:p>
            <a:pPr marL="119063" indent="-119063" eaLnBrk="1" hangingPunct="1">
              <a:defRPr/>
            </a:pPr>
            <a:r>
              <a:rPr lang="en-US" i="0" dirty="0"/>
              <a:t>The term deep web was coined by BrightPlanet in a 2001 white paper entitled "The Deep Web: Surfacing Hidden Value" and is often confused in the media with the term dark web. The </a:t>
            </a:r>
            <a:r>
              <a:rPr lang="en-US" b="1" i="0" dirty="0"/>
              <a:t>dark web </a:t>
            </a:r>
            <a:r>
              <a:rPr lang="en-US" dirty="0"/>
              <a:t>is the portion of the Internet that is intentionally hidden from search engines, uses masked IP addresses, and is accessible only with a special web browser. The key takeaway here is that the dark web is part of the deep web.</a:t>
            </a: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307D40C-720E-4E88-AD11-8CA3EC296DC7}" type="slidenum">
              <a:rPr lang="en-US" smtClean="0"/>
              <a:pPr eaLnBrk="1" hangingPunct="1"/>
              <a:t>53</a:t>
            </a:fld>
            <a:endParaRPr lang="en-US" dirty="0"/>
          </a:p>
        </p:txBody>
      </p:sp>
    </p:spTree>
    <p:extLst>
      <p:ext uri="{BB962C8B-B14F-4D97-AF65-F5344CB8AC3E}">
        <p14:creationId xmlns:p14="http://schemas.microsoft.com/office/powerpoint/2010/main" val="518114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eaLnBrk="1" hangingPunct="1">
              <a:buFontTx/>
              <a:buNone/>
              <a:defRPr/>
            </a:pPr>
            <a:r>
              <a:rPr lang="en-US" b="1" dirty="0"/>
              <a:t>Transforming the Web into a Database</a:t>
            </a:r>
          </a:p>
          <a:p>
            <a:pPr eaLnBrk="1" hangingPunct="1">
              <a:defRPr/>
            </a:pPr>
            <a:r>
              <a:rPr lang="en-US" dirty="0"/>
              <a:t>The first step toward a Web 3.0 is the emergence of the data-driven Web as structured data records are published to the Web in formats that are reusable and able to be queried remotely. Because of the recent growth of standardized query language for searching across distributed databases on the Web, the data-driven Web enables a new level of data integration and application interoperability, making data as openly accessible and linkable as Web pages. The data-driven Web is the first step on the path toward the full semantic Web. In the data-driven Web phase, the focus is on making structured data available using databases. The full semantic Web stage will widen the scope such that both structured data and even what is traditionally thought of as unstructured or semistructured content (such as Web pages, documents, email, etc.) will be widely available in common formats.</a:t>
            </a:r>
          </a:p>
          <a:p>
            <a:pPr eaLnBrk="1" hangingPunct="1">
              <a:buFontTx/>
              <a:buNone/>
              <a:defRPr/>
            </a:pPr>
            <a:r>
              <a:rPr lang="en-US" b="1" dirty="0"/>
              <a:t>An Evolutionary Path to Artificial Intelligence</a:t>
            </a:r>
          </a:p>
          <a:p>
            <a:pPr eaLnBrk="1" hangingPunct="1">
              <a:defRPr/>
            </a:pPr>
            <a:r>
              <a:rPr lang="en-US" dirty="0"/>
              <a:t>Web 3.0 has also been used to describe an evolutionary path for the Web that leads to artificial intelligence that can reason about the Web in a quasi-human fashion. Some skeptics regard this as an unobtainable vision. However, companies such as IBM and Google are implementing new technologies that are yielding surprising information, such as predicting hit songs by mining information on college music Web sites. There is also debate over whether the driving force behind Web 3.0 will be intelligent systems, or whether intelligence will emerge in a more organic fashion, from systems of intelligent people, such as via collaborative filtering services like del.icio.us, Flickr, and Digg that extract meaning and order from the existing Web and how people interact with it. </a:t>
            </a:r>
          </a:p>
          <a:p>
            <a:pPr eaLnBrk="1" hangingPunct="1">
              <a:buFontTx/>
              <a:buNone/>
              <a:defRPr/>
            </a:pPr>
            <a:r>
              <a:rPr lang="en-US" b="1" dirty="0"/>
              <a:t>The Realization of the Semantic Web and SOA</a:t>
            </a:r>
          </a:p>
          <a:p>
            <a:pPr eaLnBrk="1" hangingPunct="1">
              <a:defRPr/>
            </a:pPr>
            <a:r>
              <a:rPr lang="en-US" dirty="0"/>
              <a:t>Related to the artificial intelligence direction, Web 3.0 could be the realization of a possible convergence of the semantic Web and service-oriented architecture (SOA). Companies have longed to integrate existing systems in order to implement information technology support for</a:t>
            </a:r>
          </a:p>
          <a:p>
            <a:pPr eaLnBrk="1" hangingPunct="1">
              <a:defRPr/>
            </a:pPr>
            <a:r>
              <a:rPr lang="en-US" dirty="0"/>
              <a:t>business processes that cover the entire business value chain. The main drivers for SOA adoption are that it links computational resources and promotes their reuse. Enterprise architects believe that SOA can help businesses respond more quickly and cost-effectively to changing market conditions. This style of architecture can simplify interconnection to,</a:t>
            </a:r>
            <a:r>
              <a:rPr lang="en-US" baseline="0" dirty="0"/>
              <a:t> </a:t>
            </a:r>
            <a:r>
              <a:rPr lang="en-US" dirty="0"/>
              <a:t>and usage of,</a:t>
            </a:r>
            <a:r>
              <a:rPr lang="en-US" baseline="0" dirty="0"/>
              <a:t> </a:t>
            </a:r>
            <a:r>
              <a:rPr lang="en-US" dirty="0"/>
              <a:t>existing IT (legacy) assets. </a:t>
            </a:r>
          </a:p>
          <a:p>
            <a:pPr eaLnBrk="1" hangingPunct="1">
              <a:buFontTx/>
              <a:buNone/>
              <a:defRPr/>
            </a:pPr>
            <a:r>
              <a:rPr lang="en-US" b="1" dirty="0"/>
              <a:t>Evolution Toward 3D</a:t>
            </a:r>
          </a:p>
          <a:p>
            <a:pPr eaLnBrk="1" hangingPunct="1">
              <a:defRPr/>
            </a:pPr>
            <a:r>
              <a:rPr lang="en-US" dirty="0"/>
              <a:t>Another possible path for Web 3.0 is toward the three-dimensional vision championed by the Web3D Consortium. This would involve the Web transforming into a series of 3D spaces, taking the concept realized by Second Life further. This could open up new ways to connect and collaborate using 3D shared spaces. </a:t>
            </a: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307D40C-720E-4E88-AD11-8CA3EC296DC7}" type="slidenum">
              <a:rPr lang="en-US" smtClean="0"/>
              <a:pPr eaLnBrk="1" hangingPunct="1"/>
              <a:t>54</a:t>
            </a:fld>
            <a:endParaRPr lang="en-US" dirty="0"/>
          </a:p>
        </p:txBody>
      </p:sp>
    </p:spTree>
    <p:extLst>
      <p:ext uri="{BB962C8B-B14F-4D97-AF65-F5344CB8AC3E}">
        <p14:creationId xmlns:p14="http://schemas.microsoft.com/office/powerpoint/2010/main" val="821921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43F257D-32DC-4730-9D9F-2ABE16A85225}" type="slidenum">
              <a:rPr lang="en-US" smtClean="0"/>
              <a:pPr eaLnBrk="1" hangingPunct="1"/>
              <a:t>55</a:t>
            </a:fld>
            <a:endParaRPr lang="en-US" dirty="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chapter discussed many ways that businesses are growing and increasing profits through ebusiness</a:t>
            </a:r>
          </a:p>
          <a:p>
            <a:pPr eaLnBrk="1" hangingPunct="1"/>
            <a:r>
              <a:rPr lang="en-US" dirty="0"/>
              <a:t>How can egovernment use some of the trends discussed throughout the chapter to help reduce costs and increase revenue?</a:t>
            </a:r>
          </a:p>
        </p:txBody>
      </p:sp>
    </p:spTree>
    <p:extLst>
      <p:ext uri="{BB962C8B-B14F-4D97-AF65-F5344CB8AC3E}">
        <p14:creationId xmlns:p14="http://schemas.microsoft.com/office/powerpoint/2010/main" val="129804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7C3E46E-6B93-451B-9D70-74B8CCED1FB6}" type="slidenum">
              <a:rPr lang="en-US" smtClean="0"/>
              <a:pPr eaLnBrk="1" hangingPunct="1"/>
              <a:t>5</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One-hour film processing and digital cameras both contributed to the demise of Polaroid, a solid company that had an innovative technology and a captive customer base.  The dilemma that faced Polaroid is a dilemma that most organizations face – the criteria an organization uses to make business decisions for its present business could possibly create issues for its future business.  Essentially, what is best for the current business could ruin it in the long term.  </a:t>
            </a:r>
          </a:p>
          <a:p>
            <a:pPr eaLnBrk="1" hangingPunct="1"/>
            <a:r>
              <a:rPr lang="en-US" dirty="0"/>
              <a:t>In the past few years, ebusiness seems to have permeated every aspect of daily life.  In just a short time, both individuals and organizations have embraced Internet technologies to enhance productivity, maximize convenience, and improve com­munications globally.  This chapter focuses on the disruptive technology, the Internet, and ebusiness processes that are changing the nature of the buyer-seller relationship, the role of information technology (IT), and organizational structures and tasks. The chapter also discusses the opportunities and advantages found with developing ebusinesses. Specific relationships have been developed in the chapter between disruptive technologies and </a:t>
            </a:r>
            <a:r>
              <a:rPr lang="en-US" dirty="0" err="1"/>
              <a:t>ebusinesses</a:t>
            </a:r>
            <a:r>
              <a:rPr lang="en-US" dirty="0"/>
              <a:t>.</a:t>
            </a:r>
          </a:p>
        </p:txBody>
      </p:sp>
    </p:spTree>
    <p:extLst>
      <p:ext uri="{BB962C8B-B14F-4D97-AF65-F5344CB8AC3E}">
        <p14:creationId xmlns:p14="http://schemas.microsoft.com/office/powerpoint/2010/main" val="2011587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5B4A6E0-FD24-436A-9C88-E8D19E351B87}" type="slidenum">
              <a:rPr lang="en-US" smtClean="0"/>
              <a:pPr eaLnBrk="1" hangingPunct="1"/>
              <a:t>56</a:t>
            </a:fld>
            <a:endParaRPr lang="en-US"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Review the website http://firstgov.gov/:the official U.S. gateway to all government information</a:t>
            </a:r>
          </a:p>
          <a:p>
            <a:pPr eaLnBrk="1" hangingPunct="1"/>
            <a:r>
              <a:rPr lang="en-US" dirty="0"/>
              <a:t>This website is a catalyst for a growing electronic government</a:t>
            </a:r>
          </a:p>
          <a:p>
            <a:pPr eaLnBrk="1" hangingPunct="1"/>
            <a:r>
              <a:rPr lang="en-US" dirty="0"/>
              <a:t>Ask your students to review the following websites to further understand the progress being made in egovernment</a:t>
            </a:r>
          </a:p>
          <a:p>
            <a:pPr lvl="1" eaLnBrk="1" hangingPunct="1"/>
            <a:r>
              <a:rPr lang="en-US" dirty="0"/>
              <a:t>C2G:</a:t>
            </a:r>
            <a:r>
              <a:rPr lang="en-US" baseline="0" dirty="0"/>
              <a:t> </a:t>
            </a:r>
            <a:r>
              <a:rPr lang="en-US" dirty="0"/>
              <a:t>eGov.com</a:t>
            </a:r>
          </a:p>
          <a:p>
            <a:pPr lvl="1" eaLnBrk="1" hangingPunct="1"/>
            <a:r>
              <a:rPr lang="en-US" dirty="0"/>
              <a:t>B2G: lockheedmartin.com</a:t>
            </a:r>
          </a:p>
          <a:p>
            <a:pPr lvl="1" eaLnBrk="1" hangingPunct="1"/>
            <a:r>
              <a:rPr lang="en-US" dirty="0"/>
              <a:t>G2B: export.gov</a:t>
            </a:r>
          </a:p>
          <a:p>
            <a:pPr lvl="1" eaLnBrk="1" hangingPunct="1"/>
            <a:r>
              <a:rPr lang="en-US" dirty="0"/>
              <a:t>G2C: medicare.gov</a:t>
            </a:r>
          </a:p>
          <a:p>
            <a:pPr lvl="1" eaLnBrk="1" hangingPunct="1"/>
            <a:r>
              <a:rPr lang="en-US" dirty="0"/>
              <a:t>G2G: disasterhelp.gov</a:t>
            </a:r>
          </a:p>
        </p:txBody>
      </p:sp>
    </p:spTree>
    <p:extLst>
      <p:ext uri="{BB962C8B-B14F-4D97-AF65-F5344CB8AC3E}">
        <p14:creationId xmlns:p14="http://schemas.microsoft.com/office/powerpoint/2010/main" val="216292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34A1950-68AF-456B-B44F-90A1C1685031}" type="slidenum">
              <a:rPr lang="en-US" smtClean="0"/>
              <a:pPr eaLnBrk="1" hangingPunct="1"/>
              <a:t>7</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None/>
            </a:pPr>
            <a:endParaRPr lang="en-US" dirty="0"/>
          </a:p>
        </p:txBody>
      </p:sp>
    </p:spTree>
    <p:extLst>
      <p:ext uri="{BB962C8B-B14F-4D97-AF65-F5344CB8AC3E}">
        <p14:creationId xmlns:p14="http://schemas.microsoft.com/office/powerpoint/2010/main" val="3791269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2162C50-E8E0-4D13-A03F-37EA47D0A20C}" type="slidenum">
              <a:rPr lang="en-US" smtClean="0"/>
              <a:pPr eaLnBrk="1" hangingPunct="1"/>
              <a:t>9</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above figure only displays the top four and bottom four companies. To review the entire figure please refer students to the text.</a:t>
            </a:r>
          </a:p>
          <a:p>
            <a:pPr eaLnBrk="1" hangingPunct="1"/>
            <a:r>
              <a:rPr lang="en-US" dirty="0"/>
              <a:t>This figure displays companies that are expecting future growth to occur from new investments (disruptive technologies) and companies that are expecting future growth to occur from existing investment (sustaining technologies)</a:t>
            </a:r>
          </a:p>
          <a:p>
            <a:pPr eaLnBrk="1" hangingPunct="1"/>
            <a:r>
              <a:rPr lang="en-US" dirty="0"/>
              <a:t>Ask your students to list additional companies, not mentioned in the figure, that depend mostly on new investments (disruptive technologies) for profits</a:t>
            </a:r>
          </a:p>
          <a:p>
            <a:pPr eaLnBrk="1" hangingPunct="1"/>
            <a:r>
              <a:rPr lang="en-US" dirty="0"/>
              <a:t>Ask your students to list additional companies, not</a:t>
            </a:r>
            <a:r>
              <a:rPr lang="en-US" baseline="0" dirty="0"/>
              <a:t> </a:t>
            </a:r>
            <a:r>
              <a:rPr lang="en-US" dirty="0"/>
              <a:t>mentioned in the figure, that depend mostly on existing investments (sustaining technologies) for profits</a:t>
            </a:r>
          </a:p>
        </p:txBody>
      </p:sp>
    </p:spTree>
    <p:extLst>
      <p:ext uri="{BB962C8B-B14F-4D97-AF65-F5344CB8AC3E}">
        <p14:creationId xmlns:p14="http://schemas.microsoft.com/office/powerpoint/2010/main" val="88322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15F3547-4072-44CA-A04F-B8940393A96F}" type="slidenum">
              <a:rPr lang="en-US" smtClean="0"/>
              <a:pPr eaLnBrk="1" hangingPunct="1"/>
              <a:t>11</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Do your students agree that the Internet is an example of a disruptive technology? </a:t>
            </a:r>
          </a:p>
          <a:p>
            <a:pPr eaLnBrk="1" hangingPunct="1"/>
            <a:r>
              <a:rPr lang="en-US" dirty="0"/>
              <a:t>When it was first introduced would they consider it a form of disruptive technology? </a:t>
            </a:r>
          </a:p>
          <a:p>
            <a:pPr eaLnBrk="1" hangingPunct="1">
              <a:buNone/>
            </a:pPr>
            <a:r>
              <a:rPr lang="en-US" b="1" dirty="0"/>
              <a:t>CLASSROOM EXERCISE</a:t>
            </a:r>
          </a:p>
          <a:p>
            <a:pPr marL="0" indent="0" eaLnBrk="1" hangingPunct="1">
              <a:buNone/>
            </a:pPr>
            <a:r>
              <a:rPr lang="en-US" b="1" dirty="0"/>
              <a:t>Finding Innovation</a:t>
            </a:r>
            <a:endParaRPr lang="en-US" dirty="0"/>
          </a:p>
          <a:p>
            <a:pPr lvl="0" eaLnBrk="1" hangingPunct="1"/>
            <a:r>
              <a:rPr lang="en-US" dirty="0"/>
              <a:t>Innovation, new ideas, and new technology are exciting.  It is currently estimated that everything we know technically will represent 1 percent of all technology in 2050.  Break your students into groups and ask them to search the Internet for the most exciting form of innovation that is going to hit our market and change our lives over the next ten years.  Have your students present their findings to the class and offer a small prize to the winner.</a:t>
            </a:r>
          </a:p>
          <a:p>
            <a:pPr lvl="0" eaLnBrk="1" hangingPunct="1"/>
            <a:r>
              <a:rPr lang="en-US" dirty="0"/>
              <a:t>A few examples include:</a:t>
            </a:r>
          </a:p>
          <a:p>
            <a:pPr lvl="1" eaLnBrk="1" hangingPunct="1"/>
            <a:r>
              <a:rPr lang="en-US" dirty="0"/>
              <a:t>Computers that offer smells, click on a perfume and the scent permeates from your computer, movie theatres will offer smells that correspond to the movie</a:t>
            </a:r>
          </a:p>
          <a:p>
            <a:pPr lvl="1" eaLnBrk="1" hangingPunct="1"/>
            <a:r>
              <a:rPr lang="en-US" dirty="0"/>
              <a:t>Electronic toilets – analyze output and let you know if you getting sick days before the cold actually hits.  Great for rest homes and hospitals</a:t>
            </a:r>
          </a:p>
          <a:p>
            <a:pPr lvl="1" eaLnBrk="1" hangingPunct="1"/>
            <a:r>
              <a:rPr lang="en-US" dirty="0"/>
              <a:t>Planes the size of small ships that offer shopping and restaurants</a:t>
            </a:r>
          </a:p>
          <a:p>
            <a:pPr lvl="1" eaLnBrk="1" hangingPunct="1"/>
            <a:r>
              <a:rPr lang="en-US" dirty="0"/>
              <a:t>Ships the size of small cities where you can purchase an apartment</a:t>
            </a:r>
          </a:p>
          <a:p>
            <a:pPr lvl="1" eaLnBrk="1" hangingPunct="1"/>
            <a:r>
              <a:rPr lang="en-US" dirty="0"/>
              <a:t>What's For Dinner? Just Call Your Refrigerator – google</a:t>
            </a:r>
            <a:r>
              <a:rPr lang="en-US" baseline="0" dirty="0"/>
              <a:t> smart appliances to show your students what’s new in the kitchen!</a:t>
            </a:r>
            <a:endParaRPr lang="en-US" dirty="0"/>
          </a:p>
        </p:txBody>
      </p:sp>
    </p:spTree>
    <p:extLst>
      <p:ext uri="{BB962C8B-B14F-4D97-AF65-F5344CB8AC3E}">
        <p14:creationId xmlns:p14="http://schemas.microsoft.com/office/powerpoint/2010/main" val="3439958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15F3547-4072-44CA-A04F-B8940393A96F}" type="slidenum">
              <a:rPr lang="en-US" smtClean="0"/>
              <a:pPr eaLnBrk="1" hangingPunct="1"/>
              <a:t>12</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None/>
            </a:pPr>
            <a:endParaRPr lang="en-US" dirty="0"/>
          </a:p>
        </p:txBody>
      </p:sp>
    </p:spTree>
    <p:extLst>
      <p:ext uri="{BB962C8B-B14F-4D97-AF65-F5344CB8AC3E}">
        <p14:creationId xmlns:p14="http://schemas.microsoft.com/office/powerpoint/2010/main" val="3439958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6295653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342900" indent="-342900">
              <a:spcAft>
                <a:spcPts val="800"/>
              </a:spcAft>
              <a:buClr>
                <a:srgbClr val="C00000"/>
              </a:buClr>
              <a:buFont typeface="Arial" panose="020B0604020202020204" pitchFamily="34" charset="0"/>
              <a:buChar char="•"/>
              <a:defRPr sz="2400"/>
            </a:lvl1pPr>
            <a:lvl2pPr marL="742950" indent="-285750">
              <a:spcAft>
                <a:spcPts val="800"/>
              </a:spcAft>
              <a:buClr>
                <a:srgbClr val="C00000"/>
              </a:buClr>
              <a:buFont typeface="Arial" panose="020B0604020202020204" pitchFamily="34" charset="0"/>
              <a:buChar char="•"/>
              <a:defRPr sz="2000"/>
            </a:lvl2pPr>
            <a:lvl3pPr marL="1143000" indent="-228600">
              <a:spcAft>
                <a:spcPts val="800"/>
              </a:spcAft>
              <a:buClr>
                <a:srgbClr val="C00000"/>
              </a:buClr>
              <a:buFont typeface="Arial" panose="020B0604020202020204" pitchFamily="34" charset="0"/>
              <a:buChar char="•"/>
              <a:defRPr sz="1800"/>
            </a:lvl3pPr>
            <a:lvl4pPr marL="1600200" indent="-228600">
              <a:spcAft>
                <a:spcPts val="800"/>
              </a:spcAft>
              <a:buClr>
                <a:srgbClr val="C00000"/>
              </a:buClr>
              <a:buFont typeface="Arial" panose="020B0604020202020204" pitchFamily="34" charset="0"/>
              <a:buChar char="•"/>
              <a:defRPr sz="1600"/>
            </a:lvl4pPr>
            <a:lvl5pPr marL="2057400" indent="-228600">
              <a:spcAft>
                <a:spcPts val="800"/>
              </a:spcAft>
              <a:buClr>
                <a:srgbClr val="C00000"/>
              </a:buClr>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29449920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©The McGraw-Hill Companies, All Rights Reserved</a:t>
            </a:r>
          </a:p>
        </p:txBody>
      </p:sp>
      <p:sp>
        <p:nvSpPr>
          <p:cNvPr id="227332" name="Rectangle 4"/>
          <p:cNvSpPr>
            <a:spLocks noGrp="1" noChangeArrowheads="1"/>
          </p:cNvSpPr>
          <p:nvPr>
            <p:ph type="subTitle" idx="1"/>
          </p:nvPr>
        </p:nvSpPr>
        <p:spPr>
          <a:xfrm>
            <a:off x="0" y="0"/>
            <a:ext cx="4343400" cy="6172200"/>
          </a:xfrm>
          <a:prstGeom prst="rect">
            <a:avLst/>
          </a:prstGeom>
          <a:effectLst>
            <a:outerShdw dist="35921" dir="8100000" algn="ctr" rotWithShape="0">
              <a:schemeClr val="tx1"/>
            </a:outerShdw>
          </a:effectLst>
        </p:spPr>
        <p:txBody>
          <a:bodyPr anchor="ctr" anchorCtr="1"/>
          <a:lstStyle>
            <a:lvl1pPr marL="0" indent="0" algn="ctr">
              <a:buFontTx/>
              <a:buNone/>
              <a:defRPr sz="4000" baseline="0">
                <a:solidFill>
                  <a:srgbClr val="C00000"/>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55346762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C00000"/>
        </a:solidFill>
        <a:effectLst/>
      </p:bgPr>
    </p:bg>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288925" y="6434138"/>
            <a:ext cx="1684338" cy="274637"/>
          </a:xfrm>
          <a:prstGeom prst="rect">
            <a:avLst/>
          </a:prstGeom>
          <a:noFill/>
          <a:ln w="9525">
            <a:noFill/>
            <a:miter lim="800000"/>
            <a:headEnd/>
            <a:tailEnd/>
          </a:ln>
          <a:effectLst/>
        </p:spPr>
        <p:txBody>
          <a:bodyPr wrap="none">
            <a:spAutoFit/>
          </a:bodyPr>
          <a:lstStyle/>
          <a:p>
            <a:pPr>
              <a:defRPr/>
            </a:pPr>
            <a:r>
              <a:rPr lang="en-US" sz="1200" b="1" i="1" dirty="0">
                <a:solidFill>
                  <a:schemeClr val="bg1"/>
                </a:solidFill>
                <a:latin typeface="Century Schoolbook" pitchFamily="18" charset="0"/>
              </a:rPr>
              <a:t>McGraw-Hill/Irwin</a:t>
            </a:r>
          </a:p>
        </p:txBody>
      </p:sp>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©2009 The McGraw-Hill Companies, All Rights Reserved</a:t>
            </a:r>
          </a:p>
        </p:txBody>
      </p:sp>
      <p:sp>
        <p:nvSpPr>
          <p:cNvPr id="5" name="Rectangle 3"/>
          <p:cNvSpPr txBox="1">
            <a:spLocks noChangeArrowheads="1"/>
          </p:cNvSpPr>
          <p:nvPr userDrawn="1"/>
        </p:nvSpPr>
        <p:spPr>
          <a:xfrm>
            <a:off x="4038600" y="0"/>
            <a:ext cx="5105400" cy="457200"/>
          </a:xfrm>
          <a:prstGeom prst="rect">
            <a:avLst/>
          </a:prstGeom>
          <a:ln>
            <a:noFill/>
            <a:miter lim="800000"/>
          </a:ln>
          <a:effectLst>
            <a:outerShdw dist="35921" dir="8100000" algn="ctr" rotWithShape="0">
              <a:schemeClr val="tx1"/>
            </a:outerShdw>
          </a:effectLst>
        </p:spPr>
        <p:txBody>
          <a:bodyPr anchor="ctr">
            <a:normAutofit fontScale="92500"/>
          </a:bodyPr>
          <a:lstStyle>
            <a:lvl1pPr>
              <a:defRPr sz="2400">
                <a:solidFill>
                  <a:schemeClr val="bg1"/>
                </a:solidFill>
                <a:effectLst>
                  <a:outerShdw blurRad="38100" dist="38100" dir="2700000" algn="tl">
                    <a:srgbClr val="000000"/>
                  </a:outerShdw>
                </a:effectLst>
              </a:defRPr>
            </a:lvl1pPr>
          </a:lstStyle>
          <a:p>
            <a:pPr algn="ctr" fontAlgn="auto">
              <a:spcAft>
                <a:spcPts val="0"/>
              </a:spcAft>
              <a:defRPr/>
            </a:pPr>
            <a:r>
              <a:rPr lang="en-US" dirty="0">
                <a:latin typeface="+mj-lt"/>
                <a:ea typeface="+mj-ea"/>
                <a:cs typeface="+mj-cs"/>
              </a:rPr>
              <a:t>Business Driven Information Systems 2e</a:t>
            </a:r>
          </a:p>
        </p:txBody>
      </p:sp>
      <p:sp>
        <p:nvSpPr>
          <p:cNvPr id="404484" name="Rectangle 4"/>
          <p:cNvSpPr>
            <a:spLocks noGrp="1" noChangeArrowheads="1"/>
          </p:cNvSpPr>
          <p:nvPr>
            <p:ph type="subTitle" idx="1"/>
          </p:nvPr>
        </p:nvSpPr>
        <p:spPr>
          <a:xfrm>
            <a:off x="533400" y="1905000"/>
            <a:ext cx="8305800" cy="3124200"/>
          </a:xfrm>
          <a:prstGeom prst="rect">
            <a:avLst/>
          </a:prstGeom>
          <a:effectLst>
            <a:outerShdw dist="35921" dir="8100000" algn="ctr" rotWithShape="0">
              <a:schemeClr val="tx1"/>
            </a:outerShdw>
          </a:effectLst>
        </p:spPr>
        <p:txBody>
          <a:bodyPr anchor="ctr" anchorCtr="1"/>
          <a:lstStyle>
            <a:lvl1pPr marL="0" indent="0" algn="ctr">
              <a:buFontTx/>
              <a:buNone/>
              <a:defRPr sz="4000">
                <a:solidFill>
                  <a:schemeClr val="bg1"/>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215519902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9780191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53517668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44330409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73518054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10068591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03404001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7613597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23764137"/>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51234466"/>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399438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82055349"/>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662543805"/>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7677251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38554190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64487178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922738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91957675"/>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014361926"/>
      </p:ext>
    </p:extLst>
  </p:cSld>
  <p:clrMapOvr>
    <a:masterClrMapping/>
  </p:clrMapOvr>
  <p:transition spd="med"/>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6434210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85101225"/>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8400185"/>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01913669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40177275"/>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523241250"/>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536917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7045819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6321121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9477359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360830037"/>
      </p:ext>
    </p:extLst>
  </p:cSld>
  <p:clrMapOvr>
    <a:masterClrMapping/>
  </p:clrMapOvr>
  <p:transition spd="med"/>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71681697"/>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52237693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4812026"/>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723569251"/>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586519968"/>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840324138"/>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178326834"/>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090813493"/>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64409434"/>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90125832"/>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39976298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96123268"/>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21603542"/>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1410258"/>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60307201"/>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03470187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49592079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3542204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91000" y="6400800"/>
            <a:ext cx="4876800" cy="274638"/>
          </a:xfrm>
          <a:prstGeom prst="rect">
            <a:avLst/>
          </a:prstGeom>
          <a:noFill/>
          <a:ln w="9525">
            <a:noFill/>
            <a:miter lim="800000"/>
            <a:headEnd/>
            <a:tailEnd/>
          </a:ln>
          <a:effectLst/>
        </p:spPr>
        <p:txBody>
          <a:bodyPr>
            <a:spAutoFit/>
          </a:bodyPr>
          <a:lstStyle/>
          <a:p>
            <a:pPr algn="r">
              <a:defRPr/>
            </a:pPr>
            <a:r>
              <a:rPr lang="en-US" sz="1200" b="1" i="1" dirty="0">
                <a:solidFill>
                  <a:schemeClr val="bg1"/>
                </a:solidFill>
                <a:latin typeface="Century Schoolbook" pitchFamily="18" charset="0"/>
              </a:rPr>
              <a:t>© The McGraw-Hill Companies, All Rights Reserved</a:t>
            </a:r>
          </a:p>
        </p:txBody>
      </p:sp>
      <p:sp>
        <p:nvSpPr>
          <p:cNvPr id="227332" name="Rectangle 4"/>
          <p:cNvSpPr>
            <a:spLocks noGrp="1" noChangeArrowheads="1"/>
          </p:cNvSpPr>
          <p:nvPr>
            <p:ph type="subTitle" idx="1"/>
          </p:nvPr>
        </p:nvSpPr>
        <p:spPr>
          <a:xfrm>
            <a:off x="0" y="0"/>
            <a:ext cx="4343400" cy="6172200"/>
          </a:xfrm>
          <a:effectLst>
            <a:outerShdw dist="35921" dir="8100000" algn="ctr" rotWithShape="0">
              <a:schemeClr val="tx1"/>
            </a:outerShdw>
          </a:effectLst>
        </p:spPr>
        <p:txBody>
          <a:bodyPr anchor="ctr" anchorCtr="1"/>
          <a:lstStyle>
            <a:lvl1pPr marL="0" indent="0" algn="ctr">
              <a:buFontTx/>
              <a:buNone/>
              <a:defRPr sz="4000" baseline="0">
                <a:solidFill>
                  <a:srgbClr val="C00000"/>
                </a:solidFill>
                <a:effectLst>
                  <a:outerShdw blurRad="38100" dist="38100" dir="2700000" algn="tl">
                    <a:srgbClr val="000000"/>
                  </a:outerShdw>
                </a:effectLst>
              </a:defRPr>
            </a:lvl1pPr>
          </a:lstStyle>
          <a:p>
            <a:r>
              <a:rPr lang="en-US" dirty="0"/>
              <a:t>Click to edit Master subtitle style</a:t>
            </a:r>
          </a:p>
        </p:txBody>
      </p:sp>
    </p:spTree>
    <p:extLst>
      <p:ext uri="{BB962C8B-B14F-4D97-AF65-F5344CB8AC3E}">
        <p14:creationId xmlns:p14="http://schemas.microsoft.com/office/powerpoint/2010/main" val="392415362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6A65E-2E7B-45D1-A4B9-0680C068B11A}"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318434399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3.gif"/><Relationship Id="rId4" Type="http://schemas.openxmlformats.org/officeDocument/2006/relationships/slideLayout" Target="../slideLayouts/slideLayout16.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3.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4.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4158635278"/>
      </p:ext>
    </p:extLst>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35" r:id="rId11"/>
    <p:sldLayoutId id="2147484116" r:id="rId12"/>
  </p:sldLayoutIdLst>
  <p:transition spd="med"/>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146213491"/>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Lst>
  <p:transition spd="med"/>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EABCC0-4015-442D-A50A-F28A526CE51D}"/>
              </a:ext>
            </a:extLst>
          </p:cNvPr>
          <p:cNvSpPr/>
          <p:nvPr userDrawn="1"/>
        </p:nvSpPr>
        <p:spPr>
          <a:xfrm>
            <a:off x="220579" y="6642556"/>
            <a:ext cx="8915400" cy="21544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 typeface="Arial"/>
              <a:buNone/>
              <a:tabLst/>
              <a:defRPr/>
            </a:pPr>
            <a:r>
              <a:rPr kumimoji="0" lang="en-US" sz="800" b="0" i="0" u="none" strike="noStrike" kern="1200" cap="none" spc="0" normalizeH="0" baseline="0" noProof="0" dirty="0">
                <a:ln>
                  <a:noFill/>
                </a:ln>
                <a:solidFill>
                  <a:srgbClr val="6A6A6A"/>
                </a:solidFill>
                <a:effectLst/>
                <a:uLnTx/>
                <a:uFillTx/>
                <a:latin typeface="+mn-lt"/>
                <a:ea typeface="ＭＳ Ｐゴシック" panose="020B0600070205080204" pitchFamily="34" charset="-128"/>
                <a:cs typeface="+mn-cs"/>
              </a:rPr>
              <a:t>©McGraw-Hill Education. All rights reserved. Authorized </a:t>
            </a:r>
            <a:r>
              <a:rPr lang="en-US" sz="800" kern="1200" dirty="0">
                <a:solidFill>
                  <a:srgbClr val="6A6A6A"/>
                </a:solidFill>
                <a:effectLst/>
                <a:latin typeface="+mn-lt"/>
                <a:ea typeface="ＭＳ Ｐゴシック" panose="020B0600070205080204" pitchFamily="34" charset="-128"/>
                <a:cs typeface="+mn-cs"/>
              </a:rPr>
              <a:t>only </a:t>
            </a:r>
            <a:r>
              <a:rPr kumimoji="0" lang="en-US" sz="800" b="0" i="0" u="none" strike="noStrike" kern="1200" cap="none" spc="0" normalizeH="0" baseline="0" noProof="0" dirty="0">
                <a:ln>
                  <a:noFill/>
                </a:ln>
                <a:solidFill>
                  <a:srgbClr val="6A6A6A"/>
                </a:solidFill>
                <a:effectLst/>
                <a:uLnTx/>
                <a:uFillTx/>
                <a:latin typeface="+mn-lt"/>
                <a:ea typeface="ＭＳ Ｐゴシック" panose="020B0600070205080204" pitchFamily="34" charset="-128"/>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282135754"/>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Lst>
  <p:transition spd="med"/>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
        <p:nvSpPr>
          <p:cNvPr id="4" name="Rectangle 3">
            <a:extLst>
              <a:ext uri="{FF2B5EF4-FFF2-40B4-BE49-F238E27FC236}">
                <a16:creationId xmlns:a16="http://schemas.microsoft.com/office/drawing/2014/main" id="{8C6D6EC8-697A-4767-8D15-05A4BC054CEA}"/>
              </a:ext>
            </a:extLst>
          </p:cNvPr>
          <p:cNvSpPr/>
          <p:nvPr userDrawn="1"/>
        </p:nvSpPr>
        <p:spPr>
          <a:xfrm>
            <a:off x="0" y="6674078"/>
            <a:ext cx="9144000" cy="215444"/>
          </a:xfrm>
          <a:prstGeom prst="rect">
            <a:avLst/>
          </a:prstGeom>
          <a:solidFill>
            <a:schemeClr val="bg2"/>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 typeface="Arial"/>
              <a:buNone/>
              <a:tabLst/>
              <a:defRPr/>
            </a:pPr>
            <a:r>
              <a:rPr kumimoji="0" lang="en-US" sz="8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©McGraw-Hill Education. All rights reserved. Authorized </a:t>
            </a:r>
            <a:r>
              <a:rPr lang="en-US" sz="800" kern="1200" dirty="0">
                <a:solidFill>
                  <a:schemeClr val="bg1"/>
                </a:solidFill>
                <a:effectLst/>
                <a:latin typeface="+mn-lt"/>
                <a:ea typeface="ＭＳ Ｐゴシック" panose="020B0600070205080204" pitchFamily="34" charset="-128"/>
                <a:cs typeface="+mn-cs"/>
              </a:rPr>
              <a:t>only </a:t>
            </a:r>
            <a:r>
              <a:rPr kumimoji="0" lang="en-US" sz="8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625967189"/>
      </p:ext>
    </p:extLst>
  </p:cSld>
  <p:clrMap bg1="lt1" tx1="dk1" bg2="lt2" tx2="dk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Lst>
  <p:transition spd="med"/>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1734495916"/>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Lst>
  <p:transition spd="med"/>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1583212102"/>
      </p:ext>
    </p:extLst>
  </p:cSld>
  <p:clrMap bg1="lt1" tx1="dk1" bg2="lt2" tx2="dk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0" r:id="rId5"/>
    <p:sldLayoutId id="2147484191" r:id="rId6"/>
    <p:sldLayoutId id="2147484192" r:id="rId7"/>
  </p:sldLayoutIdLst>
  <p:transition spd="med"/>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0.xml"/><Relationship Id="rId5" Type="http://schemas.openxmlformats.org/officeDocument/2006/relationships/slide" Target="slide60.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slide" Target="slide61.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slide" Target="slide6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0.xml"/><Relationship Id="rId4" Type="http://schemas.openxmlformats.org/officeDocument/2006/relationships/slide" Target="slide6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30.xml"/><Relationship Id="rId4" Type="http://schemas.openxmlformats.org/officeDocument/2006/relationships/slide" Target="slide6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30.xml"/><Relationship Id="rId5" Type="http://schemas.openxmlformats.org/officeDocument/2006/relationships/slide" Target="slide64.xml"/><Relationship Id="rId4" Type="http://schemas.microsoft.com/office/2007/relationships/hdphoto" Target="../media/hdphoto3.wdp"/></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0.xml"/><Relationship Id="rId1" Type="http://schemas.openxmlformats.org/officeDocument/2006/relationships/slideLayout" Target="../slideLayouts/slideLayout30.xml"/><Relationship Id="rId4" Type="http://schemas.openxmlformats.org/officeDocument/2006/relationships/slide" Target="slide6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slide" Target="slide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ffectLst/>
        </p:spPr>
        <p:txBody>
          <a:bodyPr/>
          <a:lstStyle/>
          <a:p>
            <a:r>
              <a:rPr lang="en-US" b="1" dirty="0"/>
              <a:t>CHAPTER THREE</a:t>
            </a:r>
            <a:endParaRPr lang="en-US" dirty="0"/>
          </a:p>
        </p:txBody>
      </p:sp>
      <p:sp>
        <p:nvSpPr>
          <p:cNvPr id="4098" name="Rectangle 3"/>
          <p:cNvSpPr>
            <a:spLocks noGrp="1" noChangeArrowheads="1"/>
          </p:cNvSpPr>
          <p:nvPr>
            <p:ph type="body" sz="quarter" idx="10"/>
          </p:nvPr>
        </p:nvSpPr>
        <p:spPr>
          <a:effectLst/>
        </p:spPr>
        <p:txBody>
          <a:bodyPr/>
          <a:lstStyle/>
          <a:p>
            <a:pPr algn="ctr" eaLnBrk="1" hangingPunct="1">
              <a:lnSpc>
                <a:spcPct val="90000"/>
              </a:lnSpc>
            </a:pPr>
            <a:r>
              <a:rPr lang="en-US" sz="2800" dirty="0" err="1">
                <a:effectLst/>
                <a:latin typeface="+mn-lt"/>
              </a:rPr>
              <a:t>Ebusiness</a:t>
            </a:r>
            <a:r>
              <a:rPr lang="en-US" sz="2800" dirty="0">
                <a:effectLst/>
                <a:latin typeface="+mn-lt"/>
              </a:rPr>
              <a:t>:</a:t>
            </a:r>
          </a:p>
          <a:p>
            <a:pPr algn="ctr" eaLnBrk="1" hangingPunct="1">
              <a:lnSpc>
                <a:spcPct val="90000"/>
              </a:lnSpc>
            </a:pPr>
            <a:r>
              <a:rPr lang="en-US" sz="2800" dirty="0">
                <a:effectLst/>
                <a:latin typeface="+mn-lt"/>
              </a:rPr>
              <a:t>Electronic Business Value</a:t>
            </a:r>
          </a:p>
        </p:txBody>
      </p:sp>
      <p:pic>
        <p:nvPicPr>
          <p:cNvPr id="3" name="Picture 2" descr="Cover of Business Driven Information Systems, sixth edition, by Paige Baltzan">
            <a:extLst>
              <a:ext uri="{FF2B5EF4-FFF2-40B4-BE49-F238E27FC236}">
                <a16:creationId xmlns:a16="http://schemas.microsoft.com/office/drawing/2014/main" id="{924B8D0C-88EA-4199-A9F8-5EF4F0180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295400"/>
            <a:ext cx="2917925" cy="3733800"/>
          </a:xfrm>
          <a:prstGeom prst="rect">
            <a:avLst/>
          </a:prstGeom>
        </p:spPr>
      </p:pic>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Disruptive Versus Sustaining Technology </a:t>
            </a:r>
            <a:r>
              <a:rPr lang="en-US" sz="2000" dirty="0"/>
              <a:t>2 of 2</a:t>
            </a:r>
            <a:endParaRPr lang="en-US" dirty="0"/>
          </a:p>
        </p:txBody>
      </p:sp>
      <p:sp>
        <p:nvSpPr>
          <p:cNvPr id="3" name="Content Placeholder 2"/>
          <p:cNvSpPr>
            <a:spLocks noGrp="1"/>
          </p:cNvSpPr>
          <p:nvPr>
            <p:ph idx="1"/>
          </p:nvPr>
        </p:nvSpPr>
        <p:spPr/>
        <p:txBody>
          <a:bodyPr/>
          <a:lstStyle/>
          <a:p>
            <a:r>
              <a:rPr lang="en-US" sz="2800" b="1" dirty="0"/>
              <a:t>Innovator’s Dilemma </a:t>
            </a:r>
            <a:r>
              <a:rPr lang="en-US" sz="2800" dirty="0"/>
              <a:t>discusses how established companies can take advantage of disruptive technologies without hindering existing relationships with customers, partners, and stakeholders</a:t>
            </a:r>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normAutofit fontScale="90000"/>
          </a:bodyPr>
          <a:lstStyle/>
          <a:p>
            <a:r>
              <a:rPr lang="en-US" dirty="0"/>
              <a:t>The Internet and World Wide Web – The Ultimate Business Disruptors </a:t>
            </a:r>
            <a:r>
              <a:rPr lang="en-US" sz="2200" dirty="0"/>
              <a:t>1 of 4 </a:t>
            </a:r>
            <a:endParaRPr lang="en-US" sz="3600" b="1" dirty="0">
              <a:solidFill>
                <a:schemeClr val="tx1"/>
              </a:solidFill>
            </a:endParaRPr>
          </a:p>
        </p:txBody>
      </p:sp>
      <p:sp>
        <p:nvSpPr>
          <p:cNvPr id="13315" name="Rectangle 3"/>
          <p:cNvSpPr>
            <a:spLocks noGrp="1" noChangeArrowheads="1"/>
          </p:cNvSpPr>
          <p:nvPr>
            <p:ph idx="1"/>
          </p:nvPr>
        </p:nvSpPr>
        <p:spPr>
          <a:xfrm>
            <a:off x="457200" y="1447800"/>
            <a:ext cx="8229600" cy="5105400"/>
          </a:xfrm>
        </p:spPr>
        <p:txBody>
          <a:bodyPr>
            <a:normAutofit/>
          </a:bodyPr>
          <a:lstStyle/>
          <a:p>
            <a:pPr eaLnBrk="1" hangingPunct="1">
              <a:spcBef>
                <a:spcPts val="600"/>
              </a:spcBef>
              <a:spcAft>
                <a:spcPts val="1200"/>
              </a:spcAft>
            </a:pPr>
            <a:r>
              <a:rPr lang="en-US" sz="2800" dirty="0"/>
              <a:t>One of the biggest forces changing business is the </a:t>
            </a:r>
            <a:r>
              <a:rPr lang="en-US" sz="2800" b="1" dirty="0"/>
              <a:t>Internet</a:t>
            </a:r>
            <a:r>
              <a:rPr lang="en-US" sz="2800" dirty="0"/>
              <a:t> – A massive network that connects computers all over the world and allows them to communicate with one another</a:t>
            </a:r>
          </a:p>
          <a:p>
            <a:pPr eaLnBrk="1" hangingPunct="1">
              <a:spcBef>
                <a:spcPts val="600"/>
              </a:spcBef>
              <a:spcAft>
                <a:spcPts val="1200"/>
              </a:spcAft>
            </a:pPr>
            <a:r>
              <a:rPr lang="en-US" sz="2800" dirty="0"/>
              <a:t>Organizations must be able to transform as markets, economic environments, and technologies change</a:t>
            </a:r>
          </a:p>
          <a:p>
            <a:pPr eaLnBrk="1" hangingPunct="1">
              <a:spcBef>
                <a:spcPts val="600"/>
              </a:spcBef>
              <a:spcAft>
                <a:spcPts val="1200"/>
              </a:spcAft>
            </a:pPr>
            <a:r>
              <a:rPr lang="en-US" sz="2800" dirty="0"/>
              <a:t>Focusing on the unexpected allows an organization to capitalize on the opportunity for new business growth from a disruptive technology</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normAutofit fontScale="90000"/>
          </a:bodyPr>
          <a:lstStyle/>
          <a:p>
            <a:r>
              <a:rPr lang="en-US" dirty="0"/>
              <a:t>The Internet and World Wide Web – The Ultimate Business Disruptors </a:t>
            </a:r>
            <a:r>
              <a:rPr lang="en-US" sz="2200" dirty="0"/>
              <a:t>2 of 4 </a:t>
            </a:r>
            <a:endParaRPr lang="en-US" sz="3600" b="1" dirty="0">
              <a:solidFill>
                <a:schemeClr val="tx1"/>
              </a:solidFill>
            </a:endParaRPr>
          </a:p>
        </p:txBody>
      </p:sp>
      <p:sp>
        <p:nvSpPr>
          <p:cNvPr id="13315" name="Rectangle 3"/>
          <p:cNvSpPr>
            <a:spLocks noGrp="1" noChangeArrowheads="1"/>
          </p:cNvSpPr>
          <p:nvPr>
            <p:ph idx="1"/>
          </p:nvPr>
        </p:nvSpPr>
        <p:spPr>
          <a:xfrm>
            <a:off x="457200" y="1447800"/>
            <a:ext cx="8229600" cy="5105400"/>
          </a:xfrm>
        </p:spPr>
        <p:txBody>
          <a:bodyPr>
            <a:normAutofit/>
          </a:bodyPr>
          <a:lstStyle/>
          <a:p>
            <a:pPr>
              <a:spcBef>
                <a:spcPts val="600"/>
              </a:spcBef>
              <a:spcAft>
                <a:spcPts val="1200"/>
              </a:spcAft>
            </a:pPr>
            <a:r>
              <a:rPr lang="en-US" sz="2800" dirty="0"/>
              <a:t>The Internet began as an emergency military communications system operated by the Department of Defense</a:t>
            </a:r>
          </a:p>
          <a:p>
            <a:pPr>
              <a:spcBef>
                <a:spcPts val="600"/>
              </a:spcBef>
              <a:spcAft>
                <a:spcPts val="1200"/>
              </a:spcAft>
            </a:pPr>
            <a:r>
              <a:rPr lang="en-US" sz="2800" dirty="0"/>
              <a:t>Gradually the Internet moved from a military pipeline to a communication tool for scientists to businesses</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normAutofit fontScale="90000"/>
          </a:bodyPr>
          <a:lstStyle/>
          <a:p>
            <a:r>
              <a:rPr lang="en-US" dirty="0"/>
              <a:t>The Internet and World Wide Web – The Ultimate Business Disruptors </a:t>
            </a:r>
            <a:r>
              <a:rPr lang="en-US" sz="2200" dirty="0"/>
              <a:t>3 of 4 </a:t>
            </a:r>
            <a:endParaRPr lang="en-US" sz="3600" b="1" dirty="0">
              <a:solidFill>
                <a:schemeClr val="tx1"/>
              </a:solidFill>
            </a:endParaRPr>
          </a:p>
        </p:txBody>
      </p:sp>
      <p:sp>
        <p:nvSpPr>
          <p:cNvPr id="13315" name="Rectangle 3"/>
          <p:cNvSpPr>
            <a:spLocks noGrp="1" noChangeArrowheads="1"/>
          </p:cNvSpPr>
          <p:nvPr>
            <p:ph idx="1"/>
          </p:nvPr>
        </p:nvSpPr>
        <p:spPr>
          <a:xfrm>
            <a:off x="457200" y="1447800"/>
            <a:ext cx="8229600" cy="5105400"/>
          </a:xfrm>
        </p:spPr>
        <p:txBody>
          <a:bodyPr>
            <a:normAutofit/>
          </a:bodyPr>
          <a:lstStyle/>
          <a:p>
            <a:pPr>
              <a:spcAft>
                <a:spcPts val="1200"/>
              </a:spcAft>
            </a:pPr>
            <a:r>
              <a:rPr lang="en-US" sz="2800" b="1" dirty="0"/>
              <a:t>World Wide Web (WWW) </a:t>
            </a:r>
            <a:r>
              <a:rPr lang="en-US" sz="2800" dirty="0"/>
              <a:t>– Provides access to Internet information through documents including text, graphics, audio, and video files that use a special formatting language called </a:t>
            </a:r>
            <a:r>
              <a:rPr lang="en-US" sz="2800" b="1" dirty="0"/>
              <a:t>HTML</a:t>
            </a:r>
            <a:r>
              <a:rPr lang="en-US" sz="2800" dirty="0"/>
              <a:t> – hypertext markup language</a:t>
            </a:r>
          </a:p>
          <a:p>
            <a:pPr>
              <a:spcAft>
                <a:spcPts val="1200"/>
              </a:spcAft>
            </a:pPr>
            <a:r>
              <a:rPr lang="en-US" sz="2800" b="1" dirty="0"/>
              <a:t>Web browser </a:t>
            </a:r>
            <a:r>
              <a:rPr lang="en-US" sz="2800" dirty="0"/>
              <a:t>– Allows users to access the WWW</a:t>
            </a:r>
          </a:p>
          <a:p>
            <a:pPr>
              <a:spcAft>
                <a:spcPts val="1200"/>
              </a:spcAft>
            </a:pPr>
            <a:r>
              <a:rPr lang="en-US" sz="2800" b="1" dirty="0"/>
              <a:t>Hypertext Transport Protocol </a:t>
            </a:r>
            <a:r>
              <a:rPr lang="en-US" sz="2800" dirty="0"/>
              <a:t>– The Internet protocol Web browsers use to request and display Web pages using </a:t>
            </a:r>
            <a:r>
              <a:rPr lang="en-US" sz="2800" b="1" dirty="0"/>
              <a:t>URL</a:t>
            </a:r>
            <a:r>
              <a:rPr lang="en-US" sz="2800" dirty="0"/>
              <a:t> – universal resource locator</a:t>
            </a:r>
            <a:r>
              <a:rPr lang="zh-TW" altLang="en-US" sz="1200" dirty="0"/>
              <a:t>統一資源定位器</a:t>
            </a:r>
            <a:r>
              <a:rPr lang="en-US" altLang="zh-TW" sz="1200" dirty="0"/>
              <a:t>,</a:t>
            </a:r>
            <a:r>
              <a:rPr lang="zh-TW" altLang="en-US" sz="1200" dirty="0"/>
              <a:t>網頁地址</a:t>
            </a:r>
            <a:endParaRPr lang="en-US" sz="1200" dirty="0"/>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normAutofit fontScale="90000"/>
          </a:bodyPr>
          <a:lstStyle/>
          <a:p>
            <a:r>
              <a:rPr lang="en-US" dirty="0"/>
              <a:t>The Internet and World Wide Web – The Ultimate Business Disruptors </a:t>
            </a:r>
            <a:r>
              <a:rPr lang="en-US" sz="2200" dirty="0"/>
              <a:t>4 of 4 </a:t>
            </a:r>
            <a:endParaRPr lang="en-US" sz="3600" b="1" dirty="0">
              <a:solidFill>
                <a:schemeClr val="tx1"/>
              </a:solidFill>
            </a:endParaRPr>
          </a:p>
        </p:txBody>
      </p:sp>
      <p:sp>
        <p:nvSpPr>
          <p:cNvPr id="13315" name="Rectangle 3"/>
          <p:cNvSpPr>
            <a:spLocks noGrp="1" noChangeArrowheads="1"/>
          </p:cNvSpPr>
          <p:nvPr>
            <p:ph idx="1"/>
          </p:nvPr>
        </p:nvSpPr>
        <p:spPr>
          <a:xfrm>
            <a:off x="457200" y="1447800"/>
            <a:ext cx="8229600" cy="5105400"/>
          </a:xfrm>
        </p:spPr>
        <p:txBody>
          <a:bodyPr>
            <a:normAutofit/>
          </a:bodyPr>
          <a:lstStyle/>
          <a:p>
            <a:r>
              <a:rPr lang="en-US" sz="2800" dirty="0"/>
              <a:t>Reasons for growth of the WWW</a:t>
            </a:r>
          </a:p>
          <a:p>
            <a:pPr lvl="2">
              <a:buClr>
                <a:srgbClr val="C00000"/>
              </a:buClr>
            </a:pPr>
            <a:r>
              <a:rPr lang="en-US" sz="2400" dirty="0"/>
              <a:t>Microcomputer revolution</a:t>
            </a:r>
          </a:p>
          <a:p>
            <a:pPr lvl="2">
              <a:buClr>
                <a:srgbClr val="C00000"/>
              </a:buClr>
            </a:pPr>
            <a:r>
              <a:rPr lang="en-US" sz="2400" dirty="0"/>
              <a:t>Advancements in networking</a:t>
            </a:r>
          </a:p>
          <a:p>
            <a:pPr lvl="2">
              <a:buClr>
                <a:srgbClr val="C00000"/>
              </a:buClr>
            </a:pPr>
            <a:r>
              <a:rPr lang="en-US" sz="2400" dirty="0"/>
              <a:t>Easy browser software</a:t>
            </a:r>
          </a:p>
          <a:p>
            <a:pPr lvl="2">
              <a:buClr>
                <a:srgbClr val="C00000"/>
              </a:buClr>
            </a:pPr>
            <a:r>
              <a:rPr lang="en-US" sz="2400" dirty="0"/>
              <a:t>Speed, convenience, and low cost of email</a:t>
            </a:r>
          </a:p>
          <a:p>
            <a:pPr lvl="2">
              <a:buClr>
                <a:srgbClr val="C00000"/>
              </a:buClr>
            </a:pPr>
            <a:r>
              <a:rPr lang="en-US" sz="2400" dirty="0"/>
              <a:t>Web pages easy to create and flexible</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1.0 – The Catalyst for Ebusiness </a:t>
            </a:r>
            <a:r>
              <a:rPr lang="en-US" sz="2000" dirty="0"/>
              <a:t>1 of 2</a:t>
            </a:r>
            <a:endParaRPr lang="en-US" dirty="0"/>
          </a:p>
        </p:txBody>
      </p:sp>
      <p:sp>
        <p:nvSpPr>
          <p:cNvPr id="3" name="Content Placeholder 2"/>
          <p:cNvSpPr>
            <a:spLocks noGrp="1"/>
          </p:cNvSpPr>
          <p:nvPr>
            <p:ph idx="1"/>
          </p:nvPr>
        </p:nvSpPr>
        <p:spPr/>
        <p:txBody>
          <a:bodyPr/>
          <a:lstStyle/>
          <a:p>
            <a:pPr>
              <a:spcBef>
                <a:spcPts val="600"/>
              </a:spcBef>
              <a:spcAft>
                <a:spcPts val="1200"/>
              </a:spcAft>
            </a:pPr>
            <a:r>
              <a:rPr lang="en-US" sz="2800" dirty="0"/>
              <a:t>The Internet has had an impact on almost every industry including</a:t>
            </a:r>
          </a:p>
          <a:p>
            <a:pPr lvl="2">
              <a:spcBef>
                <a:spcPts val="600"/>
              </a:spcBef>
              <a:spcAft>
                <a:spcPts val="600"/>
              </a:spcAft>
              <a:buClr>
                <a:srgbClr val="C00000"/>
              </a:buClr>
            </a:pPr>
            <a:r>
              <a:rPr lang="en-US" sz="2400" dirty="0"/>
              <a:t>Travel</a:t>
            </a:r>
          </a:p>
          <a:p>
            <a:pPr lvl="2">
              <a:spcBef>
                <a:spcPts val="600"/>
              </a:spcBef>
              <a:spcAft>
                <a:spcPts val="600"/>
              </a:spcAft>
              <a:buClr>
                <a:srgbClr val="C00000"/>
              </a:buClr>
            </a:pPr>
            <a:r>
              <a:rPr lang="en-US" sz="2400" dirty="0"/>
              <a:t>Entertainment</a:t>
            </a:r>
          </a:p>
          <a:p>
            <a:pPr lvl="2">
              <a:spcBef>
                <a:spcPts val="600"/>
              </a:spcBef>
              <a:spcAft>
                <a:spcPts val="600"/>
              </a:spcAft>
              <a:buClr>
                <a:srgbClr val="C00000"/>
              </a:buClr>
            </a:pPr>
            <a:r>
              <a:rPr lang="en-US" sz="2400" dirty="0"/>
              <a:t>Electronics</a:t>
            </a:r>
          </a:p>
          <a:p>
            <a:pPr lvl="2">
              <a:spcBef>
                <a:spcPts val="600"/>
              </a:spcBef>
              <a:spcAft>
                <a:spcPts val="600"/>
              </a:spcAft>
              <a:buClr>
                <a:srgbClr val="C00000"/>
              </a:buClr>
            </a:pPr>
            <a:r>
              <a:rPr lang="en-US" sz="2400" dirty="0"/>
              <a:t>Financial services</a:t>
            </a:r>
          </a:p>
          <a:p>
            <a:pPr lvl="2">
              <a:spcBef>
                <a:spcPts val="600"/>
              </a:spcBef>
              <a:spcAft>
                <a:spcPts val="600"/>
              </a:spcAft>
              <a:buClr>
                <a:srgbClr val="C00000"/>
              </a:buClr>
            </a:pPr>
            <a:r>
              <a:rPr lang="en-US" sz="2400" dirty="0"/>
              <a:t>Retail</a:t>
            </a:r>
          </a:p>
          <a:p>
            <a:pPr lvl="2">
              <a:spcBef>
                <a:spcPts val="600"/>
              </a:spcBef>
              <a:spcAft>
                <a:spcPts val="600"/>
              </a:spcAft>
              <a:buClr>
                <a:srgbClr val="C00000"/>
              </a:buClr>
            </a:pPr>
            <a:r>
              <a:rPr lang="en-US" sz="2400" dirty="0"/>
              <a:t>Automobiles</a:t>
            </a:r>
          </a:p>
          <a:p>
            <a:pPr lvl="2">
              <a:spcBef>
                <a:spcPts val="600"/>
              </a:spcBef>
              <a:spcAft>
                <a:spcPts val="600"/>
              </a:spcAft>
              <a:buClr>
                <a:srgbClr val="C00000"/>
              </a:buClr>
            </a:pPr>
            <a:r>
              <a:rPr lang="en-US" sz="2400" dirty="0"/>
              <a:t>Education and training</a:t>
            </a:r>
          </a:p>
        </p:txBody>
      </p:sp>
      <p:sp>
        <p:nvSpPr>
          <p:cNvPr id="4" name="Text Placeholder 3"/>
          <p:cNvSpPr>
            <a:spLocks noGrp="1"/>
          </p:cNvSpPr>
          <p:nvPr>
            <p:ph type="body" sz="quarter" idx="12"/>
          </p:nvPr>
        </p:nvSpPr>
        <p:spPr>
          <a:xfrm>
            <a:off x="3467512" y="6324600"/>
            <a:ext cx="2208976" cy="328550"/>
          </a:xfrm>
        </p:spPr>
        <p:txBody>
          <a:bodyPr/>
          <a:lstStyle/>
          <a:p>
            <a:r>
              <a:rPr lang="en-US" altLang="zh-TW" sz="1200" dirty="0"/>
              <a:t>catalyst</a:t>
            </a:r>
            <a:r>
              <a:rPr lang="zh-TW" altLang="en-US" sz="1200" dirty="0"/>
              <a:t>促进因素</a:t>
            </a:r>
            <a:endParaRPr lang="en-US" sz="1200"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1.0 – The Catalyst for Ebusiness </a:t>
            </a:r>
            <a:r>
              <a:rPr lang="en-US" sz="2000" dirty="0"/>
              <a:t>2 of 2</a:t>
            </a:r>
            <a:endParaRPr lang="en-US" dirty="0"/>
          </a:p>
        </p:txBody>
      </p:sp>
      <p:sp>
        <p:nvSpPr>
          <p:cNvPr id="3" name="Content Placeholder 2"/>
          <p:cNvSpPr>
            <a:spLocks noGrp="1"/>
          </p:cNvSpPr>
          <p:nvPr>
            <p:ph idx="1"/>
          </p:nvPr>
        </p:nvSpPr>
        <p:spPr/>
        <p:txBody>
          <a:bodyPr/>
          <a:lstStyle/>
          <a:p>
            <a:pPr>
              <a:spcBef>
                <a:spcPts val="600"/>
              </a:spcBef>
              <a:spcAft>
                <a:spcPts val="1200"/>
              </a:spcAft>
            </a:pPr>
            <a:r>
              <a:rPr lang="en-US" sz="2800" b="1" dirty="0"/>
              <a:t>Web 1.0 </a:t>
            </a:r>
            <a:r>
              <a:rPr lang="en-US" sz="2800" dirty="0"/>
              <a:t>– A term to refer to the WWW during its first few years of operation between 1991 and 2003</a:t>
            </a:r>
          </a:p>
          <a:p>
            <a:pPr>
              <a:spcBef>
                <a:spcPts val="600"/>
              </a:spcBef>
              <a:spcAft>
                <a:spcPts val="1200"/>
              </a:spcAft>
            </a:pPr>
            <a:r>
              <a:rPr lang="en-US" sz="2800" b="1" dirty="0"/>
              <a:t>Ecommerce</a:t>
            </a:r>
            <a:r>
              <a:rPr lang="en-US" sz="2800" dirty="0"/>
              <a:t> – Buying and selling of goods and services over the Internet</a:t>
            </a:r>
          </a:p>
          <a:p>
            <a:pPr>
              <a:spcBef>
                <a:spcPts val="600"/>
              </a:spcBef>
              <a:spcAft>
                <a:spcPts val="1200"/>
              </a:spcAft>
            </a:pPr>
            <a:r>
              <a:rPr lang="en-US" sz="2800" b="1" dirty="0"/>
              <a:t>Ebusiness</a:t>
            </a:r>
            <a:r>
              <a:rPr lang="en-US" sz="2800" dirty="0"/>
              <a:t> – Includes ecommerce along with all activities related to internal and external business operations</a:t>
            </a:r>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noChangeArrowheads="1"/>
          </p:cNvSpPr>
          <p:nvPr>
            <p:ph type="title"/>
          </p:nvPr>
        </p:nvSpPr>
        <p:spPr/>
        <p:txBody>
          <a:bodyPr/>
          <a:lstStyle/>
          <a:p>
            <a:r>
              <a:rPr lang="en-US" dirty="0"/>
              <a:t>Figure 3.5 Ebusiness Advantages</a:t>
            </a:r>
            <a:endParaRPr lang="en-US" sz="3600" b="1" dirty="0">
              <a:solidFill>
                <a:schemeClr val="tx1"/>
              </a:solidFill>
            </a:endParaRPr>
          </a:p>
        </p:txBody>
      </p:sp>
      <p:pic>
        <p:nvPicPr>
          <p:cNvPr id="3" name="Picture 2" descr="A graphic shows Ebusiness Advantages include: expanding global reach, opening new markets, reducing costs, and improving effectiveness.">
            <a:extLst>
              <a:ext uri="{FF2B5EF4-FFF2-40B4-BE49-F238E27FC236}">
                <a16:creationId xmlns:a16="http://schemas.microsoft.com/office/drawing/2014/main" id="{DED1F154-6FE7-41C1-B71C-F1F798822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62378"/>
            <a:ext cx="8610600" cy="3564789"/>
          </a:xfrm>
          <a:prstGeom prst="rect">
            <a:avLst/>
          </a:prstGeom>
        </p:spPr>
      </p:pic>
      <p:sp>
        <p:nvSpPr>
          <p:cNvPr id="7" name="Text Placeholder 6"/>
          <p:cNvSpPr>
            <a:spLocks noGrp="1"/>
          </p:cNvSpPr>
          <p:nvPr>
            <p:ph type="body" sz="quarter" idx="12"/>
          </p:nvPr>
        </p:nvSpPr>
        <p:spPr/>
        <p:txBody>
          <a:bodyPr/>
          <a:lstStyle/>
          <a:p>
            <a:endParaRPr lang="en-US" dirty="0"/>
          </a:p>
        </p:txBody>
      </p:sp>
      <p:sp>
        <p:nvSpPr>
          <p:cNvPr id="6" name="Text Placeholder 5"/>
          <p:cNvSpPr>
            <a:spLocks noGrp="1"/>
          </p:cNvSpPr>
          <p:nvPr>
            <p:ph type="body" sz="quarter" idx="11"/>
          </p:nvPr>
        </p:nvSpPr>
        <p:spPr/>
        <p:txBody>
          <a:bodyPr/>
          <a:lstStyle/>
          <a:p>
            <a:endParaRPr lang="en-US"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noChangeArrowheads="1"/>
          </p:cNvSpPr>
          <p:nvPr>
            <p:ph type="title"/>
          </p:nvPr>
        </p:nvSpPr>
        <p:spPr/>
        <p:txBody>
          <a:bodyPr/>
          <a:lstStyle/>
          <a:p>
            <a:r>
              <a:rPr lang="en-US" dirty="0"/>
              <a:t>Expanding Global Reach</a:t>
            </a:r>
            <a:endParaRPr lang="en-US" sz="3600" b="1" dirty="0">
              <a:solidFill>
                <a:schemeClr val="tx1"/>
              </a:solidFill>
            </a:endParaRPr>
          </a:p>
        </p:txBody>
      </p:sp>
      <p:sp>
        <p:nvSpPr>
          <p:cNvPr id="20483" name="Rectangle 3"/>
          <p:cNvSpPr>
            <a:spLocks noGrp="1" noChangeArrowheads="1"/>
          </p:cNvSpPr>
          <p:nvPr>
            <p:ph idx="1"/>
          </p:nvPr>
        </p:nvSpPr>
        <p:spPr>
          <a:xfrm>
            <a:off x="457200" y="990600"/>
            <a:ext cx="8229600" cy="2743200"/>
          </a:xfrm>
        </p:spPr>
        <p:txBody>
          <a:bodyPr/>
          <a:lstStyle/>
          <a:p>
            <a:pPr eaLnBrk="1" hangingPunct="1"/>
            <a:r>
              <a:rPr lang="en-US" sz="2800" dirty="0"/>
              <a:t> The Internet’s impact on information</a:t>
            </a:r>
          </a:p>
          <a:p>
            <a:pPr lvl="2">
              <a:buClr>
                <a:srgbClr val="C00000"/>
              </a:buClr>
            </a:pPr>
            <a:r>
              <a:rPr lang="en-US" sz="2400" dirty="0"/>
              <a:t>Easy to compile </a:t>
            </a:r>
          </a:p>
          <a:p>
            <a:pPr lvl="2">
              <a:buClr>
                <a:srgbClr val="C00000"/>
              </a:buClr>
            </a:pPr>
            <a:r>
              <a:rPr lang="en-US" sz="2400" dirty="0"/>
              <a:t>Increased richness </a:t>
            </a:r>
          </a:p>
          <a:p>
            <a:pPr lvl="2">
              <a:buClr>
                <a:srgbClr val="C00000"/>
              </a:buClr>
            </a:pPr>
            <a:r>
              <a:rPr lang="en-US" sz="2400" dirty="0"/>
              <a:t>Increased reach </a:t>
            </a:r>
          </a:p>
          <a:p>
            <a:pPr lvl="2">
              <a:buClr>
                <a:srgbClr val="C00000"/>
              </a:buClr>
            </a:pPr>
            <a:r>
              <a:rPr lang="en-US" sz="2400" dirty="0"/>
              <a:t>Improved content </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7" name="矩形 6"/>
          <p:cNvSpPr/>
          <p:nvPr/>
        </p:nvSpPr>
        <p:spPr>
          <a:xfrm>
            <a:off x="266700" y="4114800"/>
            <a:ext cx="8610600" cy="2308324"/>
          </a:xfrm>
          <a:prstGeom prst="rect">
            <a:avLst/>
          </a:prstGeom>
        </p:spPr>
        <p:txBody>
          <a:bodyPr wrap="square">
            <a:spAutoFit/>
          </a:bodyPr>
          <a:lstStyle/>
          <a:p>
            <a:r>
              <a:rPr lang="en-US" altLang="zh-TW" dirty="0"/>
              <a:t>Easy to compile: Searching for information on products, prices, customers, suppliers, and partners is faster and easier when using the Internet.</a:t>
            </a:r>
          </a:p>
          <a:p>
            <a:r>
              <a:rPr lang="en-US" altLang="zh-TW" dirty="0"/>
              <a:t>Increased richness: refers to the depth and breadth of information transferred between customers and business.</a:t>
            </a:r>
          </a:p>
          <a:p>
            <a:r>
              <a:rPr lang="en-US" altLang="zh-TW" dirty="0"/>
              <a:t>Increased reach: refers to the number of people a business can communicate with, on a global basis. </a:t>
            </a:r>
          </a:p>
          <a:p>
            <a:r>
              <a:rPr lang="en-US" altLang="zh-TW" dirty="0"/>
              <a:t>Improved content: A key element of the Internet is its ability to provide dynamic relevant content.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Autofit/>
          </a:bodyPr>
          <a:lstStyle/>
          <a:p>
            <a:r>
              <a:rPr lang="en-US" dirty="0"/>
              <a:t>Opening New Markets</a:t>
            </a:r>
            <a:endParaRPr lang="en-US" b="1" dirty="0">
              <a:solidFill>
                <a:schemeClr val="tx1"/>
              </a:solidFill>
            </a:endParaRPr>
          </a:p>
        </p:txBody>
      </p:sp>
      <p:sp>
        <p:nvSpPr>
          <p:cNvPr id="21507" name="Content Placeholder 2"/>
          <p:cNvSpPr>
            <a:spLocks noGrp="1"/>
          </p:cNvSpPr>
          <p:nvPr>
            <p:ph idx="1"/>
          </p:nvPr>
        </p:nvSpPr>
        <p:spPr/>
        <p:txBody>
          <a:bodyPr/>
          <a:lstStyle/>
          <a:p>
            <a:pPr>
              <a:spcBef>
                <a:spcPts val="600"/>
              </a:spcBef>
              <a:spcAft>
                <a:spcPts val="1200"/>
              </a:spcAft>
            </a:pPr>
            <a:r>
              <a:rPr lang="en-US" sz="2800" b="1" dirty="0"/>
              <a:t>Mass customization </a:t>
            </a:r>
            <a:r>
              <a:rPr lang="en-US" sz="2800" dirty="0"/>
              <a:t>– The ability of an organization to tailor its products or services to the customers’ specifications   such as BMW Mini Cooper</a:t>
            </a:r>
            <a:r>
              <a:rPr lang="zh-TW" altLang="en-US" dirty="0"/>
              <a:t> </a:t>
            </a:r>
            <a:r>
              <a:rPr lang="zh-TW" altLang="en-US" sz="1200" dirty="0"/>
              <a:t>三門</a:t>
            </a:r>
            <a:r>
              <a:rPr lang="en-US" altLang="zh-TW" sz="1200" dirty="0"/>
              <a:t>/</a:t>
            </a:r>
            <a:r>
              <a:rPr lang="zh-TW" altLang="en-US" sz="1200" dirty="0"/>
              <a:t>五門</a:t>
            </a:r>
            <a:r>
              <a:rPr lang="en-US" altLang="zh-TW" sz="1200" dirty="0"/>
              <a:t>/</a:t>
            </a:r>
            <a:r>
              <a:rPr lang="zh-TW" altLang="en-US" sz="1200" dirty="0"/>
              <a:t>敞篷車型</a:t>
            </a:r>
            <a:r>
              <a:rPr lang="en-US" sz="2800" dirty="0"/>
              <a:t>,  Nike shoes, M&amp;Ms</a:t>
            </a:r>
          </a:p>
          <a:p>
            <a:pPr>
              <a:spcBef>
                <a:spcPts val="600"/>
              </a:spcBef>
              <a:spcAft>
                <a:spcPts val="1200"/>
              </a:spcAft>
            </a:pPr>
            <a:endParaRPr lang="en-US" sz="2800" dirty="0"/>
          </a:p>
          <a:p>
            <a:pPr>
              <a:spcBef>
                <a:spcPts val="600"/>
              </a:spcBef>
              <a:spcAft>
                <a:spcPts val="1200"/>
              </a:spcAft>
            </a:pPr>
            <a:r>
              <a:rPr lang="en-US" sz="2800" b="1" dirty="0"/>
              <a:t>Personalization</a:t>
            </a:r>
            <a:r>
              <a:rPr lang="en-US" sz="2800" dirty="0"/>
              <a:t> – Occurs when a  company knows enough about a customer’s likes and dislikes that it can fashion offers more likely to appeal to that person</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r>
              <a:rPr lang="en-US" dirty="0">
                <a:solidFill>
                  <a:srgbClr val="C00000"/>
                </a:solidFill>
              </a:rPr>
              <a:t>Chapter Three little case</a:t>
            </a:r>
            <a:endParaRPr lang="en-US" sz="3600" b="1" dirty="0">
              <a:solidFill>
                <a:schemeClr val="tx1"/>
              </a:solidFill>
            </a:endParaRP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
        <p:nvSpPr>
          <p:cNvPr id="2" name="內容版面配置區 1"/>
          <p:cNvSpPr>
            <a:spLocks noGrp="1"/>
          </p:cNvSpPr>
          <p:nvPr>
            <p:ph idx="1"/>
          </p:nvPr>
        </p:nvSpPr>
        <p:spPr/>
        <p:txBody>
          <a:bodyPr/>
          <a:lstStyle/>
          <a:p>
            <a:r>
              <a:rPr lang="en-US" altLang="zh-TW" dirty="0"/>
              <a:t>1937</a:t>
            </a:r>
            <a:r>
              <a:rPr lang="zh-TW" altLang="en-US" dirty="0"/>
              <a:t>年，</a:t>
            </a:r>
            <a:r>
              <a:rPr lang="en-US" altLang="zh-TW" dirty="0"/>
              <a:t>Edwin Land</a:t>
            </a:r>
            <a:r>
              <a:rPr lang="zh-TW" altLang="en-US" dirty="0"/>
              <a:t>創立了一家製造偏光塑料的公司，並將其命名為</a:t>
            </a:r>
            <a:r>
              <a:rPr lang="en-US" altLang="zh-TW" dirty="0"/>
              <a:t>Polaroid</a:t>
            </a:r>
            <a:r>
              <a:rPr lang="zh-TW" altLang="en-US" dirty="0"/>
              <a:t>。 生意興隆。 </a:t>
            </a:r>
            <a:r>
              <a:rPr lang="en-US" altLang="zh-TW" dirty="0"/>
              <a:t>1943</a:t>
            </a:r>
            <a:r>
              <a:rPr lang="zh-TW" altLang="en-US" dirty="0"/>
              <a:t>年，</a:t>
            </a:r>
            <a:r>
              <a:rPr lang="en-US" altLang="zh-TW" dirty="0"/>
              <a:t>Land</a:t>
            </a:r>
            <a:r>
              <a:rPr lang="zh-TW" altLang="en-US" dirty="0"/>
              <a:t>在度假期間為全家福拍照，當時他三歲的女兒問為什麼他們必須等這麼長時間才能看到顯影的照片。震驚了</a:t>
            </a:r>
            <a:r>
              <a:rPr lang="en-US" altLang="zh-TW" dirty="0"/>
              <a:t>Land</a:t>
            </a:r>
            <a:r>
              <a:rPr lang="zh-TW" altLang="en-US" dirty="0">
                <a:solidFill>
                  <a:srgbClr val="FF0000"/>
                </a:solidFill>
              </a:rPr>
              <a:t>將</a:t>
            </a:r>
            <a:r>
              <a:rPr lang="en-US" altLang="zh-TW" dirty="0">
                <a:solidFill>
                  <a:srgbClr val="FF0000"/>
                </a:solidFill>
              </a:rPr>
              <a:t>Polaroid</a:t>
            </a:r>
            <a:r>
              <a:rPr lang="zh-TW" altLang="en-US" dirty="0">
                <a:solidFill>
                  <a:srgbClr val="FF0000"/>
                </a:solidFill>
              </a:rPr>
              <a:t>技術與膠卷顯影相結合的想法</a:t>
            </a:r>
            <a:r>
              <a:rPr lang="zh-TW" altLang="en-US" dirty="0"/>
              <a:t>。 到</a:t>
            </a:r>
            <a:r>
              <a:rPr lang="en-US" altLang="zh-TW" dirty="0"/>
              <a:t>1950</a:t>
            </a:r>
            <a:r>
              <a:rPr lang="zh-TW" altLang="en-US" dirty="0"/>
              <a:t>年，</a:t>
            </a:r>
            <a:r>
              <a:rPr lang="en-US" altLang="zh-TW" dirty="0"/>
              <a:t>Land</a:t>
            </a:r>
            <a:r>
              <a:rPr lang="zh-TW" altLang="en-US" dirty="0"/>
              <a:t>擁有一台可產生</a:t>
            </a:r>
            <a:r>
              <a:rPr lang="zh-TW" altLang="en-US" dirty="0">
                <a:solidFill>
                  <a:srgbClr val="FF0000"/>
                </a:solidFill>
              </a:rPr>
              <a:t>黑白圖像的相機</a:t>
            </a:r>
            <a:r>
              <a:rPr lang="zh-TW" altLang="en-US" dirty="0"/>
              <a:t>，到</a:t>
            </a:r>
            <a:r>
              <a:rPr lang="en-US" altLang="zh-TW" dirty="0"/>
              <a:t>1963</a:t>
            </a:r>
            <a:r>
              <a:rPr lang="zh-TW" altLang="en-US" dirty="0"/>
              <a:t>年，他發布了一款可產生</a:t>
            </a:r>
            <a:r>
              <a:rPr lang="zh-TW" altLang="en-US" dirty="0">
                <a:solidFill>
                  <a:srgbClr val="FF0000"/>
                </a:solidFill>
              </a:rPr>
              <a:t>彩色圖像的相機</a:t>
            </a:r>
            <a:r>
              <a:rPr lang="zh-TW" altLang="en-US" dirty="0"/>
              <a:t>。 </a:t>
            </a:r>
            <a:r>
              <a:rPr lang="en-US" altLang="zh-TW" dirty="0"/>
              <a:t>Polaroid</a:t>
            </a:r>
            <a:r>
              <a:rPr lang="zh-TW" altLang="en-US" dirty="0"/>
              <a:t>相機開始騰飛，到</a:t>
            </a:r>
            <a:r>
              <a:rPr lang="en-US" altLang="zh-TW" dirty="0"/>
              <a:t>1960</a:t>
            </a:r>
            <a:r>
              <a:rPr lang="zh-TW" altLang="en-US" dirty="0"/>
              <a:t>年代後期，據估計有</a:t>
            </a:r>
            <a:r>
              <a:rPr lang="en-US" altLang="zh-TW" dirty="0"/>
              <a:t>50</a:t>
            </a:r>
            <a:r>
              <a:rPr lang="zh-TW" altLang="en-US" dirty="0"/>
              <a:t>％的美國家庭擁有一個。</a:t>
            </a:r>
            <a:endParaRPr lang="en-US" altLang="zh-TW" dirty="0"/>
          </a:p>
          <a:p>
            <a:r>
              <a:rPr lang="zh-TW" altLang="en-US" dirty="0"/>
              <a:t>如果</a:t>
            </a:r>
            <a:r>
              <a:rPr lang="en-US" altLang="zh-TW" dirty="0"/>
              <a:t>Polaroid</a:t>
            </a:r>
            <a:r>
              <a:rPr lang="zh-TW" altLang="en-US" dirty="0"/>
              <a:t>管理人使用了波特的五力分析，他們是否會發現數位相機替代產品的威脅？</a:t>
            </a:r>
          </a:p>
          <a:p>
            <a:r>
              <a:rPr lang="zh-TW" altLang="en-US" dirty="0"/>
              <a:t>他們可以做些什麼來應對這種威脅？</a:t>
            </a:r>
            <a:endParaRPr lang="en-US" altLang="zh-TW" dirty="0"/>
          </a:p>
          <a:p>
            <a:endParaRPr lang="zh-TW" alt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Autofit/>
          </a:bodyPr>
          <a:lstStyle/>
          <a:p>
            <a:r>
              <a:rPr lang="en-US" dirty="0"/>
              <a:t>Figure 3.6 The Long Tail</a:t>
            </a:r>
            <a:endParaRPr lang="en-US" b="1" dirty="0">
              <a:solidFill>
                <a:schemeClr val="tx1"/>
              </a:solidFill>
            </a:endParaRPr>
          </a:p>
        </p:txBody>
      </p:sp>
      <p:sp>
        <p:nvSpPr>
          <p:cNvPr id="22531" name="Content Placeholder 2"/>
          <p:cNvSpPr>
            <a:spLocks noGrp="1"/>
          </p:cNvSpPr>
          <p:nvPr>
            <p:ph idx="1"/>
          </p:nvPr>
        </p:nvSpPr>
        <p:spPr/>
        <p:txBody>
          <a:bodyPr/>
          <a:lstStyle/>
          <a:p>
            <a:r>
              <a:rPr lang="en-US" sz="2800" b="1" dirty="0"/>
              <a:t>The Long Tail </a:t>
            </a:r>
            <a:r>
              <a:rPr lang="en-US" sz="2800" dirty="0"/>
              <a:t>– Refers to the tail of a typical sales curve</a:t>
            </a:r>
          </a:p>
        </p:txBody>
      </p:sp>
      <p:pic>
        <p:nvPicPr>
          <p:cNvPr id="4" name="Picture 3" descr="A diagram shows popularity of products over time and highlights two key intervals.&#10;">
            <a:extLst>
              <a:ext uri="{FF2B5EF4-FFF2-40B4-BE49-F238E27FC236}">
                <a16:creationId xmlns:a16="http://schemas.microsoft.com/office/drawing/2014/main" id="{B7349BA3-97C8-4795-9BC4-940BA0F7082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3334" t="8367" r="9166" b="4792"/>
          <a:stretch/>
        </p:blipFill>
        <p:spPr>
          <a:xfrm>
            <a:off x="153864" y="1616661"/>
            <a:ext cx="8703847" cy="4310477"/>
          </a:xfrm>
          <a:prstGeom prst="rect">
            <a:avLst/>
          </a:prstGeom>
        </p:spPr>
      </p:pic>
      <p:sp>
        <p:nvSpPr>
          <p:cNvPr id="6" name="Text Placeholder 5"/>
          <p:cNvSpPr>
            <a:spLocks noGrp="1"/>
          </p:cNvSpPr>
          <p:nvPr>
            <p:ph type="body" sz="quarter" idx="12"/>
          </p:nvPr>
        </p:nvSpPr>
        <p:spPr>
          <a:xfrm>
            <a:off x="153864" y="6422437"/>
            <a:ext cx="8836272" cy="566323"/>
          </a:xfrm>
        </p:spPr>
        <p:txBody>
          <a:bodyPr/>
          <a:lstStyle/>
          <a:p>
            <a:r>
              <a:rPr lang="zh-TW" altLang="en-US" sz="1200" dirty="0">
                <a:hlinkClick r:id="rId5" action="ppaction://hlinksldjump"/>
              </a:rPr>
              <a:t>獨立搖滾指的是由獨立廠牌製作的低成本搖滾樂，通常音樂人自己動手製作，因此能夠探索不同於主流品味的聲音、情感和題材</a:t>
            </a:r>
            <a:endParaRPr lang="en-US" sz="1200" dirty="0">
              <a:hlinkClick r:id="rId5" action="ppaction://hlinksldjump"/>
            </a:endParaRP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Autofit/>
          </a:bodyPr>
          <a:lstStyle/>
          <a:p>
            <a:r>
              <a:rPr lang="en-US" dirty="0"/>
              <a:t>Reducing Costs</a:t>
            </a:r>
            <a:endParaRPr lang="en-US" b="1" dirty="0">
              <a:solidFill>
                <a:schemeClr val="tx1"/>
              </a:solidFill>
            </a:endParaRPr>
          </a:p>
        </p:txBody>
      </p:sp>
      <p:sp>
        <p:nvSpPr>
          <p:cNvPr id="23555" name="Content Placeholder 2"/>
          <p:cNvSpPr>
            <a:spLocks noGrp="1"/>
          </p:cNvSpPr>
          <p:nvPr>
            <p:ph idx="1"/>
          </p:nvPr>
        </p:nvSpPr>
        <p:spPr/>
        <p:txBody>
          <a:bodyPr/>
          <a:lstStyle/>
          <a:p>
            <a:r>
              <a:rPr lang="en-US" sz="2800" b="1" dirty="0"/>
              <a:t>Intermediary</a:t>
            </a:r>
            <a:r>
              <a:rPr lang="zh-TW" altLang="en-US" sz="1200" dirty="0"/>
              <a:t>中间人</a:t>
            </a:r>
            <a:r>
              <a:rPr lang="en-US" sz="2800" dirty="0"/>
              <a:t>– Agents, software, or businesses that provide a trading infrastructure to bring buyers and sellers together</a:t>
            </a:r>
          </a:p>
          <a:p>
            <a:pPr lvl="2">
              <a:buClr>
                <a:srgbClr val="C00000"/>
              </a:buClr>
            </a:pPr>
            <a:r>
              <a:rPr lang="en-US" sz="2400" dirty="0"/>
              <a:t>Disintermediation </a:t>
            </a:r>
          </a:p>
          <a:p>
            <a:pPr lvl="2">
              <a:buClr>
                <a:srgbClr val="C00000"/>
              </a:buClr>
            </a:pPr>
            <a:r>
              <a:rPr lang="en-US" sz="2400" dirty="0"/>
              <a:t>Reintermediation</a:t>
            </a:r>
          </a:p>
          <a:p>
            <a:pPr lvl="2">
              <a:buClr>
                <a:srgbClr val="C00000"/>
              </a:buClr>
            </a:pPr>
            <a:r>
              <a:rPr lang="en-US" sz="2400" dirty="0"/>
              <a:t>Cybermediation</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990600" y="4048630"/>
            <a:ext cx="6172200" cy="2554545"/>
          </a:xfrm>
          <a:prstGeom prst="rect">
            <a:avLst/>
          </a:prstGeom>
        </p:spPr>
        <p:txBody>
          <a:bodyPr wrap="square">
            <a:spAutoFit/>
          </a:bodyPr>
          <a:lstStyle/>
          <a:p>
            <a:r>
              <a:rPr lang="en-US" altLang="zh-TW" sz="2000" dirty="0"/>
              <a:t>Disintermediation: Occurs when a business sells directly to the customer online and cuts out the intermediary</a:t>
            </a:r>
          </a:p>
          <a:p>
            <a:r>
              <a:rPr lang="en-US" altLang="zh-TW" sz="2000" dirty="0"/>
              <a:t>Reintermediation: Steps are added to the value chain as new players find ways to add value to the business process</a:t>
            </a:r>
          </a:p>
          <a:p>
            <a:r>
              <a:rPr lang="en-US" altLang="zh-TW" sz="2000" dirty="0" err="1"/>
              <a:t>Cybermediation</a:t>
            </a:r>
            <a:r>
              <a:rPr lang="en-US" altLang="zh-TW" sz="2000" dirty="0"/>
              <a:t>: Refers to the creation of new kinds of intermediaries that simply could not have existed before the advent of </a:t>
            </a:r>
            <a:r>
              <a:rPr lang="en-US" altLang="zh-TW" sz="2000" dirty="0" err="1"/>
              <a:t>ebusiness</a:t>
            </a:r>
            <a:endParaRPr lang="en-US" altLang="zh-TW" sz="2000"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z="3200" dirty="0"/>
              <a:t>Figure 3.7 Business Value of Disintermediation</a:t>
            </a:r>
            <a:endParaRPr lang="en-US" sz="3200" b="1" dirty="0">
              <a:solidFill>
                <a:schemeClr val="tx1"/>
              </a:solidFill>
            </a:endParaRPr>
          </a:p>
        </p:txBody>
      </p:sp>
      <p:pic>
        <p:nvPicPr>
          <p:cNvPr id="3" name="Picture 2" descr="A diagram shows intermediary flow and resulting value for I B M, Dell, and Dell Direct.">
            <a:extLst>
              <a:ext uri="{FF2B5EF4-FFF2-40B4-BE49-F238E27FC236}">
                <a16:creationId xmlns:a16="http://schemas.microsoft.com/office/drawing/2014/main" id="{5D1287CA-85E0-4527-A406-EDDE930B347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533400" y="762001"/>
            <a:ext cx="7964407" cy="5638800"/>
          </a:xfrm>
          <a:prstGeom prst="rect">
            <a:avLst/>
          </a:prstGeom>
        </p:spPr>
      </p:pic>
      <p:sp>
        <p:nvSpPr>
          <p:cNvPr id="6" name="Text Placeholder 5"/>
          <p:cNvSpPr>
            <a:spLocks noGrp="1"/>
          </p:cNvSpPr>
          <p:nvPr>
            <p:ph type="body" sz="quarter" idx="12"/>
          </p:nvPr>
        </p:nvSpPr>
        <p:spPr>
          <a:xfrm>
            <a:off x="3467512" y="6477000"/>
            <a:ext cx="2208976" cy="176150"/>
          </a:xfrm>
        </p:spPr>
        <p:txBody>
          <a:bodyPr/>
          <a:lstStyle/>
          <a:p>
            <a:r>
              <a:rPr lang="en-US" dirty="0">
                <a:hlinkClick r:id="rId5" action="ppaction://hlinksldjump"/>
              </a:rPr>
              <a:t>Jump to long image description</a:t>
            </a:r>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noChangeArrowheads="1"/>
          </p:cNvSpPr>
          <p:nvPr>
            <p:ph type="title"/>
          </p:nvPr>
        </p:nvSpPr>
        <p:spPr/>
        <p:txBody>
          <a:bodyPr/>
          <a:lstStyle/>
          <a:p>
            <a:r>
              <a:rPr lang="en-US" dirty="0"/>
              <a:t>Improving Effectiveness </a:t>
            </a:r>
            <a:r>
              <a:rPr lang="en-US" sz="2000" dirty="0"/>
              <a:t>1 of 4</a:t>
            </a:r>
            <a:endParaRPr lang="en-US" sz="3600" b="1" dirty="0">
              <a:solidFill>
                <a:schemeClr val="tx1"/>
              </a:solidFill>
            </a:endParaRPr>
          </a:p>
        </p:txBody>
      </p:sp>
      <p:sp>
        <p:nvSpPr>
          <p:cNvPr id="25603" name="Rectangle 3"/>
          <p:cNvSpPr>
            <a:spLocks noGrp="1" noChangeArrowheads="1"/>
          </p:cNvSpPr>
          <p:nvPr>
            <p:ph idx="1"/>
          </p:nvPr>
        </p:nvSpPr>
        <p:spPr/>
        <p:txBody>
          <a:bodyPr>
            <a:normAutofit/>
          </a:bodyPr>
          <a:lstStyle/>
          <a:p>
            <a:pPr>
              <a:spcBef>
                <a:spcPts val="600"/>
              </a:spcBef>
              <a:spcAft>
                <a:spcPts val="1200"/>
              </a:spcAft>
            </a:pPr>
            <a:r>
              <a:rPr lang="en-US" sz="2800" b="1" dirty="0"/>
              <a:t>Interactivity -</a:t>
            </a:r>
            <a:r>
              <a:rPr lang="en-US" sz="2800" dirty="0"/>
              <a:t> Measures advertising effectiveness by counting visitor interactions with the target ad, including time spent viewing the ad, number of pages viewed, and number of repeat visits to the advertisement.</a:t>
            </a:r>
          </a:p>
          <a:p>
            <a:pPr>
              <a:spcBef>
                <a:spcPts val="600"/>
              </a:spcBef>
              <a:spcAft>
                <a:spcPts val="1200"/>
              </a:spcAft>
            </a:pPr>
            <a:r>
              <a:rPr lang="en-US" sz="2800" b="1" dirty="0"/>
              <a:t>Heat map - </a:t>
            </a:r>
            <a:r>
              <a:rPr lang="en-US" sz="2800" dirty="0"/>
              <a:t>A two-dimensional representation of data in which values are represented by colors.</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533400" y="4648200"/>
            <a:ext cx="7239000" cy="1323439"/>
          </a:xfrm>
          <a:prstGeom prst="rect">
            <a:avLst/>
          </a:prstGeom>
        </p:spPr>
        <p:txBody>
          <a:bodyPr wrap="square">
            <a:spAutoFit/>
          </a:bodyPr>
          <a:lstStyle/>
          <a:p>
            <a:r>
              <a:rPr lang="en-US" altLang="zh-TW" sz="2000" dirty="0"/>
              <a:t>Heat maps will tell the company where the majority of traffic lands, where they leave, the videos they are watching, the products they are looking at, heat maps can tell the company the hot spots for the website!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noChangeArrowheads="1"/>
          </p:cNvSpPr>
          <p:nvPr>
            <p:ph type="title"/>
          </p:nvPr>
        </p:nvSpPr>
        <p:spPr/>
        <p:txBody>
          <a:bodyPr/>
          <a:lstStyle/>
          <a:p>
            <a:r>
              <a:rPr lang="en-US" dirty="0"/>
              <a:t>Improving Effectiveness </a:t>
            </a:r>
            <a:r>
              <a:rPr lang="en-US" sz="2000" dirty="0"/>
              <a:t>2 of 4</a:t>
            </a:r>
            <a:endParaRPr lang="en-US" sz="3600" b="1" dirty="0">
              <a:solidFill>
                <a:schemeClr val="tx1"/>
              </a:solidFill>
            </a:endParaRPr>
          </a:p>
        </p:txBody>
      </p:sp>
      <p:sp>
        <p:nvSpPr>
          <p:cNvPr id="25603" name="Rectangle 3"/>
          <p:cNvSpPr>
            <a:spLocks noGrp="1" noChangeArrowheads="1"/>
          </p:cNvSpPr>
          <p:nvPr>
            <p:ph idx="1"/>
          </p:nvPr>
        </p:nvSpPr>
        <p:spPr/>
        <p:txBody>
          <a:bodyPr>
            <a:normAutofit/>
          </a:bodyPr>
          <a:lstStyle/>
          <a:p>
            <a:pPr eaLnBrk="1" hangingPunct="1">
              <a:spcBef>
                <a:spcPts val="600"/>
              </a:spcBef>
              <a:spcAft>
                <a:spcPts val="1200"/>
              </a:spcAft>
            </a:pPr>
            <a:r>
              <a:rPr lang="en-US" sz="2800" dirty="0"/>
              <a:t>Clickstream data tracks the exact pattern of a consumer’s navigation through a website</a:t>
            </a:r>
          </a:p>
          <a:p>
            <a:pPr eaLnBrk="1" hangingPunct="1">
              <a:spcBef>
                <a:spcPts val="600"/>
              </a:spcBef>
              <a:spcAft>
                <a:spcPts val="1200"/>
              </a:spcAft>
            </a:pPr>
            <a:r>
              <a:rPr lang="en-US" sz="2800" dirty="0"/>
              <a:t>Clickstream data can reveal</a:t>
            </a:r>
          </a:p>
          <a:p>
            <a:pPr lvl="2">
              <a:spcBef>
                <a:spcPts val="600"/>
              </a:spcBef>
              <a:spcAft>
                <a:spcPts val="600"/>
              </a:spcAft>
              <a:buClr>
                <a:srgbClr val="C00000"/>
              </a:buClr>
            </a:pPr>
            <a:r>
              <a:rPr lang="en-US" sz="2400" dirty="0"/>
              <a:t>Number of page views</a:t>
            </a:r>
          </a:p>
          <a:p>
            <a:pPr lvl="2">
              <a:spcBef>
                <a:spcPts val="600"/>
              </a:spcBef>
              <a:spcAft>
                <a:spcPts val="600"/>
              </a:spcAft>
              <a:buClr>
                <a:srgbClr val="C00000"/>
              </a:buClr>
            </a:pPr>
            <a:r>
              <a:rPr lang="en-US" sz="2400" dirty="0"/>
              <a:t>Pattern of websites visited</a:t>
            </a:r>
          </a:p>
          <a:p>
            <a:pPr lvl="2">
              <a:spcBef>
                <a:spcPts val="600"/>
              </a:spcBef>
              <a:spcAft>
                <a:spcPts val="600"/>
              </a:spcAft>
              <a:buClr>
                <a:srgbClr val="C00000"/>
              </a:buClr>
            </a:pPr>
            <a:r>
              <a:rPr lang="en-US" sz="2400" dirty="0"/>
              <a:t>Length of stay on a website</a:t>
            </a:r>
          </a:p>
          <a:p>
            <a:pPr lvl="2">
              <a:spcBef>
                <a:spcPts val="600"/>
              </a:spcBef>
              <a:spcAft>
                <a:spcPts val="600"/>
              </a:spcAft>
              <a:buClr>
                <a:srgbClr val="C00000"/>
              </a:buClr>
            </a:pPr>
            <a:r>
              <a:rPr lang="en-US" sz="2400" dirty="0"/>
              <a:t>Date and time visited</a:t>
            </a:r>
          </a:p>
          <a:p>
            <a:pPr lvl="2">
              <a:spcBef>
                <a:spcPts val="600"/>
              </a:spcBef>
              <a:spcAft>
                <a:spcPts val="600"/>
              </a:spcAft>
              <a:buClr>
                <a:srgbClr val="C00000"/>
              </a:buClr>
            </a:pPr>
            <a:r>
              <a:rPr lang="en-US" sz="2400" dirty="0"/>
              <a:t>Number of customers with shopping carts</a:t>
            </a:r>
          </a:p>
          <a:p>
            <a:pPr lvl="2">
              <a:spcBef>
                <a:spcPts val="600"/>
              </a:spcBef>
              <a:spcAft>
                <a:spcPts val="600"/>
              </a:spcAft>
              <a:buClr>
                <a:srgbClr val="C00000"/>
              </a:buClr>
            </a:pPr>
            <a:r>
              <a:rPr lang="en-US" sz="2400" dirty="0"/>
              <a:t>Number of abandoned shopping carts</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930102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r>
              <a:rPr lang="en-US" dirty="0"/>
              <a:t>Improving Effectiveness </a:t>
            </a:r>
            <a:r>
              <a:rPr lang="en-US" sz="2000" dirty="0"/>
              <a:t>3 of 4</a:t>
            </a:r>
            <a:endParaRPr lang="en-US" sz="3600" b="1" dirty="0"/>
          </a:p>
        </p:txBody>
      </p:sp>
      <p:sp>
        <p:nvSpPr>
          <p:cNvPr id="26627" name="Rectangle 3"/>
          <p:cNvSpPr>
            <a:spLocks noGrp="1" noChangeArrowheads="1"/>
          </p:cNvSpPr>
          <p:nvPr>
            <p:ph idx="1"/>
          </p:nvPr>
        </p:nvSpPr>
        <p:spPr>
          <a:xfrm>
            <a:off x="457200" y="990600"/>
            <a:ext cx="8229600" cy="4419600"/>
          </a:xfrm>
        </p:spPr>
        <p:txBody>
          <a:bodyPr/>
          <a:lstStyle/>
          <a:p>
            <a:pPr eaLnBrk="1" hangingPunct="1">
              <a:spcBef>
                <a:spcPts val="600"/>
              </a:spcBef>
              <a:spcAft>
                <a:spcPts val="1200"/>
              </a:spcAft>
            </a:pPr>
            <a:r>
              <a:rPr lang="en-US" sz="2800" dirty="0"/>
              <a:t>Generating marketing revenue on the Internet </a:t>
            </a:r>
          </a:p>
          <a:p>
            <a:pPr lvl="2">
              <a:spcBef>
                <a:spcPts val="600"/>
              </a:spcBef>
              <a:spcAft>
                <a:spcPts val="1200"/>
              </a:spcAft>
              <a:buClr>
                <a:srgbClr val="C00000"/>
              </a:buClr>
            </a:pPr>
            <a:r>
              <a:rPr lang="en-US" sz="2400" b="1" dirty="0"/>
              <a:t>Associate program (affiliate program)</a:t>
            </a:r>
            <a:r>
              <a:rPr lang="en-US" sz="2400" dirty="0"/>
              <a:t> - Businesses generate commissions or royalties </a:t>
            </a:r>
            <a:endParaRPr lang="en-US" sz="2400" b="1" dirty="0"/>
          </a:p>
          <a:p>
            <a:pPr lvl="2">
              <a:spcBef>
                <a:spcPts val="600"/>
              </a:spcBef>
              <a:spcAft>
                <a:spcPts val="1200"/>
              </a:spcAft>
              <a:buClr>
                <a:srgbClr val="C00000"/>
              </a:buClr>
            </a:pPr>
            <a:r>
              <a:rPr lang="en-US" sz="2400" b="1" dirty="0"/>
              <a:t>Banner ad</a:t>
            </a:r>
            <a:r>
              <a:rPr lang="en-US" sz="2400" dirty="0"/>
              <a:t> - Box running across a web page that contains advertisements</a:t>
            </a:r>
          </a:p>
          <a:p>
            <a:pPr lvl="2">
              <a:spcBef>
                <a:spcPts val="600"/>
              </a:spcBef>
              <a:spcAft>
                <a:spcPts val="1200"/>
              </a:spcAft>
              <a:buClr>
                <a:srgbClr val="C00000"/>
              </a:buClr>
            </a:pPr>
            <a:r>
              <a:rPr lang="en-US" sz="2400" b="1" dirty="0"/>
              <a:t>Pop-up ad</a:t>
            </a:r>
            <a:r>
              <a:rPr lang="en-US" sz="2400" dirty="0"/>
              <a:t> - A small web page containing an advertisement </a:t>
            </a:r>
          </a:p>
          <a:p>
            <a:pPr lvl="2">
              <a:spcBef>
                <a:spcPts val="600"/>
              </a:spcBef>
              <a:spcAft>
                <a:spcPts val="1200"/>
              </a:spcAft>
              <a:buClr>
                <a:srgbClr val="C00000"/>
              </a:buClr>
            </a:pPr>
            <a:r>
              <a:rPr lang="en-US" sz="2400" b="1" dirty="0"/>
              <a:t>Viral marketing</a:t>
            </a:r>
            <a:r>
              <a:rPr lang="en-US" sz="2400" dirty="0"/>
              <a:t> - A technique that induces websites or users to pass on a marketing message </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
        <p:nvSpPr>
          <p:cNvPr id="2" name="矩形 1"/>
          <p:cNvSpPr/>
          <p:nvPr/>
        </p:nvSpPr>
        <p:spPr>
          <a:xfrm>
            <a:off x="457200" y="5305336"/>
            <a:ext cx="8458200" cy="1477328"/>
          </a:xfrm>
          <a:prstGeom prst="rect">
            <a:avLst/>
          </a:prstGeom>
        </p:spPr>
        <p:txBody>
          <a:bodyPr wrap="square">
            <a:spAutoFit/>
          </a:bodyPr>
          <a:lstStyle/>
          <a:p>
            <a:r>
              <a:rPr lang="zh-TW" altLang="en-US" dirty="0"/>
              <a:t>橫幅式廣告通常橫向出現在網頁中，最常見的尺寸是</a:t>
            </a:r>
            <a:r>
              <a:rPr lang="en-US" altLang="zh-TW" dirty="0"/>
              <a:t>468×60</a:t>
            </a:r>
            <a:r>
              <a:rPr lang="zh-TW" altLang="en-US" dirty="0"/>
              <a:t>和</a:t>
            </a:r>
            <a:r>
              <a:rPr lang="en-US" altLang="zh-TW" dirty="0"/>
              <a:t>468×80</a:t>
            </a:r>
            <a:r>
              <a:rPr lang="zh-TW" altLang="en-US" dirty="0"/>
              <a:t>，目前還有</a:t>
            </a:r>
            <a:r>
              <a:rPr lang="en-US" altLang="zh-TW" dirty="0"/>
              <a:t>728x90</a:t>
            </a:r>
            <a:r>
              <a:rPr lang="zh-TW" altLang="en-US" dirty="0"/>
              <a:t>大尺寸型。是網絡廣告比較早出現的一種廣告形式。以往以</a:t>
            </a:r>
            <a:r>
              <a:rPr lang="en-US" altLang="zh-TW" dirty="0"/>
              <a:t>jpg</a:t>
            </a:r>
            <a:r>
              <a:rPr lang="zh-TW" altLang="en-US" dirty="0"/>
              <a:t>或者</a:t>
            </a:r>
            <a:r>
              <a:rPr lang="en-US" altLang="zh-TW" dirty="0"/>
              <a:t>gif</a:t>
            </a:r>
            <a:r>
              <a:rPr lang="zh-TW" altLang="en-US" dirty="0"/>
              <a:t>格式為主，伴隨網際網路的發展，</a:t>
            </a:r>
            <a:r>
              <a:rPr lang="en-US" altLang="zh-TW" dirty="0" err="1"/>
              <a:t>swf</a:t>
            </a:r>
            <a:r>
              <a:rPr lang="zh-TW" altLang="en-US" dirty="0"/>
              <a:t>格式的旗幟廣告也比較常見了</a:t>
            </a:r>
            <a:endParaRPr lang="en-US" altLang="zh-TW" dirty="0"/>
          </a:p>
          <a:p>
            <a:r>
              <a:rPr lang="zh-TW" altLang="en-US" dirty="0"/>
              <a:t>彈出式廣告意圖透過廣告來增加網站流量或取得電郵地址。它透過用戶在進入網頁時，自動開啟一個新的瀏覽器視窗，以吸引讀者直接到相關網址瀏覽，</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r>
              <a:rPr lang="en-US" dirty="0"/>
              <a:t>Improving Effectiveness </a:t>
            </a:r>
            <a:r>
              <a:rPr lang="en-US" sz="2000" dirty="0"/>
              <a:t>4 of 4</a:t>
            </a:r>
            <a:endParaRPr lang="en-US" sz="3600" b="1" dirty="0">
              <a:solidFill>
                <a:schemeClr val="tx1"/>
              </a:solidFill>
            </a:endParaRPr>
          </a:p>
        </p:txBody>
      </p:sp>
      <p:sp>
        <p:nvSpPr>
          <p:cNvPr id="27651" name="Rectangle 3"/>
          <p:cNvSpPr>
            <a:spLocks noGrp="1" noChangeArrowheads="1"/>
          </p:cNvSpPr>
          <p:nvPr>
            <p:ph idx="1"/>
          </p:nvPr>
        </p:nvSpPr>
        <p:spPr>
          <a:xfrm>
            <a:off x="457200" y="990600"/>
            <a:ext cx="8229600" cy="4038600"/>
          </a:xfrm>
        </p:spPr>
        <p:txBody>
          <a:bodyPr/>
          <a:lstStyle/>
          <a:p>
            <a:pPr>
              <a:spcBef>
                <a:spcPts val="600"/>
              </a:spcBef>
              <a:spcAft>
                <a:spcPts val="1200"/>
              </a:spcAft>
            </a:pPr>
            <a:r>
              <a:rPr lang="en-US" sz="2800" b="1" dirty="0"/>
              <a:t>Clickstream analytics </a:t>
            </a:r>
            <a:r>
              <a:rPr lang="en-US" sz="2800" dirty="0"/>
              <a:t>- The process of collecting, analyzing and reporting aggregate data about which pages a website visitor visits—and in what order.</a:t>
            </a:r>
          </a:p>
          <a:p>
            <a:pPr lvl="2">
              <a:spcBef>
                <a:spcPts val="600"/>
              </a:spcBef>
              <a:spcAft>
                <a:spcPts val="1200"/>
              </a:spcAft>
              <a:buClr>
                <a:srgbClr val="C00000"/>
              </a:buClr>
            </a:pPr>
            <a:r>
              <a:rPr lang="en-US" sz="2400" b="1" dirty="0"/>
              <a:t>Website traffic analytics </a:t>
            </a:r>
            <a:r>
              <a:rPr lang="en-US" sz="2400" i="1" dirty="0"/>
              <a:t>- </a:t>
            </a:r>
            <a:r>
              <a:rPr lang="en-US" sz="2400" dirty="0"/>
              <a:t>Uses clickstream data to determine the efficiency of the site for the users and operates at the server level. </a:t>
            </a:r>
          </a:p>
          <a:p>
            <a:pPr lvl="2">
              <a:spcBef>
                <a:spcPts val="600"/>
              </a:spcBef>
              <a:spcAft>
                <a:spcPts val="1200"/>
              </a:spcAft>
              <a:buClr>
                <a:srgbClr val="C00000"/>
              </a:buClr>
            </a:pPr>
            <a:r>
              <a:rPr lang="en-US" sz="2400" b="1" dirty="0"/>
              <a:t>Website ebusiness analytics </a:t>
            </a:r>
            <a:r>
              <a:rPr lang="en-US" sz="2400" dirty="0"/>
              <a:t>- Uses clickstream data to determine the effectiveness of the site as a channel-to-market.</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228600" y="4953000"/>
            <a:ext cx="8839200" cy="2031325"/>
          </a:xfrm>
          <a:prstGeom prst="rect">
            <a:avLst/>
          </a:prstGeom>
        </p:spPr>
        <p:txBody>
          <a:bodyPr wrap="square">
            <a:spAutoFit/>
          </a:bodyPr>
          <a:lstStyle/>
          <a:p>
            <a:r>
              <a:rPr lang="zh-TW" altLang="en-US" b="1" dirty="0">
                <a:solidFill>
                  <a:srgbClr val="222222"/>
                </a:solidFill>
                <a:latin typeface="Arial" panose="020B0604020202020204" pitchFamily="34" charset="0"/>
              </a:rPr>
              <a:t>病毒式行銷通常以網路化社群和各種媒體管道發布不尋常的訊息來吸引大眾對品牌、產品或活動的關注。其中目前最流行的病毒式內容形式是網路爆紅短片</a:t>
            </a:r>
            <a:endParaRPr lang="en-US" altLang="zh-TW" b="1" dirty="0">
              <a:solidFill>
                <a:srgbClr val="222222"/>
              </a:solidFill>
              <a:latin typeface="Arial" panose="020B0604020202020204" pitchFamily="34" charset="0"/>
            </a:endParaRPr>
          </a:p>
          <a:p>
            <a:r>
              <a:rPr lang="zh-TW" altLang="en-US" dirty="0"/>
              <a:t>病毒式行銷當中最好的例子就是電子郵件行銷。電子郵件行銷除了成本低廉的優點之外，更大的好處其實是能夠發揮病毒式行銷的威力，利用網友「好康道相報」的心理，輕輕鬆鬆按個轉寄鍵就化身為廣告主的行銷助理，一傳十、十傳百，甚至能夠接觸到原本公司企業行銷範圍之外的潛在消費者，不少嚐過病毒式行銷甜頭的公司也因而津津樂道。</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r>
              <a:rPr lang="en-US" dirty="0"/>
              <a:t>Figure 3.9 Ebusiness Models </a:t>
            </a:r>
            <a:r>
              <a:rPr lang="en-US" sz="2000" dirty="0"/>
              <a:t>1 of 2</a:t>
            </a:r>
            <a:endParaRPr lang="en-US" sz="3600" b="1" dirty="0">
              <a:solidFill>
                <a:schemeClr val="tx1"/>
              </a:solidFill>
            </a:endParaRPr>
          </a:p>
        </p:txBody>
      </p:sp>
      <p:sp>
        <p:nvSpPr>
          <p:cNvPr id="28675" name="Rectangle 6"/>
          <p:cNvSpPr>
            <a:spLocks noGrp="1" noChangeArrowheads="1"/>
          </p:cNvSpPr>
          <p:nvPr>
            <p:ph idx="1"/>
          </p:nvPr>
        </p:nvSpPr>
        <p:spPr/>
        <p:txBody>
          <a:bodyPr/>
          <a:lstStyle/>
          <a:p>
            <a:pPr eaLnBrk="1" hangingPunct="1"/>
            <a:r>
              <a:rPr lang="en-US" b="1" dirty="0"/>
              <a:t>Ebusiness model</a:t>
            </a:r>
            <a:r>
              <a:rPr lang="en-US" dirty="0"/>
              <a:t> – A plan that details how a company creates, delivers, and generates revenues on the Internet</a:t>
            </a:r>
          </a:p>
        </p:txBody>
      </p:sp>
      <p:pic>
        <p:nvPicPr>
          <p:cNvPr id="3" name="Picture 2" descr="Four quadrants of a matrix characterize business and consumer transaction combinations.">
            <a:extLst>
              <a:ext uri="{FF2B5EF4-FFF2-40B4-BE49-F238E27FC236}">
                <a16:creationId xmlns:a16="http://schemas.microsoft.com/office/drawing/2014/main" id="{366AE326-6576-4371-AED0-131A59B44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95501"/>
            <a:ext cx="8382000" cy="3134868"/>
          </a:xfrm>
          <a:prstGeom prst="rect">
            <a:avLst/>
          </a:prstGeom>
        </p:spPr>
      </p:pic>
      <p:sp>
        <p:nvSpPr>
          <p:cNvPr id="6" name="Text Placeholder 5"/>
          <p:cNvSpPr>
            <a:spLocks noGrp="1"/>
          </p:cNvSpPr>
          <p:nvPr>
            <p:ph type="body" sz="quarter" idx="12"/>
          </p:nvPr>
        </p:nvSpPr>
        <p:spPr>
          <a:xfrm>
            <a:off x="3467512" y="6477000"/>
            <a:ext cx="2208976" cy="176150"/>
          </a:xfrm>
        </p:spPr>
        <p:txBody>
          <a:bodyPr/>
          <a:lstStyle/>
          <a:p>
            <a:r>
              <a:rPr lang="en-US" dirty="0">
                <a:hlinkClick r:id="rId4" action="ppaction://hlinksldjump"/>
              </a:rPr>
              <a:t>Jump to long image description</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en-US" dirty="0"/>
              <a:t>Figure 3.10 Forms of Business-To-Consumer Operations</a:t>
            </a:r>
            <a:endParaRPr lang="en-US" sz="3600" b="1" dirty="0">
              <a:solidFill>
                <a:schemeClr val="tx1"/>
              </a:solidFill>
            </a:endParaRPr>
          </a:p>
        </p:txBody>
      </p:sp>
      <p:pic>
        <p:nvPicPr>
          <p:cNvPr id="3" name="Picture 2" descr="A graphic shows three models: brick-and-mortar as a physical store, pure-play (virtual) as an online presence only, and click-and-mortar as both.">
            <a:extLst>
              <a:ext uri="{FF2B5EF4-FFF2-40B4-BE49-F238E27FC236}">
                <a16:creationId xmlns:a16="http://schemas.microsoft.com/office/drawing/2014/main" id="{A545854A-DF04-4FE8-8A3F-E11FBA4A1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705876"/>
            <a:ext cx="8153400" cy="4125620"/>
          </a:xfrm>
          <a:prstGeom prst="rect">
            <a:avLst/>
          </a:prstGeom>
        </p:spPr>
      </p:pic>
      <p:sp>
        <p:nvSpPr>
          <p:cNvPr id="6" name="Text Placeholder 5"/>
          <p:cNvSpPr>
            <a:spLocks noGrp="1"/>
          </p:cNvSpPr>
          <p:nvPr>
            <p:ph type="body" sz="quarter" idx="12"/>
          </p:nvPr>
        </p:nvSpPr>
        <p:spPr>
          <a:xfrm>
            <a:off x="3467512" y="6400800"/>
            <a:ext cx="2208976" cy="252350"/>
          </a:xfrm>
        </p:spPr>
        <p:txBody>
          <a:bodyPr/>
          <a:lstStyle/>
          <a:p>
            <a:r>
              <a:rPr lang="en-US" dirty="0">
                <a:hlinkClick r:id="rId4" action="ppaction://hlinksldjump"/>
              </a:rPr>
              <a:t>Jump to long image description</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r>
              <a:rPr lang="en-US" sz="4000" dirty="0"/>
              <a:t>Ebusiness Forms and Revenue-Generating Strategies </a:t>
            </a:r>
            <a:r>
              <a:rPr lang="en-US" sz="2200" dirty="0"/>
              <a:t>1 of 3</a:t>
            </a:r>
            <a:endParaRPr lang="en-US" sz="3600" b="1" dirty="0">
              <a:solidFill>
                <a:schemeClr val="tx1"/>
              </a:solidFill>
            </a:endParaRPr>
          </a:p>
        </p:txBody>
      </p:sp>
      <p:sp>
        <p:nvSpPr>
          <p:cNvPr id="31747" name="Content Placeholder 2"/>
          <p:cNvSpPr>
            <a:spLocks noGrp="1"/>
          </p:cNvSpPr>
          <p:nvPr>
            <p:ph idx="1"/>
          </p:nvPr>
        </p:nvSpPr>
        <p:spPr>
          <a:xfrm>
            <a:off x="457200" y="1371600"/>
            <a:ext cx="8229600" cy="5181600"/>
          </a:xfrm>
        </p:spPr>
        <p:txBody>
          <a:bodyPr>
            <a:normAutofit/>
          </a:bodyPr>
          <a:lstStyle/>
          <a:p>
            <a:pPr>
              <a:spcBef>
                <a:spcPts val="600"/>
              </a:spcBef>
              <a:spcAft>
                <a:spcPts val="1200"/>
              </a:spcAft>
            </a:pPr>
            <a:r>
              <a:rPr lang="en-US" sz="2800" dirty="0"/>
              <a:t>Common ebusiness forms</a:t>
            </a:r>
          </a:p>
          <a:p>
            <a:pPr lvl="2">
              <a:spcBef>
                <a:spcPts val="600"/>
              </a:spcBef>
              <a:spcAft>
                <a:spcPts val="1200"/>
              </a:spcAft>
              <a:buClr>
                <a:srgbClr val="C00000"/>
              </a:buClr>
            </a:pPr>
            <a:r>
              <a:rPr lang="en-US" sz="2400" dirty="0"/>
              <a:t>Content providers</a:t>
            </a:r>
          </a:p>
          <a:p>
            <a:pPr lvl="2">
              <a:spcBef>
                <a:spcPts val="600"/>
              </a:spcBef>
              <a:spcAft>
                <a:spcPts val="1200"/>
              </a:spcAft>
              <a:buClr>
                <a:srgbClr val="C00000"/>
              </a:buClr>
            </a:pPr>
            <a:r>
              <a:rPr lang="en-US" sz="2400" dirty="0"/>
              <a:t>Infomediaries</a:t>
            </a:r>
          </a:p>
          <a:p>
            <a:pPr lvl="2">
              <a:spcBef>
                <a:spcPts val="600"/>
              </a:spcBef>
              <a:spcAft>
                <a:spcPts val="1200"/>
              </a:spcAft>
              <a:buClr>
                <a:srgbClr val="C00000"/>
              </a:buClr>
            </a:pPr>
            <a:r>
              <a:rPr lang="en-US" sz="2400" dirty="0"/>
              <a:t>Online marketplaces</a:t>
            </a:r>
          </a:p>
          <a:p>
            <a:pPr lvl="2">
              <a:spcBef>
                <a:spcPts val="600"/>
              </a:spcBef>
              <a:spcAft>
                <a:spcPts val="1200"/>
              </a:spcAft>
              <a:buClr>
                <a:srgbClr val="C00000"/>
              </a:buClr>
            </a:pPr>
            <a:r>
              <a:rPr lang="en-US" sz="2400" dirty="0"/>
              <a:t>Portals</a:t>
            </a:r>
          </a:p>
          <a:p>
            <a:pPr lvl="2">
              <a:spcBef>
                <a:spcPts val="600"/>
              </a:spcBef>
              <a:spcAft>
                <a:spcPts val="1200"/>
              </a:spcAft>
              <a:buClr>
                <a:srgbClr val="C00000"/>
              </a:buClr>
            </a:pPr>
            <a:r>
              <a:rPr lang="en-US" sz="2400" dirty="0"/>
              <a:t>Service providers</a:t>
            </a:r>
          </a:p>
          <a:p>
            <a:pPr lvl="2">
              <a:spcBef>
                <a:spcPts val="600"/>
              </a:spcBef>
              <a:spcAft>
                <a:spcPts val="1200"/>
              </a:spcAft>
              <a:buClr>
                <a:srgbClr val="C00000"/>
              </a:buClr>
            </a:pPr>
            <a:r>
              <a:rPr lang="en-US" sz="2400" dirty="0"/>
              <a:t>Transaction brokers</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r>
              <a:rPr lang="en-US" dirty="0">
                <a:solidFill>
                  <a:srgbClr val="C00000"/>
                </a:solidFill>
              </a:rPr>
              <a:t>Chapter Three little case</a:t>
            </a:r>
            <a:endParaRPr lang="en-US" sz="3600" b="1" dirty="0">
              <a:solidFill>
                <a:schemeClr val="tx1"/>
              </a:solidFill>
            </a:endParaRP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
        <p:nvSpPr>
          <p:cNvPr id="2" name="內容版面配置區 1"/>
          <p:cNvSpPr>
            <a:spLocks noGrp="1"/>
          </p:cNvSpPr>
          <p:nvPr>
            <p:ph idx="1"/>
          </p:nvPr>
        </p:nvSpPr>
        <p:spPr/>
        <p:txBody>
          <a:bodyPr/>
          <a:lstStyle/>
          <a:p>
            <a:r>
              <a:rPr lang="zh-TW" altLang="en-US" dirty="0">
                <a:solidFill>
                  <a:srgbClr val="FF0000"/>
                </a:solidFill>
              </a:rPr>
              <a:t>一小時的膠卷底片沖洗</a:t>
            </a:r>
            <a:r>
              <a:rPr lang="zh-TW" altLang="en-US" dirty="0"/>
              <a:t>和</a:t>
            </a:r>
            <a:r>
              <a:rPr lang="zh-TW" altLang="en-US" dirty="0">
                <a:solidFill>
                  <a:srgbClr val="FF0000"/>
                </a:solidFill>
              </a:rPr>
              <a:t>數位相機</a:t>
            </a:r>
            <a:r>
              <a:rPr lang="zh-TW" altLang="en-US" dirty="0"/>
              <a:t>都是</a:t>
            </a:r>
            <a:r>
              <a:rPr lang="en-US" altLang="zh-TW" dirty="0"/>
              <a:t>Polaroid</a:t>
            </a:r>
            <a:r>
              <a:rPr lang="zh-TW" altLang="en-US" dirty="0"/>
              <a:t>的滅亡原因。</a:t>
            </a:r>
            <a:r>
              <a:rPr lang="en-US" altLang="zh-TW" dirty="0"/>
              <a:t> Polaroid</a:t>
            </a:r>
            <a:r>
              <a:rPr lang="zh-TW" altLang="en-US" dirty="0"/>
              <a:t>是一家堅實的公司，擁有創新的技術和強大的客戶群。 </a:t>
            </a:r>
            <a:r>
              <a:rPr lang="en-US" altLang="zh-TW" dirty="0"/>
              <a:t>Polaroid</a:t>
            </a:r>
            <a:r>
              <a:rPr lang="zh-TW" altLang="en-US" dirty="0"/>
              <a:t>所面臨的難題是大多數組織所面臨的難題</a:t>
            </a:r>
            <a:r>
              <a:rPr lang="en-US" altLang="zh-TW" dirty="0"/>
              <a:t>–</a:t>
            </a:r>
            <a:r>
              <a:rPr lang="zh-TW" altLang="en-US" dirty="0">
                <a:solidFill>
                  <a:srgbClr val="FF0000"/>
                </a:solidFill>
              </a:rPr>
              <a:t>組織用於為其當前制定企業決策的標準</a:t>
            </a:r>
            <a:r>
              <a:rPr lang="zh-TW" altLang="en-US" dirty="0"/>
              <a:t>可能會給未來企業帶來問題。 從本質上講，</a:t>
            </a:r>
            <a:r>
              <a:rPr lang="zh-TW" altLang="en-US" dirty="0">
                <a:solidFill>
                  <a:srgbClr val="FF0000"/>
                </a:solidFill>
              </a:rPr>
              <a:t>最適合當前企業的業務</a:t>
            </a:r>
            <a:r>
              <a:rPr lang="zh-TW" altLang="en-US" dirty="0"/>
              <a:t>從長遠來看</a:t>
            </a:r>
            <a:r>
              <a:rPr lang="zh-TW" altLang="en-US" dirty="0">
                <a:solidFill>
                  <a:srgbClr val="FF0000"/>
                </a:solidFill>
              </a:rPr>
              <a:t>可能會毀掉</a:t>
            </a:r>
            <a:r>
              <a:rPr lang="zh-TW" altLang="en-US" dirty="0"/>
              <a:t>它。</a:t>
            </a:r>
            <a:endParaRPr lang="en-US" altLang="zh-TW" dirty="0"/>
          </a:p>
          <a:p>
            <a:r>
              <a:rPr lang="zh-TW" altLang="en-US" dirty="0"/>
              <a:t>在過去的幾年中，電子商務似乎已經滲透到日常生活的方方面面。 在短時間內，個人和組織都已採用</a:t>
            </a:r>
            <a:r>
              <a:rPr lang="en-US" altLang="zh-TW" dirty="0">
                <a:solidFill>
                  <a:srgbClr val="FF0000"/>
                </a:solidFill>
              </a:rPr>
              <a:t>Internet</a:t>
            </a:r>
            <a:r>
              <a:rPr lang="zh-TW" altLang="en-US" dirty="0">
                <a:solidFill>
                  <a:srgbClr val="FF0000"/>
                </a:solidFill>
              </a:rPr>
              <a:t>技術</a:t>
            </a:r>
            <a:r>
              <a:rPr lang="zh-TW" altLang="en-US" dirty="0"/>
              <a:t>來提高</a:t>
            </a:r>
            <a:r>
              <a:rPr lang="zh-TW" altLang="en-US" dirty="0">
                <a:solidFill>
                  <a:srgbClr val="FF0000"/>
                </a:solidFill>
              </a:rPr>
              <a:t>生產力</a:t>
            </a:r>
            <a:r>
              <a:rPr lang="zh-TW" altLang="en-US" dirty="0"/>
              <a:t>，最大化</a:t>
            </a:r>
            <a:r>
              <a:rPr lang="zh-TW" altLang="en-US" dirty="0">
                <a:solidFill>
                  <a:srgbClr val="FF0000"/>
                </a:solidFill>
              </a:rPr>
              <a:t>便利性</a:t>
            </a:r>
            <a:r>
              <a:rPr lang="zh-TW" altLang="en-US" dirty="0"/>
              <a:t>，並改善</a:t>
            </a:r>
            <a:r>
              <a:rPr lang="zh-TW" altLang="en-US" dirty="0">
                <a:solidFill>
                  <a:srgbClr val="FF0000"/>
                </a:solidFill>
              </a:rPr>
              <a:t>全球通信</a:t>
            </a:r>
            <a:r>
              <a:rPr lang="zh-TW" altLang="en-US" dirty="0"/>
              <a:t>。 本章重點介紹</a:t>
            </a:r>
            <a:r>
              <a:rPr lang="zh-TW" altLang="en-US" dirty="0">
                <a:solidFill>
                  <a:srgbClr val="FF0000"/>
                </a:solidFill>
              </a:rPr>
              <a:t>突破性技術</a:t>
            </a:r>
            <a:r>
              <a:rPr lang="zh-TW" altLang="en-US" dirty="0"/>
              <a:t>，互聯網和電子商務流程，這些流程正在改變買賣雙方關係的本質、資訊科術的角色、組織結構、和任務。 本章還討論了發展電子商務所帶來的機會和優勢。 在本章中，突破性技術與電子商務之間建立了明確的關係。</a:t>
            </a:r>
            <a:endParaRPr lang="en-US" altLang="zh-TW" dirty="0"/>
          </a:p>
          <a:p>
            <a:endParaRPr lang="zh-TW" altLang="en-US" dirty="0"/>
          </a:p>
        </p:txBody>
      </p:sp>
    </p:spTree>
    <p:extLst>
      <p:ext uri="{BB962C8B-B14F-4D97-AF65-F5344CB8AC3E}">
        <p14:creationId xmlns:p14="http://schemas.microsoft.com/office/powerpoint/2010/main" val="129405748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r>
              <a:rPr lang="en-US" sz="4000" dirty="0"/>
              <a:t>Ebusiness Forms and Revenue-Generating Strategies </a:t>
            </a:r>
            <a:r>
              <a:rPr lang="en-US" sz="2000" dirty="0"/>
              <a:t>2 of 3</a:t>
            </a:r>
            <a:endParaRPr lang="en-US" sz="3600" b="1" dirty="0">
              <a:solidFill>
                <a:schemeClr val="tx1"/>
              </a:solidFill>
            </a:endParaRPr>
          </a:p>
        </p:txBody>
      </p:sp>
      <p:sp>
        <p:nvSpPr>
          <p:cNvPr id="31747" name="Content Placeholder 2"/>
          <p:cNvSpPr>
            <a:spLocks noGrp="1"/>
          </p:cNvSpPr>
          <p:nvPr>
            <p:ph idx="1"/>
          </p:nvPr>
        </p:nvSpPr>
        <p:spPr>
          <a:xfrm>
            <a:off x="457200" y="1447800"/>
            <a:ext cx="8229600" cy="5105400"/>
          </a:xfrm>
        </p:spPr>
        <p:txBody>
          <a:bodyPr>
            <a:normAutofit/>
          </a:bodyPr>
          <a:lstStyle/>
          <a:p>
            <a:pPr>
              <a:spcBef>
                <a:spcPts val="600"/>
              </a:spcBef>
              <a:spcAft>
                <a:spcPts val="1200"/>
              </a:spcAft>
            </a:pPr>
            <a:r>
              <a:rPr lang="en-US" sz="2800" b="1" dirty="0"/>
              <a:t>Search engine – </a:t>
            </a:r>
            <a:r>
              <a:rPr lang="en-US" sz="2800" dirty="0"/>
              <a:t>Website software that finds other pages based on keyword matching similar to Google</a:t>
            </a:r>
          </a:p>
          <a:p>
            <a:pPr>
              <a:spcBef>
                <a:spcPts val="600"/>
              </a:spcBef>
              <a:spcAft>
                <a:spcPts val="1200"/>
              </a:spcAft>
            </a:pPr>
            <a:r>
              <a:rPr lang="en-US" sz="2800" b="1" dirty="0"/>
              <a:t>Search engine ranking – </a:t>
            </a:r>
            <a:r>
              <a:rPr lang="en-US" sz="2800" dirty="0"/>
              <a:t>Evaluates variables that search engines use to determine where a URL appears on the list of search results</a:t>
            </a:r>
          </a:p>
          <a:p>
            <a:pPr>
              <a:spcBef>
                <a:spcPts val="600"/>
              </a:spcBef>
              <a:spcAft>
                <a:spcPts val="1200"/>
              </a:spcAft>
            </a:pPr>
            <a:r>
              <a:rPr lang="en-US" sz="2800" b="1" dirty="0"/>
              <a:t>Search engine optimization – </a:t>
            </a:r>
            <a:r>
              <a:rPr lang="en-US" sz="2800" dirty="0"/>
              <a:t>Combines art along with science to determine how to make URLs more attractive to search engines resulting in higher search engine ranking</a:t>
            </a:r>
            <a:r>
              <a:rPr lang="zh-TW" altLang="en-US" sz="1500" dirty="0"/>
              <a:t>透過了解搜尋引擎的運作規則來調整網站，以及提高目的網站在有關搜尋引擎內排名的方式。由於不少研究發現，搜尋引擎的用戶往往只會留意搜尋結果最前面的幾個條目，所以不少網站都希望透過各種形式來影響搜尋引擎的排序，讓自己的網站可以有優秀的搜尋排名。當中尤以各種依靠廣告維生的網站為甚。</a:t>
            </a:r>
            <a:endParaRPr lang="en-US" sz="1500" b="1" dirty="0"/>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97593896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US" sz="4000" dirty="0"/>
              <a:t>Ebusiness Forms and Revenue-Generating Strategies </a:t>
            </a:r>
            <a:r>
              <a:rPr lang="en-US" sz="1800" dirty="0"/>
              <a:t>3 of 3</a:t>
            </a:r>
            <a:endParaRPr lang="en-US" sz="3600" dirty="0">
              <a:solidFill>
                <a:schemeClr val="tx1"/>
              </a:solidFill>
            </a:endParaRPr>
          </a:p>
        </p:txBody>
      </p:sp>
      <p:sp>
        <p:nvSpPr>
          <p:cNvPr id="32771" name="Content Placeholder 2"/>
          <p:cNvSpPr>
            <a:spLocks noGrp="1"/>
          </p:cNvSpPr>
          <p:nvPr>
            <p:ph idx="1"/>
          </p:nvPr>
        </p:nvSpPr>
        <p:spPr>
          <a:xfrm>
            <a:off x="457200" y="1371600"/>
            <a:ext cx="8229600" cy="5181600"/>
          </a:xfrm>
        </p:spPr>
        <p:txBody>
          <a:bodyPr/>
          <a:lstStyle/>
          <a:p>
            <a:r>
              <a:rPr lang="en-US" sz="2800" dirty="0"/>
              <a:t>Ebusiness revenue models</a:t>
            </a:r>
          </a:p>
          <a:p>
            <a:pPr lvl="2">
              <a:buClr>
                <a:srgbClr val="C00000"/>
              </a:buClr>
            </a:pPr>
            <a:r>
              <a:rPr lang="en-US" sz="2400" dirty="0"/>
              <a:t>Advertising fees</a:t>
            </a:r>
          </a:p>
          <a:p>
            <a:pPr lvl="2">
              <a:buClr>
                <a:srgbClr val="C00000"/>
              </a:buClr>
            </a:pPr>
            <a:r>
              <a:rPr lang="en-US" sz="2400" dirty="0"/>
              <a:t>License fees</a:t>
            </a:r>
          </a:p>
          <a:p>
            <a:pPr lvl="2">
              <a:buClr>
                <a:srgbClr val="C00000"/>
              </a:buClr>
            </a:pPr>
            <a:r>
              <a:rPr lang="en-US" sz="2400" dirty="0"/>
              <a:t>Subscription fees</a:t>
            </a:r>
          </a:p>
          <a:p>
            <a:pPr lvl="2">
              <a:buClr>
                <a:srgbClr val="C00000"/>
              </a:buClr>
            </a:pPr>
            <a:r>
              <a:rPr lang="en-US" sz="2400" dirty="0"/>
              <a:t>Transaction fees</a:t>
            </a:r>
          </a:p>
          <a:p>
            <a:pPr lvl="2">
              <a:buClr>
                <a:srgbClr val="C00000"/>
              </a:buClr>
            </a:pPr>
            <a:r>
              <a:rPr lang="en-US" sz="2400" dirty="0"/>
              <a:t>Value-added service fees</a:t>
            </a:r>
          </a:p>
          <a:p>
            <a:r>
              <a:rPr lang="en-US" sz="2800" dirty="0"/>
              <a:t>Pay-per-click</a:t>
            </a:r>
          </a:p>
          <a:p>
            <a:r>
              <a:rPr lang="en-US" sz="2800" dirty="0"/>
              <a:t>Pay-per-call</a:t>
            </a:r>
            <a:endParaRPr lang="en-US" sz="1200" dirty="0"/>
          </a:p>
          <a:p>
            <a:r>
              <a:rPr lang="en-US" sz="2800" dirty="0"/>
              <a:t>Pay-per-conversion</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Autofit/>
          </a:bodyPr>
          <a:lstStyle/>
          <a:p>
            <a:r>
              <a:rPr lang="en-US" dirty="0"/>
              <a:t>Ebusiness Fraud</a:t>
            </a:r>
            <a:endParaRPr lang="en-US" dirty="0">
              <a:solidFill>
                <a:schemeClr val="tx1"/>
              </a:solidFill>
            </a:endParaRPr>
          </a:p>
        </p:txBody>
      </p:sp>
      <p:sp>
        <p:nvSpPr>
          <p:cNvPr id="32771" name="Content Placeholder 2"/>
          <p:cNvSpPr>
            <a:spLocks noGrp="1"/>
          </p:cNvSpPr>
          <p:nvPr>
            <p:ph idx="1"/>
          </p:nvPr>
        </p:nvSpPr>
        <p:spPr/>
        <p:txBody>
          <a:bodyPr/>
          <a:lstStyle/>
          <a:p>
            <a:r>
              <a:rPr lang="en-US" sz="2800" b="1" dirty="0"/>
              <a:t>Affiliate program</a:t>
            </a:r>
            <a:r>
              <a:rPr lang="zh-TW" altLang="en-US" sz="1200" b="1" dirty="0"/>
              <a:t>联盟计划</a:t>
            </a:r>
            <a:r>
              <a:rPr lang="zh-TW" altLang="en-US" sz="2800" b="1" dirty="0"/>
              <a:t> </a:t>
            </a:r>
            <a:r>
              <a:rPr lang="en-US" sz="2800" i="1" dirty="0"/>
              <a:t> - </a:t>
            </a:r>
            <a:r>
              <a:rPr lang="en-US" sz="2800" dirty="0"/>
              <a:t>Allows a business to generate commissions or referral fees when a customer visiting its website clicks a link to another merchant’s website. </a:t>
            </a:r>
          </a:p>
          <a:p>
            <a:r>
              <a:rPr lang="en-US" sz="2800" b="1" dirty="0"/>
              <a:t>Click fraud</a:t>
            </a:r>
            <a:r>
              <a:rPr lang="en-US" sz="2800" dirty="0"/>
              <a:t> - The practice of artificially inflating traffic statistics for online advertisements.</a:t>
            </a:r>
          </a:p>
          <a:p>
            <a:r>
              <a:rPr lang="en-US" sz="2800" b="1" dirty="0"/>
              <a:t>Hitbots</a:t>
            </a:r>
            <a:r>
              <a:rPr lang="en-US" sz="2800" b="1" i="1" dirty="0"/>
              <a:t> </a:t>
            </a:r>
            <a:r>
              <a:rPr lang="en-US" sz="2800" i="1" dirty="0"/>
              <a:t>- </a:t>
            </a:r>
            <a:r>
              <a:rPr lang="en-US" sz="2800" dirty="0"/>
              <a:t>Create the illusion that a large number of potential customers are clicking the advertiser's links, when in fact there is no likelihood that any of the clicks will lead to profit for the advertiser.  </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82883810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Figure 3.13 Ebusiness Tools</a:t>
            </a:r>
            <a:endParaRPr lang="en-US" sz="3200" b="1" dirty="0">
              <a:solidFill>
                <a:schemeClr val="tx1"/>
              </a:solidFill>
            </a:endParaRPr>
          </a:p>
        </p:txBody>
      </p:sp>
      <p:pic>
        <p:nvPicPr>
          <p:cNvPr id="4" name="Picture 3" descr="A graphic shows tools including: email, instant messaging, podcasting, videoconferencing, Web conferencing, and content management system.">
            <a:extLst>
              <a:ext uri="{FF2B5EF4-FFF2-40B4-BE49-F238E27FC236}">
                <a16:creationId xmlns:a16="http://schemas.microsoft.com/office/drawing/2014/main" id="{CA4CCB30-C7A6-4D27-B95B-E80C05C23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840" y="1237133"/>
            <a:ext cx="5586320" cy="4899203"/>
          </a:xfrm>
          <a:prstGeom prst="rect">
            <a:avLst/>
          </a:prstGeom>
        </p:spPr>
      </p:pic>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2" name="矩形 1"/>
          <p:cNvSpPr/>
          <p:nvPr/>
        </p:nvSpPr>
        <p:spPr>
          <a:xfrm>
            <a:off x="381000" y="6113936"/>
            <a:ext cx="8382000" cy="461665"/>
          </a:xfrm>
          <a:prstGeom prst="rect">
            <a:avLst/>
          </a:prstGeom>
        </p:spPr>
        <p:txBody>
          <a:bodyPr wrap="square">
            <a:spAutoFit/>
          </a:bodyPr>
          <a:lstStyle/>
          <a:p>
            <a:r>
              <a:rPr lang="zh-TW" altLang="en-US" sz="1200" dirty="0"/>
              <a:t>由</a:t>
            </a:r>
            <a:r>
              <a:rPr lang="en-US" altLang="zh-TW" sz="1200" dirty="0"/>
              <a:t>iPod</a:t>
            </a:r>
            <a:r>
              <a:rPr lang="zh-TW" altLang="en-US" sz="1200" dirty="0"/>
              <a:t>（蘋果</a:t>
            </a:r>
            <a:r>
              <a:rPr lang="en-US" altLang="zh-TW" sz="1200" dirty="0"/>
              <a:t>MP3</a:t>
            </a:r>
            <a:r>
              <a:rPr lang="zh-TW" altLang="en-US" sz="1200" dirty="0"/>
              <a:t>播放器）和</a:t>
            </a:r>
            <a:r>
              <a:rPr lang="en-US" altLang="zh-TW" sz="1200" dirty="0"/>
              <a:t>broadcast</a:t>
            </a:r>
            <a:r>
              <a:rPr lang="zh-TW" altLang="en-US" sz="1200" dirty="0"/>
              <a:t>（廣播）組合而成。它是一種新的技術</a:t>
            </a:r>
            <a:r>
              <a:rPr lang="en-US" altLang="zh-TW" sz="1200" dirty="0"/>
              <a:t>;</a:t>
            </a:r>
            <a:r>
              <a:rPr lang="zh-TW" altLang="en-US" sz="1200" dirty="0"/>
              <a:t>是</a:t>
            </a:r>
            <a:r>
              <a:rPr lang="en-US" altLang="zh-TW" sz="1200" dirty="0" err="1"/>
              <a:t>Rss</a:t>
            </a:r>
            <a:r>
              <a:rPr lang="zh-TW" altLang="en-US" sz="1200" dirty="0"/>
              <a:t>技術與</a:t>
            </a:r>
            <a:r>
              <a:rPr lang="en-US" altLang="zh-TW" sz="1200" dirty="0"/>
              <a:t>MP3</a:t>
            </a:r>
            <a:r>
              <a:rPr lang="zh-TW" altLang="en-US" sz="1200" dirty="0"/>
              <a:t>播放器結合的產物</a:t>
            </a:r>
            <a:r>
              <a:rPr lang="en-US" altLang="zh-TW" sz="1200" dirty="0"/>
              <a:t>;</a:t>
            </a:r>
            <a:r>
              <a:rPr lang="zh-TW" altLang="en-US" sz="1200" dirty="0"/>
              <a:t>簡單地說</a:t>
            </a:r>
            <a:r>
              <a:rPr lang="en-US" altLang="zh-TW" sz="1200" dirty="0"/>
              <a:t>;</a:t>
            </a:r>
            <a:r>
              <a:rPr lang="zh-TW" altLang="en-US" sz="1200" dirty="0"/>
              <a:t>就是把預先錄製的</a:t>
            </a:r>
            <a:r>
              <a:rPr lang="en-US" altLang="zh-TW" sz="1200" dirty="0"/>
              <a:t>MP3</a:t>
            </a:r>
            <a:r>
              <a:rPr lang="zh-TW" altLang="en-US" sz="1200" dirty="0"/>
              <a:t>音頻文件發佈在</a:t>
            </a:r>
            <a:r>
              <a:rPr lang="en-US" altLang="zh-TW" sz="1200" dirty="0"/>
              <a:t>blog</a:t>
            </a:r>
            <a:r>
              <a:rPr lang="zh-TW" altLang="en-US" sz="1200" dirty="0"/>
              <a:t>上</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Ebusiness Tools for Connecting and Communicating</a:t>
            </a:r>
            <a:endParaRPr lang="en-US" sz="3200" dirty="0">
              <a:solidFill>
                <a:schemeClr val="tx1"/>
              </a:solidFill>
            </a:endParaRPr>
          </a:p>
        </p:txBody>
      </p:sp>
      <p:sp>
        <p:nvSpPr>
          <p:cNvPr id="34819" name="Content Placeholder 2"/>
          <p:cNvSpPr>
            <a:spLocks noGrp="1"/>
          </p:cNvSpPr>
          <p:nvPr>
            <p:ph idx="1"/>
          </p:nvPr>
        </p:nvSpPr>
        <p:spPr>
          <a:xfrm>
            <a:off x="457200" y="1600200"/>
            <a:ext cx="8229600" cy="4953000"/>
          </a:xfrm>
        </p:spPr>
        <p:txBody>
          <a:bodyPr/>
          <a:lstStyle/>
          <a:p>
            <a:pPr>
              <a:spcBef>
                <a:spcPts val="600"/>
              </a:spcBef>
              <a:spcAft>
                <a:spcPts val="1200"/>
              </a:spcAft>
            </a:pPr>
            <a:r>
              <a:rPr lang="en-US" sz="2800" dirty="0"/>
              <a:t>Email</a:t>
            </a:r>
          </a:p>
          <a:p>
            <a:pPr>
              <a:spcBef>
                <a:spcPts val="600"/>
              </a:spcBef>
              <a:spcAft>
                <a:spcPts val="1200"/>
              </a:spcAft>
            </a:pPr>
            <a:r>
              <a:rPr lang="en-US" sz="2800" dirty="0"/>
              <a:t>Instant messaging</a:t>
            </a:r>
          </a:p>
          <a:p>
            <a:pPr>
              <a:spcBef>
                <a:spcPts val="600"/>
              </a:spcBef>
              <a:spcAft>
                <a:spcPts val="1200"/>
              </a:spcAft>
            </a:pPr>
            <a:r>
              <a:rPr lang="en-US" sz="2800" dirty="0"/>
              <a:t>Podcasting: converts an audio broadcast to a digital     music player</a:t>
            </a:r>
          </a:p>
          <a:p>
            <a:pPr>
              <a:spcBef>
                <a:spcPts val="600"/>
              </a:spcBef>
              <a:spcAft>
                <a:spcPts val="1200"/>
              </a:spcAft>
            </a:pPr>
            <a:r>
              <a:rPr lang="en-US" sz="2800" dirty="0"/>
              <a:t>Videoconferencing</a:t>
            </a:r>
          </a:p>
          <a:p>
            <a:pPr>
              <a:spcBef>
                <a:spcPts val="600"/>
              </a:spcBef>
              <a:spcAft>
                <a:spcPts val="1200"/>
              </a:spcAft>
            </a:pPr>
            <a:r>
              <a:rPr lang="en-US" sz="2800" dirty="0"/>
              <a:t>Web conferencing</a:t>
            </a:r>
          </a:p>
          <a:p>
            <a:pPr>
              <a:spcBef>
                <a:spcPts val="600"/>
              </a:spcBef>
              <a:spcAft>
                <a:spcPts val="1200"/>
              </a:spcAft>
            </a:pPr>
            <a:r>
              <a:rPr lang="en-US" sz="2800" dirty="0"/>
              <a:t>Content management system</a:t>
            </a:r>
          </a:p>
        </p:txBody>
      </p:sp>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r>
              <a:rPr lang="en-US" dirty="0"/>
              <a:t>Figure 3.14 Challenges Facing Ebusiness</a:t>
            </a:r>
            <a:endParaRPr lang="en-US" b="1" dirty="0">
              <a:solidFill>
                <a:schemeClr val="tx1"/>
              </a:solidFill>
            </a:endParaRPr>
          </a:p>
        </p:txBody>
      </p:sp>
      <p:pic>
        <p:nvPicPr>
          <p:cNvPr id="1026" name="Picture 2" descr="Challenges include: identifying limited market segments, managing consumer trust, ensuring consumer protection, and adhering to taxation rules."/>
          <p:cNvPicPr>
            <a:picLocks noChangeAspect="1" noChangeArrowheads="1"/>
          </p:cNvPicPr>
          <p:nvPr/>
        </p:nvPicPr>
        <p:blipFill>
          <a:blip r:embed="rId3" cstate="print"/>
          <a:srcRect/>
          <a:stretch>
            <a:fillRect/>
          </a:stretch>
        </p:blipFill>
        <p:spPr bwMode="auto">
          <a:xfrm>
            <a:off x="304800" y="2133600"/>
            <a:ext cx="8641237" cy="3352800"/>
          </a:xfrm>
          <a:prstGeom prst="rect">
            <a:avLst/>
          </a:prstGeom>
          <a:noFill/>
        </p:spPr>
      </p:pic>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3.2</a:t>
            </a:r>
          </a:p>
        </p:txBody>
      </p:sp>
      <p:sp>
        <p:nvSpPr>
          <p:cNvPr id="36866" name="Rectangle 3"/>
          <p:cNvSpPr>
            <a:spLocks noGrp="1" noChangeArrowheads="1"/>
          </p:cNvSpPr>
          <p:nvPr>
            <p:ph idx="1"/>
          </p:nvPr>
        </p:nvSpPr>
        <p:spPr>
          <a:xfrm>
            <a:off x="457200" y="2590800"/>
            <a:ext cx="8229600" cy="890650"/>
          </a:xfrm>
          <a:effectLst/>
        </p:spPr>
        <p:txBody>
          <a:bodyPr/>
          <a:lstStyle/>
          <a:p>
            <a:pPr eaLnBrk="1" hangingPunct="1">
              <a:lnSpc>
                <a:spcPct val="90000"/>
              </a:lnSpc>
            </a:pPr>
            <a:r>
              <a:rPr lang="en-US" sz="2800" b="1" dirty="0">
                <a:solidFill>
                  <a:schemeClr val="tx1"/>
                </a:solidFill>
                <a:effectLst/>
              </a:rPr>
              <a:t>WEB 2.0 – BUSINESS 2.</a:t>
            </a:r>
            <a:r>
              <a:rPr lang="en-US" sz="2800" b="1" dirty="0"/>
              <a:t>0</a:t>
            </a:r>
            <a:endParaRPr lang="en-US" sz="2800" b="1" dirty="0">
              <a:solidFill>
                <a:schemeClr val="tx1"/>
              </a:solidFill>
              <a:effectLst/>
            </a:endParaRPr>
          </a:p>
        </p:txBody>
      </p:sp>
      <p:pic>
        <p:nvPicPr>
          <p:cNvPr id="3" name="Picture 2" descr="Cover of Business Driven Information Systems, sixth edition, by Paige Baltzan">
            <a:extLst>
              <a:ext uri="{FF2B5EF4-FFF2-40B4-BE49-F238E27FC236}">
                <a16:creationId xmlns:a16="http://schemas.microsoft.com/office/drawing/2014/main" id="{31B1CA2F-52E8-43C5-A34A-DA953AC6E2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295400"/>
            <a:ext cx="2917925" cy="3733800"/>
          </a:xfrm>
          <a:prstGeom prst="rect">
            <a:avLst/>
          </a:prstGeom>
        </p:spPr>
      </p:pic>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a:t>
            </a:r>
            <a:r>
              <a:rPr lang="en-US" sz="2000" dirty="0"/>
              <a:t>2 of 2</a:t>
            </a:r>
            <a:endParaRPr lang="en-US" dirty="0"/>
          </a:p>
        </p:txBody>
      </p:sp>
      <p:sp>
        <p:nvSpPr>
          <p:cNvPr id="3" name="Content Placeholder 2"/>
          <p:cNvSpPr>
            <a:spLocks noGrp="1"/>
          </p:cNvSpPr>
          <p:nvPr>
            <p:ph idx="1"/>
          </p:nvPr>
        </p:nvSpPr>
        <p:spPr/>
        <p:txBody>
          <a:bodyPr/>
          <a:lstStyle/>
          <a:p>
            <a:pPr marL="804863" indent="-804863">
              <a:spcBef>
                <a:spcPts val="600"/>
              </a:spcBef>
              <a:spcAft>
                <a:spcPts val="1200"/>
              </a:spcAft>
              <a:defRPr/>
            </a:pPr>
            <a:r>
              <a:rPr lang="en-US" sz="2800" dirty="0"/>
              <a:t>3.6	Explain Web 2.0 and identify its four characteristics.</a:t>
            </a:r>
          </a:p>
          <a:p>
            <a:pPr marL="804863" indent="-804863">
              <a:spcBef>
                <a:spcPts val="600"/>
              </a:spcBef>
              <a:spcAft>
                <a:spcPts val="1200"/>
              </a:spcAft>
              <a:defRPr/>
            </a:pPr>
            <a:r>
              <a:rPr lang="en-US" sz="2800" dirty="0"/>
              <a:t>3.7	Explain how Business 2.0 is helping communities network and collaborate.</a:t>
            </a:r>
          </a:p>
          <a:p>
            <a:pPr marL="804863" indent="-804863">
              <a:defRPr/>
            </a:pPr>
            <a:r>
              <a:rPr lang="en-US" sz="2800" dirty="0"/>
              <a:t>3.8	Describe the three Business 2.0 tools for collaborating.</a:t>
            </a:r>
          </a:p>
          <a:p>
            <a:pPr marL="804863" indent="-804863">
              <a:defRPr/>
            </a:pPr>
            <a:r>
              <a:rPr lang="en-US" sz="2800" dirty="0"/>
              <a:t>3.9	Explain the three challenges associated with Business 2.0.</a:t>
            </a:r>
          </a:p>
          <a:p>
            <a:pPr marL="804863" indent="-804863">
              <a:defRPr/>
            </a:pPr>
            <a:r>
              <a:rPr lang="en-US" sz="2800" dirty="0"/>
              <a:t>3.10	Describe Web 3.0 and the next generation of online business.</a:t>
            </a:r>
          </a:p>
        </p:txBody>
      </p:sp>
      <p:sp>
        <p:nvSpPr>
          <p:cNvPr id="7" name="Text Placeholder 6"/>
          <p:cNvSpPr>
            <a:spLocks noGrp="1"/>
          </p:cNvSpPr>
          <p:nvPr>
            <p:ph type="body" sz="quarter" idx="12"/>
          </p:nvPr>
        </p:nvSpPr>
        <p:spPr/>
        <p:txBody>
          <a:bodyPr/>
          <a:lstStyle/>
          <a:p>
            <a:endParaRPr lang="en-US" dirty="0"/>
          </a:p>
        </p:txBody>
      </p:sp>
      <p:sp>
        <p:nvSpPr>
          <p:cNvPr id="6" name="Text Placeholder 5"/>
          <p:cNvSpPr>
            <a:spLocks noGrp="1"/>
          </p:cNvSpPr>
          <p:nvPr>
            <p:ph type="body" sz="quarter" idx="11"/>
          </p:nvPr>
        </p:nvSpPr>
        <p:spPr/>
        <p:txBody>
          <a:bodyPr/>
          <a:lstStyle/>
          <a:p>
            <a:endParaRPr lang="en-US"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p:txBody>
          <a:bodyPr/>
          <a:lstStyle/>
          <a:p>
            <a:r>
              <a:rPr lang="en-US" dirty="0"/>
              <a:t>Web 2.0: Advantages of Business 2.0</a:t>
            </a:r>
            <a:endParaRPr lang="en-US" sz="3600" b="1" dirty="0">
              <a:solidFill>
                <a:schemeClr val="tx1"/>
              </a:solidFill>
            </a:endParaRPr>
          </a:p>
        </p:txBody>
      </p:sp>
      <p:sp>
        <p:nvSpPr>
          <p:cNvPr id="38915" name="Rectangle 3"/>
          <p:cNvSpPr>
            <a:spLocks noGrp="1" noChangeArrowheads="1"/>
          </p:cNvSpPr>
          <p:nvPr>
            <p:ph idx="1"/>
          </p:nvPr>
        </p:nvSpPr>
        <p:spPr/>
        <p:txBody>
          <a:bodyPr/>
          <a:lstStyle/>
          <a:p>
            <a:pPr eaLnBrk="1" hangingPunct="1">
              <a:spcBef>
                <a:spcPts val="600"/>
              </a:spcBef>
              <a:spcAft>
                <a:spcPts val="1200"/>
              </a:spcAft>
            </a:pPr>
            <a:r>
              <a:rPr lang="en-US" sz="2800" b="1" dirty="0"/>
              <a:t>Web 2.0 </a:t>
            </a:r>
            <a:r>
              <a:rPr lang="en-US" sz="2800" dirty="0"/>
              <a:t>– The next generation of Internet use – a more mature, distinctive communications platform characterized by three qualities</a:t>
            </a:r>
          </a:p>
          <a:p>
            <a:pPr lvl="2">
              <a:spcBef>
                <a:spcPts val="600"/>
              </a:spcBef>
              <a:spcAft>
                <a:spcPts val="1200"/>
              </a:spcAft>
              <a:buClr>
                <a:srgbClr val="C00000"/>
              </a:buClr>
            </a:pPr>
            <a:r>
              <a:rPr lang="en-US" sz="2400" dirty="0"/>
              <a:t>Collaboration</a:t>
            </a:r>
          </a:p>
          <a:p>
            <a:pPr lvl="2">
              <a:spcBef>
                <a:spcPts val="600"/>
              </a:spcBef>
              <a:spcAft>
                <a:spcPts val="1200"/>
              </a:spcAft>
              <a:buClr>
                <a:srgbClr val="C00000"/>
              </a:buClr>
            </a:pPr>
            <a:r>
              <a:rPr lang="en-US" sz="2400" dirty="0"/>
              <a:t>Sharing</a:t>
            </a:r>
          </a:p>
          <a:p>
            <a:pPr lvl="2">
              <a:spcBef>
                <a:spcPts val="600"/>
              </a:spcBef>
              <a:spcAft>
                <a:spcPts val="1200"/>
              </a:spcAft>
              <a:buClr>
                <a:srgbClr val="C00000"/>
              </a:buClr>
            </a:pPr>
            <a:r>
              <a:rPr lang="en-US" sz="2400" dirty="0"/>
              <a:t>Free</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p:txBody>
          <a:bodyPr/>
          <a:lstStyle/>
          <a:p>
            <a:r>
              <a:rPr lang="en-US" dirty="0"/>
              <a:t>Figure 3.15 Four Characteristics of Web 2.0</a:t>
            </a:r>
            <a:endParaRPr lang="en-US" sz="3600" b="1" dirty="0">
              <a:solidFill>
                <a:schemeClr val="tx1"/>
              </a:solidFill>
            </a:endParaRPr>
          </a:p>
        </p:txBody>
      </p:sp>
      <p:pic>
        <p:nvPicPr>
          <p:cNvPr id="39940" name="Picture 4" descr="A graphic."/>
          <p:cNvPicPr>
            <a:picLocks noChangeAspect="1"/>
          </p:cNvPicPr>
          <p:nvPr/>
        </p:nvPicPr>
        <p:blipFill>
          <a:blip r:embed="rId3" cstate="print">
            <a:clrChange>
              <a:clrFrom>
                <a:srgbClr val="D6E8F5"/>
              </a:clrFrom>
              <a:clrTo>
                <a:srgbClr val="D6E8F5">
                  <a:alpha val="0"/>
                </a:srgbClr>
              </a:clrTo>
            </a:clrChange>
            <a:extLst>
              <a:ext uri="{28A0092B-C50C-407E-A947-70E740481C1C}">
                <a14:useLocalDpi xmlns:a14="http://schemas.microsoft.com/office/drawing/2010/main" val="0"/>
              </a:ext>
            </a:extLst>
          </a:blip>
          <a:srcRect l="30151" t="9593" r="3722" b="13519"/>
          <a:stretch>
            <a:fillRect/>
          </a:stretch>
        </p:blipFill>
        <p:spPr bwMode="auto">
          <a:xfrm>
            <a:off x="228600" y="1371600"/>
            <a:ext cx="865229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12"/>
          </p:nvPr>
        </p:nvSpPr>
        <p:spPr>
          <a:xfrm>
            <a:off x="3467512" y="6477000"/>
            <a:ext cx="2208976" cy="176150"/>
          </a:xfrm>
        </p:spPr>
        <p:txBody>
          <a:bodyPr/>
          <a:lstStyle/>
          <a:p>
            <a:r>
              <a:rPr lang="en-US" dirty="0">
                <a:hlinkClick r:id="rId4" action="ppaction://hlinksldjump"/>
              </a:rPr>
              <a:t>Jump to long image description</a:t>
            </a:r>
          </a:p>
        </p:txBody>
      </p:sp>
      <p:sp>
        <p:nvSpPr>
          <p:cNvPr id="7" name="Text Placeholder 6"/>
          <p:cNvSpPr>
            <a:spLocks noGrp="1"/>
          </p:cNvSpPr>
          <p:nvPr>
            <p:ph type="body" sz="quarter" idx="11"/>
          </p:nvPr>
        </p:nvSpPr>
        <p:spPr/>
        <p:txBody>
          <a:bodyPr/>
          <a:lstStyle/>
          <a:p>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r>
              <a:rPr lang="en-US" dirty="0">
                <a:solidFill>
                  <a:srgbClr val="C00000"/>
                </a:solidFill>
              </a:rPr>
              <a:t>Chapter Three Overview</a:t>
            </a:r>
            <a:endParaRPr lang="en-US" sz="3600" b="1" dirty="0">
              <a:solidFill>
                <a:schemeClr val="tx1"/>
              </a:solidFill>
            </a:endParaRPr>
          </a:p>
        </p:txBody>
      </p:sp>
      <p:sp>
        <p:nvSpPr>
          <p:cNvPr id="5123" name="Rectangle 3"/>
          <p:cNvSpPr>
            <a:spLocks noGrp="1" noChangeArrowheads="1"/>
          </p:cNvSpPr>
          <p:nvPr>
            <p:ph idx="1"/>
          </p:nvPr>
        </p:nvSpPr>
        <p:spPr/>
        <p:txBody>
          <a:bodyPr>
            <a:normAutofit fontScale="92500" lnSpcReduction="20000"/>
          </a:bodyPr>
          <a:lstStyle/>
          <a:p>
            <a:pPr>
              <a:spcBef>
                <a:spcPts val="600"/>
              </a:spcBef>
              <a:defRPr/>
            </a:pPr>
            <a:r>
              <a:rPr lang="en-US" sz="3000" b="1" dirty="0"/>
              <a:t>SECTION 3.1 – Web 1.0 – Ebusiness</a:t>
            </a:r>
            <a:endParaRPr lang="en-US" sz="3000" dirty="0"/>
          </a:p>
          <a:p>
            <a:pPr lvl="2">
              <a:spcBef>
                <a:spcPts val="600"/>
              </a:spcBef>
              <a:buClr>
                <a:srgbClr val="C00000"/>
              </a:buClr>
              <a:defRPr/>
            </a:pPr>
            <a:r>
              <a:rPr lang="en-US" sz="2600" dirty="0"/>
              <a:t>Web 1.0: Disruptive Technology</a:t>
            </a:r>
          </a:p>
          <a:p>
            <a:pPr lvl="2">
              <a:spcBef>
                <a:spcPts val="600"/>
              </a:spcBef>
              <a:buClr>
                <a:srgbClr val="C00000"/>
              </a:buClr>
              <a:defRPr/>
            </a:pPr>
            <a:r>
              <a:rPr lang="en-US" sz="2600" dirty="0"/>
              <a:t>The Four Ebusiness Models</a:t>
            </a:r>
          </a:p>
          <a:p>
            <a:pPr lvl="2">
              <a:spcBef>
                <a:spcPts val="600"/>
              </a:spcBef>
              <a:buClr>
                <a:srgbClr val="C00000"/>
              </a:buClr>
              <a:defRPr/>
            </a:pPr>
            <a:r>
              <a:rPr lang="en-US" sz="2600" dirty="0"/>
              <a:t>Ebusiness Tools for Connecting and Communicating</a:t>
            </a:r>
          </a:p>
          <a:p>
            <a:pPr lvl="2">
              <a:spcBef>
                <a:spcPts val="600"/>
              </a:spcBef>
              <a:buClr>
                <a:srgbClr val="C00000"/>
              </a:buClr>
              <a:defRPr/>
            </a:pPr>
            <a:r>
              <a:rPr lang="en-US" sz="2600" dirty="0"/>
              <a:t>The Challenges of Ebusiness</a:t>
            </a:r>
            <a:endParaRPr lang="en-US" sz="2600" b="1" dirty="0"/>
          </a:p>
          <a:p>
            <a:pPr eaLnBrk="1" hangingPunct="1">
              <a:defRPr/>
            </a:pPr>
            <a:r>
              <a:rPr lang="en-US" sz="3000" b="1" dirty="0"/>
              <a:t>SECTION 3.2 – Web 2.0 – Business 2.0</a:t>
            </a:r>
          </a:p>
          <a:p>
            <a:pPr lvl="2">
              <a:spcBef>
                <a:spcPts val="600"/>
              </a:spcBef>
              <a:buClr>
                <a:srgbClr val="C00000"/>
              </a:buClr>
              <a:defRPr/>
            </a:pPr>
            <a:r>
              <a:rPr lang="en-US" sz="2600" dirty="0"/>
              <a:t>Web 2.0: Advantages of Business 2.0</a:t>
            </a:r>
          </a:p>
          <a:p>
            <a:pPr lvl="2">
              <a:spcBef>
                <a:spcPts val="600"/>
              </a:spcBef>
              <a:buClr>
                <a:srgbClr val="C00000"/>
              </a:buClr>
              <a:defRPr/>
            </a:pPr>
            <a:r>
              <a:rPr lang="en-US" sz="2600" dirty="0"/>
              <a:t>Networking Communities with Business 2.0</a:t>
            </a:r>
          </a:p>
          <a:p>
            <a:pPr lvl="2">
              <a:spcBef>
                <a:spcPts val="600"/>
              </a:spcBef>
              <a:buClr>
                <a:srgbClr val="C00000"/>
              </a:buClr>
              <a:defRPr/>
            </a:pPr>
            <a:r>
              <a:rPr lang="en-US" sz="2600" dirty="0"/>
              <a:t>Business 2.0 Tools for Collaborating</a:t>
            </a:r>
          </a:p>
          <a:p>
            <a:pPr lvl="2">
              <a:spcBef>
                <a:spcPts val="600"/>
              </a:spcBef>
              <a:buClr>
                <a:srgbClr val="C00000"/>
              </a:buClr>
              <a:defRPr/>
            </a:pPr>
            <a:r>
              <a:rPr lang="en-US" sz="2600" dirty="0"/>
              <a:t>The Challenges of Business 2.0</a:t>
            </a:r>
          </a:p>
          <a:p>
            <a:pPr lvl="2">
              <a:spcBef>
                <a:spcPts val="600"/>
              </a:spcBef>
              <a:buClr>
                <a:srgbClr val="C00000"/>
              </a:buClr>
              <a:defRPr/>
            </a:pPr>
            <a:r>
              <a:rPr lang="en-US" sz="2600" dirty="0"/>
              <a:t>Web 3.0: Defining the Next Generation of Online Business Opportunities</a:t>
            </a:r>
          </a:p>
        </p:txBody>
      </p:sp>
      <p:sp>
        <p:nvSpPr>
          <p:cNvPr id="5" name="Text Placeholder 4"/>
          <p:cNvSpPr>
            <a:spLocks noGrp="1"/>
          </p:cNvSpPr>
          <p:nvPr>
            <p:ph type="body" sz="quarter" idx="12"/>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28429060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Autofit/>
          </a:bodyPr>
          <a:lstStyle/>
          <a:p>
            <a:r>
              <a:rPr lang="en-US" dirty="0"/>
              <a:t>Content Sharing Through Open Sourcing</a:t>
            </a:r>
            <a:endParaRPr lang="en-US" sz="4000" dirty="0">
              <a:solidFill>
                <a:schemeClr val="tx1"/>
              </a:solidFill>
            </a:endParaRPr>
          </a:p>
        </p:txBody>
      </p:sp>
      <p:sp>
        <p:nvSpPr>
          <p:cNvPr id="40963" name="Content Placeholder 2"/>
          <p:cNvSpPr>
            <a:spLocks noGrp="1"/>
          </p:cNvSpPr>
          <p:nvPr>
            <p:ph idx="1"/>
          </p:nvPr>
        </p:nvSpPr>
        <p:spPr>
          <a:xfrm>
            <a:off x="457200" y="990600"/>
            <a:ext cx="8229600" cy="3657600"/>
          </a:xfrm>
        </p:spPr>
        <p:txBody>
          <a:bodyPr/>
          <a:lstStyle/>
          <a:p>
            <a:pPr>
              <a:spcBef>
                <a:spcPts val="600"/>
              </a:spcBef>
              <a:spcAft>
                <a:spcPts val="1200"/>
              </a:spcAft>
            </a:pPr>
            <a:r>
              <a:rPr lang="en-US" sz="2800" b="1" dirty="0"/>
              <a:t>Open system </a:t>
            </a:r>
            <a:r>
              <a:rPr lang="en-US" sz="2800" dirty="0"/>
              <a:t>– Nonproprietary hardware and software based on publicly known standards that allows third parties to create add-on products to plug into or interoperate with the system</a:t>
            </a:r>
          </a:p>
          <a:p>
            <a:pPr lvl="2">
              <a:spcBef>
                <a:spcPts val="600"/>
              </a:spcBef>
              <a:spcAft>
                <a:spcPts val="1200"/>
              </a:spcAft>
              <a:buClr>
                <a:srgbClr val="C00000"/>
              </a:buClr>
            </a:pPr>
            <a:r>
              <a:rPr lang="en-US" sz="2400" dirty="0"/>
              <a:t>Source code</a:t>
            </a:r>
          </a:p>
          <a:p>
            <a:pPr lvl="2">
              <a:spcBef>
                <a:spcPts val="600"/>
              </a:spcBef>
              <a:spcAft>
                <a:spcPts val="1200"/>
              </a:spcAft>
              <a:buClr>
                <a:srgbClr val="C00000"/>
              </a:buClr>
            </a:pPr>
            <a:r>
              <a:rPr lang="en-US" sz="2400" dirty="0"/>
              <a:t>Open source</a:t>
            </a:r>
          </a:p>
          <a:p>
            <a:pPr lvl="2">
              <a:spcBef>
                <a:spcPts val="600"/>
              </a:spcBef>
              <a:spcAft>
                <a:spcPts val="1200"/>
              </a:spcAft>
              <a:buClr>
                <a:srgbClr val="C00000"/>
              </a:buClr>
            </a:pPr>
            <a:r>
              <a:rPr lang="en-US" sz="2400" dirty="0"/>
              <a:t>Closed source</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
        <p:nvSpPr>
          <p:cNvPr id="2" name="矩形 1"/>
          <p:cNvSpPr/>
          <p:nvPr/>
        </p:nvSpPr>
        <p:spPr>
          <a:xfrm>
            <a:off x="685800" y="4779280"/>
            <a:ext cx="8001000" cy="1754326"/>
          </a:xfrm>
          <a:prstGeom prst="rect">
            <a:avLst/>
          </a:prstGeom>
        </p:spPr>
        <p:txBody>
          <a:bodyPr wrap="square">
            <a:spAutoFit/>
          </a:bodyPr>
          <a:lstStyle/>
          <a:p>
            <a:r>
              <a:rPr lang="en-US" altLang="zh-TW" dirty="0"/>
              <a:t>Source code: contains instructions written by a programmer specifying the actions to be performed by computer software</a:t>
            </a:r>
          </a:p>
          <a:p>
            <a:r>
              <a:rPr lang="en-US" altLang="zh-TW" dirty="0"/>
              <a:t>Open source: any software whose source code is made available free for any third party to review and modify</a:t>
            </a:r>
          </a:p>
          <a:p>
            <a:r>
              <a:rPr lang="en-US" altLang="zh-TW" dirty="0"/>
              <a:t>Closed source: </a:t>
            </a:r>
            <a:r>
              <a:rPr lang="zh-TW" altLang="en-US" dirty="0"/>
              <a:t>專有軟體，又稱非自由軟體、專屬軟體、私有軟體、封閉性軟體等，是指在使用、修改上有限制的軟體</a:t>
            </a:r>
            <a:endParaRPr lang="en-US" altLang="zh-TW"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User-Contributed Content</a:t>
            </a:r>
            <a:endParaRPr lang="en-US" b="1" dirty="0">
              <a:solidFill>
                <a:schemeClr val="tx1"/>
              </a:solidFill>
            </a:endParaRPr>
          </a:p>
        </p:txBody>
      </p:sp>
      <p:sp>
        <p:nvSpPr>
          <p:cNvPr id="41987" name="Content Placeholder 2"/>
          <p:cNvSpPr>
            <a:spLocks noGrp="1"/>
          </p:cNvSpPr>
          <p:nvPr>
            <p:ph idx="1"/>
          </p:nvPr>
        </p:nvSpPr>
        <p:spPr>
          <a:xfrm>
            <a:off x="457200" y="990600"/>
            <a:ext cx="8229600" cy="2362200"/>
          </a:xfrm>
        </p:spPr>
        <p:txBody>
          <a:bodyPr/>
          <a:lstStyle/>
          <a:p>
            <a:pPr>
              <a:spcBef>
                <a:spcPts val="600"/>
              </a:spcBef>
              <a:spcAft>
                <a:spcPts val="1200"/>
              </a:spcAft>
            </a:pPr>
            <a:r>
              <a:rPr lang="en-US" sz="2800" b="1" dirty="0"/>
              <a:t>User-contributed content </a:t>
            </a:r>
            <a:r>
              <a:rPr lang="en-US" sz="2800" dirty="0"/>
              <a:t>– Created and updated by many users for many users</a:t>
            </a:r>
          </a:p>
          <a:p>
            <a:pPr lvl="2">
              <a:spcBef>
                <a:spcPts val="600"/>
              </a:spcBef>
              <a:spcAft>
                <a:spcPts val="1200"/>
              </a:spcAft>
              <a:buClr>
                <a:srgbClr val="C00000"/>
              </a:buClr>
            </a:pPr>
            <a:r>
              <a:rPr lang="en-US" sz="2400" dirty="0"/>
              <a:t>Reputation system</a:t>
            </a:r>
          </a:p>
          <a:p>
            <a:pPr lvl="2">
              <a:spcBef>
                <a:spcPts val="600"/>
              </a:spcBef>
              <a:spcAft>
                <a:spcPts val="1200"/>
              </a:spcAft>
              <a:buClr>
                <a:srgbClr val="C00000"/>
              </a:buClr>
            </a:pPr>
            <a:r>
              <a:rPr lang="en-US" sz="2400" dirty="0"/>
              <a:t>Native advertising</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
        <p:nvSpPr>
          <p:cNvPr id="2" name="矩形 1"/>
          <p:cNvSpPr/>
          <p:nvPr/>
        </p:nvSpPr>
        <p:spPr>
          <a:xfrm>
            <a:off x="190500" y="3166463"/>
            <a:ext cx="8763000" cy="3139321"/>
          </a:xfrm>
          <a:prstGeom prst="rect">
            <a:avLst/>
          </a:prstGeom>
        </p:spPr>
        <p:txBody>
          <a:bodyPr wrap="square">
            <a:spAutoFit/>
          </a:bodyPr>
          <a:lstStyle/>
          <a:p>
            <a:r>
              <a:rPr lang="zh-TW" altLang="en-US" dirty="0"/>
              <a:t>信譽系統是一種通過一些實體相互給出看法和評價，來試圖確定這些實體的等級和類別的合作性篩選算法。這很類似於一種推薦系統</a:t>
            </a:r>
            <a:r>
              <a:rPr lang="en-US" altLang="zh-TW" dirty="0"/>
              <a:t>, </a:t>
            </a:r>
            <a:r>
              <a:rPr lang="zh-TW" altLang="en-US" dirty="0"/>
              <a:t>但是和其他對實體的推薦不同（比如書籍、電影，或者是音樂），信譽系統是實體間的互相推薦.</a:t>
            </a:r>
            <a:endParaRPr lang="en-US" altLang="zh-TW" dirty="0"/>
          </a:p>
          <a:p>
            <a:endParaRPr lang="en-US" altLang="zh-TW" dirty="0"/>
          </a:p>
          <a:p>
            <a:r>
              <a:rPr lang="zh-TW" altLang="en-US" dirty="0"/>
              <a:t>原生廣告是網路廣告的一種，藉由產生有價值的內容，期望在消費者的體驗中獲得關注，通常執行者可能會試圖編輯一份包含圖文報導的訊息或文章，讓消費者覺得有價值的內容，並且讓消費者願意進一步閱讀或接收訊息。</a:t>
            </a:r>
            <a:endParaRPr lang="en-US" altLang="zh-TW" dirty="0"/>
          </a:p>
          <a:p>
            <a:r>
              <a:rPr lang="zh-TW" altLang="en-US" dirty="0"/>
              <a:t>例如在</a:t>
            </a:r>
            <a:r>
              <a:rPr lang="en-US" altLang="zh-TW" dirty="0"/>
              <a:t>Facebook </a:t>
            </a:r>
            <a:r>
              <a:rPr lang="zh-TW" altLang="en-US" dirty="0"/>
              <a:t>就以「動態贊助」 或「建議貼文」的方式經營原生廣告平台，而品牌廣告主也可以在</a:t>
            </a:r>
            <a:r>
              <a:rPr lang="en-US" altLang="zh-TW" dirty="0"/>
              <a:t>Facebook</a:t>
            </a:r>
            <a:r>
              <a:rPr lang="zh-TW" altLang="en-US" dirty="0"/>
              <a:t>上面藉由經營「粉絲專頁」或製作「應用程式」的方式發布原生廣告。但原生廣告的平台不僅限於</a:t>
            </a:r>
            <a:r>
              <a:rPr lang="en-US" altLang="zh-TW" dirty="0"/>
              <a:t>Facebook</a:t>
            </a:r>
            <a:r>
              <a:rPr lang="zh-TW" altLang="en-US" dirty="0"/>
              <a:t>，包括</a:t>
            </a:r>
            <a:r>
              <a:rPr lang="en-US" altLang="zh-TW" dirty="0"/>
              <a:t>Twitter</a:t>
            </a:r>
            <a:r>
              <a:rPr lang="zh-TW" altLang="en-US" dirty="0"/>
              <a:t>、</a:t>
            </a:r>
            <a:r>
              <a:rPr lang="en-US" altLang="zh-TW" dirty="0" err="1"/>
              <a:t>Plurk</a:t>
            </a:r>
            <a:r>
              <a:rPr lang="zh-TW" altLang="en-US" dirty="0"/>
              <a:t>、</a:t>
            </a:r>
            <a:r>
              <a:rPr lang="en-US" altLang="zh-TW" dirty="0"/>
              <a:t>YouTube</a:t>
            </a:r>
            <a:r>
              <a:rPr lang="zh-TW" altLang="en-US" dirty="0"/>
              <a:t>、</a:t>
            </a:r>
            <a:r>
              <a:rPr lang="en-US" altLang="zh-TW" dirty="0"/>
              <a:t>Pinterest</a:t>
            </a:r>
            <a:r>
              <a:rPr lang="zh-TW" altLang="en-US" dirty="0"/>
              <a:t>、</a:t>
            </a:r>
            <a:r>
              <a:rPr lang="en-US" altLang="zh-TW" dirty="0"/>
              <a:t>Instagram</a:t>
            </a:r>
            <a:r>
              <a:rPr lang="zh-TW" altLang="en-US" dirty="0"/>
              <a:t>、</a:t>
            </a:r>
            <a:r>
              <a:rPr lang="en-US" altLang="zh-TW" dirty="0" err="1"/>
              <a:t>Quora</a:t>
            </a:r>
            <a:r>
              <a:rPr lang="zh-TW" altLang="en-US" dirty="0"/>
              <a:t>等社群訊息平台，都有可能作為原生廣告發布的媒體。</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Autofit/>
          </a:bodyPr>
          <a:lstStyle/>
          <a:p>
            <a:r>
              <a:rPr lang="en-US" dirty="0"/>
              <a:t>Collaboration Inside the Organization </a:t>
            </a:r>
            <a:r>
              <a:rPr lang="en-US" sz="2000" dirty="0"/>
              <a:t>1 of 2</a:t>
            </a:r>
            <a:endParaRPr lang="en-US" b="1" dirty="0">
              <a:solidFill>
                <a:schemeClr val="tx1"/>
              </a:solidFill>
            </a:endParaRPr>
          </a:p>
        </p:txBody>
      </p:sp>
      <p:sp>
        <p:nvSpPr>
          <p:cNvPr id="43011" name="Content Placeholder 2"/>
          <p:cNvSpPr>
            <a:spLocks noGrp="1"/>
          </p:cNvSpPr>
          <p:nvPr>
            <p:ph idx="1"/>
          </p:nvPr>
        </p:nvSpPr>
        <p:spPr/>
        <p:txBody>
          <a:bodyPr/>
          <a:lstStyle/>
          <a:p>
            <a:pPr>
              <a:spcBef>
                <a:spcPts val="600"/>
              </a:spcBef>
              <a:spcAft>
                <a:spcPts val="1200"/>
              </a:spcAft>
            </a:pPr>
            <a:r>
              <a:rPr lang="en-US" sz="2800" b="1" dirty="0"/>
              <a:t>Collaboration system </a:t>
            </a:r>
            <a:r>
              <a:rPr lang="en-US" sz="2800" dirty="0"/>
              <a:t>– Tools that support the work of teams or groups by facilitating the sharing and flow of information</a:t>
            </a:r>
          </a:p>
          <a:p>
            <a:pPr>
              <a:spcBef>
                <a:spcPts val="600"/>
              </a:spcBef>
              <a:spcAft>
                <a:spcPts val="1200"/>
              </a:spcAft>
            </a:pPr>
            <a:r>
              <a:rPr lang="en-US" sz="2800" b="1" dirty="0"/>
              <a:t>Collective intelligence </a:t>
            </a:r>
            <a:r>
              <a:rPr lang="en-US" sz="2800" dirty="0"/>
              <a:t>– Collaborating and tapping into the core knowledge of all employees, partners, and customers</a:t>
            </a:r>
          </a:p>
          <a:p>
            <a:pPr>
              <a:spcBef>
                <a:spcPts val="600"/>
              </a:spcBef>
              <a:spcAft>
                <a:spcPts val="1200"/>
              </a:spcAft>
            </a:pPr>
            <a:r>
              <a:rPr lang="en-US" sz="2800" b="1" dirty="0"/>
              <a:t>Knowledge management - </a:t>
            </a:r>
            <a:r>
              <a:rPr lang="en-US" sz="2800" dirty="0"/>
              <a:t>Involves capturing, classifying, evaluating, retrieving, and sharing information assets in a way that provides context for effective decisions and actions</a:t>
            </a:r>
          </a:p>
        </p:txBody>
      </p:sp>
      <p:sp>
        <p:nvSpPr>
          <p:cNvPr id="9" name="Text Placeholder 8"/>
          <p:cNvSpPr>
            <a:spLocks noGrp="1"/>
          </p:cNvSpPr>
          <p:nvPr>
            <p:ph type="body" sz="quarter" idx="12"/>
          </p:nvPr>
        </p:nvSpPr>
        <p:spPr/>
        <p:txBody>
          <a:bodyPr/>
          <a:lstStyle/>
          <a:p>
            <a:r>
              <a:rPr lang="en-US" altLang="zh-TW" sz="1200" b="1" dirty="0"/>
              <a:t>Tap into</a:t>
            </a:r>
            <a:r>
              <a:rPr lang="zh-TW" altLang="en-US" sz="1200" b="1" dirty="0"/>
              <a:t>充分利用或挖掘</a:t>
            </a:r>
            <a:endParaRPr lang="en-US" sz="1200" dirty="0"/>
          </a:p>
        </p:txBody>
      </p:sp>
      <p:sp>
        <p:nvSpPr>
          <p:cNvPr id="8" name="Text Placeholder 7"/>
          <p:cNvSpPr>
            <a:spLocks noGrp="1"/>
          </p:cNvSpPr>
          <p:nvPr>
            <p:ph type="body" sz="quarter" idx="11"/>
          </p:nvPr>
        </p:nvSpPr>
        <p:spPr/>
        <p:txBody>
          <a:bodyPr/>
          <a:lstStyle/>
          <a:p>
            <a:endParaRPr lang="en-US"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Autofit/>
          </a:bodyPr>
          <a:lstStyle/>
          <a:p>
            <a:r>
              <a:rPr lang="en-US" dirty="0"/>
              <a:t>Collaboration Inside the Organization </a:t>
            </a:r>
            <a:r>
              <a:rPr lang="en-US" sz="2000" dirty="0"/>
              <a:t>2 of 2</a:t>
            </a:r>
            <a:endParaRPr lang="en-US" b="1" dirty="0">
              <a:solidFill>
                <a:schemeClr val="tx1"/>
              </a:solidFill>
            </a:endParaRPr>
          </a:p>
        </p:txBody>
      </p:sp>
      <p:sp>
        <p:nvSpPr>
          <p:cNvPr id="44035" name="Content Placeholder 2"/>
          <p:cNvSpPr>
            <a:spLocks noGrp="1"/>
          </p:cNvSpPr>
          <p:nvPr>
            <p:ph idx="1"/>
          </p:nvPr>
        </p:nvSpPr>
        <p:spPr/>
        <p:txBody>
          <a:bodyPr/>
          <a:lstStyle/>
          <a:p>
            <a:pPr>
              <a:spcBef>
                <a:spcPts val="600"/>
              </a:spcBef>
              <a:spcAft>
                <a:spcPts val="1200"/>
              </a:spcAft>
            </a:pPr>
            <a:r>
              <a:rPr lang="en-US" sz="2800" dirty="0"/>
              <a:t>Knowledge-based assets fall into two categories</a:t>
            </a:r>
          </a:p>
          <a:p>
            <a:pPr lvl="2">
              <a:spcBef>
                <a:spcPts val="600"/>
              </a:spcBef>
              <a:spcAft>
                <a:spcPts val="1200"/>
              </a:spcAft>
              <a:buClr>
                <a:srgbClr val="C00000"/>
              </a:buClr>
            </a:pPr>
            <a:r>
              <a:rPr lang="en-US" sz="2400" b="1" dirty="0"/>
              <a:t>Explicit knowledge – </a:t>
            </a:r>
            <a:r>
              <a:rPr lang="en-US" sz="2400" dirty="0"/>
              <a:t>Consists of anything that can be documented, achieved, and codified, often with the help of IT</a:t>
            </a:r>
            <a:endParaRPr lang="en-US" sz="2400" b="1" dirty="0"/>
          </a:p>
          <a:p>
            <a:pPr lvl="2">
              <a:spcBef>
                <a:spcPts val="600"/>
              </a:spcBef>
              <a:spcAft>
                <a:spcPts val="1200"/>
              </a:spcAft>
              <a:buClr>
                <a:srgbClr val="C00000"/>
              </a:buClr>
            </a:pPr>
            <a:r>
              <a:rPr lang="en-US" sz="2400" b="1" dirty="0"/>
              <a:t>Tacit knowledge – </a:t>
            </a:r>
            <a:r>
              <a:rPr lang="en-US" sz="2400" dirty="0"/>
              <a:t>Knowledge contained in people’s heads</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Autofit/>
          </a:bodyPr>
          <a:lstStyle/>
          <a:p>
            <a:r>
              <a:rPr lang="en-US" dirty="0"/>
              <a:t>Collaboration Outside the Organization</a:t>
            </a:r>
            <a:endParaRPr lang="en-US" sz="4000" b="1" dirty="0">
              <a:solidFill>
                <a:schemeClr val="tx1"/>
              </a:solidFill>
            </a:endParaRPr>
          </a:p>
        </p:txBody>
      </p:sp>
      <p:sp>
        <p:nvSpPr>
          <p:cNvPr id="45059" name="Content Placeholder 2"/>
          <p:cNvSpPr>
            <a:spLocks noGrp="1"/>
          </p:cNvSpPr>
          <p:nvPr>
            <p:ph idx="1"/>
          </p:nvPr>
        </p:nvSpPr>
        <p:spPr/>
        <p:txBody>
          <a:bodyPr/>
          <a:lstStyle/>
          <a:p>
            <a:pPr>
              <a:spcBef>
                <a:spcPts val="600"/>
              </a:spcBef>
              <a:spcAft>
                <a:spcPts val="1200"/>
              </a:spcAft>
            </a:pPr>
            <a:r>
              <a:rPr lang="en-US" sz="2800" b="1" dirty="0"/>
              <a:t>Crowdsourcing</a:t>
            </a:r>
            <a:r>
              <a:rPr lang="en-US" sz="2800" dirty="0"/>
              <a:t> – the wisdom of the crowd</a:t>
            </a:r>
          </a:p>
          <a:p>
            <a:pPr lvl="2">
              <a:spcBef>
                <a:spcPts val="600"/>
              </a:spcBef>
              <a:spcAft>
                <a:spcPts val="1200"/>
              </a:spcAft>
              <a:buClr>
                <a:srgbClr val="C00000"/>
              </a:buClr>
            </a:pPr>
            <a:r>
              <a:rPr lang="en-US" sz="2400" dirty="0"/>
              <a:t>Asynchronous communication</a:t>
            </a:r>
          </a:p>
          <a:p>
            <a:pPr lvl="2">
              <a:spcBef>
                <a:spcPts val="600"/>
              </a:spcBef>
              <a:spcAft>
                <a:spcPts val="1200"/>
              </a:spcAft>
              <a:buClr>
                <a:srgbClr val="C00000"/>
              </a:buClr>
            </a:pPr>
            <a:r>
              <a:rPr lang="en-US" sz="2400" dirty="0"/>
              <a:t>Synchronous communication</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dirty="0"/>
              <a:t>Networking Communities With Business 2.0</a:t>
            </a:r>
            <a:endParaRPr lang="en-US" sz="4000" b="1" dirty="0">
              <a:solidFill>
                <a:schemeClr val="tx1"/>
              </a:solidFill>
            </a:endParaRPr>
          </a:p>
        </p:txBody>
      </p:sp>
      <p:sp>
        <p:nvSpPr>
          <p:cNvPr id="46083" name="Content Placeholder 2"/>
          <p:cNvSpPr>
            <a:spLocks noGrp="1"/>
          </p:cNvSpPr>
          <p:nvPr>
            <p:ph idx="1"/>
          </p:nvPr>
        </p:nvSpPr>
        <p:spPr/>
        <p:txBody>
          <a:bodyPr>
            <a:normAutofit/>
          </a:bodyPr>
          <a:lstStyle/>
          <a:p>
            <a:pPr>
              <a:spcBef>
                <a:spcPts val="600"/>
              </a:spcBef>
              <a:spcAft>
                <a:spcPts val="1200"/>
              </a:spcAft>
            </a:pPr>
            <a:r>
              <a:rPr lang="en-US" sz="2800" b="1" dirty="0"/>
              <a:t>Social media </a:t>
            </a:r>
            <a:r>
              <a:rPr lang="en-US" sz="2800" dirty="0"/>
              <a:t>– Websites that rely on user participation and user-contributed content</a:t>
            </a:r>
          </a:p>
          <a:p>
            <a:pPr>
              <a:spcBef>
                <a:spcPts val="600"/>
              </a:spcBef>
              <a:spcAft>
                <a:spcPts val="1200"/>
              </a:spcAft>
            </a:pPr>
            <a:r>
              <a:rPr lang="en-US" sz="2800" b="1" dirty="0"/>
              <a:t>Social network </a:t>
            </a:r>
            <a:r>
              <a:rPr lang="en-US" sz="2800" dirty="0"/>
              <a:t>– An application that connects people by matching profile information</a:t>
            </a:r>
          </a:p>
          <a:p>
            <a:pPr>
              <a:spcBef>
                <a:spcPts val="600"/>
              </a:spcBef>
              <a:spcAft>
                <a:spcPts val="1200"/>
              </a:spcAft>
            </a:pPr>
            <a:r>
              <a:rPr lang="en-US" sz="2800" b="1" dirty="0"/>
              <a:t>Social networking </a:t>
            </a:r>
            <a:r>
              <a:rPr lang="en-US" sz="2800" dirty="0"/>
              <a:t>– The practice of expanding your business and/or social contacts by a personal network</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Social Tagging</a:t>
            </a:r>
            <a:endParaRPr lang="en-US" b="1" dirty="0">
              <a:solidFill>
                <a:schemeClr val="tx1"/>
              </a:solidFill>
            </a:endParaRPr>
          </a:p>
        </p:txBody>
      </p:sp>
      <p:sp>
        <p:nvSpPr>
          <p:cNvPr id="47107" name="Content Placeholder 2"/>
          <p:cNvSpPr>
            <a:spLocks noGrp="1"/>
          </p:cNvSpPr>
          <p:nvPr>
            <p:ph idx="1"/>
          </p:nvPr>
        </p:nvSpPr>
        <p:spPr>
          <a:xfrm>
            <a:off x="457200" y="952500"/>
            <a:ext cx="8229600" cy="3962400"/>
          </a:xfrm>
        </p:spPr>
        <p:txBody>
          <a:bodyPr/>
          <a:lstStyle/>
          <a:p>
            <a:pPr>
              <a:spcBef>
                <a:spcPts val="600"/>
              </a:spcBef>
              <a:spcAft>
                <a:spcPts val="1200"/>
              </a:spcAft>
            </a:pPr>
            <a:r>
              <a:rPr lang="en-US" sz="2800" b="1" dirty="0"/>
              <a:t>Tags</a:t>
            </a:r>
            <a:r>
              <a:rPr lang="en-US" sz="2800" dirty="0"/>
              <a:t> – Specific keywords or phrases incorporated into website content for means of classification or taxonomy</a:t>
            </a:r>
          </a:p>
          <a:p>
            <a:pPr lvl="2">
              <a:spcBef>
                <a:spcPts val="600"/>
              </a:spcBef>
              <a:spcAft>
                <a:spcPts val="1200"/>
              </a:spcAft>
              <a:buClr>
                <a:srgbClr val="C00000"/>
              </a:buClr>
            </a:pPr>
            <a:r>
              <a:rPr lang="en-US" sz="2400" dirty="0"/>
              <a:t>Social tagging</a:t>
            </a:r>
          </a:p>
          <a:p>
            <a:pPr lvl="2">
              <a:spcBef>
                <a:spcPts val="600"/>
              </a:spcBef>
              <a:spcAft>
                <a:spcPts val="1200"/>
              </a:spcAft>
              <a:buClr>
                <a:srgbClr val="C00000"/>
              </a:buClr>
            </a:pPr>
            <a:r>
              <a:rPr lang="en-US" sz="2400" dirty="0"/>
              <a:t>Folksonomy</a:t>
            </a:r>
            <a:endParaRPr lang="en-US" sz="1200" dirty="0"/>
          </a:p>
          <a:p>
            <a:pPr lvl="2">
              <a:spcBef>
                <a:spcPts val="600"/>
              </a:spcBef>
              <a:spcAft>
                <a:spcPts val="1200"/>
              </a:spcAft>
              <a:buClr>
                <a:srgbClr val="C00000"/>
              </a:buClr>
            </a:pPr>
            <a:r>
              <a:rPr lang="en-US" sz="2400" dirty="0"/>
              <a:t>Website bookmark</a:t>
            </a:r>
          </a:p>
          <a:p>
            <a:pPr lvl="2">
              <a:spcBef>
                <a:spcPts val="600"/>
              </a:spcBef>
              <a:spcAft>
                <a:spcPts val="1200"/>
              </a:spcAft>
              <a:buClr>
                <a:srgbClr val="C00000"/>
              </a:buClr>
            </a:pPr>
            <a:r>
              <a:rPr lang="en-US" sz="2400" dirty="0"/>
              <a:t>Social bookmarking</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
        <p:nvSpPr>
          <p:cNvPr id="2" name="矩形 1"/>
          <p:cNvSpPr/>
          <p:nvPr/>
        </p:nvSpPr>
        <p:spPr>
          <a:xfrm>
            <a:off x="152400" y="4621825"/>
            <a:ext cx="9144000" cy="2031325"/>
          </a:xfrm>
          <a:prstGeom prst="rect">
            <a:avLst/>
          </a:prstGeom>
        </p:spPr>
        <p:txBody>
          <a:bodyPr wrap="square">
            <a:spAutoFit/>
          </a:bodyPr>
          <a:lstStyle/>
          <a:p>
            <a:r>
              <a:rPr lang="en-US" altLang="zh-TW" dirty="0"/>
              <a:t>Social tagging: Describes the collaborative activity of marking shared online content with keywords or tags as a way to organize it for future navigation, filtering, or search.</a:t>
            </a:r>
          </a:p>
          <a:p>
            <a:r>
              <a:rPr lang="en-US" altLang="zh-TW" dirty="0"/>
              <a:t>Folksonomy: Similar to taxonomy except that crowdsourcing determines the tags or keyword-based classification system.</a:t>
            </a:r>
          </a:p>
          <a:p>
            <a:r>
              <a:rPr lang="en-US" altLang="zh-TW" dirty="0"/>
              <a:t>Website bookmark: A locally stored URL or the address of a file or Internet page saved as a shortcut. </a:t>
            </a:r>
          </a:p>
          <a:p>
            <a:r>
              <a:rPr lang="en-US" altLang="zh-TW" dirty="0"/>
              <a:t>Social bookmarking: Allows users to share, organize, search, and manage bookmarks.</a:t>
            </a:r>
            <a:endParaRPr lang="zh-TW" altLang="en-US"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Figure 3.19 Folksonomy Example: The User-Generated Names for Cellular Phones</a:t>
            </a:r>
            <a:endParaRPr lang="en-US" b="1" dirty="0">
              <a:solidFill>
                <a:schemeClr val="tx1"/>
              </a:solidFill>
            </a:endParaRPr>
          </a:p>
        </p:txBody>
      </p:sp>
      <p:pic>
        <p:nvPicPr>
          <p:cNvPr id="48132" name="Picture 4" descr="Terms associated with a wireless phone include: cell, iPhone, cellular phone, BlackBerry, and mobile phone."/>
          <p:cNvPicPr>
            <a:picLocks noChangeAspect="1"/>
          </p:cNvPicPr>
          <p:nvPr/>
        </p:nvPicPr>
        <p:blipFill>
          <a:blip r:embed="rId3" cstate="print">
            <a:clrChange>
              <a:clrFrom>
                <a:srgbClr val="FFF9B9"/>
              </a:clrFrom>
              <a:clrTo>
                <a:srgbClr val="FFF9B9">
                  <a:alpha val="0"/>
                </a:srgbClr>
              </a:clrTo>
            </a:clrChange>
            <a:extLst>
              <a:ext uri="{28A0092B-C50C-407E-A947-70E740481C1C}">
                <a14:useLocalDpi xmlns:a14="http://schemas.microsoft.com/office/drawing/2010/main" val="0"/>
              </a:ext>
            </a:extLst>
          </a:blip>
          <a:srcRect l="27489" t="5637" r="2608" b="5637"/>
          <a:stretch>
            <a:fillRect/>
          </a:stretch>
        </p:blipFill>
        <p:spPr bwMode="auto">
          <a:xfrm>
            <a:off x="228601" y="2055845"/>
            <a:ext cx="8686800" cy="381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3200" dirty="0"/>
              <a:t>Figure 3.20 Business 2.0 Communication and Collaboration Tools</a:t>
            </a:r>
            <a:endParaRPr lang="en-US" sz="3200" b="1" dirty="0">
              <a:solidFill>
                <a:schemeClr val="tx1"/>
              </a:solidFill>
            </a:endParaRPr>
          </a:p>
        </p:txBody>
      </p:sp>
      <p:pic>
        <p:nvPicPr>
          <p:cNvPr id="2" name="Picture 1" descr="A graphic defines and provides examples for blog, wiki, and mashup."/>
          <p:cNvPicPr>
            <a:picLocks noChangeAspect="1"/>
          </p:cNvPicPr>
          <p:nvPr/>
        </p:nvPicPr>
        <p:blipFill>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28600" y="1295400"/>
            <a:ext cx="8648287" cy="5048544"/>
          </a:xfrm>
          <a:prstGeom prst="rect">
            <a:avLst/>
          </a:prstGeom>
        </p:spPr>
      </p:pic>
      <p:sp>
        <p:nvSpPr>
          <p:cNvPr id="9" name="Text Placeholder 8"/>
          <p:cNvSpPr>
            <a:spLocks noGrp="1"/>
          </p:cNvSpPr>
          <p:nvPr>
            <p:ph type="body" sz="quarter" idx="12"/>
          </p:nvPr>
        </p:nvSpPr>
        <p:spPr>
          <a:xfrm>
            <a:off x="3467512" y="6477000"/>
            <a:ext cx="2208976" cy="176150"/>
          </a:xfrm>
        </p:spPr>
        <p:txBody>
          <a:bodyPr/>
          <a:lstStyle/>
          <a:p>
            <a:r>
              <a:rPr lang="en-US" altLang="zh-TW" sz="1200" dirty="0"/>
              <a:t>mashup</a:t>
            </a:r>
            <a:r>
              <a:rPr lang="zh-TW" altLang="zh-TW" sz="1200" dirty="0"/>
              <a:t>混搭</a:t>
            </a:r>
          </a:p>
          <a:p>
            <a:endParaRPr lang="en-US" dirty="0">
              <a:hlinkClick r:id="rId5" action="ppaction://hlinksldjump"/>
            </a:endParaRPr>
          </a:p>
        </p:txBody>
      </p:sp>
      <p:sp>
        <p:nvSpPr>
          <p:cNvPr id="8" name="Text Placeholder 7"/>
          <p:cNvSpPr>
            <a:spLocks noGrp="1"/>
          </p:cNvSpPr>
          <p:nvPr>
            <p:ph type="body" sz="quarter" idx="11"/>
          </p:nvPr>
        </p:nvSpPr>
        <p:spPr/>
        <p:txBody>
          <a:bodyPr/>
          <a:lstStyle/>
          <a:p>
            <a:endParaRPr lang="en-US"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4000" dirty="0"/>
              <a:t>Blogs</a:t>
            </a:r>
            <a:endParaRPr lang="en-US" sz="4000" b="1" dirty="0">
              <a:solidFill>
                <a:schemeClr val="tx1"/>
              </a:solidFill>
            </a:endParaRPr>
          </a:p>
        </p:txBody>
      </p:sp>
      <p:sp>
        <p:nvSpPr>
          <p:cNvPr id="50179" name="Content Placeholder 4"/>
          <p:cNvSpPr>
            <a:spLocks noGrp="1"/>
          </p:cNvSpPr>
          <p:nvPr>
            <p:ph idx="1"/>
          </p:nvPr>
        </p:nvSpPr>
        <p:spPr>
          <a:xfrm>
            <a:off x="457200" y="1219200"/>
            <a:ext cx="8229600" cy="2438400"/>
          </a:xfrm>
        </p:spPr>
        <p:txBody>
          <a:bodyPr/>
          <a:lstStyle/>
          <a:p>
            <a:pPr>
              <a:spcBef>
                <a:spcPts val="600"/>
              </a:spcBef>
              <a:spcAft>
                <a:spcPts val="1200"/>
              </a:spcAft>
            </a:pPr>
            <a:r>
              <a:rPr lang="en-US" sz="2800" b="1" dirty="0"/>
              <a:t>Blog</a:t>
            </a:r>
            <a:r>
              <a:rPr lang="en-US" sz="2800" dirty="0"/>
              <a:t> – Online journal that allows users to post their own comments, graphics, and video</a:t>
            </a:r>
          </a:p>
          <a:p>
            <a:pPr lvl="2">
              <a:spcBef>
                <a:spcPts val="600"/>
              </a:spcBef>
              <a:spcAft>
                <a:spcPts val="1200"/>
              </a:spcAft>
              <a:buClr>
                <a:srgbClr val="C00000"/>
              </a:buClr>
            </a:pPr>
            <a:r>
              <a:rPr lang="en-US" sz="2400" dirty="0"/>
              <a:t>Microblogging </a:t>
            </a:r>
          </a:p>
          <a:p>
            <a:pPr lvl="2">
              <a:spcBef>
                <a:spcPts val="600"/>
              </a:spcBef>
              <a:spcAft>
                <a:spcPts val="1200"/>
              </a:spcAft>
              <a:buClr>
                <a:srgbClr val="C00000"/>
              </a:buClr>
            </a:pPr>
            <a:r>
              <a:rPr lang="en-US" sz="2400" dirty="0"/>
              <a:t>Real simple syndication</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
        <p:nvSpPr>
          <p:cNvPr id="2" name="矩形 1"/>
          <p:cNvSpPr/>
          <p:nvPr/>
        </p:nvSpPr>
        <p:spPr>
          <a:xfrm>
            <a:off x="228600" y="4724400"/>
            <a:ext cx="8305800" cy="1477328"/>
          </a:xfrm>
          <a:prstGeom prst="rect">
            <a:avLst/>
          </a:prstGeom>
        </p:spPr>
        <p:txBody>
          <a:bodyPr wrap="square">
            <a:spAutoFit/>
          </a:bodyPr>
          <a:lstStyle/>
          <a:p>
            <a:pPr lvl="1"/>
            <a:r>
              <a:rPr lang="en-US" altLang="zh-TW" dirty="0"/>
              <a:t>Microblogging: The practice of sending brief posts (140 to 200 characters) to a personal blog, either publicly or to a private group of subscribers who can read the posts as IMs or as text</a:t>
            </a:r>
          </a:p>
          <a:p>
            <a:pPr lvl="1"/>
            <a:r>
              <a:rPr lang="en-US" altLang="zh-TW" dirty="0"/>
              <a:t>Real simple syndication: A Web format used to publish frequently updated works, such as blogs, news headlines, audio, and video in a standardized format.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3.1</a:t>
            </a:r>
          </a:p>
        </p:txBody>
      </p:sp>
      <p:sp>
        <p:nvSpPr>
          <p:cNvPr id="6146" name="Rectangle 3"/>
          <p:cNvSpPr>
            <a:spLocks noGrp="1" noChangeArrowheads="1"/>
          </p:cNvSpPr>
          <p:nvPr>
            <p:ph idx="1"/>
          </p:nvPr>
        </p:nvSpPr>
        <p:spPr>
          <a:xfrm>
            <a:off x="457200" y="2514600"/>
            <a:ext cx="5181600" cy="2362200"/>
          </a:xfrm>
          <a:effectLst/>
        </p:spPr>
        <p:txBody>
          <a:bodyPr/>
          <a:lstStyle/>
          <a:p>
            <a:pPr eaLnBrk="1" hangingPunct="1">
              <a:lnSpc>
                <a:spcPct val="90000"/>
              </a:lnSpc>
            </a:pPr>
            <a:r>
              <a:rPr lang="en-US" sz="2800" b="1" dirty="0">
                <a:solidFill>
                  <a:schemeClr val="tx1"/>
                </a:solidFill>
                <a:effectLst/>
              </a:rPr>
              <a:t>WEB 1.0 – EBUSINESS</a:t>
            </a:r>
          </a:p>
        </p:txBody>
      </p:sp>
      <p:pic>
        <p:nvPicPr>
          <p:cNvPr id="3" name="Picture 2" descr="Cover of Business Driven Information Systems, sixth edition, by Paige Baltzan">
            <a:extLst>
              <a:ext uri="{FF2B5EF4-FFF2-40B4-BE49-F238E27FC236}">
                <a16:creationId xmlns:a16="http://schemas.microsoft.com/office/drawing/2014/main" id="{C2D8EDC9-1C6D-49FC-A5F2-FA7EB3577F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295400"/>
            <a:ext cx="2917925" cy="3733800"/>
          </a:xfrm>
          <a:prstGeom prst="rect">
            <a:avLst/>
          </a:prstGeom>
        </p:spPr>
      </p:pic>
      <p:sp>
        <p:nvSpPr>
          <p:cNvPr id="6" name="Text Placeholder 5"/>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Wikis</a:t>
            </a:r>
            <a:endParaRPr lang="en-US" b="1" dirty="0">
              <a:solidFill>
                <a:schemeClr val="tx1"/>
              </a:solidFill>
            </a:endParaRPr>
          </a:p>
        </p:txBody>
      </p:sp>
      <p:sp>
        <p:nvSpPr>
          <p:cNvPr id="51203" name="Content Placeholder 2"/>
          <p:cNvSpPr>
            <a:spLocks noGrp="1"/>
          </p:cNvSpPr>
          <p:nvPr>
            <p:ph idx="1"/>
          </p:nvPr>
        </p:nvSpPr>
        <p:spPr>
          <a:xfrm>
            <a:off x="457200" y="1219200"/>
            <a:ext cx="8229600" cy="2209800"/>
          </a:xfrm>
        </p:spPr>
        <p:txBody>
          <a:bodyPr/>
          <a:lstStyle/>
          <a:p>
            <a:pPr>
              <a:spcBef>
                <a:spcPts val="600"/>
              </a:spcBef>
              <a:spcAft>
                <a:spcPts val="1200"/>
              </a:spcAft>
            </a:pPr>
            <a:r>
              <a:rPr lang="en-US" sz="2800" b="1" dirty="0"/>
              <a:t>Wiki</a:t>
            </a:r>
            <a:r>
              <a:rPr lang="en-US" sz="2800" dirty="0"/>
              <a:t> – Collaborative Web page that allows users to add, remove, and change content, which can be easily organization and reorganized as required</a:t>
            </a:r>
          </a:p>
          <a:p>
            <a:pPr lvl="2">
              <a:spcBef>
                <a:spcPts val="600"/>
              </a:spcBef>
              <a:spcAft>
                <a:spcPts val="1200"/>
              </a:spcAft>
              <a:buClr>
                <a:srgbClr val="C00000"/>
              </a:buClr>
            </a:pPr>
            <a:r>
              <a:rPr lang="en-US" sz="2400" dirty="0"/>
              <a:t>Network effect</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
        <p:nvSpPr>
          <p:cNvPr id="2" name="矩形 1"/>
          <p:cNvSpPr/>
          <p:nvPr/>
        </p:nvSpPr>
        <p:spPr>
          <a:xfrm>
            <a:off x="609600" y="4494601"/>
            <a:ext cx="4572000" cy="923330"/>
          </a:xfrm>
          <a:prstGeom prst="rect">
            <a:avLst/>
          </a:prstGeom>
        </p:spPr>
        <p:txBody>
          <a:bodyPr>
            <a:spAutoFit/>
          </a:bodyPr>
          <a:lstStyle/>
          <a:p>
            <a:r>
              <a:rPr lang="en-US" altLang="zh-TW" dirty="0"/>
              <a:t>Network effect: Describes how products in a network increase in value to users as the number of users increases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Mashups</a:t>
            </a:r>
            <a:endParaRPr lang="en-US" b="1" dirty="0">
              <a:solidFill>
                <a:schemeClr val="tx1"/>
              </a:solidFill>
            </a:endParaRPr>
          </a:p>
        </p:txBody>
      </p:sp>
      <p:sp>
        <p:nvSpPr>
          <p:cNvPr id="52227" name="Content Placeholder 2"/>
          <p:cNvSpPr>
            <a:spLocks noGrp="1"/>
          </p:cNvSpPr>
          <p:nvPr>
            <p:ph idx="1"/>
          </p:nvPr>
        </p:nvSpPr>
        <p:spPr>
          <a:xfrm>
            <a:off x="457200" y="1219200"/>
            <a:ext cx="8229600" cy="2667000"/>
          </a:xfrm>
        </p:spPr>
        <p:txBody>
          <a:bodyPr/>
          <a:lstStyle/>
          <a:p>
            <a:pPr>
              <a:spcBef>
                <a:spcPts val="600"/>
              </a:spcBef>
              <a:spcAft>
                <a:spcPts val="1200"/>
              </a:spcAft>
            </a:pPr>
            <a:r>
              <a:rPr lang="en-US" sz="2800" b="1" dirty="0"/>
              <a:t>Mashup</a:t>
            </a:r>
            <a:r>
              <a:rPr lang="en-US" sz="2800" dirty="0"/>
              <a:t> – Website or Web application that uses content from more than one source to create a completely new product or service</a:t>
            </a:r>
            <a:endParaRPr lang="en-US" sz="2800" b="1" dirty="0"/>
          </a:p>
          <a:p>
            <a:pPr lvl="2">
              <a:spcBef>
                <a:spcPts val="600"/>
              </a:spcBef>
              <a:spcAft>
                <a:spcPts val="1200"/>
              </a:spcAft>
            </a:pPr>
            <a:r>
              <a:rPr lang="en-US" sz="2400" dirty="0"/>
              <a:t>Application programming interface</a:t>
            </a:r>
          </a:p>
          <a:p>
            <a:pPr lvl="2">
              <a:spcBef>
                <a:spcPts val="600"/>
              </a:spcBef>
              <a:spcAft>
                <a:spcPts val="1200"/>
              </a:spcAft>
            </a:pPr>
            <a:r>
              <a:rPr lang="en-US" sz="2400" dirty="0"/>
              <a:t>Mashup editor</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
        <p:nvSpPr>
          <p:cNvPr id="2" name="矩形 1"/>
          <p:cNvSpPr/>
          <p:nvPr/>
        </p:nvSpPr>
        <p:spPr>
          <a:xfrm>
            <a:off x="609600" y="4800600"/>
            <a:ext cx="4572000" cy="1477328"/>
          </a:xfrm>
          <a:prstGeom prst="rect">
            <a:avLst/>
          </a:prstGeom>
        </p:spPr>
        <p:txBody>
          <a:bodyPr>
            <a:spAutoFit/>
          </a:bodyPr>
          <a:lstStyle/>
          <a:p>
            <a:r>
              <a:rPr lang="en-US" altLang="zh-TW" dirty="0"/>
              <a:t>Mashup editors are WSYIWYGs (What You See Is What You Get) for mashups. They provide a visual interface to build a mashup, often allowing the user to drag and drop data points into a Web application</a:t>
            </a:r>
            <a:endParaRPr lang="zh-TW" altLang="en-US"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t>Figure 3.21 Challenges of Business 2.0</a:t>
            </a:r>
            <a:endParaRPr lang="en-US" b="1" dirty="0">
              <a:solidFill>
                <a:schemeClr val="tx1"/>
              </a:solidFill>
            </a:endParaRPr>
          </a:p>
        </p:txBody>
      </p:sp>
      <p:pic>
        <p:nvPicPr>
          <p:cNvPr id="2050" name="Picture 2" descr="Challenges include: technology dependence, information vandalism, and violations of copyright and plagiarism."/>
          <p:cNvPicPr>
            <a:picLocks noChangeAspect="1" noChangeArrowheads="1"/>
          </p:cNvPicPr>
          <p:nvPr/>
        </p:nvPicPr>
        <p:blipFill>
          <a:blip r:embed="rId3" cstate="print"/>
          <a:srcRect/>
          <a:stretch>
            <a:fillRect/>
          </a:stretch>
        </p:blipFill>
        <p:spPr bwMode="auto">
          <a:xfrm>
            <a:off x="228600" y="1905000"/>
            <a:ext cx="8691244" cy="3276599"/>
          </a:xfrm>
          <a:prstGeom prst="rect">
            <a:avLst/>
          </a:prstGeom>
          <a:noFill/>
        </p:spPr>
      </p:pic>
      <p:sp>
        <p:nvSpPr>
          <p:cNvPr id="7" name="Text Placeholder 6"/>
          <p:cNvSpPr>
            <a:spLocks noGrp="1"/>
          </p:cNvSpPr>
          <p:nvPr>
            <p:ph type="body" sz="quarter" idx="12"/>
          </p:nvPr>
        </p:nvSpPr>
        <p:spPr/>
        <p:txBody>
          <a:bodyPr/>
          <a:lstStyle/>
          <a:p>
            <a:r>
              <a:rPr lang="en-US" dirty="0"/>
              <a:t>vandalism</a:t>
            </a:r>
            <a:r>
              <a:rPr lang="zh-TW" altLang="en-US" b="1" dirty="0"/>
              <a:t>故意破坏</a:t>
            </a:r>
            <a:endParaRPr lang="en-US" dirty="0"/>
          </a:p>
        </p:txBody>
      </p:sp>
      <p:sp>
        <p:nvSpPr>
          <p:cNvPr id="6" name="Text Placeholder 5"/>
          <p:cNvSpPr>
            <a:spLocks noGrp="1"/>
          </p:cNvSpPr>
          <p:nvPr>
            <p:ph type="body" sz="quarter" idx="11"/>
          </p:nvPr>
        </p:nvSpPr>
        <p:spPr/>
        <p:txBody>
          <a:bodyPr/>
          <a:lstStyle/>
          <a:p>
            <a:endParaRPr lang="en-US"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Web 3.0 </a:t>
            </a:r>
            <a:r>
              <a:rPr lang="en-US" sz="2000" dirty="0"/>
              <a:t>1 of 2</a:t>
            </a:r>
            <a:endParaRPr lang="en-US" b="1" dirty="0">
              <a:solidFill>
                <a:schemeClr val="tx1"/>
              </a:solidFill>
            </a:endParaRPr>
          </a:p>
        </p:txBody>
      </p:sp>
      <p:sp>
        <p:nvSpPr>
          <p:cNvPr id="54275" name="Content Placeholder 2"/>
          <p:cNvSpPr>
            <a:spLocks noGrp="1"/>
          </p:cNvSpPr>
          <p:nvPr>
            <p:ph idx="1"/>
          </p:nvPr>
        </p:nvSpPr>
        <p:spPr>
          <a:xfrm>
            <a:off x="381000" y="952500"/>
            <a:ext cx="8229600" cy="2819400"/>
          </a:xfrm>
        </p:spPr>
        <p:txBody>
          <a:bodyPr>
            <a:normAutofit lnSpcReduction="10000"/>
          </a:bodyPr>
          <a:lstStyle/>
          <a:p>
            <a:pPr>
              <a:spcBef>
                <a:spcPts val="600"/>
              </a:spcBef>
              <a:spcAft>
                <a:spcPts val="1200"/>
              </a:spcAft>
            </a:pPr>
            <a:r>
              <a:rPr lang="en-US" sz="2800" b="1" dirty="0"/>
              <a:t>Deep web</a:t>
            </a:r>
            <a:r>
              <a:rPr lang="en-US" sz="2800" dirty="0"/>
              <a:t> - The large part of the Internet that is inaccessible to conventional search engines.</a:t>
            </a:r>
          </a:p>
          <a:p>
            <a:pPr>
              <a:spcBef>
                <a:spcPts val="600"/>
              </a:spcBef>
              <a:spcAft>
                <a:spcPts val="1200"/>
              </a:spcAft>
            </a:pPr>
            <a:r>
              <a:rPr lang="en-US" sz="2800" b="1" dirty="0"/>
              <a:t>Dark web -</a:t>
            </a:r>
            <a:r>
              <a:rPr lang="en-US" sz="2800" b="1" i="1" dirty="0"/>
              <a:t> </a:t>
            </a:r>
            <a:r>
              <a:rPr lang="en-US" sz="2800" dirty="0"/>
              <a:t>The portion of the Internet that is intentionally hidden from search engines, uses masked IP addresses, and is accessible only with a special web browser</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
        <p:nvSpPr>
          <p:cNvPr id="2" name="矩形 1"/>
          <p:cNvSpPr/>
          <p:nvPr/>
        </p:nvSpPr>
        <p:spPr>
          <a:xfrm>
            <a:off x="457200" y="4495800"/>
            <a:ext cx="8229600" cy="1754326"/>
          </a:xfrm>
          <a:prstGeom prst="rect">
            <a:avLst/>
          </a:prstGeom>
        </p:spPr>
        <p:txBody>
          <a:bodyPr wrap="square">
            <a:spAutoFit/>
          </a:bodyPr>
          <a:lstStyle/>
          <a:p>
            <a:r>
              <a:rPr lang="en-US" altLang="zh-TW" dirty="0"/>
              <a:t>The deep web, sometimes called the invisible web, is the large part of the Internet that is inaccessible to conventional search engines. Deep web content includes email messages, chat messages, private content on social media sites, electronic bank statements, electronic health records, and other content that is accessible over the Internet but is not crawled and indexed by search engines such as Google, Yahoo, or Bing.</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Web 3.0 </a:t>
            </a:r>
            <a:r>
              <a:rPr lang="en-US" sz="2000" dirty="0"/>
              <a:t>2 of 2</a:t>
            </a:r>
            <a:endParaRPr lang="en-US" b="1" dirty="0">
              <a:solidFill>
                <a:schemeClr val="tx1"/>
              </a:solidFill>
            </a:endParaRPr>
          </a:p>
        </p:txBody>
      </p:sp>
      <p:sp>
        <p:nvSpPr>
          <p:cNvPr id="54275" name="Content Placeholder 2"/>
          <p:cNvSpPr>
            <a:spLocks noGrp="1"/>
          </p:cNvSpPr>
          <p:nvPr>
            <p:ph idx="1"/>
          </p:nvPr>
        </p:nvSpPr>
        <p:spPr/>
        <p:txBody>
          <a:bodyPr/>
          <a:lstStyle/>
          <a:p>
            <a:pPr>
              <a:spcBef>
                <a:spcPts val="600"/>
              </a:spcBef>
              <a:spcAft>
                <a:spcPts val="1200"/>
              </a:spcAft>
            </a:pPr>
            <a:r>
              <a:rPr lang="en-US" sz="2800" b="1" dirty="0"/>
              <a:t>Web 3.0 – </a:t>
            </a:r>
            <a:r>
              <a:rPr lang="en-US" sz="2800" dirty="0"/>
              <a:t>Based on “intelligent” Web applications using natural language processing, machine-based learning and reasoning, and intelligence applications</a:t>
            </a:r>
          </a:p>
          <a:p>
            <a:pPr>
              <a:spcBef>
                <a:spcPts val="600"/>
              </a:spcBef>
              <a:spcAft>
                <a:spcPts val="1200"/>
              </a:spcAft>
            </a:pPr>
            <a:r>
              <a:rPr lang="en-US" sz="2800" b="1" dirty="0"/>
              <a:t>Semantic Web </a:t>
            </a:r>
            <a:r>
              <a:rPr lang="en-US" sz="2800" dirty="0"/>
              <a:t>– A component of Web 2.0 that describes things in a way that computers can understand</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42826235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p:nvPr>
        </p:nvSpPr>
        <p:spPr/>
        <p:txBody>
          <a:bodyPr/>
          <a:lstStyle/>
          <a:p>
            <a:r>
              <a:rPr lang="en-US" sz="3200" dirty="0"/>
              <a:t>Egovernment: The Government Moves Online</a:t>
            </a:r>
            <a:endParaRPr lang="en-US" sz="2000" b="1" dirty="0">
              <a:solidFill>
                <a:schemeClr val="tx1"/>
              </a:solidFill>
            </a:endParaRPr>
          </a:p>
        </p:txBody>
      </p:sp>
      <p:sp>
        <p:nvSpPr>
          <p:cNvPr id="55299" name="Rectangle 3"/>
          <p:cNvSpPr>
            <a:spLocks noGrp="1" noChangeArrowheads="1"/>
          </p:cNvSpPr>
          <p:nvPr>
            <p:ph idx="1"/>
          </p:nvPr>
        </p:nvSpPr>
        <p:spPr/>
        <p:txBody>
          <a:bodyPr/>
          <a:lstStyle/>
          <a:p>
            <a:pPr eaLnBrk="1" hangingPunct="1"/>
            <a:r>
              <a:rPr lang="en-US" sz="2800" b="1" dirty="0"/>
              <a:t>Egovernment</a:t>
            </a:r>
            <a:r>
              <a:rPr lang="en-US" sz="2800" dirty="0"/>
              <a:t> - Involves the use of strategies and technologies to transform government(s) by improving the delivery of services and enhancing the quality of interaction between the citizen-consumer within all branches of government </a:t>
            </a:r>
          </a:p>
        </p:txBody>
      </p:sp>
      <p:sp>
        <p:nvSpPr>
          <p:cNvPr id="8" name="Text Placeholder 7"/>
          <p:cNvSpPr>
            <a:spLocks noGrp="1"/>
          </p:cNvSpPr>
          <p:nvPr>
            <p:ph type="body" sz="quarter" idx="12"/>
          </p:nvPr>
        </p:nvSpPr>
        <p:spPr/>
        <p:txBody>
          <a:bodyPr/>
          <a:lstStyle/>
          <a:p>
            <a:endParaRPr lang="en-US" dirty="0"/>
          </a:p>
        </p:txBody>
      </p:sp>
      <p:sp>
        <p:nvSpPr>
          <p:cNvPr id="7" name="Text Placeholder 6"/>
          <p:cNvSpPr>
            <a:spLocks noGrp="1"/>
          </p:cNvSpPr>
          <p:nvPr>
            <p:ph type="body" sz="quarter" idx="11"/>
          </p:nvPr>
        </p:nvSpPr>
        <p:spPr/>
        <p:txBody>
          <a:bodyPr/>
          <a:lstStyle/>
          <a:p>
            <a:endParaRPr lang="en-US" dirty="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p:nvPr>
        </p:nvSpPr>
        <p:spPr/>
        <p:txBody>
          <a:bodyPr/>
          <a:lstStyle/>
          <a:p>
            <a:r>
              <a:rPr lang="en-US" sz="3200" dirty="0"/>
              <a:t>Figure 3.22 Extended Ebusiness</a:t>
            </a:r>
            <a:endParaRPr lang="en-US" sz="3200" b="1" dirty="0">
              <a:solidFill>
                <a:schemeClr val="tx1"/>
              </a:solidFill>
            </a:endParaRPr>
          </a:p>
        </p:txBody>
      </p:sp>
      <p:pic>
        <p:nvPicPr>
          <p:cNvPr id="56323" name="Picture 4" descr="Nine cells in a matrix characterize business, consumer, and government transaction combinations."/>
          <p:cNvPicPr>
            <a:picLocks noChangeAspect="1" noChangeArrowheads="1"/>
          </p:cNvPicPr>
          <p:nvPr/>
        </p:nvPicPr>
        <p:blipFill>
          <a:blip r:embed="rId3" cstate="print">
            <a:clrChange>
              <a:clrFrom>
                <a:srgbClr val="FCFBFB"/>
              </a:clrFrom>
              <a:clrTo>
                <a:srgbClr val="FCFBFB">
                  <a:alpha val="0"/>
                </a:srgbClr>
              </a:clrTo>
            </a:clrChange>
            <a:extLst>
              <a:ext uri="{28A0092B-C50C-407E-A947-70E740481C1C}">
                <a14:useLocalDpi xmlns:a14="http://schemas.microsoft.com/office/drawing/2010/main" val="0"/>
              </a:ext>
            </a:extLst>
          </a:blip>
          <a:srcRect/>
          <a:stretch>
            <a:fillRect/>
          </a:stretch>
        </p:blipFill>
        <p:spPr bwMode="auto">
          <a:xfrm>
            <a:off x="152400" y="1219200"/>
            <a:ext cx="8621956" cy="489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2"/>
          </p:nvPr>
        </p:nvSpPr>
        <p:spPr>
          <a:xfrm>
            <a:off x="3467512" y="6477000"/>
            <a:ext cx="2208976" cy="176150"/>
          </a:xfrm>
        </p:spPr>
        <p:txBody>
          <a:bodyPr/>
          <a:lstStyle/>
          <a:p>
            <a:r>
              <a:rPr lang="en-US" dirty="0">
                <a:hlinkClick r:id="rId4" action="ppaction://hlinksldjump"/>
              </a:rPr>
              <a:t>Jump to long image description</a:t>
            </a:r>
          </a:p>
        </p:txBody>
      </p:sp>
      <p:sp>
        <p:nvSpPr>
          <p:cNvPr id="8" name="Text Placeholder 7"/>
          <p:cNvSpPr>
            <a:spLocks noGrp="1"/>
          </p:cNvSpPr>
          <p:nvPr>
            <p:ph type="body" sz="quarter" idx="11"/>
          </p:nvPr>
        </p:nvSpPr>
        <p:spPr/>
        <p:txBody>
          <a:bodyPr/>
          <a:lstStyle/>
          <a:p>
            <a:endParaRPr lang="en-US"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 Review</a:t>
            </a:r>
          </a:p>
        </p:txBody>
      </p:sp>
      <p:sp>
        <p:nvSpPr>
          <p:cNvPr id="3" name="Content Placeholder 2"/>
          <p:cNvSpPr>
            <a:spLocks noGrp="1"/>
          </p:cNvSpPr>
          <p:nvPr>
            <p:ph idx="1"/>
          </p:nvPr>
        </p:nvSpPr>
        <p:spPr>
          <a:xfrm>
            <a:off x="457200" y="2819400"/>
            <a:ext cx="8229600" cy="1905000"/>
          </a:xfrm>
        </p:spPr>
        <p:txBody>
          <a:bodyPr/>
          <a:lstStyle/>
          <a:p>
            <a:r>
              <a:rPr lang="en-US" sz="2800" dirty="0"/>
              <a:t>Now that you have finished the chapter please review the learning outcomes in your text.</a:t>
            </a:r>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7000"/>
            <a:ext cx="9144000" cy="609600"/>
          </a:xfrm>
        </p:spPr>
        <p:txBody>
          <a:bodyPr/>
          <a:lstStyle/>
          <a:p>
            <a:r>
              <a:rPr lang="en-US" sz="4400" dirty="0"/>
              <a:t>Appendix of Image Long Descriptions</a:t>
            </a:r>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Appendix 1 Figure 3.1 Disruptive and Sustaining Technologies</a:t>
            </a:r>
          </a:p>
        </p:txBody>
      </p:sp>
      <p:sp>
        <p:nvSpPr>
          <p:cNvPr id="3" name="Content Placeholder 2"/>
          <p:cNvSpPr>
            <a:spLocks noGrp="1"/>
          </p:cNvSpPr>
          <p:nvPr>
            <p:ph idx="1"/>
          </p:nvPr>
        </p:nvSpPr>
        <p:spPr>
          <a:xfrm>
            <a:off x="457200" y="1447800"/>
            <a:ext cx="8229600" cy="5105400"/>
          </a:xfrm>
        </p:spPr>
        <p:txBody>
          <a:bodyPr/>
          <a:lstStyle/>
          <a:p>
            <a:r>
              <a:rPr lang="en-US" sz="2000" dirty="0"/>
              <a:t>On a scale of 0 to 100, Dell expects over 80 returns on new investments and less than 20 on existing investments.</a:t>
            </a:r>
          </a:p>
          <a:p>
            <a:r>
              <a:rPr lang="en-US" sz="2000" dirty="0"/>
              <a:t>At the other end, General Motors and Phillips Petroleum are shown together as expecting less than 20 returns on new investments and nearly 100 on existing investments.</a:t>
            </a:r>
          </a:p>
          <a:p>
            <a:r>
              <a:rPr lang="en-US" sz="2000" dirty="0"/>
              <a:t>Walmart is shown near the middle, with about 50 expected returns on both new and existing investments.</a:t>
            </a:r>
          </a:p>
          <a:p>
            <a:r>
              <a:rPr lang="en-US" sz="2000" dirty="0"/>
              <a:t>Other companies fall near a line connecting these three data points, with decreasing returns on new and increasing returns on existing investments. </a:t>
            </a:r>
          </a:p>
          <a:p>
            <a:r>
              <a:rPr lang="en-US" sz="2000" dirty="0"/>
              <a:t>The full list in order is: Dell, Johnson and Johnson, Proctor and Gamble, Walmart, Cisco, Home Depot, Sears, and General Motors and Phillips Petroleum shown together.</a:t>
            </a:r>
            <a:endParaRPr lang="en-US" dirty="0"/>
          </a:p>
        </p:txBody>
      </p:sp>
      <p:sp>
        <p:nvSpPr>
          <p:cNvPr id="4" name="Text Placeholder 3"/>
          <p:cNvSpPr>
            <a:spLocks noGrp="1"/>
          </p:cNvSpPr>
          <p:nvPr>
            <p:ph type="body" sz="quarter" idx="12"/>
          </p:nvPr>
        </p:nvSpPr>
        <p:spPr>
          <a:xfrm>
            <a:off x="3467512" y="6477000"/>
            <a:ext cx="2208976" cy="176150"/>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r>
              <a:rPr lang="en-US" baseline="0" dirty="0"/>
              <a:t> </a:t>
            </a:r>
            <a:r>
              <a:rPr lang="en-US" sz="2000" dirty="0"/>
              <a:t>1 of 2</a:t>
            </a:r>
            <a:endParaRPr lang="en-US" dirty="0"/>
          </a:p>
        </p:txBody>
      </p:sp>
      <p:sp>
        <p:nvSpPr>
          <p:cNvPr id="3" name="Content Placeholder 2"/>
          <p:cNvSpPr>
            <a:spLocks noGrp="1"/>
          </p:cNvSpPr>
          <p:nvPr>
            <p:ph idx="1"/>
          </p:nvPr>
        </p:nvSpPr>
        <p:spPr/>
        <p:txBody>
          <a:bodyPr/>
          <a:lstStyle/>
          <a:p>
            <a:pPr marL="804863" indent="-804863">
              <a:spcBef>
                <a:spcPts val="600"/>
              </a:spcBef>
              <a:spcAft>
                <a:spcPts val="1200"/>
              </a:spcAft>
              <a:defRPr/>
            </a:pPr>
            <a:r>
              <a:rPr lang="en-US" sz="2800" dirty="0"/>
              <a:t>3.1	Compare disruptive and sustaining technologies and explain how the Internet and WWW caused business disruption.</a:t>
            </a:r>
          </a:p>
          <a:p>
            <a:pPr marL="804863" indent="-804863">
              <a:spcBef>
                <a:spcPts val="600"/>
              </a:spcBef>
              <a:spcAft>
                <a:spcPts val="1200"/>
              </a:spcAft>
              <a:defRPr/>
            </a:pPr>
            <a:r>
              <a:rPr lang="en-US" sz="2800" dirty="0"/>
              <a:t>3.2	Describe ebusiness and its associated advantages.</a:t>
            </a:r>
          </a:p>
          <a:p>
            <a:pPr marL="804863" indent="-804863">
              <a:defRPr/>
            </a:pPr>
            <a:r>
              <a:rPr lang="en-US" sz="2800" dirty="0"/>
              <a:t>3.3	Compare the four </a:t>
            </a:r>
            <a:r>
              <a:rPr lang="en-US" sz="2800" dirty="0" err="1"/>
              <a:t>ebusiness</a:t>
            </a:r>
            <a:r>
              <a:rPr lang="en-US" sz="2800" dirty="0"/>
              <a:t> models.</a:t>
            </a:r>
          </a:p>
          <a:p>
            <a:pPr marL="804863" indent="-804863">
              <a:defRPr/>
            </a:pPr>
            <a:r>
              <a:rPr lang="en-US" sz="2800" dirty="0"/>
              <a:t>3.4	Describe the six ebusiness tools for connecting and communicating.</a:t>
            </a:r>
          </a:p>
          <a:p>
            <a:pPr marL="804863" indent="-804863">
              <a:defRPr/>
            </a:pPr>
            <a:r>
              <a:rPr lang="en-US" sz="2800" dirty="0"/>
              <a:t>3.5	Identify the four challenges associated with </a:t>
            </a:r>
            <a:r>
              <a:rPr lang="en-US" sz="2800" dirty="0" err="1"/>
              <a:t>ebusiness</a:t>
            </a:r>
            <a:r>
              <a:rPr lang="en-US" sz="2800" dirty="0"/>
              <a:t>.</a:t>
            </a:r>
          </a:p>
        </p:txBody>
      </p:sp>
      <p:sp>
        <p:nvSpPr>
          <p:cNvPr id="4" name="Text Placeholder 3"/>
          <p:cNvSpPr>
            <a:spLocks noGrp="1"/>
          </p:cNvSpPr>
          <p:nvPr>
            <p:ph type="body" sz="quarter" idx="12"/>
          </p:nvPr>
        </p:nvSpPr>
        <p:spPr/>
        <p:txBody>
          <a:bodyPr/>
          <a:lstStyle/>
          <a:p>
            <a:endParaRPr lang="en-US" dirty="0"/>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A chart plots product age on the X axis and popularity on the Y axis, highlighting key data areas."/>
          <p:cNvSpPr>
            <a:spLocks noGrp="1"/>
          </p:cNvSpPr>
          <p:nvPr>
            <p:ph type="title"/>
          </p:nvPr>
        </p:nvSpPr>
        <p:spPr/>
        <p:txBody>
          <a:bodyPr/>
          <a:lstStyle/>
          <a:p>
            <a:r>
              <a:rPr lang="en-US" dirty="0"/>
              <a:t>Appendix 2 Figure 3.6 The Long Tail</a:t>
            </a:r>
          </a:p>
        </p:txBody>
      </p:sp>
      <p:sp>
        <p:nvSpPr>
          <p:cNvPr id="3" name="Content Placeholder 2"/>
          <p:cNvSpPr>
            <a:spLocks noGrp="1"/>
          </p:cNvSpPr>
          <p:nvPr>
            <p:ph idx="1"/>
          </p:nvPr>
        </p:nvSpPr>
        <p:spPr>
          <a:xfrm>
            <a:off x="457200" y="990600"/>
            <a:ext cx="8229600" cy="4953000"/>
          </a:xfrm>
        </p:spPr>
        <p:txBody>
          <a:bodyPr/>
          <a:lstStyle/>
          <a:p>
            <a:r>
              <a:rPr lang="en-US" dirty="0"/>
              <a:t>When products are first introduced, popularity is high. As products hit a certain age, popularity drops sharply. This interval is labeled </a:t>
            </a:r>
            <a:r>
              <a:rPr lang="en-US" b="1" dirty="0"/>
              <a:t>Head</a:t>
            </a:r>
            <a:r>
              <a:rPr lang="en-US" dirty="0"/>
              <a:t>.</a:t>
            </a:r>
          </a:p>
          <a:p>
            <a:r>
              <a:rPr lang="en-US" dirty="0"/>
              <a:t>As products continue to age, popularity tapers slowly down to a very low level. The interval of slow tapering is labeled </a:t>
            </a:r>
            <a:r>
              <a:rPr lang="en-US" b="1" dirty="0"/>
              <a:t>Long tail</a:t>
            </a:r>
            <a:endParaRPr lang="en-US" dirty="0"/>
          </a:p>
        </p:txBody>
      </p:sp>
      <p:sp>
        <p:nvSpPr>
          <p:cNvPr id="4" name="Text Placeholder 3"/>
          <p:cNvSpPr>
            <a:spLocks noGrp="1"/>
          </p:cNvSpPr>
          <p:nvPr>
            <p:ph type="body" sz="quarter" idx="12"/>
          </p:nvPr>
        </p:nvSpPr>
        <p:spPr>
          <a:xfrm>
            <a:off x="3467512" y="6477000"/>
            <a:ext cx="2208976" cy="176150"/>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3 Figure 3.7 Business Value of Disintermediation</a:t>
            </a:r>
          </a:p>
        </p:txBody>
      </p:sp>
      <p:sp>
        <p:nvSpPr>
          <p:cNvPr id="3" name="Content Placeholder 2"/>
          <p:cNvSpPr>
            <a:spLocks noGrp="1"/>
          </p:cNvSpPr>
          <p:nvPr>
            <p:ph idx="1"/>
          </p:nvPr>
        </p:nvSpPr>
        <p:spPr>
          <a:xfrm>
            <a:off x="457200" y="1676400"/>
            <a:ext cx="8229600" cy="4343400"/>
          </a:xfrm>
        </p:spPr>
        <p:txBody>
          <a:bodyPr/>
          <a:lstStyle/>
          <a:p>
            <a:r>
              <a:rPr lang="en-US" sz="2800" dirty="0"/>
              <a:t>I B M products flow from manufacturer, to distributor, to retailer, and then the customer. Resulting price is $1,200.</a:t>
            </a:r>
          </a:p>
          <a:p>
            <a:r>
              <a:rPr lang="en-US" sz="2800" dirty="0"/>
              <a:t>Dell products flow from manufacturer, to Walmart as a specific retailer, and then the customer. Resulting price is $1,000.</a:t>
            </a:r>
          </a:p>
          <a:p>
            <a:r>
              <a:rPr lang="en-US" sz="2800" dirty="0"/>
              <a:t>Dell Direct flows from manufacturer right to the customer with resulting price of $800.</a:t>
            </a:r>
          </a:p>
        </p:txBody>
      </p:sp>
      <p:sp>
        <p:nvSpPr>
          <p:cNvPr id="4" name="Text Placeholder 3"/>
          <p:cNvSpPr>
            <a:spLocks noGrp="1"/>
          </p:cNvSpPr>
          <p:nvPr>
            <p:ph type="body" sz="quarter" idx="12"/>
          </p:nvPr>
        </p:nvSpPr>
        <p:spPr>
          <a:xfrm>
            <a:off x="3467512" y="6477000"/>
            <a:ext cx="2208976" cy="176150"/>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4 Figure 3.9 Ebusiness Models </a:t>
            </a:r>
            <a:r>
              <a:rPr lang="en-US" sz="2000" dirty="0"/>
              <a:t>1 of 2</a:t>
            </a:r>
            <a:endParaRPr lang="en-US" dirty="0"/>
          </a:p>
        </p:txBody>
      </p:sp>
      <p:sp>
        <p:nvSpPr>
          <p:cNvPr id="3" name="Content Placeholder 2"/>
          <p:cNvSpPr>
            <a:spLocks noGrp="1"/>
          </p:cNvSpPr>
          <p:nvPr>
            <p:ph idx="1"/>
          </p:nvPr>
        </p:nvSpPr>
        <p:spPr>
          <a:xfrm>
            <a:off x="457200" y="990600"/>
            <a:ext cx="8229600" cy="5105400"/>
          </a:xfrm>
        </p:spPr>
        <p:txBody>
          <a:bodyPr/>
          <a:lstStyle/>
          <a:p>
            <a:r>
              <a:rPr lang="en-US" dirty="0"/>
              <a:t>Models include: </a:t>
            </a:r>
          </a:p>
          <a:p>
            <a:pPr lvl="2">
              <a:buClr>
                <a:srgbClr val="C00000"/>
              </a:buClr>
            </a:pPr>
            <a:r>
              <a:rPr lang="en-US" sz="2000" dirty="0"/>
              <a:t>business to business (or B 2 B). Applies to businesses buying from and selling to each other over the Internet.</a:t>
            </a:r>
          </a:p>
          <a:p>
            <a:pPr lvl="2">
              <a:buClr>
                <a:srgbClr val="C00000"/>
              </a:buClr>
            </a:pPr>
            <a:r>
              <a:rPr lang="en-US" sz="2000" dirty="0"/>
              <a:t>business to consumer (or B 2 C). Applies to any business that sells its products or services to consumers over the Internet.</a:t>
            </a:r>
          </a:p>
          <a:p>
            <a:pPr lvl="2">
              <a:buClr>
                <a:srgbClr val="C00000"/>
              </a:buClr>
            </a:pPr>
            <a:r>
              <a:rPr lang="en-US" sz="2000" dirty="0"/>
              <a:t>consumer to business (or C 2 B). Applies to any consumer that sells a product or service to a business over the Internet.</a:t>
            </a:r>
          </a:p>
          <a:p>
            <a:pPr lvl="2">
              <a:buClr>
                <a:srgbClr val="C00000"/>
              </a:buClr>
            </a:pPr>
            <a:r>
              <a:rPr lang="en-US" sz="2000" dirty="0"/>
              <a:t>consumer to consumer (or C 2 C). Applies to sites primarily offering goods and services to assist consumers interacting with each other over the Internet. </a:t>
            </a:r>
          </a:p>
        </p:txBody>
      </p:sp>
      <p:sp>
        <p:nvSpPr>
          <p:cNvPr id="4" name="Text Placeholder 3"/>
          <p:cNvSpPr>
            <a:spLocks noGrp="1"/>
          </p:cNvSpPr>
          <p:nvPr>
            <p:ph type="body" sz="quarter" idx="12"/>
          </p:nvPr>
        </p:nvSpPr>
        <p:spPr>
          <a:xfrm>
            <a:off x="3467512" y="6477000"/>
            <a:ext cx="2208976" cy="176150"/>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Appendix 5 Figure 3.15 Four Characteristics of Web 2.0</a:t>
            </a:r>
          </a:p>
        </p:txBody>
      </p:sp>
      <p:sp>
        <p:nvSpPr>
          <p:cNvPr id="3" name="Content Placeholder 2"/>
          <p:cNvSpPr>
            <a:spLocks noGrp="1"/>
          </p:cNvSpPr>
          <p:nvPr>
            <p:ph idx="1"/>
          </p:nvPr>
        </p:nvSpPr>
        <p:spPr/>
        <p:txBody>
          <a:bodyPr/>
          <a:lstStyle/>
          <a:p>
            <a:r>
              <a:rPr lang="en-US" sz="2800" dirty="0"/>
              <a:t>Characteristics include:</a:t>
            </a:r>
          </a:p>
          <a:p>
            <a:pPr lvl="2">
              <a:buClr>
                <a:srgbClr val="C00000"/>
              </a:buClr>
            </a:pPr>
            <a:r>
              <a:rPr lang="en-US" sz="2400" dirty="0"/>
              <a:t>Content sharing through open sourcing</a:t>
            </a:r>
          </a:p>
          <a:p>
            <a:pPr lvl="2">
              <a:buClr>
                <a:srgbClr val="C00000"/>
              </a:buClr>
            </a:pPr>
            <a:r>
              <a:rPr lang="en-US" sz="2400" dirty="0"/>
              <a:t>User-contributed content</a:t>
            </a:r>
          </a:p>
          <a:p>
            <a:pPr lvl="2">
              <a:buClr>
                <a:srgbClr val="C00000"/>
              </a:buClr>
            </a:pPr>
            <a:r>
              <a:rPr lang="en-US" sz="2400" dirty="0"/>
              <a:t>Collaboration inside the organization</a:t>
            </a:r>
          </a:p>
          <a:p>
            <a:pPr lvl="2">
              <a:buClr>
                <a:srgbClr val="C00000"/>
              </a:buClr>
            </a:pPr>
            <a:r>
              <a:rPr lang="en-US" sz="2400" dirty="0"/>
              <a:t>Collaboration outside the organization</a:t>
            </a:r>
          </a:p>
        </p:txBody>
      </p:sp>
      <p:sp>
        <p:nvSpPr>
          <p:cNvPr id="4" name="Text Placeholder 3"/>
          <p:cNvSpPr>
            <a:spLocks noGrp="1"/>
          </p:cNvSpPr>
          <p:nvPr>
            <p:ph type="body" sz="quarter" idx="12"/>
          </p:nvPr>
        </p:nvSpPr>
        <p:spPr>
          <a:xfrm>
            <a:off x="3467512" y="6477000"/>
            <a:ext cx="2208976" cy="176150"/>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Appendix 7 Figure 3.20 Business 2.0 Communication and Collaboration Tools</a:t>
            </a:r>
          </a:p>
        </p:txBody>
      </p:sp>
      <p:sp>
        <p:nvSpPr>
          <p:cNvPr id="3" name="Content Placeholder 2"/>
          <p:cNvSpPr>
            <a:spLocks noGrp="1"/>
          </p:cNvSpPr>
          <p:nvPr>
            <p:ph idx="1"/>
          </p:nvPr>
        </p:nvSpPr>
        <p:spPr>
          <a:xfrm>
            <a:off x="533400" y="1143000"/>
            <a:ext cx="8229600" cy="5181600"/>
          </a:xfrm>
        </p:spPr>
        <p:txBody>
          <a:bodyPr/>
          <a:lstStyle/>
          <a:p>
            <a:r>
              <a:rPr lang="en-US" b="1" dirty="0"/>
              <a:t>Blog</a:t>
            </a:r>
          </a:p>
          <a:p>
            <a:pPr lvl="2">
              <a:spcBef>
                <a:spcPts val="0"/>
              </a:spcBef>
              <a:spcAft>
                <a:spcPts val="0"/>
              </a:spcAft>
              <a:buClr>
                <a:srgbClr val="C00000"/>
              </a:buClr>
            </a:pPr>
            <a:r>
              <a:rPr lang="en-US" sz="2000" dirty="0"/>
              <a:t>An online journal that allows users to post their own comments, graphics, and videos</a:t>
            </a:r>
          </a:p>
          <a:p>
            <a:pPr lvl="2">
              <a:spcBef>
                <a:spcPts val="0"/>
              </a:spcBef>
              <a:spcAft>
                <a:spcPts val="0"/>
              </a:spcAft>
              <a:buClr>
                <a:srgbClr val="C00000"/>
              </a:buClr>
            </a:pPr>
            <a:r>
              <a:rPr lang="en-US" sz="2000" dirty="0"/>
              <a:t>Popular business examples include Sweet Leaf Tea, Stoneyfield Farm, Nuts about Southwest, Disney Parks</a:t>
            </a:r>
          </a:p>
          <a:p>
            <a:r>
              <a:rPr lang="en-US" b="1" dirty="0"/>
              <a:t>Wiki</a:t>
            </a:r>
            <a:endParaRPr lang="en-US" sz="2000" b="1" dirty="0"/>
          </a:p>
          <a:p>
            <a:pPr lvl="2">
              <a:spcBef>
                <a:spcPts val="0"/>
              </a:spcBef>
              <a:spcAft>
                <a:spcPts val="0"/>
              </a:spcAft>
              <a:buClr>
                <a:srgbClr val="C00000"/>
              </a:buClr>
            </a:pPr>
            <a:r>
              <a:rPr lang="en-US" sz="2000" dirty="0"/>
              <a:t>Collaborative website that allows users to add, remove, and change content</a:t>
            </a:r>
          </a:p>
          <a:p>
            <a:pPr lvl="2">
              <a:spcBef>
                <a:spcPts val="0"/>
              </a:spcBef>
              <a:spcAft>
                <a:spcPts val="0"/>
              </a:spcAft>
              <a:buClr>
                <a:srgbClr val="C00000"/>
              </a:buClr>
            </a:pPr>
            <a:r>
              <a:rPr lang="en-US" sz="2000" dirty="0"/>
              <a:t>Popular business examples include Wikipedia, National Institute of Health, Intelopedia, LexisNexis, Wiki for Higher Education</a:t>
            </a:r>
          </a:p>
          <a:p>
            <a:r>
              <a:rPr lang="en-US" b="1" dirty="0"/>
              <a:t>Mashup</a:t>
            </a:r>
            <a:endParaRPr lang="en-US" sz="2000" b="1" dirty="0"/>
          </a:p>
          <a:p>
            <a:pPr lvl="2">
              <a:spcBef>
                <a:spcPts val="0"/>
              </a:spcBef>
              <a:spcAft>
                <a:spcPts val="0"/>
              </a:spcAft>
              <a:buClr>
                <a:srgbClr val="C00000"/>
              </a:buClr>
            </a:pPr>
            <a:r>
              <a:rPr lang="en-US" sz="2000" dirty="0"/>
              <a:t>Content from more than one source to create a new product or service</a:t>
            </a:r>
          </a:p>
          <a:p>
            <a:pPr lvl="2">
              <a:spcBef>
                <a:spcPts val="0"/>
              </a:spcBef>
              <a:spcAft>
                <a:spcPts val="0"/>
              </a:spcAft>
              <a:buClr>
                <a:srgbClr val="C00000"/>
              </a:buClr>
            </a:pPr>
            <a:r>
              <a:rPr lang="en-US" sz="2000" dirty="0"/>
              <a:t>Examples include Zillow, Infopedia, Trends map, Song D N A, This We Know</a:t>
            </a:r>
          </a:p>
        </p:txBody>
      </p:sp>
      <p:sp>
        <p:nvSpPr>
          <p:cNvPr id="4" name="Text Placeholder 3"/>
          <p:cNvSpPr>
            <a:spLocks noGrp="1"/>
          </p:cNvSpPr>
          <p:nvPr>
            <p:ph type="body" sz="quarter" idx="12"/>
          </p:nvPr>
        </p:nvSpPr>
        <p:spPr>
          <a:xfrm>
            <a:off x="3467512" y="6477000"/>
            <a:ext cx="2208976" cy="176150"/>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066800"/>
          </a:xfrm>
        </p:spPr>
        <p:txBody>
          <a:bodyPr/>
          <a:lstStyle/>
          <a:p>
            <a:r>
              <a:rPr lang="en-US" dirty="0"/>
              <a:t>Appendix 7 Figure 3.22 Extended Ebusiness</a:t>
            </a:r>
          </a:p>
        </p:txBody>
      </p:sp>
      <p:sp>
        <p:nvSpPr>
          <p:cNvPr id="3" name="Content Placeholder 2"/>
          <p:cNvSpPr>
            <a:spLocks noGrp="1"/>
          </p:cNvSpPr>
          <p:nvPr>
            <p:ph idx="1"/>
          </p:nvPr>
        </p:nvSpPr>
        <p:spPr>
          <a:xfrm>
            <a:off x="457200" y="1524000"/>
            <a:ext cx="8229600" cy="5029200"/>
          </a:xfrm>
        </p:spPr>
        <p:txBody>
          <a:bodyPr/>
          <a:lstStyle/>
          <a:p>
            <a:r>
              <a:rPr lang="en-US" dirty="0"/>
              <a:t>Combinations with example Web sites include:</a:t>
            </a:r>
          </a:p>
          <a:p>
            <a:pPr lvl="2">
              <a:buClr>
                <a:srgbClr val="C00000"/>
              </a:buClr>
            </a:pPr>
            <a:r>
              <a:rPr lang="en-US" sz="2000" dirty="0"/>
              <a:t>business to business (or B 2 B), c o n i s int dot com</a:t>
            </a:r>
          </a:p>
          <a:p>
            <a:pPr lvl="2">
              <a:buClr>
                <a:srgbClr val="C00000"/>
              </a:buClr>
            </a:pPr>
            <a:r>
              <a:rPr lang="en-US" sz="2000" dirty="0"/>
              <a:t>business to consumer (or B 2 C), dell dot com</a:t>
            </a:r>
          </a:p>
          <a:p>
            <a:pPr lvl="2">
              <a:buClr>
                <a:srgbClr val="C00000"/>
              </a:buClr>
            </a:pPr>
            <a:r>
              <a:rPr lang="en-US" sz="2000" dirty="0"/>
              <a:t>business to government (or B 2 G), lockheed martin dot com</a:t>
            </a:r>
          </a:p>
          <a:p>
            <a:pPr lvl="2">
              <a:buClr>
                <a:srgbClr val="C00000"/>
              </a:buClr>
            </a:pPr>
            <a:r>
              <a:rPr lang="en-US" sz="2000" dirty="0"/>
              <a:t>consumer to business (or C 2 B), price line dot com</a:t>
            </a:r>
          </a:p>
          <a:p>
            <a:pPr lvl="2">
              <a:buClr>
                <a:srgbClr val="C00000"/>
              </a:buClr>
            </a:pPr>
            <a:r>
              <a:rPr lang="en-US" sz="2000" dirty="0"/>
              <a:t>consumer to consumer (or C 2 C), ebay dot com</a:t>
            </a:r>
          </a:p>
          <a:p>
            <a:pPr lvl="2">
              <a:buClr>
                <a:srgbClr val="C00000"/>
              </a:buClr>
            </a:pPr>
            <a:r>
              <a:rPr lang="en-US" sz="2000" dirty="0"/>
              <a:t>consumer to government (or C 2 G), e Gov dot com</a:t>
            </a:r>
          </a:p>
          <a:p>
            <a:pPr lvl="2">
              <a:buClr>
                <a:srgbClr val="C00000"/>
              </a:buClr>
            </a:pPr>
            <a:r>
              <a:rPr lang="en-US" sz="2000" dirty="0"/>
              <a:t>government to business (or G 2 B), export dot gov</a:t>
            </a:r>
          </a:p>
          <a:p>
            <a:pPr lvl="2">
              <a:buClr>
                <a:srgbClr val="C00000"/>
              </a:buClr>
            </a:pPr>
            <a:r>
              <a:rPr lang="en-US" sz="2000" dirty="0"/>
              <a:t>government to consumer (or G 2 C), medicare dot gov</a:t>
            </a:r>
          </a:p>
          <a:p>
            <a:pPr lvl="2">
              <a:buClr>
                <a:srgbClr val="C00000"/>
              </a:buClr>
            </a:pPr>
            <a:r>
              <a:rPr lang="en-US" sz="2000" dirty="0"/>
              <a:t>government to government (or G 2 G), disaster help dot gov</a:t>
            </a:r>
          </a:p>
        </p:txBody>
      </p:sp>
      <p:sp>
        <p:nvSpPr>
          <p:cNvPr id="4" name="Text Placeholder 3"/>
          <p:cNvSpPr>
            <a:spLocks noGrp="1"/>
          </p:cNvSpPr>
          <p:nvPr>
            <p:ph type="body" sz="quarter" idx="12"/>
          </p:nvPr>
        </p:nvSpPr>
        <p:spPr>
          <a:xfrm>
            <a:off x="3467512" y="6477000"/>
            <a:ext cx="2208976" cy="176150"/>
          </a:xfrm>
        </p:spPr>
        <p:txBody>
          <a:bodyPr/>
          <a:lstStyle/>
          <a:p>
            <a:r>
              <a:rPr lang="en-US" dirty="0">
                <a:hlinkClick r:id="rId2" action="ppaction://hlinksldjump"/>
              </a:rPr>
              <a:t>Return to original slide</a:t>
            </a:r>
          </a:p>
        </p:txBody>
      </p:sp>
      <p:sp>
        <p:nvSpPr>
          <p:cNvPr id="5" name="Text Placeholder 4"/>
          <p:cNvSpPr>
            <a:spLocks noGrp="1"/>
          </p:cNvSpPr>
          <p:nvPr>
            <p:ph type="body" sz="quarter" idx="11"/>
          </p:nvPr>
        </p:nvSpPr>
        <p:spPr/>
        <p:txBody>
          <a:bodyPr/>
          <a:lstStyle/>
          <a:p>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r>
              <a:rPr lang="en-US" dirty="0"/>
              <a:t>Disruptive Technology</a:t>
            </a:r>
            <a:endParaRPr lang="en-US" sz="3600" b="1" dirty="0">
              <a:solidFill>
                <a:schemeClr val="tx1"/>
              </a:solidFill>
            </a:endParaRPr>
          </a:p>
        </p:txBody>
      </p:sp>
      <p:sp>
        <p:nvSpPr>
          <p:cNvPr id="8195" name="Rectangle 3"/>
          <p:cNvSpPr>
            <a:spLocks noGrp="1" noChangeArrowheads="1"/>
          </p:cNvSpPr>
          <p:nvPr>
            <p:ph idx="1"/>
          </p:nvPr>
        </p:nvSpPr>
        <p:spPr>
          <a:xfrm>
            <a:off x="457200" y="990600"/>
            <a:ext cx="8229600" cy="2819400"/>
          </a:xfrm>
        </p:spPr>
        <p:txBody>
          <a:bodyPr/>
          <a:lstStyle/>
          <a:p>
            <a:pPr>
              <a:spcBef>
                <a:spcPts val="600"/>
              </a:spcBef>
              <a:spcAft>
                <a:spcPts val="1200"/>
              </a:spcAft>
            </a:pPr>
            <a:r>
              <a:rPr lang="en-US" sz="2800" b="1" dirty="0"/>
              <a:t>Digital Darwinism </a:t>
            </a:r>
            <a:r>
              <a:rPr lang="en-US" sz="2800" dirty="0"/>
              <a:t>– Implies that organizations that cannot adapt to the new demands placed on them for surviving in the information age are doomed to extinction</a:t>
            </a:r>
            <a:r>
              <a:rPr lang="zh-TW" altLang="en-US" sz="1400" dirty="0"/>
              <a:t>絕大多數企業，將成為歷史化石</a:t>
            </a:r>
            <a:r>
              <a:rPr lang="en-US" altLang="zh-TW" sz="1400" dirty="0"/>
              <a:t>. </a:t>
            </a:r>
            <a:r>
              <a:rPr lang="zh-TW" altLang="en-US" sz="1400" dirty="0"/>
              <a:t>主題是關於下一階段的電子商務，會是什麼？</a:t>
            </a:r>
          </a:p>
          <a:p>
            <a:pPr>
              <a:spcBef>
                <a:spcPts val="600"/>
              </a:spcBef>
              <a:spcAft>
                <a:spcPts val="1200"/>
              </a:spcAft>
            </a:pPr>
            <a:r>
              <a:rPr lang="en-US" sz="2800" dirty="0"/>
              <a:t>How can a company like Polaroid go bankrupt?</a:t>
            </a:r>
          </a:p>
        </p:txBody>
      </p:sp>
      <p:sp>
        <p:nvSpPr>
          <p:cNvPr id="7" name="Text Placeholder 6"/>
          <p:cNvSpPr>
            <a:spLocks noGrp="1"/>
          </p:cNvSpPr>
          <p:nvPr>
            <p:ph type="body" sz="quarter" idx="12"/>
          </p:nvPr>
        </p:nvSpPr>
        <p:spPr/>
        <p:txBody>
          <a:bodyPr/>
          <a:lstStyle/>
          <a:p>
            <a:endParaRPr lang="en-US" dirty="0"/>
          </a:p>
        </p:txBody>
      </p:sp>
      <p:sp>
        <p:nvSpPr>
          <p:cNvPr id="6" name="Text Placeholder 5"/>
          <p:cNvSpPr>
            <a:spLocks noGrp="1"/>
          </p:cNvSpPr>
          <p:nvPr>
            <p:ph type="body" sz="quarter" idx="11"/>
          </p:nvPr>
        </p:nvSpPr>
        <p:spPr/>
        <p:txBody>
          <a:bodyPr/>
          <a:lstStyle/>
          <a:p>
            <a:endParaRPr lang="en-US" dirty="0"/>
          </a:p>
        </p:txBody>
      </p:sp>
      <p:sp>
        <p:nvSpPr>
          <p:cNvPr id="2" name="矩形 1"/>
          <p:cNvSpPr/>
          <p:nvPr/>
        </p:nvSpPr>
        <p:spPr>
          <a:xfrm>
            <a:off x="533400" y="3725712"/>
            <a:ext cx="8153400" cy="2862322"/>
          </a:xfrm>
          <a:prstGeom prst="rect">
            <a:avLst/>
          </a:prstGeom>
        </p:spPr>
        <p:txBody>
          <a:bodyPr wrap="square">
            <a:spAutoFit/>
          </a:bodyPr>
          <a:lstStyle/>
          <a:p>
            <a:r>
              <a:rPr lang="zh-TW" altLang="en-US" dirty="0"/>
              <a:t>拍立得公司由美國物理學家艾爾文</a:t>
            </a:r>
            <a:r>
              <a:rPr lang="en-US" altLang="zh-TW" dirty="0"/>
              <a:t>·</a:t>
            </a:r>
            <a:r>
              <a:rPr lang="zh-TW" altLang="en-US" dirty="0"/>
              <a:t>蘭德於</a:t>
            </a:r>
            <a:r>
              <a:rPr lang="en-US" altLang="zh-TW" dirty="0"/>
              <a:t>1937</a:t>
            </a:r>
            <a:r>
              <a:rPr lang="zh-TW" altLang="en-US" dirty="0"/>
              <a:t>年成立，</a:t>
            </a:r>
            <a:r>
              <a:rPr lang="en-US" altLang="zh-TW" dirty="0"/>
              <a:t>1944</a:t>
            </a:r>
            <a:r>
              <a:rPr lang="zh-TW" altLang="en-US" dirty="0"/>
              <a:t>年研發出即時攝影技術。</a:t>
            </a:r>
            <a:endParaRPr lang="en-US" altLang="zh-TW" dirty="0"/>
          </a:p>
          <a:p>
            <a:r>
              <a:rPr lang="en-US" altLang="zh-TW" dirty="0"/>
              <a:t>1948</a:t>
            </a:r>
            <a:r>
              <a:rPr lang="zh-TW" altLang="en-US" dirty="0"/>
              <a:t>年</a:t>
            </a:r>
            <a:r>
              <a:rPr lang="en-US" altLang="zh-TW" dirty="0"/>
              <a:t>11</a:t>
            </a:r>
            <a:r>
              <a:rPr lang="zh-TW" altLang="en-US" dirty="0"/>
              <a:t>月</a:t>
            </a:r>
            <a:r>
              <a:rPr lang="en-US" altLang="zh-TW" dirty="0"/>
              <a:t>26</a:t>
            </a:r>
            <a:r>
              <a:rPr lang="zh-TW" altLang="en-US" dirty="0"/>
              <a:t>日在市場推出世界上第一個即時成像相機</a:t>
            </a:r>
            <a:r>
              <a:rPr lang="en-US" altLang="zh-TW" dirty="0"/>
              <a:t>Polaroid 95</a:t>
            </a:r>
            <a:r>
              <a:rPr lang="zh-TW" altLang="en-US" dirty="0"/>
              <a:t>，當時的售價是每台</a:t>
            </a:r>
            <a:r>
              <a:rPr lang="en-US" altLang="zh-TW" dirty="0"/>
              <a:t>89.75</a:t>
            </a:r>
            <a:r>
              <a:rPr lang="zh-TW" altLang="en-US" dirty="0"/>
              <a:t>美元。</a:t>
            </a:r>
            <a:endParaRPr lang="en-US" altLang="zh-TW" dirty="0"/>
          </a:p>
          <a:p>
            <a:r>
              <a:rPr lang="en-US" altLang="zh-TW" dirty="0"/>
              <a:t>1972</a:t>
            </a:r>
            <a:r>
              <a:rPr lang="zh-TW" altLang="en-US" dirty="0"/>
              <a:t>年，拍立得推出</a:t>
            </a:r>
            <a:r>
              <a:rPr lang="en-US" altLang="zh-TW" dirty="0"/>
              <a:t>SX</a:t>
            </a:r>
            <a:r>
              <a:rPr lang="zh-TW" altLang="en-US" dirty="0"/>
              <a:t>－</a:t>
            </a:r>
            <a:r>
              <a:rPr lang="en-US" altLang="zh-TW" dirty="0"/>
              <a:t>70</a:t>
            </a:r>
            <a:r>
              <a:rPr lang="zh-TW" altLang="en-US" dirty="0"/>
              <a:t>袖珍型即時成像相機，隨即風靡世界，到</a:t>
            </a:r>
            <a:r>
              <a:rPr lang="en-US" altLang="zh-TW" dirty="0"/>
              <a:t>70</a:t>
            </a:r>
            <a:r>
              <a:rPr lang="zh-TW" altLang="en-US" dirty="0"/>
              <a:t>年代中期時共售出了</a:t>
            </a:r>
            <a:r>
              <a:rPr lang="en-US" altLang="zh-TW" dirty="0"/>
              <a:t>600</a:t>
            </a:r>
            <a:r>
              <a:rPr lang="zh-TW" altLang="en-US" dirty="0"/>
              <a:t>萬台。</a:t>
            </a:r>
            <a:r>
              <a:rPr lang="en-US" altLang="zh-TW" dirty="0"/>
              <a:t>SX-70</a:t>
            </a:r>
            <a:r>
              <a:rPr lang="zh-TW" altLang="en-US" dirty="0"/>
              <a:t>開創了自動吐片的革命。這款相機具有自動、電機驅動、可摺疊、單鏡頭反光等特點，拍攝的膠片能夠自顯影和自控時間。美國</a:t>
            </a:r>
            <a:r>
              <a:rPr lang="en-US" altLang="zh-TW" dirty="0"/>
              <a:t>《</a:t>
            </a:r>
            <a:r>
              <a:rPr lang="zh-TW" altLang="en-US" dirty="0"/>
              <a:t>生活</a:t>
            </a:r>
            <a:r>
              <a:rPr lang="en-US" altLang="zh-TW" dirty="0"/>
              <a:t>》</a:t>
            </a:r>
            <a:r>
              <a:rPr lang="zh-TW" altLang="en-US" dirty="0"/>
              <a:t>雜誌更以「</a:t>
            </a:r>
            <a:r>
              <a:rPr lang="en-US" altLang="zh-TW" dirty="0"/>
              <a:t>Magic Camera</a:t>
            </a:r>
            <a:r>
              <a:rPr lang="zh-TW" altLang="en-US" dirty="0"/>
              <a:t>」來形容它。</a:t>
            </a:r>
          </a:p>
          <a:p>
            <a:r>
              <a:rPr lang="en-US" altLang="zh-TW" dirty="0"/>
              <a:t>2001</a:t>
            </a:r>
            <a:r>
              <a:rPr lang="zh-TW" altLang="en-US" dirty="0"/>
              <a:t>年，拍立得宣告破產。</a:t>
            </a:r>
            <a:r>
              <a:rPr lang="en-US" altLang="zh-TW" dirty="0"/>
              <a:t>2005</a:t>
            </a:r>
            <a:r>
              <a:rPr lang="zh-TW" altLang="en-US" dirty="0"/>
              <a:t>年，公司被明尼蘇達州企業派特斯全球集團買下。</a:t>
            </a:r>
            <a:endParaRPr lang="en-US" altLang="zh-TW"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Disruptive Versus Sustaining Technology </a:t>
            </a:r>
            <a:r>
              <a:rPr lang="en-US" sz="2000" dirty="0"/>
              <a:t>1 of 2</a:t>
            </a:r>
            <a:endParaRPr lang="en-US" dirty="0"/>
          </a:p>
        </p:txBody>
      </p:sp>
      <p:sp>
        <p:nvSpPr>
          <p:cNvPr id="3" name="Content Placeholder 2"/>
          <p:cNvSpPr>
            <a:spLocks noGrp="1"/>
          </p:cNvSpPr>
          <p:nvPr>
            <p:ph idx="1"/>
          </p:nvPr>
        </p:nvSpPr>
        <p:spPr>
          <a:xfrm>
            <a:off x="457200" y="1000954"/>
            <a:ext cx="8229600" cy="3429000"/>
          </a:xfrm>
        </p:spPr>
        <p:txBody>
          <a:bodyPr/>
          <a:lstStyle/>
          <a:p>
            <a:pPr>
              <a:spcBef>
                <a:spcPts val="600"/>
              </a:spcBef>
              <a:spcAft>
                <a:spcPts val="1200"/>
              </a:spcAft>
            </a:pPr>
            <a:r>
              <a:rPr lang="en-US" sz="2800" dirty="0"/>
              <a:t>What do steamboats, transistor radios, and Intel’s 8088 processor all have in common?  </a:t>
            </a:r>
          </a:p>
          <a:p>
            <a:pPr lvl="2">
              <a:spcBef>
                <a:spcPts val="600"/>
              </a:spcBef>
              <a:spcAft>
                <a:spcPts val="1200"/>
              </a:spcAft>
              <a:buClr>
                <a:srgbClr val="C00000"/>
              </a:buClr>
            </a:pPr>
            <a:r>
              <a:rPr lang="en-US" sz="2400" b="1" dirty="0"/>
              <a:t>Disruptive technology </a:t>
            </a:r>
            <a:r>
              <a:rPr lang="en-US" sz="2400" dirty="0"/>
              <a:t>– A new way of doing things that initially does not meet the needs of existing customers</a:t>
            </a:r>
          </a:p>
          <a:p>
            <a:pPr lvl="2">
              <a:spcBef>
                <a:spcPts val="600"/>
              </a:spcBef>
              <a:spcAft>
                <a:spcPts val="1200"/>
              </a:spcAft>
              <a:buClr>
                <a:srgbClr val="C00000"/>
              </a:buClr>
            </a:pPr>
            <a:r>
              <a:rPr lang="en-US" sz="2400" b="1" dirty="0"/>
              <a:t>Sustaining technology </a:t>
            </a:r>
            <a:r>
              <a:rPr lang="en-US" sz="2400" dirty="0"/>
              <a:t>– Produces an improved product customers are eager to buy</a:t>
            </a:r>
          </a:p>
        </p:txBody>
      </p:sp>
      <p:sp>
        <p:nvSpPr>
          <p:cNvPr id="4" name="Text Placeholder 3"/>
          <p:cNvSpPr>
            <a:spLocks noGrp="1"/>
          </p:cNvSpPr>
          <p:nvPr>
            <p:ph type="body" sz="quarter" idx="12"/>
          </p:nvPr>
        </p:nvSpPr>
        <p:spPr>
          <a:xfrm>
            <a:off x="3467512" y="6453250"/>
            <a:ext cx="2208976" cy="252350"/>
          </a:xfrm>
        </p:spPr>
        <p:txBody>
          <a:bodyPr/>
          <a:lstStyle/>
          <a:p>
            <a:r>
              <a:rPr lang="en-US" sz="1200" dirty="0"/>
              <a:t>steamboat</a:t>
            </a:r>
            <a:r>
              <a:rPr lang="zh-TW" altLang="en-US" sz="1200" dirty="0"/>
              <a:t>汽船</a:t>
            </a:r>
            <a:endParaRPr lang="en-US" sz="1200" dirty="0"/>
          </a:p>
        </p:txBody>
      </p:sp>
      <p:sp>
        <p:nvSpPr>
          <p:cNvPr id="5" name="Text Placeholder 4"/>
          <p:cNvSpPr>
            <a:spLocks noGrp="1"/>
          </p:cNvSpPr>
          <p:nvPr>
            <p:ph type="body" sz="quarter" idx="11"/>
          </p:nvPr>
        </p:nvSpPr>
        <p:spPr/>
        <p:txBody>
          <a:bodyPr/>
          <a:lstStyle/>
          <a:p>
            <a:endParaRPr lang="en-US" dirty="0"/>
          </a:p>
        </p:txBody>
      </p:sp>
      <p:sp>
        <p:nvSpPr>
          <p:cNvPr id="6" name="矩形 5"/>
          <p:cNvSpPr/>
          <p:nvPr/>
        </p:nvSpPr>
        <p:spPr>
          <a:xfrm>
            <a:off x="685800" y="4421925"/>
            <a:ext cx="8077200" cy="2308324"/>
          </a:xfrm>
          <a:prstGeom prst="rect">
            <a:avLst/>
          </a:prstGeom>
        </p:spPr>
        <p:txBody>
          <a:bodyPr wrap="square">
            <a:spAutoFit/>
          </a:bodyPr>
          <a:lstStyle/>
          <a:p>
            <a:r>
              <a:rPr lang="zh-TW" altLang="en-US" dirty="0"/>
              <a:t>第一款民用電晶體收音機</a:t>
            </a:r>
            <a:r>
              <a:rPr lang="en-US" altLang="zh-TW" dirty="0"/>
              <a:t>TR-1</a:t>
            </a:r>
            <a:r>
              <a:rPr lang="zh-TW" altLang="en-US" dirty="0"/>
              <a:t>，由美國印第安納州的印第安納波利斯市工業發展工程師協會</a:t>
            </a:r>
            <a:r>
              <a:rPr lang="en-US" altLang="zh-TW" dirty="0"/>
              <a:t>Regency</a:t>
            </a:r>
            <a:r>
              <a:rPr lang="zh-TW" altLang="en-US" dirty="0"/>
              <a:t>部研製，於</a:t>
            </a:r>
            <a:r>
              <a:rPr lang="en-US" altLang="zh-TW" dirty="0"/>
              <a:t>1954</a:t>
            </a:r>
            <a:r>
              <a:rPr lang="zh-TW" altLang="en-US" dirty="0"/>
              <a:t>年</a:t>
            </a:r>
            <a:r>
              <a:rPr lang="en-US" altLang="zh-TW" dirty="0"/>
              <a:t>11</a:t>
            </a:r>
            <a:r>
              <a:rPr lang="zh-TW" altLang="en-US" dirty="0"/>
              <a:t>月投入市場。當時價格</a:t>
            </a:r>
            <a:r>
              <a:rPr lang="en-US" altLang="zh-TW" dirty="0"/>
              <a:t>49.95</a:t>
            </a:r>
            <a:r>
              <a:rPr lang="zh-TW" altLang="en-US" dirty="0"/>
              <a:t>美元。美國市場上，電晶體收音機直到</a:t>
            </a:r>
            <a:r>
              <a:rPr lang="en-US" altLang="zh-TW" dirty="0"/>
              <a:t>1960</a:t>
            </a:r>
            <a:r>
              <a:rPr lang="zh-TW" altLang="en-US" dirty="0"/>
              <a:t>年代早期才降到</a:t>
            </a:r>
            <a:r>
              <a:rPr lang="en-US" altLang="zh-TW" dirty="0"/>
              <a:t>20</a:t>
            </a:r>
            <a:r>
              <a:rPr lang="zh-TW" altLang="en-US" dirty="0"/>
              <a:t>美元以下； 後來「香港製造」大量湧入美國，進一步把價格降到</a:t>
            </a:r>
            <a:r>
              <a:rPr lang="en-US" altLang="zh-TW" dirty="0"/>
              <a:t>10</a:t>
            </a:r>
            <a:r>
              <a:rPr lang="zh-TW" altLang="en-US" dirty="0"/>
              <a:t>美元以下。</a:t>
            </a:r>
          </a:p>
          <a:p>
            <a:endParaRPr lang="zh-TW" altLang="en-US" dirty="0"/>
          </a:p>
          <a:p>
            <a:r>
              <a:rPr lang="zh-TW" altLang="en-US" dirty="0"/>
              <a:t>電晶體收音機的放大單元使用電晶體代替了電子管，因而比電子管收音機更小巧，更省電。電晶體收音機是現存的眾多通訊設備中最簡單的。據估算世界上至少現存</a:t>
            </a:r>
            <a:r>
              <a:rPr lang="en-US" altLang="zh-TW" dirty="0"/>
              <a:t>70</a:t>
            </a:r>
            <a:r>
              <a:rPr lang="zh-TW" altLang="en-US" dirty="0"/>
              <a:t>億台</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noChangeArrowheads="1"/>
          </p:cNvSpPr>
          <p:nvPr>
            <p:ph type="title"/>
          </p:nvPr>
        </p:nvSpPr>
        <p:spPr/>
        <p:txBody>
          <a:bodyPr>
            <a:normAutofit/>
          </a:bodyPr>
          <a:lstStyle/>
          <a:p>
            <a:r>
              <a:rPr lang="en-US" sz="3200" dirty="0"/>
              <a:t>Figure 3.1 Disruptive and Sustaining Technologies</a:t>
            </a:r>
            <a:endParaRPr lang="en-US" sz="2800" b="1" dirty="0">
              <a:solidFill>
                <a:schemeClr val="tx1"/>
              </a:solidFill>
            </a:endParaRPr>
          </a:p>
        </p:txBody>
      </p:sp>
      <p:pic>
        <p:nvPicPr>
          <p:cNvPr id="4" name="Picture 3" descr="A graph plots select companies according to the mix of expected returns on new versus existing investments.">
            <a:extLst>
              <a:ext uri="{FF2B5EF4-FFF2-40B4-BE49-F238E27FC236}">
                <a16:creationId xmlns:a16="http://schemas.microsoft.com/office/drawing/2014/main" id="{3F986268-BFE4-4C12-93AC-F90EA76CE3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219200"/>
            <a:ext cx="8796707" cy="5055457"/>
          </a:xfrm>
          <a:prstGeom prst="rect">
            <a:avLst/>
          </a:prstGeom>
        </p:spPr>
      </p:pic>
      <p:sp>
        <p:nvSpPr>
          <p:cNvPr id="7" name="Text Placeholder 6"/>
          <p:cNvSpPr>
            <a:spLocks noGrp="1"/>
          </p:cNvSpPr>
          <p:nvPr>
            <p:ph type="body" sz="quarter" idx="12"/>
          </p:nvPr>
        </p:nvSpPr>
        <p:spPr>
          <a:xfrm>
            <a:off x="152399" y="6274657"/>
            <a:ext cx="8796707" cy="378493"/>
          </a:xfrm>
        </p:spPr>
        <p:txBody>
          <a:bodyPr/>
          <a:lstStyle/>
          <a:p>
            <a:r>
              <a:rPr lang="en-US" altLang="zh-TW" sz="1200" dirty="0"/>
              <a:t>Sears 1886</a:t>
            </a:r>
            <a:r>
              <a:rPr lang="zh-TW" altLang="en-US" sz="1200" dirty="0"/>
              <a:t>年創建了西爾斯郵購公司</a:t>
            </a:r>
            <a:r>
              <a:rPr lang="en-US" altLang="zh-TW" sz="1200" dirty="0"/>
              <a:t>. </a:t>
            </a:r>
            <a:r>
              <a:rPr lang="zh-TW" altLang="en-US" sz="1200" dirty="0"/>
              <a:t>不敵電子商務競爭，</a:t>
            </a:r>
            <a:r>
              <a:rPr lang="en-US" altLang="zh-TW" sz="1200" dirty="0"/>
              <a:t>2018</a:t>
            </a:r>
            <a:r>
              <a:rPr lang="zh-TW" altLang="en-US" sz="1200" dirty="0"/>
              <a:t>年</a:t>
            </a:r>
            <a:r>
              <a:rPr lang="en-US" altLang="zh-TW" sz="1200" dirty="0"/>
              <a:t>10</a:t>
            </a:r>
            <a:r>
              <a:rPr lang="zh-TW" altLang="en-US" sz="1200" dirty="0"/>
              <a:t>月</a:t>
            </a:r>
            <a:r>
              <a:rPr lang="en-US" altLang="zh-TW" sz="1200" dirty="0"/>
              <a:t>15</a:t>
            </a:r>
            <a:r>
              <a:rPr lang="zh-TW" altLang="en-US" sz="1200" dirty="0"/>
              <a:t>日，該公司向美國法院申請破產保護</a:t>
            </a:r>
            <a:endParaRPr lang="en-US" altLang="zh-TW" sz="1200" dirty="0"/>
          </a:p>
          <a:p>
            <a:r>
              <a:rPr lang="en-US" altLang="zh-TW" sz="1200" dirty="0" err="1"/>
              <a:t>Phillps</a:t>
            </a:r>
            <a:r>
              <a:rPr lang="zh-TW" altLang="en-US" sz="1200" dirty="0"/>
              <a:t>美國第二大煉油廠</a:t>
            </a:r>
            <a:r>
              <a:rPr lang="en-US" altLang="zh-TW" sz="1200" dirty="0"/>
              <a:t>, 2017</a:t>
            </a:r>
            <a:r>
              <a:rPr lang="zh-TW" altLang="en-US" sz="1200" dirty="0"/>
              <a:t>年</a:t>
            </a:r>
            <a:r>
              <a:rPr lang="en-US" altLang="zh-TW" sz="1200" dirty="0"/>
              <a:t>3</a:t>
            </a:r>
            <a:r>
              <a:rPr lang="zh-TW" altLang="en-US" sz="1200" dirty="0"/>
              <a:t>月以</a:t>
            </a:r>
            <a:r>
              <a:rPr lang="en-US" altLang="zh-TW" sz="1200" dirty="0"/>
              <a:t>133</a:t>
            </a:r>
            <a:r>
              <a:rPr lang="zh-TW" altLang="en-US" sz="1200" dirty="0"/>
              <a:t>億美元出售加拿大</a:t>
            </a:r>
            <a:endParaRPr lang="en-US" sz="1200" dirty="0">
              <a:hlinkClick r:id="rId4" action="ppaction://hlinksldjump"/>
            </a:endParaRPr>
          </a:p>
        </p:txBody>
      </p:sp>
      <p:sp>
        <p:nvSpPr>
          <p:cNvPr id="6" name="Text Placeholder 5"/>
          <p:cNvSpPr>
            <a:spLocks noGrp="1"/>
          </p:cNvSpPr>
          <p:nvPr>
            <p:ph type="body" sz="quarter" idx="11"/>
          </p:nvPr>
        </p:nvSpPr>
        <p:spPr/>
        <p:txBody>
          <a:bodyPr/>
          <a:lstStyle/>
          <a:p>
            <a:endParaRPr lang="en-US" dirty="0"/>
          </a:p>
        </p:txBody>
      </p:sp>
    </p:spTree>
  </p:cSld>
  <p:clrMapOvr>
    <a:masterClrMapping/>
  </p:clrMapOvr>
  <p:transition spd="med"/>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6894</TotalTime>
  <Words>10707</Words>
  <Application>Microsoft Office PowerPoint</Application>
  <PresentationFormat>如螢幕大小 (4:3)</PresentationFormat>
  <Paragraphs>671</Paragraphs>
  <Slides>65</Slides>
  <Notes>50</Notes>
  <HiddenSlides>0</HiddenSlides>
  <MMClips>0</MMClips>
  <ScaleCrop>false</ScaleCrop>
  <HeadingPairs>
    <vt:vector size="6" baseType="variant">
      <vt:variant>
        <vt:lpstr>使用字型</vt:lpstr>
      </vt:variant>
      <vt:variant>
        <vt:i4>10</vt:i4>
      </vt:variant>
      <vt:variant>
        <vt:lpstr>佈景主題</vt:lpstr>
      </vt:variant>
      <vt:variant>
        <vt:i4>6</vt:i4>
      </vt:variant>
      <vt:variant>
        <vt:lpstr>投影片標題</vt:lpstr>
      </vt:variant>
      <vt:variant>
        <vt:i4>65</vt:i4>
      </vt:variant>
    </vt:vector>
  </HeadingPairs>
  <TitlesOfParts>
    <vt:vector size="81" baseType="lpstr">
      <vt:lpstr>Albertus (W1)</vt:lpstr>
      <vt:lpstr>ArumSans Bold</vt:lpstr>
      <vt:lpstr>ArumSans Regular</vt:lpstr>
      <vt:lpstr>ＭＳ Ｐゴシック</vt:lpstr>
      <vt:lpstr>Vectipede Rg</vt:lpstr>
      <vt:lpstr>新細明體</vt:lpstr>
      <vt:lpstr>Arial</vt:lpstr>
      <vt:lpstr>Calibri</vt:lpstr>
      <vt:lpstr>Century Schoolbook</vt:lpstr>
      <vt:lpstr>Wingdings</vt:lpstr>
      <vt:lpstr>FIRST, BREAK, LAST slides </vt:lpstr>
      <vt:lpstr>1_Alternate FIRST, BREAK, LAST slides</vt:lpstr>
      <vt:lpstr>1_Plain BODY/MAIN CONTENT</vt:lpstr>
      <vt:lpstr>1_Red bar footer BODY/MAIN CONTENT</vt:lpstr>
      <vt:lpstr>1_PLAIN Section Divider, Quotes, Callouts</vt:lpstr>
      <vt:lpstr>RED FOOTER Section Divider, Quotes, Callouts</vt:lpstr>
      <vt:lpstr>CHAPTER THREE</vt:lpstr>
      <vt:lpstr>Chapter Three little case</vt:lpstr>
      <vt:lpstr>Chapter Three little case</vt:lpstr>
      <vt:lpstr>Chapter Three Overview</vt:lpstr>
      <vt:lpstr>Section 3.1</vt:lpstr>
      <vt:lpstr>Learning Outcomes 1 of 2</vt:lpstr>
      <vt:lpstr>Disruptive Technology</vt:lpstr>
      <vt:lpstr>Disruptive Versus Sustaining Technology 1 of 2</vt:lpstr>
      <vt:lpstr>Figure 3.1 Disruptive and Sustaining Technologies</vt:lpstr>
      <vt:lpstr>Disruptive Versus Sustaining Technology 2 of 2</vt:lpstr>
      <vt:lpstr>The Internet and World Wide Web – The Ultimate Business Disruptors 1 of 4 </vt:lpstr>
      <vt:lpstr>The Internet and World Wide Web – The Ultimate Business Disruptors 2 of 4 </vt:lpstr>
      <vt:lpstr>The Internet and World Wide Web – The Ultimate Business Disruptors 3 of 4 </vt:lpstr>
      <vt:lpstr>The Internet and World Wide Web – The Ultimate Business Disruptors 4 of 4 </vt:lpstr>
      <vt:lpstr>Web 1.0 – The Catalyst for Ebusiness 1 of 2</vt:lpstr>
      <vt:lpstr>Web 1.0 – The Catalyst for Ebusiness 2 of 2</vt:lpstr>
      <vt:lpstr>Figure 3.5 Ebusiness Advantages</vt:lpstr>
      <vt:lpstr>Expanding Global Reach</vt:lpstr>
      <vt:lpstr>Opening New Markets</vt:lpstr>
      <vt:lpstr>Figure 3.6 The Long Tail</vt:lpstr>
      <vt:lpstr>Reducing Costs</vt:lpstr>
      <vt:lpstr>Figure 3.7 Business Value of Disintermediation</vt:lpstr>
      <vt:lpstr>Improving Effectiveness 1 of 4</vt:lpstr>
      <vt:lpstr>Improving Effectiveness 2 of 4</vt:lpstr>
      <vt:lpstr>Improving Effectiveness 3 of 4</vt:lpstr>
      <vt:lpstr>Improving Effectiveness 4 of 4</vt:lpstr>
      <vt:lpstr>Figure 3.9 Ebusiness Models 1 of 2</vt:lpstr>
      <vt:lpstr>Figure 3.10 Forms of Business-To-Consumer Operations</vt:lpstr>
      <vt:lpstr>Ebusiness Forms and Revenue-Generating Strategies 1 of 3</vt:lpstr>
      <vt:lpstr>Ebusiness Forms and Revenue-Generating Strategies 2 of 3</vt:lpstr>
      <vt:lpstr>Ebusiness Forms and Revenue-Generating Strategies 3 of 3</vt:lpstr>
      <vt:lpstr>Ebusiness Fraud</vt:lpstr>
      <vt:lpstr>Figure 3.13 Ebusiness Tools</vt:lpstr>
      <vt:lpstr>Ebusiness Tools for Connecting and Communicating</vt:lpstr>
      <vt:lpstr>Figure 3.14 Challenges Facing Ebusiness</vt:lpstr>
      <vt:lpstr>Section 3.2</vt:lpstr>
      <vt:lpstr>Learning Outcomes 2 of 2</vt:lpstr>
      <vt:lpstr>Web 2.0: Advantages of Business 2.0</vt:lpstr>
      <vt:lpstr>Figure 3.15 Four Characteristics of Web 2.0</vt:lpstr>
      <vt:lpstr>Content Sharing Through Open Sourcing</vt:lpstr>
      <vt:lpstr>User-Contributed Content</vt:lpstr>
      <vt:lpstr>Collaboration Inside the Organization 1 of 2</vt:lpstr>
      <vt:lpstr>Collaboration Inside the Organization 2 of 2</vt:lpstr>
      <vt:lpstr>Collaboration Outside the Organization</vt:lpstr>
      <vt:lpstr>Networking Communities With Business 2.0</vt:lpstr>
      <vt:lpstr>Social Tagging</vt:lpstr>
      <vt:lpstr>Figure 3.19 Folksonomy Example: The User-Generated Names for Cellular Phones</vt:lpstr>
      <vt:lpstr>Figure 3.20 Business 2.0 Communication and Collaboration Tools</vt:lpstr>
      <vt:lpstr>Blogs</vt:lpstr>
      <vt:lpstr>Wikis</vt:lpstr>
      <vt:lpstr>Mashups</vt:lpstr>
      <vt:lpstr>Figure 3.21 Challenges of Business 2.0</vt:lpstr>
      <vt:lpstr>Web 3.0 1 of 2</vt:lpstr>
      <vt:lpstr>Web 3.0 2 of 2</vt:lpstr>
      <vt:lpstr>Egovernment: The Government Moves Online</vt:lpstr>
      <vt:lpstr>Figure 3.22 Extended Ebusiness</vt:lpstr>
      <vt:lpstr>Learning Outcome Review</vt:lpstr>
      <vt:lpstr>Appendix of Image Long Descriptions</vt:lpstr>
      <vt:lpstr>Appendix 1 Figure 3.1 Disruptive and Sustaining Technologies</vt:lpstr>
      <vt:lpstr>Appendix 2 Figure 3.6 The Long Tail</vt:lpstr>
      <vt:lpstr>Appendix 3 Figure 3.7 Business Value of Disintermediation</vt:lpstr>
      <vt:lpstr>Appendix 4 Figure 3.9 Ebusiness Models 1 of 2</vt:lpstr>
      <vt:lpstr>Appendix 5 Figure 3.15 Four Characteristics of Web 2.0</vt:lpstr>
      <vt:lpstr>Appendix 7 Figure 3.20 Business 2.0 Communication and Collaboration Tools</vt:lpstr>
      <vt:lpstr>Appendix 7 Figure 3.22 Extended Ebusiness</vt:lpstr>
    </vt:vector>
  </TitlesOfParts>
  <Company>Daniels College of Business, University of Denver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Paige Baltzan</dc:creator>
  <cp:lastModifiedBy>Yuntech</cp:lastModifiedBy>
  <cp:revision>444</cp:revision>
  <dcterms:created xsi:type="dcterms:W3CDTF">2004-06-28T21:12:50Z</dcterms:created>
  <dcterms:modified xsi:type="dcterms:W3CDTF">2019-10-23T23:17:06Z</dcterms:modified>
</cp:coreProperties>
</file>