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7" r:id="rId1"/>
    <p:sldMasterId id="2147484155" r:id="rId2"/>
    <p:sldMasterId id="2147484163" r:id="rId3"/>
    <p:sldMasterId id="2147484174" r:id="rId4"/>
    <p:sldMasterId id="2147484185" r:id="rId5"/>
    <p:sldMasterId id="2147484193" r:id="rId6"/>
  </p:sldMasterIdLst>
  <p:notesMasterIdLst>
    <p:notesMasterId r:id="rId65"/>
  </p:notesMasterIdLst>
  <p:handoutMasterIdLst>
    <p:handoutMasterId r:id="rId66"/>
  </p:handoutMasterIdLst>
  <p:sldIdLst>
    <p:sldId id="464" r:id="rId7"/>
    <p:sldId id="468" r:id="rId8"/>
    <p:sldId id="516" r:id="rId9"/>
    <p:sldId id="519" r:id="rId10"/>
    <p:sldId id="471" r:id="rId11"/>
    <p:sldId id="472" r:id="rId12"/>
    <p:sldId id="473" r:id="rId13"/>
    <p:sldId id="474" r:id="rId14"/>
    <p:sldId id="475" r:id="rId15"/>
    <p:sldId id="476" r:id="rId16"/>
    <p:sldId id="534" r:id="rId17"/>
    <p:sldId id="477" r:id="rId18"/>
    <p:sldId id="478" r:id="rId19"/>
    <p:sldId id="479" r:id="rId20"/>
    <p:sldId id="480" r:id="rId21"/>
    <p:sldId id="481" r:id="rId22"/>
    <p:sldId id="482" r:id="rId23"/>
    <p:sldId id="483" r:id="rId24"/>
    <p:sldId id="484" r:id="rId25"/>
    <p:sldId id="485" r:id="rId26"/>
    <p:sldId id="486" r:id="rId27"/>
    <p:sldId id="487" r:id="rId28"/>
    <p:sldId id="517" r:id="rId29"/>
    <p:sldId id="520" r:id="rId30"/>
    <p:sldId id="518" r:id="rId31"/>
    <p:sldId id="491" r:id="rId32"/>
    <p:sldId id="492" r:id="rId33"/>
    <p:sldId id="493" r:id="rId34"/>
    <p:sldId id="494" r:id="rId35"/>
    <p:sldId id="495" r:id="rId36"/>
    <p:sldId id="496" r:id="rId37"/>
    <p:sldId id="497" r:id="rId38"/>
    <p:sldId id="498" r:id="rId39"/>
    <p:sldId id="499" r:id="rId40"/>
    <p:sldId id="500" r:id="rId41"/>
    <p:sldId id="501" r:id="rId42"/>
    <p:sldId id="502" r:id="rId43"/>
    <p:sldId id="503" r:id="rId44"/>
    <p:sldId id="504" r:id="rId45"/>
    <p:sldId id="505" r:id="rId46"/>
    <p:sldId id="506" r:id="rId47"/>
    <p:sldId id="507" r:id="rId48"/>
    <p:sldId id="533" r:id="rId49"/>
    <p:sldId id="508" r:id="rId50"/>
    <p:sldId id="509" r:id="rId51"/>
    <p:sldId id="510" r:id="rId52"/>
    <p:sldId id="512" r:id="rId53"/>
    <p:sldId id="514" r:id="rId54"/>
    <p:sldId id="522" r:id="rId55"/>
    <p:sldId id="524" r:id="rId56"/>
    <p:sldId id="525" r:id="rId57"/>
    <p:sldId id="526" r:id="rId58"/>
    <p:sldId id="527" r:id="rId59"/>
    <p:sldId id="528" r:id="rId60"/>
    <p:sldId id="529" r:id="rId61"/>
    <p:sldId id="530" r:id="rId62"/>
    <p:sldId id="531" r:id="rId63"/>
    <p:sldId id="532"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B2E3"/>
    <a:srgbClr val="5CA3DE"/>
    <a:srgbClr val="1E5E92"/>
    <a:srgbClr val="FF0000"/>
    <a:srgbClr val="548486"/>
    <a:srgbClr val="E6E4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864" autoAdjust="0"/>
    <p:restoredTop sz="95320" autoAdjust="0"/>
  </p:normalViewPr>
  <p:slideViewPr>
    <p:cSldViewPr>
      <p:cViewPr varScale="1">
        <p:scale>
          <a:sx n="96" d="100"/>
          <a:sy n="96" d="100"/>
        </p:scale>
        <p:origin x="2776" y="64"/>
      </p:cViewPr>
      <p:guideLst>
        <p:guide orient="horz" pos="2160"/>
        <p:guide pos="2880"/>
      </p:guideLst>
    </p:cSldViewPr>
  </p:slideViewPr>
  <p:outlineViewPr>
    <p:cViewPr>
      <p:scale>
        <a:sx n="33" d="100"/>
        <a:sy n="33" d="100"/>
      </p:scale>
      <p:origin x="0" y="27230"/>
    </p:cViewPr>
  </p:outlineViewPr>
  <p:notesTextViewPr>
    <p:cViewPr>
      <p:scale>
        <a:sx n="100" d="100"/>
        <a:sy n="100" d="100"/>
      </p:scale>
      <p:origin x="0" y="0"/>
    </p:cViewPr>
  </p:notesTextViewPr>
  <p:sorterViewPr>
    <p:cViewPr>
      <p:scale>
        <a:sx n="66" d="100"/>
        <a:sy n="66" d="100"/>
      </p:scale>
      <p:origin x="0" y="3264"/>
    </p:cViewPr>
  </p:sorterViewPr>
  <p:notesViewPr>
    <p:cSldViewPr>
      <p:cViewPr>
        <p:scale>
          <a:sx n="100" d="100"/>
          <a:sy n="100" d="100"/>
        </p:scale>
        <p:origin x="-2100" y="15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78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78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Lecture Style Format Sample</a:t>
            </a:r>
          </a:p>
        </p:txBody>
      </p:sp>
      <p:sp>
        <p:nvSpPr>
          <p:cNvPr id="378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604B1AA-872E-472D-B57D-B62982D128A9}" type="slidenum">
              <a:rPr lang="en-US"/>
              <a:pPr>
                <a:defRPr/>
              </a:pPr>
              <a:t>‹#›</a:t>
            </a:fld>
            <a:endParaRPr lang="en-US" dirty="0"/>
          </a:p>
        </p:txBody>
      </p:sp>
    </p:spTree>
    <p:extLst>
      <p:ext uri="{BB962C8B-B14F-4D97-AF65-F5344CB8AC3E}">
        <p14:creationId xmlns:p14="http://schemas.microsoft.com/office/powerpoint/2010/main" val="222625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Lecture Style Format Sample</a:t>
            </a: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ADBBF27-8435-4D98-996B-756BA0CFBB3A}" type="slidenum">
              <a:rPr lang="en-US"/>
              <a:pPr>
                <a:defRPr/>
              </a:pPr>
              <a:t>‹#›</a:t>
            </a:fld>
            <a:endParaRPr lang="en-US" dirty="0"/>
          </a:p>
        </p:txBody>
      </p:sp>
    </p:spTree>
    <p:extLst>
      <p:ext uri="{BB962C8B-B14F-4D97-AF65-F5344CB8AC3E}">
        <p14:creationId xmlns:p14="http://schemas.microsoft.com/office/powerpoint/2010/main" val="1178949969"/>
      </p:ext>
    </p:extLst>
  </p:cSld>
  <p:clrMap bg1="lt1" tx1="dk1" bg2="lt2" tx2="dk2" accent1="accent1" accent2="accent2" accent3="accent3" accent4="accent4" accent5="accent5" accent6="accent6" hlink="hlink" folHlink="folHlink"/>
  <p:notesStyle>
    <a:lvl1pPr marL="119063" indent="-119063" algn="l" rtl="0" eaLnBrk="0" fontAlgn="base" hangingPunct="0">
      <a:spcBef>
        <a:spcPct val="30000"/>
      </a:spcBef>
      <a:spcAft>
        <a:spcPct val="0"/>
      </a:spcAft>
      <a:buChar char="•"/>
      <a:defRPr sz="1000" kern="1200">
        <a:solidFill>
          <a:schemeClr val="tx1"/>
        </a:solidFill>
        <a:latin typeface="Albertus (W1)" charset="0"/>
        <a:ea typeface="+mn-ea"/>
        <a:cs typeface="+mn-cs"/>
      </a:defRPr>
    </a:lvl1pPr>
    <a:lvl2pPr marL="403225" indent="-169863" algn="l" rtl="0" eaLnBrk="0" fontAlgn="base" hangingPunct="0">
      <a:spcBef>
        <a:spcPct val="30000"/>
      </a:spcBef>
      <a:spcAft>
        <a:spcPct val="0"/>
      </a:spcAft>
      <a:buFont typeface="Wingdings" pitchFamily="2" charset="2"/>
      <a:buChar char="§"/>
      <a:defRPr sz="1000" kern="1200">
        <a:solidFill>
          <a:schemeClr val="tx1"/>
        </a:solidFill>
        <a:latin typeface="Albertus (W1)" charset="0"/>
        <a:ea typeface="+mn-ea"/>
        <a:cs typeface="+mn-cs"/>
      </a:defRPr>
    </a:lvl2pPr>
    <a:lvl3pPr marL="636588" indent="-119063" algn="l" rtl="0" eaLnBrk="0" fontAlgn="base" hangingPunct="0">
      <a:spcBef>
        <a:spcPct val="30000"/>
      </a:spcBef>
      <a:spcAft>
        <a:spcPct val="0"/>
      </a:spcAft>
      <a:buChar char="o"/>
      <a:defRPr sz="1000" kern="1200">
        <a:solidFill>
          <a:schemeClr val="tx1"/>
        </a:solidFill>
        <a:latin typeface="Albertus (W1)" charset="0"/>
        <a:ea typeface="+mn-ea"/>
        <a:cs typeface="+mn-cs"/>
      </a:defRPr>
    </a:lvl3pPr>
    <a:lvl4pPr marL="869950" indent="-119063" algn="l" rtl="0" eaLnBrk="0" fontAlgn="base" hangingPunct="0">
      <a:spcBef>
        <a:spcPct val="30000"/>
      </a:spcBef>
      <a:spcAft>
        <a:spcPct val="0"/>
      </a:spcAft>
      <a:buFont typeface="Wingdings" pitchFamily="2" charset="2"/>
      <a:buChar char="v"/>
      <a:defRPr sz="1000" kern="1200">
        <a:solidFill>
          <a:schemeClr val="tx1"/>
        </a:solidFill>
        <a:latin typeface="Albertus (W1)" charset="0"/>
        <a:ea typeface="+mn-ea"/>
        <a:cs typeface="+mn-cs"/>
      </a:defRPr>
    </a:lvl4pPr>
    <a:lvl5pPr marL="1154113" indent="-169863" algn="l" rtl="0" eaLnBrk="0" fontAlgn="base" hangingPunct="0">
      <a:spcBef>
        <a:spcPct val="30000"/>
      </a:spcBef>
      <a:spcAft>
        <a:spcPct val="0"/>
      </a:spcAft>
      <a:buChar char="•"/>
      <a:defRPr sz="1000" kern="1200">
        <a:solidFill>
          <a:schemeClr val="tx1"/>
        </a:solidFill>
        <a:latin typeface="Albertus (W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howstuffworks.com/"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omputer.howstuffworks.com/internet-infrastructure.htm"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computer.howstuffworks.com/wimax1.ht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computer.howstuffworks.com/internet-infrastructure.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D2C4814-0154-4173-AFCF-03464D69492E}" type="slidenum">
              <a:rPr lang="en-US" smtClean="0"/>
              <a:pPr eaLnBrk="1" hangingPunct="1"/>
              <a:t>1</a:t>
            </a:fld>
            <a:endParaRPr lang="en-US" dirty="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Networks and telecommunications are the transmission of signals over a distance for the purpose of communication. In modern times, this process almost always involves the sending of electromagnetic waves by electronic transmitters but in earlier years it may have involved the use of smoke signals, drums or semaphore. </a:t>
            </a:r>
          </a:p>
          <a:p>
            <a:pPr eaLnBrk="1" hangingPunct="1"/>
            <a:r>
              <a:rPr lang="en-US" dirty="0"/>
              <a:t>Today, network and telecommunication is widespread and devices that assist the process such as the television, radio, and telephone are common in many parts of the world. </a:t>
            </a:r>
          </a:p>
          <a:p>
            <a:pPr eaLnBrk="1" hangingPunct="1"/>
            <a:r>
              <a:rPr lang="en-US" dirty="0"/>
              <a:t>There is also a vast array of networks that connect these devices, including computer networks, public telephone networks, radio networks, and television networks. Computer communication across the Internet, such as email and instant messaging, is just one of many examples of telecommunication.</a:t>
            </a:r>
          </a:p>
        </p:txBody>
      </p:sp>
    </p:spTree>
    <p:extLst>
      <p:ext uri="{BB962C8B-B14F-4D97-AF65-F5344CB8AC3E}">
        <p14:creationId xmlns:p14="http://schemas.microsoft.com/office/powerpoint/2010/main" val="7092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 </a:t>
            </a:r>
            <a:r>
              <a:rPr lang="en-US" b="1" i="0" dirty="0"/>
              <a:t>packet </a:t>
            </a:r>
            <a:r>
              <a:rPr lang="en-US" i="0" dirty="0"/>
              <a:t>is a single unit of binary data routed through a network. </a:t>
            </a:r>
          </a:p>
          <a:p>
            <a:r>
              <a:rPr lang="en-US" i="0" dirty="0"/>
              <a:t>Packets directly impact network performance and reliability by subdividing an electronic message into smaller more manageable packets. </a:t>
            </a:r>
          </a:p>
          <a:p>
            <a:r>
              <a:rPr lang="en-US" b="1" i="0" dirty="0"/>
              <a:t>Standard packet formats </a:t>
            </a:r>
            <a:r>
              <a:rPr lang="en-US" i="0" dirty="0"/>
              <a:t>include a packet header, packet body containing the original message, and packet footer. </a:t>
            </a:r>
          </a:p>
          <a:p>
            <a:r>
              <a:rPr lang="en-US" i="0" dirty="0"/>
              <a:t>The </a:t>
            </a:r>
            <a:r>
              <a:rPr lang="en-US" b="1" i="0" dirty="0"/>
              <a:t>packet header </a:t>
            </a:r>
            <a:r>
              <a:rPr lang="en-US" i="0" dirty="0"/>
              <a:t>lists the destination (for example in IP packets the destination is the IP address) along with the length of the message data. </a:t>
            </a:r>
          </a:p>
          <a:p>
            <a:r>
              <a:rPr lang="en-US" i="0" dirty="0"/>
              <a:t>The </a:t>
            </a:r>
            <a:r>
              <a:rPr lang="en-US" b="1" i="0" dirty="0"/>
              <a:t>packet footer </a:t>
            </a:r>
            <a:r>
              <a:rPr lang="en-US" i="0" dirty="0"/>
              <a:t>represents the end of the packet or transmission end. </a:t>
            </a:r>
          </a:p>
          <a:p>
            <a:r>
              <a:rPr lang="en-US" i="0" dirty="0"/>
              <a:t>The packet header and packet footer contain error-checking information to ensure the entire message is sent and received. The receiving device reassembles the individual packets into the original by stripping off the headers and footers and then piecing together the packets in the correct sequence. </a:t>
            </a:r>
          </a:p>
          <a:p>
            <a:r>
              <a:rPr lang="en-US" b="1" i="0" dirty="0"/>
              <a:t>Traceroute </a:t>
            </a:r>
            <a:r>
              <a:rPr lang="en-US" i="0" dirty="0"/>
              <a:t>is a utility application that monitors the network path of packet data sent to a remote computer. </a:t>
            </a:r>
          </a:p>
          <a:p>
            <a:r>
              <a:rPr lang="en-US" i="0" dirty="0"/>
              <a:t>Traceroute programs send a series of test messages over the network (using the name or IP address) until the last message finally reaches its destination. </a:t>
            </a:r>
          </a:p>
          <a:p>
            <a:r>
              <a:rPr lang="en-US" i="0" dirty="0"/>
              <a:t>When finished, traceroute displays the path from the initial computer to the destination computer. </a:t>
            </a:r>
          </a:p>
          <a:p>
            <a:r>
              <a:rPr lang="en-US" i="0" dirty="0"/>
              <a:t>A </a:t>
            </a:r>
            <a:r>
              <a:rPr lang="en-US" b="1" i="0" dirty="0"/>
              <a:t>proxy </a:t>
            </a:r>
            <a:r>
              <a:rPr lang="en-US" i="0" dirty="0"/>
              <a:t>is software </a:t>
            </a:r>
            <a:r>
              <a:rPr lang="en-US" dirty="0"/>
              <a:t>that prevents direct communication between asending and receiving computer and is used to monitor packets for security reasons.</a:t>
            </a: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96C522F-D591-4567-90E7-E1375DCEA887}" type="slidenum">
              <a:rPr lang="en-US" smtClean="0"/>
              <a:pPr eaLnBrk="1" hangingPunct="1"/>
              <a:t>12</a:t>
            </a:fld>
            <a:endParaRPr lang="en-US" dirty="0"/>
          </a:p>
        </p:txBody>
      </p:sp>
    </p:spTree>
    <p:extLst>
      <p:ext uri="{BB962C8B-B14F-4D97-AF65-F5344CB8AC3E}">
        <p14:creationId xmlns:p14="http://schemas.microsoft.com/office/powerpoint/2010/main" val="2476582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Network access technologies use a standard Internet protocol </a:t>
            </a:r>
            <a:r>
              <a:rPr lang="en-US" i="0" dirty="0" smtClean="0"/>
              <a:t>called </a:t>
            </a:r>
            <a:r>
              <a:rPr lang="en-US" b="1" i="0" dirty="0" smtClean="0"/>
              <a:t>transmission control protocol/Internet protocol (TCP/IP), </a:t>
            </a:r>
            <a:r>
              <a:rPr lang="en-US" dirty="0" smtClean="0"/>
              <a:t>which provides the technical foundation for the public Internet as well as for large numbers of private networks. </a:t>
            </a:r>
            <a:endParaRPr lang="en-US" dirty="0"/>
          </a:p>
          <a:p>
            <a:r>
              <a:rPr lang="en-US" dirty="0"/>
              <a:t>One of the primary reasons for developing TCP/IP was to allow diverse or differing networks to connect and communicate with each other, essentially allowing LANs, WANs, and MANs to grow with each new connection. </a:t>
            </a:r>
          </a:p>
          <a:p>
            <a:r>
              <a:rPr lang="en-US" i="0" dirty="0"/>
              <a:t>An </a:t>
            </a:r>
            <a:r>
              <a:rPr lang="en-US" b="1" i="0" dirty="0"/>
              <a:t>IP address </a:t>
            </a:r>
            <a:r>
              <a:rPr lang="en-US" dirty="0"/>
              <a:t>is a unique number that identifies where computers are located on the network. IP addresses appear in the form of xxx.xxx.xxx.xxx, though each grouping can be as short as a single digit.</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8AB45B7-744B-412B-B63B-317C34EB0E5D}" type="slidenum">
              <a:rPr lang="en-US" smtClean="0"/>
              <a:pPr eaLnBrk="1" hangingPunct="1"/>
              <a:t>13</a:t>
            </a:fld>
            <a:endParaRPr lang="en-US" dirty="0"/>
          </a:p>
        </p:txBody>
      </p:sp>
    </p:spTree>
    <p:extLst>
      <p:ext uri="{BB962C8B-B14F-4D97-AF65-F5344CB8AC3E}">
        <p14:creationId xmlns:p14="http://schemas.microsoft.com/office/powerpoint/2010/main" val="4281317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If there is one flaw in TCP/IP, it is the complexity of IP addresses. </a:t>
            </a:r>
          </a:p>
          <a:p>
            <a:r>
              <a:rPr lang="en-US" dirty="0"/>
              <a:t>This is why we use a </a:t>
            </a:r>
            <a:r>
              <a:rPr lang="en-US" b="1" i="0" dirty="0"/>
              <a:t>domain name system (DNS) </a:t>
            </a:r>
            <a:r>
              <a:rPr lang="en-US" i="0" dirty="0"/>
              <a:t>to convert </a:t>
            </a:r>
            <a:r>
              <a:rPr lang="en-US" dirty="0"/>
              <a:t>IP addresses into </a:t>
            </a:r>
            <a:r>
              <a:rPr lang="en-US" i="1" dirty="0"/>
              <a:t>domains, </a:t>
            </a:r>
            <a:r>
              <a:rPr lang="en-US" dirty="0"/>
              <a:t>or identifying labels that use a variety of recognizable naming conventions. Therefore, instead of trying to remember 97.17.237.15, users can simply specify a domain name to access a computer or website, such as www.apple.com</a:t>
            </a: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692D1C9-9471-4EB9-9A63-1AF677575463}" type="slidenum">
              <a:rPr lang="en-US" smtClean="0"/>
              <a:pPr eaLnBrk="1" hangingPunct="1"/>
              <a:t>14</a:t>
            </a:fld>
            <a:endParaRPr lang="en-US" dirty="0"/>
          </a:p>
        </p:txBody>
      </p:sp>
    </p:spTree>
    <p:extLst>
      <p:ext uri="{BB962C8B-B14F-4D97-AF65-F5344CB8AC3E}">
        <p14:creationId xmlns:p14="http://schemas.microsoft.com/office/powerpoint/2010/main" val="2746245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 part due to the explosive use of the Internet and connectivity of TCP/IP, there is a convergence of network devices, applications, and services.</a:t>
            </a:r>
          </a:p>
          <a:p>
            <a:r>
              <a:rPr lang="en-US" dirty="0"/>
              <a:t>Consumers, companies, educational institutions, and government agencies extensively engage in texting, Web surfing, videoconference applications, online gaming, and ebusiness.</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6DB4B3C-2418-4346-8077-683A9ACB7B2E}" type="slidenum">
              <a:rPr lang="en-US" smtClean="0"/>
              <a:pPr eaLnBrk="1" hangingPunct="1"/>
              <a:t>15</a:t>
            </a:fld>
            <a:endParaRPr lang="en-US" dirty="0"/>
          </a:p>
        </p:txBody>
      </p:sp>
    </p:spTree>
    <p:extLst>
      <p:ext uri="{BB962C8B-B14F-4D97-AF65-F5344CB8AC3E}">
        <p14:creationId xmlns:p14="http://schemas.microsoft.com/office/powerpoint/2010/main" val="1783882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Unified communications (UC):The integration of communication channels into a single service </a:t>
            </a:r>
          </a:p>
          <a:p>
            <a:r>
              <a:rPr lang="en-US" dirty="0"/>
              <a:t>Voice over IP (VoIP): Uses IP technology to transmit telephone calls. </a:t>
            </a:r>
          </a:p>
          <a:p>
            <a:r>
              <a:rPr lang="en-US" dirty="0"/>
              <a:t>Almost any type of information can be converted into digital form and exchanged over a network. </a:t>
            </a:r>
          </a:p>
          <a:p>
            <a:r>
              <a:rPr lang="en-US" dirty="0"/>
              <a:t>Network convergence then allows the weaving together of voice, data, and video. </a:t>
            </a:r>
          </a:p>
          <a:p>
            <a:r>
              <a:rPr lang="en-US" dirty="0"/>
              <a:t>The benefits of network convergence allow for multiple services, multiple devices, but one network, one vendor, and one bill.</a:t>
            </a: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4EC68FE-6982-4E11-8659-0BB0A4FCF437}" type="slidenum">
              <a:rPr lang="en-US" smtClean="0"/>
              <a:pPr eaLnBrk="1" hangingPunct="1"/>
              <a:t>16</a:t>
            </a:fld>
            <a:endParaRPr lang="en-US" dirty="0"/>
          </a:p>
        </p:txBody>
      </p:sp>
    </p:spTree>
    <p:extLst>
      <p:ext uri="{BB962C8B-B14F-4D97-AF65-F5344CB8AC3E}">
        <p14:creationId xmlns:p14="http://schemas.microsoft.com/office/powerpoint/2010/main" val="4220414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Numerous vendors offer VoIP services; however, the service works differently depending on the vendor’s IT infrastructure</a:t>
            </a:r>
          </a:p>
          <a:p>
            <a:pPr eaLnBrk="1" hangingPunct="1"/>
            <a:r>
              <a:rPr lang="en-US" dirty="0"/>
              <a:t>The start-up Skype pairs P2P (peer-to-peer) technology with a PC’s sound card to create a voice service, which the user can use to call other Skype users</a:t>
            </a:r>
          </a:p>
          <a:p>
            <a:pPr eaLnBrk="1" hangingPunct="1"/>
            <a:r>
              <a:rPr lang="en-US" dirty="0"/>
              <a:t>Vonage lets the user place calls to any person who has a mobile or landline (regular telephone) number</a:t>
            </a:r>
          </a:p>
          <a:p>
            <a:pPr eaLnBrk="1" hangingPunct="1"/>
            <a:r>
              <a:rPr lang="en-US" dirty="0"/>
              <a:t>Vonage sends the call over a cable via a digital-to-analog converter</a:t>
            </a:r>
          </a:p>
          <a:p>
            <a:pPr eaLnBrk="1" hangingPunct="1"/>
            <a:r>
              <a:rPr lang="en-US" dirty="0"/>
              <a:t>A few providers even offer an adapter for a traditional handset that plugs into a broadband modem</a:t>
            </a:r>
          </a:p>
          <a:p>
            <a:pPr eaLnBrk="1" hangingPunct="1"/>
            <a:r>
              <a:rPr lang="en-US" dirty="0"/>
              <a:t>All of these vendors are providing VoIP, but the service and its features can vary significantly</a:t>
            </a:r>
          </a:p>
          <a:p>
            <a:pPr eaLnBrk="1" hangingPunct="1"/>
            <a:r>
              <a:rPr lang="en-US" dirty="0"/>
              <a:t>Unfortunately, VoIP routes calls through the same paths used by network and Internet traffic, therefore it has the same vulnerabilities and is subject to the same Internet threats. Much like data, VoIP traffic can be intercepted, captured or modified. Any threat that slows down or degrades service even slightly will disrupt business. As a result, VoIP traffic must be secured.</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EC0AAC7-4948-4E92-B86C-2F53973ABDD8}" type="slidenum">
              <a:rPr lang="en-US" smtClean="0"/>
              <a:pPr eaLnBrk="1" hangingPunct="1"/>
              <a:t>17</a:t>
            </a:fld>
            <a:endParaRPr lang="en-US" dirty="0"/>
          </a:p>
        </p:txBody>
      </p:sp>
    </p:spTree>
    <p:extLst>
      <p:ext uri="{BB962C8B-B14F-4D97-AF65-F5344CB8AC3E}">
        <p14:creationId xmlns:p14="http://schemas.microsoft.com/office/powerpoint/2010/main" val="4116597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Before networks, transferring data between computers was time-consuming and labor intensive.</a:t>
            </a:r>
          </a:p>
          <a:p>
            <a:r>
              <a:rPr lang="en-US" dirty="0"/>
              <a:t>People had to physically copy data from machine to machine using a disk.</a:t>
            </a:r>
          </a:p>
          <a:p>
            <a:r>
              <a:rPr lang="en-US" dirty="0"/>
              <a:t>Networks offer many advantages for a business including:</a:t>
            </a:r>
          </a:p>
          <a:p>
            <a:pPr lvl="1"/>
            <a:r>
              <a:rPr lang="en-US" dirty="0"/>
              <a:t>Sharing resources</a:t>
            </a:r>
          </a:p>
          <a:p>
            <a:pPr lvl="1"/>
            <a:r>
              <a:rPr lang="en-US" dirty="0"/>
              <a:t>Providing opportunities</a:t>
            </a:r>
          </a:p>
          <a:p>
            <a:pPr lvl="1"/>
            <a:r>
              <a:rPr lang="en-US" dirty="0"/>
              <a:t>Reducing travel</a:t>
            </a:r>
          </a:p>
          <a:p>
            <a:pPr eaLnBrk="1" hangingPunct="1"/>
            <a:r>
              <a:rPr lang="en-US" dirty="0"/>
              <a:t>There have been many network security problems,</a:t>
            </a:r>
            <a:r>
              <a:rPr lang="en-US" baseline="0" dirty="0"/>
              <a:t> </a:t>
            </a:r>
            <a:r>
              <a:rPr lang="en-US" dirty="0"/>
              <a:t>networks are a tempting target for mischief and fraud</a:t>
            </a:r>
          </a:p>
          <a:p>
            <a:pPr eaLnBrk="1" hangingPunct="1"/>
            <a:r>
              <a:rPr lang="en-US" dirty="0"/>
              <a:t>An organization has to be concerned about:</a:t>
            </a:r>
          </a:p>
          <a:p>
            <a:pPr lvl="1" eaLnBrk="1" hangingPunct="1"/>
            <a:r>
              <a:rPr lang="en-US" dirty="0"/>
              <a:t>Proper identification of users and authorization of network access</a:t>
            </a:r>
          </a:p>
          <a:p>
            <a:pPr lvl="1" eaLnBrk="1" hangingPunct="1"/>
            <a:r>
              <a:rPr lang="en-US" dirty="0"/>
              <a:t>The control of access, and the protection of data integrity</a:t>
            </a: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7FA5F4C-439C-4236-86F2-50DE94A2604C}" type="slidenum">
              <a:rPr lang="en-US" smtClean="0"/>
              <a:pPr eaLnBrk="1" hangingPunct="1"/>
              <a:t>18</a:t>
            </a:fld>
            <a:endParaRPr lang="en-US" dirty="0"/>
          </a:p>
        </p:txBody>
      </p:sp>
    </p:spTree>
    <p:extLst>
      <p:ext uri="{BB962C8B-B14F-4D97-AF65-F5344CB8AC3E}">
        <p14:creationId xmlns:p14="http://schemas.microsoft.com/office/powerpoint/2010/main" val="2706695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Intranet: A restricted network that relies on Internet technologies to provide an Internet-like environment within the company for information sharing, communications, collaboration, web publishing, and the support of business process. </a:t>
            </a:r>
          </a:p>
          <a:p>
            <a:r>
              <a:rPr lang="en-US" dirty="0"/>
              <a:t>Extranet:</a:t>
            </a:r>
            <a:r>
              <a:rPr lang="en-US" baseline="0" dirty="0"/>
              <a:t> </a:t>
            </a:r>
            <a:r>
              <a:rPr lang="en-US" dirty="0"/>
              <a:t>An extension of an intranet that is only available to authorized outsiders, such as customers, partners, and suppliers. </a:t>
            </a:r>
          </a:p>
          <a:p>
            <a:r>
              <a:rPr lang="en-US" dirty="0"/>
              <a:t>Virtual private network (VPN):</a:t>
            </a:r>
            <a:r>
              <a:rPr lang="en-US" baseline="0" dirty="0"/>
              <a:t> </a:t>
            </a:r>
            <a:r>
              <a:rPr lang="en-US" dirty="0"/>
              <a:t>Companies can establish direct private network links among themselves or create private, secure Internet access, in effect a “private tunnel” within the Internet. </a:t>
            </a:r>
          </a:p>
          <a:p>
            <a:pPr eaLnBrk="1" hangingPunct="1"/>
            <a:r>
              <a:rPr lang="en-US" dirty="0"/>
              <a:t>Why would a VPN be important to a business?</a:t>
            </a:r>
          </a:p>
          <a:p>
            <a:pPr lvl="1" eaLnBrk="1" hangingPunct="1"/>
            <a:r>
              <a:rPr lang="en-US" dirty="0"/>
              <a:t>With security on the rise, keeping electronic records safe is an area of concern for many businesses</a:t>
            </a: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0D5A362-6234-4E07-A368-1AC9AE989EA8}" type="slidenum">
              <a:rPr lang="en-US" smtClean="0"/>
              <a:pPr eaLnBrk="1" hangingPunct="1"/>
              <a:t>19</a:t>
            </a:fld>
            <a:endParaRPr lang="en-US" dirty="0"/>
          </a:p>
        </p:txBody>
      </p:sp>
    </p:spTree>
    <p:extLst>
      <p:ext uri="{BB962C8B-B14F-4D97-AF65-F5344CB8AC3E}">
        <p14:creationId xmlns:p14="http://schemas.microsoft.com/office/powerpoint/2010/main" val="216770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Ask your students what types of issues they see with a connected world?</a:t>
            </a:r>
          </a:p>
          <a:p>
            <a:pPr>
              <a:buNone/>
            </a:pPr>
            <a:r>
              <a:rPr lang="en-US" sz="1000" b="1" kern="1200" dirty="0">
                <a:solidFill>
                  <a:schemeClr val="tx1"/>
                </a:solidFill>
                <a:effectLst/>
                <a:latin typeface="Albertus (W1)" charset="0"/>
                <a:ea typeface="+mn-ea"/>
                <a:cs typeface="+mn-cs"/>
              </a:rPr>
              <a:t>CLASSROOM EXERCISE</a:t>
            </a:r>
            <a:endParaRPr lang="en-US" sz="1000" kern="1200" dirty="0">
              <a:solidFill>
                <a:schemeClr val="tx1"/>
              </a:solidFill>
              <a:effectLst/>
              <a:latin typeface="Albertus (W1)" charset="0"/>
              <a:ea typeface="+mn-ea"/>
              <a:cs typeface="+mn-cs"/>
            </a:endParaRPr>
          </a:p>
          <a:p>
            <a:pPr>
              <a:buNone/>
            </a:pPr>
            <a:r>
              <a:rPr lang="en-US" sz="1000" b="1" kern="1200" dirty="0">
                <a:solidFill>
                  <a:schemeClr val="tx1"/>
                </a:solidFill>
                <a:effectLst/>
                <a:latin typeface="Albertus (W1)" charset="0"/>
                <a:ea typeface="+mn-ea"/>
                <a:cs typeface="+mn-cs"/>
              </a:rPr>
              <a:t>Cell Phones and Airplanes</a:t>
            </a:r>
            <a:endParaRPr lang="en-US" sz="1000" kern="1200" dirty="0">
              <a:solidFill>
                <a:schemeClr val="tx1"/>
              </a:solidFill>
              <a:effectLst/>
              <a:latin typeface="Albertus (W1)" charset="0"/>
              <a:ea typeface="+mn-ea"/>
              <a:cs typeface="+mn-cs"/>
            </a:endParaRPr>
          </a:p>
          <a:p>
            <a:r>
              <a:rPr lang="en-US" sz="1000" kern="1200" dirty="0">
                <a:solidFill>
                  <a:schemeClr val="tx1"/>
                </a:solidFill>
                <a:effectLst/>
                <a:latin typeface="Albertus (W1)" charset="0"/>
                <a:ea typeface="+mn-ea"/>
                <a:cs typeface="+mn-cs"/>
              </a:rPr>
              <a:t>Break your students into groups and ask them to research the Internet to find the reasons why people are required to turn off their cell phones when they are on an airplane. There are two reasons why cell phones are not allowed on an airplane:</a:t>
            </a:r>
          </a:p>
          <a:p>
            <a:pPr lvl="1"/>
            <a:r>
              <a:rPr lang="en-US" sz="1000" kern="1200" dirty="0">
                <a:solidFill>
                  <a:schemeClr val="tx1"/>
                </a:solidFill>
                <a:effectLst/>
                <a:latin typeface="Albertus (W1)" charset="0"/>
                <a:ea typeface="+mn-ea"/>
                <a:cs typeface="+mn-cs"/>
              </a:rPr>
              <a:t>The Federal Communication Commission (FCC) bans the use of cell phones on airplanes because they could wreak havoc with cell phone systems on the ground. Signals from your cell phone, when you use it on or near the ground, reach just a few cell phone nodes near you and the node that is getting the strongest signal picks up your call. If you move, while driving your car or walking, the next node picks up the call. From the air, however, your phone's signal could reach miles, hitting many nodes at once, all with equal strength. Plus, you are moving at several hundred miles an hour. Cell phone systems were not designed to handle that. </a:t>
            </a:r>
          </a:p>
          <a:p>
            <a:pPr lvl="1"/>
            <a:r>
              <a:rPr lang="en-US" sz="1000" kern="1200" dirty="0">
                <a:solidFill>
                  <a:schemeClr val="tx1"/>
                </a:solidFill>
                <a:effectLst/>
                <a:latin typeface="Albertus (W1)" charset="0"/>
                <a:ea typeface="+mn-ea"/>
                <a:cs typeface="+mn-cs"/>
              </a:rPr>
              <a:t>The Federal Aviation Administration, for its part, supports the FCC ban for its own reasons. They fear cell phones </a:t>
            </a:r>
            <a:r>
              <a:rPr lang="en-US" sz="1000" i="1" kern="1200" dirty="0">
                <a:solidFill>
                  <a:schemeClr val="tx1"/>
                </a:solidFill>
                <a:effectLst/>
                <a:latin typeface="Albertus (W1)" charset="0"/>
                <a:ea typeface="+mn-ea"/>
                <a:cs typeface="+mn-cs"/>
              </a:rPr>
              <a:t>may</a:t>
            </a:r>
            <a:r>
              <a:rPr lang="en-US" sz="1000" kern="1200" dirty="0">
                <a:solidFill>
                  <a:schemeClr val="tx1"/>
                </a:solidFill>
                <a:effectLst/>
                <a:latin typeface="Albertus (W1)" charset="0"/>
                <a:ea typeface="+mn-ea"/>
                <a:cs typeface="+mn-cs"/>
              </a:rPr>
              <a:t> interfere with navigation and other aircraft systems. </a:t>
            </a:r>
          </a:p>
          <a:p>
            <a:pPr lvl="1"/>
            <a:r>
              <a:rPr lang="en-US" sz="1000" kern="1200" dirty="0">
                <a:solidFill>
                  <a:schemeClr val="tx1"/>
                </a:solidFill>
                <a:effectLst/>
                <a:latin typeface="Albertus (W1)" charset="0"/>
                <a:ea typeface="+mn-ea"/>
                <a:cs typeface="+mn-cs"/>
              </a:rPr>
              <a:t>Incident reports submitted by airline crews also demonstrate the potential for trouble. NASA's Aviation Safety Reporting System's "Passenger Electronic Devises Database Report Set“, which could be subtitled "passengers behaving badly“, contains several reports of incidents involving passengers whose "personal electronic devices" seemed to create disturbances in aircrafts' electronic systems. </a:t>
            </a: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E0DE19A-2D52-4C20-AAE6-C0BC620CA883}" type="slidenum">
              <a:rPr lang="en-US" smtClean="0"/>
              <a:pPr eaLnBrk="1" hangingPunct="1"/>
              <a:t>20</a:t>
            </a:fld>
            <a:endParaRPr lang="en-US" dirty="0"/>
          </a:p>
        </p:txBody>
      </p:sp>
    </p:spTree>
    <p:extLst>
      <p:ext uri="{BB962C8B-B14F-4D97-AF65-F5344CB8AC3E}">
        <p14:creationId xmlns:p14="http://schemas.microsoft.com/office/powerpoint/2010/main" val="1091552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SSL Certificate: An electronic document that confirms the identity of a website or server and verifies that a public key belongs to a trustworthy individual or company. </a:t>
            </a:r>
          </a:p>
          <a:p>
            <a:r>
              <a:rPr lang="en-US" dirty="0"/>
              <a:t>Secure hypertext transfer protocol (SHTTP or HTTPS): A combination of HTTP and SSL to provide encryption and secure identification of an Internet server. </a:t>
            </a:r>
          </a:p>
          <a:p>
            <a:r>
              <a:rPr lang="en-US" dirty="0"/>
              <a:t>Networks are a tempting target for mischief and fraud. A company first has to ensure proper identification of users and authorization of network access. </a:t>
            </a:r>
          </a:p>
          <a:p>
            <a:r>
              <a:rPr lang="en-US" dirty="0"/>
              <a:t>Outside suppliers might be allowed to access production plans via the company’s extranet, for example, but they must not be able to see other information such as financial records. </a:t>
            </a:r>
          </a:p>
          <a:p>
            <a:r>
              <a:rPr lang="en-US" dirty="0"/>
              <a:t>The company should also preserve the integrity of its data; only qualified users should be allowed to change and update data, and only well-specified data. </a:t>
            </a:r>
          </a:p>
          <a:p>
            <a:r>
              <a:rPr lang="en-US" dirty="0"/>
              <a:t>Security problems intensify on the Internet where companies need to guard against fraud, invalid purchases, and misappropriation of credit card information.</a:t>
            </a:r>
            <a:endParaRPr lang="en-US" b="1" dirty="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3F946EA-E633-4095-88DA-C77060E5B64C}" type="slidenum">
              <a:rPr lang="en-US" smtClean="0"/>
              <a:pPr eaLnBrk="1" hangingPunct="1"/>
              <a:t>21</a:t>
            </a:fld>
            <a:endParaRPr lang="en-US" dirty="0"/>
          </a:p>
        </p:txBody>
      </p:sp>
    </p:spTree>
    <p:extLst>
      <p:ext uri="{BB962C8B-B14F-4D97-AF65-F5344CB8AC3E}">
        <p14:creationId xmlns:p14="http://schemas.microsoft.com/office/powerpoint/2010/main" val="151825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EA3C157-E4E2-4DDE-B472-84E8FE2C3A27}" type="slidenum">
              <a:rPr lang="en-US" smtClean="0"/>
              <a:pPr eaLnBrk="1" hangingPunct="1"/>
              <a:t>2</a:t>
            </a:fld>
            <a:endParaRPr lang="en-US"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Font typeface="Wingdings" pitchFamily="2" charset="2"/>
              <a:buNone/>
            </a:pPr>
            <a:endParaRPr lang="en-US" dirty="0"/>
          </a:p>
        </p:txBody>
      </p:sp>
    </p:spTree>
    <p:extLst>
      <p:ext uri="{BB962C8B-B14F-4D97-AF65-F5344CB8AC3E}">
        <p14:creationId xmlns:p14="http://schemas.microsoft.com/office/powerpoint/2010/main" val="4115631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Only a small fraction of the world’s population has access to the Internet, and some people who have had access in the past have lost it due to changes in their circumstances such as unemployment or poverty. </a:t>
            </a:r>
          </a:p>
          <a:p>
            <a:r>
              <a:rPr lang="en-US" dirty="0"/>
              <a:t>Providing network access to those who want or need it helps to level the playing field and removes the digital divide, a worldwide gap giving advantage to those with access to technology. </a:t>
            </a:r>
          </a:p>
          <a:p>
            <a:r>
              <a:rPr lang="en-US" dirty="0"/>
              <a:t>Some organizations are trying to bridge the divide such as the Boston Digital Bridge Foundation, which concentrates on local schoolchildren and their parents, helping to make them knowledgeable about computers, programs, and the Internet. </a:t>
            </a:r>
          </a:p>
          <a:p>
            <a:r>
              <a:rPr lang="en-US" dirty="0"/>
              <a:t>Other organizations provide inexpensive laptops and Internet access in low-income areas in developing countries</a:t>
            </a: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74C46AC-4165-4A64-8093-D30B91DCB813}" type="slidenum">
              <a:rPr lang="en-US" smtClean="0"/>
              <a:pPr eaLnBrk="1" hangingPunct="1"/>
              <a:t>22</a:t>
            </a:fld>
            <a:endParaRPr lang="en-US" dirty="0"/>
          </a:p>
        </p:txBody>
      </p:sp>
    </p:spTree>
    <p:extLst>
      <p:ext uri="{BB962C8B-B14F-4D97-AF65-F5344CB8AC3E}">
        <p14:creationId xmlns:p14="http://schemas.microsoft.com/office/powerpoint/2010/main" val="3466341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D2C4814-0154-4173-AFCF-03464D69492E}" type="slidenum">
              <a:rPr lang="en-US" smtClean="0"/>
              <a:pPr eaLnBrk="1" hangingPunct="1"/>
              <a:t>23</a:t>
            </a:fld>
            <a:endParaRPr lang="en-US" dirty="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b="1" dirty="0"/>
              <a:t>CLASSROOM OPENER</a:t>
            </a:r>
          </a:p>
          <a:p>
            <a:pPr eaLnBrk="1" hangingPunct="1">
              <a:buFontTx/>
              <a:buNone/>
            </a:pPr>
            <a:r>
              <a:rPr lang="en-US" b="1" dirty="0"/>
              <a:t>HowStuffWorks</a:t>
            </a:r>
            <a:endParaRPr lang="en-US" dirty="0">
              <a:hlinkClick r:id="rId3"/>
            </a:endParaRPr>
          </a:p>
          <a:p>
            <a:pPr eaLnBrk="1" hangingPunct="1"/>
            <a:r>
              <a:rPr lang="en-US" dirty="0"/>
              <a:t>Start the class by asking students who understands how the Internet works? How does email go from the University of Denver to Boston University? Or how does a web page go from client to server back to client?</a:t>
            </a:r>
          </a:p>
          <a:p>
            <a:pPr eaLnBrk="1" hangingPunct="1"/>
            <a:r>
              <a:rPr lang="en-US" dirty="0"/>
              <a:t>Go to </a:t>
            </a:r>
            <a:r>
              <a:rPr lang="en-US" u="sng" dirty="0">
                <a:hlinkClick r:id="rId4"/>
              </a:rPr>
              <a:t>http://computer.howstuffworks.com/internet-infrastructure.htm</a:t>
            </a:r>
            <a:r>
              <a:rPr lang="en-US" dirty="0"/>
              <a:t> for an overview of how the Internet infrastructure works. There are some great diagrams and easy to understand explanations.</a:t>
            </a:r>
          </a:p>
        </p:txBody>
      </p:sp>
    </p:spTree>
    <p:extLst>
      <p:ext uri="{BB962C8B-B14F-4D97-AF65-F5344CB8AC3E}">
        <p14:creationId xmlns:p14="http://schemas.microsoft.com/office/powerpoint/2010/main" val="2396138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area networks (PAN): Provide communication over a short distance that is intended for use with devices that are owned and operated by a single user. </a:t>
            </a:r>
          </a:p>
          <a:p>
            <a:r>
              <a:rPr lang="en-US" dirty="0"/>
              <a:t>Wireless LAN (WLAN): A local area network that uses radio signals to transmit and receive data over distances of a few hundred feet.   </a:t>
            </a:r>
          </a:p>
          <a:p>
            <a:r>
              <a:rPr lang="en-US" dirty="0"/>
              <a:t>Wireless MAN (WMAN): A metropolitan area network that uses radio signals to transmit and receive data.    </a:t>
            </a:r>
          </a:p>
          <a:p>
            <a:r>
              <a:rPr lang="en-US" dirty="0"/>
              <a:t>Wireless WAN (WWAN):</a:t>
            </a:r>
            <a:r>
              <a:rPr lang="en-US" baseline="0" dirty="0"/>
              <a:t> </a:t>
            </a:r>
            <a:r>
              <a:rPr lang="en-US" dirty="0"/>
              <a:t>A wide area network that uses radio signals to transmit and receive data. </a:t>
            </a:r>
          </a:p>
          <a:p>
            <a:pPr eaLnBrk="1" hangingPunct="1"/>
            <a:r>
              <a:rPr lang="en-US" dirty="0"/>
              <a:t>Companies worldwide are going wireless to increase productivity, speed delivery to market, and reduce operating costs</a:t>
            </a:r>
          </a:p>
          <a:p>
            <a:pPr eaLnBrk="1" hangingPunct="1"/>
            <a:r>
              <a:rPr lang="en-US" dirty="0"/>
              <a:t>Wireless transmissions rely on radio waves, microwaves, and satellites to send data across high frequency radio ranges that later connect to wired media</a:t>
            </a:r>
          </a:p>
          <a:p>
            <a:pPr eaLnBrk="1" hangingPunct="1"/>
            <a:r>
              <a:rPr lang="en-US" dirty="0"/>
              <a:t>Untethered connectivity, anytime, anywhere, has fueled a major market and technology disruption, which has permeated almost every consumer market worldwide. The domino effect of the success of wireless technology has resulted in a unique opportunity for innovation and creativity in technology, marketing, and business strategy.</a:t>
            </a:r>
          </a:p>
        </p:txBody>
      </p:sp>
      <p:sp>
        <p:nvSpPr>
          <p:cNvPr id="4" name="Slide Number Placeholder 3"/>
          <p:cNvSpPr>
            <a:spLocks noGrp="1"/>
          </p:cNvSpPr>
          <p:nvPr>
            <p:ph type="sldNum" sz="quarter" idx="10"/>
          </p:nvPr>
        </p:nvSpPr>
        <p:spPr/>
        <p:txBody>
          <a:bodyPr/>
          <a:lstStyle/>
          <a:p>
            <a:pPr>
              <a:defRPr/>
            </a:pPr>
            <a:fld id="{AADBBF27-8435-4D98-996B-756BA0CFBB3A}" type="slidenum">
              <a:rPr lang="en-US" smtClean="0"/>
              <a:pPr>
                <a:defRPr/>
              </a:pPr>
              <a:t>25</a:t>
            </a:fld>
            <a:endParaRPr lang="en-US" dirty="0"/>
          </a:p>
        </p:txBody>
      </p:sp>
    </p:spTree>
    <p:extLst>
      <p:ext uri="{BB962C8B-B14F-4D97-AF65-F5344CB8AC3E}">
        <p14:creationId xmlns:p14="http://schemas.microsoft.com/office/powerpoint/2010/main" val="3746157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Since Bluetooth’s development in 1994 by the Swedish telecommunications company Ericsson, more than 1,800 companies worldwide have signed on to build products to the wireless specifications </a:t>
            </a:r>
          </a:p>
          <a:p>
            <a:pPr eaLnBrk="1" hangingPunct="1"/>
            <a:r>
              <a:rPr lang="en-US" dirty="0"/>
              <a:t>Bluetooth is named to honor a 10</a:t>
            </a:r>
            <a:r>
              <a:rPr lang="en-US" baseline="30000" dirty="0"/>
              <a:t>th</a:t>
            </a:r>
            <a:r>
              <a:rPr lang="en-US" dirty="0"/>
              <a:t> century Viking Kind, Harold Bluetooth, who is credited with uniting Denmark and bringing order to the country</a:t>
            </a: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1C7FF3A-F126-497C-B2C8-339325609E6F}" type="slidenum">
              <a:rPr lang="en-US" smtClean="0"/>
              <a:pPr eaLnBrk="1" hangingPunct="1"/>
              <a:t>26</a:t>
            </a:fld>
            <a:endParaRPr lang="en-US" dirty="0"/>
          </a:p>
        </p:txBody>
      </p:sp>
    </p:spTree>
    <p:extLst>
      <p:ext uri="{BB962C8B-B14F-4D97-AF65-F5344CB8AC3E}">
        <p14:creationId xmlns:p14="http://schemas.microsoft.com/office/powerpoint/2010/main" val="3382390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Wireless fidelity (Wi-Fi):</a:t>
            </a:r>
            <a:r>
              <a:rPr lang="en-US" baseline="0" dirty="0"/>
              <a:t> </a:t>
            </a:r>
            <a:r>
              <a:rPr lang="en-US" dirty="0"/>
              <a:t>A means by which portable devices can connect wirelessly to a local area network, using access points that send and receive data via radio waves. </a:t>
            </a:r>
          </a:p>
          <a:p>
            <a:r>
              <a:rPr lang="en-US" dirty="0"/>
              <a:t>802.11: A set of standards carrying out wireless local area network communication. </a:t>
            </a:r>
          </a:p>
          <a:p>
            <a:r>
              <a:rPr lang="en-US" dirty="0"/>
              <a:t>Wireless LAN (WLAN):</a:t>
            </a:r>
            <a:r>
              <a:rPr lang="en-US" baseline="0" dirty="0"/>
              <a:t> </a:t>
            </a:r>
            <a:r>
              <a:rPr lang="en-US" dirty="0"/>
              <a:t>A local area network that uses radio signals to transmit and receive data over distances of a few hundred feet. </a:t>
            </a:r>
          </a:p>
          <a:p>
            <a:pPr eaLnBrk="1" hangingPunct="1">
              <a:spcAft>
                <a:spcPts val="1200"/>
              </a:spcAft>
            </a:pPr>
            <a:r>
              <a:rPr lang="en-US" dirty="0"/>
              <a:t>The terms </a:t>
            </a:r>
            <a:r>
              <a:rPr lang="en-US" i="1" dirty="0"/>
              <a:t>mobile</a:t>
            </a:r>
            <a:r>
              <a:rPr lang="en-US" dirty="0"/>
              <a:t> and </a:t>
            </a:r>
            <a:r>
              <a:rPr lang="en-US" i="1" dirty="0"/>
              <a:t>wireless</a:t>
            </a:r>
            <a:r>
              <a:rPr lang="en-US" dirty="0"/>
              <a:t> are often used synonymously, but actually denote two different technologies</a:t>
            </a:r>
          </a:p>
          <a:p>
            <a:pPr lvl="1" eaLnBrk="1" hangingPunct="1">
              <a:spcAft>
                <a:spcPts val="1200"/>
              </a:spcAft>
            </a:pPr>
            <a:r>
              <a:rPr lang="en-US" i="1" dirty="0"/>
              <a:t>Mobile </a:t>
            </a:r>
            <a:r>
              <a:rPr lang="en-US" dirty="0"/>
              <a:t>means the technology can travel with the user, but it is not necessarily in real-time</a:t>
            </a:r>
          </a:p>
          <a:p>
            <a:pPr lvl="1" eaLnBrk="1" hangingPunct="1">
              <a:spcAft>
                <a:spcPts val="1200"/>
              </a:spcAft>
            </a:pPr>
            <a:r>
              <a:rPr lang="en-US" i="1" dirty="0"/>
              <a:t>Wireless </a:t>
            </a:r>
            <a:r>
              <a:rPr lang="en-US" dirty="0"/>
              <a:t>gives users a live (Internet) connection via satellite or radio transmitters</a:t>
            </a:r>
          </a:p>
          <a:p>
            <a:pPr eaLnBrk="1" hangingPunct="1"/>
            <a:r>
              <a:rPr lang="en-US" dirty="0"/>
              <a:t>Wireless technologies are transforming how we live, work, and play</a:t>
            </a:r>
          </a:p>
          <a:p>
            <a:pPr eaLnBrk="1" hangingPunct="1"/>
            <a:r>
              <a:rPr lang="en-US" dirty="0"/>
              <a:t>Handheld devices are continuing to offer additional functionality, and cellular networks are advancing rapidly in their increased speed and throughput abilities</a:t>
            </a:r>
          </a:p>
          <a:p>
            <a:pPr eaLnBrk="1" hangingPunct="1"/>
            <a:r>
              <a:rPr lang="en-US" dirty="0"/>
              <a:t>These enabling technologies are fueling widespread adoption and creation of new and innovative ways to perform business</a:t>
            </a:r>
          </a:p>
          <a:p>
            <a:pPr eaLnBrk="1" hangingPunct="1"/>
            <a:r>
              <a:rPr lang="en-US" dirty="0"/>
              <a:t>Ask your students how many of them are currently using these types of wireless devices</a:t>
            </a:r>
          </a:p>
          <a:p>
            <a:pPr eaLnBrk="1" hangingPunct="1"/>
            <a:r>
              <a:rPr lang="en-US" dirty="0"/>
              <a:t>Ask your students to discuss additional types of wireless devices that they are currently using</a:t>
            </a:r>
          </a:p>
          <a:p>
            <a:pPr eaLnBrk="1" hangingPunct="1"/>
            <a:r>
              <a:rPr lang="en-US" dirty="0"/>
              <a:t>Ask your students to define additional types of wireless devices that they are not currently using</a:t>
            </a: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CFFFB2A-088D-4F1F-9D2D-BB2FBB3271E7}" type="slidenum">
              <a:rPr lang="en-US" smtClean="0"/>
              <a:pPr eaLnBrk="1" hangingPunct="1"/>
              <a:t>27</a:t>
            </a:fld>
            <a:endParaRPr lang="en-US" dirty="0"/>
          </a:p>
        </p:txBody>
      </p:sp>
    </p:spTree>
    <p:extLst>
      <p:ext uri="{BB962C8B-B14F-4D97-AF65-F5344CB8AC3E}">
        <p14:creationId xmlns:p14="http://schemas.microsoft.com/office/powerpoint/2010/main" val="3842707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spcAft>
                <a:spcPts val="1200"/>
              </a:spcAft>
              <a:buNone/>
            </a:pPr>
            <a:endParaRPr lang="en-US" dirty="0"/>
          </a:p>
          <a:p>
            <a:endParaRPr lang="en-US" dirty="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1BD904B-5B8C-46D6-8085-3FA85187D7CE}" type="slidenum">
              <a:rPr lang="en-US" smtClean="0"/>
              <a:pPr eaLnBrk="1" hangingPunct="1"/>
              <a:t>28</a:t>
            </a:fld>
            <a:endParaRPr lang="en-US" dirty="0"/>
          </a:p>
        </p:txBody>
      </p:sp>
    </p:spTree>
    <p:extLst>
      <p:ext uri="{BB962C8B-B14F-4D97-AF65-F5344CB8AC3E}">
        <p14:creationId xmlns:p14="http://schemas.microsoft.com/office/powerpoint/2010/main" val="3770315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Wireless MAN (WMAN)  A metropolitan area network that uses radio signals to transmit and receive data. </a:t>
            </a:r>
          </a:p>
          <a:p>
            <a:r>
              <a:rPr lang="en-US" dirty="0"/>
              <a:t>Worldwide Interoperability for Microwave Access (WiMAX) A communications technology aimed at providing high-speed wireless data over metropolitan area networks. </a:t>
            </a:r>
          </a:p>
          <a:p>
            <a:pPr eaLnBrk="1" hangingPunct="1">
              <a:spcBef>
                <a:spcPct val="0"/>
              </a:spcBef>
            </a:pPr>
            <a:r>
              <a:rPr lang="en-US" dirty="0"/>
              <a:t>Ask your students how many wireless devices they use to perform their jobs</a:t>
            </a:r>
          </a:p>
          <a:p>
            <a:pPr eaLnBrk="1" hangingPunct="1">
              <a:spcBef>
                <a:spcPct val="0"/>
              </a:spcBef>
            </a:pPr>
            <a:r>
              <a:rPr lang="en-US" dirty="0"/>
              <a:t>How many wireless devices do they think they will need in the future to perform their jobs?</a:t>
            </a:r>
          </a:p>
          <a:p>
            <a:pPr lvl="1" eaLnBrk="1" hangingPunct="1">
              <a:spcBef>
                <a:spcPct val="0"/>
              </a:spcBef>
            </a:pPr>
            <a:r>
              <a:rPr lang="en-US" dirty="0"/>
              <a:t>Ans: Hopefully, just one</a:t>
            </a:r>
          </a:p>
          <a:p>
            <a:pPr eaLnBrk="1" hangingPunct="1">
              <a:spcBef>
                <a:spcPct val="0"/>
              </a:spcBef>
            </a:pPr>
            <a:r>
              <a:rPr lang="en-US" sz="900" dirty="0"/>
              <a:t>Can you name any additional technologies?</a:t>
            </a:r>
          </a:p>
          <a:p>
            <a:pPr eaLnBrk="1" hangingPunct="1">
              <a:spcBef>
                <a:spcPct val="0"/>
              </a:spcBef>
            </a:pPr>
            <a:r>
              <a:rPr lang="en-US" dirty="0"/>
              <a:t>Online description and diagram on how WiMAX works</a:t>
            </a:r>
          </a:p>
          <a:p>
            <a:pPr lvl="1" eaLnBrk="1" hangingPunct="1">
              <a:spcBef>
                <a:spcPct val="0"/>
              </a:spcBef>
            </a:pPr>
            <a:r>
              <a:rPr lang="en-US" dirty="0">
                <a:hlinkClick r:id="rId3"/>
              </a:rPr>
              <a:t>http://computer.howstuffworks.com/wimax1.htm</a:t>
            </a:r>
            <a:r>
              <a:rPr lang="en-US" dirty="0"/>
              <a:t> </a:t>
            </a:r>
          </a:p>
          <a:p>
            <a:endParaRPr lang="en-US" dirty="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19F1E8A-77BF-4D97-A871-912B4B4C0EB9}" type="slidenum">
              <a:rPr lang="en-US" smtClean="0"/>
              <a:pPr eaLnBrk="1" hangingPunct="1"/>
              <a:t>29</a:t>
            </a:fld>
            <a:endParaRPr lang="en-US" dirty="0"/>
          </a:p>
        </p:txBody>
      </p:sp>
    </p:spTree>
    <p:extLst>
      <p:ext uri="{BB962C8B-B14F-4D97-AF65-F5344CB8AC3E}">
        <p14:creationId xmlns:p14="http://schemas.microsoft.com/office/powerpoint/2010/main" val="1585675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Wireless MAN (WMAN): A metropolitan area network that uses radio signals to transmit and receive data. </a:t>
            </a:r>
          </a:p>
          <a:p>
            <a:r>
              <a:rPr lang="en-US" dirty="0"/>
              <a:t>Worldwide Interoperability for Microwave Access (WiMAX):</a:t>
            </a:r>
            <a:r>
              <a:rPr lang="en-US" baseline="0" dirty="0"/>
              <a:t> </a:t>
            </a:r>
            <a:r>
              <a:rPr lang="en-US" dirty="0"/>
              <a:t>A communications technology aimed at providing high-speed wireless data over metropolitan area networks. </a:t>
            </a:r>
          </a:p>
          <a:p>
            <a:pPr eaLnBrk="1" hangingPunct="1"/>
            <a:r>
              <a:rPr lang="en-US" dirty="0"/>
              <a:t>The latest trends in cell phones reflect a convergence of voice, video and data communications</a:t>
            </a:r>
          </a:p>
          <a:p>
            <a:pPr eaLnBrk="1" hangingPunct="1"/>
            <a:r>
              <a:rPr lang="en-US" dirty="0"/>
              <a:t>By blending information with entertainment, cell phones are center-stage in the evolving trend of mobile infotainment</a:t>
            </a:r>
          </a:p>
          <a:p>
            <a:pPr eaLnBrk="1" hangingPunct="1"/>
            <a:r>
              <a:rPr lang="en-US" dirty="0"/>
              <a:t>A WiMAX tower station can connect directly to the Internet using a high-bandwidth, wired connection (for example, a T3 line). It can also connect to another WiMAX tower using a line-of-sight, microwave link. This connection to a second tower (often referred to as a backhaul), along with the ability of a single tower to cover up to 3,000 square miles, is what allows WiMAX to provide coverage to remote rural areas.</a:t>
            </a: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E82C5C3-3D23-4F9D-B414-4BFE2018DB52}" type="slidenum">
              <a:rPr lang="en-US" smtClean="0"/>
              <a:pPr eaLnBrk="1" hangingPunct="1"/>
              <a:t>30</a:t>
            </a:fld>
            <a:endParaRPr lang="en-US" dirty="0"/>
          </a:p>
        </p:txBody>
      </p:sp>
    </p:spTree>
    <p:extLst>
      <p:ext uri="{BB962C8B-B14F-4D97-AF65-F5344CB8AC3E}">
        <p14:creationId xmlns:p14="http://schemas.microsoft.com/office/powerpoint/2010/main" val="1831904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Cellular telephones (cell phones) work by using radio waves to communicate with radio antennas (or towers) placed within adjacent geographic areas called cells</a:t>
            </a:r>
          </a:p>
          <a:p>
            <a:pPr eaLnBrk="1" hangingPunct="1"/>
            <a:r>
              <a:rPr lang="en-US" dirty="0"/>
              <a:t>A telephone message is transmitted to the local cell by the cellular telephone and then is passed from antenna to antenna, or cell to cell</a:t>
            </a:r>
          </a:p>
          <a:p>
            <a:r>
              <a:rPr lang="en-US" dirty="0"/>
              <a:t>In less than twenty years, the mobile telephone has gone from being rare, expensive equipment of the business elite to a pervasive, low-cost personal item. Several countries, including the UK, now have more mobile phones than people. There are over five hundred million active mobile phone accounts in China. Luxembourg has the highest mobile phone penetration rate in the world, at 164%. The total number of mobile phone subscribers in the world was estimated at 3.3 billion at the end of 2007, thus reaching an equivalent of over half the planet's population. At present, Africa has the largest growth rate of cellular subscribers in the world, its markets expanding nearly twice as fast as Asian markets. The availability of prepaid or 'pay-as-you-go' services, where the subscriber is not committed to a long-term contract, has helped fuel this growth in Africa as well as in other continents.</a:t>
            </a:r>
          </a:p>
          <a:p>
            <a:endParaRPr lang="en-US" dirty="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FF6A616-4DDC-406C-8883-320EEEE47DF7}" type="slidenum">
              <a:rPr lang="en-US" smtClean="0"/>
              <a:pPr eaLnBrk="1" hangingPunct="1"/>
              <a:t>31</a:t>
            </a:fld>
            <a:endParaRPr lang="en-US" dirty="0"/>
          </a:p>
        </p:txBody>
      </p:sp>
    </p:spTree>
    <p:extLst>
      <p:ext uri="{BB962C8B-B14F-4D97-AF65-F5344CB8AC3E}">
        <p14:creationId xmlns:p14="http://schemas.microsoft.com/office/powerpoint/2010/main" val="2597176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first generation of successful PDAs were Palm Pilots. They primarily functioned as electronic organizers with support for address books, calendars, email, notes, etc. The PDA only occasionally needs to connect to a companion PC for "synchronization." For instance, a PDA can be synchronized with a PC address book, calendar, and email inbox, via a USB cable. Newer PDA models can also connect to PCs wirelessly via Bluetooth (which we describe in the next section), or connect to the Internet via wireless.</a:t>
            </a:r>
          </a:p>
          <a:p>
            <a:r>
              <a:rPr lang="en-US" dirty="0"/>
              <a:t>Personal digital assistants (PDA) are small, handheld computers capable of entirely digital communications transmission</a:t>
            </a: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6986C67-7349-4E8D-BBBD-3F70062B3260}" type="slidenum">
              <a:rPr lang="en-US" smtClean="0"/>
              <a:pPr eaLnBrk="1" hangingPunct="1"/>
              <a:t>32</a:t>
            </a:fld>
            <a:endParaRPr lang="en-US" dirty="0"/>
          </a:p>
        </p:txBody>
      </p:sp>
    </p:spTree>
    <p:extLst>
      <p:ext uri="{BB962C8B-B14F-4D97-AF65-F5344CB8AC3E}">
        <p14:creationId xmlns:p14="http://schemas.microsoft.com/office/powerpoint/2010/main" val="772634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D2C4814-0154-4173-AFCF-03464D69492E}" type="slidenum">
              <a:rPr lang="en-US" smtClean="0"/>
              <a:pPr eaLnBrk="1" hangingPunct="1"/>
              <a:t>3</a:t>
            </a:fld>
            <a:endParaRPr lang="en-US" dirty="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b="1" dirty="0"/>
              <a:t>CLASSROOM OPENER</a:t>
            </a:r>
          </a:p>
          <a:p>
            <a:pPr marL="0" indent="0" eaLnBrk="1" hangingPunct="1">
              <a:buFontTx/>
              <a:buNone/>
            </a:pPr>
            <a:r>
              <a:rPr lang="en-US" dirty="0"/>
              <a:t>Start the class by asking students who understands how the Internet works? How does email go from the University of Denver to Boston University? Or how does a web page go from client to server back to client?</a:t>
            </a:r>
          </a:p>
          <a:p>
            <a:pPr marL="0" eaLnBrk="1" hangingPunct="1">
              <a:buFontTx/>
              <a:buNone/>
            </a:pPr>
            <a:r>
              <a:rPr lang="en-US" dirty="0"/>
              <a:t>Go to </a:t>
            </a:r>
            <a:r>
              <a:rPr lang="en-US" u="sng" dirty="0">
                <a:hlinkClick r:id="rId3"/>
              </a:rPr>
              <a:t>http://computer.howstuffworks.com/internet-infrastructure.htm</a:t>
            </a:r>
            <a:r>
              <a:rPr lang="en-US" dirty="0"/>
              <a:t> for an overview of how the Internet infrastructure works. There are some great diagrams and easy to understand explanations.</a:t>
            </a:r>
          </a:p>
        </p:txBody>
      </p:sp>
    </p:spTree>
    <p:extLst>
      <p:ext uri="{BB962C8B-B14F-4D97-AF65-F5344CB8AC3E}">
        <p14:creationId xmlns:p14="http://schemas.microsoft.com/office/powerpoint/2010/main" val="70014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General Motors is serious about satellite radio, and the amount of nameplates that offer standard XM is growing all the time. Previously, GM made XM standard on all </a:t>
            </a:r>
            <a:r>
              <a:rPr lang="en-US" dirty="0" err="1"/>
              <a:t>Cadillacs</a:t>
            </a:r>
            <a:r>
              <a:rPr lang="en-US" dirty="0"/>
              <a:t>, and now the subscription radio service will also be available for all new Buick, HUMMER, and Saab models as well. The move enlarges XM's customer base while also giving new-car drivers a chance to test the technology for three months free of charge.</a:t>
            </a: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03732CF-EA9C-4A65-B67E-E0E299B0E13E}" type="slidenum">
              <a:rPr lang="en-US" smtClean="0"/>
              <a:pPr eaLnBrk="1" hangingPunct="1"/>
              <a:t>33</a:t>
            </a:fld>
            <a:endParaRPr lang="en-US" dirty="0"/>
          </a:p>
        </p:txBody>
      </p:sp>
    </p:spTree>
    <p:extLst>
      <p:ext uri="{BB962C8B-B14F-4D97-AF65-F5344CB8AC3E}">
        <p14:creationId xmlns:p14="http://schemas.microsoft.com/office/powerpoint/2010/main" val="2577427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0" dirty="0"/>
              <a:t>Wired equivalent privacy (WEP) </a:t>
            </a:r>
            <a:r>
              <a:rPr lang="en-US" i="0" dirty="0"/>
              <a:t>is an encryption algorithm designed to protect wireless transmission data. </a:t>
            </a:r>
          </a:p>
          <a:p>
            <a:r>
              <a:rPr lang="en-US" i="0" dirty="0"/>
              <a:t>If using a Wi-Fi connection, WEP encrypts the data using a key converting the data into a non-human readable form. </a:t>
            </a:r>
          </a:p>
          <a:p>
            <a:r>
              <a:rPr lang="en-US" i="0" dirty="0"/>
              <a:t>The purpose of WEP was to provide wireless networks with the equivalent level of security as wired networks. </a:t>
            </a:r>
          </a:p>
          <a:p>
            <a:r>
              <a:rPr lang="en-US" i="0" dirty="0"/>
              <a:t>Unfortunately, the underlying technology behind WEP has been demonstrated to be relatively insecure compared to newer protocols such as WPA. WLANs that use Wi-Fi have a built-in security mechanism called </a:t>
            </a:r>
          </a:p>
          <a:p>
            <a:r>
              <a:rPr lang="en-US" b="1" i="0" dirty="0"/>
              <a:t>Wi-Fi Protected Access (WPA): </a:t>
            </a:r>
            <a:r>
              <a:rPr lang="en-US" i="0" dirty="0"/>
              <a:t>a wireless security protocol to protect Wi-Fi networks. </a:t>
            </a:r>
          </a:p>
          <a:p>
            <a:r>
              <a:rPr lang="en-US" i="0" dirty="0"/>
              <a:t>It is an improvement on the original Wi-Fi security standard, Wired Equivalent Privacy (WEP), and provides more sophisticated data encryption and user authentication. </a:t>
            </a:r>
          </a:p>
          <a:p>
            <a:r>
              <a:rPr lang="en-US" i="0" dirty="0"/>
              <a:t>Anyone who wants to use an access point must know the WPA encryption key to access the Wi-Fi connection.</a:t>
            </a:r>
          </a:p>
          <a:p>
            <a:r>
              <a:rPr lang="en-US" b="1" i="0" dirty="0"/>
              <a:t>War chalking </a:t>
            </a:r>
            <a:r>
              <a:rPr lang="en-US" i="0" dirty="0"/>
              <a:t>is the practice of tagging pavement with codes displaying where Wi-Fi access is available. </a:t>
            </a:r>
          </a:p>
          <a:p>
            <a:r>
              <a:rPr lang="en-US" i="0" dirty="0"/>
              <a:t>The codes for war chalking tell other users the kind of access available, the speed of the network, and if the network is secured. </a:t>
            </a:r>
          </a:p>
          <a:p>
            <a:r>
              <a:rPr lang="en-US" b="1" i="0" dirty="0"/>
              <a:t>War driving </a:t>
            </a:r>
            <a:r>
              <a:rPr lang="en-US" i="0" dirty="0"/>
              <a:t>is deliberately </a:t>
            </a:r>
            <a:r>
              <a:rPr lang="en-US" dirty="0"/>
              <a:t>searching for Wi-Fi signals while driving by in a vehicle. </a:t>
            </a:r>
          </a:p>
          <a:p>
            <a:r>
              <a:rPr lang="en-US" dirty="0"/>
              <a:t>Many individuals who participate in war driving simply map where Wi-Fi networks are available</a:t>
            </a: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EAFA7D7-2352-4FCE-AFCF-1614A336FDE1}" type="slidenum">
              <a:rPr lang="en-US" smtClean="0"/>
              <a:pPr eaLnBrk="1" hangingPunct="1"/>
              <a:t>34</a:t>
            </a:fld>
            <a:endParaRPr lang="en-US" dirty="0"/>
          </a:p>
        </p:txBody>
      </p:sp>
    </p:spTree>
    <p:extLst>
      <p:ext uri="{BB962C8B-B14F-4D97-AF65-F5344CB8AC3E}">
        <p14:creationId xmlns:p14="http://schemas.microsoft.com/office/powerpoint/2010/main" val="658185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your students how</a:t>
            </a:r>
            <a:r>
              <a:rPr lang="en-US" baseline="0" dirty="0"/>
              <a:t> much IT consumerization matters to them.  Many students today expect seamless integration among their devices.  </a:t>
            </a:r>
          </a:p>
          <a:p>
            <a:r>
              <a:rPr lang="en-US" baseline="0" dirty="0"/>
              <a:t>Ask your students how they see MDM and MAM being applied to a company</a:t>
            </a:r>
          </a:p>
          <a:p>
            <a:r>
              <a:rPr lang="en-US" baseline="0" dirty="0"/>
              <a:t>How are your students currently managing their mobile devices to sync email, text messages, etc.?</a:t>
            </a:r>
            <a:endParaRPr lang="en-US" dirty="0"/>
          </a:p>
        </p:txBody>
      </p:sp>
      <p:sp>
        <p:nvSpPr>
          <p:cNvPr id="4" name="Slide Number Placeholder 3"/>
          <p:cNvSpPr>
            <a:spLocks noGrp="1"/>
          </p:cNvSpPr>
          <p:nvPr>
            <p:ph type="sldNum" sz="quarter" idx="10"/>
          </p:nvPr>
        </p:nvSpPr>
        <p:spPr/>
        <p:txBody>
          <a:bodyPr/>
          <a:lstStyle/>
          <a:p>
            <a:pPr>
              <a:defRPr/>
            </a:pPr>
            <a:fld id="{C5B60D6E-5806-4B29-A725-3227B12E7CD9}" type="slidenum">
              <a:rPr lang="en-US" smtClean="0"/>
              <a:pPr>
                <a:defRPr/>
              </a:pPr>
              <a:t>35</a:t>
            </a:fld>
            <a:endParaRPr lang="en-US" dirty="0"/>
          </a:p>
        </p:txBody>
      </p:sp>
    </p:spTree>
    <p:extLst>
      <p:ext uri="{BB962C8B-B14F-4D97-AF65-F5344CB8AC3E}">
        <p14:creationId xmlns:p14="http://schemas.microsoft.com/office/powerpoint/2010/main" val="3100710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MasterCard now provides cardholders with a mobile, location-based search and directory service, so they can request the location of the nearest ATM be sent to their mobile phone via SMS (Short Message Service, aka “text message”). The service, which works with all major mobile operators in the United States, is provided by MasterCard to cardholders free of charge (although operator text message rates may apply). </a:t>
            </a:r>
          </a:p>
          <a:p>
            <a:pPr eaLnBrk="1" hangingPunct="1"/>
            <a:r>
              <a:rPr lang="en-US" dirty="0"/>
              <a:t>The most popular location based service used today is Global Positioning System (GPS)</a:t>
            </a:r>
          </a:p>
          <a:p>
            <a:pPr eaLnBrk="1" hangingPunct="1"/>
            <a:r>
              <a:rPr lang="en-US" dirty="0"/>
              <a:t>The GPS is owned and operated by the U.S. Department of Defense but is available for general use around the world. In 1993, the Defense Department made this global positioning technology available for commercial use to anyone who has a GPS device. GPS devices have special microprocessors that analyze satellite signals.</a:t>
            </a: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7FA8B83-36AD-4DA1-9A87-51F3BAB17D8E}" type="slidenum">
              <a:rPr lang="en-US" smtClean="0"/>
              <a:pPr eaLnBrk="1" hangingPunct="1"/>
              <a:t>36</a:t>
            </a:fld>
            <a:endParaRPr lang="en-US" dirty="0"/>
          </a:p>
        </p:txBody>
      </p:sp>
    </p:spTree>
    <p:extLst>
      <p:ext uri="{BB962C8B-B14F-4D97-AF65-F5344CB8AC3E}">
        <p14:creationId xmlns:p14="http://schemas.microsoft.com/office/powerpoint/2010/main" val="40241268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193675" indent="-193675" eaLnBrk="1" hangingPunct="1">
              <a:defRPr/>
            </a:pPr>
            <a:r>
              <a:rPr lang="en-US" dirty="0"/>
              <a:t>Describe RFID and how it can be used to help make a supply chain more effective?</a:t>
            </a:r>
          </a:p>
          <a:p>
            <a:pPr marL="431800" lvl="1" indent="-193675" eaLnBrk="1" hangingPunct="1">
              <a:defRPr/>
            </a:pPr>
            <a:r>
              <a:rPr lang="en-US" dirty="0"/>
              <a:t>Integrating RFID in the supply chain will change the way a companies operate from managing maintenance, combating theft, to augmenting Sarbanes-Oxley initiatives</a:t>
            </a:r>
          </a:p>
          <a:p>
            <a:pPr>
              <a:defRPr/>
            </a:pPr>
            <a:r>
              <a:rPr lang="en-US" dirty="0"/>
              <a:t>RFID tag: contains a microchip and an antenna, and typically work by transmitting a serial number via radio waves to an electronic reader, which confirms the identity of a person or object bearing the tag</a:t>
            </a:r>
          </a:p>
          <a:p>
            <a:pPr eaLnBrk="1" hangingPunct="1">
              <a:defRPr/>
            </a:pPr>
            <a:r>
              <a:rPr lang="en-US" dirty="0"/>
              <a:t>Walk through each of the three components to an RFID system</a:t>
            </a:r>
          </a:p>
          <a:p>
            <a:pPr eaLnBrk="1" hangingPunct="1">
              <a:buNone/>
              <a:defRPr/>
            </a:pPr>
            <a:r>
              <a:rPr lang="en-US" b="1" dirty="0"/>
              <a:t>CLASSROOM EXERCISE</a:t>
            </a:r>
          </a:p>
          <a:p>
            <a:pPr eaLnBrk="1" hangingPunct="1">
              <a:buNone/>
              <a:defRPr/>
            </a:pPr>
            <a:r>
              <a:rPr lang="en-US" b="1" dirty="0"/>
              <a:t>RFID</a:t>
            </a:r>
          </a:p>
          <a:p>
            <a:pPr lvl="0" eaLnBrk="1" hangingPunct="1">
              <a:defRPr/>
            </a:pPr>
            <a:r>
              <a:rPr lang="en-US" dirty="0"/>
              <a:t>Have your students find examples of RFID tags on the Internet </a:t>
            </a:r>
          </a:p>
          <a:p>
            <a:pPr lvl="1" eaLnBrk="1" hangingPunct="1">
              <a:defRPr/>
            </a:pPr>
            <a:r>
              <a:rPr lang="en-US" dirty="0"/>
              <a:t>How big are the tags?</a:t>
            </a:r>
          </a:p>
          <a:p>
            <a:pPr lvl="1" eaLnBrk="1" hangingPunct="1">
              <a:defRPr/>
            </a:pPr>
            <a:r>
              <a:rPr lang="en-US" dirty="0"/>
              <a:t>How are the tags being used?</a:t>
            </a:r>
          </a:p>
          <a:p>
            <a:pPr lvl="1" eaLnBrk="1" hangingPunct="1">
              <a:defRPr/>
            </a:pPr>
            <a:r>
              <a:rPr lang="en-US" dirty="0"/>
              <a:t>What are the business ramifications of plastic RFID tags?</a:t>
            </a:r>
          </a:p>
          <a:p>
            <a:pPr lvl="2" eaLnBrk="1" hangingPunct="1">
              <a:defRPr/>
            </a:pPr>
            <a:r>
              <a:rPr lang="en-US" dirty="0"/>
              <a:t>Washable</a:t>
            </a:r>
          </a:p>
          <a:p>
            <a:pPr lvl="2" eaLnBrk="1" hangingPunct="1">
              <a:defRPr/>
            </a:pPr>
            <a:r>
              <a:rPr lang="en-US" dirty="0"/>
              <a:t>Weather resistant (can be used outside)</a:t>
            </a:r>
          </a:p>
          <a:p>
            <a:pPr eaLnBrk="1" hangingPunct="1">
              <a:defRPr/>
            </a:pPr>
            <a:r>
              <a:rPr lang="en-US" dirty="0"/>
              <a:t>RFID tags will be added to every product and shipping box</a:t>
            </a:r>
          </a:p>
          <a:p>
            <a:pPr eaLnBrk="1" hangingPunct="1">
              <a:defRPr/>
            </a:pPr>
            <a:r>
              <a:rPr lang="en-US" dirty="0"/>
              <a:t>At every step of an item’s journey, a reader scans one of the tags and updates the information on the server</a:t>
            </a:r>
          </a:p>
          <a:p>
            <a:pPr eaLnBrk="1" hangingPunct="1">
              <a:defRPr/>
            </a:pPr>
            <a:r>
              <a:rPr lang="en-US" dirty="0"/>
              <a:t>Manufacturers and retailers can observe sales patterns in real-time and make swift decisions about production, ordering, and pricing</a:t>
            </a:r>
          </a:p>
          <a:p>
            <a:pPr>
              <a:defRPr/>
            </a:pPr>
            <a:endParaRPr lang="en-US" dirty="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0FAAE5C-A2D4-4AD6-BEA9-25BA09C18C18}" type="slidenum">
              <a:rPr lang="en-US" smtClean="0"/>
              <a:pPr eaLnBrk="1" hangingPunct="1"/>
              <a:t>37</a:t>
            </a:fld>
            <a:endParaRPr lang="en-US" dirty="0"/>
          </a:p>
        </p:txBody>
      </p:sp>
    </p:spTree>
    <p:extLst>
      <p:ext uri="{BB962C8B-B14F-4D97-AF65-F5344CB8AC3E}">
        <p14:creationId xmlns:p14="http://schemas.microsoft.com/office/powerpoint/2010/main" val="4287214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i="0" dirty="0"/>
              <a:t>An </a:t>
            </a:r>
            <a:r>
              <a:rPr lang="en-US" b="1" i="0" dirty="0"/>
              <a:t>RFID tag </a:t>
            </a:r>
            <a:r>
              <a:rPr lang="en-US" i="0" dirty="0"/>
              <a:t>is an electronic identification device that is made up of a chip and antenna. </a:t>
            </a:r>
          </a:p>
          <a:p>
            <a:r>
              <a:rPr lang="en-US" i="0" dirty="0"/>
              <a:t>An </a:t>
            </a:r>
            <a:r>
              <a:rPr lang="en-US" b="1" i="0" dirty="0"/>
              <a:t>RFID reader (RFID interrogator) </a:t>
            </a:r>
            <a:r>
              <a:rPr lang="en-US" i="0" dirty="0"/>
              <a:t>is a transmitter/receiver that reads the contents of RFID tags in the area</a:t>
            </a:r>
          </a:p>
          <a:p>
            <a:r>
              <a:rPr lang="en-US" b="1" i="0" dirty="0"/>
              <a:t>Passive RFID tags </a:t>
            </a:r>
            <a:r>
              <a:rPr lang="en-US" i="0" dirty="0"/>
              <a:t>do not have a power source, whereas </a:t>
            </a:r>
            <a:r>
              <a:rPr lang="en-US" b="1" i="0" dirty="0"/>
              <a:t>active RFID tags </a:t>
            </a:r>
            <a:r>
              <a:rPr lang="en-US" dirty="0"/>
              <a:t>have their own transmitter and a power source (typically a battery). </a:t>
            </a:r>
          </a:p>
          <a:p>
            <a:r>
              <a:rPr lang="en-US" dirty="0"/>
              <a:t>The power source runs the microchip’s circuitry and broadcasts a signal to the reader (similar to the way a cell phone transmits signals to a base station). </a:t>
            </a:r>
          </a:p>
          <a:p>
            <a:r>
              <a:rPr lang="en-US" dirty="0"/>
              <a:t>Passive RFID tags draw power from the RFID reader, which sends out electromagnetic waves that induce a current in the tag’s antenna.</a:t>
            </a: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26D3B13-8F4E-42BD-B76F-B72867645CAA}" type="slidenum">
              <a:rPr lang="en-US" smtClean="0"/>
              <a:pPr eaLnBrk="1" hangingPunct="1"/>
              <a:t>38</a:t>
            </a:fld>
            <a:endParaRPr lang="en-US" dirty="0"/>
          </a:p>
        </p:txBody>
      </p:sp>
    </p:spTree>
    <p:extLst>
      <p:ext uri="{BB962C8B-B14F-4D97-AF65-F5344CB8AC3E}">
        <p14:creationId xmlns:p14="http://schemas.microsoft.com/office/powerpoint/2010/main" val="1644568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0" dirty="0"/>
              <a:t>Semipassive RFID tags </a:t>
            </a:r>
            <a:r>
              <a:rPr lang="en-US" i="0" dirty="0"/>
              <a:t>use a battery to run the microchip’s circuitry, but communicate by drawing power from the RFID reader. </a:t>
            </a:r>
          </a:p>
          <a:p>
            <a:r>
              <a:rPr lang="en-US" b="1" i="0" dirty="0"/>
              <a:t>Asset tracking </a:t>
            </a:r>
            <a:r>
              <a:rPr lang="en-US" i="0" dirty="0"/>
              <a:t>occurs when a company places active or semi-passive RFID tags on expensive products or assets to gather data on the items’ location with little or no manual intervention. Asset tracking allows a company to focus on its supply chain, reduce theft, identify the last known user of assets, and automate maintenance routines. </a:t>
            </a:r>
          </a:p>
          <a:p>
            <a:r>
              <a:rPr lang="en-US" i="0" dirty="0"/>
              <a:t>Active and semi-passive tags are useful for tracking high value goods that need to be scanned over long ranges, such as railway cars on a track.</a:t>
            </a:r>
          </a:p>
          <a:p>
            <a:r>
              <a:rPr lang="en-US" i="0" dirty="0"/>
              <a:t>The cost of active and semi-passive RFID tags is significant hence low-cost items typically use passive RFID tags.</a:t>
            </a:r>
          </a:p>
          <a:p>
            <a:r>
              <a:rPr lang="en-US" b="1" i="0" dirty="0"/>
              <a:t>RFID accelerometer </a:t>
            </a:r>
            <a:r>
              <a:rPr lang="en-US" i="0" dirty="0"/>
              <a:t>is a device that measures the acceleration (the rate of change of velocity) of an item and is used to track truck speeds or taxi cab speeds. </a:t>
            </a:r>
          </a:p>
          <a:p>
            <a:r>
              <a:rPr lang="en-US" b="1" i="0" dirty="0"/>
              <a:t>Chipless RFID tags </a:t>
            </a:r>
            <a:r>
              <a:rPr lang="en-US" i="0" dirty="0"/>
              <a:t>use plastic or conductive polymers instead of silicon-based microchips, allowing them to be washed or exposed to water without damaging the chip.</a:t>
            </a: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C3949E2-5335-4EC8-8B33-268D9DF06D77}" type="slidenum">
              <a:rPr lang="en-US" smtClean="0"/>
              <a:pPr eaLnBrk="1" hangingPunct="1"/>
              <a:t>39</a:t>
            </a:fld>
            <a:endParaRPr lang="en-US" dirty="0"/>
          </a:p>
        </p:txBody>
      </p:sp>
    </p:spTree>
    <p:extLst>
      <p:ext uri="{BB962C8B-B14F-4D97-AF65-F5344CB8AC3E}">
        <p14:creationId xmlns:p14="http://schemas.microsoft.com/office/powerpoint/2010/main" val="21714772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 GIS is useful for mobile applications, but it offers benefits that go well beyond what is required in a mobile environment. For example, using a GIS, users can decide what information is and is not relevant to them, and formulate their queries based on their personal criteria. Unlike a paper map, a GIS allows for in-depth analysis and problem solving that can make marketing, sales, and planning much more successful. </a:t>
            </a:r>
          </a:p>
          <a:p>
            <a:r>
              <a:rPr lang="en-US" b="1" i="0" dirty="0"/>
              <a:t>Latitude </a:t>
            </a:r>
            <a:r>
              <a:rPr lang="en-US" i="0" dirty="0"/>
              <a:t>represents a north/south measurement of position. </a:t>
            </a:r>
          </a:p>
          <a:p>
            <a:r>
              <a:rPr lang="en-US" b="1" i="0" dirty="0"/>
              <a:t>Longitude </a:t>
            </a:r>
            <a:r>
              <a:rPr lang="en-US" i="0" dirty="0"/>
              <a:t>represents </a:t>
            </a:r>
            <a:r>
              <a:rPr lang="en-US" dirty="0"/>
              <a:t>an east/west measurement of position.</a:t>
            </a: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7947D7B-FAD3-4DDE-AEE9-F7E298211429}" type="slidenum">
              <a:rPr lang="en-US" smtClean="0"/>
              <a:pPr eaLnBrk="1" hangingPunct="1"/>
              <a:t>40</a:t>
            </a:fld>
            <a:endParaRPr lang="en-US" dirty="0"/>
          </a:p>
        </p:txBody>
      </p:sp>
    </p:spTree>
    <p:extLst>
      <p:ext uri="{BB962C8B-B14F-4D97-AF65-F5344CB8AC3E}">
        <p14:creationId xmlns:p14="http://schemas.microsoft.com/office/powerpoint/2010/main" val="1863842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0" dirty="0"/>
              <a:t>Geocache </a:t>
            </a:r>
            <a:r>
              <a:rPr lang="en-US" i="0" dirty="0"/>
              <a:t>is a GPS technology adventure game that posts the longitude and latitude location for an item on the Internet for users to find. </a:t>
            </a:r>
          </a:p>
          <a:p>
            <a:r>
              <a:rPr lang="en-US" i="0" dirty="0"/>
              <a:t>GPS users find the geocache and typically sign a guest book or take an item and leave an item for the next adventure players to find. </a:t>
            </a:r>
          </a:p>
          <a:p>
            <a:r>
              <a:rPr lang="en-US" i="0" dirty="0"/>
              <a:t>Caches are often placed in locations that are interesting or challenging for people to discover. </a:t>
            </a:r>
          </a:p>
          <a:p>
            <a:r>
              <a:rPr lang="en-US" i="0" dirty="0"/>
              <a:t>A </a:t>
            </a:r>
            <a:r>
              <a:rPr lang="en-US" b="1" i="0" dirty="0"/>
              <a:t>geocoin, </a:t>
            </a:r>
            <a:r>
              <a:rPr lang="en-US" i="0" dirty="0"/>
              <a:t>a round coin-sized object, is uniquely numbered and hidden in geocache. Geocoins can also be shaped to match a theme such as the state of Colorado or a birthday party hat. </a:t>
            </a:r>
          </a:p>
          <a:p>
            <a:r>
              <a:rPr lang="en-US" i="0" dirty="0"/>
              <a:t>Geocoins are often decorative or commemorative, making them collectible and highly valuable for technology adventures.</a:t>
            </a:r>
          </a:p>
          <a:p>
            <a:r>
              <a:rPr lang="en-US" i="0" dirty="0"/>
              <a:t>GPS applications are in every kind of company vehicle these days,</a:t>
            </a:r>
            <a:r>
              <a:rPr lang="en-US" i="0" baseline="0" dirty="0"/>
              <a:t> </a:t>
            </a:r>
            <a:r>
              <a:rPr lang="en-US" i="0" dirty="0"/>
              <a:t>from police cars to bulldozers, from dump trucks to mayoral limousines. Emergency response systems use GPS to track each of their vehicles and so dispatch those closest to the scene of an accident.</a:t>
            </a:r>
          </a:p>
          <a:p>
            <a:r>
              <a:rPr lang="en-US" i="0" dirty="0"/>
              <a:t>If a vehicle is missing, its GPS locator can help locate it. </a:t>
            </a:r>
          </a:p>
          <a:p>
            <a:r>
              <a:rPr lang="en-US" b="1" i="0" dirty="0"/>
              <a:t>Estimated time of arrival (ETA) </a:t>
            </a:r>
            <a:r>
              <a:rPr lang="en-US" i="0" dirty="0"/>
              <a:t>is the time of day of an expected arrival at a certain destination and is typically used for navigation applications. </a:t>
            </a:r>
          </a:p>
          <a:p>
            <a:r>
              <a:rPr lang="en-US" b="1" i="0" dirty="0"/>
              <a:t>Estimated time enroute (ETE) </a:t>
            </a:r>
            <a:r>
              <a:rPr lang="en-US" i="0" dirty="0"/>
              <a:t>is the time remaining before reaching a destination using the present speed and is typically used for navigation applications.</a:t>
            </a: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E7BDA32-6F0C-4AC7-A41B-04B2A22B73AB}" type="slidenum">
              <a:rPr lang="en-US" smtClean="0"/>
              <a:pPr eaLnBrk="1" hangingPunct="1"/>
              <a:t>41</a:t>
            </a:fld>
            <a:endParaRPr lang="en-US" dirty="0"/>
          </a:p>
        </p:txBody>
      </p:sp>
    </p:spTree>
    <p:extLst>
      <p:ext uri="{BB962C8B-B14F-4D97-AF65-F5344CB8AC3E}">
        <p14:creationId xmlns:p14="http://schemas.microsoft.com/office/powerpoint/2010/main" val="1569093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Automobiles have GPSs linked to maps that display in a screen on the dashboard driving directions and exact location of the vehicle. GM offers the OnStar system, which sends a continuous stream of information to the OnStar center about the car’s exact location. The OnStar Vehicle Diagnostics automatically performs hundreds of diagnostic checks on four key operating systems (the engine/transmission, antilock brakes, air bags, and </a:t>
            </a:r>
            <a:r>
              <a:rPr lang="en-US" dirty="0" err="1"/>
              <a:t>OnStar</a:t>
            </a:r>
            <a:r>
              <a:rPr lang="en-US" dirty="0"/>
              <a:t> systems)</a:t>
            </a:r>
            <a:r>
              <a:rPr lang="en-US" baseline="0" dirty="0"/>
              <a:t> </a:t>
            </a:r>
            <a:r>
              <a:rPr lang="en-US" dirty="0"/>
              <a:t>in GM vehicles. The vehicle is programmed to send the results via email to the owner each month. The unique email report also provides maintenance reminders based on the current odometer reading, remaining engine oil life, and other relevant ownership information.</a:t>
            </a: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AD538C5-6EC1-4CBE-9386-FDB903B47B2B}" type="slidenum">
              <a:rPr lang="en-US" smtClean="0"/>
              <a:pPr eaLnBrk="1" hangingPunct="1"/>
              <a:t>42</a:t>
            </a:fld>
            <a:endParaRPr lang="en-US" dirty="0"/>
          </a:p>
        </p:txBody>
      </p:sp>
    </p:spTree>
    <p:extLst>
      <p:ext uri="{BB962C8B-B14F-4D97-AF65-F5344CB8AC3E}">
        <p14:creationId xmlns:p14="http://schemas.microsoft.com/office/powerpoint/2010/main" val="1174323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Computer networks are continuously operating all over the globe supporting our</a:t>
            </a:r>
            <a:r>
              <a:rPr lang="en-US" baseline="0" dirty="0"/>
              <a:t> 2</a:t>
            </a:r>
            <a:r>
              <a:rPr lang="en-US" dirty="0"/>
              <a:t>4/7/365 always on and always connected lifestyles. </a:t>
            </a:r>
          </a:p>
          <a:p>
            <a:r>
              <a:rPr lang="en-US" dirty="0"/>
              <a:t>You are probably using several different networks right now without even realizing it. </a:t>
            </a:r>
          </a:p>
          <a:p>
            <a:r>
              <a:rPr lang="en-US" dirty="0"/>
              <a:t>You might be using a school’s network to communicate with teachers, a phone network to communicate with friends, and a cable network to watch TV or listen to the radio. </a:t>
            </a:r>
          </a:p>
          <a:p>
            <a:r>
              <a:rPr lang="en-US" dirty="0"/>
              <a:t>Networks enable telecommunications or the exchange of information (voice, text, data, audio, video). </a:t>
            </a:r>
          </a:p>
          <a:p>
            <a:r>
              <a:rPr lang="en-US" dirty="0"/>
              <a:t>The telecommunication industry has morphed from a government-regulated monopoly to a deregulated market where many suppliers ferociously compete.</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A06A265-797D-4BBE-B00F-52D0A6CFA378}" type="slidenum">
              <a:rPr lang="en-US" smtClean="0"/>
              <a:pPr eaLnBrk="1" hangingPunct="1"/>
              <a:t>5</a:t>
            </a:fld>
            <a:endParaRPr lang="en-US" dirty="0"/>
          </a:p>
        </p:txBody>
      </p:sp>
    </p:spTree>
    <p:extLst>
      <p:ext uri="{BB962C8B-B14F-4D97-AF65-F5344CB8AC3E}">
        <p14:creationId xmlns:p14="http://schemas.microsoft.com/office/powerpoint/2010/main" val="34515531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0" dirty="0"/>
              <a:t>Cartography </a:t>
            </a:r>
            <a:r>
              <a:rPr lang="en-US" i="0" dirty="0"/>
              <a:t>is the science and art of making an illustrated map or chart. </a:t>
            </a:r>
          </a:p>
          <a:p>
            <a:r>
              <a:rPr lang="en-US" i="0" dirty="0"/>
              <a:t>GIS allows users to interpret, analyze, and visualize data in different ways that reveal patterns and trends in the form of reports, charts, and maps. </a:t>
            </a:r>
          </a:p>
          <a:p>
            <a:r>
              <a:rPr lang="en-US" b="1" i="0" dirty="0"/>
              <a:t>Edge matching (warping, rubber sheeting) </a:t>
            </a:r>
            <a:r>
              <a:rPr lang="en-US" i="0" dirty="0"/>
              <a:t>occurs when paper maps are laid edge to edge and items that run across maps but do not match are reconfigured to match. </a:t>
            </a:r>
          </a:p>
          <a:p>
            <a:r>
              <a:rPr lang="en-US" i="0" dirty="0"/>
              <a:t>Edge matching is a critical component of creating a GIS database because map misalignments occur frequently for many reasons, including survey error and cartographic errors. </a:t>
            </a:r>
          </a:p>
          <a:p>
            <a:r>
              <a:rPr lang="en-US" b="1" i="0" dirty="0"/>
              <a:t>GIS map automation </a:t>
            </a:r>
            <a:r>
              <a:rPr lang="en-US" dirty="0"/>
              <a:t>links business assets to a centralized system where they can be tracked and monitored over time.</a:t>
            </a: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6418727-7151-4C60-887F-711511261F17}" type="slidenum">
              <a:rPr lang="en-US" smtClean="0"/>
              <a:pPr eaLnBrk="1" hangingPunct="1"/>
              <a:t>44</a:t>
            </a:fld>
            <a:endParaRPr lang="en-US" dirty="0"/>
          </a:p>
        </p:txBody>
      </p:sp>
    </p:spTree>
    <p:extLst>
      <p:ext uri="{BB962C8B-B14F-4D97-AF65-F5344CB8AC3E}">
        <p14:creationId xmlns:p14="http://schemas.microsoft.com/office/powerpoint/2010/main" val="4132455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0" dirty="0"/>
              <a:t>Spatial data (geospatial data or geographic information) </a:t>
            </a:r>
            <a:r>
              <a:rPr lang="en-US" i="0" dirty="0"/>
              <a:t>identifies the geographic location of features and boundaries on Earth, such as natural or constructed features, oceans, and more. </a:t>
            </a:r>
          </a:p>
          <a:p>
            <a:r>
              <a:rPr lang="en-US" i="0" dirty="0"/>
              <a:t>Spatial data can be mapped and is stored as coordinates and topology. </a:t>
            </a:r>
          </a:p>
          <a:p>
            <a:r>
              <a:rPr lang="en-US" i="0" dirty="0"/>
              <a:t>A GIS accesses, manipulates, and analyzes spatial data. </a:t>
            </a:r>
          </a:p>
          <a:p>
            <a:r>
              <a:rPr lang="en-US" b="1" i="0" dirty="0"/>
              <a:t>Geocoding </a:t>
            </a:r>
            <a:r>
              <a:rPr lang="en-US" i="0" dirty="0"/>
              <a:t>in spatial </a:t>
            </a:r>
            <a:r>
              <a:rPr lang="en-US" dirty="0"/>
              <a:t>databases is a coding process that assigns a digital map feature an attribute that serves as a unique ID (tract number, node number) or classification (soil type, zoning category).</a:t>
            </a:r>
          </a:p>
          <a:p>
            <a:r>
              <a:rPr lang="en-US" dirty="0"/>
              <a:t>GIS professionals are certified in geocoding practices to ensure industry standards are met when classifying spatial data.</a:t>
            </a: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9C87CF7-B613-47A4-8509-5B3EF8C5B388}" type="slidenum">
              <a:rPr lang="en-US" smtClean="0"/>
              <a:pPr eaLnBrk="1" hangingPunct="1"/>
              <a:t>45</a:t>
            </a:fld>
            <a:endParaRPr lang="en-US" dirty="0"/>
          </a:p>
        </p:txBody>
      </p:sp>
    </p:spTree>
    <p:extLst>
      <p:ext uri="{BB962C8B-B14F-4D97-AF65-F5344CB8AC3E}">
        <p14:creationId xmlns:p14="http://schemas.microsoft.com/office/powerpoint/2010/main" val="36546834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eaLnBrk="1" hangingPunct="1">
              <a:defRPr/>
            </a:pPr>
            <a:r>
              <a:rPr lang="en-US" b="1" dirty="0"/>
              <a:t>Social Networking Gets Mobilized. </a:t>
            </a:r>
            <a:r>
              <a:rPr lang="en-US" dirty="0"/>
              <a:t>Mobility is added to existing Internet business models, services and behaviors, driving traffic for wireless operators. Teens and twenties accustomed to constant connectivity and habit-forming websites, such as MySpace and Facebook, lead a wave of membership in mobile social networks. Location social networking including friend and event finder services are gaining popularity, even in the professional and over-50 segments. Google, Yahoo!, and Skype are more compelling for users than wireless brands, which are hard-pressed to compete. Social networking applications initially are preloaded on many mobile devices sold and later become downloadable. </a:t>
            </a:r>
          </a:p>
          <a:p>
            <a:pPr eaLnBrk="1" hangingPunct="1">
              <a:defRPr/>
            </a:pPr>
            <a:r>
              <a:rPr lang="en-US" b="1" dirty="0"/>
              <a:t>Mobile TV — Now Showing for Early Adopters.</a:t>
            </a:r>
            <a:r>
              <a:rPr lang="en-US" dirty="0"/>
              <a:t> In the short term, wireless users are unlikely to plunk down $5.99</a:t>
            </a:r>
            <a:r>
              <a:rPr lang="en-US" baseline="0" dirty="0"/>
              <a:t> to </a:t>
            </a:r>
            <a:r>
              <a:rPr lang="en-US" dirty="0"/>
              <a:t>9.99 per month for mobile TV service. Instead, look for per-view or per-minute pricing for “sneaking,” a consumer tendency to watch key minutes of a sports event or drama while engaged in another activity. Sneaking leads to more regular viewing, and within 3</a:t>
            </a:r>
            <a:r>
              <a:rPr lang="en-US" baseline="0" dirty="0"/>
              <a:t> to </a:t>
            </a:r>
            <a:r>
              <a:rPr lang="en-US" dirty="0"/>
              <a:t>5 years, mobile TV will become an indispensable service. Broadcast TV is the primary driver of revenues and consumer adoption, but peer-to-peer video is gaining interest, too. Operators are squaring off with content providers over control of the subscriber relationship and user experience. </a:t>
            </a:r>
          </a:p>
          <a:p>
            <a:pPr eaLnBrk="1" hangingPunct="1">
              <a:defRPr/>
            </a:pPr>
            <a:r>
              <a:rPr lang="en-US" b="1" dirty="0"/>
              <a:t>Multi-Function Devices Become Cheaper and More Versatile.</a:t>
            </a:r>
            <a:r>
              <a:rPr lang="en-US" dirty="0"/>
              <a:t> Intense competition and margin pressure will continue in the handset market, forcing prices of third-generation (3G) handsets below $90 and making them affordable for a wide range of users. Seeking to replicate the success of camera phones, device manufacturers will produce more multi-function units with music-playing, location, video and other capabilities. Twenty percent of all handsets sold in North America are application specific,</a:t>
            </a:r>
            <a:r>
              <a:rPr lang="en-US" baseline="0" dirty="0"/>
              <a:t> </a:t>
            </a:r>
            <a:r>
              <a:rPr lang="en-US" dirty="0"/>
              <a:t>built for a usage proposition, such as music or video consumption or business productivity. </a:t>
            </a:r>
          </a:p>
          <a:p>
            <a:pPr eaLnBrk="1" hangingPunct="1">
              <a:defRPr/>
            </a:pPr>
            <a:r>
              <a:rPr lang="en-US" b="1" dirty="0"/>
              <a:t>Location-Based Services: And the Winner Is ... GPS! </a:t>
            </a:r>
            <a:r>
              <a:rPr lang="en-US" dirty="0"/>
              <a:t>Yes, GPS is the location technology of choice for the wireless industry. Handset manufacturers will continue to push GPS-enabled handsets as the technology evolves from popular in-car satellite navigation systems like TomTom to a broadly accepted feature in wireless phones. With Nokia having launched its first GPS-enabled handsets in early 2007 and bandwidth available to support new multimedia services, location-based service providers are building critical mass. Since there are 10 to 20 times more mobile phones sold than any other consumer electronics device, wireless is a huge driver for GPS adoption. </a:t>
            </a:r>
          </a:p>
          <a:p>
            <a:pPr eaLnBrk="1" hangingPunct="1">
              <a:defRPr/>
            </a:pPr>
            <a:r>
              <a:rPr lang="en-US" b="1" dirty="0"/>
              <a:t>Mobile Advertising Breaks Loose. </a:t>
            </a:r>
            <a:r>
              <a:rPr lang="en-US" dirty="0"/>
              <a:t>Major brands are shifting from basic SMS marketing to more sophisticated multimedia advertising. RBC Capital Markets expects mobile marketing revenues to balloon from $45 million in 2005 to $1.5 billion by 2010. With the technological ability to target and measure the effectiveness of mobile advertising, brands are more strategic in their approach. Rich 3G content and video services and accuracy advancements in GPS-based location services deliver further value to brands targeting existing and potential customers in innovative ways. </a:t>
            </a:r>
          </a:p>
          <a:p>
            <a:pPr eaLnBrk="1" hangingPunct="1">
              <a:defRPr/>
            </a:pPr>
            <a:r>
              <a:rPr lang="en-US" b="1" dirty="0"/>
              <a:t>Wireless Providers Move into Home Entertainment. </a:t>
            </a:r>
            <a:r>
              <a:rPr lang="en-US" b="0" dirty="0"/>
              <a:t>M</a:t>
            </a:r>
            <a:r>
              <a:rPr lang="en-US" dirty="0"/>
              <a:t>obile makes headway against fixed broadband operators, who have dominated Internet and cheaper voice service provision in the home. Wi-Fi will remains the primary wireless access technology. The fixed operators may be strengthened by Wi-Fi capabilities in consumer electronics devices (set-top boxes, game consoles and MP3 players) that enable cost-effective content downloads. </a:t>
            </a:r>
          </a:p>
          <a:p>
            <a:pPr eaLnBrk="1" hangingPunct="1">
              <a:defRPr/>
            </a:pPr>
            <a:r>
              <a:rPr lang="en-US" b="1" dirty="0"/>
              <a:t>Wireless Security Moves to the Forefront. </a:t>
            </a:r>
            <a:r>
              <a:rPr lang="en-US" b="0" dirty="0"/>
              <a:t>There is a monumental need to put </a:t>
            </a:r>
            <a:r>
              <a:rPr lang="en-US" dirty="0"/>
              <a:t>strong security measures in place. This could be the year that hackers really start paying attention to millions of wireless devices, the growth in mobile data usage and vulnerable points between mobile and fixed networks. CIOs consistently cite security as their number one concern in extending network access to wireless devices. Attacks, viruses and data security now exceed device loss or theft as concerns. Emerging services, such as VoIP and mobile payments, provide additional challenges. Vulnerabilities directly affect the bottom line, corporate image, regulatory compliance and competitive advantage. </a:t>
            </a:r>
          </a:p>
          <a:p>
            <a:pPr eaLnBrk="1" hangingPunct="1">
              <a:defRPr/>
            </a:pPr>
            <a:r>
              <a:rPr lang="en-US" b="1" dirty="0"/>
              <a:t>Enterprise Mobility — It’s for Real Now. </a:t>
            </a:r>
            <a:r>
              <a:rPr lang="en-US" dirty="0"/>
              <a:t>Enterprises can’t resist the convenient, reliable, attractively priced, bundled mobile solutions entering the market. Corporations switch from phones to mobile computers for transactions, data collection and messaging for a wide variety of employees. Many voice communications processes, such as order placement and delivery notifications, dispatch operations and remote asset monitoring, continue to shift to wireless data to increase information access and field transaction volume across organizations. Many corporations will completely replace their cellular handsets with a combined voice/data device or a data-only device.</a:t>
            </a: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CF991B5-6ED9-49B9-8D28-555F3F29754D}" type="slidenum">
              <a:rPr lang="en-US" smtClean="0"/>
              <a:pPr eaLnBrk="1" hangingPunct="1"/>
              <a:t>46</a:t>
            </a:fld>
            <a:endParaRPr lang="en-US" dirty="0"/>
          </a:p>
        </p:txBody>
      </p:sp>
    </p:spTree>
    <p:extLst>
      <p:ext uri="{BB962C8B-B14F-4D97-AF65-F5344CB8AC3E}">
        <p14:creationId xmlns:p14="http://schemas.microsoft.com/office/powerpoint/2010/main" val="3407750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buNone/>
              <a:defRPr/>
            </a:pPr>
            <a:r>
              <a:rPr lang="en-US" b="1" dirty="0"/>
              <a:t>THE POWER OF MOBILITY</a:t>
            </a:r>
            <a:r>
              <a:rPr lang="en-US" dirty="0"/>
              <a:t>, by Russell McGuire</a:t>
            </a:r>
          </a:p>
          <a:p>
            <a:pPr>
              <a:defRPr/>
            </a:pPr>
            <a:r>
              <a:rPr lang="en-US" dirty="0"/>
              <a:t>Over eighty percent of Americans above the age of five own a cell phone, most with digital cameras built in, and bundled with an e-mail service specifically designed for sending those captured moments to friends and family. These consumer applications are just simple examples of mobility being built into everyday products to create tremendous new value. From a business perspective, a new technology can introduce radical changes,</a:t>
            </a:r>
            <a:r>
              <a:rPr lang="en-US" baseline="0" dirty="0"/>
              <a:t> </a:t>
            </a:r>
            <a:r>
              <a:rPr lang="en-US" dirty="0"/>
              <a:t>changes so dramatic that they fundamentally change the nature of the business, the nature of the product, and the reasons why customers buy the product. When this happens, the rules of competition change. It is happening now.</a:t>
            </a:r>
            <a:r>
              <a:rPr lang="en-US" baseline="0" dirty="0"/>
              <a:t> T</a:t>
            </a:r>
            <a:r>
              <a:rPr lang="en-US" dirty="0"/>
              <a:t>he Age of Mobility is upon us. How will it impact you and your business in the months and years to come?</a:t>
            </a:r>
          </a:p>
          <a:p>
            <a:pPr>
              <a:defRPr/>
            </a:pPr>
            <a:r>
              <a:rPr lang="en-US" dirty="0"/>
              <a:t>The Power of Mobility shows you how to look forward, envision the Power of Mobility in your business, and implement the steps required to turn vision into reality.?Russell McGuire, one of the telecom industry's leading strategists, details the specific actions you must take to deliver the tremendous value that mobility adds,</a:t>
            </a:r>
            <a:r>
              <a:rPr lang="en-US" baseline="0" dirty="0"/>
              <a:t> </a:t>
            </a:r>
            <a:r>
              <a:rPr lang="en-US" dirty="0"/>
              <a:t>and win customers' hearts and wallets. He presents a powerful framework for capturing the Power of Mobility: the Seven Steps. If you can Digitize, Connect, Evaluate, Limit, Position, Protect, and Learn, you will capture the Power of Mobility in your products, your services, and your processes. He further clarifies the power of the Seven Steps with illustrative case studies of seven companies that have successfully implemented this framework and redefined the rules of competition in their industries.</a:t>
            </a:r>
          </a:p>
          <a:p>
            <a:pPr eaLnBrk="1" hangingPunct="1">
              <a:defRPr/>
            </a:pPr>
            <a:r>
              <a:rPr lang="en-US" dirty="0"/>
              <a:t>The Mobility Age represents a great opportunity for businesses large and small to capture the Power of Mobility in order to create competitive differentiation and to take market share. Stories of businesses that have been crushed by the competition because they have denied the changes brought by technologies in the past will likely be repeated. You have a choice. You can wait for a competitor to lead and define the rules to his benefit and your demise. Or you can lead and set the rules, if you capture The Power of Mobility now.</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E27E358-7C5D-4F49-B32C-A841065D91BD}" type="slidenum">
              <a:rPr lang="en-US" smtClean="0"/>
              <a:pPr eaLnBrk="1" hangingPunct="1"/>
              <a:t>47</a:t>
            </a:fld>
            <a:endParaRPr lang="en-US" dirty="0"/>
          </a:p>
        </p:txBody>
      </p:sp>
    </p:spTree>
    <p:extLst>
      <p:ext uri="{BB962C8B-B14F-4D97-AF65-F5344CB8AC3E}">
        <p14:creationId xmlns:p14="http://schemas.microsoft.com/office/powerpoint/2010/main" val="38967018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None/>
            </a:pPr>
            <a:r>
              <a:rPr lang="en-US" b="1" dirty="0"/>
              <a:t>INTO THE UNKNOWN, </a:t>
            </a:r>
            <a:r>
              <a:rPr lang="en-US" dirty="0"/>
              <a:t>by Jack Uldrich </a:t>
            </a:r>
          </a:p>
          <a:p>
            <a:pPr eaLnBrk="1" hangingPunct="1"/>
            <a:r>
              <a:rPr lang="en-US" dirty="0"/>
              <a:t>Great book to discuss in class</a:t>
            </a:r>
          </a:p>
          <a:p>
            <a:pPr eaLnBrk="1" hangingPunct="1"/>
            <a:r>
              <a:rPr lang="en-US" dirty="0"/>
              <a:t>Latching onto the idea that everything old is new again, Uldrich, a former naval officer and author of </a:t>
            </a:r>
            <a:r>
              <a:rPr lang="en-US" i="1" dirty="0"/>
              <a:t>The Next Big Thing Is Really Small</a:t>
            </a:r>
            <a:r>
              <a:rPr lang="en-US" dirty="0"/>
              <a:t>, puts forth Lewis and Clark as two shining examples of all that is right with leadership and management. Spotlighting the pair's many strong points, from people skills and future-thinking capabilities to optimism and an ability to see the forest as well as the trees, Uldrich (drawing on what has obviously been years of extensive research) points to modern-day companies like Coca-Cola, General Electric,</a:t>
            </a:r>
            <a:r>
              <a:rPr lang="en-US" baseline="0" dirty="0"/>
              <a:t> </a:t>
            </a:r>
            <a:r>
              <a:rPr lang="en-US" dirty="0"/>
              <a:t>and DaimlerChrysler as entities that could all learn something from Lewis and Clark. </a:t>
            </a:r>
          </a:p>
          <a:p>
            <a:pPr eaLnBrk="1" hangingPunct="1"/>
            <a:r>
              <a:rPr lang="en-US" dirty="0"/>
              <a:t>Whether the "project" is a westward expedition or a hostile corporate takeover, Uldrich makes the case that the past is not so different from the present,</a:t>
            </a:r>
            <a:r>
              <a:rPr lang="en-US" baseline="0" dirty="0"/>
              <a:t> </a:t>
            </a:r>
            <a:r>
              <a:rPr lang="en-US" dirty="0"/>
              <a:t>or from the future, especially when concerning new technologies. The parallels between these men and today's leaders are intriguing and well thought out. For corporate types looking for tips, there is certainly plenty to digest. The overriding messages are clear: mentor and be mentored; find a way to balance the task at hand with the overall future vision; and maintain a confident and optimistic approach from the beginning.</a:t>
            </a: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14104D2-7764-424B-8834-CBEB16E5D97E}" type="slidenum">
              <a:rPr lang="en-US" smtClean="0"/>
              <a:pPr eaLnBrk="1" hangingPunct="1"/>
              <a:t>48</a:t>
            </a:fld>
            <a:endParaRPr lang="en-US" dirty="0"/>
          </a:p>
        </p:txBody>
      </p:sp>
    </p:spTree>
    <p:extLst>
      <p:ext uri="{BB962C8B-B14F-4D97-AF65-F5344CB8AC3E}">
        <p14:creationId xmlns:p14="http://schemas.microsoft.com/office/powerpoint/2010/main" val="2378502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a:bodyPr>
          <a:lstStyle/>
          <a:p>
            <a:pPr>
              <a:defRPr/>
            </a:pPr>
            <a:r>
              <a:rPr lang="en-US" dirty="0"/>
              <a:t>The SABRE airline reservation system is a classic example of a strategic information system that depends upon communication provided through a network.  </a:t>
            </a:r>
          </a:p>
          <a:p>
            <a:pPr>
              <a:defRPr/>
            </a:pPr>
            <a:r>
              <a:rPr lang="en-US" dirty="0"/>
              <a:t> SABRE Airline Solutions pioneered technological advances for the industry in areas such as revenue management, pricing, flight scheduling, cargo, flight operations, and crew scheduling. </a:t>
            </a:r>
          </a:p>
          <a:p>
            <a:pPr>
              <a:defRPr/>
            </a:pPr>
            <a:r>
              <a:rPr lang="en-US" dirty="0"/>
              <a:t>In addition, not only did SABRE help invent e-commerce (now referred to as ebusiness) for the travel industry, the company holds claim to progressive solutions that defined,</a:t>
            </a:r>
            <a:r>
              <a:rPr lang="en-US" baseline="0" dirty="0"/>
              <a:t> </a:t>
            </a:r>
            <a:r>
              <a:rPr lang="en-US" dirty="0"/>
              <a:t>and continue to revolutionize,</a:t>
            </a:r>
            <a:r>
              <a:rPr lang="en-US" baseline="0" dirty="0"/>
              <a:t> </a:t>
            </a:r>
            <a:r>
              <a:rPr lang="en-US" dirty="0"/>
              <a:t>the travel and transportation marketplace. </a:t>
            </a:r>
          </a:p>
          <a:p>
            <a:pPr eaLnBrk="1" hangingPunct="1">
              <a:defRPr/>
            </a:pPr>
            <a:r>
              <a:rPr lang="en-US" dirty="0"/>
              <a:t>It is very important, for example, for managers to be able to retrieve overall corporate sales forecasts from corporate databases to use in developing spreadsheets (or any other program used for business analysis) to project future activity. </a:t>
            </a:r>
          </a:p>
          <a:p>
            <a:pPr eaLnBrk="1" hangingPunct="1">
              <a:defRPr/>
            </a:pPr>
            <a:r>
              <a:rPr lang="en-US" dirty="0"/>
              <a:t>In order to satisfy customers, automobile dealers need to be able to locate particular vehicle models and colors with specific equipment installed. </a:t>
            </a:r>
          </a:p>
          <a:p>
            <a:pPr eaLnBrk="1" hangingPunct="1">
              <a:defRPr/>
            </a:pPr>
            <a:r>
              <a:rPr lang="en-US" dirty="0"/>
              <a:t>Managers at various points in a supply chain need to have accurate, up-to-date data on inventory levels and locations. </a:t>
            </a:r>
          </a:p>
          <a:p>
            <a:pPr eaLnBrk="1" hangingPunct="1">
              <a:defRPr/>
            </a:pPr>
            <a:r>
              <a:rPr lang="en-US" dirty="0"/>
              <a:t>Accountants at corporate headquarters need to be able to retrieve summary data on sales and expenses from each of the company's divisional computer centers. </a:t>
            </a:r>
          </a:p>
          <a:p>
            <a:pPr eaLnBrk="1" hangingPunct="1">
              <a:defRPr/>
            </a:pPr>
            <a:r>
              <a:rPr lang="en-US" dirty="0"/>
              <a:t>The chief executive officer, using an executive information system, needs to be able to access up-to-the-minute data on business trends from the corporate network.</a:t>
            </a:r>
          </a:p>
          <a:p>
            <a:pPr eaLnBrk="1" hangingPunct="1">
              <a:defRPr/>
            </a:pPr>
            <a:r>
              <a:rPr lang="en-US" dirty="0"/>
              <a:t>An organization has to be concerned about proper identification of users and authorization of network access, the control of access, and the protection of data integrity. Almost all networks require some kind of logon, including user name and password. Many people are casual with their passwords, making them easy to guess. A good password has both letters and numbers along with a few punctuation marks for added security. Most corporate security goes far beyond passwords such as using  a "firewall," a computer that sits between an internal network and the Internet. The firewall allows access to internal data from specified incoming sites but tries to detect unauthorized access attempts and prevent them from occurring.</a:t>
            </a: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5E12425-5BBB-4743-82AC-A4831A19C9F6}" type="slidenum">
              <a:rPr lang="en-US" smtClean="0"/>
              <a:pPr eaLnBrk="1" hangingPunct="1"/>
              <a:t>6</a:t>
            </a:fld>
            <a:endParaRPr lang="en-US" dirty="0"/>
          </a:p>
        </p:txBody>
      </p:sp>
    </p:spTree>
    <p:extLst>
      <p:ext uri="{BB962C8B-B14F-4D97-AF65-F5344CB8AC3E}">
        <p14:creationId xmlns:p14="http://schemas.microsoft.com/office/powerpoint/2010/main" val="2166722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a:p>
          <a:p>
            <a:endParaRPr lang="en-US" dirty="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52516FF-52FA-46E7-A5C9-3867D6D1F8F2}" type="slidenum">
              <a:rPr lang="en-US" smtClean="0"/>
              <a:pPr eaLnBrk="1" hangingPunct="1"/>
              <a:t>7</a:t>
            </a:fld>
            <a:endParaRPr lang="en-US" dirty="0"/>
          </a:p>
        </p:txBody>
      </p:sp>
    </p:spTree>
    <p:extLst>
      <p:ext uri="{BB962C8B-B14F-4D97-AF65-F5344CB8AC3E}">
        <p14:creationId xmlns:p14="http://schemas.microsoft.com/office/powerpoint/2010/main" val="68609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T1 line:</a:t>
            </a:r>
            <a:r>
              <a:rPr lang="en-US" dirty="0"/>
              <a:t> A type of data connection able to transmit a digital signal at 1.544 </a:t>
            </a:r>
            <a:r>
              <a:rPr lang="en-US" dirty="0" err="1"/>
              <a:t>Mpbs</a:t>
            </a:r>
            <a:r>
              <a:rPr lang="en-US" dirty="0"/>
              <a:t>.</a:t>
            </a:r>
          </a:p>
          <a:p>
            <a:r>
              <a:rPr lang="en-US" b="1" dirty="0"/>
              <a:t>Bit Rate: </a:t>
            </a:r>
            <a:r>
              <a:rPr lang="en-US" dirty="0"/>
              <a:t>The number of bits transferred or received per unit of time. </a:t>
            </a:r>
          </a:p>
          <a:p>
            <a:r>
              <a:rPr lang="en-US" b="1" dirty="0"/>
              <a:t>Modem: </a:t>
            </a:r>
            <a:r>
              <a:rPr lang="en-US" dirty="0"/>
              <a:t>A device that enables a computer to transmit and receive data. </a:t>
            </a:r>
          </a:p>
          <a:p>
            <a:r>
              <a:rPr lang="en-US" dirty="0"/>
              <a:t>To transmit one page of text over a 128,000 bps (128 kbps) DSL line would take only four-tenths of a second. Graphics require approximately one million bits for one page. This would require about 8 seconds over a 128 kbps DSL line. Full-motion video transmission requires the enormous bandwidth of 12 million bps, and thus data compres­sion techniques must be employed to be able to send video over the existing telephone network. The bandwidth determines what types of communication</a:t>
            </a:r>
            <a:r>
              <a:rPr lang="en-US" baseline="0" dirty="0"/>
              <a:t> (</a:t>
            </a:r>
            <a:r>
              <a:rPr lang="en-US" dirty="0"/>
              <a:t>voice, data, graphics, full-motion video) can reasonably be transmitted over a particular medium.</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35B75FE-520F-47CF-A88C-4C6C6AF80360}" type="slidenum">
              <a:rPr lang="en-US" smtClean="0"/>
              <a:pPr eaLnBrk="1" hangingPunct="1"/>
              <a:t>8</a:t>
            </a:fld>
            <a:endParaRPr lang="en-US" dirty="0"/>
          </a:p>
        </p:txBody>
      </p:sp>
    </p:spTree>
    <p:extLst>
      <p:ext uri="{BB962C8B-B14F-4D97-AF65-F5344CB8AC3E}">
        <p14:creationId xmlns:p14="http://schemas.microsoft.com/office/powerpoint/2010/main" val="1570795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Digital subscriber line (DSL)  Allows high-speed digital data transmission over standard telephone lines. </a:t>
            </a:r>
          </a:p>
          <a:p>
            <a:r>
              <a:rPr lang="en-US" dirty="0"/>
              <a:t>Internet cable connection Provides Internet access using a cable television company’s infrastructure and a special cable modem. </a:t>
            </a:r>
          </a:p>
          <a:p>
            <a:r>
              <a:rPr lang="en-US" dirty="0"/>
              <a:t>T1 line  A type of data connection able to transmit a digital signal at 1.544 </a:t>
            </a:r>
            <a:r>
              <a:rPr lang="en-US" dirty="0" err="1"/>
              <a:t>Mpbs</a:t>
            </a:r>
            <a:r>
              <a:rPr lang="en-US" dirty="0"/>
              <a:t>.</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806FDA6-9F55-413F-A73C-B07E43E5728E}" type="slidenum">
              <a:rPr lang="en-US" smtClean="0"/>
              <a:pPr eaLnBrk="1" hangingPunct="1"/>
              <a:t>9</a:t>
            </a:fld>
            <a:endParaRPr lang="en-US" dirty="0"/>
          </a:p>
        </p:txBody>
      </p:sp>
    </p:spTree>
    <p:extLst>
      <p:ext uri="{BB962C8B-B14F-4D97-AF65-F5344CB8AC3E}">
        <p14:creationId xmlns:p14="http://schemas.microsoft.com/office/powerpoint/2010/main" val="3863553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spcAft>
                <a:spcPts val="1200"/>
              </a:spcAft>
            </a:pPr>
            <a:r>
              <a:rPr lang="en-US" b="1" dirty="0"/>
              <a:t>Protocol: </a:t>
            </a:r>
            <a:r>
              <a:rPr lang="en-US" dirty="0"/>
              <a:t>A standard that specifies the format of data as well as the rules to be followed during transmission </a:t>
            </a:r>
          </a:p>
          <a:p>
            <a:pPr>
              <a:spcBef>
                <a:spcPts val="600"/>
              </a:spcBef>
              <a:spcAft>
                <a:spcPts val="1200"/>
              </a:spcAft>
            </a:pPr>
            <a:r>
              <a:rPr lang="en-US" b="1" dirty="0"/>
              <a:t>Transmission control protocol/Internet protocol (TCP/IP):</a:t>
            </a:r>
            <a:r>
              <a:rPr lang="en-US" dirty="0"/>
              <a:t> Provides the technical foundation for the public Internet as well as for large numbers of private networks</a:t>
            </a:r>
          </a:p>
          <a:p>
            <a:pPr>
              <a:spcBef>
                <a:spcPts val="600"/>
              </a:spcBef>
              <a:spcAft>
                <a:spcPts val="1200"/>
              </a:spcAft>
            </a:pPr>
            <a:r>
              <a:rPr lang="en-US" b="1" dirty="0"/>
              <a:t>Domain name system:</a:t>
            </a:r>
            <a:r>
              <a:rPr lang="en-US" dirty="0"/>
              <a:t> Converts IP addresses into domains </a:t>
            </a:r>
          </a:p>
          <a:p>
            <a:r>
              <a:rPr lang="en-US" dirty="0"/>
              <a:t>Computers using the same protocol can communicate easily, providing accessibility, scalability, and connectability between networks.</a:t>
            </a:r>
          </a:p>
          <a:p>
            <a:r>
              <a:rPr lang="en-US" dirty="0"/>
              <a:t>One of the primary reasons for developing TCP/IP was to allow diverse or differing networks to connect and communicate with each other, essentially allowing LANs, WANs, and MANs to grow with each new connection.</a:t>
            </a: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CD380FD-AB2E-419A-B41F-53DDEC673BCB}" type="slidenum">
              <a:rPr lang="en-US" smtClean="0"/>
              <a:pPr eaLnBrk="1" hangingPunct="1"/>
              <a:t>10</a:t>
            </a:fld>
            <a:endParaRPr lang="en-US" dirty="0"/>
          </a:p>
        </p:txBody>
      </p:sp>
    </p:spTree>
    <p:extLst>
      <p:ext uri="{BB962C8B-B14F-4D97-AF65-F5344CB8AC3E}">
        <p14:creationId xmlns:p14="http://schemas.microsoft.com/office/powerpoint/2010/main" val="263792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62956539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342900" indent="-342900">
              <a:spcAft>
                <a:spcPts val="800"/>
              </a:spcAft>
              <a:buClr>
                <a:srgbClr val="C00000"/>
              </a:buClr>
              <a:buFont typeface="Arial" panose="020B0604020202020204" pitchFamily="34" charset="0"/>
              <a:buChar char="•"/>
              <a:defRPr sz="2400"/>
            </a:lvl1pPr>
            <a:lvl2pPr marL="742950" indent="-285750">
              <a:spcAft>
                <a:spcPts val="800"/>
              </a:spcAft>
              <a:buClr>
                <a:srgbClr val="C00000"/>
              </a:buClr>
              <a:buFont typeface="Arial" panose="020B0604020202020204" pitchFamily="34" charset="0"/>
              <a:buChar char="•"/>
              <a:defRPr sz="2000"/>
            </a:lvl2pPr>
            <a:lvl3pPr marL="1143000" indent="-228600">
              <a:spcAft>
                <a:spcPts val="800"/>
              </a:spcAft>
              <a:buClr>
                <a:srgbClr val="C00000"/>
              </a:buClr>
              <a:buFont typeface="Arial" panose="020B0604020202020204" pitchFamily="34" charset="0"/>
              <a:buChar char="•"/>
              <a:defRPr sz="1800"/>
            </a:lvl3pPr>
            <a:lvl4pPr marL="1600200" indent="-228600">
              <a:spcAft>
                <a:spcPts val="800"/>
              </a:spcAft>
              <a:buClr>
                <a:srgbClr val="C00000"/>
              </a:buClr>
              <a:buFont typeface="Arial" panose="020B0604020202020204" pitchFamily="34" charset="0"/>
              <a:buChar char="•"/>
              <a:defRPr sz="1600"/>
            </a:lvl4pPr>
            <a:lvl5pPr marL="2057400" indent="-228600">
              <a:spcAft>
                <a:spcPts val="800"/>
              </a:spcAft>
              <a:buClr>
                <a:srgbClr val="C00000"/>
              </a:buClr>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29449920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91000" y="6400800"/>
            <a:ext cx="4876800" cy="274638"/>
          </a:xfrm>
          <a:prstGeom prst="rect">
            <a:avLst/>
          </a:prstGeom>
          <a:noFill/>
          <a:ln w="9525">
            <a:noFill/>
            <a:miter lim="800000"/>
            <a:headEnd/>
            <a:tailEnd/>
          </a:ln>
          <a:effectLst/>
        </p:spPr>
        <p:txBody>
          <a:bodyPr>
            <a:spAutoFit/>
          </a:bodyPr>
          <a:lstStyle/>
          <a:p>
            <a:pPr algn="r">
              <a:defRPr/>
            </a:pPr>
            <a:r>
              <a:rPr lang="en-US" sz="1200" b="1" i="1" dirty="0">
                <a:solidFill>
                  <a:schemeClr val="bg1"/>
                </a:solidFill>
                <a:latin typeface="Century Schoolbook" pitchFamily="18" charset="0"/>
              </a:rPr>
              <a:t>©The McGraw-Hill Companies, All Rights Reserved</a:t>
            </a:r>
          </a:p>
        </p:txBody>
      </p:sp>
      <p:sp>
        <p:nvSpPr>
          <p:cNvPr id="227332" name="Rectangle 4"/>
          <p:cNvSpPr>
            <a:spLocks noGrp="1" noChangeArrowheads="1"/>
          </p:cNvSpPr>
          <p:nvPr>
            <p:ph type="subTitle" idx="1"/>
          </p:nvPr>
        </p:nvSpPr>
        <p:spPr>
          <a:xfrm>
            <a:off x="0" y="0"/>
            <a:ext cx="4343400" cy="6172200"/>
          </a:xfrm>
          <a:prstGeom prst="rect">
            <a:avLst/>
          </a:prstGeom>
          <a:effectLst>
            <a:outerShdw dist="35921" dir="8100000" algn="ctr" rotWithShape="0">
              <a:schemeClr val="tx1"/>
            </a:outerShdw>
          </a:effectLst>
        </p:spPr>
        <p:txBody>
          <a:bodyPr anchor="ctr" anchorCtr="1"/>
          <a:lstStyle>
            <a:lvl1pPr marL="0" indent="0" algn="ctr">
              <a:buFontTx/>
              <a:buNone/>
              <a:defRPr sz="4000" baseline="0">
                <a:solidFill>
                  <a:srgbClr val="C00000"/>
                </a:solidFill>
                <a:effectLst>
                  <a:outerShdw blurRad="38100" dist="38100" dir="2700000" algn="tl">
                    <a:srgbClr val="000000"/>
                  </a:outerShdw>
                </a:effectLst>
              </a:defRPr>
            </a:lvl1pPr>
          </a:lstStyle>
          <a:p>
            <a:r>
              <a:rPr lang="en-US" dirty="0"/>
              <a:t>Click to edit Master subtitle style</a:t>
            </a:r>
          </a:p>
        </p:txBody>
      </p:sp>
    </p:spTree>
    <p:extLst>
      <p:ext uri="{BB962C8B-B14F-4D97-AF65-F5344CB8AC3E}">
        <p14:creationId xmlns:p14="http://schemas.microsoft.com/office/powerpoint/2010/main" val="55346762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C00000"/>
        </a:solidFill>
        <a:effectLst/>
      </p:bgPr>
    </p:bg>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288925" y="6434138"/>
            <a:ext cx="1684338" cy="274637"/>
          </a:xfrm>
          <a:prstGeom prst="rect">
            <a:avLst/>
          </a:prstGeom>
          <a:noFill/>
          <a:ln w="9525">
            <a:noFill/>
            <a:miter lim="800000"/>
            <a:headEnd/>
            <a:tailEnd/>
          </a:ln>
          <a:effectLst/>
        </p:spPr>
        <p:txBody>
          <a:bodyPr wrap="none">
            <a:spAutoFit/>
          </a:bodyPr>
          <a:lstStyle/>
          <a:p>
            <a:pPr>
              <a:defRPr/>
            </a:pPr>
            <a:r>
              <a:rPr lang="en-US" sz="1200" b="1" i="1" dirty="0">
                <a:solidFill>
                  <a:schemeClr val="bg1"/>
                </a:solidFill>
                <a:latin typeface="Century Schoolbook" pitchFamily="18" charset="0"/>
              </a:rPr>
              <a:t>McGraw-Hill/Irwin</a:t>
            </a:r>
          </a:p>
        </p:txBody>
      </p:sp>
      <p:sp>
        <p:nvSpPr>
          <p:cNvPr id="4" name="Text Box 6"/>
          <p:cNvSpPr txBox="1">
            <a:spLocks noChangeArrowheads="1"/>
          </p:cNvSpPr>
          <p:nvPr/>
        </p:nvSpPr>
        <p:spPr bwMode="auto">
          <a:xfrm>
            <a:off x="4191000" y="6400800"/>
            <a:ext cx="4876800" cy="274638"/>
          </a:xfrm>
          <a:prstGeom prst="rect">
            <a:avLst/>
          </a:prstGeom>
          <a:noFill/>
          <a:ln w="9525">
            <a:noFill/>
            <a:miter lim="800000"/>
            <a:headEnd/>
            <a:tailEnd/>
          </a:ln>
          <a:effectLst/>
        </p:spPr>
        <p:txBody>
          <a:bodyPr>
            <a:spAutoFit/>
          </a:bodyPr>
          <a:lstStyle/>
          <a:p>
            <a:pPr algn="r">
              <a:defRPr/>
            </a:pPr>
            <a:r>
              <a:rPr lang="en-US" sz="1200" b="1" i="1" dirty="0">
                <a:solidFill>
                  <a:schemeClr val="bg1"/>
                </a:solidFill>
                <a:latin typeface="Century Schoolbook" pitchFamily="18" charset="0"/>
              </a:rPr>
              <a:t>©2009 The McGraw-Hill Companies, All Rights Reserved</a:t>
            </a:r>
          </a:p>
        </p:txBody>
      </p:sp>
      <p:sp>
        <p:nvSpPr>
          <p:cNvPr id="5" name="Rectangle 3"/>
          <p:cNvSpPr txBox="1">
            <a:spLocks noChangeArrowheads="1"/>
          </p:cNvSpPr>
          <p:nvPr userDrawn="1"/>
        </p:nvSpPr>
        <p:spPr>
          <a:xfrm>
            <a:off x="4038600" y="0"/>
            <a:ext cx="5105400" cy="457200"/>
          </a:xfrm>
          <a:prstGeom prst="rect">
            <a:avLst/>
          </a:prstGeom>
          <a:ln>
            <a:noFill/>
            <a:miter lim="800000"/>
          </a:ln>
          <a:effectLst>
            <a:outerShdw dist="35921" dir="8100000" algn="ctr" rotWithShape="0">
              <a:schemeClr val="tx1"/>
            </a:outerShdw>
          </a:effectLst>
        </p:spPr>
        <p:txBody>
          <a:bodyPr anchor="ctr">
            <a:normAutofit fontScale="92500"/>
          </a:bodyPr>
          <a:lstStyle>
            <a:lvl1pPr>
              <a:defRPr sz="2400">
                <a:solidFill>
                  <a:schemeClr val="bg1"/>
                </a:solidFill>
                <a:effectLst>
                  <a:outerShdw blurRad="38100" dist="38100" dir="2700000" algn="tl">
                    <a:srgbClr val="000000"/>
                  </a:outerShdw>
                </a:effectLst>
              </a:defRPr>
            </a:lvl1pPr>
          </a:lstStyle>
          <a:p>
            <a:pPr algn="ctr" fontAlgn="auto">
              <a:spcAft>
                <a:spcPts val="0"/>
              </a:spcAft>
              <a:defRPr/>
            </a:pPr>
            <a:r>
              <a:rPr lang="en-US" dirty="0">
                <a:latin typeface="+mj-lt"/>
                <a:ea typeface="+mj-ea"/>
                <a:cs typeface="+mj-cs"/>
              </a:rPr>
              <a:t>Business Driven Information Systems 2e</a:t>
            </a:r>
          </a:p>
        </p:txBody>
      </p:sp>
      <p:sp>
        <p:nvSpPr>
          <p:cNvPr id="404484" name="Rectangle 4"/>
          <p:cNvSpPr>
            <a:spLocks noGrp="1" noChangeArrowheads="1"/>
          </p:cNvSpPr>
          <p:nvPr>
            <p:ph type="subTitle" idx="1"/>
          </p:nvPr>
        </p:nvSpPr>
        <p:spPr>
          <a:xfrm>
            <a:off x="533400" y="1905000"/>
            <a:ext cx="8305800" cy="3124200"/>
          </a:xfrm>
          <a:prstGeom prst="rect">
            <a:avLst/>
          </a:prstGeom>
          <a:effectLst>
            <a:outerShdw dist="35921" dir="8100000" algn="ctr" rotWithShape="0">
              <a:schemeClr val="tx1"/>
            </a:outerShdw>
          </a:effectLst>
        </p:spPr>
        <p:txBody>
          <a:bodyPr anchor="ctr" anchorCtr="1"/>
          <a:lstStyle>
            <a:lvl1pPr marL="0" indent="0" algn="ctr">
              <a:buFontTx/>
              <a:buNone/>
              <a:defRPr sz="4000">
                <a:solidFill>
                  <a:schemeClr val="bg1"/>
                </a:solidFill>
                <a:effectLst>
                  <a:outerShdw blurRad="38100" dist="38100" dir="2700000" algn="tl">
                    <a:srgbClr val="000000"/>
                  </a:outerShdw>
                </a:effectLst>
              </a:defRPr>
            </a:lvl1pPr>
          </a:lstStyle>
          <a:p>
            <a:r>
              <a:rPr lang="en-US" dirty="0"/>
              <a:t>Click to edit Master subtitle style</a:t>
            </a:r>
          </a:p>
        </p:txBody>
      </p:sp>
    </p:spTree>
    <p:extLst>
      <p:ext uri="{BB962C8B-B14F-4D97-AF65-F5344CB8AC3E}">
        <p14:creationId xmlns:p14="http://schemas.microsoft.com/office/powerpoint/2010/main" val="215519902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91000" y="6400800"/>
            <a:ext cx="4876800" cy="274638"/>
          </a:xfrm>
          <a:prstGeom prst="rect">
            <a:avLst/>
          </a:prstGeom>
          <a:noFill/>
          <a:ln w="9525">
            <a:noFill/>
            <a:miter lim="800000"/>
            <a:headEnd/>
            <a:tailEnd/>
          </a:ln>
          <a:effectLst/>
        </p:spPr>
        <p:txBody>
          <a:bodyPr>
            <a:spAutoFit/>
          </a:bodyPr>
          <a:lstStyle/>
          <a:p>
            <a:pPr algn="r">
              <a:defRPr/>
            </a:pPr>
            <a:r>
              <a:rPr lang="en-US" sz="1200" b="1" i="1" dirty="0">
                <a:solidFill>
                  <a:schemeClr val="bg1"/>
                </a:solidFill>
                <a:latin typeface="Century Schoolbook" pitchFamily="18" charset="0"/>
              </a:rPr>
              <a:t>©The McGraw-Hill Companies, All Rights Reserved</a:t>
            </a:r>
          </a:p>
        </p:txBody>
      </p:sp>
      <p:sp>
        <p:nvSpPr>
          <p:cNvPr id="227332" name="Rectangle 4"/>
          <p:cNvSpPr>
            <a:spLocks noGrp="1" noChangeArrowheads="1"/>
          </p:cNvSpPr>
          <p:nvPr>
            <p:ph type="subTitle" idx="1"/>
          </p:nvPr>
        </p:nvSpPr>
        <p:spPr>
          <a:xfrm>
            <a:off x="0" y="0"/>
            <a:ext cx="4343400" cy="6172200"/>
          </a:xfrm>
          <a:prstGeom prst="rect">
            <a:avLst/>
          </a:prstGeom>
          <a:effectLst>
            <a:outerShdw dist="35921" dir="8100000" algn="ctr" rotWithShape="0">
              <a:schemeClr val="tx1"/>
            </a:outerShdw>
          </a:effectLst>
        </p:spPr>
        <p:txBody>
          <a:bodyPr anchor="ctr" anchorCtr="1"/>
          <a:lstStyle>
            <a:lvl1pPr marL="0" indent="0" algn="ctr">
              <a:buFontTx/>
              <a:buNone/>
              <a:defRPr sz="4000" baseline="0">
                <a:solidFill>
                  <a:srgbClr val="C00000"/>
                </a:solidFill>
                <a:effectLst>
                  <a:outerShdw blurRad="38100" dist="38100" dir="2700000" algn="tl">
                    <a:srgbClr val="000000"/>
                  </a:outerShdw>
                </a:effectLst>
              </a:defRPr>
            </a:lvl1pPr>
          </a:lstStyle>
          <a:p>
            <a:r>
              <a:rPr lang="en-US" dirty="0"/>
              <a:t>Click to edit Master subtitle style</a:t>
            </a:r>
          </a:p>
        </p:txBody>
      </p:sp>
    </p:spTree>
    <p:extLst>
      <p:ext uri="{BB962C8B-B14F-4D97-AF65-F5344CB8AC3E}">
        <p14:creationId xmlns:p14="http://schemas.microsoft.com/office/powerpoint/2010/main" val="271436904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91000" y="6400800"/>
            <a:ext cx="487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200" b="1" i="1" dirty="0">
                <a:solidFill>
                  <a:schemeClr val="bg1"/>
                </a:solidFill>
                <a:latin typeface="Century Schoolbook" pitchFamily="18" charset="0"/>
              </a:rPr>
              <a:t>©The McGraw-Hill Companies, All Rights Reserved</a:t>
            </a:r>
          </a:p>
        </p:txBody>
      </p:sp>
    </p:spTree>
    <p:extLst>
      <p:ext uri="{BB962C8B-B14F-4D97-AF65-F5344CB8AC3E}">
        <p14:creationId xmlns:p14="http://schemas.microsoft.com/office/powerpoint/2010/main" val="389656761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288925" y="6434138"/>
            <a:ext cx="16843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200" b="1" i="1" dirty="0">
                <a:solidFill>
                  <a:schemeClr val="bg1"/>
                </a:solidFill>
                <a:latin typeface="Century Schoolbook" pitchFamily="18" charset="0"/>
              </a:rPr>
              <a:t>McGraw-Hill/Irwin</a:t>
            </a:r>
          </a:p>
        </p:txBody>
      </p:sp>
      <p:sp>
        <p:nvSpPr>
          <p:cNvPr id="4" name="Text Box 6"/>
          <p:cNvSpPr txBox="1">
            <a:spLocks noChangeArrowheads="1"/>
          </p:cNvSpPr>
          <p:nvPr/>
        </p:nvSpPr>
        <p:spPr bwMode="auto">
          <a:xfrm>
            <a:off x="4191000" y="6400800"/>
            <a:ext cx="487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200" b="1" i="1" dirty="0">
                <a:solidFill>
                  <a:schemeClr val="bg1"/>
                </a:solidFill>
                <a:latin typeface="Century Schoolbook" pitchFamily="18" charset="0"/>
              </a:rPr>
              <a:t>©2009 The McGraw-Hill Companies, All Rights Reserved</a:t>
            </a:r>
          </a:p>
        </p:txBody>
      </p:sp>
      <p:sp>
        <p:nvSpPr>
          <p:cNvPr id="5" name="Rectangle 3"/>
          <p:cNvSpPr txBox="1">
            <a:spLocks noChangeArrowheads="1"/>
          </p:cNvSpPr>
          <p:nvPr userDrawn="1"/>
        </p:nvSpPr>
        <p:spPr>
          <a:xfrm>
            <a:off x="4038600" y="0"/>
            <a:ext cx="5105400" cy="457200"/>
          </a:xfrm>
          <a:prstGeom prst="rect">
            <a:avLst/>
          </a:prstGeom>
          <a:ln>
            <a:noFill/>
            <a:miter lim="800000"/>
          </a:ln>
          <a:effectLst>
            <a:outerShdw dist="35921" dir="8100000" algn="ctr" rotWithShape="0">
              <a:schemeClr val="tx1"/>
            </a:outerShdw>
          </a:effectLst>
        </p:spPr>
        <p:txBody>
          <a:bodyPr anchor="ctr">
            <a:normAutofit fontScale="92500"/>
          </a:bodyPr>
          <a:lstStyle>
            <a:lvl1pPr>
              <a:defRPr sz="2400">
                <a:solidFill>
                  <a:schemeClr val="bg1"/>
                </a:solidFill>
                <a:effectLst>
                  <a:outerShdw blurRad="38100" dist="38100" dir="2700000" algn="tl">
                    <a:srgbClr val="000000"/>
                  </a:outerShdw>
                </a:effectLst>
              </a:defRPr>
            </a:lvl1pPr>
          </a:lstStyle>
          <a:p>
            <a:pPr algn="ctr" fontAlgn="auto">
              <a:spcAft>
                <a:spcPts val="0"/>
              </a:spcAft>
              <a:defRPr/>
            </a:pPr>
            <a:r>
              <a:rPr lang="en-US" dirty="0">
                <a:latin typeface="+mj-lt"/>
                <a:ea typeface="+mj-ea"/>
                <a:cs typeface="+mj-cs"/>
              </a:rPr>
              <a:t>Business Driven Information Systems 2e</a:t>
            </a:r>
          </a:p>
        </p:txBody>
      </p:sp>
      <p:sp>
        <p:nvSpPr>
          <p:cNvPr id="404484" name="Rectangle 4"/>
          <p:cNvSpPr>
            <a:spLocks noGrp="1" noChangeArrowheads="1"/>
          </p:cNvSpPr>
          <p:nvPr>
            <p:ph type="subTitle" idx="1"/>
          </p:nvPr>
        </p:nvSpPr>
        <p:spPr>
          <a:xfrm>
            <a:off x="533400" y="1905000"/>
            <a:ext cx="8305800" cy="3124200"/>
          </a:xfrm>
          <a:prstGeom prst="rect">
            <a:avLst/>
          </a:prstGeom>
          <a:effectLst>
            <a:outerShdw dist="35921" dir="8100000" algn="ctr" rotWithShape="0">
              <a:schemeClr val="tx1"/>
            </a:outerShdw>
          </a:effectLst>
        </p:spPr>
        <p:txBody>
          <a:bodyPr anchor="ctr" anchorCtr="1"/>
          <a:lstStyle>
            <a:lvl1pPr marL="0" indent="0" algn="ctr">
              <a:buFontTx/>
              <a:buNone/>
              <a:defRPr sz="4000">
                <a:solidFill>
                  <a:schemeClr val="bg1"/>
                </a:solidFill>
                <a:effectLst>
                  <a:outerShdw blurRad="38100" dist="38100" dir="2700000" algn="tl">
                    <a:srgbClr val="000000"/>
                  </a:outerShdw>
                </a:effectLst>
              </a:defRPr>
            </a:lvl1pPr>
          </a:lstStyle>
          <a:p>
            <a:r>
              <a:rPr lang="en-US" dirty="0"/>
              <a:t>Click to edit Master subtitle style</a:t>
            </a:r>
          </a:p>
        </p:txBody>
      </p:sp>
    </p:spTree>
    <p:extLst>
      <p:ext uri="{BB962C8B-B14F-4D97-AF65-F5344CB8AC3E}">
        <p14:creationId xmlns:p14="http://schemas.microsoft.com/office/powerpoint/2010/main" val="421700585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91000" y="6400800"/>
            <a:ext cx="4876800" cy="274638"/>
          </a:xfrm>
          <a:prstGeom prst="rect">
            <a:avLst/>
          </a:prstGeom>
          <a:noFill/>
          <a:ln w="9525">
            <a:noFill/>
            <a:miter lim="800000"/>
            <a:headEnd/>
            <a:tailEnd/>
          </a:ln>
          <a:effectLst/>
        </p:spPr>
        <p:txBody>
          <a:bodyPr>
            <a:spAutoFit/>
          </a:bodyPr>
          <a:lstStyle/>
          <a:p>
            <a:pPr algn="r">
              <a:defRPr/>
            </a:pPr>
            <a:r>
              <a:rPr lang="en-US" sz="1200" b="1" i="1" dirty="0">
                <a:solidFill>
                  <a:schemeClr val="bg1"/>
                </a:solidFill>
                <a:latin typeface="Century Schoolbook" pitchFamily="18" charset="0"/>
              </a:rPr>
              <a:t>©The McGraw-Hill Companies, All Rights Reserved</a:t>
            </a:r>
          </a:p>
        </p:txBody>
      </p:sp>
      <p:sp>
        <p:nvSpPr>
          <p:cNvPr id="227332" name="Rectangle 4"/>
          <p:cNvSpPr>
            <a:spLocks noGrp="1" noChangeArrowheads="1"/>
          </p:cNvSpPr>
          <p:nvPr>
            <p:ph type="subTitle" idx="1"/>
          </p:nvPr>
        </p:nvSpPr>
        <p:spPr>
          <a:xfrm>
            <a:off x="0" y="0"/>
            <a:ext cx="4343400" cy="6172200"/>
          </a:xfrm>
          <a:prstGeom prst="rect">
            <a:avLst/>
          </a:prstGeom>
          <a:effectLst>
            <a:outerShdw dist="35921" dir="8100000" algn="ctr" rotWithShape="0">
              <a:schemeClr val="tx1"/>
            </a:outerShdw>
          </a:effectLst>
        </p:spPr>
        <p:txBody>
          <a:bodyPr anchor="ctr" anchorCtr="1"/>
          <a:lstStyle>
            <a:lvl1pPr marL="0" indent="0" algn="ctr">
              <a:buFontTx/>
              <a:buNone/>
              <a:defRPr sz="4000" baseline="0">
                <a:solidFill>
                  <a:srgbClr val="C00000"/>
                </a:solidFill>
                <a:effectLst>
                  <a:outerShdw blurRad="38100" dist="38100" dir="2700000" algn="tl">
                    <a:srgbClr val="000000"/>
                  </a:outerShdw>
                </a:effectLst>
              </a:defRPr>
            </a:lvl1pPr>
          </a:lstStyle>
          <a:p>
            <a:r>
              <a:rPr lang="en-US" dirty="0"/>
              <a:t>Click to edit Master subtitle style</a:t>
            </a:r>
          </a:p>
        </p:txBody>
      </p:sp>
    </p:spTree>
    <p:extLst>
      <p:ext uri="{BB962C8B-B14F-4D97-AF65-F5344CB8AC3E}">
        <p14:creationId xmlns:p14="http://schemas.microsoft.com/office/powerpoint/2010/main" val="2541529742"/>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91000" y="6400800"/>
            <a:ext cx="4876800" cy="274638"/>
          </a:xfrm>
          <a:prstGeom prst="rect">
            <a:avLst/>
          </a:prstGeom>
          <a:noFill/>
          <a:ln w="9525">
            <a:noFill/>
            <a:miter lim="800000"/>
            <a:headEnd/>
            <a:tailEnd/>
          </a:ln>
          <a:effectLst/>
        </p:spPr>
        <p:txBody>
          <a:bodyPr>
            <a:spAutoFit/>
          </a:bodyPr>
          <a:lstStyle/>
          <a:p>
            <a:pPr algn="r">
              <a:defRPr/>
            </a:pPr>
            <a:r>
              <a:rPr lang="en-US" sz="1200" b="1" i="1" dirty="0">
                <a:solidFill>
                  <a:schemeClr val="bg1"/>
                </a:solidFill>
                <a:latin typeface="Century Schoolbook" pitchFamily="18" charset="0"/>
              </a:rPr>
              <a:t>©The McGraw-Hill Companies, All Rights Reserved</a:t>
            </a:r>
          </a:p>
        </p:txBody>
      </p:sp>
      <p:sp>
        <p:nvSpPr>
          <p:cNvPr id="227332" name="Rectangle 4"/>
          <p:cNvSpPr>
            <a:spLocks noGrp="1" noChangeArrowheads="1"/>
          </p:cNvSpPr>
          <p:nvPr>
            <p:ph type="subTitle" idx="1"/>
          </p:nvPr>
        </p:nvSpPr>
        <p:spPr>
          <a:xfrm>
            <a:off x="0" y="0"/>
            <a:ext cx="4343400" cy="6172200"/>
          </a:xfrm>
          <a:prstGeom prst="rect">
            <a:avLst/>
          </a:prstGeom>
          <a:effectLst>
            <a:outerShdw dist="35921" dir="8100000" algn="ctr" rotWithShape="0">
              <a:schemeClr val="tx1"/>
            </a:outerShdw>
          </a:effectLst>
        </p:spPr>
        <p:txBody>
          <a:bodyPr anchor="ctr" anchorCtr="1"/>
          <a:lstStyle>
            <a:lvl1pPr marL="0" indent="0" algn="ctr">
              <a:buFontTx/>
              <a:buNone/>
              <a:defRPr sz="4000" baseline="0">
                <a:solidFill>
                  <a:srgbClr val="C00000"/>
                </a:solidFill>
                <a:effectLst>
                  <a:outerShdw blurRad="38100" dist="38100" dir="2700000" algn="tl">
                    <a:srgbClr val="000000"/>
                  </a:outerShdw>
                </a:effectLst>
              </a:defRPr>
            </a:lvl1pPr>
          </a:lstStyle>
          <a:p>
            <a:r>
              <a:rPr lang="en-US" dirty="0"/>
              <a:t>Click to edit Master subtitle style</a:t>
            </a:r>
          </a:p>
        </p:txBody>
      </p:sp>
    </p:spTree>
    <p:extLst>
      <p:ext uri="{BB962C8B-B14F-4D97-AF65-F5344CB8AC3E}">
        <p14:creationId xmlns:p14="http://schemas.microsoft.com/office/powerpoint/2010/main" val="172860443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91000" y="6400800"/>
            <a:ext cx="4876800" cy="274638"/>
          </a:xfrm>
          <a:prstGeom prst="rect">
            <a:avLst/>
          </a:prstGeom>
          <a:noFill/>
          <a:ln w="9525">
            <a:noFill/>
            <a:miter lim="800000"/>
            <a:headEnd/>
            <a:tailEnd/>
          </a:ln>
          <a:effectLst/>
        </p:spPr>
        <p:txBody>
          <a:bodyPr>
            <a:spAutoFit/>
          </a:bodyPr>
          <a:lstStyle/>
          <a:p>
            <a:pPr algn="r">
              <a:defRPr/>
            </a:pPr>
            <a:r>
              <a:rPr lang="en-US" sz="1200" b="1" i="1" dirty="0">
                <a:solidFill>
                  <a:schemeClr val="bg1"/>
                </a:solidFill>
                <a:latin typeface="Century Schoolbook" pitchFamily="18" charset="0"/>
              </a:rPr>
              <a:t>©The McGraw-Hill Companies, All Rights Reserved</a:t>
            </a:r>
          </a:p>
        </p:txBody>
      </p:sp>
      <p:sp>
        <p:nvSpPr>
          <p:cNvPr id="227332" name="Rectangle 4"/>
          <p:cNvSpPr>
            <a:spLocks noGrp="1" noChangeArrowheads="1"/>
          </p:cNvSpPr>
          <p:nvPr>
            <p:ph type="subTitle" idx="1"/>
          </p:nvPr>
        </p:nvSpPr>
        <p:spPr>
          <a:xfrm>
            <a:off x="0" y="0"/>
            <a:ext cx="4343400" cy="6172200"/>
          </a:xfrm>
          <a:prstGeom prst="rect">
            <a:avLst/>
          </a:prstGeom>
          <a:effectLst>
            <a:outerShdw dist="35921" dir="8100000" algn="ctr" rotWithShape="0">
              <a:schemeClr val="tx1"/>
            </a:outerShdw>
          </a:effectLst>
        </p:spPr>
        <p:txBody>
          <a:bodyPr anchor="ctr" anchorCtr="1"/>
          <a:lstStyle>
            <a:lvl1pPr marL="0" indent="0" algn="ctr">
              <a:buFontTx/>
              <a:buNone/>
              <a:defRPr sz="4000" baseline="0">
                <a:solidFill>
                  <a:srgbClr val="C00000"/>
                </a:solidFill>
                <a:effectLst>
                  <a:outerShdw blurRad="38100" dist="38100" dir="2700000" algn="tl">
                    <a:srgbClr val="000000"/>
                  </a:outerShdw>
                </a:effectLst>
              </a:defRPr>
            </a:lvl1pPr>
          </a:lstStyle>
          <a:p>
            <a:r>
              <a:rPr lang="en-US" dirty="0"/>
              <a:t>Click to edit Master subtitle style</a:t>
            </a:r>
          </a:p>
        </p:txBody>
      </p:sp>
    </p:spTree>
    <p:extLst>
      <p:ext uri="{BB962C8B-B14F-4D97-AF65-F5344CB8AC3E}">
        <p14:creationId xmlns:p14="http://schemas.microsoft.com/office/powerpoint/2010/main" val="254152974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978019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23764137"/>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53517668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44330409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735180549"/>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100685916"/>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03404001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76135975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51234466"/>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3994383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8205534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66254380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64342107"/>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767725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38554190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644871784"/>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92273812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9195767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014361926"/>
      </p:ext>
    </p:extLst>
  </p:cSld>
  <p:clrMapOvr>
    <a:masterClrMapping/>
  </p:clrMapOvr>
  <p:transition spd="med"/>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85101225"/>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840018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019136693"/>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4017727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71681697"/>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523241250"/>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5369170"/>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70458195"/>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63211217"/>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94773596"/>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360830037"/>
      </p:ext>
    </p:extLst>
  </p:cSld>
  <p:clrMapOvr>
    <a:masterClrMapping/>
  </p:clrMapOvr>
  <p:transition spd="med"/>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522376936"/>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4812026"/>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723569251"/>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58651996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96123268"/>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840324138"/>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178326834"/>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090813493"/>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64409434"/>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90125832"/>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399762987"/>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21603542"/>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1410258"/>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60307201"/>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03470187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49592079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3542204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91000" y="6400800"/>
            <a:ext cx="4876800" cy="274638"/>
          </a:xfrm>
          <a:prstGeom prst="rect">
            <a:avLst/>
          </a:prstGeom>
          <a:noFill/>
          <a:ln w="9525">
            <a:noFill/>
            <a:miter lim="800000"/>
            <a:headEnd/>
            <a:tailEnd/>
          </a:ln>
          <a:effectLst/>
        </p:spPr>
        <p:txBody>
          <a:bodyPr>
            <a:spAutoFit/>
          </a:bodyPr>
          <a:lstStyle/>
          <a:p>
            <a:pPr algn="r">
              <a:defRPr/>
            </a:pPr>
            <a:r>
              <a:rPr lang="en-US" sz="1200" b="1" i="1" dirty="0">
                <a:solidFill>
                  <a:schemeClr val="bg1"/>
                </a:solidFill>
                <a:latin typeface="Century Schoolbook" pitchFamily="18" charset="0"/>
              </a:rPr>
              <a:t>© The McGraw-Hill Companies, All Rights Reserved</a:t>
            </a:r>
          </a:p>
        </p:txBody>
      </p:sp>
      <p:sp>
        <p:nvSpPr>
          <p:cNvPr id="227332" name="Rectangle 4"/>
          <p:cNvSpPr>
            <a:spLocks noGrp="1" noChangeArrowheads="1"/>
          </p:cNvSpPr>
          <p:nvPr>
            <p:ph type="subTitle" idx="1"/>
          </p:nvPr>
        </p:nvSpPr>
        <p:spPr>
          <a:xfrm>
            <a:off x="0" y="0"/>
            <a:ext cx="4343400" cy="6172200"/>
          </a:xfrm>
          <a:effectLst>
            <a:outerShdw dist="35921" dir="8100000" algn="ctr" rotWithShape="0">
              <a:schemeClr val="tx1"/>
            </a:outerShdw>
          </a:effectLst>
        </p:spPr>
        <p:txBody>
          <a:bodyPr anchor="ctr" anchorCtr="1"/>
          <a:lstStyle>
            <a:lvl1pPr marL="0" indent="0" algn="ctr">
              <a:buFontTx/>
              <a:buNone/>
              <a:defRPr sz="4000" baseline="0">
                <a:solidFill>
                  <a:srgbClr val="C00000"/>
                </a:solidFill>
                <a:effectLst>
                  <a:outerShdw blurRad="38100" dist="38100" dir="2700000" algn="tl">
                    <a:srgbClr val="000000"/>
                  </a:outerShdw>
                </a:effectLst>
              </a:defRPr>
            </a:lvl1pPr>
          </a:lstStyle>
          <a:p>
            <a:r>
              <a:rPr lang="en-US" dirty="0"/>
              <a:t>Click to edit Master subtitle style</a:t>
            </a:r>
          </a:p>
        </p:txBody>
      </p:sp>
    </p:spTree>
    <p:extLst>
      <p:ext uri="{BB962C8B-B14F-4D97-AF65-F5344CB8AC3E}">
        <p14:creationId xmlns:p14="http://schemas.microsoft.com/office/powerpoint/2010/main" val="392415362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6A65E-2E7B-45D1-A4B9-0680C068B11A}"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318434399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3.gif"/><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theme" Target="../theme/theme3.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theme" Target="../theme/theme4.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4158635278"/>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36" r:id="rId18"/>
  </p:sldLayoutIdLst>
  <p:transition spd="med"/>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146213491"/>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Lst>
  <p:transition spd="med"/>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EABCC0-4015-442D-A50A-F28A526CE51D}"/>
              </a:ext>
            </a:extLst>
          </p:cNvPr>
          <p:cNvSpPr/>
          <p:nvPr userDrawn="1"/>
        </p:nvSpPr>
        <p:spPr>
          <a:xfrm>
            <a:off x="220579" y="6642556"/>
            <a:ext cx="8915400" cy="21544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 typeface="Arial"/>
              <a:buNone/>
              <a:tabLst/>
              <a:defRPr/>
            </a:pPr>
            <a:r>
              <a:rPr kumimoji="0" lang="en-US" sz="800" b="0" i="0" u="none" strike="noStrike" kern="1200" cap="none" spc="0" normalizeH="0" baseline="0" noProof="0" dirty="0">
                <a:ln>
                  <a:noFill/>
                </a:ln>
                <a:solidFill>
                  <a:srgbClr val="6A6A6A"/>
                </a:solidFill>
                <a:effectLst/>
                <a:uLnTx/>
                <a:uFillTx/>
                <a:latin typeface="+mn-lt"/>
                <a:ea typeface="ＭＳ Ｐゴシック" panose="020B0600070205080204" pitchFamily="34" charset="-128"/>
                <a:cs typeface="+mn-cs"/>
              </a:rPr>
              <a:t>©McGraw-Hill Education. All rights reserved. Authorized </a:t>
            </a:r>
            <a:r>
              <a:rPr lang="en-US" sz="800" kern="1200" dirty="0">
                <a:solidFill>
                  <a:srgbClr val="6A6A6A"/>
                </a:solidFill>
                <a:effectLst/>
                <a:latin typeface="+mn-lt"/>
                <a:ea typeface="ＭＳ Ｐゴシック" panose="020B0600070205080204" pitchFamily="34" charset="-128"/>
                <a:cs typeface="+mn-cs"/>
              </a:rPr>
              <a:t>only </a:t>
            </a:r>
            <a:r>
              <a:rPr kumimoji="0" lang="en-US" sz="800" b="0" i="0" u="none" strike="noStrike" kern="1200" cap="none" spc="0" normalizeH="0" baseline="0" noProof="0" dirty="0">
                <a:ln>
                  <a:noFill/>
                </a:ln>
                <a:solidFill>
                  <a:srgbClr val="6A6A6A"/>
                </a:solidFill>
                <a:effectLst/>
                <a:uLnTx/>
                <a:uFillTx/>
                <a:latin typeface="+mn-lt"/>
                <a:ea typeface="ＭＳ Ｐゴシック" panose="020B0600070205080204" pitchFamily="34" charset="-128"/>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282135754"/>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Lst>
  <p:transition spd="med"/>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
        <p:nvSpPr>
          <p:cNvPr id="4" name="Rectangle 3">
            <a:extLst>
              <a:ext uri="{FF2B5EF4-FFF2-40B4-BE49-F238E27FC236}">
                <a16:creationId xmlns:a16="http://schemas.microsoft.com/office/drawing/2014/main" id="{8C6D6EC8-697A-4767-8D15-05A4BC054CEA}"/>
              </a:ext>
            </a:extLst>
          </p:cNvPr>
          <p:cNvSpPr/>
          <p:nvPr userDrawn="1"/>
        </p:nvSpPr>
        <p:spPr>
          <a:xfrm>
            <a:off x="0" y="6674078"/>
            <a:ext cx="9144000" cy="215444"/>
          </a:xfrm>
          <a:prstGeom prst="rect">
            <a:avLst/>
          </a:prstGeom>
          <a:solidFill>
            <a:schemeClr val="bg2"/>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 typeface="Arial"/>
              <a:buNone/>
              <a:tabLst/>
              <a:defRPr/>
            </a:pPr>
            <a:r>
              <a:rPr kumimoji="0" lang="en-US" sz="800" b="0" i="0" u="none" strike="noStrike" kern="1200" cap="none" spc="0" normalizeH="0" baseline="0" noProof="0" dirty="0">
                <a:ln>
                  <a:noFill/>
                </a:ln>
                <a:solidFill>
                  <a:schemeClr val="bg1"/>
                </a:solidFill>
                <a:effectLst/>
                <a:uLnTx/>
                <a:uFillTx/>
                <a:latin typeface="+mn-lt"/>
                <a:ea typeface="ＭＳ Ｐゴシック" panose="020B0600070205080204" pitchFamily="34" charset="-128"/>
                <a:cs typeface="+mn-cs"/>
              </a:rPr>
              <a:t>©McGraw-Hill Education. All rights reserved. Authorized </a:t>
            </a:r>
            <a:r>
              <a:rPr lang="en-US" sz="800" kern="1200" dirty="0">
                <a:solidFill>
                  <a:schemeClr val="bg1"/>
                </a:solidFill>
                <a:effectLst/>
                <a:latin typeface="+mn-lt"/>
                <a:ea typeface="ＭＳ Ｐゴシック" panose="020B0600070205080204" pitchFamily="34" charset="-128"/>
                <a:cs typeface="+mn-cs"/>
              </a:rPr>
              <a:t>only </a:t>
            </a:r>
            <a:r>
              <a:rPr kumimoji="0" lang="en-US" sz="800" b="0" i="0" u="none" strike="noStrike" kern="1200" cap="none" spc="0" normalizeH="0" baseline="0" noProof="0" dirty="0">
                <a:ln>
                  <a:noFill/>
                </a:ln>
                <a:solidFill>
                  <a:schemeClr val="bg1"/>
                </a:solidFill>
                <a:effectLst/>
                <a:uLnTx/>
                <a:uFillTx/>
                <a:latin typeface="+mn-lt"/>
                <a:ea typeface="ＭＳ Ｐゴシック" panose="020B0600070205080204" pitchFamily="34" charset="-128"/>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625967189"/>
      </p:ext>
    </p:extLst>
  </p:cSld>
  <p:clrMap bg1="lt1" tx1="dk1" bg2="lt2" tx2="dk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Lst>
  <p:transition spd="med"/>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1734495916"/>
      </p:ext>
    </p:extLst>
  </p:cSld>
  <p:clrMap bg1="lt1" tx1="dk1" bg2="lt2" tx2="dk2" accent1="accent1" accent2="accent2" accent3="accent3" accent4="accent4" accent5="accent5" accent6="accent6" hlink="hlink" folHlink="folHlink"/>
  <p:sldLayoutIdLst>
    <p:sldLayoutId id="2147484186" r:id="rId1"/>
    <p:sldLayoutId id="2147484187" r:id="rId2"/>
    <p:sldLayoutId id="2147484188" r:id="rId3"/>
    <p:sldLayoutId id="2147484189" r:id="rId4"/>
    <p:sldLayoutId id="2147484190" r:id="rId5"/>
    <p:sldLayoutId id="2147484191" r:id="rId6"/>
    <p:sldLayoutId id="2147484192" r:id="rId7"/>
  </p:sldLayoutIdLst>
  <p:transition spd="med"/>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1583212102"/>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Lst>
  <p:transition spd="med"/>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6.xml"/><Relationship Id="rId4" Type="http://schemas.openxmlformats.org/officeDocument/2006/relationships/slide" Target="slide5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6.xml"/><Relationship Id="rId4" Type="http://schemas.openxmlformats.org/officeDocument/2006/relationships/slide" Target="slide5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6.xml"/><Relationship Id="rId4" Type="http://schemas.openxmlformats.org/officeDocument/2006/relationships/slide" Target="slide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6.xml"/><Relationship Id="rId5" Type="http://schemas.openxmlformats.org/officeDocument/2006/relationships/slide" Target="slide55.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hyperlink" Target="https://zh.wikipedia.org/wiki/IEEE_802.11" TargetMode="External"/><Relationship Id="rId2" Type="http://schemas.openxmlformats.org/officeDocument/2006/relationships/notesSlide" Target="../notesSlides/notesSlide24.xml"/><Relationship Id="rId1" Type="http://schemas.openxmlformats.org/officeDocument/2006/relationships/slideLayout" Target="../slideLayouts/slideLayout36.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6.xml"/><Relationship Id="rId4" Type="http://schemas.openxmlformats.org/officeDocument/2006/relationships/slide" Target="slide56.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6.xml"/><Relationship Id="rId5" Type="http://schemas.openxmlformats.org/officeDocument/2006/relationships/slide" Target="slide57.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6.xml"/><Relationship Id="rId4" Type="http://schemas.openxmlformats.org/officeDocument/2006/relationships/slide" Target="slide5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6.xml"/><Relationship Id="rId4" Type="http://schemas.openxmlformats.org/officeDocument/2006/relationships/slide" Target="slide5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slide" Target="slide33.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ffectLst/>
        </p:spPr>
        <p:txBody>
          <a:bodyPr/>
          <a:lstStyle/>
          <a:p>
            <a:r>
              <a:rPr lang="en-US" dirty="0"/>
              <a:t>CHAPTER SEVEN</a:t>
            </a:r>
          </a:p>
        </p:txBody>
      </p:sp>
      <p:sp>
        <p:nvSpPr>
          <p:cNvPr id="4098" name="Rectangle 3"/>
          <p:cNvSpPr>
            <a:spLocks noGrp="1" noChangeArrowheads="1"/>
          </p:cNvSpPr>
          <p:nvPr>
            <p:ph type="body" sz="quarter" idx="10"/>
          </p:nvPr>
        </p:nvSpPr>
        <p:spPr>
          <a:effectLst/>
        </p:spPr>
        <p:txBody>
          <a:bodyPr>
            <a:noAutofit/>
          </a:bodyPr>
          <a:lstStyle/>
          <a:p>
            <a:pPr algn="ctr" eaLnBrk="1" hangingPunct="1">
              <a:lnSpc>
                <a:spcPct val="90000"/>
              </a:lnSpc>
            </a:pPr>
            <a:r>
              <a:rPr lang="en-US" sz="2800" dirty="0">
                <a:effectLst/>
                <a:latin typeface="+mn-lt"/>
              </a:rPr>
              <a:t>Networks:</a:t>
            </a:r>
          </a:p>
          <a:p>
            <a:pPr algn="ctr" eaLnBrk="1" hangingPunct="1">
              <a:lnSpc>
                <a:spcPct val="90000"/>
              </a:lnSpc>
            </a:pPr>
            <a:r>
              <a:rPr lang="en-US" sz="2800" dirty="0">
                <a:latin typeface="+mn-lt"/>
              </a:rPr>
              <a:t>Mobile Business</a:t>
            </a:r>
            <a:endParaRPr lang="en-US" sz="2800" dirty="0">
              <a:effectLst/>
              <a:latin typeface="+mn-lt"/>
            </a:endParaRPr>
          </a:p>
        </p:txBody>
      </p:sp>
      <p:pic>
        <p:nvPicPr>
          <p:cNvPr id="3" name="Picture 2" descr="Cover of Business Driven Information Systems, sixth edition, by Paige Baltzan">
            <a:extLst>
              <a:ext uri="{FF2B5EF4-FFF2-40B4-BE49-F238E27FC236}">
                <a16:creationId xmlns:a16="http://schemas.microsoft.com/office/drawing/2014/main" id="{924B8D0C-88EA-4199-A9F8-5EF4F0180A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1295400"/>
            <a:ext cx="2917925" cy="3733800"/>
          </a:xfrm>
          <a:prstGeom prst="rect">
            <a:avLst/>
          </a:prstGeom>
        </p:spPr>
      </p:pic>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0" y="5103674"/>
            <a:ext cx="8942070" cy="1169551"/>
          </a:xfrm>
          <a:prstGeom prst="rect">
            <a:avLst/>
          </a:prstGeom>
        </p:spPr>
        <p:txBody>
          <a:bodyPr wrap="square">
            <a:spAutoFit/>
          </a:bodyPr>
          <a:lstStyle/>
          <a:p>
            <a:r>
              <a:rPr lang="zh-TW" altLang="en-US" sz="1400" dirty="0"/>
              <a:t>網絡和電信是為了通信而在一定距離上傳輸信號。 在現代，這個過程幾乎總是涉及電子發射器發送電磁波，但在早些年它可能涉及使用煙霧信號，鼓</a:t>
            </a:r>
            <a:r>
              <a:rPr lang="zh-TW" altLang="en-US" sz="1400" dirty="0" smtClean="0"/>
              <a:t>或</a:t>
            </a:r>
            <a:r>
              <a:rPr lang="zh-CN" altLang="en-US" sz="1400" dirty="0"/>
              <a:t>信号</a:t>
            </a:r>
            <a:r>
              <a:rPr lang="zh-CN" altLang="en-US" sz="1400" dirty="0" smtClean="0"/>
              <a:t>灯旗</a:t>
            </a:r>
            <a:r>
              <a:rPr lang="zh-CN" altLang="en-US" sz="1400" dirty="0"/>
              <a:t>语</a:t>
            </a:r>
            <a:r>
              <a:rPr lang="zh-TW" altLang="en-US" sz="1400" dirty="0" smtClean="0"/>
              <a:t>。</a:t>
            </a:r>
            <a:endParaRPr lang="zh-TW" altLang="en-US" sz="1400" dirty="0"/>
          </a:p>
          <a:p>
            <a:r>
              <a:rPr lang="zh-TW" altLang="en-US" sz="1400" dirty="0"/>
              <a:t>今天，網絡和電信普及，並且在世界許多地方普遍使用</a:t>
            </a:r>
            <a:r>
              <a:rPr lang="en-US" altLang="zh-TW" sz="1400" dirty="0"/>
              <a:t>such as</a:t>
            </a:r>
            <a:r>
              <a:rPr lang="zh-TW" altLang="en-US" sz="1400" dirty="0"/>
              <a:t> 電視，無線電和電話等設備。</a:t>
            </a:r>
          </a:p>
          <a:p>
            <a:r>
              <a:rPr lang="zh-TW" altLang="en-US" sz="1400" dirty="0"/>
              <a:t>還有大量網絡連接這些設備，包括計算機網絡，公共電話網絡，無線電網絡和電視網絡。 互聯網上的計算機通信，例如電子郵件和即時消息，只是電信的許多例子之一。</a:t>
            </a:r>
          </a:p>
        </p:txBody>
      </p:sp>
    </p:spTree>
    <p:extLst>
      <p:ext uri="{BB962C8B-B14F-4D97-AF65-F5344CB8AC3E}">
        <p14:creationId xmlns:p14="http://schemas.microsoft.com/office/powerpoint/2010/main" val="303179782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solidFill>
                  <a:srgbClr val="C00000"/>
                </a:solidFill>
              </a:rPr>
              <a:t>Network Protocols </a:t>
            </a:r>
            <a:r>
              <a:rPr lang="en-US" sz="2000" dirty="0">
                <a:solidFill>
                  <a:srgbClr val="C00000"/>
                </a:solidFill>
              </a:rPr>
              <a:t>1 of 2</a:t>
            </a:r>
            <a:endParaRPr lang="en-US" sz="4000" b="1" dirty="0">
              <a:solidFill>
                <a:schemeClr val="tx1"/>
              </a:solidFill>
            </a:endParaRPr>
          </a:p>
        </p:txBody>
      </p:sp>
      <p:sp>
        <p:nvSpPr>
          <p:cNvPr id="13315" name="Content Placeholder 2"/>
          <p:cNvSpPr>
            <a:spLocks noGrp="1"/>
          </p:cNvSpPr>
          <p:nvPr>
            <p:ph idx="1"/>
          </p:nvPr>
        </p:nvSpPr>
        <p:spPr/>
        <p:txBody>
          <a:bodyPr>
            <a:normAutofit lnSpcReduction="10000"/>
          </a:bodyPr>
          <a:lstStyle/>
          <a:p>
            <a:pPr>
              <a:spcBef>
                <a:spcPts val="600"/>
              </a:spcBef>
              <a:spcAft>
                <a:spcPts val="1200"/>
              </a:spcAft>
            </a:pPr>
            <a:r>
              <a:rPr lang="en-US" sz="2800" b="1" dirty="0"/>
              <a:t>Protocol – </a:t>
            </a:r>
            <a:r>
              <a:rPr lang="en-US" sz="2800" dirty="0"/>
              <a:t>A standard that specifies the format of data as well as the rules to be followed during transmission </a:t>
            </a:r>
          </a:p>
          <a:p>
            <a:pPr>
              <a:spcBef>
                <a:spcPts val="600"/>
              </a:spcBef>
              <a:spcAft>
                <a:spcPts val="1200"/>
              </a:spcAft>
            </a:pPr>
            <a:r>
              <a:rPr lang="en-US" sz="2800" b="1" dirty="0"/>
              <a:t>Transmission control protocol/Internet protocol (TCP/IP) –</a:t>
            </a:r>
            <a:r>
              <a:rPr lang="en-US" sz="2800" dirty="0"/>
              <a:t> Provides the technical foundation for the public Internet as well as for large numbers of private networks</a:t>
            </a:r>
          </a:p>
          <a:p>
            <a:pPr>
              <a:spcBef>
                <a:spcPts val="600"/>
              </a:spcBef>
              <a:spcAft>
                <a:spcPts val="1200"/>
              </a:spcAft>
            </a:pPr>
            <a:r>
              <a:rPr lang="en-US" sz="2800" b="1" dirty="0" smtClean="0"/>
              <a:t>Domain name system </a:t>
            </a:r>
            <a:r>
              <a:rPr lang="en-US" sz="2800" dirty="0" smtClean="0"/>
              <a:t>– Converts IP addresses into domains </a:t>
            </a:r>
          </a:p>
          <a:p>
            <a:pPr>
              <a:spcBef>
                <a:spcPts val="600"/>
              </a:spcBef>
              <a:spcAft>
                <a:spcPts val="1200"/>
              </a:spcAft>
            </a:pPr>
            <a:r>
              <a:rPr lang="zh-TW" altLang="en-US" sz="1400" dirty="0" smtClean="0"/>
              <a:t>協定</a:t>
            </a:r>
            <a:r>
              <a:rPr lang="en-US" altLang="zh-TW" sz="1400" dirty="0" smtClean="0"/>
              <a:t>:</a:t>
            </a:r>
            <a:r>
              <a:rPr lang="zh-TW" altLang="en-US" sz="1400" dirty="0" smtClean="0"/>
              <a:t>包括</a:t>
            </a:r>
            <a:r>
              <a:rPr lang="zh-TW" altLang="en-US" sz="1400" dirty="0"/>
              <a:t>對資料格式，同步方式，傳送速度，傳送步驟，檢糾錯方式以及控制字元定義等問題做出統一規定，通信雙方必須共同</a:t>
            </a:r>
            <a:r>
              <a:rPr lang="zh-TW" altLang="en-US" sz="1400" dirty="0" smtClean="0"/>
              <a:t>遵守</a:t>
            </a:r>
            <a:endParaRPr lang="en-US" altLang="zh-TW" sz="1400" dirty="0" smtClean="0"/>
          </a:p>
          <a:p>
            <a:pPr>
              <a:spcBef>
                <a:spcPts val="600"/>
              </a:spcBef>
              <a:spcAft>
                <a:spcPts val="1200"/>
              </a:spcAft>
            </a:pPr>
            <a:r>
              <a:rPr lang="zh-TW" altLang="en-US" sz="1400" dirty="0"/>
              <a:t>誰來定技術標準呢？</a:t>
            </a:r>
            <a:r>
              <a:rPr lang="en-US" sz="1400" dirty="0"/>
              <a:t>IAB (Internet Activities Board) </a:t>
            </a:r>
            <a:r>
              <a:rPr lang="zh-TW" altLang="en-US" sz="1400" dirty="0"/>
              <a:t>提供網際網路的發展方向和訂定技術標準。</a:t>
            </a:r>
            <a:r>
              <a:rPr lang="en-US" sz="1400" dirty="0"/>
              <a:t>IAB </a:t>
            </a:r>
            <a:r>
              <a:rPr lang="zh-TW" altLang="en-US" sz="1400" dirty="0"/>
              <a:t>下設有兩個單位：</a:t>
            </a:r>
            <a:r>
              <a:rPr lang="en-US" sz="1400" dirty="0"/>
              <a:t>Internet Engineering Task Force (IETF) </a:t>
            </a:r>
            <a:r>
              <a:rPr lang="zh-TW" altLang="en-US" sz="1400" dirty="0"/>
              <a:t>和 </a:t>
            </a:r>
            <a:r>
              <a:rPr lang="en-US" sz="1400" dirty="0"/>
              <a:t>Internet Research Task Force (IRTF)。Internet Engineering Task Force (IETF) </a:t>
            </a:r>
            <a:r>
              <a:rPr lang="zh-TW" altLang="en-US" sz="1400" dirty="0"/>
              <a:t>專責於技術標準之制定；</a:t>
            </a:r>
            <a:r>
              <a:rPr lang="en-US" sz="1400" dirty="0"/>
              <a:t>Internet Research Task Force (IRTF) </a:t>
            </a:r>
            <a:r>
              <a:rPr lang="zh-TW" altLang="en-US" sz="1400" dirty="0"/>
              <a:t>則努力於研究 </a:t>
            </a:r>
            <a:r>
              <a:rPr lang="en-US" sz="1400" dirty="0"/>
              <a:t>Internet </a:t>
            </a:r>
            <a:r>
              <a:rPr lang="zh-TW" altLang="en-US" sz="1400" dirty="0"/>
              <a:t>上的未來方向。</a:t>
            </a:r>
            <a:endParaRPr lang="en-US" sz="1400" dirty="0"/>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76758405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DNS</a:t>
            </a:r>
            <a:endParaRPr lang="zh-TW" altLang="en-US" dirty="0"/>
          </a:p>
        </p:txBody>
      </p:sp>
      <p:sp>
        <p:nvSpPr>
          <p:cNvPr id="9" name="文字版面配置區 8"/>
          <p:cNvSpPr>
            <a:spLocks noGrp="1"/>
          </p:cNvSpPr>
          <p:nvPr>
            <p:ph type="body" sz="quarter" idx="17"/>
          </p:nvPr>
        </p:nvSpPr>
        <p:spPr/>
        <p:txBody>
          <a:bodyPr/>
          <a:lstStyle/>
          <a:p>
            <a:endParaRPr lang="zh-TW" altLang="en-US"/>
          </a:p>
        </p:txBody>
      </p:sp>
      <p:sp>
        <p:nvSpPr>
          <p:cNvPr id="10" name="文字版面配置區 9"/>
          <p:cNvSpPr>
            <a:spLocks noGrp="1"/>
          </p:cNvSpPr>
          <p:nvPr>
            <p:ph type="body" sz="quarter" idx="16"/>
          </p:nvPr>
        </p:nvSpPr>
        <p:spPr/>
        <p:txBody>
          <a:bodyPr/>
          <a:lstStyle/>
          <a:p>
            <a:endParaRPr lang="zh-TW" altLang="en-US"/>
          </a:p>
        </p:txBody>
      </p:sp>
      <p:sp>
        <p:nvSpPr>
          <p:cNvPr id="11" name="矩形 10"/>
          <p:cNvSpPr/>
          <p:nvPr/>
        </p:nvSpPr>
        <p:spPr>
          <a:xfrm>
            <a:off x="685800" y="1066800"/>
            <a:ext cx="7924800" cy="4524315"/>
          </a:xfrm>
          <a:prstGeom prst="rect">
            <a:avLst/>
          </a:prstGeom>
        </p:spPr>
        <p:txBody>
          <a:bodyPr wrap="square">
            <a:spAutoFit/>
          </a:bodyPr>
          <a:lstStyle/>
          <a:p>
            <a:r>
              <a:rPr lang="zh-TW" altLang="en-US" dirty="0">
                <a:solidFill>
                  <a:srgbClr val="000000"/>
                </a:solidFill>
                <a:latin typeface="Open Sans"/>
              </a:rPr>
              <a:t>全世界</a:t>
            </a:r>
            <a:r>
              <a:rPr lang="zh-TW" altLang="en-US" dirty="0" smtClean="0">
                <a:solidFill>
                  <a:srgbClr val="000000"/>
                </a:solidFill>
                <a:latin typeface="Open Sans"/>
              </a:rPr>
              <a:t>最上源的</a:t>
            </a:r>
            <a:r>
              <a:rPr lang="en-US" altLang="zh-TW" dirty="0" err="1">
                <a:solidFill>
                  <a:srgbClr val="000000"/>
                </a:solidFill>
                <a:latin typeface="Open Sans"/>
              </a:rPr>
              <a:t>dns</a:t>
            </a:r>
            <a:r>
              <a:rPr lang="zh-TW" altLang="en-US" dirty="0">
                <a:solidFill>
                  <a:srgbClr val="000000"/>
                </a:solidFill>
                <a:latin typeface="Open Sans"/>
              </a:rPr>
              <a:t>伺服器</a:t>
            </a:r>
            <a:r>
              <a:rPr lang="zh-TW" altLang="en-US" dirty="0" smtClean="0">
                <a:solidFill>
                  <a:srgbClr val="000000"/>
                </a:solidFill>
                <a:latin typeface="Open Sans"/>
              </a:rPr>
              <a:t>叫</a:t>
            </a:r>
            <a:r>
              <a:rPr lang="en-US" altLang="zh-TW" dirty="0">
                <a:solidFill>
                  <a:srgbClr val="000000"/>
                </a:solidFill>
                <a:latin typeface="Open Sans"/>
              </a:rPr>
              <a:t>root name server </a:t>
            </a:r>
            <a:r>
              <a:rPr lang="zh-TW" altLang="en-US" dirty="0" smtClean="0">
                <a:solidFill>
                  <a:srgbClr val="000000"/>
                </a:solidFill>
                <a:latin typeface="Open Sans"/>
              </a:rPr>
              <a:t>。</a:t>
            </a:r>
            <a:r>
              <a:rPr lang="zh-TW" altLang="en-US" dirty="0">
                <a:solidFill>
                  <a:srgbClr val="000000"/>
                </a:solidFill>
                <a:latin typeface="Open Sans"/>
              </a:rPr>
              <a:t>他負責解析全世界所有的域名，所有的計算機想找其他域名的設備都需先問它。那麼隨著計算機越來越多，根域名伺服器很累。於是老美又給它創造了</a:t>
            </a:r>
            <a:r>
              <a:rPr lang="en-US" altLang="zh-TW" dirty="0">
                <a:solidFill>
                  <a:srgbClr val="000000"/>
                </a:solidFill>
                <a:latin typeface="Open Sans"/>
              </a:rPr>
              <a:t>12</a:t>
            </a:r>
            <a:r>
              <a:rPr lang="zh-TW" altLang="en-US" dirty="0">
                <a:solidFill>
                  <a:srgbClr val="000000"/>
                </a:solidFill>
                <a:latin typeface="Open Sans"/>
              </a:rPr>
              <a:t>個兄弟，分散世界各地，其中美洲最多，有</a:t>
            </a:r>
            <a:r>
              <a:rPr lang="en-US" altLang="zh-TW" dirty="0">
                <a:solidFill>
                  <a:srgbClr val="000000"/>
                </a:solidFill>
                <a:latin typeface="Open Sans"/>
              </a:rPr>
              <a:t>9</a:t>
            </a:r>
            <a:r>
              <a:rPr lang="zh-TW" altLang="en-US" dirty="0">
                <a:solidFill>
                  <a:srgbClr val="000000"/>
                </a:solidFill>
                <a:latin typeface="Open Sans"/>
              </a:rPr>
              <a:t>個，歐洲有</a:t>
            </a:r>
            <a:r>
              <a:rPr lang="en-US" altLang="zh-TW" dirty="0">
                <a:solidFill>
                  <a:srgbClr val="000000"/>
                </a:solidFill>
                <a:latin typeface="Open Sans"/>
              </a:rPr>
              <a:t>2</a:t>
            </a:r>
            <a:r>
              <a:rPr lang="zh-TW" altLang="en-US" dirty="0">
                <a:solidFill>
                  <a:srgbClr val="000000"/>
                </a:solidFill>
                <a:latin typeface="Open Sans"/>
              </a:rPr>
              <a:t>個，亞洲有</a:t>
            </a:r>
            <a:r>
              <a:rPr lang="en-US" altLang="zh-TW" dirty="0">
                <a:solidFill>
                  <a:srgbClr val="000000"/>
                </a:solidFill>
                <a:latin typeface="Open Sans"/>
              </a:rPr>
              <a:t>1</a:t>
            </a:r>
            <a:r>
              <a:rPr lang="zh-TW" altLang="en-US" dirty="0">
                <a:solidFill>
                  <a:srgbClr val="000000"/>
                </a:solidFill>
                <a:latin typeface="Open Sans"/>
              </a:rPr>
              <a:t>個，可是還不夠用。後來其他國的運營商分分創建</a:t>
            </a:r>
            <a:r>
              <a:rPr lang="en-US" altLang="zh-TW" dirty="0">
                <a:solidFill>
                  <a:srgbClr val="000000"/>
                </a:solidFill>
                <a:latin typeface="Open Sans"/>
              </a:rPr>
              <a:t>DNS</a:t>
            </a:r>
            <a:r>
              <a:rPr lang="zh-TW" altLang="en-US" dirty="0">
                <a:solidFill>
                  <a:srgbClr val="000000"/>
                </a:solidFill>
                <a:latin typeface="Open Sans"/>
              </a:rPr>
              <a:t>伺服器去學習它們</a:t>
            </a:r>
            <a:r>
              <a:rPr lang="en-US" altLang="zh-TW" dirty="0">
                <a:solidFill>
                  <a:srgbClr val="000000"/>
                </a:solidFill>
                <a:latin typeface="Open Sans"/>
              </a:rPr>
              <a:t>(</a:t>
            </a:r>
            <a:r>
              <a:rPr lang="zh-TW" altLang="en-US" dirty="0">
                <a:solidFill>
                  <a:srgbClr val="000000"/>
                </a:solidFill>
                <a:latin typeface="Open Sans"/>
              </a:rPr>
              <a:t>與他們同步解析數據</a:t>
            </a:r>
            <a:r>
              <a:rPr lang="en-US" altLang="zh-TW" dirty="0">
                <a:solidFill>
                  <a:srgbClr val="000000"/>
                </a:solidFill>
                <a:latin typeface="Open Sans"/>
              </a:rPr>
              <a:t>)</a:t>
            </a:r>
            <a:r>
              <a:rPr lang="zh-TW" altLang="en-US" dirty="0">
                <a:solidFill>
                  <a:srgbClr val="000000"/>
                </a:solidFill>
                <a:latin typeface="Open Sans"/>
              </a:rPr>
              <a:t>，以保證他們的用戶能快速解析域名。</a:t>
            </a:r>
            <a:r>
              <a:rPr lang="zh-TW" altLang="en-US" dirty="0"/>
              <a:t/>
            </a:r>
            <a:br>
              <a:rPr lang="zh-TW" altLang="en-US" dirty="0"/>
            </a:br>
            <a:r>
              <a:rPr lang="zh-TW" altLang="en-US" dirty="0"/>
              <a:t/>
            </a:r>
            <a:br>
              <a:rPr lang="zh-TW" altLang="en-US" dirty="0"/>
            </a:br>
            <a:r>
              <a:rPr lang="en-US" altLang="zh-TW" dirty="0">
                <a:solidFill>
                  <a:srgbClr val="000000"/>
                </a:solidFill>
                <a:latin typeface="Open Sans"/>
              </a:rPr>
              <a:t>A root name server is a </a:t>
            </a:r>
            <a:r>
              <a:rPr lang="en-US" altLang="zh-TW" dirty="0" smtClean="0">
                <a:solidFill>
                  <a:srgbClr val="000000"/>
                </a:solidFill>
                <a:latin typeface="Open Sans"/>
              </a:rPr>
              <a:t>“name server” </a:t>
            </a:r>
            <a:r>
              <a:rPr lang="en-US" altLang="zh-TW" dirty="0">
                <a:solidFill>
                  <a:srgbClr val="000000"/>
                </a:solidFill>
                <a:latin typeface="Open Sans"/>
              </a:rPr>
              <a:t>for the </a:t>
            </a:r>
            <a:r>
              <a:rPr lang="en-US" altLang="zh-TW" dirty="0">
                <a:solidFill>
                  <a:srgbClr val="FF0000"/>
                </a:solidFill>
                <a:latin typeface="Open Sans"/>
              </a:rPr>
              <a:t>root zone of the Domain Name System </a:t>
            </a:r>
            <a:r>
              <a:rPr lang="en-US" altLang="zh-TW" dirty="0">
                <a:solidFill>
                  <a:srgbClr val="000000"/>
                </a:solidFill>
                <a:latin typeface="Open Sans"/>
              </a:rPr>
              <a:t>(DNS) of the Internet. </a:t>
            </a:r>
            <a:endParaRPr lang="en-US" altLang="zh-TW" dirty="0" smtClean="0">
              <a:solidFill>
                <a:srgbClr val="000000"/>
              </a:solidFill>
              <a:latin typeface="Open Sans"/>
            </a:endParaRPr>
          </a:p>
          <a:p>
            <a:endParaRPr lang="en-US" altLang="zh-TW" dirty="0">
              <a:solidFill>
                <a:srgbClr val="000000"/>
              </a:solidFill>
              <a:latin typeface="Open Sans"/>
            </a:endParaRPr>
          </a:p>
          <a:p>
            <a:r>
              <a:rPr lang="en-US" altLang="zh-TW" dirty="0" smtClean="0">
                <a:solidFill>
                  <a:srgbClr val="000000"/>
                </a:solidFill>
                <a:latin typeface="Open Sans"/>
              </a:rPr>
              <a:t>Making money = USA=US $</a:t>
            </a:r>
          </a:p>
          <a:p>
            <a:endParaRPr lang="en-US" altLang="zh-TW" dirty="0">
              <a:solidFill>
                <a:srgbClr val="000000"/>
              </a:solidFill>
              <a:latin typeface="Open Sans"/>
            </a:endParaRPr>
          </a:p>
          <a:p>
            <a:r>
              <a:rPr lang="zh-TW" altLang="en-US" dirty="0" smtClean="0">
                <a:solidFill>
                  <a:srgbClr val="000000"/>
                </a:solidFill>
                <a:latin typeface="Open Sans"/>
              </a:rPr>
              <a:t>美國人把</a:t>
            </a:r>
            <a:r>
              <a:rPr lang="zh-TW" altLang="en-US" dirty="0">
                <a:solidFill>
                  <a:srgbClr val="000000"/>
                </a:solidFill>
                <a:latin typeface="Open Sans"/>
              </a:rPr>
              <a:t>全世界的各各地區的域名規劃好後，開始</a:t>
            </a:r>
            <a:r>
              <a:rPr lang="zh-TW" altLang="en-US" dirty="0" smtClean="0">
                <a:solidFill>
                  <a:srgbClr val="FF0000"/>
                </a:solidFill>
                <a:latin typeface="Open Sans"/>
              </a:rPr>
              <a:t>全球賣域</a:t>
            </a:r>
            <a:r>
              <a:rPr lang="zh-TW" altLang="en-US" dirty="0">
                <a:solidFill>
                  <a:srgbClr val="FF0000"/>
                </a:solidFill>
                <a:latin typeface="Open Sans"/>
              </a:rPr>
              <a:t>名</a:t>
            </a:r>
            <a:r>
              <a:rPr lang="zh-TW" altLang="en-US" dirty="0">
                <a:solidFill>
                  <a:srgbClr val="000000"/>
                </a:solidFill>
                <a:latin typeface="Open Sans"/>
              </a:rPr>
              <a:t>，於是就有了新網萬網等域名代理商。隨著域名需求量越來越大，</a:t>
            </a:r>
            <a:r>
              <a:rPr lang="zh-TW" altLang="en-US" dirty="0">
                <a:solidFill>
                  <a:srgbClr val="FF0000"/>
                </a:solidFill>
                <a:latin typeface="Open Sans"/>
              </a:rPr>
              <a:t>好多人有喜歡加錢</a:t>
            </a:r>
            <a:r>
              <a:rPr lang="zh-TW" altLang="en-US" dirty="0" smtClean="0">
                <a:solidFill>
                  <a:srgbClr val="FF0000"/>
                </a:solidFill>
                <a:latin typeface="Open Sans"/>
              </a:rPr>
              <a:t>買</a:t>
            </a:r>
            <a:r>
              <a:rPr lang="zh-TW" altLang="en-US" dirty="0" smtClean="0">
                <a:solidFill>
                  <a:srgbClr val="000000"/>
                </a:solidFill>
                <a:latin typeface="Open Sans"/>
              </a:rPr>
              <a:t>公司行號</a:t>
            </a:r>
            <a:r>
              <a:rPr lang="zh-TW" altLang="en-US" dirty="0">
                <a:solidFill>
                  <a:srgbClr val="000000"/>
                </a:solidFill>
                <a:latin typeface="Open Sans"/>
              </a:rPr>
              <a:t>域</a:t>
            </a:r>
            <a:r>
              <a:rPr lang="zh-TW" altLang="en-US" dirty="0" smtClean="0">
                <a:solidFill>
                  <a:srgbClr val="000000"/>
                </a:solidFill>
                <a:latin typeface="Open Sans"/>
              </a:rPr>
              <a:t>名</a:t>
            </a:r>
            <a:r>
              <a:rPr lang="zh-TW" altLang="en-US" dirty="0" smtClean="0">
                <a:solidFill>
                  <a:srgbClr val="FF0000"/>
                </a:solidFill>
                <a:latin typeface="Open Sans"/>
              </a:rPr>
              <a:t>再去高價賣</a:t>
            </a:r>
            <a:r>
              <a:rPr lang="zh-TW" altLang="en-US" dirty="0" smtClean="0">
                <a:solidFill>
                  <a:srgbClr val="000000"/>
                </a:solidFill>
                <a:latin typeface="Open Sans"/>
              </a:rPr>
              <a:t>。</a:t>
            </a:r>
            <a:endParaRPr lang="en-US" altLang="zh-TW" dirty="0" smtClean="0">
              <a:solidFill>
                <a:srgbClr val="000000"/>
              </a:solidFill>
              <a:latin typeface="Open Sans"/>
            </a:endParaRPr>
          </a:p>
          <a:p>
            <a:endParaRPr lang="zh-TW" altLang="en-US" dirty="0">
              <a:solidFill>
                <a:srgbClr val="000000"/>
              </a:solidFill>
              <a:latin typeface="Open Sans"/>
            </a:endParaRPr>
          </a:p>
        </p:txBody>
      </p:sp>
    </p:spTree>
    <p:extLst>
      <p:ext uri="{BB962C8B-B14F-4D97-AF65-F5344CB8AC3E}">
        <p14:creationId xmlns:p14="http://schemas.microsoft.com/office/powerpoint/2010/main" val="5046869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solidFill>
                  <a:srgbClr val="C00000"/>
                </a:solidFill>
              </a:rPr>
              <a:t>Network Protocols </a:t>
            </a:r>
            <a:r>
              <a:rPr lang="en-US" sz="2000" dirty="0">
                <a:solidFill>
                  <a:srgbClr val="C00000"/>
                </a:solidFill>
              </a:rPr>
              <a:t>2 of 2</a:t>
            </a:r>
            <a:endParaRPr lang="en-US" sz="4000" b="1" dirty="0">
              <a:solidFill>
                <a:schemeClr val="tx1"/>
              </a:solidFill>
            </a:endParaRPr>
          </a:p>
        </p:txBody>
      </p:sp>
      <p:sp>
        <p:nvSpPr>
          <p:cNvPr id="14339" name="Content Placeholder 2"/>
          <p:cNvSpPr>
            <a:spLocks noGrp="1"/>
          </p:cNvSpPr>
          <p:nvPr>
            <p:ph idx="1"/>
          </p:nvPr>
        </p:nvSpPr>
        <p:spPr/>
        <p:txBody>
          <a:bodyPr/>
          <a:lstStyle/>
          <a:p>
            <a:pPr>
              <a:spcBef>
                <a:spcPts val="600"/>
              </a:spcBef>
              <a:spcAft>
                <a:spcPts val="1200"/>
              </a:spcAft>
            </a:pPr>
            <a:r>
              <a:rPr lang="en-US" sz="2800" dirty="0"/>
              <a:t>Packet </a:t>
            </a:r>
            <a:r>
              <a:rPr lang="en-US" sz="1200" dirty="0"/>
              <a:t>is a single unit of binary data </a:t>
            </a:r>
            <a:r>
              <a:rPr lang="en-US" sz="1200" dirty="0" smtClean="0"/>
              <a:t>routed(sent) </a:t>
            </a:r>
            <a:r>
              <a:rPr lang="en-US" sz="1200" dirty="0"/>
              <a:t>through a network</a:t>
            </a:r>
          </a:p>
          <a:p>
            <a:pPr>
              <a:spcBef>
                <a:spcPts val="600"/>
              </a:spcBef>
              <a:spcAft>
                <a:spcPts val="1200"/>
              </a:spcAft>
            </a:pPr>
            <a:r>
              <a:rPr lang="en-US" sz="2800" dirty="0"/>
              <a:t>Standard packet format </a:t>
            </a:r>
            <a:r>
              <a:rPr lang="en-US" sz="1200" dirty="0"/>
              <a:t>include a packet header, packet body containing the original message, and packet footer</a:t>
            </a:r>
          </a:p>
          <a:p>
            <a:pPr>
              <a:spcBef>
                <a:spcPts val="600"/>
              </a:spcBef>
              <a:spcAft>
                <a:spcPts val="1200"/>
              </a:spcAft>
            </a:pPr>
            <a:r>
              <a:rPr lang="en-US" sz="2800" dirty="0"/>
              <a:t>Packet header </a:t>
            </a:r>
            <a:r>
              <a:rPr lang="en-US" sz="1200" dirty="0"/>
              <a:t>lists the destination </a:t>
            </a:r>
            <a:r>
              <a:rPr lang="en-US" sz="1200" dirty="0" smtClean="0"/>
              <a:t>(IP </a:t>
            </a:r>
            <a:r>
              <a:rPr lang="en-US" sz="1200" dirty="0"/>
              <a:t>address) along with the length of the message data</a:t>
            </a:r>
          </a:p>
          <a:p>
            <a:pPr>
              <a:spcBef>
                <a:spcPts val="600"/>
              </a:spcBef>
              <a:spcAft>
                <a:spcPts val="1200"/>
              </a:spcAft>
            </a:pPr>
            <a:r>
              <a:rPr lang="en-US" sz="2800" dirty="0"/>
              <a:t>Packet footer </a:t>
            </a:r>
            <a:r>
              <a:rPr lang="en-US" sz="1200" dirty="0" smtClean="0"/>
              <a:t>represents </a:t>
            </a:r>
            <a:r>
              <a:rPr lang="en-US" sz="1200" dirty="0"/>
              <a:t>the end of the packet or transmission end</a:t>
            </a:r>
          </a:p>
          <a:p>
            <a:pPr>
              <a:spcBef>
                <a:spcPts val="600"/>
              </a:spcBef>
              <a:spcAft>
                <a:spcPts val="1200"/>
              </a:spcAft>
            </a:pPr>
            <a:r>
              <a:rPr lang="en-US" sz="2800" dirty="0"/>
              <a:t>Traceroute </a:t>
            </a:r>
            <a:r>
              <a:rPr lang="en-US" sz="1200" dirty="0"/>
              <a:t>utility application that monitors the network path of packet data sent to a remote computer</a:t>
            </a:r>
          </a:p>
          <a:p>
            <a:pPr>
              <a:spcBef>
                <a:spcPts val="600"/>
              </a:spcBef>
              <a:spcAft>
                <a:spcPts val="1200"/>
              </a:spcAft>
            </a:pPr>
            <a:r>
              <a:rPr lang="en-US" sz="2800" dirty="0" smtClean="0"/>
              <a:t>Proxy:</a:t>
            </a:r>
            <a:r>
              <a:rPr lang="en-US" altLang="zh-TW" sz="2800" dirty="0"/>
              <a:t> </a:t>
            </a:r>
            <a:r>
              <a:rPr lang="en-US" altLang="zh-TW" sz="1200" dirty="0"/>
              <a:t>A </a:t>
            </a:r>
            <a:r>
              <a:rPr lang="en-US" altLang="zh-TW" sz="1200" b="1" dirty="0"/>
              <a:t>proxy </a:t>
            </a:r>
            <a:r>
              <a:rPr lang="en-US" altLang="zh-TW" sz="1200" dirty="0"/>
              <a:t>is software that prevents direct communication between </a:t>
            </a:r>
            <a:r>
              <a:rPr lang="en-US" altLang="zh-TW" sz="1200" dirty="0" smtClean="0"/>
              <a:t>sending </a:t>
            </a:r>
            <a:r>
              <a:rPr lang="en-US" altLang="zh-TW" sz="1200" dirty="0"/>
              <a:t>and receiving computer and is used to </a:t>
            </a:r>
            <a:r>
              <a:rPr lang="en-US" altLang="zh-TW" sz="1200" dirty="0" smtClean="0"/>
              <a:t>monitor </a:t>
            </a:r>
            <a:r>
              <a:rPr lang="en-US" altLang="zh-TW" sz="1200" dirty="0"/>
              <a:t>packets for security </a:t>
            </a:r>
            <a:r>
              <a:rPr lang="en-US" altLang="zh-TW" sz="1200" dirty="0" smtClean="0"/>
              <a:t>reasons</a:t>
            </a:r>
            <a:r>
              <a:rPr lang="zh-TW" altLang="en-US" sz="1200" dirty="0"/>
              <a:t>代理伺服器</a:t>
            </a:r>
            <a:endParaRPr lang="en-US" sz="1200" dirty="0"/>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42980244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solidFill>
                  <a:srgbClr val="C00000"/>
                </a:solidFill>
              </a:rPr>
              <a:t>Figure 7.6 Example of TCP/IP</a:t>
            </a:r>
            <a:endParaRPr lang="en-US" dirty="0">
              <a:solidFill>
                <a:schemeClr val="tx1"/>
              </a:solidFill>
            </a:endParaRPr>
          </a:p>
        </p:txBody>
      </p:sp>
      <p:pic>
        <p:nvPicPr>
          <p:cNvPr id="1026" name="Picture 2" descr="A graphic representation of how a message is sent and received."/>
          <p:cNvPicPr>
            <a:picLocks noChangeAspect="1" noChangeArrowheads="1"/>
          </p:cNvPicPr>
          <p:nvPr/>
        </p:nvPicPr>
        <p:blipFill>
          <a:blip r:embed="rId3" cstate="print"/>
          <a:srcRect/>
          <a:stretch>
            <a:fillRect/>
          </a:stretch>
        </p:blipFill>
        <p:spPr bwMode="auto">
          <a:xfrm>
            <a:off x="152400" y="1443248"/>
            <a:ext cx="8686800" cy="2597353"/>
          </a:xfrm>
          <a:prstGeom prst="rect">
            <a:avLst/>
          </a:prstGeom>
          <a:noFill/>
        </p:spPr>
      </p:pic>
      <p:sp>
        <p:nvSpPr>
          <p:cNvPr id="6" name="Text Placeholder 5"/>
          <p:cNvSpPr>
            <a:spLocks noGrp="1"/>
          </p:cNvSpPr>
          <p:nvPr>
            <p:ph type="body" sz="quarter" idx="12"/>
          </p:nvPr>
        </p:nvSpPr>
        <p:spPr>
          <a:xfrm>
            <a:off x="3467512" y="6477000"/>
            <a:ext cx="2208976" cy="176150"/>
          </a:xfrm>
        </p:spPr>
        <p:txBody>
          <a:bodyPr/>
          <a:lstStyle/>
          <a:p>
            <a:r>
              <a:rPr lang="en-US" dirty="0">
                <a:hlinkClick r:id="rId4" action="ppaction://hlinksldjump"/>
              </a:rPr>
              <a:t>Jump to long image description</a:t>
            </a:r>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1905000" y="4381637"/>
            <a:ext cx="4572000" cy="1754326"/>
          </a:xfrm>
          <a:prstGeom prst="rect">
            <a:avLst/>
          </a:prstGeom>
        </p:spPr>
        <p:txBody>
          <a:bodyPr>
            <a:spAutoFit/>
          </a:bodyPr>
          <a:lstStyle/>
          <a:p>
            <a:r>
              <a:rPr lang="en-US" altLang="zh-TW" dirty="0"/>
              <a:t>Network access technologies use a standard Internet protocol called </a:t>
            </a:r>
            <a:r>
              <a:rPr lang="en-US" altLang="zh-TW" b="1" dirty="0"/>
              <a:t>transmission control protocol/Internet protocol (TCP/IP), </a:t>
            </a:r>
            <a:r>
              <a:rPr lang="en-US" altLang="zh-TW" dirty="0"/>
              <a:t>which provides the technical foundation for the public Internet as well as for large numbers of private networks</a:t>
            </a:r>
            <a:endParaRPr lang="zh-TW" altLang="en-US" dirty="0"/>
          </a:p>
        </p:txBody>
      </p:sp>
    </p:spTree>
    <p:extLst>
      <p:ext uri="{BB962C8B-B14F-4D97-AF65-F5344CB8AC3E}">
        <p14:creationId xmlns:p14="http://schemas.microsoft.com/office/powerpoint/2010/main" val="73457339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Figure 7.7 Internet Domains</a:t>
            </a:r>
            <a:endParaRPr lang="en-US" dirty="0">
              <a:solidFill>
                <a:schemeClr val="tx1"/>
              </a:solidFill>
            </a:endParaRPr>
          </a:p>
        </p:txBody>
      </p:sp>
      <p:pic>
        <p:nvPicPr>
          <p:cNvPr id="1026" name="Picture 2" descr="A list of domains and uses."/>
          <p:cNvPicPr>
            <a:picLocks noChangeAspect="1" noChangeArrowheads="1"/>
          </p:cNvPicPr>
          <p:nvPr/>
        </p:nvPicPr>
        <p:blipFill>
          <a:blip r:embed="rId3" cstate="print"/>
          <a:srcRect/>
          <a:stretch>
            <a:fillRect/>
          </a:stretch>
        </p:blipFill>
        <p:spPr bwMode="auto">
          <a:xfrm>
            <a:off x="0" y="1066800"/>
            <a:ext cx="9180722" cy="3048000"/>
          </a:xfrm>
          <a:prstGeom prst="rect">
            <a:avLst/>
          </a:prstGeom>
          <a:noFill/>
        </p:spPr>
      </p:pic>
      <p:sp>
        <p:nvSpPr>
          <p:cNvPr id="6" name="Text Placeholder 5"/>
          <p:cNvSpPr>
            <a:spLocks noGrp="1"/>
          </p:cNvSpPr>
          <p:nvPr>
            <p:ph type="body" sz="quarter" idx="12"/>
          </p:nvPr>
        </p:nvSpPr>
        <p:spPr>
          <a:xfrm>
            <a:off x="3467512" y="6477000"/>
            <a:ext cx="2208976" cy="176150"/>
          </a:xfrm>
        </p:spPr>
        <p:txBody>
          <a:bodyPr/>
          <a:lstStyle/>
          <a:p>
            <a:r>
              <a:rPr lang="en-US" dirty="0">
                <a:hlinkClick r:id="rId4" action="ppaction://hlinksldjump"/>
              </a:rPr>
              <a:t>Jump to long image description</a:t>
            </a:r>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381000" y="4529527"/>
            <a:ext cx="8153400" cy="1754326"/>
          </a:xfrm>
          <a:prstGeom prst="rect">
            <a:avLst/>
          </a:prstGeom>
        </p:spPr>
        <p:txBody>
          <a:bodyPr wrap="square">
            <a:spAutoFit/>
          </a:bodyPr>
          <a:lstStyle/>
          <a:p>
            <a:r>
              <a:rPr lang="en-US" altLang="zh-TW" dirty="0"/>
              <a:t>If there is one flaw in TCP/IP, it is the complexity of IP addresses. </a:t>
            </a:r>
            <a:endParaRPr lang="en-US" altLang="zh-TW" dirty="0" smtClean="0"/>
          </a:p>
          <a:p>
            <a:endParaRPr lang="en-US" altLang="zh-TW" dirty="0"/>
          </a:p>
          <a:p>
            <a:r>
              <a:rPr lang="en-US" altLang="zh-TW" dirty="0"/>
              <a:t>This is why we use a </a:t>
            </a:r>
            <a:r>
              <a:rPr lang="en-US" altLang="zh-TW" b="1" dirty="0"/>
              <a:t>domain name system (DNS) </a:t>
            </a:r>
            <a:r>
              <a:rPr lang="en-US" altLang="zh-TW" dirty="0"/>
              <a:t>to convert IP addresses into </a:t>
            </a:r>
            <a:r>
              <a:rPr lang="en-US" altLang="zh-TW" i="1" dirty="0"/>
              <a:t>domains, </a:t>
            </a:r>
            <a:r>
              <a:rPr lang="en-US" altLang="zh-TW" dirty="0"/>
              <a:t>or identifying labels that use a variety of recognizable naming conventions. Therefore, instead of trying to remember 97.17.237.15, users can simply specify a domain name to access a computer or website, such as www.apple.com</a:t>
            </a:r>
          </a:p>
        </p:txBody>
      </p:sp>
    </p:spTree>
    <p:extLst>
      <p:ext uri="{BB962C8B-B14F-4D97-AF65-F5344CB8AC3E}">
        <p14:creationId xmlns:p14="http://schemas.microsoft.com/office/powerpoint/2010/main" val="42588551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Figure 7.8 Benefits of Network Convergence</a:t>
            </a:r>
            <a:r>
              <a:rPr lang="en-US" sz="4000" dirty="0"/>
              <a:t> </a:t>
            </a:r>
            <a:endParaRPr lang="en-US" sz="4000" b="1" dirty="0">
              <a:solidFill>
                <a:schemeClr val="tx1"/>
              </a:solidFill>
            </a:endParaRPr>
          </a:p>
        </p:txBody>
      </p:sp>
      <p:sp>
        <p:nvSpPr>
          <p:cNvPr id="17411" name="Content Placeholder 2"/>
          <p:cNvSpPr>
            <a:spLocks noGrp="1"/>
          </p:cNvSpPr>
          <p:nvPr>
            <p:ph idx="1"/>
          </p:nvPr>
        </p:nvSpPr>
        <p:spPr>
          <a:xfrm>
            <a:off x="457200" y="990600"/>
            <a:ext cx="8229600" cy="1447800"/>
          </a:xfrm>
        </p:spPr>
        <p:txBody>
          <a:bodyPr/>
          <a:lstStyle/>
          <a:p>
            <a:r>
              <a:rPr lang="en-US" b="1" dirty="0"/>
              <a:t>Network convergence – </a:t>
            </a:r>
            <a:r>
              <a:rPr lang="en-US" dirty="0"/>
              <a:t>The efficient coexistence of telephone, video, and data communication within a single network, offering convenience and flexibility not possible with separate infrastructures</a:t>
            </a:r>
          </a:p>
        </p:txBody>
      </p:sp>
      <p:pic>
        <p:nvPicPr>
          <p:cNvPr id="2050" name="Picture 2" descr="A graphic representation of the benefits"/>
          <p:cNvPicPr>
            <a:picLocks noChangeAspect="1" noChangeArrowheads="1"/>
          </p:cNvPicPr>
          <p:nvPr/>
        </p:nvPicPr>
        <p:blipFill>
          <a:blip r:embed="rId3" cstate="print"/>
          <a:srcRect/>
          <a:stretch>
            <a:fillRect/>
          </a:stretch>
        </p:blipFill>
        <p:spPr bwMode="auto">
          <a:xfrm>
            <a:off x="609600" y="2590800"/>
            <a:ext cx="8162368" cy="3860800"/>
          </a:xfrm>
          <a:prstGeom prst="rect">
            <a:avLst/>
          </a:prstGeom>
          <a:noFill/>
        </p:spPr>
      </p:pic>
      <p:sp>
        <p:nvSpPr>
          <p:cNvPr id="6" name="Text Placeholder 5"/>
          <p:cNvSpPr>
            <a:spLocks noGrp="1"/>
          </p:cNvSpPr>
          <p:nvPr>
            <p:ph type="body" sz="quarter" idx="12"/>
          </p:nvPr>
        </p:nvSpPr>
        <p:spPr>
          <a:xfrm>
            <a:off x="3467512" y="6477000"/>
            <a:ext cx="2208976" cy="176150"/>
          </a:xfrm>
        </p:spPr>
        <p:txBody>
          <a:bodyPr/>
          <a:lstStyle/>
          <a:p>
            <a:r>
              <a:rPr lang="en-US" dirty="0">
                <a:hlinkClick r:id="rId4" action="ppaction://hlinksldjump"/>
              </a:rPr>
              <a:t>Jump to long image description</a:t>
            </a:r>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27575071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Network Convergence</a:t>
            </a:r>
            <a:endParaRPr lang="en-US" dirty="0">
              <a:solidFill>
                <a:schemeClr val="tx1"/>
              </a:solidFill>
            </a:endParaRPr>
          </a:p>
        </p:txBody>
      </p:sp>
      <p:sp>
        <p:nvSpPr>
          <p:cNvPr id="3" name="Content Placeholder 2"/>
          <p:cNvSpPr>
            <a:spLocks noGrp="1"/>
          </p:cNvSpPr>
          <p:nvPr>
            <p:ph idx="1"/>
          </p:nvPr>
        </p:nvSpPr>
        <p:spPr/>
        <p:txBody>
          <a:bodyPr/>
          <a:lstStyle/>
          <a:p>
            <a:pPr>
              <a:spcBef>
                <a:spcPts val="600"/>
              </a:spcBef>
              <a:spcAft>
                <a:spcPts val="1200"/>
              </a:spcAft>
              <a:defRPr/>
            </a:pPr>
            <a:r>
              <a:rPr lang="en-US" sz="2800" b="1" dirty="0"/>
              <a:t>Unified communication (UC) – </a:t>
            </a:r>
            <a:r>
              <a:rPr lang="en-US" sz="2800" kern="1200" dirty="0"/>
              <a:t>The integration of communication channels into a single service</a:t>
            </a:r>
          </a:p>
          <a:p>
            <a:pPr>
              <a:defRPr/>
            </a:pPr>
            <a:r>
              <a:rPr lang="en-US" sz="2800" b="1" dirty="0"/>
              <a:t>Peer-to-peer (P2P) – </a:t>
            </a:r>
            <a:r>
              <a:rPr lang="en-US" sz="2800" dirty="0"/>
              <a:t>A computer network that relies on the computing power and bandwidth of the participants in the network rather than a centralized server  </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471649" y="5105400"/>
            <a:ext cx="4572000" cy="923330"/>
          </a:xfrm>
          <a:prstGeom prst="rect">
            <a:avLst/>
          </a:prstGeom>
        </p:spPr>
        <p:txBody>
          <a:bodyPr>
            <a:spAutoFit/>
          </a:bodyPr>
          <a:lstStyle/>
          <a:p>
            <a:r>
              <a:rPr lang="en-US" altLang="zh-TW" dirty="0"/>
              <a:t>The benefits of network convergence allow for multiple services, multiple devices, but one network, one vendor, and one bill.</a:t>
            </a:r>
          </a:p>
        </p:txBody>
      </p:sp>
    </p:spTree>
    <p:extLst>
      <p:ext uri="{BB962C8B-B14F-4D97-AF65-F5344CB8AC3E}">
        <p14:creationId xmlns:p14="http://schemas.microsoft.com/office/powerpoint/2010/main" val="422548032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Figure 7.9 VoIP Connectivity</a:t>
            </a:r>
            <a:endParaRPr lang="en-US" dirty="0">
              <a:solidFill>
                <a:schemeClr val="tx1"/>
              </a:solidFill>
            </a:endParaRPr>
          </a:p>
        </p:txBody>
      </p:sp>
      <p:sp>
        <p:nvSpPr>
          <p:cNvPr id="3" name="Content Placeholder 2"/>
          <p:cNvSpPr>
            <a:spLocks noGrp="1"/>
          </p:cNvSpPr>
          <p:nvPr>
            <p:ph idx="1"/>
          </p:nvPr>
        </p:nvSpPr>
        <p:spPr/>
        <p:txBody>
          <a:bodyPr>
            <a:normAutofit/>
          </a:bodyPr>
          <a:lstStyle/>
          <a:p>
            <a:pPr>
              <a:spcBef>
                <a:spcPts val="600"/>
              </a:spcBef>
              <a:spcAft>
                <a:spcPts val="1200"/>
              </a:spcAft>
              <a:defRPr/>
            </a:pPr>
            <a:r>
              <a:rPr lang="en-US" b="1" kern="1200" dirty="0"/>
              <a:t>Voice over IP (VoIP) –</a:t>
            </a:r>
            <a:r>
              <a:rPr lang="en-US" dirty="0"/>
              <a:t> </a:t>
            </a:r>
            <a:r>
              <a:rPr lang="en-US" kern="1200" dirty="0"/>
              <a:t>Uses IP technology to transmit telephone calls</a:t>
            </a:r>
          </a:p>
          <a:p>
            <a:pPr>
              <a:spcBef>
                <a:spcPts val="600"/>
              </a:spcBef>
              <a:spcAft>
                <a:spcPts val="1200"/>
              </a:spcAft>
              <a:defRPr/>
            </a:pPr>
            <a:r>
              <a:rPr lang="en-US" b="1" dirty="0"/>
              <a:t>Internet Protocol TV (IPTV) – </a:t>
            </a:r>
            <a:r>
              <a:rPr lang="en-US" dirty="0"/>
              <a:t>Distributes digital video content using IP across the Internet and private IP networks</a:t>
            </a:r>
          </a:p>
        </p:txBody>
      </p:sp>
      <p:pic>
        <p:nvPicPr>
          <p:cNvPr id="19460" name="Picture 3" descr="A graphic shows a transmission path through the Internet."/>
          <p:cNvPicPr>
            <a:picLocks noChangeAspect="1"/>
          </p:cNvPicPr>
          <p:nvPr/>
        </p:nvPicPr>
        <p:blipFill>
          <a:blip r:embed="rId3" cstate="print">
            <a:clrChange>
              <a:clrFrom>
                <a:srgbClr val="FFF9B9"/>
              </a:clrFrom>
              <a:clrTo>
                <a:srgbClr val="FFF9B9">
                  <a:alpha val="0"/>
                </a:srgbClr>
              </a:clrTo>
            </a:clrChang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3790" t="28587" r="2608" b="4497"/>
          <a:stretch>
            <a:fillRect/>
          </a:stretch>
        </p:blipFill>
        <p:spPr bwMode="auto">
          <a:xfrm>
            <a:off x="313765" y="2819400"/>
            <a:ext cx="851647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2"/>
          </p:nvPr>
        </p:nvSpPr>
        <p:spPr>
          <a:xfrm>
            <a:off x="3467512" y="6477000"/>
            <a:ext cx="2208976" cy="176150"/>
          </a:xfrm>
        </p:spPr>
        <p:txBody>
          <a:bodyPr/>
          <a:lstStyle/>
          <a:p>
            <a:r>
              <a:rPr lang="en-US" dirty="0">
                <a:hlinkClick r:id="rId5" action="ppaction://hlinksldjump"/>
              </a:rPr>
              <a:t>Jump to long image description</a:t>
            </a:r>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228600" y="5824835"/>
            <a:ext cx="8601635" cy="923330"/>
          </a:xfrm>
          <a:prstGeom prst="rect">
            <a:avLst/>
          </a:prstGeom>
        </p:spPr>
        <p:txBody>
          <a:bodyPr wrap="square">
            <a:spAutoFit/>
          </a:bodyPr>
          <a:lstStyle/>
          <a:p>
            <a:r>
              <a:rPr lang="zh-TW" altLang="en-US" dirty="0"/>
              <a:t>遺憾的是，VoIP通過網</a:t>
            </a:r>
            <a:r>
              <a:rPr lang="zh-TW" altLang="en-US" dirty="0" smtClean="0"/>
              <a:t>絡流量</a:t>
            </a:r>
            <a:r>
              <a:rPr lang="zh-TW" altLang="en-US" dirty="0"/>
              <a:t>使用的相同路徑</a:t>
            </a:r>
            <a:r>
              <a:rPr lang="zh-TW" altLang="en-US" dirty="0" smtClean="0"/>
              <a:t>路，</a:t>
            </a:r>
            <a:r>
              <a:rPr lang="zh-TW" altLang="en-US" dirty="0"/>
              <a:t>因此</a:t>
            </a:r>
            <a:r>
              <a:rPr lang="zh-TW" altLang="en-US" dirty="0" smtClean="0"/>
              <a:t>它受到</a:t>
            </a:r>
            <a:r>
              <a:rPr lang="zh-TW" altLang="en-US" dirty="0" smtClean="0"/>
              <a:t>I</a:t>
            </a:r>
            <a:r>
              <a:rPr lang="zh-TW" altLang="en-US" dirty="0"/>
              <a:t>nternet威脅。 VoIP流量</a:t>
            </a:r>
            <a:r>
              <a:rPr lang="zh-TW" altLang="en-US" dirty="0" smtClean="0"/>
              <a:t>與</a:t>
            </a:r>
            <a:r>
              <a:rPr lang="zh-TW" altLang="en-US" dirty="0"/>
              <a:t>數據非常</a:t>
            </a:r>
            <a:r>
              <a:rPr lang="zh-TW" altLang="en-US" dirty="0" smtClean="0"/>
              <a:t>相似可以</a:t>
            </a:r>
            <a:r>
              <a:rPr lang="zh-TW" altLang="en-US" dirty="0"/>
              <a:t>攔截，捕獲或</a:t>
            </a:r>
            <a:r>
              <a:rPr lang="zh-TW" altLang="en-US" dirty="0" smtClean="0"/>
              <a:t>修改。 </a:t>
            </a:r>
            <a:r>
              <a:rPr lang="zh-TW" altLang="en-US" dirty="0"/>
              <a:t>任何可能會使服務速度變慢或降級的威脅都會破壞業務。 因此，必須保護VoIP流量</a:t>
            </a:r>
          </a:p>
        </p:txBody>
      </p:sp>
    </p:spTree>
    <p:extLst>
      <p:ext uri="{BB962C8B-B14F-4D97-AF65-F5344CB8AC3E}">
        <p14:creationId xmlns:p14="http://schemas.microsoft.com/office/powerpoint/2010/main" val="136321981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Autofit/>
          </a:bodyPr>
          <a:lstStyle/>
          <a:p>
            <a:r>
              <a:rPr lang="en-US" dirty="0"/>
              <a:t>Benefits of a Connected World</a:t>
            </a:r>
            <a:endParaRPr lang="en-US" sz="4000" b="1" dirty="0">
              <a:solidFill>
                <a:schemeClr val="tx1"/>
              </a:solidFill>
            </a:endParaRPr>
          </a:p>
        </p:txBody>
      </p:sp>
      <p:sp>
        <p:nvSpPr>
          <p:cNvPr id="20483" name="Content Placeholder 2"/>
          <p:cNvSpPr>
            <a:spLocks noGrp="1"/>
          </p:cNvSpPr>
          <p:nvPr>
            <p:ph idx="1"/>
          </p:nvPr>
        </p:nvSpPr>
        <p:spPr/>
        <p:txBody>
          <a:bodyPr>
            <a:normAutofit/>
          </a:bodyPr>
          <a:lstStyle/>
          <a:p>
            <a:r>
              <a:rPr lang="en-US" sz="2800" dirty="0"/>
              <a:t>Networks offer many advantages for a business including:</a:t>
            </a:r>
          </a:p>
          <a:p>
            <a:pPr lvl="2">
              <a:buClr>
                <a:schemeClr val="bg2"/>
              </a:buClr>
            </a:pPr>
            <a:r>
              <a:rPr lang="en-US" sz="2400" dirty="0"/>
              <a:t>Sharing resources</a:t>
            </a:r>
          </a:p>
          <a:p>
            <a:pPr lvl="2">
              <a:buClr>
                <a:schemeClr val="bg2"/>
              </a:buClr>
            </a:pPr>
            <a:r>
              <a:rPr lang="en-US" sz="2400" dirty="0"/>
              <a:t>Providing opportunities</a:t>
            </a:r>
          </a:p>
          <a:p>
            <a:pPr lvl="2">
              <a:buClr>
                <a:schemeClr val="bg2"/>
              </a:buClr>
            </a:pPr>
            <a:r>
              <a:rPr lang="en-US" sz="2400" dirty="0"/>
              <a:t>Reducing </a:t>
            </a:r>
            <a:r>
              <a:rPr lang="en-US" sz="2400" dirty="0" smtClean="0"/>
              <a:t>travel</a:t>
            </a:r>
            <a:r>
              <a:rPr lang="zh-TW" altLang="en-US" b="1" dirty="0" smtClean="0"/>
              <a:t>移動</a:t>
            </a:r>
            <a:endParaRPr lang="en-US" sz="2400" dirty="0"/>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304800" y="4114800"/>
            <a:ext cx="8534400" cy="923330"/>
          </a:xfrm>
          <a:prstGeom prst="rect">
            <a:avLst/>
          </a:prstGeom>
        </p:spPr>
        <p:txBody>
          <a:bodyPr wrap="square">
            <a:spAutoFit/>
          </a:bodyPr>
          <a:lstStyle/>
          <a:p>
            <a:r>
              <a:rPr lang="zh-TW" altLang="en-US" dirty="0"/>
              <a:t>在網絡之前，在計算機之間傳輸數據既費時又費力</a:t>
            </a:r>
            <a:r>
              <a:rPr lang="zh-TW" altLang="en-US" dirty="0" smtClean="0"/>
              <a:t>。人們</a:t>
            </a:r>
            <a:r>
              <a:rPr lang="zh-TW" altLang="en-US" dirty="0"/>
              <a:t>不得不使用</a:t>
            </a:r>
            <a:r>
              <a:rPr lang="zh-TW" altLang="en-US" dirty="0" smtClean="0"/>
              <a:t>磁碟將</a:t>
            </a:r>
            <a:r>
              <a:rPr lang="zh-TW" altLang="en-US" dirty="0"/>
              <a:t>數據從一台機器複製到另一台機器</a:t>
            </a:r>
            <a:r>
              <a:rPr lang="zh-TW" altLang="en-US" dirty="0" smtClean="0"/>
              <a:t>。</a:t>
            </a:r>
            <a:endParaRPr lang="en-US" altLang="zh-TW" dirty="0" smtClean="0"/>
          </a:p>
          <a:p>
            <a:r>
              <a:rPr lang="zh-TW" altLang="en-US" dirty="0"/>
              <a:t>網絡</a:t>
            </a:r>
            <a:r>
              <a:rPr lang="zh-TW" altLang="en-US" dirty="0" smtClean="0"/>
              <a:t>是</a:t>
            </a:r>
            <a:r>
              <a:rPr lang="zh-TW" altLang="en-US" dirty="0"/>
              <a:t>誘人</a:t>
            </a:r>
            <a:r>
              <a:rPr lang="zh-TW" altLang="en-US" dirty="0" smtClean="0"/>
              <a:t>的</a:t>
            </a:r>
            <a:r>
              <a:rPr lang="zh-TW" altLang="en-US" dirty="0"/>
              <a:t>惡作劇和</a:t>
            </a:r>
            <a:r>
              <a:rPr lang="zh-TW" altLang="en-US" dirty="0" smtClean="0"/>
              <a:t>欺詐目標</a:t>
            </a:r>
            <a:endParaRPr lang="zh-TW" altLang="en-US" dirty="0"/>
          </a:p>
        </p:txBody>
      </p:sp>
    </p:spTree>
    <p:extLst>
      <p:ext uri="{BB962C8B-B14F-4D97-AF65-F5344CB8AC3E}">
        <p14:creationId xmlns:p14="http://schemas.microsoft.com/office/powerpoint/2010/main" val="317825142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228600"/>
            <a:ext cx="9144000" cy="457200"/>
          </a:xfrm>
        </p:spPr>
        <p:txBody>
          <a:bodyPr/>
          <a:lstStyle/>
          <a:p>
            <a:r>
              <a:rPr lang="en-US" dirty="0"/>
              <a:t>Figure 7.12 Using a VPN</a:t>
            </a:r>
            <a:endParaRPr lang="en-US" b="1" dirty="0">
              <a:solidFill>
                <a:schemeClr val="tx1"/>
              </a:solidFill>
            </a:endParaRPr>
          </a:p>
        </p:txBody>
      </p:sp>
      <p:sp>
        <p:nvSpPr>
          <p:cNvPr id="21507" name="Content Placeholder 2"/>
          <p:cNvSpPr>
            <a:spLocks noGrp="1"/>
          </p:cNvSpPr>
          <p:nvPr>
            <p:ph idx="1"/>
          </p:nvPr>
        </p:nvSpPr>
        <p:spPr>
          <a:xfrm>
            <a:off x="457200" y="838200"/>
            <a:ext cx="8229600" cy="5715000"/>
          </a:xfrm>
        </p:spPr>
        <p:txBody>
          <a:bodyPr/>
          <a:lstStyle/>
          <a:p>
            <a:r>
              <a:rPr lang="en-US" sz="2800" dirty="0"/>
              <a:t>The primary resources for sharing include:</a:t>
            </a:r>
          </a:p>
          <a:p>
            <a:pPr lvl="2">
              <a:spcBef>
                <a:spcPts val="0"/>
              </a:spcBef>
              <a:spcAft>
                <a:spcPts val="600"/>
              </a:spcAft>
              <a:buClr>
                <a:schemeClr val="bg2"/>
              </a:buClr>
            </a:pPr>
            <a:r>
              <a:rPr lang="en-US" sz="2400" dirty="0" smtClean="0"/>
              <a:t>Intranet  </a:t>
            </a:r>
          </a:p>
          <a:p>
            <a:pPr lvl="2">
              <a:spcBef>
                <a:spcPts val="0"/>
              </a:spcBef>
              <a:spcAft>
                <a:spcPts val="600"/>
              </a:spcAft>
              <a:buClr>
                <a:schemeClr val="bg2"/>
              </a:buClr>
            </a:pPr>
            <a:r>
              <a:rPr lang="en-US" sz="2400" dirty="0" smtClean="0"/>
              <a:t>Extranet</a:t>
            </a:r>
            <a:endParaRPr lang="en-US" sz="2400" dirty="0"/>
          </a:p>
          <a:p>
            <a:pPr lvl="2">
              <a:spcBef>
                <a:spcPts val="0"/>
              </a:spcBef>
              <a:spcAft>
                <a:spcPts val="600"/>
              </a:spcAft>
              <a:buClr>
                <a:schemeClr val="bg2"/>
              </a:buClr>
            </a:pPr>
            <a:r>
              <a:rPr lang="en-US" sz="2400" dirty="0"/>
              <a:t>Virtual private network</a:t>
            </a:r>
            <a:endParaRPr lang="en-US" dirty="0"/>
          </a:p>
        </p:txBody>
      </p:sp>
      <p:pic>
        <p:nvPicPr>
          <p:cNvPr id="3074" name="Picture 2" descr="A V P N acts like a tunnel. A customer and supplier each connect to the Internet using a V P N. The Internet then connects to a single company server through a V P N."/>
          <p:cNvPicPr>
            <a:picLocks noChangeAspect="1" noChangeArrowheads="1"/>
          </p:cNvPicPr>
          <p:nvPr/>
        </p:nvPicPr>
        <p:blipFill>
          <a:blip r:embed="rId3" cstate="print"/>
          <a:srcRect/>
          <a:stretch>
            <a:fillRect/>
          </a:stretch>
        </p:blipFill>
        <p:spPr bwMode="auto">
          <a:xfrm>
            <a:off x="737585" y="2723395"/>
            <a:ext cx="7668830" cy="3658032"/>
          </a:xfrm>
          <a:prstGeom prst="rect">
            <a:avLst/>
          </a:prstGeom>
          <a:noFill/>
        </p:spPr>
      </p:pic>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4191000" y="1374677"/>
            <a:ext cx="4572000" cy="1200329"/>
          </a:xfrm>
          <a:prstGeom prst="rect">
            <a:avLst/>
          </a:prstGeom>
        </p:spPr>
        <p:txBody>
          <a:bodyPr>
            <a:spAutoFit/>
          </a:bodyPr>
          <a:lstStyle/>
          <a:p>
            <a:r>
              <a:rPr lang="en-US" altLang="zh-TW" dirty="0"/>
              <a:t>Why would a VPN be important to a business?</a:t>
            </a:r>
          </a:p>
          <a:p>
            <a:pPr lvl="1"/>
            <a:r>
              <a:rPr lang="en-US" altLang="zh-TW" dirty="0"/>
              <a:t>With security on the rise, keeping electronic records safe is an area of concern for many businesses</a:t>
            </a:r>
          </a:p>
        </p:txBody>
      </p:sp>
    </p:spTree>
    <p:extLst>
      <p:ext uri="{BB962C8B-B14F-4D97-AF65-F5344CB8AC3E}">
        <p14:creationId xmlns:p14="http://schemas.microsoft.com/office/powerpoint/2010/main" val="29700483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r>
              <a:rPr lang="en-US" dirty="0">
                <a:solidFill>
                  <a:srgbClr val="C00000"/>
                </a:solidFill>
              </a:rPr>
              <a:t>Chapter Seven Overview</a:t>
            </a:r>
            <a:endParaRPr lang="en-US" sz="3600" b="1" dirty="0">
              <a:solidFill>
                <a:schemeClr val="tx1"/>
              </a:solidFill>
            </a:endParaRPr>
          </a:p>
        </p:txBody>
      </p:sp>
      <p:sp>
        <p:nvSpPr>
          <p:cNvPr id="5123" name="Rectangle 3"/>
          <p:cNvSpPr>
            <a:spLocks noGrp="1" noChangeArrowheads="1"/>
          </p:cNvSpPr>
          <p:nvPr>
            <p:ph idx="1"/>
          </p:nvPr>
        </p:nvSpPr>
        <p:spPr/>
        <p:txBody>
          <a:bodyPr>
            <a:normAutofit lnSpcReduction="10000"/>
          </a:bodyPr>
          <a:lstStyle/>
          <a:p>
            <a:r>
              <a:rPr lang="en-US" sz="2800" b="1" dirty="0"/>
              <a:t>SECTION 7.1 – Connectivity: The Business Value of a Networked World</a:t>
            </a:r>
            <a:endParaRPr lang="en-US" sz="2800" dirty="0"/>
          </a:p>
          <a:p>
            <a:pPr lvl="1">
              <a:buClr>
                <a:srgbClr val="C00000"/>
              </a:buClr>
            </a:pPr>
            <a:r>
              <a:rPr lang="en-US" sz="2400" dirty="0"/>
              <a:t>Overview of a Connected World</a:t>
            </a:r>
          </a:p>
          <a:p>
            <a:pPr lvl="1">
              <a:buClr>
                <a:srgbClr val="C00000"/>
              </a:buClr>
            </a:pPr>
            <a:r>
              <a:rPr lang="en-US" sz="2400" dirty="0"/>
              <a:t>Benefits of a Connected World</a:t>
            </a:r>
          </a:p>
          <a:p>
            <a:pPr lvl="1">
              <a:buClr>
                <a:srgbClr val="C00000"/>
              </a:buClr>
            </a:pPr>
            <a:r>
              <a:rPr lang="en-US" sz="2400" dirty="0"/>
              <a:t>Challenges of a Connected World</a:t>
            </a:r>
          </a:p>
          <a:p>
            <a:r>
              <a:rPr lang="en-US" sz="2800" b="1" dirty="0"/>
              <a:t>SECTION 7.2 – Mobility: The Business Value of a Wireless World</a:t>
            </a:r>
          </a:p>
          <a:p>
            <a:pPr lvl="1">
              <a:buClr>
                <a:srgbClr val="C00000"/>
              </a:buClr>
            </a:pPr>
            <a:r>
              <a:rPr lang="en-US" sz="2400" dirty="0"/>
              <a:t>Wireless Network Categories</a:t>
            </a:r>
          </a:p>
          <a:p>
            <a:pPr lvl="1">
              <a:buClr>
                <a:srgbClr val="C00000"/>
              </a:buClr>
            </a:pPr>
            <a:r>
              <a:rPr lang="en-US" sz="2400" dirty="0"/>
              <a:t>Business Applications of Wireless Networks</a:t>
            </a:r>
          </a:p>
          <a:p>
            <a:pPr lvl="1">
              <a:buClr>
                <a:srgbClr val="C00000"/>
              </a:buClr>
            </a:pPr>
            <a:r>
              <a:rPr lang="en-US" sz="2400" dirty="0"/>
              <a:t>Benefits of Business Mobility</a:t>
            </a:r>
          </a:p>
          <a:p>
            <a:pPr lvl="1">
              <a:buClr>
                <a:srgbClr val="C00000"/>
              </a:buClr>
            </a:pPr>
            <a:r>
              <a:rPr lang="en-US" sz="2400" dirty="0"/>
              <a:t>Challenges of Business Mobility</a:t>
            </a:r>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76399224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Autofit/>
          </a:bodyPr>
          <a:lstStyle/>
          <a:p>
            <a:r>
              <a:rPr lang="en-US" dirty="0"/>
              <a:t>Challenges of a Connected World</a:t>
            </a:r>
            <a:endParaRPr lang="en-US" sz="4000" b="1" dirty="0">
              <a:solidFill>
                <a:schemeClr val="tx1"/>
              </a:solidFill>
            </a:endParaRPr>
          </a:p>
        </p:txBody>
      </p:sp>
      <p:sp>
        <p:nvSpPr>
          <p:cNvPr id="22531" name="Content Placeholder 2"/>
          <p:cNvSpPr>
            <a:spLocks noGrp="1"/>
          </p:cNvSpPr>
          <p:nvPr>
            <p:ph idx="1"/>
          </p:nvPr>
        </p:nvSpPr>
        <p:spPr/>
        <p:txBody>
          <a:bodyPr/>
          <a:lstStyle/>
          <a:p>
            <a:pPr>
              <a:spcBef>
                <a:spcPts val="600"/>
              </a:spcBef>
              <a:spcAft>
                <a:spcPts val="1200"/>
              </a:spcAft>
            </a:pPr>
            <a:r>
              <a:rPr lang="en-US" sz="2800" dirty="0"/>
              <a:t>Networks create a diverse, globally-connected world eliminating time and distance, which makes it possible to communicate in ways not previously imaginable</a:t>
            </a:r>
          </a:p>
          <a:p>
            <a:pPr>
              <a:spcBef>
                <a:spcPts val="600"/>
              </a:spcBef>
              <a:spcAft>
                <a:spcPts val="1200"/>
              </a:spcAft>
            </a:pPr>
            <a:r>
              <a:rPr lang="en-US" sz="2800" dirty="0"/>
              <a:t>Even though networks provide many business advantages, they also create increased challenges in </a:t>
            </a:r>
            <a:r>
              <a:rPr lang="en-US" sz="2800" dirty="0">
                <a:solidFill>
                  <a:srgbClr val="FF0000"/>
                </a:solidFill>
              </a:rPr>
              <a:t>security, social, ethical, and political </a:t>
            </a:r>
            <a:r>
              <a:rPr lang="en-US" sz="2800" dirty="0"/>
              <a:t>issues</a:t>
            </a:r>
            <a:endParaRPr lang="en-US" sz="2400" dirty="0"/>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457200" y="3886200"/>
            <a:ext cx="8305800" cy="2585323"/>
          </a:xfrm>
          <a:prstGeom prst="rect">
            <a:avLst/>
          </a:prstGeom>
        </p:spPr>
        <p:txBody>
          <a:bodyPr wrap="square">
            <a:spAutoFit/>
          </a:bodyPr>
          <a:lstStyle/>
          <a:p>
            <a:r>
              <a:rPr lang="zh-TW" altLang="en-US" dirty="0"/>
              <a:t>聯邦通信委員會（FCC）禁止在飛機上使用手機，因為它們可能會對地面上的手機系統造成嚴重破壞。當您在地面</a:t>
            </a:r>
            <a:r>
              <a:rPr lang="zh-TW" altLang="en-US" dirty="0" smtClean="0"/>
              <a:t>上附近</a:t>
            </a:r>
            <a:r>
              <a:rPr lang="zh-TW" altLang="en-US" dirty="0"/>
              <a:t>使用時，手機發出的信號只能到達您附近的幾個手機節點，而獲得最強信號的節點</a:t>
            </a:r>
            <a:r>
              <a:rPr lang="zh-TW" altLang="en-US" dirty="0" smtClean="0"/>
              <a:t>會連結您</a:t>
            </a:r>
            <a:r>
              <a:rPr lang="zh-TW" altLang="en-US" dirty="0"/>
              <a:t>的電話</a:t>
            </a:r>
            <a:r>
              <a:rPr lang="zh-TW" altLang="en-US" dirty="0" smtClean="0"/>
              <a:t>。然而</a:t>
            </a:r>
            <a:r>
              <a:rPr lang="zh-TW" altLang="en-US" dirty="0"/>
              <a:t>，從空中，你的手機信號可以達到英里，</a:t>
            </a:r>
            <a:r>
              <a:rPr lang="zh-TW" altLang="en-US" dirty="0" smtClean="0"/>
              <a:t>同時連結到許多</a:t>
            </a:r>
            <a:r>
              <a:rPr lang="zh-TW" altLang="en-US" dirty="0"/>
              <a:t>節點，所有節點都具有相同的強度。另外，你的速度是每小時幾百英里。手機系統</a:t>
            </a:r>
            <a:r>
              <a:rPr lang="zh-TW" altLang="en-US" dirty="0" smtClean="0"/>
              <a:t>並未設計解決</a:t>
            </a:r>
            <a:r>
              <a:rPr lang="zh-TW" altLang="en-US" dirty="0"/>
              <a:t>這個問題。</a:t>
            </a:r>
          </a:p>
          <a:p>
            <a:r>
              <a:rPr lang="zh-TW" altLang="en-US" dirty="0"/>
              <a:t>美國聯邦航空</a:t>
            </a:r>
            <a:r>
              <a:rPr lang="zh-TW" altLang="en-US" dirty="0" smtClean="0"/>
              <a:t>管理局支持</a:t>
            </a:r>
            <a:r>
              <a:rPr lang="zh-TW" altLang="en-US" dirty="0"/>
              <a:t>FCC禁令。他們擔心手機可能會干擾導航和其他飛機系統。</a:t>
            </a:r>
          </a:p>
          <a:p>
            <a:r>
              <a:rPr lang="zh-TW" altLang="en-US" dirty="0"/>
              <a:t>航空公司機組人員</a:t>
            </a:r>
            <a:r>
              <a:rPr lang="zh-TW" altLang="en-US" dirty="0" smtClean="0"/>
              <a:t>提報的</a:t>
            </a:r>
            <a:r>
              <a:rPr lang="zh-TW" altLang="en-US" dirty="0"/>
              <a:t>事故報告也證明了潛在的​​麻煩</a:t>
            </a:r>
            <a:r>
              <a:rPr lang="zh-TW" altLang="en-US" dirty="0" smtClean="0"/>
              <a:t>。其</a:t>
            </a:r>
            <a:r>
              <a:rPr lang="zh-TW" altLang="en-US" dirty="0"/>
              <a:t>副標題是“乘客表現不佳”，其中包含一些涉及乘客的事件的報告，這些乘客的“個人電子設備”似乎在飛機的電子系統</a:t>
            </a:r>
            <a:r>
              <a:rPr lang="zh-TW" altLang="en-US"/>
              <a:t>中</a:t>
            </a:r>
            <a:r>
              <a:rPr lang="zh-TW" altLang="en-US" smtClean="0"/>
              <a:t>造成干擾</a:t>
            </a:r>
            <a:r>
              <a:rPr lang="zh-TW" altLang="en-US" dirty="0"/>
              <a:t>。</a:t>
            </a:r>
          </a:p>
        </p:txBody>
      </p:sp>
    </p:spTree>
    <p:extLst>
      <p:ext uri="{BB962C8B-B14F-4D97-AF65-F5344CB8AC3E}">
        <p14:creationId xmlns:p14="http://schemas.microsoft.com/office/powerpoint/2010/main" val="130487949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Security</a:t>
            </a:r>
            <a:endParaRPr lang="en-US" b="1" dirty="0">
              <a:solidFill>
                <a:schemeClr val="tx1"/>
              </a:solidFill>
            </a:endParaRPr>
          </a:p>
        </p:txBody>
      </p:sp>
      <p:sp>
        <p:nvSpPr>
          <p:cNvPr id="3" name="Content Placeholder 2"/>
          <p:cNvSpPr>
            <a:spLocks noGrp="1"/>
          </p:cNvSpPr>
          <p:nvPr>
            <p:ph idx="1"/>
          </p:nvPr>
        </p:nvSpPr>
        <p:spPr/>
        <p:txBody>
          <a:bodyPr>
            <a:normAutofit/>
          </a:bodyPr>
          <a:lstStyle/>
          <a:p>
            <a:pPr>
              <a:spcBef>
                <a:spcPts val="600"/>
              </a:spcBef>
              <a:spcAft>
                <a:spcPts val="1200"/>
              </a:spcAft>
              <a:defRPr/>
            </a:pPr>
            <a:r>
              <a:rPr lang="en-US" sz="2800" b="1" kern="1200" dirty="0"/>
              <a:t>SSL Certificate</a:t>
            </a:r>
            <a:r>
              <a:rPr lang="en-US" sz="2800" b="1" dirty="0"/>
              <a:t> </a:t>
            </a:r>
            <a:r>
              <a:rPr lang="en-US" sz="2800" dirty="0"/>
              <a:t>–</a:t>
            </a:r>
            <a:r>
              <a:rPr lang="en-US" sz="2800" b="1" dirty="0"/>
              <a:t> </a:t>
            </a:r>
            <a:r>
              <a:rPr lang="en-US" sz="2800" kern="1200" dirty="0"/>
              <a:t>An electronic document that confirms the identity of a website or server and verifies that a public key belongs to a trustworthy individual or company</a:t>
            </a:r>
            <a:endParaRPr lang="en-US" sz="2800" dirty="0"/>
          </a:p>
          <a:p>
            <a:pPr>
              <a:spcBef>
                <a:spcPts val="600"/>
              </a:spcBef>
              <a:spcAft>
                <a:spcPts val="1200"/>
              </a:spcAft>
              <a:defRPr/>
            </a:pPr>
            <a:r>
              <a:rPr lang="en-US" sz="2800" b="1" kern="1200" dirty="0"/>
              <a:t>Secure hypertext transfer protocol (SHTTP or HTTPS) </a:t>
            </a:r>
            <a:r>
              <a:rPr lang="en-US" sz="2800" dirty="0"/>
              <a:t>–</a:t>
            </a:r>
            <a:r>
              <a:rPr lang="en-US" sz="2800" kern="1200" dirty="0"/>
              <a:t>A combination of HTTP and SSL to provide encryption and secure identification of an Internet server</a:t>
            </a:r>
            <a:endParaRPr lang="en-US" sz="2800" dirty="0"/>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495712" y="4419600"/>
            <a:ext cx="8153400" cy="2031325"/>
          </a:xfrm>
          <a:prstGeom prst="rect">
            <a:avLst/>
          </a:prstGeom>
        </p:spPr>
        <p:txBody>
          <a:bodyPr wrap="square">
            <a:spAutoFit/>
          </a:bodyPr>
          <a:lstStyle/>
          <a:p>
            <a:r>
              <a:rPr lang="zh-TW" altLang="en-US" dirty="0"/>
              <a:t>公司首先必須確保正確</a:t>
            </a:r>
            <a:r>
              <a:rPr lang="zh-TW" altLang="en-US" dirty="0" smtClean="0"/>
              <a:t>識別使用者身份和網絡存取權限。例如</a:t>
            </a:r>
            <a:r>
              <a:rPr lang="zh-TW" altLang="en-US" dirty="0"/>
              <a:t>，外部供應商可能被允許通過公司的外聯</a:t>
            </a:r>
            <a:r>
              <a:rPr lang="zh-TW" altLang="en-US" dirty="0" smtClean="0"/>
              <a:t>網</a:t>
            </a:r>
            <a:r>
              <a:rPr lang="zh-TW" altLang="en-US" dirty="0"/>
              <a:t>存取</a:t>
            </a:r>
            <a:r>
              <a:rPr lang="zh-TW" altLang="en-US" dirty="0" smtClean="0"/>
              <a:t>生產</a:t>
            </a:r>
            <a:r>
              <a:rPr lang="zh-TW" altLang="en-US" dirty="0"/>
              <a:t>計劃，但</a:t>
            </a:r>
            <a:r>
              <a:rPr lang="zh-TW" altLang="en-US" dirty="0" smtClean="0"/>
              <a:t>他們無法</a:t>
            </a:r>
            <a:r>
              <a:rPr lang="zh-TW" altLang="en-US" dirty="0"/>
              <a:t>查看其他信息，如財務記錄。</a:t>
            </a:r>
          </a:p>
          <a:p>
            <a:r>
              <a:rPr lang="zh-TW" altLang="en-US" dirty="0"/>
              <a:t>公司還應保持</a:t>
            </a:r>
            <a:r>
              <a:rPr lang="zh-TW" altLang="en-US" dirty="0" smtClean="0"/>
              <a:t>其資料的</a:t>
            </a:r>
            <a:r>
              <a:rPr lang="zh-TW" altLang="en-US" dirty="0"/>
              <a:t>完整性; 只</a:t>
            </a:r>
            <a:r>
              <a:rPr lang="zh-TW" altLang="en-US" dirty="0" smtClean="0"/>
              <a:t>允許有資格的用戶</a:t>
            </a:r>
            <a:r>
              <a:rPr lang="zh-TW" altLang="en-US" dirty="0"/>
              <a:t>更改和</a:t>
            </a:r>
            <a:r>
              <a:rPr lang="zh-TW" altLang="en-US" dirty="0" smtClean="0"/>
              <a:t>更新</a:t>
            </a:r>
            <a:r>
              <a:rPr lang="zh-TW" altLang="en-US" dirty="0"/>
              <a:t>資料</a:t>
            </a:r>
            <a:r>
              <a:rPr lang="zh-TW" altLang="en-US" dirty="0" smtClean="0"/>
              <a:t>，</a:t>
            </a:r>
            <a:r>
              <a:rPr lang="zh-TW" altLang="en-US" dirty="0"/>
              <a:t>並且</a:t>
            </a:r>
            <a:r>
              <a:rPr lang="zh-TW" altLang="en-US" dirty="0" smtClean="0"/>
              <a:t>只保留正確的</a:t>
            </a:r>
            <a:r>
              <a:rPr lang="zh-TW" altLang="en-US" dirty="0"/>
              <a:t>資料</a:t>
            </a:r>
            <a:r>
              <a:rPr lang="zh-TW" altLang="en-US" dirty="0" smtClean="0"/>
              <a:t>。</a:t>
            </a:r>
            <a:endParaRPr lang="zh-TW" altLang="en-US" dirty="0"/>
          </a:p>
          <a:p>
            <a:r>
              <a:rPr lang="zh-TW" altLang="en-US" dirty="0"/>
              <a:t>互聯網上的安全問題愈演愈烈，公司需要防範欺詐，無效購買</a:t>
            </a:r>
            <a:r>
              <a:rPr lang="zh-TW" altLang="en-US" dirty="0" smtClean="0"/>
              <a:t>和信用卡信息的盜用。</a:t>
            </a:r>
            <a:endParaRPr lang="zh-TW" altLang="en-US" dirty="0"/>
          </a:p>
        </p:txBody>
      </p:sp>
    </p:spTree>
    <p:extLst>
      <p:ext uri="{BB962C8B-B14F-4D97-AF65-F5344CB8AC3E}">
        <p14:creationId xmlns:p14="http://schemas.microsoft.com/office/powerpoint/2010/main" val="261295819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Social, Ethical, and Political Issues</a:t>
            </a:r>
            <a:endParaRPr lang="en-US" sz="3200" b="1" dirty="0">
              <a:solidFill>
                <a:schemeClr val="tx1"/>
              </a:solidFill>
            </a:endParaRPr>
          </a:p>
        </p:txBody>
      </p:sp>
      <p:sp>
        <p:nvSpPr>
          <p:cNvPr id="24579" name="Content Placeholder 2"/>
          <p:cNvSpPr>
            <a:spLocks noGrp="1"/>
          </p:cNvSpPr>
          <p:nvPr>
            <p:ph idx="1"/>
          </p:nvPr>
        </p:nvSpPr>
        <p:spPr>
          <a:xfrm>
            <a:off x="457200" y="990600"/>
            <a:ext cx="8229600" cy="1600200"/>
          </a:xfrm>
        </p:spPr>
        <p:txBody>
          <a:bodyPr/>
          <a:lstStyle/>
          <a:p>
            <a:r>
              <a:rPr lang="en-US" sz="2800" b="1" dirty="0"/>
              <a:t>Digital divide </a:t>
            </a:r>
            <a:r>
              <a:rPr lang="en-US" sz="2800" dirty="0"/>
              <a:t>–</a:t>
            </a:r>
            <a:r>
              <a:rPr lang="en-US" sz="2800" b="1" dirty="0"/>
              <a:t> </a:t>
            </a:r>
            <a:r>
              <a:rPr lang="en-US" sz="2800" dirty="0"/>
              <a:t>A worldwide gap giving advantage to those with access to </a:t>
            </a:r>
            <a:r>
              <a:rPr lang="en-US" sz="2800" dirty="0" smtClean="0"/>
              <a:t>technology</a:t>
            </a:r>
          </a:p>
          <a:p>
            <a:r>
              <a:rPr lang="zh-TW" altLang="en-US" sz="1200" dirty="0"/>
              <a:t>數位</a:t>
            </a:r>
            <a:r>
              <a:rPr lang="zh-TW" altLang="en-US" sz="1200" dirty="0" smtClean="0"/>
              <a:t>落差是</a:t>
            </a:r>
            <a:r>
              <a:rPr lang="zh-TW" altLang="en-US" sz="1200" dirty="0"/>
              <a:t>指社會上不同性別、種族、經濟、居住環境、階級背景的人，接近使用數位產品（如電腦或是網路）的機會與能力上的差異</a:t>
            </a:r>
            <a:r>
              <a:rPr lang="zh-TW" altLang="en-US" sz="1200" dirty="0" smtClean="0"/>
              <a:t>。</a:t>
            </a:r>
            <a:endParaRPr lang="en-US" sz="1200" dirty="0"/>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685800" y="2967335"/>
            <a:ext cx="7467600" cy="830997"/>
          </a:xfrm>
          <a:prstGeom prst="rect">
            <a:avLst/>
          </a:prstGeom>
        </p:spPr>
        <p:txBody>
          <a:bodyPr wrap="square">
            <a:spAutoFit/>
          </a:bodyPr>
          <a:lstStyle/>
          <a:p>
            <a:r>
              <a:rPr lang="en-US" altLang="zh-TW" sz="2400" dirty="0" err="1"/>
              <a:t>優缺</a:t>
            </a:r>
            <a:endParaRPr lang="en-US" altLang="zh-TW" sz="2400" dirty="0"/>
          </a:p>
          <a:p>
            <a:r>
              <a:rPr lang="en-US" altLang="zh-TW" sz="2400" dirty="0"/>
              <a:t>Social, Ethical, and Political</a:t>
            </a:r>
            <a:endParaRPr lang="zh-TW" altLang="en-US" sz="2400" dirty="0"/>
          </a:p>
        </p:txBody>
      </p:sp>
    </p:spTree>
    <p:extLst>
      <p:ext uri="{BB962C8B-B14F-4D97-AF65-F5344CB8AC3E}">
        <p14:creationId xmlns:p14="http://schemas.microsoft.com/office/powerpoint/2010/main" val="325032303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7.2</a:t>
            </a:r>
          </a:p>
        </p:txBody>
      </p:sp>
      <p:sp>
        <p:nvSpPr>
          <p:cNvPr id="4098" name="Rectangle 3"/>
          <p:cNvSpPr>
            <a:spLocks noGrp="1" noChangeArrowheads="1"/>
          </p:cNvSpPr>
          <p:nvPr>
            <p:ph idx="1"/>
          </p:nvPr>
        </p:nvSpPr>
        <p:spPr>
          <a:xfrm>
            <a:off x="533400" y="2667000"/>
            <a:ext cx="8229600" cy="3886200"/>
          </a:xfrm>
          <a:effectLst/>
        </p:spPr>
        <p:txBody>
          <a:bodyPr>
            <a:normAutofit/>
          </a:bodyPr>
          <a:lstStyle/>
          <a:p>
            <a:pPr eaLnBrk="1" hangingPunct="1">
              <a:lnSpc>
                <a:spcPct val="90000"/>
              </a:lnSpc>
            </a:pPr>
            <a:r>
              <a:rPr lang="en-US" sz="2800" b="1" dirty="0">
                <a:solidFill>
                  <a:schemeClr val="tx1"/>
                </a:solidFill>
                <a:effectLst/>
              </a:rPr>
              <a:t>MOBILITY</a:t>
            </a:r>
          </a:p>
        </p:txBody>
      </p:sp>
      <p:pic>
        <p:nvPicPr>
          <p:cNvPr id="3" name="Picture 2" descr="Cover of Business Driven Information Systems, sixth edition, by Paige Baltzan">
            <a:extLst>
              <a:ext uri="{FF2B5EF4-FFF2-40B4-BE49-F238E27FC236}">
                <a16:creationId xmlns:a16="http://schemas.microsoft.com/office/drawing/2014/main" id="{924B8D0C-88EA-4199-A9F8-5EF4F0180A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1691640"/>
            <a:ext cx="2917925" cy="3733800"/>
          </a:xfrm>
          <a:prstGeom prst="rect">
            <a:avLst/>
          </a:prstGeom>
        </p:spPr>
      </p:pic>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64316583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r>
              <a:rPr lang="en-US" baseline="0" dirty="0"/>
              <a:t> </a:t>
            </a:r>
            <a:r>
              <a:rPr lang="en-US" sz="2000" dirty="0"/>
              <a:t>2 of 2</a:t>
            </a:r>
            <a:endParaRPr lang="en-US" dirty="0"/>
          </a:p>
        </p:txBody>
      </p:sp>
      <p:sp>
        <p:nvSpPr>
          <p:cNvPr id="3" name="Content Placeholder 2"/>
          <p:cNvSpPr>
            <a:spLocks noGrp="1"/>
          </p:cNvSpPr>
          <p:nvPr>
            <p:ph idx="1"/>
          </p:nvPr>
        </p:nvSpPr>
        <p:spPr/>
        <p:txBody>
          <a:bodyPr/>
          <a:lstStyle/>
          <a:p>
            <a:pPr marL="804863" indent="-804863">
              <a:spcBef>
                <a:spcPts val="600"/>
              </a:spcBef>
              <a:spcAft>
                <a:spcPts val="1200"/>
              </a:spcAft>
              <a:defRPr/>
            </a:pPr>
            <a:r>
              <a:rPr lang="en-US" sz="2800" dirty="0"/>
              <a:t>7.3	 Explain the different wireless network categories.</a:t>
            </a:r>
          </a:p>
          <a:p>
            <a:pPr marL="804863" indent="-804863">
              <a:spcBef>
                <a:spcPts val="600"/>
              </a:spcBef>
              <a:spcAft>
                <a:spcPts val="1200"/>
              </a:spcAft>
              <a:defRPr/>
            </a:pPr>
            <a:r>
              <a:rPr lang="en-US" sz="2800" dirty="0"/>
              <a:t>7.4	 Explain the different wireless network business applications.</a:t>
            </a:r>
          </a:p>
        </p:txBody>
      </p:sp>
      <p:sp>
        <p:nvSpPr>
          <p:cNvPr id="4" name="Text Placeholder 3"/>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Network Categories</a:t>
            </a:r>
          </a:p>
        </p:txBody>
      </p:sp>
      <p:sp>
        <p:nvSpPr>
          <p:cNvPr id="3" name="Content Placeholder 2"/>
          <p:cNvSpPr>
            <a:spLocks noGrp="1"/>
          </p:cNvSpPr>
          <p:nvPr>
            <p:ph idx="1"/>
          </p:nvPr>
        </p:nvSpPr>
        <p:spPr/>
        <p:txBody>
          <a:bodyPr>
            <a:normAutofit/>
          </a:bodyPr>
          <a:lstStyle/>
          <a:p>
            <a:pPr>
              <a:spcBef>
                <a:spcPts val="1200"/>
              </a:spcBef>
              <a:spcAft>
                <a:spcPts val="1200"/>
              </a:spcAft>
            </a:pPr>
            <a:r>
              <a:rPr lang="en-US" sz="2800" dirty="0"/>
              <a:t>Wireless networks</a:t>
            </a:r>
          </a:p>
          <a:p>
            <a:pPr lvl="1">
              <a:spcBef>
                <a:spcPts val="1200"/>
              </a:spcBef>
              <a:spcAft>
                <a:spcPts val="1200"/>
              </a:spcAft>
              <a:buClr>
                <a:schemeClr val="bg2"/>
              </a:buClr>
            </a:pPr>
            <a:r>
              <a:rPr lang="en-US" sz="2400" b="1" dirty="0"/>
              <a:t>Personal area networks (PAN) </a:t>
            </a:r>
            <a:r>
              <a:rPr lang="en-US" sz="2400" dirty="0"/>
              <a:t>– Provide communication over a short distance that is intended for use with devices that are owned and operated by a single user </a:t>
            </a:r>
          </a:p>
          <a:p>
            <a:pPr lvl="1">
              <a:spcBef>
                <a:spcPts val="1200"/>
              </a:spcBef>
              <a:spcAft>
                <a:spcPts val="1200"/>
              </a:spcAft>
              <a:buClr>
                <a:schemeClr val="bg2"/>
              </a:buClr>
            </a:pPr>
            <a:r>
              <a:rPr lang="en-US" sz="2400" b="1" dirty="0"/>
              <a:t>Wireless LAN (WLAN) </a:t>
            </a:r>
            <a:r>
              <a:rPr lang="en-US" sz="2400" dirty="0"/>
              <a:t>– A local area network that uses radio signals to transmit and receive data over distances of a few hundred </a:t>
            </a:r>
            <a:r>
              <a:rPr lang="en-US" sz="2400" dirty="0" smtClean="0"/>
              <a:t>feet</a:t>
            </a:r>
            <a:r>
              <a:rPr lang="zh-TW" altLang="en-US" sz="1200" dirty="0"/>
              <a:t>無線電波，有時也稱無線電、射頻等，是一種</a:t>
            </a:r>
            <a:r>
              <a:rPr lang="zh-TW" altLang="en-US" sz="1200" dirty="0" smtClean="0"/>
              <a:t>電磁波</a:t>
            </a:r>
            <a:endParaRPr lang="en-US" altLang="zh-TW" sz="1200" dirty="0" smtClean="0"/>
          </a:p>
          <a:p>
            <a:pPr lvl="1">
              <a:spcBef>
                <a:spcPts val="1200"/>
              </a:spcBef>
              <a:spcAft>
                <a:spcPts val="1200"/>
              </a:spcAft>
              <a:buClr>
                <a:schemeClr val="bg2"/>
              </a:buClr>
            </a:pPr>
            <a:r>
              <a:rPr lang="en-US" sz="2400" b="1" dirty="0" smtClean="0"/>
              <a:t>Wireless </a:t>
            </a:r>
            <a:r>
              <a:rPr lang="en-US" sz="2400" b="1" dirty="0"/>
              <a:t>MAN (WMAN) </a:t>
            </a:r>
            <a:r>
              <a:rPr lang="en-US" sz="2400" dirty="0"/>
              <a:t>– A metropolitan area network that uses radio signals to transmit and receive data  </a:t>
            </a:r>
          </a:p>
          <a:p>
            <a:pPr lvl="1">
              <a:spcBef>
                <a:spcPts val="1200"/>
              </a:spcBef>
              <a:spcAft>
                <a:spcPts val="1200"/>
              </a:spcAft>
              <a:buClr>
                <a:schemeClr val="bg2"/>
              </a:buClr>
            </a:pPr>
            <a:r>
              <a:rPr lang="en-US" sz="2400" b="1" dirty="0"/>
              <a:t>Wireless WAN (WWAN) </a:t>
            </a:r>
            <a:r>
              <a:rPr lang="en-US" sz="2400" dirty="0"/>
              <a:t>– A wide area network that uses radio signals to transmit and receive data</a:t>
            </a:r>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44624635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Personal Area Network</a:t>
            </a:r>
            <a:endParaRPr lang="en-US" b="1" dirty="0">
              <a:solidFill>
                <a:schemeClr val="tx1"/>
              </a:solidFill>
            </a:endParaRPr>
          </a:p>
        </p:txBody>
      </p:sp>
      <p:sp>
        <p:nvSpPr>
          <p:cNvPr id="28675" name="Content Placeholder 2"/>
          <p:cNvSpPr>
            <a:spLocks noGrp="1"/>
          </p:cNvSpPr>
          <p:nvPr>
            <p:ph idx="1"/>
          </p:nvPr>
        </p:nvSpPr>
        <p:spPr/>
        <p:txBody>
          <a:bodyPr>
            <a:normAutofit/>
          </a:bodyPr>
          <a:lstStyle/>
          <a:p>
            <a:pPr>
              <a:spcBef>
                <a:spcPts val="600"/>
              </a:spcBef>
              <a:spcAft>
                <a:spcPts val="1200"/>
              </a:spcAft>
            </a:pPr>
            <a:r>
              <a:rPr lang="en-US" sz="2800" b="1" dirty="0"/>
              <a:t>Personal area networks (PAN) </a:t>
            </a:r>
            <a:r>
              <a:rPr lang="en-US" sz="2800" dirty="0"/>
              <a:t>–</a:t>
            </a:r>
            <a:r>
              <a:rPr lang="en-US" sz="2800" b="1" dirty="0"/>
              <a:t> </a:t>
            </a:r>
            <a:r>
              <a:rPr lang="en-US" sz="2800" dirty="0"/>
              <a:t>Provide communication over a short distance that is intended for use with devices that are owned and operated by a single user</a:t>
            </a:r>
          </a:p>
          <a:p>
            <a:pPr>
              <a:spcBef>
                <a:spcPts val="600"/>
              </a:spcBef>
              <a:spcAft>
                <a:spcPts val="1200"/>
              </a:spcAft>
            </a:pPr>
            <a:r>
              <a:rPr lang="en-US" sz="2800" b="1" dirty="0"/>
              <a:t>Bluetooth </a:t>
            </a:r>
            <a:r>
              <a:rPr lang="en-US" sz="2800" dirty="0"/>
              <a:t>–</a:t>
            </a:r>
            <a:r>
              <a:rPr lang="en-US" sz="2800" b="1" dirty="0"/>
              <a:t> </a:t>
            </a:r>
            <a:r>
              <a:rPr lang="en-US" sz="2800" dirty="0"/>
              <a:t>Wireless PAN technology that transmits signals over short distances between cell phones, computers, and other </a:t>
            </a:r>
            <a:r>
              <a:rPr lang="en-US" sz="2800" dirty="0" smtClean="0"/>
              <a:t>devices</a:t>
            </a:r>
          </a:p>
          <a:p>
            <a:pPr>
              <a:spcBef>
                <a:spcPts val="600"/>
              </a:spcBef>
              <a:spcAft>
                <a:spcPts val="1200"/>
              </a:spcAft>
            </a:pPr>
            <a:r>
              <a:rPr lang="zh-TW" altLang="en-US" sz="1200" dirty="0"/>
              <a:t>一種無線通訊技術標準，用來讓固定與行動裝置，在短距離間交換資料，以形成個人區域網路</a:t>
            </a:r>
            <a:endParaRPr lang="en-US" sz="1200" dirty="0"/>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29871630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Figure 7.14 Wi-Fi Networks</a:t>
            </a:r>
            <a:endParaRPr lang="en-US" b="1" dirty="0">
              <a:solidFill>
                <a:schemeClr val="tx1"/>
              </a:solidFill>
            </a:endParaRPr>
          </a:p>
        </p:txBody>
      </p:sp>
      <p:sp>
        <p:nvSpPr>
          <p:cNvPr id="3" name="Content Placeholder 2"/>
          <p:cNvSpPr>
            <a:spLocks noGrp="1"/>
          </p:cNvSpPr>
          <p:nvPr>
            <p:ph idx="1"/>
          </p:nvPr>
        </p:nvSpPr>
        <p:spPr>
          <a:xfrm>
            <a:off x="457200" y="990600"/>
            <a:ext cx="8229600" cy="2514600"/>
          </a:xfrm>
        </p:spPr>
        <p:txBody>
          <a:bodyPr/>
          <a:lstStyle/>
          <a:p>
            <a:pPr>
              <a:spcBef>
                <a:spcPts val="600"/>
              </a:spcBef>
              <a:spcAft>
                <a:spcPts val="1200"/>
              </a:spcAft>
              <a:defRPr/>
            </a:pPr>
            <a:r>
              <a:rPr lang="en-US" sz="2400" b="1" kern="1200" dirty="0"/>
              <a:t>Wireless LAN (WLAN) </a:t>
            </a:r>
            <a:r>
              <a:rPr lang="en-US" sz="2400" kern="1200" dirty="0"/>
              <a:t>–</a:t>
            </a:r>
            <a:r>
              <a:rPr lang="en-US" sz="2400" b="1" kern="1200" dirty="0"/>
              <a:t> </a:t>
            </a:r>
            <a:r>
              <a:rPr lang="en-US" sz="2400" kern="1200" dirty="0"/>
              <a:t>A local area network that uses radio signals to transmit and receive data over distances of a few hundred feet</a:t>
            </a:r>
          </a:p>
          <a:p>
            <a:pPr>
              <a:spcBef>
                <a:spcPts val="600"/>
              </a:spcBef>
              <a:spcAft>
                <a:spcPts val="1200"/>
              </a:spcAft>
              <a:defRPr/>
            </a:pPr>
            <a:r>
              <a:rPr lang="en-US" sz="2400" b="1" kern="1200" dirty="0"/>
              <a:t>Wireless fidelity (Wi-Fi)</a:t>
            </a:r>
            <a:r>
              <a:rPr lang="en-US" b="1" dirty="0"/>
              <a:t> </a:t>
            </a:r>
            <a:r>
              <a:rPr lang="en-US" dirty="0"/>
              <a:t>–</a:t>
            </a:r>
            <a:r>
              <a:rPr lang="en-US" b="1" dirty="0"/>
              <a:t> </a:t>
            </a:r>
            <a:r>
              <a:rPr lang="en-US" sz="2400" kern="1200" dirty="0"/>
              <a:t>A means by which portable devices can connect wirelessly to a local area network, using access points that send and receive data via radio </a:t>
            </a:r>
            <a:r>
              <a:rPr lang="en-US" sz="2400" kern="1200" dirty="0" smtClean="0"/>
              <a:t>waves </a:t>
            </a:r>
            <a:r>
              <a:rPr lang="en-US" altLang="zh-TW" dirty="0">
                <a:hlinkClick r:id="rId3" tooltip="IEEE 802.11"/>
              </a:rPr>
              <a:t>IEEE 802.11</a:t>
            </a:r>
            <a:endParaRPr lang="en-US" sz="2400" dirty="0"/>
          </a:p>
        </p:txBody>
      </p:sp>
      <p:pic>
        <p:nvPicPr>
          <p:cNvPr id="2050" name="Picture 2" descr="A broadband modem connects to the Internet. It also connects to an access point which is the center of a wireless network including multiple devices."/>
          <p:cNvPicPr>
            <a:picLocks noChangeAspect="1" noChangeArrowheads="1"/>
          </p:cNvPicPr>
          <p:nvPr/>
        </p:nvPicPr>
        <p:blipFill>
          <a:blip r:embed="rId4" cstate="print"/>
          <a:srcRect/>
          <a:stretch>
            <a:fillRect/>
          </a:stretch>
        </p:blipFill>
        <p:spPr bwMode="auto">
          <a:xfrm>
            <a:off x="1143000" y="3657600"/>
            <a:ext cx="6988174" cy="2865152"/>
          </a:xfrm>
          <a:prstGeom prst="rect">
            <a:avLst/>
          </a:prstGeom>
          <a:noFill/>
        </p:spPr>
      </p:pic>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66118726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Wireless LAN</a:t>
            </a:r>
            <a:endParaRPr lang="en-US" b="1" dirty="0">
              <a:solidFill>
                <a:schemeClr val="tx1"/>
              </a:solidFill>
            </a:endParaRPr>
          </a:p>
        </p:txBody>
      </p:sp>
      <p:sp>
        <p:nvSpPr>
          <p:cNvPr id="3" name="Content Placeholder 2"/>
          <p:cNvSpPr>
            <a:spLocks noGrp="1"/>
          </p:cNvSpPr>
          <p:nvPr>
            <p:ph idx="1"/>
          </p:nvPr>
        </p:nvSpPr>
        <p:spPr/>
        <p:txBody>
          <a:bodyPr/>
          <a:lstStyle/>
          <a:p>
            <a:pPr>
              <a:spcBef>
                <a:spcPts val="600"/>
              </a:spcBef>
              <a:spcAft>
                <a:spcPts val="1200"/>
              </a:spcAft>
              <a:defRPr/>
            </a:pPr>
            <a:r>
              <a:rPr lang="en-US" sz="2800" b="1" kern="1200" dirty="0"/>
              <a:t>Access point </a:t>
            </a:r>
            <a:r>
              <a:rPr lang="en-US" sz="2800" kern="1200" dirty="0"/>
              <a:t>–</a:t>
            </a:r>
            <a:r>
              <a:rPr lang="en-US" sz="2800" b="1" kern="1200" dirty="0"/>
              <a:t> </a:t>
            </a:r>
            <a:r>
              <a:rPr lang="en-US" sz="2800" kern="1200" dirty="0"/>
              <a:t>The computer or network device that serves as an interface between devices and the network</a:t>
            </a:r>
          </a:p>
          <a:p>
            <a:pPr>
              <a:spcBef>
                <a:spcPts val="600"/>
              </a:spcBef>
              <a:spcAft>
                <a:spcPts val="1200"/>
              </a:spcAft>
              <a:defRPr/>
            </a:pPr>
            <a:r>
              <a:rPr lang="en-US" sz="2800" b="1" kern="1200" dirty="0"/>
              <a:t>Wireless access point </a:t>
            </a:r>
            <a:r>
              <a:rPr lang="en-US" sz="2800" kern="1200" dirty="0"/>
              <a:t>–</a:t>
            </a:r>
            <a:r>
              <a:rPr lang="en-US" sz="2800" b="1" kern="1200" dirty="0"/>
              <a:t> </a:t>
            </a:r>
            <a:r>
              <a:rPr lang="en-US" sz="2800" kern="1200" dirty="0"/>
              <a:t>Enables devices to connect to a wireless network to communicate with each other</a:t>
            </a:r>
          </a:p>
          <a:p>
            <a:pPr>
              <a:spcBef>
                <a:spcPts val="600"/>
              </a:spcBef>
              <a:spcAft>
                <a:spcPts val="1200"/>
              </a:spcAft>
              <a:defRPr/>
            </a:pPr>
            <a:r>
              <a:rPr lang="en-US" sz="2800" b="1" kern="1200" dirty="0"/>
              <a:t>Multiple-in/multiple-out technology </a:t>
            </a:r>
            <a:r>
              <a:rPr lang="en-US" sz="2800" kern="1200" dirty="0"/>
              <a:t>– Multiple transmitters and receivers allowing them to send and receive greater amounts of data than traditional networking devices</a:t>
            </a:r>
            <a:endParaRPr lang="en-US" sz="2800" dirty="0"/>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27393741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Wireless MAN</a:t>
            </a:r>
            <a:endParaRPr lang="en-US" sz="3200" b="1" dirty="0">
              <a:solidFill>
                <a:schemeClr val="tx1"/>
              </a:solidFill>
            </a:endParaRPr>
          </a:p>
        </p:txBody>
      </p:sp>
      <p:sp>
        <p:nvSpPr>
          <p:cNvPr id="3" name="Content Placeholder 2"/>
          <p:cNvSpPr>
            <a:spLocks noGrp="1"/>
          </p:cNvSpPr>
          <p:nvPr>
            <p:ph idx="1"/>
          </p:nvPr>
        </p:nvSpPr>
        <p:spPr/>
        <p:txBody>
          <a:bodyPr/>
          <a:lstStyle/>
          <a:p>
            <a:pPr>
              <a:defRPr/>
            </a:pPr>
            <a:r>
              <a:rPr lang="en-US" sz="2800" b="1" kern="1200" dirty="0"/>
              <a:t>Wireless MAN (WMAN) </a:t>
            </a:r>
            <a:r>
              <a:rPr lang="en-US" sz="2800" dirty="0"/>
              <a:t>–</a:t>
            </a:r>
            <a:r>
              <a:rPr lang="en-US" sz="2800" b="1" dirty="0"/>
              <a:t> </a:t>
            </a:r>
            <a:r>
              <a:rPr lang="en-US" sz="2800" kern="1200" dirty="0"/>
              <a:t>A metropolitan area network that uses radio signals to transmit and receive data</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762000" y="3198998"/>
            <a:ext cx="7620000" cy="2308324"/>
          </a:xfrm>
          <a:prstGeom prst="rect">
            <a:avLst/>
          </a:prstGeom>
        </p:spPr>
        <p:txBody>
          <a:bodyPr wrap="square">
            <a:spAutoFit/>
          </a:bodyPr>
          <a:lstStyle/>
          <a:p>
            <a:r>
              <a:rPr lang="en-US" altLang="zh-TW" dirty="0">
                <a:latin typeface="Arial" panose="020B0604020202020204" pitchFamily="34" charset="0"/>
              </a:rPr>
              <a:t>WiMAX</a:t>
            </a:r>
            <a:r>
              <a:rPr lang="zh-TW" altLang="en-US" dirty="0">
                <a:latin typeface="Arial" panose="020B0604020202020204" pitchFamily="34" charset="0"/>
              </a:rPr>
              <a:t>技術最早提出時，</a:t>
            </a:r>
            <a:r>
              <a:rPr lang="en-US" altLang="zh-TW" dirty="0">
                <a:latin typeface="Arial" panose="020B0604020202020204" pitchFamily="34" charset="0"/>
              </a:rPr>
              <a:t>WiMAX</a:t>
            </a:r>
            <a:r>
              <a:rPr lang="zh-TW" altLang="en-US" dirty="0">
                <a:latin typeface="Arial" panose="020B0604020202020204" pitchFamily="34" charset="0"/>
              </a:rPr>
              <a:t>定位是取代</a:t>
            </a:r>
            <a:r>
              <a:rPr lang="en-US" altLang="zh-TW" dirty="0" err="1">
                <a:latin typeface="Arial" panose="020B0604020202020204" pitchFamily="34" charset="0"/>
              </a:rPr>
              <a:t>WiFi</a:t>
            </a:r>
            <a:r>
              <a:rPr lang="zh-TW" altLang="en-US" dirty="0">
                <a:latin typeface="Arial" panose="020B0604020202020204" pitchFamily="34" charset="0"/>
              </a:rPr>
              <a:t>的一種新的無線傳輸方式，但後來發現</a:t>
            </a:r>
            <a:r>
              <a:rPr lang="en-US" altLang="zh-TW" dirty="0">
                <a:latin typeface="Arial" panose="020B0604020202020204" pitchFamily="34" charset="0"/>
              </a:rPr>
              <a:t>WiMAX</a:t>
            </a:r>
            <a:r>
              <a:rPr lang="zh-TW" altLang="en-US" dirty="0">
                <a:latin typeface="Arial" panose="020B0604020202020204" pitchFamily="34" charset="0"/>
              </a:rPr>
              <a:t>定位比較像</a:t>
            </a:r>
            <a:r>
              <a:rPr lang="en-US" altLang="zh-TW" dirty="0">
                <a:latin typeface="Arial" panose="020B0604020202020204" pitchFamily="34" charset="0"/>
              </a:rPr>
              <a:t>3.5G</a:t>
            </a:r>
            <a:r>
              <a:rPr lang="zh-TW" altLang="en-US" dirty="0">
                <a:latin typeface="Arial" panose="020B0604020202020204" pitchFamily="34" charset="0"/>
              </a:rPr>
              <a:t>一樣</a:t>
            </a:r>
          </a:p>
          <a:p>
            <a:r>
              <a:rPr lang="en-US" altLang="zh-TW" dirty="0">
                <a:latin typeface="Arial" panose="020B0604020202020204" pitchFamily="34" charset="0"/>
              </a:rPr>
              <a:t>WiMAX</a:t>
            </a:r>
            <a:r>
              <a:rPr lang="zh-TW" altLang="en-US" dirty="0">
                <a:latin typeface="Arial" panose="020B0604020202020204" pitchFamily="34" charset="0"/>
              </a:rPr>
              <a:t>全面撤台</a:t>
            </a:r>
            <a:r>
              <a:rPr lang="en-US" altLang="zh-TW" dirty="0" smtClean="0">
                <a:latin typeface="Arial" panose="020B0604020202020204" pitchFamily="34" charset="0"/>
              </a:rPr>
              <a:t>:</a:t>
            </a:r>
          </a:p>
          <a:p>
            <a:r>
              <a:rPr lang="zh-TW" altLang="en-US" dirty="0" smtClean="0">
                <a:latin typeface="Arial" panose="020B0604020202020204" pitchFamily="34" charset="0"/>
              </a:rPr>
              <a:t>繼</a:t>
            </a:r>
            <a:r>
              <a:rPr lang="zh-TW" altLang="en-US" dirty="0">
                <a:latin typeface="Arial" panose="020B0604020202020204" pitchFamily="34" charset="0"/>
              </a:rPr>
              <a:t>大同電信撤出</a:t>
            </a:r>
            <a:r>
              <a:rPr lang="en-US" altLang="zh-TW" dirty="0">
                <a:latin typeface="Arial" panose="020B0604020202020204" pitchFamily="34" charset="0"/>
              </a:rPr>
              <a:t>WiMAX</a:t>
            </a:r>
            <a:r>
              <a:rPr lang="zh-TW" altLang="en-US" dirty="0">
                <a:latin typeface="Arial" panose="020B0604020202020204" pitchFamily="34" charset="0"/>
              </a:rPr>
              <a:t>市場，全球一動也因基地台設定不夠，計畫書附加三項條件未達之由被</a:t>
            </a:r>
            <a:r>
              <a:rPr lang="en-US" altLang="zh-TW" dirty="0">
                <a:latin typeface="Arial" panose="020B0604020202020204" pitchFamily="34" charset="0"/>
              </a:rPr>
              <a:t>NCC</a:t>
            </a:r>
            <a:r>
              <a:rPr lang="zh-TW" altLang="en-US" dirty="0">
                <a:latin typeface="Arial" panose="020B0604020202020204" pitchFamily="34" charset="0"/>
              </a:rPr>
              <a:t>停發證照</a:t>
            </a:r>
            <a:r>
              <a:rPr lang="zh-TW" altLang="en-US" dirty="0" smtClean="0">
                <a:latin typeface="Arial" panose="020B0604020202020204" pitchFamily="34" charset="0"/>
              </a:rPr>
              <a:t>，雖</a:t>
            </a:r>
            <a:r>
              <a:rPr lang="zh-TW" altLang="en-US" dirty="0">
                <a:latin typeface="Arial" panose="020B0604020202020204" pitchFamily="34" charset="0"/>
              </a:rPr>
              <a:t>其曾行使行政訴訟訴願成功，但</a:t>
            </a:r>
            <a:r>
              <a:rPr lang="en-US" altLang="zh-TW" dirty="0">
                <a:latin typeface="Arial" panose="020B0604020202020204" pitchFamily="34" charset="0"/>
              </a:rPr>
              <a:t>NCC</a:t>
            </a:r>
            <a:r>
              <a:rPr lang="zh-TW" altLang="en-US" dirty="0">
                <a:latin typeface="Arial" panose="020B0604020202020204" pitchFamily="34" charset="0"/>
              </a:rPr>
              <a:t>仍堅持原則。對此全球一動董事長表示，原本支援政府政策投資，結果</a:t>
            </a:r>
            <a:r>
              <a:rPr lang="en-US" altLang="zh-TW" dirty="0">
                <a:latin typeface="Arial" panose="020B0604020202020204" pitchFamily="34" charset="0"/>
              </a:rPr>
              <a:t>Intel</a:t>
            </a:r>
            <a:r>
              <a:rPr lang="zh-TW" altLang="en-US" dirty="0">
                <a:latin typeface="Arial" panose="020B0604020202020204" pitchFamily="34" charset="0"/>
              </a:rPr>
              <a:t>臨時收手，根本沒有誠信可言。而威達電通則痛斥</a:t>
            </a:r>
            <a:r>
              <a:rPr lang="en-US" altLang="zh-TW" dirty="0">
                <a:latin typeface="Arial" panose="020B0604020202020204" pitchFamily="34" charset="0"/>
              </a:rPr>
              <a:t>LTE</a:t>
            </a:r>
            <a:r>
              <a:rPr lang="zh-TW" altLang="en-US" dirty="0">
                <a:latin typeface="Arial" panose="020B0604020202020204" pitchFamily="34" charset="0"/>
              </a:rPr>
              <a:t>業者做大，政府卻不允許</a:t>
            </a:r>
            <a:r>
              <a:rPr lang="en-US" altLang="zh-TW" dirty="0">
                <a:latin typeface="Arial" panose="020B0604020202020204" pitchFamily="34" charset="0"/>
              </a:rPr>
              <a:t>WiMAX</a:t>
            </a:r>
            <a:r>
              <a:rPr lang="zh-TW" altLang="en-US" dirty="0">
                <a:latin typeface="Arial" panose="020B0604020202020204" pitchFamily="34" charset="0"/>
              </a:rPr>
              <a:t>業者換照。</a:t>
            </a:r>
          </a:p>
        </p:txBody>
      </p:sp>
    </p:spTree>
    <p:extLst>
      <p:ext uri="{BB962C8B-B14F-4D97-AF65-F5344CB8AC3E}">
        <p14:creationId xmlns:p14="http://schemas.microsoft.com/office/powerpoint/2010/main" val="12891383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7.1</a:t>
            </a:r>
          </a:p>
        </p:txBody>
      </p:sp>
      <p:sp>
        <p:nvSpPr>
          <p:cNvPr id="4098" name="Rectangle 3"/>
          <p:cNvSpPr>
            <a:spLocks noGrp="1" noChangeArrowheads="1"/>
          </p:cNvSpPr>
          <p:nvPr>
            <p:ph idx="1"/>
          </p:nvPr>
        </p:nvSpPr>
        <p:spPr>
          <a:xfrm>
            <a:off x="457200" y="2667000"/>
            <a:ext cx="8229600" cy="3886200"/>
          </a:xfrm>
          <a:effectLst/>
        </p:spPr>
        <p:txBody>
          <a:bodyPr>
            <a:normAutofit/>
          </a:bodyPr>
          <a:lstStyle/>
          <a:p>
            <a:pPr eaLnBrk="1" hangingPunct="1">
              <a:lnSpc>
                <a:spcPct val="90000"/>
              </a:lnSpc>
            </a:pPr>
            <a:r>
              <a:rPr lang="en-US" sz="3200" b="1" dirty="0">
                <a:solidFill>
                  <a:schemeClr val="tx1"/>
                </a:solidFill>
                <a:effectLst/>
              </a:rPr>
              <a:t>CONNECTIVITY</a:t>
            </a:r>
            <a:endParaRPr lang="en-US" sz="2000" b="1" dirty="0">
              <a:solidFill>
                <a:schemeClr val="tx1"/>
              </a:solidFill>
              <a:effectLst/>
            </a:endParaRPr>
          </a:p>
        </p:txBody>
      </p:sp>
      <p:pic>
        <p:nvPicPr>
          <p:cNvPr id="3" name="Picture 2" descr="Cover of Business Driven Information Systems, sixth edition, by Paige Baltzan">
            <a:extLst>
              <a:ext uri="{FF2B5EF4-FFF2-40B4-BE49-F238E27FC236}">
                <a16:creationId xmlns:a16="http://schemas.microsoft.com/office/drawing/2014/main" id="{924B8D0C-88EA-4199-A9F8-5EF4F0180A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1691640"/>
            <a:ext cx="2917925" cy="3733800"/>
          </a:xfrm>
          <a:prstGeom prst="rect">
            <a:avLst/>
          </a:prstGeom>
        </p:spPr>
      </p:pic>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92106924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solidFill>
                  <a:srgbClr val="C00000"/>
                </a:solidFill>
              </a:rPr>
              <a:t>Figure 7.16 WiMAX Infrastructure</a:t>
            </a:r>
          </a:p>
        </p:txBody>
      </p:sp>
      <p:sp>
        <p:nvSpPr>
          <p:cNvPr id="3" name="Content Placeholder 2"/>
          <p:cNvSpPr>
            <a:spLocks noGrp="1"/>
          </p:cNvSpPr>
          <p:nvPr>
            <p:ph idx="1"/>
          </p:nvPr>
        </p:nvSpPr>
        <p:spPr>
          <a:xfrm>
            <a:off x="400953" y="838200"/>
            <a:ext cx="2819400" cy="3733800"/>
          </a:xfrm>
        </p:spPr>
        <p:txBody>
          <a:bodyPr/>
          <a:lstStyle/>
          <a:p>
            <a:pPr>
              <a:defRPr/>
            </a:pPr>
            <a:r>
              <a:rPr lang="en-US" b="1" kern="1200" dirty="0"/>
              <a:t>Worldwide Interoperability for Microwave Access (WiMAX)</a:t>
            </a:r>
            <a:r>
              <a:rPr lang="en-US" b="1" dirty="0"/>
              <a:t> – </a:t>
            </a:r>
            <a:r>
              <a:rPr lang="en-US" kern="1200" dirty="0"/>
              <a:t>A communications technology aimed at providing high-speed wireless data over metropolitan area networks</a:t>
            </a:r>
            <a:endParaRPr lang="en-US" dirty="0"/>
          </a:p>
        </p:txBody>
      </p:sp>
      <p:pic>
        <p:nvPicPr>
          <p:cNvPr id="4098" name="Picture 2" descr="A graphic representation of WiMAX"/>
          <p:cNvPicPr>
            <a:picLocks noChangeAspect="1" noChangeArrowheads="1"/>
          </p:cNvPicPr>
          <p:nvPr/>
        </p:nvPicPr>
        <p:blipFill>
          <a:blip r:embed="rId3" cstate="print"/>
          <a:srcRect/>
          <a:stretch>
            <a:fillRect/>
          </a:stretch>
        </p:blipFill>
        <p:spPr bwMode="auto">
          <a:xfrm>
            <a:off x="3581400" y="842211"/>
            <a:ext cx="5446494" cy="5435600"/>
          </a:xfrm>
          <a:prstGeom prst="rect">
            <a:avLst/>
          </a:prstGeom>
          <a:noFill/>
        </p:spPr>
      </p:pic>
      <p:sp>
        <p:nvSpPr>
          <p:cNvPr id="6" name="Text Placeholder 5"/>
          <p:cNvSpPr>
            <a:spLocks noGrp="1"/>
          </p:cNvSpPr>
          <p:nvPr>
            <p:ph type="body" sz="quarter" idx="12"/>
          </p:nvPr>
        </p:nvSpPr>
        <p:spPr>
          <a:xfrm>
            <a:off x="3467512" y="6477000"/>
            <a:ext cx="2208976" cy="176150"/>
          </a:xfrm>
        </p:spPr>
        <p:txBody>
          <a:bodyPr/>
          <a:lstStyle/>
          <a:p>
            <a:r>
              <a:rPr lang="en-US" dirty="0">
                <a:hlinkClick r:id="rId4" action="ppaction://hlinksldjump"/>
              </a:rPr>
              <a:t>Jump to long image description</a:t>
            </a:r>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19953" y="4421339"/>
            <a:ext cx="3581400" cy="2308324"/>
          </a:xfrm>
          <a:prstGeom prst="rect">
            <a:avLst/>
          </a:prstGeom>
        </p:spPr>
        <p:txBody>
          <a:bodyPr wrap="square">
            <a:spAutoFit/>
          </a:bodyPr>
          <a:lstStyle/>
          <a:p>
            <a:r>
              <a:rPr lang="zh-TW" altLang="en-US" dirty="0"/>
              <a:t>WiMAX</a:t>
            </a:r>
            <a:r>
              <a:rPr lang="zh-TW" altLang="en-US" dirty="0" smtClean="0"/>
              <a:t>塔站</a:t>
            </a:r>
            <a:r>
              <a:rPr lang="zh-TW" altLang="en-US" dirty="0"/>
              <a:t>可以使用</a:t>
            </a:r>
            <a:r>
              <a:rPr lang="zh-TW" altLang="en-US" dirty="0" smtClean="0"/>
              <a:t>高寬頻有線</a:t>
            </a:r>
            <a:r>
              <a:rPr lang="zh-TW" altLang="en-US" dirty="0"/>
              <a:t>連接</a:t>
            </a:r>
            <a:r>
              <a:rPr lang="zh-TW" altLang="en-US" dirty="0" smtClean="0"/>
              <a:t>（如</a:t>
            </a:r>
            <a:r>
              <a:rPr lang="zh-TW" altLang="en-US" dirty="0"/>
              <a:t>，T3線路）直接連接到Internet。 它還可以使用視距</a:t>
            </a:r>
            <a:r>
              <a:rPr lang="zh-TW" altLang="en-US" dirty="0" smtClean="0"/>
              <a:t>微波連接</a:t>
            </a:r>
            <a:r>
              <a:rPr lang="zh-TW" altLang="en-US" dirty="0"/>
              <a:t>到另一個WiMAX塔。 這種與第二個塔（通常稱為回程）的連接，以及單個塔覆蓋多達3,000平方英里的能力，使WiMAX能夠為偏遠的農村地區提供覆蓋。</a:t>
            </a:r>
          </a:p>
        </p:txBody>
      </p:sp>
    </p:spTree>
    <p:extLst>
      <p:ext uri="{BB962C8B-B14F-4D97-AF65-F5344CB8AC3E}">
        <p14:creationId xmlns:p14="http://schemas.microsoft.com/office/powerpoint/2010/main" val="360316329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z="3400" dirty="0"/>
              <a:t>Figure 7.17 Cell Phone Communication System</a:t>
            </a:r>
            <a:endParaRPr lang="en-US" sz="3400" b="1" dirty="0">
              <a:solidFill>
                <a:schemeClr val="tx1"/>
              </a:solidFill>
            </a:endParaRPr>
          </a:p>
        </p:txBody>
      </p:sp>
      <p:sp>
        <p:nvSpPr>
          <p:cNvPr id="33795" name="Content Placeholder 2"/>
          <p:cNvSpPr>
            <a:spLocks noGrp="1"/>
          </p:cNvSpPr>
          <p:nvPr>
            <p:ph idx="1"/>
          </p:nvPr>
        </p:nvSpPr>
        <p:spPr>
          <a:xfrm>
            <a:off x="365760" y="990600"/>
            <a:ext cx="8229600" cy="5486400"/>
          </a:xfrm>
        </p:spPr>
        <p:txBody>
          <a:bodyPr/>
          <a:lstStyle/>
          <a:p>
            <a:pPr>
              <a:spcBef>
                <a:spcPts val="600"/>
              </a:spcBef>
              <a:spcAft>
                <a:spcPts val="1200"/>
              </a:spcAft>
            </a:pPr>
            <a:r>
              <a:rPr lang="en-US" sz="2800" b="1" dirty="0"/>
              <a:t>Wireless WAN (WWAN) </a:t>
            </a:r>
            <a:r>
              <a:rPr lang="en-US" sz="2800" dirty="0"/>
              <a:t>– A wide area network that uses radio signals to transmit and receive data</a:t>
            </a:r>
          </a:p>
        </p:txBody>
      </p:sp>
      <p:pic>
        <p:nvPicPr>
          <p:cNvPr id="33796" name="Picture 3" descr="A graphic representation of cell phone communication."/>
          <p:cNvPicPr>
            <a:picLocks noChangeAspect="1"/>
          </p:cNvPicPr>
          <p:nvPr/>
        </p:nvPicPr>
        <p:blipFill>
          <a:blip r:embed="rId3" cstate="print">
            <a:clrChange>
              <a:clrFrom>
                <a:srgbClr val="FFF9B9"/>
              </a:clrFrom>
              <a:clrTo>
                <a:srgbClr val="FFF9B9">
                  <a:alpha val="0"/>
                </a:srgbClr>
              </a:clrTo>
            </a:clrChang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10899" t="3999" r="13271" b="22000"/>
          <a:stretch>
            <a:fillRect/>
          </a:stretch>
        </p:blipFill>
        <p:spPr bwMode="auto">
          <a:xfrm>
            <a:off x="533400" y="2057400"/>
            <a:ext cx="7859059" cy="4089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2"/>
          </p:nvPr>
        </p:nvSpPr>
        <p:spPr>
          <a:xfrm>
            <a:off x="3467512" y="6477000"/>
            <a:ext cx="2208976" cy="176150"/>
          </a:xfrm>
        </p:spPr>
        <p:txBody>
          <a:bodyPr/>
          <a:lstStyle/>
          <a:p>
            <a:r>
              <a:rPr lang="en-US" dirty="0">
                <a:hlinkClick r:id="rId5" action="ppaction://hlinksldjump"/>
              </a:rPr>
              <a:t>Jump to long image description</a:t>
            </a:r>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1611345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Wireless WAN - Cellular</a:t>
            </a:r>
            <a:endParaRPr lang="en-US" b="1" dirty="0">
              <a:solidFill>
                <a:schemeClr val="tx1"/>
              </a:solidFill>
            </a:endParaRPr>
          </a:p>
        </p:txBody>
      </p:sp>
      <p:sp>
        <p:nvSpPr>
          <p:cNvPr id="34819" name="Content Placeholder 2"/>
          <p:cNvSpPr>
            <a:spLocks noGrp="1"/>
          </p:cNvSpPr>
          <p:nvPr>
            <p:ph idx="1"/>
          </p:nvPr>
        </p:nvSpPr>
        <p:spPr/>
        <p:txBody>
          <a:bodyPr/>
          <a:lstStyle/>
          <a:p>
            <a:pPr>
              <a:spcBef>
                <a:spcPts val="600"/>
              </a:spcBef>
              <a:spcAft>
                <a:spcPts val="1200"/>
              </a:spcAft>
            </a:pPr>
            <a:r>
              <a:rPr lang="en-US" sz="2800" b="1" dirty="0"/>
              <a:t>Smart phone </a:t>
            </a:r>
            <a:r>
              <a:rPr lang="en-US" sz="2800" dirty="0"/>
              <a:t>– Offer more advanced computing ability and connectivity than basic cell phones</a:t>
            </a:r>
          </a:p>
          <a:p>
            <a:pPr>
              <a:spcBef>
                <a:spcPts val="600"/>
              </a:spcBef>
              <a:spcAft>
                <a:spcPts val="1200"/>
              </a:spcAft>
            </a:pPr>
            <a:r>
              <a:rPr lang="en-US" sz="2800" b="1" dirty="0"/>
              <a:t>3G </a:t>
            </a:r>
            <a:r>
              <a:rPr lang="en-US" sz="2800" dirty="0"/>
              <a:t>– A service that brings wireless broadband to mobile phones</a:t>
            </a:r>
          </a:p>
          <a:p>
            <a:pPr>
              <a:spcBef>
                <a:spcPts val="600"/>
              </a:spcBef>
              <a:spcAft>
                <a:spcPts val="1200"/>
              </a:spcAft>
            </a:pPr>
            <a:r>
              <a:rPr lang="en-US" sz="2800" b="1" dirty="0"/>
              <a:t>Streaming</a:t>
            </a:r>
            <a:r>
              <a:rPr lang="en-US" sz="2800" dirty="0"/>
              <a:t> – A method of sending audio and video files over the Internet</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2057400" y="4092476"/>
            <a:ext cx="4572000" cy="2031325"/>
          </a:xfrm>
          <a:prstGeom prst="rect">
            <a:avLst/>
          </a:prstGeom>
        </p:spPr>
        <p:txBody>
          <a:bodyPr>
            <a:spAutoFit/>
          </a:bodyPr>
          <a:lstStyle/>
          <a:p>
            <a:r>
              <a:rPr lang="zh-TW" altLang="en-US" dirty="0"/>
              <a:t>第一代成功的PDA是Palm Pilots。 它們主要用作電子記事本，支持地址簿，日曆，電子郵件，筆記等.PDA僅偶爾需要連接</a:t>
            </a:r>
            <a:r>
              <a:rPr lang="zh-TW" altLang="en-US" dirty="0" smtClean="0"/>
              <a:t>到P</a:t>
            </a:r>
            <a:r>
              <a:rPr lang="zh-TW" altLang="en-US" dirty="0"/>
              <a:t>C以進行“同步”。 例如，PDA可以通過US</a:t>
            </a:r>
            <a:r>
              <a:rPr lang="zh-TW" altLang="en-US" dirty="0" smtClean="0"/>
              <a:t>B與</a:t>
            </a:r>
            <a:r>
              <a:rPr lang="zh-TW" altLang="en-US" dirty="0"/>
              <a:t>P</a:t>
            </a:r>
            <a:r>
              <a:rPr lang="zh-TW" altLang="en-US" dirty="0" smtClean="0"/>
              <a:t>C連接日曆</a:t>
            </a:r>
            <a:r>
              <a:rPr lang="zh-TW" altLang="en-US" dirty="0"/>
              <a:t>和電子郵件收件箱同步。 較新的PDA型號還可以通過藍牙無線連接到P</a:t>
            </a:r>
            <a:r>
              <a:rPr lang="zh-TW" altLang="en-US" dirty="0" smtClean="0"/>
              <a:t>C，</a:t>
            </a:r>
            <a:r>
              <a:rPr lang="zh-TW" altLang="en-US" dirty="0"/>
              <a:t>或通過無線連接到Internet。</a:t>
            </a:r>
          </a:p>
        </p:txBody>
      </p:sp>
    </p:spTree>
    <p:extLst>
      <p:ext uri="{BB962C8B-B14F-4D97-AF65-F5344CB8AC3E}">
        <p14:creationId xmlns:p14="http://schemas.microsoft.com/office/powerpoint/2010/main" val="308976231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Figure 7.19 Satellite Communication System</a:t>
            </a:r>
            <a:endParaRPr lang="en-US" dirty="0">
              <a:solidFill>
                <a:schemeClr val="tx1"/>
              </a:solidFill>
            </a:endParaRPr>
          </a:p>
        </p:txBody>
      </p:sp>
      <p:sp>
        <p:nvSpPr>
          <p:cNvPr id="35843" name="Content Placeholder 2"/>
          <p:cNvSpPr>
            <a:spLocks noGrp="1"/>
          </p:cNvSpPr>
          <p:nvPr>
            <p:ph idx="1"/>
          </p:nvPr>
        </p:nvSpPr>
        <p:spPr/>
        <p:txBody>
          <a:bodyPr/>
          <a:lstStyle/>
          <a:p>
            <a:r>
              <a:rPr lang="en-US" sz="2800" b="1" dirty="0"/>
              <a:t>Satellite </a:t>
            </a:r>
            <a:r>
              <a:rPr lang="en-US" sz="2800" dirty="0"/>
              <a:t>– A space station that orbits the </a:t>
            </a:r>
            <a:r>
              <a:rPr lang="en-US" sz="2800" dirty="0" smtClean="0"/>
              <a:t>Earth3</a:t>
            </a:r>
            <a:r>
              <a:rPr lang="en-US" sz="1200" dirty="0" smtClean="0"/>
              <a:t>繞行</a:t>
            </a:r>
            <a:r>
              <a:rPr lang="zh-TW" altLang="en-US" sz="1200" dirty="0" smtClean="0"/>
              <a:t>盘</a:t>
            </a:r>
            <a:r>
              <a:rPr lang="zh-TW" altLang="en-US" sz="1200" dirty="0"/>
              <a:t>旋</a:t>
            </a:r>
            <a:r>
              <a:rPr lang="en-US" sz="2800" dirty="0" smtClean="0"/>
              <a:t>receiving </a:t>
            </a:r>
            <a:r>
              <a:rPr lang="en-US" sz="2800" dirty="0"/>
              <a:t>and transmitting signals from Earth-based stations over a wide area</a:t>
            </a:r>
          </a:p>
        </p:txBody>
      </p:sp>
      <p:pic>
        <p:nvPicPr>
          <p:cNvPr id="5122" name="Picture 2" descr="A graphic representation of how satellites work"/>
          <p:cNvPicPr>
            <a:picLocks noChangeAspect="1" noChangeArrowheads="1"/>
          </p:cNvPicPr>
          <p:nvPr/>
        </p:nvPicPr>
        <p:blipFill>
          <a:blip r:embed="rId3" cstate="print"/>
          <a:srcRect/>
          <a:stretch>
            <a:fillRect/>
          </a:stretch>
        </p:blipFill>
        <p:spPr bwMode="auto">
          <a:xfrm>
            <a:off x="304800" y="2895600"/>
            <a:ext cx="8440854" cy="2768600"/>
          </a:xfrm>
          <a:prstGeom prst="rect">
            <a:avLst/>
          </a:prstGeom>
          <a:noFill/>
        </p:spPr>
      </p:pic>
      <p:sp>
        <p:nvSpPr>
          <p:cNvPr id="6" name="Text Placeholder 5"/>
          <p:cNvSpPr>
            <a:spLocks noGrp="1"/>
          </p:cNvSpPr>
          <p:nvPr>
            <p:ph type="body" sz="quarter" idx="12"/>
          </p:nvPr>
        </p:nvSpPr>
        <p:spPr>
          <a:xfrm>
            <a:off x="3467512" y="6477000"/>
            <a:ext cx="2208976" cy="176150"/>
          </a:xfrm>
        </p:spPr>
        <p:txBody>
          <a:bodyPr/>
          <a:lstStyle/>
          <a:p>
            <a:r>
              <a:rPr lang="en-US" dirty="0">
                <a:hlinkClick r:id="rId4" action="ppaction://hlinksldjump"/>
              </a:rPr>
              <a:t>Jump to long image description</a:t>
            </a:r>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71000597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fontScale="90000"/>
          </a:bodyPr>
          <a:lstStyle/>
          <a:p>
            <a:r>
              <a:rPr lang="en-US" dirty="0"/>
              <a:t>Protecting Wireless Connections</a:t>
            </a:r>
            <a:endParaRPr lang="en-US" sz="4000" b="1" dirty="0">
              <a:solidFill>
                <a:schemeClr val="tx1"/>
              </a:solidFill>
            </a:endParaRPr>
          </a:p>
        </p:txBody>
      </p:sp>
      <p:sp>
        <p:nvSpPr>
          <p:cNvPr id="40963" name="Content Placeholder 2"/>
          <p:cNvSpPr>
            <a:spLocks noGrp="1"/>
          </p:cNvSpPr>
          <p:nvPr>
            <p:ph idx="1"/>
          </p:nvPr>
        </p:nvSpPr>
        <p:spPr/>
        <p:txBody>
          <a:bodyPr/>
          <a:lstStyle/>
          <a:p>
            <a:pPr>
              <a:spcBef>
                <a:spcPts val="600"/>
              </a:spcBef>
              <a:spcAft>
                <a:spcPts val="1200"/>
              </a:spcAft>
              <a:defRPr/>
            </a:pPr>
            <a:r>
              <a:rPr lang="en-US" sz="2800" b="1" kern="1200" dirty="0"/>
              <a:t>Wired equivalent privacy (WEP) </a:t>
            </a:r>
            <a:r>
              <a:rPr lang="en-US" sz="2800" kern="1200" dirty="0"/>
              <a:t>– An encryption algorithm designed to protect wireless transmission </a:t>
            </a:r>
            <a:r>
              <a:rPr lang="en-US" sz="2800" kern="1200" dirty="0" smtClean="0"/>
              <a:t>data</a:t>
            </a:r>
            <a:r>
              <a:rPr lang="zh-TW" altLang="en-US" sz="1200" dirty="0"/>
              <a:t>又稱無線加密協議</a:t>
            </a:r>
            <a:endParaRPr lang="en-US" sz="1200" kern="1200" dirty="0"/>
          </a:p>
          <a:p>
            <a:pPr>
              <a:spcBef>
                <a:spcPts val="600"/>
              </a:spcBef>
              <a:spcAft>
                <a:spcPts val="1200"/>
              </a:spcAft>
              <a:defRPr/>
            </a:pPr>
            <a:r>
              <a:rPr lang="en-US" sz="2800" b="1" kern="1200" dirty="0"/>
              <a:t>War chalking </a:t>
            </a:r>
            <a:r>
              <a:rPr lang="en-US" sz="2800" dirty="0"/>
              <a:t>– </a:t>
            </a:r>
            <a:r>
              <a:rPr lang="en-US" sz="2800" kern="1200" dirty="0"/>
              <a:t>The practice of tagging pavement with codes displaying where Wi-Fi access is </a:t>
            </a:r>
            <a:r>
              <a:rPr lang="en-US" sz="2800" kern="1200" dirty="0" smtClean="0"/>
              <a:t>available</a:t>
            </a:r>
          </a:p>
          <a:p>
            <a:pPr>
              <a:spcBef>
                <a:spcPts val="600"/>
              </a:spcBef>
              <a:spcAft>
                <a:spcPts val="1200"/>
              </a:spcAft>
              <a:defRPr/>
            </a:pPr>
            <a:r>
              <a:rPr lang="zh-TW" altLang="en-US" sz="1400" dirty="0"/>
              <a:t>將已發現的基地台留下記號方便其他人找尋叫做 </a:t>
            </a:r>
            <a:r>
              <a:rPr lang="en-US" altLang="zh-TW" sz="1400" dirty="0"/>
              <a:t>"</a:t>
            </a:r>
            <a:r>
              <a:rPr lang="en-US" sz="1400" dirty="0"/>
              <a:t>War Chalking"</a:t>
            </a:r>
            <a:endParaRPr lang="en-US" sz="1400" kern="1200" dirty="0"/>
          </a:p>
          <a:p>
            <a:pPr>
              <a:spcBef>
                <a:spcPts val="600"/>
              </a:spcBef>
              <a:spcAft>
                <a:spcPts val="1200"/>
              </a:spcAft>
              <a:defRPr/>
            </a:pPr>
            <a:r>
              <a:rPr lang="en-US" sz="2800" b="1" kern="1200" dirty="0"/>
              <a:t>War driving </a:t>
            </a:r>
            <a:r>
              <a:rPr lang="en-US" sz="2800" kern="1200" dirty="0"/>
              <a:t>– Deliberately searching for Wi-Fi </a:t>
            </a:r>
            <a:r>
              <a:rPr lang="en-US" sz="2800" kern="1200" dirty="0" err="1" smtClean="0"/>
              <a:t>signals</a:t>
            </a:r>
            <a:r>
              <a:rPr lang="en-US" sz="1200" kern="1200" dirty="0" err="1" smtClean="0"/>
              <a:t>有意</a:t>
            </a:r>
            <a:r>
              <a:rPr lang="en-US" sz="1200" kern="1200" dirty="0" smtClean="0"/>
              <a:t> </a:t>
            </a:r>
            <a:r>
              <a:rPr lang="en-US" sz="2800" kern="1200" dirty="0"/>
              <a:t>while driving by in a </a:t>
            </a:r>
            <a:r>
              <a:rPr lang="en-US" sz="2800" kern="1200" dirty="0" smtClean="0"/>
              <a:t>vehicle</a:t>
            </a:r>
            <a:r>
              <a:rPr lang="zh-TW" altLang="en-US" sz="1400" dirty="0"/>
              <a:t>捧著電腦到處找尋可用的基地台叫 </a:t>
            </a:r>
            <a:r>
              <a:rPr lang="en-US" altLang="zh-TW" sz="1400" dirty="0"/>
              <a:t>"</a:t>
            </a:r>
            <a:r>
              <a:rPr lang="en-US" sz="1400" dirty="0"/>
              <a:t>War driving"</a:t>
            </a:r>
            <a:endParaRPr lang="en-US" sz="1400" kern="1200" dirty="0"/>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43757626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Mobile Devices</a:t>
            </a:r>
            <a:endParaRPr lang="en-US" b="1" dirty="0"/>
          </a:p>
        </p:txBody>
      </p:sp>
      <p:sp>
        <p:nvSpPr>
          <p:cNvPr id="3" name="Content Placeholder 2"/>
          <p:cNvSpPr>
            <a:spLocks noGrp="1"/>
          </p:cNvSpPr>
          <p:nvPr>
            <p:ph idx="1"/>
          </p:nvPr>
        </p:nvSpPr>
        <p:spPr>
          <a:xfrm>
            <a:off x="457200" y="990600"/>
            <a:ext cx="8229600" cy="1981200"/>
          </a:xfrm>
        </p:spPr>
        <p:txBody>
          <a:bodyPr/>
          <a:lstStyle/>
          <a:p>
            <a:r>
              <a:rPr lang="en-US" sz="2800" dirty="0"/>
              <a:t>IT consumerization</a:t>
            </a:r>
          </a:p>
          <a:p>
            <a:r>
              <a:rPr lang="en-US" sz="2800" dirty="0"/>
              <a:t>Mobile device management (MDM)</a:t>
            </a:r>
          </a:p>
          <a:p>
            <a:r>
              <a:rPr lang="en-US" sz="2800" dirty="0"/>
              <a:t>Mobile application management (MAM)</a:t>
            </a:r>
          </a:p>
        </p:txBody>
      </p:sp>
      <p:sp>
        <p:nvSpPr>
          <p:cNvPr id="7" name="Text Placeholder 6"/>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4" name="矩形 3"/>
          <p:cNvSpPr/>
          <p:nvPr/>
        </p:nvSpPr>
        <p:spPr>
          <a:xfrm>
            <a:off x="485274" y="2909856"/>
            <a:ext cx="8458200" cy="3693319"/>
          </a:xfrm>
          <a:prstGeom prst="rect">
            <a:avLst/>
          </a:prstGeom>
        </p:spPr>
        <p:txBody>
          <a:bodyPr wrap="square">
            <a:spAutoFit/>
          </a:bodyPr>
          <a:lstStyle/>
          <a:p>
            <a:pPr>
              <a:buFont typeface="Arial" panose="020B0604020202020204" pitchFamily="34" charset="0"/>
              <a:buChar char="•"/>
            </a:pPr>
            <a:r>
              <a:rPr lang="en-US" altLang="zh-TW" dirty="0" smtClean="0">
                <a:solidFill>
                  <a:srgbClr val="000000"/>
                </a:solidFill>
                <a:latin typeface="Arial" panose="020B0604020202020204" pitchFamily="34" charset="0"/>
              </a:rPr>
              <a:t>IT</a:t>
            </a:r>
            <a:r>
              <a:rPr lang="zh-TW" altLang="en-US" dirty="0"/>
              <a:t>個人化</a:t>
            </a:r>
            <a:r>
              <a:rPr lang="zh-TW" altLang="en-US" dirty="0" smtClean="0">
                <a:solidFill>
                  <a:srgbClr val="000000"/>
                </a:solidFill>
                <a:latin typeface="Arial" panose="020B0604020202020204" pitchFamily="34" charset="0"/>
              </a:rPr>
              <a:t>原因：</a:t>
            </a:r>
            <a:r>
              <a:rPr lang="zh-TW" altLang="en-US" dirty="0" smtClean="0"/>
              <a:t>工作</a:t>
            </a:r>
            <a:r>
              <a:rPr lang="zh-TW" altLang="en-US" dirty="0"/>
              <a:t>場合的移動</a:t>
            </a:r>
            <a:r>
              <a:rPr lang="zh-TW" altLang="en-US" dirty="0" smtClean="0"/>
              <a:t>性，使用</a:t>
            </a:r>
            <a:r>
              <a:rPr lang="zh-TW" altLang="en-US" dirty="0"/>
              <a:t>自己的</a:t>
            </a:r>
            <a:r>
              <a:rPr lang="zh-TW" altLang="en-US" dirty="0" smtClean="0"/>
              <a:t>設備，</a:t>
            </a:r>
            <a:r>
              <a:rPr lang="zh-TW" altLang="en-US" dirty="0"/>
              <a:t>社交</a:t>
            </a:r>
            <a:r>
              <a:rPr lang="zh-TW" altLang="en-US" dirty="0" smtClean="0"/>
              <a:t>網路，</a:t>
            </a:r>
            <a:r>
              <a:rPr lang="zh-TW" altLang="en-US" dirty="0"/>
              <a:t>設備同步</a:t>
            </a:r>
            <a:r>
              <a:rPr lang="zh-TW" altLang="en-US" dirty="0" smtClean="0"/>
              <a:t>問題。</a:t>
            </a:r>
            <a:r>
              <a:rPr lang="zh-TW" altLang="en-US" dirty="0" smtClean="0">
                <a:solidFill>
                  <a:srgbClr val="000000"/>
                </a:solidFill>
                <a:latin typeface="Arial" panose="020B0604020202020204" pitchFamily="34" charset="0"/>
              </a:rPr>
              <a:t>現在</a:t>
            </a:r>
            <a:r>
              <a:rPr lang="en-US" altLang="zh-TW" dirty="0" smtClean="0">
                <a:solidFill>
                  <a:srgbClr val="000000"/>
                </a:solidFill>
                <a:latin typeface="Arial" panose="020B0604020202020204" pitchFamily="34" charset="0"/>
              </a:rPr>
              <a:t>IT</a:t>
            </a:r>
            <a:r>
              <a:rPr lang="zh-TW" altLang="en-US" dirty="0"/>
              <a:t>個人化</a:t>
            </a:r>
            <a:r>
              <a:rPr lang="zh-TW" altLang="en-US" dirty="0" smtClean="0">
                <a:solidFill>
                  <a:srgbClr val="000000"/>
                </a:solidFill>
                <a:latin typeface="Arial" panose="020B0604020202020204" pitchFamily="34" charset="0"/>
              </a:rPr>
              <a:t>可行</a:t>
            </a:r>
            <a:r>
              <a:rPr lang="zh-TW" altLang="en-US" dirty="0">
                <a:solidFill>
                  <a:srgbClr val="000000"/>
                </a:solidFill>
                <a:latin typeface="Arial" panose="020B0604020202020204" pitchFamily="34" charset="0"/>
              </a:rPr>
              <a:t>的</a:t>
            </a:r>
            <a:r>
              <a:rPr lang="en-US" altLang="zh-TW" dirty="0">
                <a:solidFill>
                  <a:srgbClr val="000000"/>
                </a:solidFill>
                <a:latin typeface="Arial" panose="020B0604020202020204" pitchFamily="34" charset="0"/>
              </a:rPr>
              <a:t>Solution</a:t>
            </a:r>
            <a:r>
              <a:rPr lang="zh-TW" altLang="en-US" dirty="0">
                <a:solidFill>
                  <a:srgbClr val="000000"/>
                </a:solidFill>
                <a:latin typeface="Arial" panose="020B0604020202020204" pitchFamily="34" charset="0"/>
              </a:rPr>
              <a:t>有：虛擬化、雲端，及虛擬化與雲端的混合方案</a:t>
            </a:r>
            <a:r>
              <a:rPr lang="zh-TW" altLang="en-US" dirty="0" smtClean="0">
                <a:solidFill>
                  <a:srgbClr val="000000"/>
                </a:solidFill>
                <a:latin typeface="Arial" panose="020B0604020202020204" pitchFamily="34" charset="0"/>
              </a:rPr>
              <a:t>。</a:t>
            </a:r>
            <a:endParaRPr lang="en-US" altLang="zh-TW" dirty="0" smtClean="0">
              <a:solidFill>
                <a:srgbClr val="000000"/>
              </a:solidFill>
              <a:latin typeface="Arial" panose="020B0604020202020204" pitchFamily="34" charset="0"/>
            </a:endParaRPr>
          </a:p>
          <a:p>
            <a:pPr>
              <a:buFont typeface="Arial" panose="020B0604020202020204" pitchFamily="34" charset="0"/>
              <a:buChar char="•"/>
            </a:pPr>
            <a:endParaRPr lang="en-US" altLang="zh-TW" dirty="0" smtClean="0">
              <a:solidFill>
                <a:srgbClr val="000000"/>
              </a:solidFill>
              <a:latin typeface="Arial" panose="020B0604020202020204" pitchFamily="34" charset="0"/>
            </a:endParaRPr>
          </a:p>
          <a:p>
            <a:pPr fontAlgn="base"/>
            <a:r>
              <a:rPr lang="zh-TW" altLang="en-US" dirty="0"/>
              <a:t>行動裝置管理</a:t>
            </a:r>
            <a:r>
              <a:rPr lang="zh-TW" altLang="en-US" dirty="0" smtClean="0"/>
              <a:t>主要</a:t>
            </a:r>
            <a:r>
              <a:rPr lang="zh-TW" altLang="en-US" dirty="0"/>
              <a:t>提供企業針對行動裝置</a:t>
            </a:r>
            <a:r>
              <a:rPr lang="en-US" altLang="zh-TW" dirty="0"/>
              <a:t>(</a:t>
            </a:r>
            <a:r>
              <a:rPr lang="zh-TW" altLang="en-US" dirty="0"/>
              <a:t>例如：</a:t>
            </a:r>
            <a:r>
              <a:rPr lang="en-US" altLang="zh-TW" dirty="0"/>
              <a:t>smart phone</a:t>
            </a:r>
            <a:r>
              <a:rPr lang="zh-TW" altLang="en-US" dirty="0"/>
              <a:t>、</a:t>
            </a:r>
            <a:r>
              <a:rPr lang="en-US" altLang="zh-TW" dirty="0"/>
              <a:t>Pad.....)</a:t>
            </a:r>
            <a:r>
              <a:rPr lang="zh-TW" altLang="en-US" dirty="0"/>
              <a:t>進行管理的一個服務，使企業能在不干擾使用者情況下，透過無線方式快速管理行動裝置，其功能包括</a:t>
            </a:r>
            <a:r>
              <a:rPr lang="zh-TW" altLang="en-US" dirty="0" smtClean="0"/>
              <a:t>：</a:t>
            </a:r>
            <a:r>
              <a:rPr lang="en-US" altLang="zh-TW" dirty="0" smtClean="0"/>
              <a:t>• </a:t>
            </a:r>
            <a:r>
              <a:rPr lang="zh-TW" altLang="en-US" dirty="0" smtClean="0"/>
              <a:t>安全管理  </a:t>
            </a:r>
            <a:r>
              <a:rPr lang="en-US" altLang="zh-TW" dirty="0" smtClean="0"/>
              <a:t>• </a:t>
            </a:r>
            <a:r>
              <a:rPr lang="zh-TW" altLang="en-US" dirty="0" smtClean="0"/>
              <a:t>政策管理 </a:t>
            </a:r>
            <a:r>
              <a:rPr lang="en-US" altLang="zh-TW" dirty="0" smtClean="0"/>
              <a:t>• </a:t>
            </a:r>
            <a:r>
              <a:rPr lang="zh-TW" altLang="en-US" dirty="0"/>
              <a:t>軟體部署 </a:t>
            </a:r>
            <a:r>
              <a:rPr lang="en-US" altLang="zh-TW" dirty="0" smtClean="0"/>
              <a:t>• </a:t>
            </a:r>
            <a:r>
              <a:rPr lang="zh-TW" altLang="en-US" dirty="0" smtClean="0"/>
              <a:t>資產</a:t>
            </a:r>
            <a:r>
              <a:rPr lang="zh-TW" altLang="en-US" dirty="0"/>
              <a:t>管理 </a:t>
            </a:r>
            <a:endParaRPr lang="en-US" altLang="zh-TW" dirty="0" smtClean="0"/>
          </a:p>
          <a:p>
            <a:pPr fontAlgn="base"/>
            <a:endParaRPr lang="en-US" altLang="zh-TW" b="0" i="0" dirty="0" smtClean="0">
              <a:solidFill>
                <a:srgbClr val="000000"/>
              </a:solidFill>
              <a:effectLst/>
              <a:latin typeface="Arial" panose="020B0604020202020204" pitchFamily="34" charset="0"/>
            </a:endParaRPr>
          </a:p>
          <a:p>
            <a:pPr fontAlgn="base"/>
            <a:r>
              <a:rPr lang="zh-TW" altLang="en-US" dirty="0">
                <a:solidFill>
                  <a:srgbClr val="000000"/>
                </a:solidFill>
                <a:latin typeface="Arial" panose="020B0604020202020204" pitchFamily="34" charset="0"/>
              </a:rPr>
              <a:t>行動應用管理 </a:t>
            </a:r>
            <a:r>
              <a:rPr lang="en-US" altLang="zh-TW" dirty="0">
                <a:solidFill>
                  <a:srgbClr val="000000"/>
                </a:solidFill>
                <a:latin typeface="Arial" panose="020B0604020202020204" pitchFamily="34" charset="0"/>
              </a:rPr>
              <a:t>(Mobile Application Management, MAM) </a:t>
            </a:r>
            <a:r>
              <a:rPr lang="zh-TW" altLang="en-US" dirty="0" smtClean="0">
                <a:solidFill>
                  <a:srgbClr val="000000"/>
                </a:solidFill>
                <a:latin typeface="Arial" panose="020B0604020202020204" pitchFamily="34" charset="0"/>
              </a:rPr>
              <a:t>負責</a:t>
            </a:r>
            <a:r>
              <a:rPr lang="zh-TW" altLang="en-US" dirty="0">
                <a:solidFill>
                  <a:srgbClr val="000000"/>
                </a:solidFill>
                <a:latin typeface="Arial" panose="020B0604020202020204" pitchFamily="34" charset="0"/>
              </a:rPr>
              <a:t>組態和控制對公司提供的自攜裝置</a:t>
            </a:r>
            <a:r>
              <a:rPr lang="en-US" altLang="zh-TW" dirty="0">
                <a:solidFill>
                  <a:srgbClr val="000000"/>
                </a:solidFill>
                <a:latin typeface="Arial" panose="020B0604020202020204" pitchFamily="34" charset="0"/>
              </a:rPr>
              <a:t>(BYOD</a:t>
            </a:r>
            <a:r>
              <a:rPr lang="en-US" altLang="zh-TW" dirty="0" smtClean="0">
                <a:solidFill>
                  <a:srgbClr val="000000"/>
                </a:solidFill>
                <a:latin typeface="Arial" panose="020B0604020202020204" pitchFamily="34" charset="0"/>
              </a:rPr>
              <a:t>)，如</a:t>
            </a:r>
            <a:r>
              <a:rPr lang="zh-TW" altLang="en-US" dirty="0" smtClean="0">
                <a:solidFill>
                  <a:srgbClr val="000000"/>
                </a:solidFill>
                <a:latin typeface="Arial" panose="020B0604020202020204" pitchFamily="34" charset="0"/>
              </a:rPr>
              <a:t>智慧型</a:t>
            </a:r>
            <a:r>
              <a:rPr lang="zh-TW" altLang="en-US" dirty="0">
                <a:solidFill>
                  <a:srgbClr val="000000"/>
                </a:solidFill>
                <a:latin typeface="Arial" panose="020B0604020202020204" pitchFamily="34" charset="0"/>
              </a:rPr>
              <a:t>手機或平板電腦</a:t>
            </a:r>
            <a:r>
              <a:rPr lang="zh-TW" altLang="en-US" dirty="0" smtClean="0">
                <a:solidFill>
                  <a:srgbClr val="000000"/>
                </a:solidFill>
                <a:latin typeface="Arial" panose="020B0604020202020204" pitchFamily="34" charset="0"/>
              </a:rPr>
              <a:t>的軟體設定中，使用</a:t>
            </a:r>
            <a:r>
              <a:rPr lang="zh-TW" altLang="en-US" dirty="0">
                <a:solidFill>
                  <a:srgbClr val="000000"/>
                </a:solidFill>
                <a:latin typeface="Arial" panose="020B0604020202020204" pitchFamily="34" charset="0"/>
              </a:rPr>
              <a:t>內部開發和商業的行動應用的軟體和服務。</a:t>
            </a:r>
          </a:p>
          <a:p>
            <a:pPr fontAlgn="base"/>
            <a:r>
              <a:rPr lang="zh-TW" altLang="en-US" dirty="0" smtClean="0">
                <a:solidFill>
                  <a:srgbClr val="000000"/>
                </a:solidFill>
                <a:latin typeface="Arial" panose="020B0604020202020204" pitchFamily="34" charset="0"/>
              </a:rPr>
              <a:t>行動</a:t>
            </a:r>
            <a:r>
              <a:rPr lang="zh-TW" altLang="en-US" dirty="0">
                <a:solidFill>
                  <a:srgbClr val="000000"/>
                </a:solidFill>
                <a:latin typeface="Arial" panose="020B0604020202020204" pitchFamily="34" charset="0"/>
              </a:rPr>
              <a:t>應用管理在應用程式層級提供精細控制，使管理員能夠管理和保護應用程式資料。行動應用管理</a:t>
            </a:r>
            <a:r>
              <a:rPr lang="en-US" altLang="zh-TW" dirty="0">
                <a:solidFill>
                  <a:srgbClr val="000000"/>
                </a:solidFill>
                <a:latin typeface="Arial" panose="020B0604020202020204" pitchFamily="34" charset="0"/>
              </a:rPr>
              <a:t>(MAM)</a:t>
            </a:r>
            <a:r>
              <a:rPr lang="zh-TW" altLang="en-US" dirty="0">
                <a:solidFill>
                  <a:srgbClr val="000000"/>
                </a:solidFill>
                <a:latin typeface="Arial" panose="020B0604020202020204" pitchFamily="34" charset="0"/>
              </a:rPr>
              <a:t>不同於行動裝置管理（</a:t>
            </a:r>
            <a:r>
              <a:rPr lang="en-US" altLang="zh-TW" dirty="0">
                <a:solidFill>
                  <a:srgbClr val="000000"/>
                </a:solidFill>
                <a:latin typeface="Arial" panose="020B0604020202020204" pitchFamily="34" charset="0"/>
              </a:rPr>
              <a:t>MDM</a:t>
            </a:r>
            <a:r>
              <a:rPr lang="zh-TW" altLang="en-US" dirty="0">
                <a:solidFill>
                  <a:srgbClr val="000000"/>
                </a:solidFill>
                <a:latin typeface="Arial" panose="020B0604020202020204" pitchFamily="34" charset="0"/>
              </a:rPr>
              <a:t>），其重點是控制整個裝置，並要求用戶註冊他們的裝置並安裝服務代理。</a:t>
            </a:r>
            <a:endParaRPr lang="zh-TW" alt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39750382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fontScale="90000"/>
          </a:bodyPr>
          <a:lstStyle/>
          <a:p>
            <a:r>
              <a:rPr lang="en-US" dirty="0"/>
              <a:t>Business Applications of Wireless Networks</a:t>
            </a:r>
            <a:endParaRPr lang="en-US" sz="4000" b="1" dirty="0">
              <a:solidFill>
                <a:schemeClr val="tx1"/>
              </a:solidFill>
            </a:endParaRPr>
          </a:p>
        </p:txBody>
      </p:sp>
      <p:sp>
        <p:nvSpPr>
          <p:cNvPr id="36867" name="Content Placeholder 2"/>
          <p:cNvSpPr>
            <a:spLocks noGrp="1"/>
          </p:cNvSpPr>
          <p:nvPr>
            <p:ph idx="1"/>
          </p:nvPr>
        </p:nvSpPr>
        <p:spPr/>
        <p:txBody>
          <a:bodyPr/>
          <a:lstStyle/>
          <a:p>
            <a:pPr>
              <a:spcBef>
                <a:spcPts val="600"/>
              </a:spcBef>
              <a:spcAft>
                <a:spcPts val="1200"/>
              </a:spcAft>
            </a:pPr>
            <a:r>
              <a:rPr lang="en-US" sz="2800" dirty="0"/>
              <a:t>Areas experiencing tremendous growth using wireless technologies include:</a:t>
            </a:r>
          </a:p>
          <a:p>
            <a:pPr lvl="2">
              <a:spcBef>
                <a:spcPts val="600"/>
              </a:spcBef>
              <a:spcAft>
                <a:spcPts val="1200"/>
              </a:spcAft>
              <a:buClr>
                <a:schemeClr val="bg2"/>
              </a:buClr>
            </a:pPr>
            <a:r>
              <a:rPr lang="en-US" sz="2400" dirty="0"/>
              <a:t>Radio-frequency identification (RFID)</a:t>
            </a:r>
          </a:p>
          <a:p>
            <a:pPr lvl="2">
              <a:spcBef>
                <a:spcPts val="600"/>
              </a:spcBef>
              <a:spcAft>
                <a:spcPts val="1200"/>
              </a:spcAft>
              <a:buClr>
                <a:schemeClr val="bg2"/>
              </a:buClr>
            </a:pPr>
            <a:r>
              <a:rPr lang="en-US" sz="2400" dirty="0"/>
              <a:t>Global positioning systems (GPS)</a:t>
            </a:r>
          </a:p>
          <a:p>
            <a:pPr lvl="2">
              <a:spcBef>
                <a:spcPts val="600"/>
              </a:spcBef>
              <a:spcAft>
                <a:spcPts val="1200"/>
              </a:spcAft>
              <a:buClr>
                <a:schemeClr val="bg2"/>
              </a:buClr>
            </a:pPr>
            <a:r>
              <a:rPr lang="en-US" sz="2400" dirty="0"/>
              <a:t>Geographic information systems (GIS)</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73822405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Figure 7.21 Elements of an RFID system</a:t>
            </a:r>
            <a:endParaRPr lang="en-US" b="1" dirty="0">
              <a:solidFill>
                <a:schemeClr val="tx1"/>
              </a:solidFill>
            </a:endParaRPr>
          </a:p>
        </p:txBody>
      </p:sp>
      <p:sp>
        <p:nvSpPr>
          <p:cNvPr id="37891" name="Content Placeholder 2"/>
          <p:cNvSpPr>
            <a:spLocks noGrp="1"/>
          </p:cNvSpPr>
          <p:nvPr>
            <p:ph idx="1"/>
          </p:nvPr>
        </p:nvSpPr>
        <p:spPr/>
        <p:txBody>
          <a:bodyPr/>
          <a:lstStyle/>
          <a:p>
            <a:r>
              <a:rPr lang="en-US" sz="2800" b="1" dirty="0"/>
              <a:t>Radio frequency identification (RFID) </a:t>
            </a:r>
            <a:r>
              <a:rPr lang="en-US" sz="2800" dirty="0"/>
              <a:t>–</a:t>
            </a:r>
            <a:r>
              <a:rPr lang="en-US" sz="2800" b="1" dirty="0"/>
              <a:t> </a:t>
            </a:r>
            <a:r>
              <a:rPr lang="en-US" sz="2800" dirty="0"/>
              <a:t>Uses electronic tags and labels to identify objects wirelessly over short distances</a:t>
            </a:r>
          </a:p>
        </p:txBody>
      </p:sp>
      <p:pic>
        <p:nvPicPr>
          <p:cNvPr id="6146" name="Picture 2" descr="A graphic shows tagged products being detected by an R F I D reader/writer which connects through a network to a computer system or server."/>
          <p:cNvPicPr>
            <a:picLocks noChangeAspect="1" noChangeArrowheads="1"/>
          </p:cNvPicPr>
          <p:nvPr/>
        </p:nvPicPr>
        <p:blipFill>
          <a:blip r:embed="rId3" cstate="print"/>
          <a:srcRect/>
          <a:stretch>
            <a:fillRect/>
          </a:stretch>
        </p:blipFill>
        <p:spPr bwMode="auto">
          <a:xfrm>
            <a:off x="533400" y="2514600"/>
            <a:ext cx="8063492" cy="3556000"/>
          </a:xfrm>
          <a:prstGeom prst="rect">
            <a:avLst/>
          </a:prstGeom>
          <a:noFill/>
        </p:spPr>
      </p:pic>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206854736"/>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Radio Frequency Identification (RFID) </a:t>
            </a:r>
            <a:r>
              <a:rPr lang="en-US" sz="2000" dirty="0"/>
              <a:t>1 of 2</a:t>
            </a:r>
            <a:endParaRPr lang="en-US" b="1" dirty="0">
              <a:solidFill>
                <a:schemeClr val="tx1"/>
              </a:solidFill>
            </a:endParaRPr>
          </a:p>
        </p:txBody>
      </p:sp>
      <p:sp>
        <p:nvSpPr>
          <p:cNvPr id="35843" name="Content Placeholder 2"/>
          <p:cNvSpPr>
            <a:spLocks noGrp="1"/>
          </p:cNvSpPr>
          <p:nvPr>
            <p:ph idx="1"/>
          </p:nvPr>
        </p:nvSpPr>
        <p:spPr/>
        <p:txBody>
          <a:bodyPr/>
          <a:lstStyle/>
          <a:p>
            <a:pPr>
              <a:spcBef>
                <a:spcPts val="600"/>
              </a:spcBef>
              <a:spcAft>
                <a:spcPts val="1200"/>
              </a:spcAft>
              <a:defRPr/>
            </a:pPr>
            <a:r>
              <a:rPr lang="en-US" sz="2800" b="1" kern="1200" dirty="0"/>
              <a:t>RFID tag </a:t>
            </a:r>
            <a:r>
              <a:rPr lang="en-US" sz="2800" kern="1200" dirty="0"/>
              <a:t>– An electronic identification device that is made up of a chip and antenna</a:t>
            </a:r>
          </a:p>
          <a:p>
            <a:pPr>
              <a:spcBef>
                <a:spcPts val="600"/>
              </a:spcBef>
              <a:spcAft>
                <a:spcPts val="1200"/>
              </a:spcAft>
              <a:defRPr/>
            </a:pPr>
            <a:r>
              <a:rPr lang="en-US" sz="2800" b="1" kern="1200" dirty="0"/>
              <a:t>RFID reader (RFID interrogator) </a:t>
            </a:r>
            <a:r>
              <a:rPr lang="en-US" sz="2800" kern="1200" dirty="0"/>
              <a:t>– A transmitter/receiver that reads the contents of RFID tags in the area</a:t>
            </a:r>
          </a:p>
          <a:p>
            <a:pPr>
              <a:spcBef>
                <a:spcPts val="600"/>
              </a:spcBef>
              <a:spcAft>
                <a:spcPts val="1200"/>
              </a:spcAft>
              <a:defRPr/>
            </a:pPr>
            <a:r>
              <a:rPr lang="en-US" sz="2800" b="1" kern="1200" dirty="0"/>
              <a:t>Passive RFID tag </a:t>
            </a:r>
            <a:r>
              <a:rPr lang="en-US" sz="2800" kern="1200" dirty="0"/>
              <a:t>–</a:t>
            </a:r>
            <a:r>
              <a:rPr lang="en-US" sz="2800" b="1" kern="1200" dirty="0"/>
              <a:t> </a:t>
            </a:r>
            <a:r>
              <a:rPr lang="en-US" sz="2800" kern="1200" dirty="0"/>
              <a:t>Does not have a power source</a:t>
            </a:r>
          </a:p>
          <a:p>
            <a:pPr>
              <a:spcBef>
                <a:spcPts val="600"/>
              </a:spcBef>
              <a:spcAft>
                <a:spcPts val="1200"/>
              </a:spcAft>
              <a:defRPr/>
            </a:pPr>
            <a:r>
              <a:rPr lang="en-US" sz="2800" b="1" kern="1200" dirty="0"/>
              <a:t>Active RFID tag </a:t>
            </a:r>
            <a:r>
              <a:rPr lang="en-US" sz="2800" kern="1200" dirty="0"/>
              <a:t>–</a:t>
            </a:r>
            <a:r>
              <a:rPr lang="en-US" sz="2800" b="1" kern="1200" dirty="0"/>
              <a:t> </a:t>
            </a:r>
            <a:r>
              <a:rPr lang="en-US" sz="2800" kern="1200" dirty="0"/>
              <a:t>Contains a</a:t>
            </a:r>
            <a:r>
              <a:rPr lang="en-US" sz="2800" b="1" i="1" kern="1200" dirty="0"/>
              <a:t> </a:t>
            </a:r>
            <a:r>
              <a:rPr lang="en-US" sz="2800" kern="1200" dirty="0"/>
              <a:t>transmitter and a power source (typically a battery)</a:t>
            </a:r>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274895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t>Radio Frequency Identification (RFID) </a:t>
            </a:r>
            <a:r>
              <a:rPr lang="en-US" sz="2000" dirty="0"/>
              <a:t>2 of 2</a:t>
            </a:r>
            <a:endParaRPr lang="en-US" b="1" dirty="0">
              <a:solidFill>
                <a:schemeClr val="tx1"/>
              </a:solidFill>
            </a:endParaRPr>
          </a:p>
        </p:txBody>
      </p:sp>
      <p:sp>
        <p:nvSpPr>
          <p:cNvPr id="35843" name="Content Placeholder 2"/>
          <p:cNvSpPr>
            <a:spLocks noGrp="1"/>
          </p:cNvSpPr>
          <p:nvPr>
            <p:ph idx="1"/>
          </p:nvPr>
        </p:nvSpPr>
        <p:spPr/>
        <p:txBody>
          <a:bodyPr>
            <a:normAutofit fontScale="25000" lnSpcReduction="20000"/>
          </a:bodyPr>
          <a:lstStyle/>
          <a:p>
            <a:pPr>
              <a:lnSpc>
                <a:spcPct val="110000"/>
              </a:lnSpc>
              <a:spcBef>
                <a:spcPts val="600"/>
              </a:spcBef>
              <a:spcAft>
                <a:spcPts val="1200"/>
              </a:spcAft>
              <a:defRPr/>
            </a:pPr>
            <a:r>
              <a:rPr lang="en-US" sz="9600" b="1" kern="1200" dirty="0"/>
              <a:t>Semipassive RFID tag </a:t>
            </a:r>
            <a:r>
              <a:rPr lang="en-US" sz="9600" b="1" i="1" kern="1200" dirty="0"/>
              <a:t>– </a:t>
            </a:r>
            <a:r>
              <a:rPr lang="en-US" sz="9600" kern="1200" dirty="0"/>
              <a:t>Uses a battery to run the microchip’s circuitry, but communicates by drawing power from the RFID reader </a:t>
            </a:r>
          </a:p>
          <a:p>
            <a:pPr>
              <a:lnSpc>
                <a:spcPct val="110000"/>
              </a:lnSpc>
              <a:spcBef>
                <a:spcPts val="600"/>
              </a:spcBef>
              <a:spcAft>
                <a:spcPts val="1200"/>
              </a:spcAft>
              <a:defRPr/>
            </a:pPr>
            <a:r>
              <a:rPr lang="en-US" sz="9600" b="1" kern="1200" dirty="0"/>
              <a:t>Asset tracking – </a:t>
            </a:r>
            <a:r>
              <a:rPr lang="en-US" sz="9600" kern="1200" dirty="0"/>
              <a:t>Occurs when a company places active or semi-passive RFID tags on expensive products or assets to gather data on the items’ locations with little or no manual intervention</a:t>
            </a:r>
          </a:p>
          <a:p>
            <a:pPr>
              <a:lnSpc>
                <a:spcPct val="110000"/>
              </a:lnSpc>
              <a:spcBef>
                <a:spcPts val="600"/>
              </a:spcBef>
              <a:spcAft>
                <a:spcPts val="1200"/>
              </a:spcAft>
              <a:defRPr/>
            </a:pPr>
            <a:r>
              <a:rPr lang="en-US" sz="9600" b="1" kern="1200" dirty="0"/>
              <a:t>RFID accelerometer </a:t>
            </a:r>
            <a:r>
              <a:rPr lang="en-US" sz="9600" kern="1200" dirty="0"/>
              <a:t>– A device that measures the acceleration (the rate of change of velocity) of an item and is used to track truck speeds or taxi cab </a:t>
            </a:r>
            <a:r>
              <a:rPr lang="en-US" sz="9600" kern="1200" dirty="0" smtClean="0"/>
              <a:t>speeds</a:t>
            </a:r>
            <a:r>
              <a:rPr lang="zh-TW" altLang="en-US" sz="4800" dirty="0" smtClean="0"/>
              <a:t>加速度計量器</a:t>
            </a:r>
            <a:endParaRPr lang="en-US" sz="4800" kern="1200" dirty="0"/>
          </a:p>
          <a:p>
            <a:pPr>
              <a:lnSpc>
                <a:spcPct val="110000"/>
              </a:lnSpc>
              <a:spcBef>
                <a:spcPts val="600"/>
              </a:spcBef>
              <a:spcAft>
                <a:spcPts val="1200"/>
              </a:spcAft>
              <a:defRPr/>
            </a:pPr>
            <a:r>
              <a:rPr lang="en-US" sz="9600" b="1" kern="1200" dirty="0"/>
              <a:t>Chipless RFID tag – </a:t>
            </a:r>
            <a:r>
              <a:rPr lang="en-US" sz="9600" kern="1200" dirty="0"/>
              <a:t>Uses plastic or conductive polymers instead of silicon-based microchips, allowing them to be washed or exposed to water without damaging the chip</a:t>
            </a:r>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420834036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r>
              <a:rPr lang="en-US" baseline="0" dirty="0"/>
              <a:t> </a:t>
            </a:r>
            <a:r>
              <a:rPr lang="en-US" sz="2000" dirty="0"/>
              <a:t>1 of 2</a:t>
            </a:r>
            <a:endParaRPr lang="en-US" dirty="0"/>
          </a:p>
        </p:txBody>
      </p:sp>
      <p:sp>
        <p:nvSpPr>
          <p:cNvPr id="3" name="Content Placeholder 2"/>
          <p:cNvSpPr>
            <a:spLocks noGrp="1"/>
          </p:cNvSpPr>
          <p:nvPr>
            <p:ph idx="1"/>
          </p:nvPr>
        </p:nvSpPr>
        <p:spPr/>
        <p:txBody>
          <a:bodyPr/>
          <a:lstStyle/>
          <a:p>
            <a:pPr marL="804863" indent="-804863">
              <a:spcBef>
                <a:spcPts val="600"/>
              </a:spcBef>
              <a:spcAft>
                <a:spcPts val="1200"/>
              </a:spcAft>
              <a:defRPr/>
            </a:pPr>
            <a:r>
              <a:rPr lang="en-US" sz="2800" dirty="0"/>
              <a:t>7.1	 Explain the five networking elements creating a connected world.</a:t>
            </a:r>
          </a:p>
          <a:p>
            <a:pPr marL="804863" indent="-804863">
              <a:spcBef>
                <a:spcPts val="600"/>
              </a:spcBef>
              <a:spcAft>
                <a:spcPts val="1200"/>
              </a:spcAft>
              <a:defRPr/>
            </a:pPr>
            <a:r>
              <a:rPr lang="en-US" sz="2800" dirty="0"/>
              <a:t>7.2	 Identify the benefits and challenges of a connected world.</a:t>
            </a:r>
          </a:p>
        </p:txBody>
      </p:sp>
      <p:sp>
        <p:nvSpPr>
          <p:cNvPr id="4" name="Text Placeholder 3"/>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6" name="矩形 5"/>
          <p:cNvSpPr/>
          <p:nvPr/>
        </p:nvSpPr>
        <p:spPr>
          <a:xfrm>
            <a:off x="1181512" y="3124200"/>
            <a:ext cx="6514688" cy="3416320"/>
          </a:xfrm>
          <a:prstGeom prst="rect">
            <a:avLst/>
          </a:prstGeom>
        </p:spPr>
        <p:txBody>
          <a:bodyPr wrap="square">
            <a:spAutoFit/>
          </a:bodyPr>
          <a:lstStyle/>
          <a:p>
            <a:r>
              <a:rPr lang="zh-TW" altLang="en-US" dirty="0"/>
              <a:t>計算機網絡在</a:t>
            </a:r>
            <a:r>
              <a:rPr lang="zh-TW" altLang="en-US" dirty="0" smtClean="0"/>
              <a:t>全球持續</a:t>
            </a:r>
            <a:r>
              <a:rPr lang="zh-TW" altLang="en-US" dirty="0"/>
              <a:t>運營，支持我們全天候和始終保持聯繫的生活方式。</a:t>
            </a:r>
          </a:p>
          <a:p>
            <a:endParaRPr lang="en-US" altLang="zh-TW" dirty="0" smtClean="0"/>
          </a:p>
          <a:p>
            <a:r>
              <a:rPr lang="zh-TW" altLang="en-US" dirty="0" smtClean="0"/>
              <a:t>你</a:t>
            </a:r>
            <a:r>
              <a:rPr lang="zh-TW" altLang="en-US" dirty="0"/>
              <a:t>現在可能正在使用幾個不同的網絡，甚至沒有意識到它。</a:t>
            </a:r>
          </a:p>
          <a:p>
            <a:endParaRPr lang="en-US" altLang="zh-TW" dirty="0" smtClean="0"/>
          </a:p>
          <a:p>
            <a:r>
              <a:rPr lang="zh-TW" altLang="en-US" dirty="0" smtClean="0"/>
              <a:t>您</a:t>
            </a:r>
            <a:r>
              <a:rPr lang="zh-TW" altLang="en-US" dirty="0"/>
              <a:t>可能正在使用學校的網絡與教師進行通信，使用電話網絡與朋友進行通信，使用有線網絡觀看電視或收聽廣播。</a:t>
            </a:r>
          </a:p>
          <a:p>
            <a:endParaRPr lang="en-US" altLang="zh-TW" dirty="0" smtClean="0"/>
          </a:p>
          <a:p>
            <a:r>
              <a:rPr lang="zh-TW" altLang="en-US" dirty="0" smtClean="0"/>
              <a:t>網絡電信</a:t>
            </a:r>
            <a:r>
              <a:rPr lang="zh-TW" altLang="en-US" dirty="0"/>
              <a:t>或信息交換（語音，文本，數據，音頻，視頻）。</a:t>
            </a:r>
          </a:p>
          <a:p>
            <a:endParaRPr lang="en-US" altLang="zh-TW" dirty="0" smtClean="0"/>
          </a:p>
          <a:p>
            <a:r>
              <a:rPr lang="zh-TW" altLang="en-US" dirty="0" smtClean="0"/>
              <a:t>電信</a:t>
            </a:r>
            <a:r>
              <a:rPr lang="zh-TW" altLang="en-US" dirty="0"/>
              <a:t>業已經從政府監管的壟斷轉變為放鬆管制的市場，許多供應商都在激烈競爭。</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Autofit/>
          </a:bodyPr>
          <a:lstStyle/>
          <a:p>
            <a:r>
              <a:rPr lang="en-US" dirty="0"/>
              <a:t>Global Positioning System </a:t>
            </a:r>
            <a:r>
              <a:rPr lang="en-US" sz="2000" dirty="0"/>
              <a:t>1 of 2</a:t>
            </a:r>
            <a:endParaRPr lang="en-US" sz="2400" b="1" dirty="0">
              <a:solidFill>
                <a:schemeClr val="tx1"/>
              </a:solidFill>
            </a:endParaRPr>
          </a:p>
        </p:txBody>
      </p:sp>
      <p:sp>
        <p:nvSpPr>
          <p:cNvPr id="36867" name="Content Placeholder 2"/>
          <p:cNvSpPr>
            <a:spLocks noGrp="1"/>
          </p:cNvSpPr>
          <p:nvPr>
            <p:ph idx="1"/>
          </p:nvPr>
        </p:nvSpPr>
        <p:spPr/>
        <p:txBody>
          <a:bodyPr>
            <a:normAutofit/>
          </a:bodyPr>
          <a:lstStyle/>
          <a:p>
            <a:pPr>
              <a:spcBef>
                <a:spcPts val="600"/>
              </a:spcBef>
              <a:spcAft>
                <a:spcPts val="1200"/>
              </a:spcAft>
              <a:defRPr/>
            </a:pPr>
            <a:r>
              <a:rPr lang="en-US" sz="2800" b="1" dirty="0"/>
              <a:t>Global positioning system (GPS) </a:t>
            </a:r>
            <a:r>
              <a:rPr lang="en-US" sz="2800" dirty="0"/>
              <a:t>–</a:t>
            </a:r>
            <a:r>
              <a:rPr lang="en-US" sz="2800" b="1" dirty="0"/>
              <a:t> </a:t>
            </a:r>
            <a:r>
              <a:rPr lang="en-US" sz="2800" dirty="0"/>
              <a:t>A satellite-based navigation system providing extremely accurate position, time, and speed information</a:t>
            </a:r>
          </a:p>
          <a:p>
            <a:pPr>
              <a:spcBef>
                <a:spcPts val="600"/>
              </a:spcBef>
              <a:spcAft>
                <a:spcPts val="1200"/>
              </a:spcAft>
              <a:defRPr/>
            </a:pPr>
            <a:r>
              <a:rPr lang="en-US" sz="2800" b="1" dirty="0"/>
              <a:t>Automatic vehicle location (AVL) </a:t>
            </a:r>
            <a:r>
              <a:rPr lang="en-US" sz="2800" dirty="0"/>
              <a:t>– Uses GPS tracking to track vehicles</a:t>
            </a:r>
          </a:p>
          <a:p>
            <a:pPr>
              <a:spcBef>
                <a:spcPts val="600"/>
              </a:spcBef>
              <a:spcAft>
                <a:spcPts val="1200"/>
              </a:spcAft>
              <a:defRPr/>
            </a:pPr>
            <a:r>
              <a:rPr lang="en-US" sz="2800" b="1" kern="1200" dirty="0"/>
              <a:t>Latitude</a:t>
            </a:r>
            <a:r>
              <a:rPr lang="en-US" sz="2800" b="1" i="1" kern="1200" dirty="0"/>
              <a:t> </a:t>
            </a:r>
            <a:r>
              <a:rPr lang="en-US" sz="2800" kern="1200" dirty="0"/>
              <a:t>–</a:t>
            </a:r>
            <a:r>
              <a:rPr lang="en-US" sz="2800" b="1" i="1" kern="1200" dirty="0"/>
              <a:t> </a:t>
            </a:r>
            <a:r>
              <a:rPr lang="en-US" sz="2800" kern="1200" dirty="0"/>
              <a:t>Represents a north/south measurement of position</a:t>
            </a:r>
          </a:p>
          <a:p>
            <a:pPr>
              <a:spcBef>
                <a:spcPts val="600"/>
              </a:spcBef>
              <a:spcAft>
                <a:spcPts val="1200"/>
              </a:spcAft>
              <a:defRPr/>
            </a:pPr>
            <a:r>
              <a:rPr lang="en-US" sz="2800" b="1" kern="1200" dirty="0"/>
              <a:t>Longitude </a:t>
            </a:r>
            <a:r>
              <a:rPr lang="en-US" sz="2800" kern="1200" dirty="0"/>
              <a:t>–</a:t>
            </a:r>
            <a:r>
              <a:rPr lang="en-US" sz="2800" b="1" kern="1200" dirty="0"/>
              <a:t> </a:t>
            </a:r>
            <a:r>
              <a:rPr lang="en-US" sz="2800" kern="1200" dirty="0"/>
              <a:t>Represents an east/west measurement of position</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424150625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fontScale="90000"/>
          </a:bodyPr>
          <a:lstStyle/>
          <a:p>
            <a:r>
              <a:rPr lang="en-US" sz="4000" dirty="0"/>
              <a:t>Global Positioning System </a:t>
            </a:r>
            <a:r>
              <a:rPr lang="en-US" sz="2200" dirty="0"/>
              <a:t>2 of 2</a:t>
            </a:r>
            <a:endParaRPr lang="en-US" sz="4000" b="1" dirty="0">
              <a:solidFill>
                <a:schemeClr val="tx1"/>
              </a:solidFill>
            </a:endParaRPr>
          </a:p>
        </p:txBody>
      </p:sp>
      <p:sp>
        <p:nvSpPr>
          <p:cNvPr id="36867" name="Content Placeholder 2"/>
          <p:cNvSpPr>
            <a:spLocks noGrp="1"/>
          </p:cNvSpPr>
          <p:nvPr>
            <p:ph idx="1"/>
          </p:nvPr>
        </p:nvSpPr>
        <p:spPr/>
        <p:txBody>
          <a:bodyPr>
            <a:normAutofit fontScale="92500" lnSpcReduction="10000"/>
          </a:bodyPr>
          <a:lstStyle/>
          <a:p>
            <a:pPr>
              <a:lnSpc>
                <a:spcPct val="110000"/>
              </a:lnSpc>
              <a:spcBef>
                <a:spcPts val="600"/>
              </a:spcBef>
              <a:spcAft>
                <a:spcPts val="1200"/>
              </a:spcAft>
              <a:defRPr/>
            </a:pPr>
            <a:r>
              <a:rPr lang="en-US" sz="3000" b="1" kern="1200" dirty="0"/>
              <a:t>Geocache</a:t>
            </a:r>
            <a:r>
              <a:rPr lang="en-US" sz="3000" b="1" i="1" kern="1200" dirty="0"/>
              <a:t> </a:t>
            </a:r>
            <a:r>
              <a:rPr lang="en-US" sz="3000" kern="1200" dirty="0"/>
              <a:t>– A GPS technology adventure game that posts the longitude and latitude location for an item on the Internet for users to </a:t>
            </a:r>
            <a:r>
              <a:rPr lang="en-US" sz="3000" kern="1200" dirty="0" smtClean="0"/>
              <a:t>find</a:t>
            </a:r>
            <a:r>
              <a:rPr lang="zh-TW" altLang="en-US" sz="3000" kern="1200" dirty="0" smtClean="0"/>
              <a:t> </a:t>
            </a:r>
            <a:r>
              <a:rPr lang="zh-TW" altLang="en-US" sz="1300" kern="1200" dirty="0" smtClean="0"/>
              <a:t>寶</a:t>
            </a:r>
            <a:r>
              <a:rPr lang="zh-TW" altLang="en-US" sz="1300" dirty="0"/>
              <a:t>可</a:t>
            </a:r>
            <a:r>
              <a:rPr lang="zh-TW" altLang="en-US" sz="1300" dirty="0" smtClean="0"/>
              <a:t>夢，地理</a:t>
            </a:r>
            <a:r>
              <a:rPr lang="zh-TW" altLang="en-US" sz="1300" dirty="0"/>
              <a:t>藏寶</a:t>
            </a:r>
            <a:endParaRPr lang="en-US" sz="1300" kern="1200" dirty="0"/>
          </a:p>
          <a:p>
            <a:pPr>
              <a:lnSpc>
                <a:spcPct val="110000"/>
              </a:lnSpc>
              <a:spcBef>
                <a:spcPts val="600"/>
              </a:spcBef>
              <a:spcAft>
                <a:spcPts val="1200"/>
              </a:spcAft>
              <a:defRPr/>
            </a:pPr>
            <a:r>
              <a:rPr lang="en-US" sz="3000" b="1" kern="1200" dirty="0"/>
              <a:t>Geocoin</a:t>
            </a:r>
            <a:r>
              <a:rPr lang="en-US" sz="3000" b="1" i="1" kern="1200" dirty="0"/>
              <a:t> </a:t>
            </a:r>
            <a:r>
              <a:rPr lang="en-US" sz="3000" i="1" kern="1200" dirty="0"/>
              <a:t>–</a:t>
            </a:r>
            <a:r>
              <a:rPr lang="en-US" sz="3000" b="1" i="1" kern="1200" dirty="0"/>
              <a:t> </a:t>
            </a:r>
            <a:r>
              <a:rPr lang="en-US" sz="3000" kern="1200" dirty="0"/>
              <a:t>A round coin-sized object uniquely numbered and hidden in geocache</a:t>
            </a:r>
          </a:p>
          <a:p>
            <a:pPr>
              <a:lnSpc>
                <a:spcPct val="110000"/>
              </a:lnSpc>
              <a:spcBef>
                <a:spcPts val="600"/>
              </a:spcBef>
              <a:spcAft>
                <a:spcPts val="1200"/>
              </a:spcAft>
              <a:defRPr/>
            </a:pPr>
            <a:r>
              <a:rPr lang="en-US" sz="3000" b="1" kern="1200" dirty="0"/>
              <a:t>Estimated time of arrival (ETA) </a:t>
            </a:r>
            <a:r>
              <a:rPr lang="en-US" sz="3000" kern="1200" dirty="0"/>
              <a:t>– The time of day of an expected arrival at a certain destination, typically used for navigation applications</a:t>
            </a:r>
          </a:p>
          <a:p>
            <a:pPr>
              <a:lnSpc>
                <a:spcPct val="110000"/>
              </a:lnSpc>
              <a:spcBef>
                <a:spcPts val="600"/>
              </a:spcBef>
              <a:spcAft>
                <a:spcPts val="1200"/>
              </a:spcAft>
              <a:defRPr/>
            </a:pPr>
            <a:r>
              <a:rPr lang="en-US" sz="3000" b="1" kern="1200" dirty="0"/>
              <a:t>Estimated time enroute (ETE) </a:t>
            </a:r>
            <a:r>
              <a:rPr lang="en-US" sz="3000" kern="1200" dirty="0"/>
              <a:t>– The time remaining before reaching a destination using the present speed, typically used for navigation </a:t>
            </a:r>
            <a:r>
              <a:rPr lang="en-US" sz="3000" kern="1200" dirty="0" err="1" smtClean="0"/>
              <a:t>applications</a:t>
            </a:r>
            <a:r>
              <a:rPr lang="en-US" sz="1300" kern="1200" dirty="0" err="1" smtClean="0"/>
              <a:t>途中</a:t>
            </a:r>
            <a:endParaRPr lang="en-US" sz="1300" dirty="0"/>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74985587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r>
              <a:rPr lang="en-US" sz="4000" dirty="0"/>
              <a:t>Geographic  Information System (GIS) </a:t>
            </a:r>
            <a:r>
              <a:rPr lang="en-US" sz="2200" dirty="0"/>
              <a:t>1 of 4</a:t>
            </a:r>
            <a:endParaRPr lang="en-US" sz="4000" b="1" dirty="0">
              <a:solidFill>
                <a:schemeClr val="tx1"/>
              </a:solidFill>
            </a:endParaRPr>
          </a:p>
        </p:txBody>
      </p:sp>
      <p:sp>
        <p:nvSpPr>
          <p:cNvPr id="43011" name="Content Placeholder 2"/>
          <p:cNvSpPr>
            <a:spLocks noGrp="1"/>
          </p:cNvSpPr>
          <p:nvPr>
            <p:ph idx="1"/>
          </p:nvPr>
        </p:nvSpPr>
        <p:spPr/>
        <p:txBody>
          <a:bodyPr/>
          <a:lstStyle/>
          <a:p>
            <a:r>
              <a:rPr lang="en-US" sz="2800" b="1" dirty="0"/>
              <a:t>Geographic information system (GIS) </a:t>
            </a:r>
            <a:r>
              <a:rPr lang="en-US" sz="2800" dirty="0"/>
              <a:t>–</a:t>
            </a:r>
            <a:r>
              <a:rPr lang="en-US" sz="2800" b="1" dirty="0"/>
              <a:t> </a:t>
            </a:r>
            <a:r>
              <a:rPr lang="en-US" sz="2800" dirty="0"/>
              <a:t>Consists of hardware, software, and data that provide location information for display on a multidimensional </a:t>
            </a:r>
            <a:r>
              <a:rPr lang="en-US" sz="2800" dirty="0" smtClean="0"/>
              <a:t>map</a:t>
            </a:r>
          </a:p>
          <a:p>
            <a:endParaRPr lang="en-US" sz="2800" b="1" dirty="0"/>
          </a:p>
          <a:p>
            <a:r>
              <a:rPr lang="en-US" sz="1200" b="1" dirty="0" smtClean="0"/>
              <a:t>Google </a:t>
            </a:r>
            <a:r>
              <a:rPr lang="en-US" sz="1200" b="1" dirty="0" err="1" smtClean="0"/>
              <a:t>map商家資訊</a:t>
            </a:r>
            <a:endParaRPr lang="en-US" sz="1200" b="1" dirty="0"/>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173224896"/>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rgbClr val="222222"/>
                </a:solidFill>
                <a:latin typeface="Arial" panose="020B0604020202020204" pitchFamily="34" charset="0"/>
              </a:rPr>
              <a:t>G</a:t>
            </a:r>
            <a:r>
              <a:rPr lang="en-US" altLang="zh-TW" dirty="0" smtClean="0">
                <a:solidFill>
                  <a:srgbClr val="222222"/>
                </a:solidFill>
                <a:latin typeface="Arial" panose="020B0604020202020204" pitchFamily="34" charset="0"/>
              </a:rPr>
              <a:t>eographic</a:t>
            </a:r>
            <a:r>
              <a:rPr lang="en-US" altLang="zh-TW" dirty="0">
                <a:solidFill>
                  <a:srgbClr val="222222"/>
                </a:solidFill>
                <a:latin typeface="Arial" panose="020B0604020202020204" pitchFamily="34" charset="0"/>
              </a:rPr>
              <a:t> </a:t>
            </a:r>
            <a:r>
              <a:rPr lang="en-US" altLang="zh-TW" b="1" dirty="0">
                <a:solidFill>
                  <a:srgbClr val="222222"/>
                </a:solidFill>
                <a:latin typeface="Arial" panose="020B0604020202020204" pitchFamily="34" charset="0"/>
              </a:rPr>
              <a:t>I</a:t>
            </a:r>
            <a:r>
              <a:rPr lang="en-US" altLang="zh-TW" dirty="0">
                <a:solidFill>
                  <a:srgbClr val="222222"/>
                </a:solidFill>
                <a:latin typeface="Arial" panose="020B0604020202020204" pitchFamily="34" charset="0"/>
              </a:rPr>
              <a:t>nformation </a:t>
            </a:r>
            <a:r>
              <a:rPr lang="en-US" altLang="zh-TW" b="1" dirty="0">
                <a:solidFill>
                  <a:srgbClr val="222222"/>
                </a:solidFill>
                <a:latin typeface="Arial" panose="020B0604020202020204" pitchFamily="34" charset="0"/>
              </a:rPr>
              <a:t>S</a:t>
            </a:r>
            <a:r>
              <a:rPr lang="en-US" altLang="zh-TW" dirty="0">
                <a:solidFill>
                  <a:srgbClr val="222222"/>
                </a:solidFill>
                <a:latin typeface="Arial" panose="020B0604020202020204" pitchFamily="34" charset="0"/>
              </a:rPr>
              <a:t>ystem</a:t>
            </a:r>
            <a:endParaRPr lang="zh-TW" altLang="en-US" dirty="0"/>
          </a:p>
        </p:txBody>
      </p:sp>
      <p:sp>
        <p:nvSpPr>
          <p:cNvPr id="9" name="文字版面配置區 8"/>
          <p:cNvSpPr>
            <a:spLocks noGrp="1"/>
          </p:cNvSpPr>
          <p:nvPr>
            <p:ph type="body" sz="quarter" idx="17"/>
          </p:nvPr>
        </p:nvSpPr>
        <p:spPr/>
        <p:txBody>
          <a:bodyPr/>
          <a:lstStyle/>
          <a:p>
            <a:endParaRPr lang="zh-TW" altLang="en-US"/>
          </a:p>
        </p:txBody>
      </p:sp>
      <p:sp>
        <p:nvSpPr>
          <p:cNvPr id="10" name="文字版面配置區 9"/>
          <p:cNvSpPr>
            <a:spLocks noGrp="1"/>
          </p:cNvSpPr>
          <p:nvPr>
            <p:ph type="body" sz="quarter" idx="16"/>
          </p:nvPr>
        </p:nvSpPr>
        <p:spPr/>
        <p:txBody>
          <a:bodyPr/>
          <a:lstStyle/>
          <a:p>
            <a:endParaRPr lang="zh-TW" altLang="en-US"/>
          </a:p>
        </p:txBody>
      </p:sp>
      <p:sp>
        <p:nvSpPr>
          <p:cNvPr id="11" name="矩形 10"/>
          <p:cNvSpPr/>
          <p:nvPr/>
        </p:nvSpPr>
        <p:spPr>
          <a:xfrm>
            <a:off x="609600" y="985057"/>
            <a:ext cx="8153400" cy="5509200"/>
          </a:xfrm>
          <a:prstGeom prst="rect">
            <a:avLst/>
          </a:prstGeom>
        </p:spPr>
        <p:txBody>
          <a:bodyPr wrap="square">
            <a:spAutoFit/>
          </a:bodyPr>
          <a:lstStyle/>
          <a:p>
            <a:r>
              <a:rPr lang="en-US" altLang="zh-TW" sz="2400" b="1" dirty="0">
                <a:solidFill>
                  <a:srgbClr val="222222"/>
                </a:solidFill>
                <a:latin typeface="Arial" panose="020B0604020202020204" pitchFamily="34" charset="0"/>
              </a:rPr>
              <a:t>GIS</a:t>
            </a:r>
            <a:r>
              <a:rPr lang="zh-TW" altLang="en-US" sz="2400" b="1" dirty="0">
                <a:solidFill>
                  <a:srgbClr val="222222"/>
                </a:solidFill>
                <a:latin typeface="Arial" panose="020B0604020202020204" pitchFamily="34" charset="0"/>
              </a:rPr>
              <a:t>是一門綜合性學科，結合地理學與地圖學，已經廣泛的應用在不同的領域，可以分為以下五部分</a:t>
            </a:r>
            <a:r>
              <a:rPr lang="zh-TW" altLang="en-US" sz="2400" b="1" dirty="0" smtClean="0">
                <a:solidFill>
                  <a:srgbClr val="222222"/>
                </a:solidFill>
                <a:latin typeface="Arial" panose="020B0604020202020204" pitchFamily="34" charset="0"/>
              </a:rPr>
              <a:t>：</a:t>
            </a:r>
            <a:endParaRPr lang="en-US" altLang="zh-TW" sz="2400" b="1" dirty="0" smtClean="0">
              <a:solidFill>
                <a:srgbClr val="222222"/>
              </a:solidFill>
              <a:latin typeface="Arial" panose="020B0604020202020204" pitchFamily="34" charset="0"/>
            </a:endParaRPr>
          </a:p>
          <a:p>
            <a:endParaRPr lang="en-US" altLang="zh-TW" sz="2400" b="1" dirty="0" smtClean="0">
              <a:solidFill>
                <a:srgbClr val="222222"/>
              </a:solidFill>
              <a:latin typeface="Arial" panose="020B0604020202020204" pitchFamily="34" charset="0"/>
            </a:endParaRPr>
          </a:p>
          <a:p>
            <a:pPr marL="342900" indent="-342900">
              <a:buFont typeface="Wingdings" panose="05000000000000000000" pitchFamily="2" charset="2"/>
              <a:buChar char="Ø"/>
            </a:pPr>
            <a:r>
              <a:rPr lang="zh-TW" altLang="en-US" sz="2400" b="1" dirty="0" smtClean="0">
                <a:solidFill>
                  <a:srgbClr val="222222"/>
                </a:solidFill>
                <a:latin typeface="Arial" panose="020B0604020202020204" pitchFamily="34" charset="0"/>
              </a:rPr>
              <a:t>人員：</a:t>
            </a:r>
            <a:r>
              <a:rPr lang="zh-TW" altLang="en-US" sz="2000" b="1" dirty="0" smtClean="0">
                <a:solidFill>
                  <a:srgbClr val="222222"/>
                </a:solidFill>
                <a:latin typeface="Arial" panose="020B0604020202020204" pitchFamily="34" charset="0"/>
              </a:rPr>
              <a:t>是</a:t>
            </a:r>
            <a:r>
              <a:rPr lang="en-US" altLang="zh-TW" sz="2000" b="1" dirty="0">
                <a:solidFill>
                  <a:srgbClr val="222222"/>
                </a:solidFill>
                <a:latin typeface="Arial" panose="020B0604020202020204" pitchFamily="34" charset="0"/>
              </a:rPr>
              <a:t>GIS</a:t>
            </a:r>
            <a:r>
              <a:rPr lang="zh-TW" altLang="en-US" sz="2000" b="1" dirty="0">
                <a:solidFill>
                  <a:srgbClr val="222222"/>
                </a:solidFill>
                <a:latin typeface="Arial" panose="020B0604020202020204" pitchFamily="34" charset="0"/>
              </a:rPr>
              <a:t>中最重要的組成部分。開發人員必須定義</a:t>
            </a:r>
            <a:r>
              <a:rPr lang="en-US" altLang="zh-TW" sz="2000" b="1" dirty="0">
                <a:solidFill>
                  <a:srgbClr val="222222"/>
                </a:solidFill>
                <a:latin typeface="Arial" panose="020B0604020202020204" pitchFamily="34" charset="0"/>
              </a:rPr>
              <a:t>GIS</a:t>
            </a:r>
            <a:r>
              <a:rPr lang="zh-TW" altLang="en-US" sz="2000" b="1" dirty="0">
                <a:solidFill>
                  <a:srgbClr val="222222"/>
                </a:solidFill>
                <a:latin typeface="Arial" panose="020B0604020202020204" pitchFamily="34" charset="0"/>
              </a:rPr>
              <a:t>中被執行的各種任務，開發處理程式。熟練的操作人員通常可以克服</a:t>
            </a:r>
            <a:r>
              <a:rPr lang="en-US" altLang="zh-TW" sz="2000" b="1" dirty="0">
                <a:solidFill>
                  <a:srgbClr val="222222"/>
                </a:solidFill>
                <a:latin typeface="Arial" panose="020B0604020202020204" pitchFamily="34" charset="0"/>
              </a:rPr>
              <a:t>GIS</a:t>
            </a:r>
            <a:r>
              <a:rPr lang="zh-TW" altLang="en-US" sz="2000" b="1" dirty="0">
                <a:solidFill>
                  <a:srgbClr val="222222"/>
                </a:solidFill>
                <a:latin typeface="Arial" panose="020B0604020202020204" pitchFamily="34" charset="0"/>
              </a:rPr>
              <a:t>軟體功能的</a:t>
            </a:r>
            <a:r>
              <a:rPr lang="zh-TW" altLang="en-US" sz="2000" b="1" dirty="0" smtClean="0">
                <a:solidFill>
                  <a:srgbClr val="222222"/>
                </a:solidFill>
                <a:latin typeface="Arial" panose="020B0604020202020204" pitchFamily="34" charset="0"/>
              </a:rPr>
              <a:t>不足。</a:t>
            </a:r>
            <a:endParaRPr lang="en-US" altLang="zh-TW" sz="2000" b="1" dirty="0" smtClean="0">
              <a:solidFill>
                <a:srgbClr val="222222"/>
              </a:solidFill>
              <a:latin typeface="Arial" panose="020B0604020202020204" pitchFamily="34" charset="0"/>
            </a:endParaRPr>
          </a:p>
          <a:p>
            <a:pPr marL="342900" indent="-342900">
              <a:buFont typeface="Wingdings" panose="05000000000000000000" pitchFamily="2" charset="2"/>
              <a:buChar char="Ø"/>
            </a:pPr>
            <a:endParaRPr lang="zh-TW" altLang="en-US" sz="2000" b="1" dirty="0">
              <a:solidFill>
                <a:srgbClr val="222222"/>
              </a:solidFill>
              <a:latin typeface="Arial" panose="020B0604020202020204" pitchFamily="34" charset="0"/>
            </a:endParaRPr>
          </a:p>
          <a:p>
            <a:pPr marL="342900" indent="-342900">
              <a:buFont typeface="Wingdings" panose="05000000000000000000" pitchFamily="2" charset="2"/>
              <a:buChar char="Ø"/>
            </a:pPr>
            <a:r>
              <a:rPr lang="zh-TW" altLang="en-US" sz="2400" b="1" dirty="0" smtClean="0">
                <a:solidFill>
                  <a:srgbClr val="222222"/>
                </a:solidFill>
                <a:latin typeface="Arial" panose="020B0604020202020204" pitchFamily="34" charset="0"/>
              </a:rPr>
              <a:t>資料：</a:t>
            </a:r>
            <a:r>
              <a:rPr lang="zh-TW" altLang="en-US" sz="2000" b="1" dirty="0" smtClean="0">
                <a:solidFill>
                  <a:srgbClr val="222222"/>
                </a:solidFill>
                <a:latin typeface="Arial" panose="020B0604020202020204" pitchFamily="34" charset="0"/>
              </a:rPr>
              <a:t>精確</a:t>
            </a:r>
            <a:r>
              <a:rPr lang="zh-TW" altLang="en-US" sz="2000" b="1" dirty="0">
                <a:solidFill>
                  <a:srgbClr val="222222"/>
                </a:solidFill>
                <a:latin typeface="Arial" panose="020B0604020202020204" pitchFamily="34" charset="0"/>
              </a:rPr>
              <a:t>可用的資料可以影響到查詢和分析的結果</a:t>
            </a:r>
            <a:r>
              <a:rPr lang="zh-TW" altLang="en-US" sz="2000" b="1" dirty="0" smtClean="0">
                <a:solidFill>
                  <a:srgbClr val="222222"/>
                </a:solidFill>
                <a:latin typeface="Arial" panose="020B0604020202020204" pitchFamily="34" charset="0"/>
              </a:rPr>
              <a:t>。</a:t>
            </a:r>
            <a:endParaRPr lang="en-US" altLang="zh-TW" sz="2000" b="1" dirty="0" smtClean="0">
              <a:solidFill>
                <a:srgbClr val="222222"/>
              </a:solidFill>
              <a:latin typeface="Arial" panose="020B0604020202020204" pitchFamily="34" charset="0"/>
            </a:endParaRPr>
          </a:p>
          <a:p>
            <a:pPr marL="342900" indent="-342900">
              <a:buFont typeface="Wingdings" panose="05000000000000000000" pitchFamily="2" charset="2"/>
              <a:buChar char="Ø"/>
            </a:pPr>
            <a:endParaRPr lang="zh-TW" altLang="en-US" sz="2000" b="1" dirty="0">
              <a:solidFill>
                <a:srgbClr val="222222"/>
              </a:solidFill>
              <a:latin typeface="Arial" panose="020B0604020202020204" pitchFamily="34" charset="0"/>
            </a:endParaRPr>
          </a:p>
          <a:p>
            <a:pPr marL="342900" indent="-342900">
              <a:buFont typeface="Wingdings" panose="05000000000000000000" pitchFamily="2" charset="2"/>
              <a:buChar char="Ø"/>
            </a:pPr>
            <a:r>
              <a:rPr lang="zh-TW" altLang="en-US" sz="2400" b="1" dirty="0" smtClean="0">
                <a:solidFill>
                  <a:srgbClr val="222222"/>
                </a:solidFill>
                <a:latin typeface="Arial" panose="020B0604020202020204" pitchFamily="34" charset="0"/>
              </a:rPr>
              <a:t>硬體：</a:t>
            </a:r>
            <a:r>
              <a:rPr lang="zh-TW" altLang="en-US" sz="2000" b="1" dirty="0" smtClean="0">
                <a:solidFill>
                  <a:srgbClr val="222222"/>
                </a:solidFill>
                <a:latin typeface="Arial" panose="020B0604020202020204" pitchFamily="34" charset="0"/>
              </a:rPr>
              <a:t>硬體</a:t>
            </a:r>
            <a:r>
              <a:rPr lang="zh-TW" altLang="en-US" sz="2000" b="1" dirty="0">
                <a:solidFill>
                  <a:srgbClr val="222222"/>
                </a:solidFill>
                <a:latin typeface="Arial" panose="020B0604020202020204" pitchFamily="34" charset="0"/>
              </a:rPr>
              <a:t>的效能影響到處理速度，使用是否方便及可能的輸出方式</a:t>
            </a:r>
            <a:r>
              <a:rPr lang="zh-TW" altLang="en-US" sz="2000" b="1" dirty="0" smtClean="0">
                <a:solidFill>
                  <a:srgbClr val="222222"/>
                </a:solidFill>
                <a:latin typeface="Arial" panose="020B0604020202020204" pitchFamily="34" charset="0"/>
              </a:rPr>
              <a:t>。</a:t>
            </a:r>
            <a:endParaRPr lang="en-US" altLang="zh-TW" sz="2000" b="1" dirty="0" smtClean="0">
              <a:solidFill>
                <a:srgbClr val="222222"/>
              </a:solidFill>
              <a:latin typeface="Arial" panose="020B0604020202020204" pitchFamily="34" charset="0"/>
            </a:endParaRPr>
          </a:p>
          <a:p>
            <a:pPr marL="342900" indent="-342900">
              <a:buFont typeface="Wingdings" panose="05000000000000000000" pitchFamily="2" charset="2"/>
              <a:buChar char="Ø"/>
            </a:pPr>
            <a:endParaRPr lang="zh-TW" altLang="en-US" sz="2000" b="1" dirty="0">
              <a:solidFill>
                <a:srgbClr val="222222"/>
              </a:solidFill>
              <a:latin typeface="Arial" panose="020B0604020202020204" pitchFamily="34" charset="0"/>
            </a:endParaRPr>
          </a:p>
          <a:p>
            <a:pPr marL="342900" indent="-342900">
              <a:buFont typeface="Wingdings" panose="05000000000000000000" pitchFamily="2" charset="2"/>
              <a:buChar char="Ø"/>
            </a:pPr>
            <a:r>
              <a:rPr lang="zh-TW" altLang="en-US" sz="2400" b="1" dirty="0" smtClean="0">
                <a:solidFill>
                  <a:srgbClr val="222222"/>
                </a:solidFill>
                <a:latin typeface="Arial" panose="020B0604020202020204" pitchFamily="34" charset="0"/>
              </a:rPr>
              <a:t>軟體：</a:t>
            </a:r>
            <a:r>
              <a:rPr lang="zh-TW" altLang="en-US" sz="2000" b="1" dirty="0" smtClean="0">
                <a:solidFill>
                  <a:srgbClr val="222222"/>
                </a:solidFill>
                <a:latin typeface="Arial" panose="020B0604020202020204" pitchFamily="34" charset="0"/>
              </a:rPr>
              <a:t>不僅</a:t>
            </a:r>
            <a:r>
              <a:rPr lang="zh-TW" altLang="en-US" sz="2000" b="1" dirty="0">
                <a:solidFill>
                  <a:srgbClr val="222222"/>
                </a:solidFill>
                <a:latin typeface="Arial" panose="020B0604020202020204" pitchFamily="34" charset="0"/>
              </a:rPr>
              <a:t>包含</a:t>
            </a:r>
            <a:r>
              <a:rPr lang="en-US" altLang="zh-TW" sz="2000" b="1" dirty="0">
                <a:solidFill>
                  <a:srgbClr val="222222"/>
                </a:solidFill>
                <a:latin typeface="Arial" panose="020B0604020202020204" pitchFamily="34" charset="0"/>
              </a:rPr>
              <a:t>GIS</a:t>
            </a:r>
            <a:r>
              <a:rPr lang="zh-TW" altLang="en-US" sz="2000" b="1" dirty="0">
                <a:solidFill>
                  <a:srgbClr val="222222"/>
                </a:solidFill>
                <a:latin typeface="Arial" panose="020B0604020202020204" pitchFamily="34" charset="0"/>
              </a:rPr>
              <a:t>軟體，還包括各種資料庫，繪圖、統計、影像處理及其它程式</a:t>
            </a:r>
            <a:r>
              <a:rPr lang="zh-TW" altLang="en-US" sz="2000" b="1" dirty="0" smtClean="0">
                <a:solidFill>
                  <a:srgbClr val="222222"/>
                </a:solidFill>
                <a:latin typeface="Arial" panose="020B0604020202020204" pitchFamily="34" charset="0"/>
              </a:rPr>
              <a:t>。</a:t>
            </a:r>
            <a:endParaRPr lang="en-US" altLang="zh-TW" sz="2000" b="1" dirty="0" smtClean="0">
              <a:solidFill>
                <a:srgbClr val="222222"/>
              </a:solidFill>
              <a:latin typeface="Arial" panose="020B0604020202020204" pitchFamily="34" charset="0"/>
            </a:endParaRPr>
          </a:p>
          <a:p>
            <a:pPr marL="342900" indent="-342900">
              <a:buFont typeface="Wingdings" panose="05000000000000000000" pitchFamily="2" charset="2"/>
              <a:buChar char="Ø"/>
            </a:pPr>
            <a:endParaRPr lang="zh-TW" altLang="en-US" sz="2000" b="1" dirty="0">
              <a:solidFill>
                <a:srgbClr val="222222"/>
              </a:solidFill>
              <a:latin typeface="Arial" panose="020B0604020202020204" pitchFamily="34" charset="0"/>
            </a:endParaRPr>
          </a:p>
          <a:p>
            <a:pPr marL="342900" indent="-342900">
              <a:buFont typeface="Wingdings" panose="05000000000000000000" pitchFamily="2" charset="2"/>
              <a:buChar char="Ø"/>
            </a:pPr>
            <a:r>
              <a:rPr lang="zh-TW" altLang="en-US" sz="2400" b="1" dirty="0" smtClean="0">
                <a:solidFill>
                  <a:srgbClr val="222222"/>
                </a:solidFill>
                <a:latin typeface="Arial" panose="020B0604020202020204" pitchFamily="34" charset="0"/>
              </a:rPr>
              <a:t>流程：</a:t>
            </a:r>
            <a:r>
              <a:rPr lang="en-US" altLang="zh-TW" sz="2000" b="1" dirty="0" smtClean="0">
                <a:solidFill>
                  <a:srgbClr val="222222"/>
                </a:solidFill>
                <a:latin typeface="Arial" panose="020B0604020202020204" pitchFamily="34" charset="0"/>
              </a:rPr>
              <a:t>GIS</a:t>
            </a:r>
            <a:r>
              <a:rPr lang="zh-TW" altLang="en-US" sz="2000" b="1" dirty="0">
                <a:solidFill>
                  <a:srgbClr val="222222"/>
                </a:solidFill>
                <a:latin typeface="Arial" panose="020B0604020202020204" pitchFamily="34" charset="0"/>
              </a:rPr>
              <a:t>要求明確定義，一致的方法來生成正確的可驗證的結果。</a:t>
            </a:r>
          </a:p>
        </p:txBody>
      </p:sp>
    </p:spTree>
    <p:extLst>
      <p:ext uri="{BB962C8B-B14F-4D97-AF65-F5344CB8AC3E}">
        <p14:creationId xmlns:p14="http://schemas.microsoft.com/office/powerpoint/2010/main" val="3733214976"/>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r>
              <a:rPr lang="en-US" sz="4000" dirty="0"/>
              <a:t>Geographic  Information System (GIS) </a:t>
            </a:r>
            <a:r>
              <a:rPr lang="en-US" sz="2200" dirty="0"/>
              <a:t>2 of 4</a:t>
            </a:r>
            <a:endParaRPr lang="en-US" sz="4000" b="1" dirty="0">
              <a:solidFill>
                <a:schemeClr val="tx1"/>
              </a:solidFill>
            </a:endParaRPr>
          </a:p>
        </p:txBody>
      </p:sp>
      <p:sp>
        <p:nvSpPr>
          <p:cNvPr id="37891" name="Content Placeholder 2"/>
          <p:cNvSpPr>
            <a:spLocks noGrp="1"/>
          </p:cNvSpPr>
          <p:nvPr>
            <p:ph idx="1"/>
          </p:nvPr>
        </p:nvSpPr>
        <p:spPr/>
        <p:txBody>
          <a:bodyPr>
            <a:normAutofit/>
          </a:bodyPr>
          <a:lstStyle/>
          <a:p>
            <a:pPr>
              <a:lnSpc>
                <a:spcPct val="110000"/>
              </a:lnSpc>
              <a:spcBef>
                <a:spcPts val="600"/>
              </a:spcBef>
              <a:spcAft>
                <a:spcPts val="1200"/>
              </a:spcAft>
              <a:defRPr/>
            </a:pPr>
            <a:r>
              <a:rPr lang="en-US" sz="2800" b="1" kern="1200" dirty="0"/>
              <a:t>Cartography </a:t>
            </a:r>
            <a:r>
              <a:rPr lang="en-US" sz="2800" kern="1200" dirty="0"/>
              <a:t>– The science and art of making an illustrated map or </a:t>
            </a:r>
            <a:r>
              <a:rPr lang="en-US" sz="2800" kern="1200" dirty="0" smtClean="0"/>
              <a:t>chart</a:t>
            </a:r>
            <a:r>
              <a:rPr lang="zh-TW" altLang="en-US" dirty="0"/>
              <a:t>地圖學</a:t>
            </a:r>
            <a:endParaRPr lang="en-US" sz="2800" kern="1200" dirty="0"/>
          </a:p>
          <a:p>
            <a:pPr>
              <a:lnSpc>
                <a:spcPct val="110000"/>
              </a:lnSpc>
              <a:spcBef>
                <a:spcPts val="600"/>
              </a:spcBef>
              <a:spcAft>
                <a:spcPts val="1200"/>
              </a:spcAft>
              <a:defRPr/>
            </a:pPr>
            <a:r>
              <a:rPr lang="en-US" sz="2800" b="1" kern="1200" dirty="0"/>
              <a:t>Edge matching (warping, rubber sheeting) </a:t>
            </a:r>
            <a:r>
              <a:rPr lang="en-US" sz="2800" i="1" kern="1200" dirty="0"/>
              <a:t>–</a:t>
            </a:r>
            <a:r>
              <a:rPr lang="en-US" sz="2800" b="1" i="1" kern="1200" dirty="0"/>
              <a:t> </a:t>
            </a:r>
            <a:r>
              <a:rPr lang="en-US" sz="2800" kern="1200" dirty="0"/>
              <a:t>Occurs when paper maps are laid edge to edge and items that run across maps but do not match are reconfigured to </a:t>
            </a:r>
            <a:r>
              <a:rPr lang="en-US" sz="2800" kern="1200" dirty="0" smtClean="0"/>
              <a:t>match</a:t>
            </a:r>
            <a:r>
              <a:rPr lang="zh-TW" altLang="en-US" sz="1400" dirty="0"/>
              <a:t>邊緣匹配（變形，橡皮布）</a:t>
            </a:r>
            <a:endParaRPr lang="en-US" sz="1400" kern="1200" dirty="0"/>
          </a:p>
          <a:p>
            <a:pPr>
              <a:lnSpc>
                <a:spcPct val="110000"/>
              </a:lnSpc>
              <a:spcBef>
                <a:spcPts val="600"/>
              </a:spcBef>
              <a:spcAft>
                <a:spcPts val="1200"/>
              </a:spcAft>
              <a:defRPr/>
            </a:pPr>
            <a:r>
              <a:rPr lang="en-US" sz="2800" b="1" kern="1200" dirty="0"/>
              <a:t>GIS map automation </a:t>
            </a:r>
            <a:r>
              <a:rPr lang="en-US" sz="2800" kern="1200" dirty="0"/>
              <a:t>–</a:t>
            </a:r>
            <a:r>
              <a:rPr lang="en-US" sz="2800" b="1" kern="1200" dirty="0"/>
              <a:t> </a:t>
            </a:r>
            <a:r>
              <a:rPr lang="en-US" sz="2800" kern="1200" dirty="0"/>
              <a:t>Links business assets to a centralized system where they can be tracked and monitored over time</a:t>
            </a:r>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336938055"/>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r>
              <a:rPr lang="en-US" sz="4000" dirty="0"/>
              <a:t>Geographic  Information System (GIS) </a:t>
            </a:r>
            <a:r>
              <a:rPr lang="en-US" sz="2200" dirty="0"/>
              <a:t>3 of 4</a:t>
            </a:r>
            <a:endParaRPr lang="en-US" sz="4000" b="1" dirty="0">
              <a:solidFill>
                <a:schemeClr val="tx1"/>
              </a:solidFill>
            </a:endParaRPr>
          </a:p>
        </p:txBody>
      </p:sp>
      <p:sp>
        <p:nvSpPr>
          <p:cNvPr id="37891" name="Content Placeholder 2"/>
          <p:cNvSpPr>
            <a:spLocks noGrp="1"/>
          </p:cNvSpPr>
          <p:nvPr>
            <p:ph idx="1"/>
          </p:nvPr>
        </p:nvSpPr>
        <p:spPr/>
        <p:txBody>
          <a:bodyPr/>
          <a:lstStyle/>
          <a:p>
            <a:pPr>
              <a:spcBef>
                <a:spcPts val="600"/>
              </a:spcBef>
              <a:spcAft>
                <a:spcPts val="1200"/>
              </a:spcAft>
              <a:defRPr/>
            </a:pPr>
            <a:r>
              <a:rPr lang="en-US" sz="2800" b="1" kern="1200" dirty="0"/>
              <a:t>Spatial data (geospatial data or geographic information)</a:t>
            </a:r>
            <a:r>
              <a:rPr lang="en-US" sz="2800" b="1" i="1" kern="1200" dirty="0"/>
              <a:t> </a:t>
            </a:r>
            <a:r>
              <a:rPr lang="en-US" sz="2800" kern="1200" dirty="0"/>
              <a:t>–</a:t>
            </a:r>
            <a:r>
              <a:rPr lang="en-US" sz="2800" b="1" i="1" kern="1200" dirty="0"/>
              <a:t> </a:t>
            </a:r>
            <a:r>
              <a:rPr lang="en-US" sz="2800" kern="1200" dirty="0"/>
              <a:t>Identifies the geographic location of features and boundaries on Earth, such as natural or constructed features, oceans, and more</a:t>
            </a:r>
          </a:p>
          <a:p>
            <a:pPr>
              <a:spcBef>
                <a:spcPts val="600"/>
              </a:spcBef>
              <a:spcAft>
                <a:spcPts val="1200"/>
              </a:spcAft>
              <a:defRPr/>
            </a:pPr>
            <a:r>
              <a:rPr lang="en-US" sz="2800" b="1" kern="1200" dirty="0"/>
              <a:t>Geocoding</a:t>
            </a:r>
            <a:r>
              <a:rPr lang="en-US" sz="2800" b="1" i="1" kern="1200" dirty="0"/>
              <a:t> </a:t>
            </a:r>
            <a:r>
              <a:rPr lang="en-US" sz="2800" kern="1200" dirty="0"/>
              <a:t>–</a:t>
            </a:r>
            <a:r>
              <a:rPr lang="en-US" sz="2800" b="1" i="1" kern="1200" dirty="0"/>
              <a:t> </a:t>
            </a:r>
            <a:r>
              <a:rPr lang="en-US" sz="2800" kern="1200" dirty="0"/>
              <a:t>A spatial databases coding process that assigns a digital map feature an attribute that serves as a unique ID or classification</a:t>
            </a:r>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70361941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sz="4000" dirty="0"/>
              <a:t>Geographic Information System (GIS) </a:t>
            </a:r>
            <a:r>
              <a:rPr lang="en-US" sz="2200" dirty="0"/>
              <a:t>4 of 4</a:t>
            </a:r>
            <a:endParaRPr lang="en-US" sz="4000" b="1" dirty="0">
              <a:solidFill>
                <a:schemeClr val="tx1"/>
              </a:solidFill>
            </a:endParaRPr>
          </a:p>
        </p:txBody>
      </p:sp>
      <p:sp>
        <p:nvSpPr>
          <p:cNvPr id="46083" name="Content Placeholder 2"/>
          <p:cNvSpPr>
            <a:spLocks noGrp="1"/>
          </p:cNvSpPr>
          <p:nvPr>
            <p:ph idx="1"/>
          </p:nvPr>
        </p:nvSpPr>
        <p:spPr/>
        <p:txBody>
          <a:bodyPr/>
          <a:lstStyle/>
          <a:p>
            <a:r>
              <a:rPr lang="en-US" sz="2800" b="1" dirty="0"/>
              <a:t>Location based services (LBS)</a:t>
            </a:r>
            <a:r>
              <a:rPr lang="en-US" sz="2800" dirty="0"/>
              <a:t> – Applications that use location information to provide a service</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28341121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fontScale="90000"/>
          </a:bodyPr>
          <a:lstStyle/>
          <a:p>
            <a:r>
              <a:rPr lang="en-US" sz="4000" dirty="0"/>
              <a:t>Benefits of Business Mobility</a:t>
            </a:r>
            <a:endParaRPr lang="en-US" sz="4000" b="1" dirty="0">
              <a:solidFill>
                <a:schemeClr val="tx1"/>
              </a:solidFill>
            </a:endParaRPr>
          </a:p>
        </p:txBody>
      </p:sp>
      <p:sp>
        <p:nvSpPr>
          <p:cNvPr id="48131" name="Content Placeholder 2"/>
          <p:cNvSpPr>
            <a:spLocks noGrp="1"/>
          </p:cNvSpPr>
          <p:nvPr>
            <p:ph idx="1"/>
          </p:nvPr>
        </p:nvSpPr>
        <p:spPr/>
        <p:txBody>
          <a:bodyPr/>
          <a:lstStyle/>
          <a:p>
            <a:r>
              <a:rPr lang="en-US" sz="2800" dirty="0"/>
              <a:t>Enhances mobility</a:t>
            </a:r>
          </a:p>
          <a:p>
            <a:r>
              <a:rPr lang="en-US" sz="2800" dirty="0"/>
              <a:t>Provides immediate data access</a:t>
            </a:r>
          </a:p>
          <a:p>
            <a:r>
              <a:rPr lang="en-US" sz="2800" dirty="0"/>
              <a:t>Increases location and monitoring capability</a:t>
            </a:r>
          </a:p>
          <a:p>
            <a:r>
              <a:rPr lang="en-US" sz="2800" dirty="0"/>
              <a:t>Improves work flow</a:t>
            </a:r>
          </a:p>
          <a:p>
            <a:r>
              <a:rPr lang="en-US" sz="2800" dirty="0"/>
              <a:t>Provides mobile business opportunities</a:t>
            </a:r>
          </a:p>
          <a:p>
            <a:r>
              <a:rPr lang="en-US" sz="2800" dirty="0"/>
              <a:t>Provides alternative to wiring</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18250350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fontScale="90000"/>
          </a:bodyPr>
          <a:lstStyle/>
          <a:p>
            <a:r>
              <a:rPr lang="en-US" sz="4000" dirty="0"/>
              <a:t>Challenges of Business Mobility</a:t>
            </a:r>
            <a:endParaRPr lang="en-US" sz="4000" b="1" dirty="0">
              <a:solidFill>
                <a:schemeClr val="tx1"/>
              </a:solidFill>
            </a:endParaRPr>
          </a:p>
        </p:txBody>
      </p:sp>
      <p:sp>
        <p:nvSpPr>
          <p:cNvPr id="50179" name="Content Placeholder 2"/>
          <p:cNvSpPr>
            <a:spLocks noGrp="1"/>
          </p:cNvSpPr>
          <p:nvPr>
            <p:ph idx="1"/>
          </p:nvPr>
        </p:nvSpPr>
        <p:spPr/>
        <p:txBody>
          <a:bodyPr/>
          <a:lstStyle/>
          <a:p>
            <a:r>
              <a:rPr lang="en-US" sz="2800" dirty="0"/>
              <a:t>Protecting against </a:t>
            </a:r>
            <a:r>
              <a:rPr lang="en-US" sz="2800" dirty="0" smtClean="0"/>
              <a:t>theft</a:t>
            </a:r>
            <a:r>
              <a:rPr lang="zh-TW" altLang="en-US" sz="1200" dirty="0"/>
              <a:t>防止盜竊</a:t>
            </a:r>
            <a:endParaRPr lang="en-US" sz="1200" dirty="0"/>
          </a:p>
          <a:p>
            <a:r>
              <a:rPr lang="en-US" sz="2800" dirty="0"/>
              <a:t>Protecting wireless connections</a:t>
            </a:r>
          </a:p>
          <a:p>
            <a:r>
              <a:rPr lang="en-US" sz="2800" dirty="0"/>
              <a:t>Preventing viruses on a mobile device</a:t>
            </a:r>
          </a:p>
          <a:p>
            <a:r>
              <a:rPr lang="en-US" sz="2800" dirty="0"/>
              <a:t>Addressing privacy concerns with RFID and </a:t>
            </a:r>
            <a:r>
              <a:rPr lang="en-US" sz="2800" dirty="0" smtClean="0"/>
              <a:t>LBS</a:t>
            </a:r>
            <a:r>
              <a:rPr lang="zh-TW" altLang="en-US" sz="1200" dirty="0"/>
              <a:t>行動定位服務</a:t>
            </a:r>
            <a:r>
              <a:rPr lang="en-US" altLang="zh-TW" sz="1200" dirty="0"/>
              <a:t>(</a:t>
            </a:r>
            <a:r>
              <a:rPr lang="en-US" sz="1200" dirty="0"/>
              <a:t>Location-based </a:t>
            </a:r>
            <a:r>
              <a:rPr lang="en-US" sz="1200" dirty="0" smtClean="0"/>
              <a:t>Service)</a:t>
            </a:r>
            <a:endParaRPr lang="en-US" sz="1200" dirty="0"/>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61861990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 Review</a:t>
            </a:r>
          </a:p>
        </p:txBody>
      </p:sp>
      <p:sp>
        <p:nvSpPr>
          <p:cNvPr id="3" name="Content Placeholder 2"/>
          <p:cNvSpPr>
            <a:spLocks noGrp="1"/>
          </p:cNvSpPr>
          <p:nvPr>
            <p:ph idx="1"/>
          </p:nvPr>
        </p:nvSpPr>
        <p:spPr>
          <a:xfrm>
            <a:off x="457200" y="2667000"/>
            <a:ext cx="8229600" cy="3886200"/>
          </a:xfrm>
        </p:spPr>
        <p:txBody>
          <a:bodyPr/>
          <a:lstStyle/>
          <a:p>
            <a:r>
              <a:rPr lang="en-US" sz="2800" dirty="0"/>
              <a:t>Now that you have finished the chapter please review the learning outcomes in your text.</a:t>
            </a:r>
          </a:p>
        </p:txBody>
      </p:sp>
      <p:sp>
        <p:nvSpPr>
          <p:cNvPr id="9" name="Text Placeholder 8"/>
          <p:cNvSpPr>
            <a:spLocks noGrp="1"/>
          </p:cNvSpPr>
          <p:nvPr>
            <p:ph type="body" sz="quarter" idx="12"/>
          </p:nvPr>
        </p:nvSpPr>
        <p:spPr/>
        <p:txBody>
          <a:bodyPr/>
          <a:lstStyle/>
          <a:p>
            <a:endParaRPr lang="en-US" dirty="0"/>
          </a:p>
        </p:txBody>
      </p:sp>
      <p:sp>
        <p:nvSpPr>
          <p:cNvPr id="8" name="Text Placeholder 7"/>
          <p:cNvSpPr>
            <a:spLocks noGrp="1"/>
          </p:cNvSpPr>
          <p:nvPr>
            <p:ph type="body" sz="quarter" idx="11"/>
          </p:nvPr>
        </p:nvSpPr>
        <p:spPr/>
        <p:txBody>
          <a:bodyPr/>
          <a:lstStyle/>
          <a:p>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en-US" sz="4000" dirty="0">
                <a:solidFill>
                  <a:srgbClr val="C00000"/>
                </a:solidFill>
              </a:rPr>
              <a:t>Figure 7.1 Networking Elements Creating a Connected World</a:t>
            </a:r>
          </a:p>
        </p:txBody>
      </p:sp>
      <p:pic>
        <p:nvPicPr>
          <p:cNvPr id="7170" name="Picture 2" descr="A graphic provides examples of the five elements."/>
          <p:cNvPicPr>
            <a:picLocks noChangeAspect="1" noChangeArrowheads="1"/>
          </p:cNvPicPr>
          <p:nvPr/>
        </p:nvPicPr>
        <p:blipFill>
          <a:blip r:embed="rId3" cstate="print"/>
          <a:srcRect/>
          <a:stretch>
            <a:fillRect/>
          </a:stretch>
        </p:blipFill>
        <p:spPr bwMode="auto">
          <a:xfrm>
            <a:off x="952852" y="1606550"/>
            <a:ext cx="7572350" cy="4641850"/>
          </a:xfrm>
          <a:prstGeom prst="rect">
            <a:avLst/>
          </a:prstGeom>
          <a:noFill/>
        </p:spPr>
      </p:pic>
      <p:sp>
        <p:nvSpPr>
          <p:cNvPr id="7" name="Text Placeholder 6"/>
          <p:cNvSpPr>
            <a:spLocks noGrp="1"/>
          </p:cNvSpPr>
          <p:nvPr>
            <p:ph type="body" sz="quarter" idx="12"/>
          </p:nvPr>
        </p:nvSpPr>
        <p:spPr>
          <a:xfrm>
            <a:off x="3467512" y="6477000"/>
            <a:ext cx="2208976" cy="176150"/>
          </a:xfrm>
        </p:spPr>
        <p:txBody>
          <a:bodyPr/>
          <a:lstStyle/>
          <a:p>
            <a:r>
              <a:rPr lang="en-US" dirty="0">
                <a:hlinkClick r:id="rId4" action="ppaction://hlinksldjump"/>
              </a:rPr>
              <a:t>Jump to long image description</a:t>
            </a:r>
          </a:p>
        </p:txBody>
      </p:sp>
      <p:sp>
        <p:nvSpPr>
          <p:cNvPr id="6" name="Text Placeholder 5"/>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400017742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7000"/>
            <a:ext cx="9144000" cy="609600"/>
          </a:xfrm>
        </p:spPr>
        <p:txBody>
          <a:bodyPr/>
          <a:lstStyle/>
          <a:p>
            <a:r>
              <a:rPr lang="en-US" sz="4400" dirty="0"/>
              <a:t>Appendix of Image Long Descriptions</a:t>
            </a:r>
          </a:p>
        </p:txBody>
      </p:sp>
      <p:sp>
        <p:nvSpPr>
          <p:cNvPr id="4" name="Text Placeholder 3"/>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1 </a:t>
            </a:r>
            <a:r>
              <a:rPr lang="en-US" dirty="0">
                <a:solidFill>
                  <a:srgbClr val="C00000"/>
                </a:solidFill>
              </a:rPr>
              <a:t>Figure 7.1 Networking Elements Creating a Connected World</a:t>
            </a:r>
            <a:endParaRPr lang="en-US" dirty="0"/>
          </a:p>
        </p:txBody>
      </p:sp>
      <p:sp>
        <p:nvSpPr>
          <p:cNvPr id="3" name="Content Placeholder 2"/>
          <p:cNvSpPr>
            <a:spLocks noGrp="1"/>
          </p:cNvSpPr>
          <p:nvPr>
            <p:ph idx="1"/>
          </p:nvPr>
        </p:nvSpPr>
        <p:spPr>
          <a:xfrm>
            <a:off x="457200" y="1524000"/>
            <a:ext cx="8229600" cy="4876800"/>
          </a:xfrm>
        </p:spPr>
        <p:txBody>
          <a:bodyPr/>
          <a:lstStyle/>
          <a:p>
            <a:r>
              <a:rPr lang="en-US" dirty="0"/>
              <a:t>Network protocols</a:t>
            </a:r>
          </a:p>
          <a:p>
            <a:pPr lvl="2">
              <a:buClr>
                <a:schemeClr val="bg2"/>
              </a:buClr>
            </a:pPr>
            <a:r>
              <a:rPr lang="en-US" sz="2000" dirty="0"/>
              <a:t>T C P / I P, F T P, D H C P</a:t>
            </a:r>
          </a:p>
          <a:p>
            <a:r>
              <a:rPr lang="en-US" dirty="0"/>
              <a:t>Network providers</a:t>
            </a:r>
          </a:p>
          <a:p>
            <a:pPr lvl="2">
              <a:buClr>
                <a:schemeClr val="bg2"/>
              </a:buClr>
            </a:pPr>
            <a:r>
              <a:rPr lang="en-US" sz="2000" dirty="0"/>
              <a:t>I S P, N S P, R S P</a:t>
            </a:r>
          </a:p>
          <a:p>
            <a:r>
              <a:rPr lang="en-US" dirty="0"/>
              <a:t>Network categories</a:t>
            </a:r>
          </a:p>
          <a:p>
            <a:pPr lvl="2">
              <a:buClr>
                <a:schemeClr val="bg2"/>
              </a:buClr>
            </a:pPr>
            <a:r>
              <a:rPr lang="en-US" sz="2000" dirty="0"/>
              <a:t>LAN, WAN, MAN</a:t>
            </a:r>
          </a:p>
          <a:p>
            <a:r>
              <a:rPr lang="en-US" dirty="0"/>
              <a:t>Network access technologies</a:t>
            </a:r>
            <a:endParaRPr lang="en-US" sz="2800" dirty="0"/>
          </a:p>
          <a:p>
            <a:pPr lvl="2">
              <a:buClr>
                <a:schemeClr val="bg2"/>
              </a:buClr>
            </a:pPr>
            <a:r>
              <a:rPr lang="en-US" sz="2000" dirty="0"/>
              <a:t>D S L, cable modem, broadband</a:t>
            </a:r>
          </a:p>
          <a:p>
            <a:r>
              <a:rPr lang="en-US" dirty="0"/>
              <a:t>Network convergence</a:t>
            </a:r>
          </a:p>
          <a:p>
            <a:pPr lvl="2">
              <a:buClr>
                <a:schemeClr val="bg2"/>
              </a:buClr>
            </a:pPr>
            <a:r>
              <a:rPr lang="en-US" sz="2000" dirty="0"/>
              <a:t>V o I P, U C, I P T V</a:t>
            </a:r>
          </a:p>
        </p:txBody>
      </p:sp>
      <p:sp>
        <p:nvSpPr>
          <p:cNvPr id="4" name="Text Placeholder 3"/>
          <p:cNvSpPr>
            <a:spLocks noGrp="1"/>
          </p:cNvSpPr>
          <p:nvPr>
            <p:ph type="body" sz="quarter" idx="12"/>
          </p:nvPr>
        </p:nvSpPr>
        <p:spPr>
          <a:xfrm>
            <a:off x="3467512" y="6477000"/>
            <a:ext cx="2208976" cy="121919"/>
          </a:xfrm>
        </p:spPr>
        <p:txBody>
          <a:bodyPr/>
          <a:lstStyle/>
          <a:p>
            <a:r>
              <a:rPr lang="en-US" dirty="0">
                <a:hlinkClick r:id="rId2" action="ppaction://hlinksldjump"/>
              </a:rPr>
              <a:t>Return to original slide</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2 </a:t>
            </a:r>
            <a:r>
              <a:rPr lang="en-US" dirty="0">
                <a:solidFill>
                  <a:srgbClr val="C00000"/>
                </a:solidFill>
              </a:rPr>
              <a:t>Figure 7.6 Example of TCP/IP</a:t>
            </a:r>
            <a:endParaRPr lang="en-US" dirty="0"/>
          </a:p>
        </p:txBody>
      </p:sp>
      <p:sp>
        <p:nvSpPr>
          <p:cNvPr id="3" name="Content Placeholder 2"/>
          <p:cNvSpPr>
            <a:spLocks noGrp="1"/>
          </p:cNvSpPr>
          <p:nvPr>
            <p:ph idx="1"/>
          </p:nvPr>
        </p:nvSpPr>
        <p:spPr>
          <a:xfrm>
            <a:off x="457200" y="990600"/>
            <a:ext cx="8229600" cy="5410200"/>
          </a:xfrm>
        </p:spPr>
        <p:txBody>
          <a:bodyPr/>
          <a:lstStyle/>
          <a:p>
            <a:r>
              <a:rPr lang="en-US" sz="2800" dirty="0"/>
              <a:t>A message contains a "from" I P number assigned to the University of Denver and a "to" I P number assigned to Apple. </a:t>
            </a:r>
          </a:p>
          <a:p>
            <a:r>
              <a:rPr lang="en-US" sz="2800" dirty="0"/>
              <a:t>The message is sent via T C P to the Internet and received via T C P from the Internet.</a:t>
            </a:r>
          </a:p>
        </p:txBody>
      </p:sp>
      <p:sp>
        <p:nvSpPr>
          <p:cNvPr id="4" name="Text Placeholder 3"/>
          <p:cNvSpPr>
            <a:spLocks noGrp="1"/>
          </p:cNvSpPr>
          <p:nvPr>
            <p:ph type="body" sz="quarter" idx="12"/>
          </p:nvPr>
        </p:nvSpPr>
        <p:spPr>
          <a:xfrm>
            <a:off x="3467512" y="6477000"/>
            <a:ext cx="2208976" cy="121919"/>
          </a:xfrm>
        </p:spPr>
        <p:txBody>
          <a:bodyPr/>
          <a:lstStyle/>
          <a:p>
            <a:r>
              <a:rPr lang="en-US" dirty="0">
                <a:hlinkClick r:id="rId2" action="ppaction://hlinksldjump"/>
              </a:rPr>
              <a:t>Return to original slide</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3 Figure 7.7 Internet Domains</a:t>
            </a:r>
          </a:p>
        </p:txBody>
      </p:sp>
      <p:sp>
        <p:nvSpPr>
          <p:cNvPr id="3" name="Content Placeholder 2"/>
          <p:cNvSpPr>
            <a:spLocks noGrp="1"/>
          </p:cNvSpPr>
          <p:nvPr>
            <p:ph idx="1"/>
          </p:nvPr>
        </p:nvSpPr>
        <p:spPr>
          <a:xfrm>
            <a:off x="457200" y="990600"/>
            <a:ext cx="8229600" cy="5410200"/>
          </a:xfrm>
        </p:spPr>
        <p:txBody>
          <a:bodyPr>
            <a:noAutofit/>
          </a:bodyPr>
          <a:lstStyle/>
          <a:p>
            <a:r>
              <a:rPr lang="en-US" dirty="0"/>
              <a:t>Dot biz – reserved for businesses</a:t>
            </a:r>
          </a:p>
          <a:p>
            <a:r>
              <a:rPr lang="en-US" dirty="0"/>
              <a:t>Dot com – reserved for commercial organizations and businesses</a:t>
            </a:r>
          </a:p>
          <a:p>
            <a:r>
              <a:rPr lang="en-US" dirty="0"/>
              <a:t>Dot e d u – reserved for accredited postsecondary institutions</a:t>
            </a:r>
          </a:p>
          <a:p>
            <a:r>
              <a:rPr lang="en-US" dirty="0"/>
              <a:t>Dot gov – reserved for U S government agencies</a:t>
            </a:r>
          </a:p>
          <a:p>
            <a:r>
              <a:rPr lang="en-US" dirty="0"/>
              <a:t>Dot info – open to any person or entity but intended for information providers</a:t>
            </a:r>
          </a:p>
          <a:p>
            <a:r>
              <a:rPr lang="en-US" dirty="0"/>
              <a:t>Dot mil – reserved for U S military</a:t>
            </a:r>
          </a:p>
          <a:p>
            <a:r>
              <a:rPr lang="en-US" dirty="0"/>
              <a:t>Dot net – open to any person or entity</a:t>
            </a:r>
          </a:p>
          <a:p>
            <a:r>
              <a:rPr lang="en-US" dirty="0"/>
              <a:t>Dot org – reserved for nonprofit organizations</a:t>
            </a:r>
          </a:p>
        </p:txBody>
      </p:sp>
      <p:sp>
        <p:nvSpPr>
          <p:cNvPr id="4" name="Text Placeholder 3"/>
          <p:cNvSpPr>
            <a:spLocks noGrp="1"/>
          </p:cNvSpPr>
          <p:nvPr>
            <p:ph type="body" sz="quarter" idx="12"/>
          </p:nvPr>
        </p:nvSpPr>
        <p:spPr>
          <a:xfrm>
            <a:off x="3467512" y="6477000"/>
            <a:ext cx="2208976" cy="121919"/>
          </a:xfrm>
        </p:spPr>
        <p:txBody>
          <a:bodyPr/>
          <a:lstStyle/>
          <a:p>
            <a:r>
              <a:rPr lang="en-US" dirty="0">
                <a:hlinkClick r:id="rId2" action="ppaction://hlinksldjump"/>
              </a:rPr>
              <a:t>Return to original slide</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4 Figure 7.8 Benefits of Network Convergence</a:t>
            </a:r>
            <a:r>
              <a:rPr lang="en-US" sz="4000" dirty="0"/>
              <a:t> </a:t>
            </a:r>
            <a:endParaRPr lang="en-US" dirty="0"/>
          </a:p>
        </p:txBody>
      </p:sp>
      <p:sp>
        <p:nvSpPr>
          <p:cNvPr id="3" name="Content Placeholder 2"/>
          <p:cNvSpPr>
            <a:spLocks noGrp="1"/>
          </p:cNvSpPr>
          <p:nvPr>
            <p:ph idx="1"/>
          </p:nvPr>
        </p:nvSpPr>
        <p:spPr>
          <a:xfrm>
            <a:off x="457200" y="1447800"/>
            <a:ext cx="8229600" cy="4953000"/>
          </a:xfrm>
        </p:spPr>
        <p:txBody>
          <a:bodyPr/>
          <a:lstStyle/>
          <a:p>
            <a:r>
              <a:rPr lang="en-US" sz="2800" dirty="0"/>
              <a:t>Multiple services provide:</a:t>
            </a:r>
          </a:p>
          <a:p>
            <a:pPr lvl="2">
              <a:buClr>
                <a:srgbClr val="C00000"/>
              </a:buClr>
            </a:pPr>
            <a:r>
              <a:rPr lang="en-US" sz="2400" dirty="0"/>
              <a:t>Internet access</a:t>
            </a:r>
          </a:p>
          <a:p>
            <a:pPr lvl="2">
              <a:buClr>
                <a:srgbClr val="C00000"/>
              </a:buClr>
            </a:pPr>
            <a:r>
              <a:rPr lang="en-US" sz="2400" dirty="0"/>
              <a:t>V o I P</a:t>
            </a:r>
          </a:p>
          <a:p>
            <a:pPr lvl="2">
              <a:buClr>
                <a:srgbClr val="C00000"/>
              </a:buClr>
            </a:pPr>
            <a:r>
              <a:rPr lang="en-US" sz="2400" dirty="0"/>
              <a:t>I P T V</a:t>
            </a:r>
          </a:p>
          <a:p>
            <a:pPr lvl="2">
              <a:buClr>
                <a:srgbClr val="C00000"/>
              </a:buClr>
            </a:pPr>
            <a:r>
              <a:rPr lang="en-US" sz="2400" dirty="0"/>
              <a:t>V o D</a:t>
            </a:r>
          </a:p>
          <a:p>
            <a:r>
              <a:rPr lang="en-US" sz="2800" dirty="0"/>
              <a:t>One provider provides:</a:t>
            </a:r>
          </a:p>
          <a:p>
            <a:pPr lvl="2">
              <a:buClr>
                <a:srgbClr val="C00000"/>
              </a:buClr>
            </a:pPr>
            <a:r>
              <a:rPr lang="en-US" sz="2400" dirty="0"/>
              <a:t>One Bill</a:t>
            </a:r>
          </a:p>
          <a:p>
            <a:pPr lvl="2">
              <a:buClr>
                <a:srgbClr val="C00000"/>
              </a:buClr>
            </a:pPr>
            <a:r>
              <a:rPr lang="en-US" sz="2400" dirty="0"/>
              <a:t>One Point of contact</a:t>
            </a:r>
          </a:p>
          <a:p>
            <a:pPr lvl="2">
              <a:buClr>
                <a:srgbClr val="C00000"/>
              </a:buClr>
            </a:pPr>
            <a:r>
              <a:rPr lang="en-US" sz="2400" dirty="0"/>
              <a:t>One Customer support center</a:t>
            </a:r>
          </a:p>
        </p:txBody>
      </p:sp>
      <p:sp>
        <p:nvSpPr>
          <p:cNvPr id="4" name="Text Placeholder 3"/>
          <p:cNvSpPr>
            <a:spLocks noGrp="1"/>
          </p:cNvSpPr>
          <p:nvPr>
            <p:ph type="body" sz="quarter" idx="12"/>
          </p:nvPr>
        </p:nvSpPr>
        <p:spPr>
          <a:xfrm>
            <a:off x="3467512" y="6477000"/>
            <a:ext cx="2208976" cy="121919"/>
          </a:xfrm>
        </p:spPr>
        <p:txBody>
          <a:bodyPr/>
          <a:lstStyle/>
          <a:p>
            <a:r>
              <a:rPr lang="en-US" dirty="0">
                <a:hlinkClick r:id="rId2" action="ppaction://hlinksldjump"/>
              </a:rPr>
              <a:t>Return to original slide</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5 Figure 7.9 VoIP Connectivity</a:t>
            </a:r>
          </a:p>
        </p:txBody>
      </p:sp>
      <p:sp>
        <p:nvSpPr>
          <p:cNvPr id="3" name="Content Placeholder 2"/>
          <p:cNvSpPr>
            <a:spLocks noGrp="1"/>
          </p:cNvSpPr>
          <p:nvPr>
            <p:ph idx="1"/>
          </p:nvPr>
        </p:nvSpPr>
        <p:spPr>
          <a:xfrm>
            <a:off x="457200" y="990600"/>
            <a:ext cx="8229600" cy="5410200"/>
          </a:xfrm>
        </p:spPr>
        <p:txBody>
          <a:bodyPr/>
          <a:lstStyle/>
          <a:p>
            <a:r>
              <a:rPr lang="en-US" sz="2800" dirty="0"/>
              <a:t>A standard phone connects to a V o I P phone adaptor.</a:t>
            </a:r>
          </a:p>
          <a:p>
            <a:r>
              <a:rPr lang="en-US" sz="2800" dirty="0"/>
              <a:t>The adaptor and a P C each connect to a broadband modem which transmits to the Internet.</a:t>
            </a:r>
          </a:p>
          <a:p>
            <a:r>
              <a:rPr lang="en-US" sz="2800" dirty="0"/>
              <a:t>The Internet then transmits to a second broadband modem which connects to a P C and V o I P phone.</a:t>
            </a:r>
          </a:p>
        </p:txBody>
      </p:sp>
      <p:sp>
        <p:nvSpPr>
          <p:cNvPr id="4" name="Text Placeholder 3"/>
          <p:cNvSpPr>
            <a:spLocks noGrp="1"/>
          </p:cNvSpPr>
          <p:nvPr>
            <p:ph type="body" sz="quarter" idx="12"/>
          </p:nvPr>
        </p:nvSpPr>
        <p:spPr>
          <a:xfrm>
            <a:off x="3467512" y="6477000"/>
            <a:ext cx="2208976" cy="121919"/>
          </a:xfrm>
        </p:spPr>
        <p:txBody>
          <a:bodyPr/>
          <a:lstStyle/>
          <a:p>
            <a:r>
              <a:rPr lang="en-US" dirty="0">
                <a:hlinkClick r:id="rId2" action="ppaction://hlinksldjump"/>
              </a:rPr>
              <a:t>Return to original slide</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6 </a:t>
            </a:r>
            <a:r>
              <a:rPr lang="en-US" dirty="0">
                <a:solidFill>
                  <a:srgbClr val="C00000"/>
                </a:solidFill>
              </a:rPr>
              <a:t>Figure 7.16 WiMAX Infrastructure</a:t>
            </a:r>
            <a:endParaRPr lang="en-US" dirty="0"/>
          </a:p>
        </p:txBody>
      </p:sp>
      <p:sp>
        <p:nvSpPr>
          <p:cNvPr id="3" name="Content Placeholder 2"/>
          <p:cNvSpPr>
            <a:spLocks noGrp="1"/>
          </p:cNvSpPr>
          <p:nvPr>
            <p:ph idx="1"/>
          </p:nvPr>
        </p:nvSpPr>
        <p:spPr>
          <a:xfrm>
            <a:off x="457200" y="990600"/>
            <a:ext cx="8229600" cy="5410200"/>
          </a:xfrm>
        </p:spPr>
        <p:txBody>
          <a:bodyPr/>
          <a:lstStyle/>
          <a:p>
            <a:r>
              <a:rPr lang="en-US" sz="2800" dirty="0"/>
              <a:t>A house connects via line-of-sight transmission to a W i MAX tower. </a:t>
            </a:r>
          </a:p>
          <a:p>
            <a:r>
              <a:rPr lang="en-US" sz="2800" dirty="0"/>
              <a:t>Another house and a laptop each connect via non-line-of-sight transmission to the same tower.</a:t>
            </a:r>
          </a:p>
          <a:p>
            <a:r>
              <a:rPr lang="en-US" sz="2800" dirty="0"/>
              <a:t>The tower connects to another W i MAX tower which is linked to an I S P, which then connects to the Internet.</a:t>
            </a:r>
          </a:p>
        </p:txBody>
      </p:sp>
      <p:sp>
        <p:nvSpPr>
          <p:cNvPr id="4" name="Text Placeholder 3"/>
          <p:cNvSpPr>
            <a:spLocks noGrp="1"/>
          </p:cNvSpPr>
          <p:nvPr>
            <p:ph type="body" sz="quarter" idx="12"/>
          </p:nvPr>
        </p:nvSpPr>
        <p:spPr>
          <a:xfrm>
            <a:off x="3467512" y="6477000"/>
            <a:ext cx="2208976" cy="121919"/>
          </a:xfrm>
        </p:spPr>
        <p:txBody>
          <a:bodyPr/>
          <a:lstStyle/>
          <a:p>
            <a:r>
              <a:rPr lang="en-US" dirty="0">
                <a:hlinkClick r:id="rId2" action="ppaction://hlinksldjump"/>
              </a:rPr>
              <a:t>Return to original slide</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7 Figure 7.17 Cell Phone Communication System</a:t>
            </a:r>
          </a:p>
        </p:txBody>
      </p:sp>
      <p:sp>
        <p:nvSpPr>
          <p:cNvPr id="3" name="Content Placeholder 2"/>
          <p:cNvSpPr>
            <a:spLocks noGrp="1"/>
          </p:cNvSpPr>
          <p:nvPr>
            <p:ph idx="1"/>
          </p:nvPr>
        </p:nvSpPr>
        <p:spPr>
          <a:xfrm>
            <a:off x="457200" y="1447800"/>
            <a:ext cx="8229600" cy="4953000"/>
          </a:xfrm>
        </p:spPr>
        <p:txBody>
          <a:bodyPr/>
          <a:lstStyle/>
          <a:p>
            <a:r>
              <a:rPr lang="en-US" sz="2800" dirty="0"/>
              <a:t>A honeycomb structure contains multiple cells, each with a base station that consists of an antenna or tower to relay signals.</a:t>
            </a:r>
          </a:p>
          <a:p>
            <a:r>
              <a:rPr lang="en-US" sz="2800" dirty="0"/>
              <a:t>Each cell is typically sized at about 10 square miles.</a:t>
            </a:r>
          </a:p>
          <a:p>
            <a:r>
              <a:rPr lang="en-US" sz="2800" dirty="0"/>
              <a:t>Images of cars and cell phones are shown connected to various cells via a signal.</a:t>
            </a:r>
          </a:p>
        </p:txBody>
      </p:sp>
      <p:sp>
        <p:nvSpPr>
          <p:cNvPr id="4" name="Text Placeholder 3"/>
          <p:cNvSpPr>
            <a:spLocks noGrp="1"/>
          </p:cNvSpPr>
          <p:nvPr>
            <p:ph type="body" sz="quarter" idx="12"/>
          </p:nvPr>
        </p:nvSpPr>
        <p:spPr>
          <a:xfrm>
            <a:off x="3467512" y="6477000"/>
            <a:ext cx="2208976" cy="121919"/>
          </a:xfrm>
        </p:spPr>
        <p:txBody>
          <a:bodyPr/>
          <a:lstStyle/>
          <a:p>
            <a:r>
              <a:rPr lang="en-US" dirty="0">
                <a:hlinkClick r:id="rId2" action="ppaction://hlinksldjump"/>
              </a:rPr>
              <a:t>Return to original slide</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Appendix 8 Figure 7.19 Satellite Communication System</a:t>
            </a:r>
          </a:p>
        </p:txBody>
      </p:sp>
      <p:sp>
        <p:nvSpPr>
          <p:cNvPr id="3" name="Content Placeholder 2"/>
          <p:cNvSpPr>
            <a:spLocks noGrp="1"/>
          </p:cNvSpPr>
          <p:nvPr>
            <p:ph idx="1"/>
          </p:nvPr>
        </p:nvSpPr>
        <p:spPr>
          <a:xfrm>
            <a:off x="457200" y="1371600"/>
            <a:ext cx="8229600" cy="5029200"/>
          </a:xfrm>
        </p:spPr>
        <p:txBody>
          <a:bodyPr/>
          <a:lstStyle/>
          <a:p>
            <a:r>
              <a:rPr lang="en-US" sz="2800" dirty="0"/>
              <a:t>Two satellites are shown 22,000 miles above Earth.</a:t>
            </a:r>
          </a:p>
          <a:p>
            <a:r>
              <a:rPr lang="en-US" sz="2800" dirty="0"/>
              <a:t>Three groups exchange signals with the satellites:</a:t>
            </a:r>
          </a:p>
          <a:p>
            <a:pPr lvl="2">
              <a:buClr>
                <a:schemeClr val="bg2"/>
              </a:buClr>
            </a:pPr>
            <a:r>
              <a:rPr lang="en-US" sz="2400" dirty="0"/>
              <a:t> Fixed locations – a house</a:t>
            </a:r>
          </a:p>
          <a:p>
            <a:pPr lvl="2">
              <a:buClr>
                <a:schemeClr val="bg2"/>
              </a:buClr>
            </a:pPr>
            <a:r>
              <a:rPr lang="en-US" sz="2400" dirty="0"/>
              <a:t>Portable communications – a laptop, cell phone,  and tablet</a:t>
            </a:r>
          </a:p>
          <a:p>
            <a:pPr lvl="2">
              <a:buClr>
                <a:schemeClr val="bg2"/>
              </a:buClr>
            </a:pPr>
            <a:r>
              <a:rPr lang="en-US" sz="2400" dirty="0"/>
              <a:t>Vehicles – a car and delivery truck</a:t>
            </a:r>
          </a:p>
        </p:txBody>
      </p:sp>
      <p:sp>
        <p:nvSpPr>
          <p:cNvPr id="4" name="Text Placeholder 3"/>
          <p:cNvSpPr>
            <a:spLocks noGrp="1"/>
          </p:cNvSpPr>
          <p:nvPr>
            <p:ph type="body" sz="quarter" idx="12"/>
          </p:nvPr>
        </p:nvSpPr>
        <p:spPr>
          <a:xfrm>
            <a:off x="3467512" y="6477000"/>
            <a:ext cx="2208976" cy="121919"/>
          </a:xfrm>
        </p:spPr>
        <p:txBody>
          <a:bodyPr/>
          <a:lstStyle/>
          <a:p>
            <a:r>
              <a:rPr lang="en-US" dirty="0">
                <a:hlinkClick r:id="rId2" action="ppaction://hlinksldjump"/>
              </a:rPr>
              <a:t>Return to original slide</a:t>
            </a:r>
            <a:endParaRPr lang="en-US" dirty="0">
              <a:hlinkClick r:id="rId3" action="ppaction://hlinksldjump"/>
            </a:endParaRP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solidFill>
                  <a:srgbClr val="C00000"/>
                </a:solidFill>
              </a:rPr>
              <a:t>Network Categories</a:t>
            </a:r>
            <a:endParaRPr lang="en-US" b="1" dirty="0">
              <a:solidFill>
                <a:schemeClr val="tx1"/>
              </a:solidFill>
            </a:endParaRPr>
          </a:p>
        </p:txBody>
      </p:sp>
      <p:sp>
        <p:nvSpPr>
          <p:cNvPr id="9219" name="Content Placeholder 2"/>
          <p:cNvSpPr>
            <a:spLocks noGrp="1"/>
          </p:cNvSpPr>
          <p:nvPr>
            <p:ph idx="1"/>
          </p:nvPr>
        </p:nvSpPr>
        <p:spPr/>
        <p:txBody>
          <a:bodyPr>
            <a:normAutofit/>
          </a:bodyPr>
          <a:lstStyle/>
          <a:p>
            <a:pPr>
              <a:spcBef>
                <a:spcPts val="600"/>
              </a:spcBef>
              <a:spcAft>
                <a:spcPts val="1200"/>
              </a:spcAft>
            </a:pPr>
            <a:r>
              <a:rPr lang="en-US" sz="2800" b="1" dirty="0"/>
              <a:t>Local area network (LAN) </a:t>
            </a:r>
            <a:r>
              <a:rPr lang="en-US" sz="2800" dirty="0"/>
              <a:t>– Connects a group of computers in close </a:t>
            </a:r>
            <a:r>
              <a:rPr lang="en-US" sz="2800" dirty="0" smtClean="0"/>
              <a:t>proximity</a:t>
            </a:r>
            <a:r>
              <a:rPr lang="zh-TW" altLang="en-US" sz="1200" dirty="0"/>
              <a:t>接近</a:t>
            </a:r>
            <a:r>
              <a:rPr lang="en-US" sz="2800" dirty="0" smtClean="0"/>
              <a:t>, </a:t>
            </a:r>
            <a:r>
              <a:rPr lang="en-US" sz="2800" dirty="0"/>
              <a:t>such as in an office building, school, or home</a:t>
            </a:r>
          </a:p>
          <a:p>
            <a:pPr>
              <a:spcBef>
                <a:spcPts val="600"/>
              </a:spcBef>
              <a:spcAft>
                <a:spcPts val="1200"/>
              </a:spcAft>
            </a:pPr>
            <a:r>
              <a:rPr lang="en-US" sz="2800" b="1" dirty="0"/>
              <a:t>Wide area network (WAN) </a:t>
            </a:r>
            <a:r>
              <a:rPr lang="en-US" sz="2800" dirty="0"/>
              <a:t>– Spans a large geographic area such as a state, province, or country</a:t>
            </a:r>
          </a:p>
          <a:p>
            <a:pPr>
              <a:spcBef>
                <a:spcPts val="600"/>
              </a:spcBef>
              <a:spcAft>
                <a:spcPts val="1200"/>
              </a:spcAft>
            </a:pPr>
            <a:r>
              <a:rPr lang="en-US" sz="2800" b="1" dirty="0"/>
              <a:t>Metropolitan area network (MAN) </a:t>
            </a:r>
            <a:r>
              <a:rPr lang="en-US" sz="2800" dirty="0"/>
              <a:t>– A large computer network usually spanning a city </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63309588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solidFill>
                  <a:srgbClr val="C00000"/>
                </a:solidFill>
              </a:rPr>
              <a:t>Network Providers</a:t>
            </a:r>
            <a:endParaRPr lang="en-US" dirty="0">
              <a:solidFill>
                <a:schemeClr val="tx1"/>
              </a:solidFill>
            </a:endParaRPr>
          </a:p>
        </p:txBody>
      </p:sp>
      <p:sp>
        <p:nvSpPr>
          <p:cNvPr id="10243" name="Content Placeholder 2"/>
          <p:cNvSpPr>
            <a:spLocks noGrp="1"/>
          </p:cNvSpPr>
          <p:nvPr>
            <p:ph idx="1"/>
          </p:nvPr>
        </p:nvSpPr>
        <p:spPr/>
        <p:txBody>
          <a:bodyPr/>
          <a:lstStyle/>
          <a:p>
            <a:pPr>
              <a:spcBef>
                <a:spcPts val="600"/>
              </a:spcBef>
              <a:spcAft>
                <a:spcPts val="1200"/>
              </a:spcAft>
            </a:pPr>
            <a:r>
              <a:rPr lang="en-US" sz="2800" b="1" dirty="0"/>
              <a:t>National service providers (NSPs) – </a:t>
            </a:r>
            <a:r>
              <a:rPr lang="en-US" sz="2800" dirty="0"/>
              <a:t>Private companies that own and maintain the worldwide backbone that supports the </a:t>
            </a:r>
            <a:r>
              <a:rPr lang="en-US" sz="2800" dirty="0" smtClean="0"/>
              <a:t>Internet</a:t>
            </a:r>
            <a:r>
              <a:rPr lang="zh-TW" altLang="en-US" sz="1200" dirty="0"/>
              <a:t>國家級</a:t>
            </a:r>
            <a:r>
              <a:rPr lang="zh-TW" altLang="en-US" sz="1200" dirty="0" smtClean="0"/>
              <a:t>服務供</a:t>
            </a:r>
            <a:r>
              <a:rPr lang="zh-TW" altLang="en-US" sz="1200" dirty="0"/>
              <a:t>商</a:t>
            </a:r>
            <a:endParaRPr lang="en-US" sz="1200" dirty="0"/>
          </a:p>
          <a:p>
            <a:pPr>
              <a:spcBef>
                <a:spcPts val="600"/>
              </a:spcBef>
              <a:spcAft>
                <a:spcPts val="1200"/>
              </a:spcAft>
            </a:pPr>
            <a:r>
              <a:rPr lang="en-US" sz="2800" b="1" dirty="0"/>
              <a:t>Network access points (NAPs) –</a:t>
            </a:r>
            <a:r>
              <a:rPr lang="en-US" sz="2800" dirty="0"/>
              <a:t> Traffic exchange points in the routing hierarchy of the Internet that connects </a:t>
            </a:r>
            <a:r>
              <a:rPr lang="en-US" sz="2800" dirty="0" smtClean="0"/>
              <a:t>NSPs</a:t>
            </a:r>
            <a:r>
              <a:rPr lang="zh-TW" altLang="en-US" sz="1200" dirty="0"/>
              <a:t>網路進出點</a:t>
            </a:r>
            <a:endParaRPr lang="en-US" sz="1200" dirty="0"/>
          </a:p>
          <a:p>
            <a:pPr>
              <a:spcBef>
                <a:spcPts val="600"/>
              </a:spcBef>
              <a:spcAft>
                <a:spcPts val="1200"/>
              </a:spcAft>
            </a:pPr>
            <a:r>
              <a:rPr lang="en-US" sz="2800" b="1" dirty="0"/>
              <a:t>Regional service providers (RSPs) –</a:t>
            </a:r>
            <a:r>
              <a:rPr lang="en-US" sz="2800" dirty="0"/>
              <a:t> Offer Internet service by connecting to NSPs, but they also can connect directly to each other</a:t>
            </a:r>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65932209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sz="4000" dirty="0">
                <a:solidFill>
                  <a:srgbClr val="C00000"/>
                </a:solidFill>
              </a:rPr>
              <a:t>Network Access Technologies </a:t>
            </a:r>
            <a:r>
              <a:rPr lang="en-US" sz="2000" dirty="0">
                <a:solidFill>
                  <a:srgbClr val="C00000"/>
                </a:solidFill>
              </a:rPr>
              <a:t>1 of 2</a:t>
            </a:r>
            <a:endParaRPr lang="en-US" sz="4000" b="1" dirty="0">
              <a:solidFill>
                <a:schemeClr val="tx1"/>
              </a:solidFill>
            </a:endParaRPr>
          </a:p>
        </p:txBody>
      </p:sp>
      <p:sp>
        <p:nvSpPr>
          <p:cNvPr id="11267" name="Content Placeholder 2"/>
          <p:cNvSpPr>
            <a:spLocks noGrp="1"/>
          </p:cNvSpPr>
          <p:nvPr>
            <p:ph idx="1"/>
          </p:nvPr>
        </p:nvSpPr>
        <p:spPr>
          <a:xfrm>
            <a:off x="457200" y="990600"/>
            <a:ext cx="8229600" cy="2895600"/>
          </a:xfrm>
        </p:spPr>
        <p:txBody>
          <a:bodyPr/>
          <a:lstStyle/>
          <a:p>
            <a:pPr>
              <a:spcBef>
                <a:spcPts val="600"/>
              </a:spcBef>
              <a:spcAft>
                <a:spcPts val="1200"/>
              </a:spcAft>
            </a:pPr>
            <a:r>
              <a:rPr lang="en-US" sz="2800" b="1" dirty="0"/>
              <a:t>Bandwidth</a:t>
            </a:r>
            <a:r>
              <a:rPr lang="en-US" sz="2800" dirty="0"/>
              <a:t> – The maximum amount of data that can pass from one point to another in a unit of time</a:t>
            </a:r>
          </a:p>
          <a:p>
            <a:pPr lvl="2">
              <a:spcBef>
                <a:spcPts val="600"/>
              </a:spcBef>
              <a:spcAft>
                <a:spcPts val="1200"/>
              </a:spcAft>
              <a:buClr>
                <a:schemeClr val="bg2"/>
              </a:buClr>
            </a:pPr>
            <a:r>
              <a:rPr lang="en-US" sz="2400" dirty="0" smtClean="0"/>
              <a:t>Bit   </a:t>
            </a:r>
          </a:p>
          <a:p>
            <a:pPr lvl="2">
              <a:spcBef>
                <a:spcPts val="600"/>
              </a:spcBef>
              <a:spcAft>
                <a:spcPts val="1200"/>
              </a:spcAft>
              <a:buClr>
                <a:schemeClr val="bg2"/>
              </a:buClr>
            </a:pPr>
            <a:r>
              <a:rPr lang="en-US" sz="2400" dirty="0" smtClean="0"/>
              <a:t>Bit </a:t>
            </a:r>
            <a:r>
              <a:rPr lang="en-US" sz="2400" dirty="0"/>
              <a:t>rate</a:t>
            </a:r>
          </a:p>
          <a:p>
            <a:pPr lvl="2">
              <a:spcBef>
                <a:spcPts val="600"/>
              </a:spcBef>
              <a:spcAft>
                <a:spcPts val="1200"/>
              </a:spcAft>
              <a:buClr>
                <a:schemeClr val="bg2"/>
              </a:buClr>
            </a:pPr>
            <a:r>
              <a:rPr lang="en-US" sz="2400" dirty="0"/>
              <a:t>Modem</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1447800" y="4038600"/>
            <a:ext cx="6553200" cy="1477328"/>
          </a:xfrm>
          <a:prstGeom prst="rect">
            <a:avLst/>
          </a:prstGeom>
        </p:spPr>
        <p:txBody>
          <a:bodyPr wrap="square">
            <a:spAutoFit/>
          </a:bodyPr>
          <a:lstStyle/>
          <a:p>
            <a:pPr marL="0" lvl="2"/>
            <a:r>
              <a:rPr lang="en-US" altLang="zh-TW" b="1" dirty="0"/>
              <a:t>Bit</a:t>
            </a:r>
            <a:r>
              <a:rPr lang="zh-TW" altLang="en-US" dirty="0"/>
              <a:t>是</a:t>
            </a:r>
            <a:r>
              <a:rPr lang="en-US" altLang="zh-TW" b="1" dirty="0"/>
              <a:t>Bi</a:t>
            </a:r>
            <a:r>
              <a:rPr lang="en-US" altLang="zh-TW" dirty="0"/>
              <a:t>nary digi</a:t>
            </a:r>
            <a:r>
              <a:rPr lang="en-US" altLang="zh-TW" b="1" dirty="0"/>
              <a:t>t</a:t>
            </a:r>
            <a:r>
              <a:rPr lang="zh-TW" altLang="en-US" dirty="0"/>
              <a:t>（二進位數位）的縮寫，資訊的最小單位</a:t>
            </a:r>
            <a:r>
              <a:rPr lang="en-US" altLang="zh-TW" dirty="0"/>
              <a:t>, </a:t>
            </a:r>
            <a:r>
              <a:rPr lang="zh-TW" altLang="en-US" dirty="0"/>
              <a:t>由數學家</a:t>
            </a:r>
            <a:r>
              <a:rPr lang="en-US" altLang="zh-TW" dirty="0"/>
              <a:t>John Wilder Tukey</a:t>
            </a:r>
            <a:r>
              <a:rPr lang="zh-TW" altLang="en-US" dirty="0"/>
              <a:t>提出（可能是</a:t>
            </a:r>
            <a:r>
              <a:rPr lang="en-US" altLang="zh-TW" dirty="0"/>
              <a:t>1946</a:t>
            </a:r>
            <a:r>
              <a:rPr lang="zh-TW" altLang="en-US" dirty="0"/>
              <a:t>年提出</a:t>
            </a:r>
            <a:r>
              <a:rPr lang="en-US" altLang="zh-TW" dirty="0"/>
              <a:t>)</a:t>
            </a:r>
            <a:endParaRPr lang="en-US" altLang="zh-TW" sz="2400" dirty="0"/>
          </a:p>
          <a:p>
            <a:r>
              <a:rPr lang="en-US" altLang="zh-TW" b="1" dirty="0"/>
              <a:t>Bit Rate: </a:t>
            </a:r>
            <a:r>
              <a:rPr lang="en-US" altLang="zh-TW" dirty="0"/>
              <a:t>The number of bits transferred or received per unit of time. </a:t>
            </a:r>
          </a:p>
          <a:p>
            <a:r>
              <a:rPr lang="en-US" altLang="zh-TW" b="1" dirty="0" smtClean="0"/>
              <a:t>Modem</a:t>
            </a:r>
            <a:r>
              <a:rPr lang="en-US" altLang="zh-TW" b="1" dirty="0"/>
              <a:t>: </a:t>
            </a:r>
            <a:r>
              <a:rPr lang="en-US" altLang="zh-TW" dirty="0"/>
              <a:t>A device that enables a computer to transmit and receive data. </a:t>
            </a:r>
          </a:p>
        </p:txBody>
      </p:sp>
    </p:spTree>
    <p:extLst>
      <p:ext uri="{BB962C8B-B14F-4D97-AF65-F5344CB8AC3E}">
        <p14:creationId xmlns:p14="http://schemas.microsoft.com/office/powerpoint/2010/main" val="28795839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r>
              <a:rPr lang="en-US" sz="4000" dirty="0">
                <a:solidFill>
                  <a:srgbClr val="C00000"/>
                </a:solidFill>
              </a:rPr>
              <a:t>Network Access Technologies </a:t>
            </a:r>
            <a:r>
              <a:rPr lang="en-US" sz="2000" dirty="0">
                <a:solidFill>
                  <a:srgbClr val="C00000"/>
                </a:solidFill>
              </a:rPr>
              <a:t>2 of 2</a:t>
            </a:r>
            <a:endParaRPr lang="en-US" sz="4000" b="1" dirty="0">
              <a:solidFill>
                <a:schemeClr val="tx1"/>
              </a:solidFill>
            </a:endParaRPr>
          </a:p>
        </p:txBody>
      </p:sp>
      <p:sp>
        <p:nvSpPr>
          <p:cNvPr id="12291" name="Content Placeholder 2"/>
          <p:cNvSpPr>
            <a:spLocks noGrp="1"/>
          </p:cNvSpPr>
          <p:nvPr>
            <p:ph idx="1"/>
          </p:nvPr>
        </p:nvSpPr>
        <p:spPr>
          <a:xfrm>
            <a:off x="457200" y="990600"/>
            <a:ext cx="8229600" cy="4648200"/>
          </a:xfrm>
        </p:spPr>
        <p:txBody>
          <a:bodyPr>
            <a:normAutofit/>
          </a:bodyPr>
          <a:lstStyle/>
          <a:p>
            <a:pPr>
              <a:spcBef>
                <a:spcPts val="600"/>
              </a:spcBef>
              <a:spcAft>
                <a:spcPts val="1200"/>
              </a:spcAft>
            </a:pPr>
            <a:r>
              <a:rPr lang="en-US" sz="2800" b="1" dirty="0"/>
              <a:t>Broadband – </a:t>
            </a:r>
            <a:r>
              <a:rPr lang="en-US" sz="2800" dirty="0"/>
              <a:t>A high-speed Internet connection that is always connected</a:t>
            </a:r>
          </a:p>
          <a:p>
            <a:pPr lvl="2">
              <a:spcBef>
                <a:spcPts val="600"/>
              </a:spcBef>
              <a:spcAft>
                <a:spcPts val="1200"/>
              </a:spcAft>
              <a:buClr>
                <a:srgbClr val="C00000"/>
              </a:buClr>
            </a:pPr>
            <a:r>
              <a:rPr lang="en-US" sz="2400" dirty="0"/>
              <a:t>Digital subscriber </a:t>
            </a:r>
            <a:r>
              <a:rPr lang="en-US" sz="2400" dirty="0" err="1" smtClean="0"/>
              <a:t>lineInternet</a:t>
            </a:r>
            <a:r>
              <a:rPr lang="en-US" sz="2400" dirty="0" smtClean="0"/>
              <a:t> </a:t>
            </a:r>
            <a:r>
              <a:rPr lang="en-US" sz="2400" dirty="0"/>
              <a:t>cable connection</a:t>
            </a:r>
          </a:p>
          <a:p>
            <a:pPr lvl="2">
              <a:spcBef>
                <a:spcPts val="600"/>
              </a:spcBef>
              <a:spcAft>
                <a:spcPts val="1200"/>
              </a:spcAft>
              <a:buClr>
                <a:srgbClr val="C00000"/>
              </a:buClr>
            </a:pPr>
            <a:r>
              <a:rPr lang="en-US" sz="2400" dirty="0"/>
              <a:t>High speed Internet cable connections</a:t>
            </a:r>
          </a:p>
          <a:p>
            <a:pPr lvl="2">
              <a:spcBef>
                <a:spcPts val="600"/>
              </a:spcBef>
              <a:spcAft>
                <a:spcPts val="1200"/>
              </a:spcAft>
              <a:buClr>
                <a:srgbClr val="C00000"/>
              </a:buClr>
            </a:pPr>
            <a:r>
              <a:rPr lang="en-US" sz="2400" dirty="0"/>
              <a:t>Cable modem</a:t>
            </a:r>
          </a:p>
          <a:p>
            <a:pPr lvl="2">
              <a:spcBef>
                <a:spcPts val="600"/>
              </a:spcBef>
              <a:spcAft>
                <a:spcPts val="1200"/>
              </a:spcAft>
              <a:buClr>
                <a:srgbClr val="C00000"/>
              </a:buClr>
            </a:pPr>
            <a:r>
              <a:rPr lang="en-US" sz="2400" dirty="0" smtClean="0"/>
              <a:t>Telecommuting</a:t>
            </a:r>
            <a:r>
              <a:rPr lang="zh-TW" altLang="en-US" sz="1200" dirty="0"/>
              <a:t>遠程辦公</a:t>
            </a:r>
            <a:endParaRPr lang="en-US" sz="1200" dirty="0"/>
          </a:p>
          <a:p>
            <a:pPr lvl="2">
              <a:spcBef>
                <a:spcPts val="600"/>
              </a:spcBef>
              <a:spcAft>
                <a:spcPts val="1200"/>
              </a:spcAft>
              <a:buClr>
                <a:srgbClr val="C00000"/>
              </a:buClr>
            </a:pPr>
            <a:r>
              <a:rPr lang="en-US" sz="2400" dirty="0"/>
              <a:t>Broadband over power </a:t>
            </a:r>
            <a:r>
              <a:rPr lang="en-US" sz="2400" dirty="0" smtClean="0"/>
              <a:t>line</a:t>
            </a:r>
            <a:r>
              <a:rPr lang="zh-TW" altLang="en-US" sz="1300" dirty="0"/>
              <a:t>電力線寬頻，是一種允許在公共電力線上進行高速率資料傳輸的電力線通訊技術。</a:t>
            </a:r>
            <a:endParaRPr lang="en-US" sz="1300" dirty="0"/>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1181512" y="5515232"/>
            <a:ext cx="7505288" cy="1200329"/>
          </a:xfrm>
          <a:prstGeom prst="rect">
            <a:avLst/>
          </a:prstGeom>
        </p:spPr>
        <p:txBody>
          <a:bodyPr wrap="square">
            <a:spAutoFit/>
          </a:bodyPr>
          <a:lstStyle/>
          <a:p>
            <a:pPr marL="0" lvl="2"/>
            <a:r>
              <a:rPr lang="en-US" altLang="zh-TW" dirty="0"/>
              <a:t>Digital subscriber line (DSL)  Allows high-speed digital data transmission over standard telephone lines</a:t>
            </a:r>
            <a:r>
              <a:rPr lang="en-US" altLang="zh-TW" dirty="0" smtClean="0"/>
              <a:t>.</a:t>
            </a:r>
            <a:r>
              <a:rPr lang="zh-TW" altLang="en-US" dirty="0"/>
              <a:t>數位用戶迴路</a:t>
            </a:r>
            <a:endParaRPr lang="en-US" altLang="zh-TW" sz="2400" dirty="0"/>
          </a:p>
          <a:p>
            <a:r>
              <a:rPr lang="zh-TW" altLang="en-US" dirty="0" smtClean="0"/>
              <a:t>通過</a:t>
            </a:r>
            <a:r>
              <a:rPr lang="zh-TW" altLang="en-US" dirty="0"/>
              <a:t>銅線或者本地電話網提供數位連接的一種技術。它的歷史要追溯到</a:t>
            </a:r>
            <a:r>
              <a:rPr lang="en-US" altLang="zh-TW" dirty="0"/>
              <a:t>1988</a:t>
            </a:r>
            <a:r>
              <a:rPr lang="zh-TW" altLang="en-US" dirty="0"/>
              <a:t>年</a:t>
            </a:r>
            <a:endParaRPr lang="en-US" altLang="zh-TW" dirty="0"/>
          </a:p>
        </p:txBody>
      </p:sp>
      <p:pic>
        <p:nvPicPr>
          <p:cNvPr id="1028" name="Picture 4" descr="https://upload.wikimedia.org/wikipedia/commons/thumb/5/5f/T-DSL_Modem.jpg/220px-T-DSL_Mode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543431"/>
            <a:ext cx="2095500"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428090"/>
      </p:ext>
    </p:extLst>
  </p:cSld>
  <p:clrMapOvr>
    <a:masterClrMapping/>
  </p:clrMapOvr>
  <p:transition spd="med"/>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6114</TotalTime>
  <Words>11162</Words>
  <Application>Microsoft Office PowerPoint</Application>
  <PresentationFormat>如螢幕大小 (4:3)</PresentationFormat>
  <Paragraphs>573</Paragraphs>
  <Slides>58</Slides>
  <Notes>44</Notes>
  <HiddenSlides>0</HiddenSlides>
  <MMClips>0</MMClips>
  <ScaleCrop>false</ScaleCrop>
  <HeadingPairs>
    <vt:vector size="6" baseType="variant">
      <vt:variant>
        <vt:lpstr>使用字型</vt:lpstr>
      </vt:variant>
      <vt:variant>
        <vt:i4>12</vt:i4>
      </vt:variant>
      <vt:variant>
        <vt:lpstr>佈景主題</vt:lpstr>
      </vt:variant>
      <vt:variant>
        <vt:i4>6</vt:i4>
      </vt:variant>
      <vt:variant>
        <vt:lpstr>投影片標題</vt:lpstr>
      </vt:variant>
      <vt:variant>
        <vt:i4>58</vt:i4>
      </vt:variant>
    </vt:vector>
  </HeadingPairs>
  <TitlesOfParts>
    <vt:vector size="76" baseType="lpstr">
      <vt:lpstr>Albertus (W1)</vt:lpstr>
      <vt:lpstr>ArumSans Bold</vt:lpstr>
      <vt:lpstr>ArumSans Regular</vt:lpstr>
      <vt:lpstr>ＭＳ Ｐゴシック</vt:lpstr>
      <vt:lpstr>Open Sans</vt:lpstr>
      <vt:lpstr>宋体</vt:lpstr>
      <vt:lpstr>Vectipede Rg</vt:lpstr>
      <vt:lpstr>新細明體</vt:lpstr>
      <vt:lpstr>Arial</vt:lpstr>
      <vt:lpstr>Calibri</vt:lpstr>
      <vt:lpstr>Century Schoolbook</vt:lpstr>
      <vt:lpstr>Wingdings</vt:lpstr>
      <vt:lpstr>FIRST, BREAK, LAST slides </vt:lpstr>
      <vt:lpstr>1_Alternate FIRST, BREAK, LAST slides</vt:lpstr>
      <vt:lpstr>1_Plain BODY/MAIN CONTENT</vt:lpstr>
      <vt:lpstr>1_Red bar footer BODY/MAIN CONTENT</vt:lpstr>
      <vt:lpstr>1_PLAIN Section Divider, Quotes, Callouts</vt:lpstr>
      <vt:lpstr>RED FOOTER Section Divider, Quotes, Callouts</vt:lpstr>
      <vt:lpstr>CHAPTER SEVEN</vt:lpstr>
      <vt:lpstr>Chapter Seven Overview</vt:lpstr>
      <vt:lpstr>Section 7.1</vt:lpstr>
      <vt:lpstr>Learning Outcomes 1 of 2</vt:lpstr>
      <vt:lpstr>Figure 7.1 Networking Elements Creating a Connected World</vt:lpstr>
      <vt:lpstr>Network Categories</vt:lpstr>
      <vt:lpstr>Network Providers</vt:lpstr>
      <vt:lpstr>Network Access Technologies 1 of 2</vt:lpstr>
      <vt:lpstr>Network Access Technologies 2 of 2</vt:lpstr>
      <vt:lpstr>Network Protocols 1 of 2</vt:lpstr>
      <vt:lpstr>DNS</vt:lpstr>
      <vt:lpstr>Network Protocols 2 of 2</vt:lpstr>
      <vt:lpstr>Figure 7.6 Example of TCP/IP</vt:lpstr>
      <vt:lpstr>Figure 7.7 Internet Domains</vt:lpstr>
      <vt:lpstr>Figure 7.8 Benefits of Network Convergence </vt:lpstr>
      <vt:lpstr>Network Convergence</vt:lpstr>
      <vt:lpstr>Figure 7.9 VoIP Connectivity</vt:lpstr>
      <vt:lpstr>Benefits of a Connected World</vt:lpstr>
      <vt:lpstr>Figure 7.12 Using a VPN</vt:lpstr>
      <vt:lpstr>Challenges of a Connected World</vt:lpstr>
      <vt:lpstr>Security</vt:lpstr>
      <vt:lpstr>Social, Ethical, and Political Issues</vt:lpstr>
      <vt:lpstr>Section 7.2</vt:lpstr>
      <vt:lpstr>Learning Outcomes 2 of 2</vt:lpstr>
      <vt:lpstr>Wireless Network Categories</vt:lpstr>
      <vt:lpstr>Personal Area Network</vt:lpstr>
      <vt:lpstr>Figure 7.14 Wi-Fi Networks</vt:lpstr>
      <vt:lpstr>Wireless LAN</vt:lpstr>
      <vt:lpstr>Wireless MAN</vt:lpstr>
      <vt:lpstr>Figure 7.16 WiMAX Infrastructure</vt:lpstr>
      <vt:lpstr>Figure 7.17 Cell Phone Communication System</vt:lpstr>
      <vt:lpstr>Wireless WAN - Cellular</vt:lpstr>
      <vt:lpstr>Figure 7.19 Satellite Communication System</vt:lpstr>
      <vt:lpstr>Protecting Wireless Connections</vt:lpstr>
      <vt:lpstr>Managing Mobile Devices</vt:lpstr>
      <vt:lpstr>Business Applications of Wireless Networks</vt:lpstr>
      <vt:lpstr>Figure 7.21 Elements of an RFID system</vt:lpstr>
      <vt:lpstr>Radio Frequency Identification (RFID) 1 of 2</vt:lpstr>
      <vt:lpstr>Radio Frequency Identification (RFID) 2 of 2</vt:lpstr>
      <vt:lpstr>Global Positioning System 1 of 2</vt:lpstr>
      <vt:lpstr>Global Positioning System 2 of 2</vt:lpstr>
      <vt:lpstr>Geographic  Information System (GIS) 1 of 4</vt:lpstr>
      <vt:lpstr>Geographic Information System</vt:lpstr>
      <vt:lpstr>Geographic  Information System (GIS) 2 of 4</vt:lpstr>
      <vt:lpstr>Geographic  Information System (GIS) 3 of 4</vt:lpstr>
      <vt:lpstr>Geographic Information System (GIS) 4 of 4</vt:lpstr>
      <vt:lpstr>Benefits of Business Mobility</vt:lpstr>
      <vt:lpstr>Challenges of Business Mobility</vt:lpstr>
      <vt:lpstr>Learning Outcome Review</vt:lpstr>
      <vt:lpstr>Appendix of Image Long Descriptions</vt:lpstr>
      <vt:lpstr>Appendix 1 Figure 7.1 Networking Elements Creating a Connected World</vt:lpstr>
      <vt:lpstr>Appendix 2 Figure 7.6 Example of TCP/IP</vt:lpstr>
      <vt:lpstr>Appendix 3 Figure 7.7 Internet Domains</vt:lpstr>
      <vt:lpstr>Appendix 4 Figure 7.8 Benefits of Network Convergence </vt:lpstr>
      <vt:lpstr>Appendix 5 Figure 7.9 VoIP Connectivity</vt:lpstr>
      <vt:lpstr>Appendix 6 Figure 7.16 WiMAX Infrastructure</vt:lpstr>
      <vt:lpstr>Appendix 7 Figure 7.17 Cell Phone Communication System</vt:lpstr>
      <vt:lpstr>Appendix 8 Figure 7.19 Satellite Communication System</vt:lpstr>
    </vt:vector>
  </TitlesOfParts>
  <Company>Daniels College of Business, University of Denver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Paige Baltzan</dc:creator>
  <cp:lastModifiedBy>USER</cp:lastModifiedBy>
  <cp:revision>441</cp:revision>
  <dcterms:created xsi:type="dcterms:W3CDTF">2004-06-28T21:12:50Z</dcterms:created>
  <dcterms:modified xsi:type="dcterms:W3CDTF">2019-12-04T12:47:35Z</dcterms:modified>
</cp:coreProperties>
</file>