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10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9582" r:id="rId1"/>
    <p:sldMasterId id="2147489714" r:id="rId2"/>
    <p:sldMasterId id="2147489597" r:id="rId3"/>
    <p:sldMasterId id="2147489599" r:id="rId4"/>
    <p:sldMasterId id="2147489605" r:id="rId5"/>
    <p:sldMasterId id="2147489741" r:id="rId6"/>
    <p:sldMasterId id="2147489684" r:id="rId7"/>
    <p:sldMasterId id="2147489694" r:id="rId8"/>
    <p:sldMasterId id="2147489696" r:id="rId9"/>
    <p:sldMasterId id="2147489727" r:id="rId10"/>
    <p:sldMasterId id="2147489743" r:id="rId11"/>
  </p:sldMasterIdLst>
  <p:notesMasterIdLst>
    <p:notesMasterId r:id="rId28"/>
  </p:notesMasterIdLst>
  <p:handoutMasterIdLst>
    <p:handoutMasterId r:id="rId29"/>
  </p:handoutMasterIdLst>
  <p:sldIdLst>
    <p:sldId id="294" r:id="rId12"/>
    <p:sldId id="278" r:id="rId13"/>
    <p:sldId id="292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</p:sldIdLst>
  <p:sldSz cx="9144000" cy="6858000" type="screen4x3"/>
  <p:notesSz cx="9296400" cy="70104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5B1D"/>
    <a:srgbClr val="CA6D19"/>
    <a:srgbClr val="FEF2E3"/>
    <a:srgbClr val="E2EAF6"/>
    <a:srgbClr val="196AB4"/>
    <a:srgbClr val="CCD3EA"/>
    <a:srgbClr val="E4F2E8"/>
    <a:srgbClr val="349C68"/>
    <a:srgbClr val="AFCEBA"/>
    <a:srgbClr val="DE6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53" autoAdjust="0"/>
  </p:normalViewPr>
  <p:slideViewPr>
    <p:cSldViewPr>
      <p:cViewPr>
        <p:scale>
          <a:sx n="60" d="100"/>
          <a:sy n="60" d="100"/>
        </p:scale>
        <p:origin x="-2454" y="-12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7607" cy="350520"/>
          </a:xfrm>
          <a:prstGeom prst="rect">
            <a:avLst/>
          </a:prstGeom>
        </p:spPr>
        <p:txBody>
          <a:bodyPr vert="horz" lIns="90279" tIns="45139" rIns="90279" bIns="4513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712" y="0"/>
            <a:ext cx="4027607" cy="350520"/>
          </a:xfrm>
          <a:prstGeom prst="rect">
            <a:avLst/>
          </a:prstGeom>
        </p:spPr>
        <p:txBody>
          <a:bodyPr vert="horz" lIns="90279" tIns="45139" rIns="90279" bIns="45139" rtlCol="0"/>
          <a:lstStyle>
            <a:lvl1pPr algn="r">
              <a:defRPr sz="1200"/>
            </a:lvl1pPr>
          </a:lstStyle>
          <a:p>
            <a:fld id="{72EC643B-1860-47F7-8234-FB0172CAB77E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700"/>
            <a:ext cx="4027607" cy="350520"/>
          </a:xfrm>
          <a:prstGeom prst="rect">
            <a:avLst/>
          </a:prstGeom>
        </p:spPr>
        <p:txBody>
          <a:bodyPr vert="horz" lIns="90279" tIns="45139" rIns="90279" bIns="4513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712" y="6658700"/>
            <a:ext cx="4027607" cy="350520"/>
          </a:xfrm>
          <a:prstGeom prst="rect">
            <a:avLst/>
          </a:prstGeom>
        </p:spPr>
        <p:txBody>
          <a:bodyPr vert="horz" lIns="90279" tIns="45139" rIns="90279" bIns="45139" rtlCol="0" anchor="b"/>
          <a:lstStyle>
            <a:lvl1pPr algn="r">
              <a:defRPr sz="1200"/>
            </a:lvl1pPr>
          </a:lstStyle>
          <a:p>
            <a:fld id="{13C80E0A-65E3-4467-B119-8D4B7B98A4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15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0206"/>
          </a:xfrm>
          <a:prstGeom prst="rect">
            <a:avLst/>
          </a:prstGeom>
        </p:spPr>
        <p:txBody>
          <a:bodyPr vert="horz" lIns="90279" tIns="45139" rIns="90279" bIns="4513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6396" y="1"/>
            <a:ext cx="4028440" cy="350206"/>
          </a:xfrm>
          <a:prstGeom prst="rect">
            <a:avLst/>
          </a:prstGeom>
        </p:spPr>
        <p:txBody>
          <a:bodyPr vert="horz" lIns="90279" tIns="45139" rIns="90279" bIns="45139" rtlCol="0"/>
          <a:lstStyle>
            <a:lvl1pPr algn="r">
              <a:defRPr sz="1200"/>
            </a:lvl1pPr>
          </a:lstStyle>
          <a:p>
            <a:fld id="{C21953DB-1A5D-4FB3-9952-8CD5038D5157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279" tIns="45139" rIns="90279" bIns="4513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312"/>
            <a:ext cx="7437120" cy="3154995"/>
          </a:xfrm>
          <a:prstGeom prst="rect">
            <a:avLst/>
          </a:prstGeom>
        </p:spPr>
        <p:txBody>
          <a:bodyPr vert="horz" lIns="90279" tIns="45139" rIns="90279" bIns="4513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24"/>
            <a:ext cx="4028440" cy="350206"/>
          </a:xfrm>
          <a:prstGeom prst="rect">
            <a:avLst/>
          </a:prstGeom>
        </p:spPr>
        <p:txBody>
          <a:bodyPr vert="horz" lIns="90279" tIns="45139" rIns="90279" bIns="4513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6396" y="6658624"/>
            <a:ext cx="4028440" cy="350206"/>
          </a:xfrm>
          <a:prstGeom prst="rect">
            <a:avLst/>
          </a:prstGeom>
        </p:spPr>
        <p:txBody>
          <a:bodyPr vert="horz" lIns="90279" tIns="45139" rIns="90279" bIns="45139" rtlCol="0" anchor="b"/>
          <a:lstStyle>
            <a:lvl1pPr algn="r">
              <a:defRPr sz="1200"/>
            </a:lvl1pPr>
          </a:lstStyle>
          <a:p>
            <a:fld id="{3AE64C79-EF60-448E-B926-A58E85799C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0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33515" indent="-282121">
              <a:defRPr>
                <a:solidFill>
                  <a:schemeClr val="tx1"/>
                </a:solidFill>
                <a:latin typeface="Arial" charset="0"/>
              </a:defRPr>
            </a:lvl2pPr>
            <a:lvl3pPr marL="1128484" indent="-225697">
              <a:defRPr>
                <a:solidFill>
                  <a:schemeClr val="tx1"/>
                </a:solidFill>
                <a:latin typeface="Arial" charset="0"/>
              </a:defRPr>
            </a:lvl3pPr>
            <a:lvl4pPr marL="1579877" indent="-225697">
              <a:defRPr>
                <a:solidFill>
                  <a:schemeClr val="tx1"/>
                </a:solidFill>
                <a:latin typeface="Arial" charset="0"/>
              </a:defRPr>
            </a:lvl4pPr>
            <a:lvl5pPr marL="2031271" indent="-225697">
              <a:defRPr>
                <a:solidFill>
                  <a:schemeClr val="tx1"/>
                </a:solidFill>
                <a:latin typeface="Arial" charset="0"/>
              </a:defRPr>
            </a:lvl5pPr>
            <a:lvl6pPr marL="2482665" indent="-22569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4058" indent="-22569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85452" indent="-22569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36845" indent="-22569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95172B-95C2-4866-9F75-50D775326997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pterNumber" hidden="1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0" y="76200"/>
            <a:ext cx="2286000" cy="1676400"/>
          </a:xfrm>
          <a:prstGeom prst="rect">
            <a:avLst/>
          </a:prstGeom>
        </p:spPr>
        <p:txBody>
          <a:bodyPr anchor="ctr" anchorCtr="1"/>
          <a:lstStyle>
            <a:lvl1pPr algn="ctr">
              <a:defRPr sz="14000">
                <a:solidFill>
                  <a:schemeClr val="bg1"/>
                </a:solidFill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4" name="ChapterTitle" hidden="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22300"/>
            <a:ext cx="6629400" cy="596900"/>
          </a:xfrm>
          <a:prstGeom prst="rect">
            <a:avLst/>
          </a:prstGeom>
        </p:spPr>
        <p:txBody>
          <a:bodyPr anchor="ctr" anchorCtr="0"/>
          <a:lstStyle>
            <a:lvl1pPr>
              <a:defRPr sz="3600" b="1">
                <a:solidFill>
                  <a:schemeClr val="bg1"/>
                </a:solidFill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5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1270000" y="1270000"/>
            <a:ext cx="5080000" cy="4445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ChapterSubTitle</a:t>
            </a:r>
            <a:endParaRPr lang="en-US"/>
          </a:p>
        </p:txBody>
      </p:sp>
      <p:sp>
        <p:nvSpPr>
          <p:cNvPr id="6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1270000" y="1778000"/>
            <a:ext cx="5080000" cy="4445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SectionNumber</a:t>
            </a:r>
            <a:endParaRPr lang="en-US"/>
          </a:p>
        </p:txBody>
      </p:sp>
      <p:sp>
        <p:nvSpPr>
          <p:cNvPr id="7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1270000" y="2286000"/>
            <a:ext cx="5080000" cy="4445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SectionTitle</a:t>
            </a:r>
            <a:endParaRPr lang="en-US"/>
          </a:p>
        </p:txBody>
      </p:sp>
      <p:sp>
        <p:nvSpPr>
          <p:cNvPr id="8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1270000" y="2794000"/>
            <a:ext cx="5080000" cy="4445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ObjectiveNumber</a:t>
            </a:r>
            <a:endParaRPr lang="en-US"/>
          </a:p>
        </p:txBody>
      </p:sp>
      <p:sp>
        <p:nvSpPr>
          <p:cNvPr id="9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1270000" y="3302000"/>
            <a:ext cx="5080000" cy="4445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Objective</a:t>
            </a:r>
            <a:endParaRPr lang="en-US"/>
          </a:p>
        </p:txBody>
      </p:sp>
      <p:sp>
        <p:nvSpPr>
          <p:cNvPr id="10" name="ItemNumber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1270000" y="3810000"/>
            <a:ext cx="5080000" cy="4445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ItemNumber</a:t>
            </a:r>
            <a:endParaRPr lang="en-US"/>
          </a:p>
        </p:txBody>
      </p:sp>
      <p:sp>
        <p:nvSpPr>
          <p:cNvPr id="11" name="ItemTitle" hidden="1"/>
          <p:cNvSpPr>
            <a:spLocks noGrp="1"/>
          </p:cNvSpPr>
          <p:nvPr>
            <p:ph type="body" sz="quarter" idx="18" hasCustomPrompt="1"/>
          </p:nvPr>
        </p:nvSpPr>
        <p:spPr>
          <a:xfrm>
            <a:off x="1270000" y="4318000"/>
            <a:ext cx="5080000" cy="4445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ItemTitle</a:t>
            </a:r>
            <a:endParaRPr lang="en-US"/>
          </a:p>
        </p:txBody>
      </p:sp>
      <p:sp>
        <p:nvSpPr>
          <p:cNvPr id="12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1270000" y="4826000"/>
            <a:ext cx="5080000" cy="4445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CONS</a:t>
            </a:r>
            <a:endParaRPr lang="en-US"/>
          </a:p>
        </p:txBody>
      </p:sp>
      <p:sp>
        <p:nvSpPr>
          <p:cNvPr id="13" name="SlideNumber" hidden="1"/>
          <p:cNvSpPr>
            <a:spLocks noGrp="1"/>
          </p:cNvSpPr>
          <p:nvPr>
            <p:ph type="body" sz="quarter" idx="20" hasCustomPrompt="1"/>
          </p:nvPr>
        </p:nvSpPr>
        <p:spPr>
          <a:xfrm>
            <a:off x="7391400" y="6553200"/>
            <a:ext cx="1524000" cy="2286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1800"/>
            </a:lvl1pPr>
          </a:lstStyle>
          <a:p>
            <a:pPr lvl="0"/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4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3200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000"/>
            </a:lvl1pPr>
          </a:lstStyle>
          <a:p>
            <a:pPr lvl="0"/>
            <a:r>
              <a:rPr lang="en-US" dirty="0" smtClean="0"/>
              <a:t>Copyright</a:t>
            </a:r>
            <a:endParaRPr lang="en-US" dirty="0"/>
          </a:p>
        </p:txBody>
      </p:sp>
      <p:graphicFrame>
        <p:nvGraphicFramePr>
          <p:cNvPr id="15" name="SectionsTable" hidden="1"/>
          <p:cNvGraphicFramePr>
            <a:graphicFrameLocks noGrp="1"/>
          </p:cNvGraphicFramePr>
          <p:nvPr userDrawn="1"/>
        </p:nvGraphicFramePr>
        <p:xfrm>
          <a:off x="152400" y="2514600"/>
          <a:ext cx="8610600" cy="3627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7924800"/>
              </a:tblGrid>
              <a:tr h="485775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0092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0092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0092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0092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0092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0092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0092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 Chapter 1</a:t>
            </a: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BBF49-F945-47F2-BFAB-AB02759315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0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itchFamily="34" charset="0"/>
              <a:buChar char="•"/>
              <a:defRPr/>
            </a:lvl1pPr>
            <a:lvl2pPr marL="742950" indent="-285750">
              <a:buFont typeface="Courier New" pitchFamily="49" charset="0"/>
              <a:buChar char="o"/>
              <a:defRPr/>
            </a:lvl2pPr>
            <a:lvl3pPr marL="1143000" indent="-228600">
              <a:buFont typeface="Arial" pitchFamily="34" charset="0"/>
              <a:buChar char="•"/>
              <a:defRPr/>
            </a:lvl3pPr>
            <a:lvl4pPr marL="1600200" indent="-228600">
              <a:buFont typeface="Wingdings" pitchFamily="2" charset="2"/>
              <a:buChar char="Ø"/>
              <a:defRPr/>
            </a:lvl4pPr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 Chapter 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92877-B92F-4F56-8F1E-6309C9AC65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3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 Chapter 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ADA4F-7D47-4297-84B8-7791F4F969C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898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 Chapter 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B0CC5-10E1-42A8-B261-A8C2A4E20AB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97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 Chapter 1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02780-C146-4D1C-B6DC-D847F40FA2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504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 Chapter 1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78E30-8A70-4D89-B52A-842FCFDB32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896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 Chapter 1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CCFF7-D87F-4127-843B-6D5A7A29F2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760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 Chapter 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72F0C-2D1F-4AFB-A6BA-915747126D2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105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 Chapter 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76FE6-9EF0-4B93-B572-88FD113BEFE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3443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 Chapter 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59207-176B-4BD5-BFAA-18264F9E6B2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2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apter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0354"/>
            <a:ext cx="6172200" cy="144780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defRPr sz="3600" b="1">
                <a:solidFill>
                  <a:srgbClr val="196AB4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err="1" smtClean="0"/>
              <a:t>ChapterTitle</a:t>
            </a:r>
            <a:endParaRPr lang="en-US" dirty="0"/>
          </a:p>
        </p:txBody>
      </p:sp>
      <p:sp>
        <p:nvSpPr>
          <p:cNvPr id="8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1270000" y="1270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ChapterSubTitle</a:t>
            </a:r>
            <a:endParaRPr lang="en-US"/>
          </a:p>
        </p:txBody>
      </p:sp>
      <p:sp>
        <p:nvSpPr>
          <p:cNvPr id="9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1270000" y="1778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SectionNumber</a:t>
            </a:r>
            <a:endParaRPr lang="en-US"/>
          </a:p>
        </p:txBody>
      </p:sp>
      <p:sp>
        <p:nvSpPr>
          <p:cNvPr id="10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1270000" y="2286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SectionTitle</a:t>
            </a:r>
            <a:endParaRPr lang="en-US"/>
          </a:p>
        </p:txBody>
      </p:sp>
      <p:sp>
        <p:nvSpPr>
          <p:cNvPr id="11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1270000" y="2794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ObjectiveNumber</a:t>
            </a:r>
            <a:endParaRPr lang="en-US"/>
          </a:p>
        </p:txBody>
      </p:sp>
      <p:sp>
        <p:nvSpPr>
          <p:cNvPr id="12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1270000" y="3302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Objective</a:t>
            </a:r>
            <a:endParaRPr lang="en-US"/>
          </a:p>
        </p:txBody>
      </p:sp>
      <p:sp>
        <p:nvSpPr>
          <p:cNvPr id="13" name="ItemNumber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1270000" y="3810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ItemNumber</a:t>
            </a:r>
            <a:endParaRPr lang="en-US"/>
          </a:p>
        </p:txBody>
      </p:sp>
      <p:sp>
        <p:nvSpPr>
          <p:cNvPr id="14" name="ItemTitle" hidden="1"/>
          <p:cNvSpPr>
            <a:spLocks noGrp="1"/>
          </p:cNvSpPr>
          <p:nvPr>
            <p:ph type="body" sz="quarter" idx="18" hasCustomPrompt="1"/>
          </p:nvPr>
        </p:nvSpPr>
        <p:spPr>
          <a:xfrm>
            <a:off x="1270000" y="4318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ItemTitle</a:t>
            </a:r>
            <a:endParaRPr lang="en-US"/>
          </a:p>
        </p:txBody>
      </p:sp>
      <p:sp>
        <p:nvSpPr>
          <p:cNvPr id="15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1270000" y="4826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CONS</a:t>
            </a:r>
            <a:endParaRPr lang="en-US"/>
          </a:p>
        </p:txBody>
      </p:sp>
      <p:sp>
        <p:nvSpPr>
          <p:cNvPr id="16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88352" y="6556248"/>
            <a:ext cx="1527048" cy="228600"/>
          </a:xfrm>
          <a:prstGeom prst="rect">
            <a:avLst/>
          </a:prstGeom>
        </p:spPr>
        <p:txBody>
          <a:bodyPr anchor="ctr" anchorCtr="0"/>
          <a:lstStyle>
            <a:lvl1pPr marL="0" indent="0">
              <a:defRPr sz="1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7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6248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defRPr sz="10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6" name="ChapterNumber"/>
          <p:cNvSpPr>
            <a:spLocks noGrp="1"/>
          </p:cNvSpPr>
          <p:nvPr>
            <p:ph type="body" sz="quarter" idx="10" hasCustomPrompt="1"/>
          </p:nvPr>
        </p:nvSpPr>
        <p:spPr>
          <a:xfrm>
            <a:off x="6781800" y="856140"/>
            <a:ext cx="2209800" cy="1048859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r">
              <a:defRPr sz="2000">
                <a:solidFill>
                  <a:srgbClr val="0B3F73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CHAPTER</a:t>
            </a:r>
          </a:p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9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 Chapter 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C6A8B-A39A-4DD3-86E5-1FF845EEFE3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415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 Chapter 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D54F9-3908-445C-AD01-A032A6FCABE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562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6627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42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219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96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1338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486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403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33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1270000" y="1270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ChapterSubTitle</a:t>
            </a:r>
            <a:endParaRPr lang="en-US"/>
          </a:p>
        </p:txBody>
      </p:sp>
      <p:sp>
        <p:nvSpPr>
          <p:cNvPr id="9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1270000" y="1778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SectionNumber</a:t>
            </a:r>
            <a:endParaRPr lang="en-US"/>
          </a:p>
        </p:txBody>
      </p:sp>
      <p:sp>
        <p:nvSpPr>
          <p:cNvPr id="10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1270000" y="2286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SectionTitle</a:t>
            </a:r>
            <a:endParaRPr lang="en-US"/>
          </a:p>
        </p:txBody>
      </p:sp>
      <p:sp>
        <p:nvSpPr>
          <p:cNvPr id="11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1270000" y="2794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ObjectiveNumber</a:t>
            </a:r>
            <a:endParaRPr lang="en-US"/>
          </a:p>
        </p:txBody>
      </p:sp>
      <p:sp>
        <p:nvSpPr>
          <p:cNvPr id="12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1270000" y="3302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Objective</a:t>
            </a:r>
            <a:endParaRPr lang="en-US"/>
          </a:p>
        </p:txBody>
      </p:sp>
      <p:sp>
        <p:nvSpPr>
          <p:cNvPr id="13" name="ItemNumber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1270000" y="3810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ItemNumber</a:t>
            </a:r>
            <a:endParaRPr lang="en-US"/>
          </a:p>
        </p:txBody>
      </p:sp>
      <p:sp>
        <p:nvSpPr>
          <p:cNvPr id="14" name="ItemTitle" hidden="1"/>
          <p:cNvSpPr>
            <a:spLocks noGrp="1"/>
          </p:cNvSpPr>
          <p:nvPr>
            <p:ph type="body" sz="quarter" idx="18" hasCustomPrompt="1"/>
          </p:nvPr>
        </p:nvSpPr>
        <p:spPr>
          <a:xfrm>
            <a:off x="1270000" y="4318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ItemTitle</a:t>
            </a:r>
            <a:endParaRPr lang="en-US"/>
          </a:p>
        </p:txBody>
      </p:sp>
      <p:sp>
        <p:nvSpPr>
          <p:cNvPr id="15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1270000" y="4826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CONS</a:t>
            </a:r>
            <a:endParaRPr lang="en-US"/>
          </a:p>
        </p:txBody>
      </p:sp>
      <p:sp>
        <p:nvSpPr>
          <p:cNvPr id="16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88352" y="6556248"/>
            <a:ext cx="1527048" cy="228600"/>
          </a:xfrm>
          <a:prstGeom prst="rect">
            <a:avLst/>
          </a:prstGeom>
        </p:spPr>
        <p:txBody>
          <a:bodyPr anchor="ctr" anchorCtr="0"/>
          <a:lstStyle>
            <a:lvl1pPr marL="0" indent="0">
              <a:defRPr sz="1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7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6248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defRPr sz="10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255713" y="6400800"/>
            <a:ext cx="64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Copyright © 2015 The McGraw-Hill Companies, Inc.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Permission required for reproduction or display.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9991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46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680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80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o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pterNumber" hidden="1"/>
          <p:cNvSpPr>
            <a:spLocks noGrp="1"/>
          </p:cNvSpPr>
          <p:nvPr>
            <p:ph type="body" sz="quarter" idx="10" hasCustomPrompt="1"/>
          </p:nvPr>
        </p:nvSpPr>
        <p:spPr>
          <a:xfrm>
            <a:off x="4114800" y="1524000"/>
            <a:ext cx="1447800" cy="990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6000" b="1" baseline="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CH#</a:t>
            </a:r>
            <a:endParaRPr lang="en-US" dirty="0"/>
          </a:p>
        </p:txBody>
      </p:sp>
      <p:sp>
        <p:nvSpPr>
          <p:cNvPr id="8" name="ChapterTitle" hidden="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057400"/>
            <a:ext cx="35052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9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524000"/>
            <a:ext cx="33528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Chapter </a:t>
            </a:r>
            <a:r>
              <a:rPr lang="en-US" dirty="0" err="1" smtClean="0"/>
              <a:t>SubTitle</a:t>
            </a:r>
            <a:endParaRPr lang="en-US" dirty="0"/>
          </a:p>
        </p:txBody>
      </p:sp>
      <p:sp>
        <p:nvSpPr>
          <p:cNvPr id="19" name="SectionNumber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600200" cy="457200"/>
          </a:xfrm>
          <a:prstGeom prst="rect">
            <a:avLst/>
          </a:prstGeom>
        </p:spPr>
        <p:txBody>
          <a:bodyPr tIns="0" bIns="0" anchor="t" anchorCtr="0"/>
          <a:lstStyle>
            <a:lvl1pPr algn="ctr">
              <a:buNone/>
              <a:defRPr sz="3200" b="1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 dirty="0" smtClean="0"/>
              <a:t>SC#</a:t>
            </a:r>
            <a:endParaRPr lang="en-US" dirty="0"/>
          </a:p>
        </p:txBody>
      </p:sp>
      <p:sp>
        <p:nvSpPr>
          <p:cNvPr id="20" name="Section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1600200" y="0"/>
            <a:ext cx="7543800" cy="457200"/>
          </a:xfrm>
          <a:prstGeom prst="rect">
            <a:avLst/>
          </a:prstGeom>
        </p:spPr>
        <p:txBody>
          <a:bodyPr tIns="0" bIns="0" anchor="t" anchorCtr="0"/>
          <a:lstStyle>
            <a:lvl1pPr marL="0" indent="0">
              <a:buNone/>
              <a:defRPr sz="3200" b="1" cap="all" baseline="0">
                <a:solidFill>
                  <a:srgbClr val="196AB4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 dirty="0" err="1" smtClean="0"/>
              <a:t>SectionTitle</a:t>
            </a:r>
            <a:endParaRPr lang="en-US" dirty="0"/>
          </a:p>
        </p:txBody>
      </p:sp>
      <p:sp>
        <p:nvSpPr>
          <p:cNvPr id="12" name="ObjectiveNumber"/>
          <p:cNvSpPr>
            <a:spLocks noGrp="1"/>
          </p:cNvSpPr>
          <p:nvPr>
            <p:ph type="body" sz="quarter" idx="15" hasCustomPrompt="1"/>
          </p:nvPr>
        </p:nvSpPr>
        <p:spPr>
          <a:xfrm>
            <a:off x="1209155" y="1143000"/>
            <a:ext cx="586740" cy="466344"/>
          </a:xfrm>
          <a:prstGeom prst="rect">
            <a:avLst/>
          </a:prstGeom>
        </p:spPr>
        <p:txBody>
          <a:bodyPr anchor="t" anchorCtr="0"/>
          <a:lstStyle>
            <a:lvl1pPr algn="ctr"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OB#</a:t>
            </a:r>
            <a:endParaRPr lang="en-US" dirty="0"/>
          </a:p>
        </p:txBody>
      </p:sp>
      <p:sp>
        <p:nvSpPr>
          <p:cNvPr id="13" name="Objective"/>
          <p:cNvSpPr>
            <a:spLocks noGrp="1"/>
          </p:cNvSpPr>
          <p:nvPr>
            <p:ph type="body" sz="quarter" idx="16" hasCustomPrompt="1"/>
          </p:nvPr>
        </p:nvSpPr>
        <p:spPr>
          <a:xfrm>
            <a:off x="1828800" y="1143000"/>
            <a:ext cx="7315200" cy="46634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4" name="ItemNumber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038600"/>
            <a:ext cx="9144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IT#</a:t>
            </a:r>
            <a:endParaRPr lang="en-US" dirty="0"/>
          </a:p>
        </p:txBody>
      </p:sp>
      <p:sp>
        <p:nvSpPr>
          <p:cNvPr id="15" name="ItemTitle" hidden="1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4495800"/>
            <a:ext cx="34290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err="1" smtClean="0"/>
              <a:t>ItemTitle</a:t>
            </a:r>
            <a:endParaRPr lang="en-US" dirty="0"/>
          </a:p>
        </p:txBody>
      </p:sp>
      <p:sp>
        <p:nvSpPr>
          <p:cNvPr id="16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6400800" y="6096000"/>
            <a:ext cx="2514600" cy="3048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000"/>
            </a:lvl1pPr>
          </a:lstStyle>
          <a:p>
            <a:pPr lvl="0"/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17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91400" y="6553200"/>
            <a:ext cx="1524000" cy="2286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1800"/>
            </a:lvl1pPr>
          </a:lstStyle>
          <a:p>
            <a:pPr lvl="0"/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8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3200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000"/>
            </a:lvl1pPr>
          </a:lstStyle>
          <a:p>
            <a:pPr lvl="0"/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21" name="Rounded Rectangle 20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255713" y="6400800"/>
            <a:ext cx="64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Copyright © 2014 The McGraw-Hill Companies, Inc.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Permission required for reproduction or display.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pterNumber" hidden="1"/>
          <p:cNvSpPr>
            <a:spLocks noGrp="1"/>
          </p:cNvSpPr>
          <p:nvPr>
            <p:ph type="body" sz="quarter" idx="10" hasCustomPrompt="1"/>
          </p:nvPr>
        </p:nvSpPr>
        <p:spPr>
          <a:xfrm>
            <a:off x="4114800" y="1524000"/>
            <a:ext cx="1447800" cy="990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6000" b="1" baseline="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CH#</a:t>
            </a:r>
            <a:endParaRPr lang="en-US" dirty="0"/>
          </a:p>
        </p:txBody>
      </p:sp>
      <p:sp>
        <p:nvSpPr>
          <p:cNvPr id="8" name="ChapterTitle" hidden="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057400"/>
            <a:ext cx="35052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9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524000"/>
            <a:ext cx="33528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Chapter </a:t>
            </a:r>
            <a:r>
              <a:rPr lang="en-US" dirty="0" err="1" smtClean="0"/>
              <a:t>SubTitle</a:t>
            </a:r>
            <a:endParaRPr lang="en-US" dirty="0"/>
          </a:p>
        </p:txBody>
      </p:sp>
      <p:sp>
        <p:nvSpPr>
          <p:cNvPr id="10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0"/>
            <a:ext cx="1905000" cy="1371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7200" b="1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SC#</a:t>
            </a:r>
            <a:endParaRPr lang="en-US" dirty="0"/>
          </a:p>
        </p:txBody>
      </p:sp>
      <p:sp>
        <p:nvSpPr>
          <p:cNvPr id="11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2362200" y="0"/>
            <a:ext cx="6629400" cy="13716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1"/>
            </a:lvl1pPr>
          </a:lstStyle>
          <a:p>
            <a:pPr lvl="0"/>
            <a:r>
              <a:rPr lang="en-US" dirty="0" err="1" smtClean="0"/>
              <a:t>SectionTitle</a:t>
            </a:r>
            <a:endParaRPr lang="en-US" dirty="0"/>
          </a:p>
        </p:txBody>
      </p:sp>
      <p:sp>
        <p:nvSpPr>
          <p:cNvPr id="12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41096" y="1468348"/>
            <a:ext cx="9144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280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OB#</a:t>
            </a:r>
            <a:endParaRPr lang="en-US" dirty="0"/>
          </a:p>
        </p:txBody>
      </p:sp>
      <p:sp>
        <p:nvSpPr>
          <p:cNvPr id="13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447800"/>
            <a:ext cx="8153400" cy="533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4" name="ItemNumber"/>
          <p:cNvSpPr>
            <a:spLocks noGrp="1"/>
          </p:cNvSpPr>
          <p:nvPr>
            <p:ph type="body" sz="quarter" idx="17" hasCustomPrompt="1"/>
          </p:nvPr>
        </p:nvSpPr>
        <p:spPr>
          <a:xfrm>
            <a:off x="1447800" y="54864"/>
            <a:ext cx="1066800" cy="429768"/>
          </a:xfrm>
          <a:prstGeom prst="rect">
            <a:avLst/>
          </a:prstGeom>
        </p:spPr>
        <p:txBody>
          <a:bodyPr tIns="0" bIns="0" anchor="t" anchorCtr="0"/>
          <a:lstStyle>
            <a:lvl1pPr>
              <a:buNone/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IT#</a:t>
            </a:r>
            <a:endParaRPr lang="en-US" dirty="0"/>
          </a:p>
        </p:txBody>
      </p:sp>
      <p:sp>
        <p:nvSpPr>
          <p:cNvPr id="15" name="ItemTitle"/>
          <p:cNvSpPr>
            <a:spLocks noGrp="1"/>
          </p:cNvSpPr>
          <p:nvPr>
            <p:ph type="body" sz="quarter" idx="18" hasCustomPrompt="1"/>
          </p:nvPr>
        </p:nvSpPr>
        <p:spPr>
          <a:xfrm>
            <a:off x="2514600" y="54864"/>
            <a:ext cx="6629400" cy="429768"/>
          </a:xfrm>
          <a:prstGeom prst="rect">
            <a:avLst/>
          </a:prstGeom>
          <a:solidFill>
            <a:schemeClr val="bg1"/>
          </a:solidFill>
        </p:spPr>
        <p:txBody>
          <a:bodyPr tIns="0" bIns="0" anchor="t" anchorCtr="0"/>
          <a:lstStyle>
            <a:lvl1pPr marL="0" indent="0">
              <a:buNone/>
              <a:defRPr sz="2800" b="1">
                <a:solidFill>
                  <a:srgbClr val="349C68"/>
                </a:solidFill>
              </a:defRPr>
            </a:lvl1pPr>
          </a:lstStyle>
          <a:p>
            <a:pPr lvl="0"/>
            <a:r>
              <a:rPr lang="en-US" dirty="0" err="1" smtClean="0"/>
              <a:t>ItemTitle</a:t>
            </a:r>
            <a:endParaRPr lang="en-US" dirty="0"/>
          </a:p>
        </p:txBody>
      </p:sp>
      <p:sp>
        <p:nvSpPr>
          <p:cNvPr id="16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6400800" y="6096000"/>
            <a:ext cx="2514600" cy="3048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000"/>
            </a:lvl1pPr>
          </a:lstStyle>
          <a:p>
            <a:pPr lvl="0"/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17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91400" y="6553200"/>
            <a:ext cx="1524000" cy="2286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1800"/>
            </a:lvl1pPr>
          </a:lstStyle>
          <a:p>
            <a:pPr lvl="0"/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8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3200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000"/>
            </a:lvl1pPr>
          </a:lstStyle>
          <a:p>
            <a:pPr lvl="0"/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19" name="Rounded Rectangle 18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255713" y="6400800"/>
            <a:ext cx="64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Copyright © 2014 The McGraw-Hill Companies, Inc.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Permission required for reproduction or display.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pterNumber" hidden="1"/>
          <p:cNvSpPr>
            <a:spLocks noGrp="1"/>
          </p:cNvSpPr>
          <p:nvPr>
            <p:ph type="body" sz="quarter" idx="10" hasCustomPrompt="1"/>
          </p:nvPr>
        </p:nvSpPr>
        <p:spPr>
          <a:xfrm>
            <a:off x="4114800" y="1524000"/>
            <a:ext cx="1447800" cy="990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6000" b="1" baseline="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CH#</a:t>
            </a:r>
            <a:endParaRPr lang="en-US" dirty="0"/>
          </a:p>
        </p:txBody>
      </p:sp>
      <p:sp>
        <p:nvSpPr>
          <p:cNvPr id="8" name="ChapterTitle" hidden="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057400"/>
            <a:ext cx="35052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9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524000"/>
            <a:ext cx="33528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Chapter </a:t>
            </a:r>
            <a:r>
              <a:rPr lang="en-US" dirty="0" err="1" smtClean="0"/>
              <a:t>SubTitle</a:t>
            </a:r>
            <a:endParaRPr lang="en-US" dirty="0"/>
          </a:p>
        </p:txBody>
      </p:sp>
      <p:sp>
        <p:nvSpPr>
          <p:cNvPr id="10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0"/>
            <a:ext cx="1905000" cy="1371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7200" b="1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SC#</a:t>
            </a:r>
            <a:endParaRPr lang="en-US" dirty="0"/>
          </a:p>
        </p:txBody>
      </p:sp>
      <p:sp>
        <p:nvSpPr>
          <p:cNvPr id="11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2362200" y="0"/>
            <a:ext cx="6629400" cy="13716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1"/>
            </a:lvl1pPr>
          </a:lstStyle>
          <a:p>
            <a:pPr lvl="0"/>
            <a:r>
              <a:rPr lang="en-US" dirty="0" err="1" smtClean="0"/>
              <a:t>SectionTitle</a:t>
            </a:r>
            <a:endParaRPr lang="en-US" dirty="0"/>
          </a:p>
        </p:txBody>
      </p:sp>
      <p:sp>
        <p:nvSpPr>
          <p:cNvPr id="12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41096" y="1468348"/>
            <a:ext cx="9144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280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OB#</a:t>
            </a:r>
            <a:endParaRPr lang="en-US" dirty="0"/>
          </a:p>
        </p:txBody>
      </p:sp>
      <p:sp>
        <p:nvSpPr>
          <p:cNvPr id="13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447800"/>
            <a:ext cx="8153400" cy="533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4" name="ItemNumber"/>
          <p:cNvSpPr>
            <a:spLocks noGrp="1"/>
          </p:cNvSpPr>
          <p:nvPr>
            <p:ph type="body" sz="quarter" idx="17" hasCustomPrompt="1"/>
          </p:nvPr>
        </p:nvSpPr>
        <p:spPr>
          <a:xfrm>
            <a:off x="1447800" y="54864"/>
            <a:ext cx="1066800" cy="429768"/>
          </a:xfrm>
          <a:prstGeom prst="rect">
            <a:avLst/>
          </a:prstGeom>
        </p:spPr>
        <p:txBody>
          <a:bodyPr tIns="0" bIns="0" anchor="t" anchorCtr="0"/>
          <a:lstStyle>
            <a:lvl1pPr>
              <a:buNone/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IT#</a:t>
            </a:r>
            <a:endParaRPr lang="en-US" dirty="0"/>
          </a:p>
        </p:txBody>
      </p:sp>
      <p:sp>
        <p:nvSpPr>
          <p:cNvPr id="15" name="ItemTitle"/>
          <p:cNvSpPr>
            <a:spLocks noGrp="1"/>
          </p:cNvSpPr>
          <p:nvPr>
            <p:ph type="body" sz="quarter" idx="18" hasCustomPrompt="1"/>
          </p:nvPr>
        </p:nvSpPr>
        <p:spPr>
          <a:xfrm>
            <a:off x="2514600" y="54864"/>
            <a:ext cx="6629400" cy="429768"/>
          </a:xfrm>
          <a:prstGeom prst="rect">
            <a:avLst/>
          </a:prstGeom>
          <a:solidFill>
            <a:schemeClr val="bg1"/>
          </a:solidFill>
        </p:spPr>
        <p:txBody>
          <a:bodyPr tIns="0" bIns="0" anchor="t" anchorCtr="0"/>
          <a:lstStyle>
            <a:lvl1pPr marL="0" indent="0">
              <a:buNone/>
              <a:defRPr sz="2800" b="1">
                <a:solidFill>
                  <a:srgbClr val="349C68"/>
                </a:solidFill>
              </a:defRPr>
            </a:lvl1pPr>
          </a:lstStyle>
          <a:p>
            <a:pPr lvl="0"/>
            <a:r>
              <a:rPr lang="en-US" dirty="0" err="1" smtClean="0"/>
              <a:t>ItemTitle</a:t>
            </a:r>
            <a:endParaRPr lang="en-US" dirty="0"/>
          </a:p>
        </p:txBody>
      </p:sp>
      <p:sp>
        <p:nvSpPr>
          <p:cNvPr id="16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6400800" y="6096000"/>
            <a:ext cx="2514600" cy="3048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000"/>
            </a:lvl1pPr>
          </a:lstStyle>
          <a:p>
            <a:pPr lvl="0"/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17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91400" y="6553200"/>
            <a:ext cx="1524000" cy="2286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1800"/>
            </a:lvl1pPr>
          </a:lstStyle>
          <a:p>
            <a:pPr lvl="0"/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8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3200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000"/>
            </a:lvl1pPr>
          </a:lstStyle>
          <a:p>
            <a:pPr lvl="0"/>
            <a:r>
              <a:rPr lang="en-US" dirty="0" smtClean="0"/>
              <a:t>Copyright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8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d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pterNumber" hidden="1"/>
          <p:cNvSpPr>
            <a:spLocks noGrp="1"/>
          </p:cNvSpPr>
          <p:nvPr>
            <p:ph type="body" sz="quarter" idx="10" hasCustomPrompt="1"/>
          </p:nvPr>
        </p:nvSpPr>
        <p:spPr>
          <a:xfrm>
            <a:off x="4114800" y="1524000"/>
            <a:ext cx="1447800" cy="990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6000" b="1" baseline="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CH#</a:t>
            </a:r>
            <a:endParaRPr lang="en-US" dirty="0"/>
          </a:p>
        </p:txBody>
      </p:sp>
      <p:sp>
        <p:nvSpPr>
          <p:cNvPr id="13" name="ChapterTitle" hidden="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057400"/>
            <a:ext cx="35052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14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524000"/>
            <a:ext cx="33528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Chapter </a:t>
            </a:r>
            <a:r>
              <a:rPr lang="en-US" dirty="0" err="1" smtClean="0"/>
              <a:t>SubTitle</a:t>
            </a:r>
            <a:endParaRPr lang="en-US" dirty="0"/>
          </a:p>
        </p:txBody>
      </p:sp>
      <p:sp>
        <p:nvSpPr>
          <p:cNvPr id="15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0"/>
            <a:ext cx="1905000" cy="1371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7200" b="1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SC#</a:t>
            </a:r>
            <a:endParaRPr lang="en-US" dirty="0"/>
          </a:p>
        </p:txBody>
      </p:sp>
      <p:sp>
        <p:nvSpPr>
          <p:cNvPr id="16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2362200" y="0"/>
            <a:ext cx="6629400" cy="13716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1"/>
            </a:lvl1pPr>
          </a:lstStyle>
          <a:p>
            <a:pPr lvl="0"/>
            <a:r>
              <a:rPr lang="en-US" dirty="0" err="1" smtClean="0"/>
              <a:t>SectionTitle</a:t>
            </a:r>
            <a:endParaRPr lang="en-US" dirty="0"/>
          </a:p>
        </p:txBody>
      </p:sp>
      <p:sp>
        <p:nvSpPr>
          <p:cNvPr id="17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3048000"/>
            <a:ext cx="9144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OB#</a:t>
            </a:r>
            <a:endParaRPr lang="en-US" dirty="0"/>
          </a:p>
        </p:txBody>
      </p:sp>
      <p:sp>
        <p:nvSpPr>
          <p:cNvPr id="18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3505200"/>
            <a:ext cx="33528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9" name="ItemNumber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038600"/>
            <a:ext cx="9144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IT#</a:t>
            </a:r>
            <a:endParaRPr lang="en-US" dirty="0"/>
          </a:p>
        </p:txBody>
      </p:sp>
      <p:sp>
        <p:nvSpPr>
          <p:cNvPr id="20" name="ItemTitle"/>
          <p:cNvSpPr>
            <a:spLocks noGrp="1"/>
          </p:cNvSpPr>
          <p:nvPr>
            <p:ph type="body" sz="quarter" idx="18" hasCustomPrompt="1"/>
          </p:nvPr>
        </p:nvSpPr>
        <p:spPr>
          <a:xfrm>
            <a:off x="-26325" y="576350"/>
            <a:ext cx="9144000" cy="490450"/>
          </a:xfrm>
          <a:prstGeom prst="rect">
            <a:avLst/>
          </a:prstGeom>
        </p:spPr>
        <p:txBody>
          <a:bodyPr tIns="0" bIns="0" anchor="t" anchorCtr="0"/>
          <a:lstStyle>
            <a:lvl1pPr marL="0" indent="0">
              <a:buNone/>
              <a:defRPr sz="2800" b="1">
                <a:solidFill>
                  <a:srgbClr val="196AB4"/>
                </a:solidFill>
              </a:defRPr>
            </a:lvl1pPr>
          </a:lstStyle>
          <a:p>
            <a:pPr lvl="0"/>
            <a:r>
              <a:rPr lang="en-US" dirty="0" err="1" smtClean="0"/>
              <a:t>ItemTitle</a:t>
            </a:r>
            <a:endParaRPr lang="en-US" dirty="0"/>
          </a:p>
        </p:txBody>
      </p:sp>
      <p:sp>
        <p:nvSpPr>
          <p:cNvPr id="21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6400800" y="6096000"/>
            <a:ext cx="2514600" cy="3048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000"/>
            </a:lvl1pPr>
          </a:lstStyle>
          <a:p>
            <a:pPr lvl="0"/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22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91400" y="6553200"/>
            <a:ext cx="1524000" cy="2286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1800"/>
            </a:lvl1pPr>
          </a:lstStyle>
          <a:p>
            <a:pPr lvl="0"/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23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3200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000"/>
            </a:lvl1pPr>
          </a:lstStyle>
          <a:p>
            <a:pPr lvl="0"/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255713" y="6400800"/>
            <a:ext cx="64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Copyright © 2014 The McGraw-Hill Companies, Inc.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Permission required for reproduction or display.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pterNumber" hidden="1"/>
          <p:cNvSpPr>
            <a:spLocks noGrp="1"/>
          </p:cNvSpPr>
          <p:nvPr>
            <p:ph type="body" sz="quarter" idx="10" hasCustomPrompt="1"/>
          </p:nvPr>
        </p:nvSpPr>
        <p:spPr>
          <a:xfrm>
            <a:off x="4114800" y="1524000"/>
            <a:ext cx="1447800" cy="990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6000" b="1" baseline="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CH#</a:t>
            </a:r>
            <a:endParaRPr lang="en-US" dirty="0"/>
          </a:p>
        </p:txBody>
      </p:sp>
      <p:sp>
        <p:nvSpPr>
          <p:cNvPr id="8" name="ChapterTitle" hidden="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057400"/>
            <a:ext cx="35052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9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524000"/>
            <a:ext cx="33528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Chapter </a:t>
            </a:r>
            <a:r>
              <a:rPr lang="en-US" dirty="0" err="1" smtClean="0"/>
              <a:t>SubTitle</a:t>
            </a:r>
            <a:endParaRPr lang="en-US" dirty="0"/>
          </a:p>
        </p:txBody>
      </p:sp>
      <p:sp>
        <p:nvSpPr>
          <p:cNvPr id="19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2400"/>
            <a:ext cx="1219200" cy="457200"/>
          </a:xfrm>
          <a:prstGeom prst="rect">
            <a:avLst/>
          </a:prstGeom>
        </p:spPr>
        <p:txBody>
          <a:bodyPr anchor="ctr" anchorCtr="0"/>
          <a:lstStyle>
            <a:lvl1pPr algn="l">
              <a:buNone/>
              <a:defRPr sz="3200" b="0">
                <a:solidFill>
                  <a:srgbClr val="006CB8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 dirty="0" smtClean="0"/>
              <a:t>SC#</a:t>
            </a:r>
            <a:endParaRPr lang="en-US" dirty="0"/>
          </a:p>
        </p:txBody>
      </p:sp>
      <p:sp>
        <p:nvSpPr>
          <p:cNvPr id="20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1600200" y="76200"/>
            <a:ext cx="7391400" cy="12192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3200" b="0" cap="all" baseline="0">
                <a:solidFill>
                  <a:srgbClr val="006CB8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 dirty="0" err="1" smtClean="0"/>
              <a:t>SectionTitle</a:t>
            </a:r>
            <a:endParaRPr lang="en-US" dirty="0"/>
          </a:p>
        </p:txBody>
      </p:sp>
      <p:sp>
        <p:nvSpPr>
          <p:cNvPr id="12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41096" y="1905000"/>
            <a:ext cx="914400" cy="381000"/>
          </a:xfrm>
          <a:prstGeom prst="rect">
            <a:avLst/>
          </a:prstGeom>
        </p:spPr>
        <p:txBody>
          <a:bodyPr anchor="t" anchorCtr="0"/>
          <a:lstStyle>
            <a:lvl1pPr algn="ctr">
              <a:buNone/>
              <a:defRPr sz="2800" b="1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OB#</a:t>
            </a:r>
            <a:endParaRPr lang="en-US" dirty="0"/>
          </a:p>
        </p:txBody>
      </p:sp>
      <p:sp>
        <p:nvSpPr>
          <p:cNvPr id="13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905000"/>
            <a:ext cx="8153400" cy="381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1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4" name="ItemNumber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038600"/>
            <a:ext cx="9144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IT#</a:t>
            </a:r>
            <a:endParaRPr lang="en-US" dirty="0"/>
          </a:p>
        </p:txBody>
      </p:sp>
      <p:sp>
        <p:nvSpPr>
          <p:cNvPr id="15" name="ItemTitle" hidden="1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4495800"/>
            <a:ext cx="34290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err="1" smtClean="0"/>
              <a:t>ItemTitle</a:t>
            </a:r>
            <a:endParaRPr lang="en-US" dirty="0"/>
          </a:p>
        </p:txBody>
      </p:sp>
      <p:sp>
        <p:nvSpPr>
          <p:cNvPr id="16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6400800" y="6096000"/>
            <a:ext cx="2514600" cy="3048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000"/>
            </a:lvl1pPr>
          </a:lstStyle>
          <a:p>
            <a:pPr lvl="0"/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17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91400" y="6553200"/>
            <a:ext cx="1524000" cy="2286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1800"/>
            </a:lvl1pPr>
          </a:lstStyle>
          <a:p>
            <a:pPr lvl="0"/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8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3200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000"/>
            </a:lvl1pPr>
          </a:lstStyle>
          <a:p>
            <a:pPr lvl="0"/>
            <a:r>
              <a:rPr lang="en-US" dirty="0" smtClean="0"/>
              <a:t>Copyright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7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n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pterNumber" hidden="1"/>
          <p:cNvSpPr>
            <a:spLocks noGrp="1"/>
          </p:cNvSpPr>
          <p:nvPr>
            <p:ph type="body" sz="quarter" idx="10" hasCustomPrompt="1"/>
          </p:nvPr>
        </p:nvSpPr>
        <p:spPr>
          <a:xfrm>
            <a:off x="4114800" y="1524000"/>
            <a:ext cx="1447800" cy="990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6000" b="1" baseline="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CH#</a:t>
            </a:r>
            <a:endParaRPr lang="en-US" dirty="0"/>
          </a:p>
        </p:txBody>
      </p:sp>
      <p:sp>
        <p:nvSpPr>
          <p:cNvPr id="8" name="ChapterTitle" hidden="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057400"/>
            <a:ext cx="35052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9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524000"/>
            <a:ext cx="33528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Chapter </a:t>
            </a:r>
            <a:r>
              <a:rPr lang="en-US" dirty="0" err="1" smtClean="0"/>
              <a:t>SubTitle</a:t>
            </a:r>
            <a:endParaRPr lang="en-US" dirty="0"/>
          </a:p>
        </p:txBody>
      </p:sp>
      <p:sp>
        <p:nvSpPr>
          <p:cNvPr id="10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0"/>
            <a:ext cx="1905000" cy="1371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7200" b="1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SC#</a:t>
            </a:r>
            <a:endParaRPr lang="en-US" dirty="0"/>
          </a:p>
        </p:txBody>
      </p:sp>
      <p:sp>
        <p:nvSpPr>
          <p:cNvPr id="11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2362200" y="0"/>
            <a:ext cx="6629400" cy="13716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1"/>
            </a:lvl1pPr>
          </a:lstStyle>
          <a:p>
            <a:pPr lvl="0"/>
            <a:r>
              <a:rPr lang="en-US" dirty="0" err="1" smtClean="0"/>
              <a:t>SectionTitle</a:t>
            </a:r>
            <a:endParaRPr lang="en-US" dirty="0"/>
          </a:p>
        </p:txBody>
      </p:sp>
      <p:sp>
        <p:nvSpPr>
          <p:cNvPr id="12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41096" y="1468348"/>
            <a:ext cx="9144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280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OB#</a:t>
            </a:r>
            <a:endParaRPr lang="en-US" dirty="0"/>
          </a:p>
        </p:txBody>
      </p:sp>
      <p:sp>
        <p:nvSpPr>
          <p:cNvPr id="13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447800"/>
            <a:ext cx="8153400" cy="533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4" name="ItemNumber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231648"/>
            <a:ext cx="1371600" cy="530352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sz="3200" b="0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 dirty="0" smtClean="0"/>
              <a:t>IT#</a:t>
            </a:r>
            <a:endParaRPr lang="en-US" dirty="0"/>
          </a:p>
        </p:txBody>
      </p:sp>
      <p:sp>
        <p:nvSpPr>
          <p:cNvPr id="15" name="ItemTitle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2950"/>
            <a:ext cx="9144000" cy="530352"/>
          </a:xfrm>
          <a:prstGeom prst="rect">
            <a:avLst/>
          </a:prstGeom>
          <a:noFill/>
        </p:spPr>
        <p:txBody>
          <a:bodyPr anchor="t" anchorCtr="0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 smtClean="0"/>
              <a:t>ItemTitle</a:t>
            </a:r>
            <a:endParaRPr lang="en-US" dirty="0"/>
          </a:p>
        </p:txBody>
      </p:sp>
      <p:sp>
        <p:nvSpPr>
          <p:cNvPr id="16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6400800" y="6096000"/>
            <a:ext cx="2514600" cy="3048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000"/>
            </a:lvl1pPr>
          </a:lstStyle>
          <a:p>
            <a:pPr lvl="0"/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17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91400" y="6553200"/>
            <a:ext cx="1524000" cy="2286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1800"/>
            </a:lvl1pPr>
          </a:lstStyle>
          <a:p>
            <a:pPr lvl="0"/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8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3200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000"/>
            </a:lvl1pPr>
          </a:lstStyle>
          <a:p>
            <a:pPr lvl="0"/>
            <a:r>
              <a:rPr lang="en-US" dirty="0" smtClean="0"/>
              <a:t>Copyright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1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61" y="0"/>
            <a:ext cx="5603278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12" y="0"/>
            <a:ext cx="5583976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59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Bluman Chapter 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0A7BCB-F91A-4C41-BCE4-662F5D32B564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255713" y="6352401"/>
            <a:ext cx="7058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Copyright © 2015 The McGraw-Hill Companies, Inc.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Permission required for reproduction or display.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22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728" r:id="rId1"/>
    <p:sldLayoutId id="2147489729" r:id="rId2"/>
    <p:sldLayoutId id="2147489730" r:id="rId3"/>
    <p:sldLayoutId id="2147489731" r:id="rId4"/>
    <p:sldLayoutId id="2147489732" r:id="rId5"/>
    <p:sldLayoutId id="2147489733" r:id="rId6"/>
    <p:sldLayoutId id="2147489734" r:id="rId7"/>
    <p:sldLayoutId id="2147489735" r:id="rId8"/>
    <p:sldLayoutId id="2147489736" r:id="rId9"/>
    <p:sldLayoutId id="2147489737" r:id="rId10"/>
    <p:sldLayoutId id="2147489738" r:id="rId11"/>
    <p:sldLayoutId id="2147489739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6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744" r:id="rId1"/>
    <p:sldLayoutId id="2147489745" r:id="rId2"/>
    <p:sldLayoutId id="2147489746" r:id="rId3"/>
    <p:sldLayoutId id="2147489747" r:id="rId4"/>
    <p:sldLayoutId id="2147489748" r:id="rId5"/>
    <p:sldLayoutId id="2147489749" r:id="rId6"/>
    <p:sldLayoutId id="2147489750" r:id="rId7"/>
    <p:sldLayoutId id="2147489751" r:id="rId8"/>
    <p:sldLayoutId id="2147489752" r:id="rId9"/>
    <p:sldLayoutId id="2147489753" r:id="rId10"/>
    <p:sldLayoutId id="214748975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ections"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515100"/>
            <a:ext cx="685800" cy="342900"/>
          </a:xfrm>
          <a:prstGeom prst="rect">
            <a:avLst/>
          </a:prstGeom>
        </p:spPr>
      </p:pic>
      <p:sp>
        <p:nvSpPr>
          <p:cNvPr id="5" name="Rounded Rectangle 4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7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72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77000"/>
            <a:ext cx="762000" cy="381000"/>
          </a:xfrm>
          <a:prstGeom prst="rect">
            <a:avLst/>
          </a:prstGeom>
        </p:spPr>
      </p:pic>
      <p:sp>
        <p:nvSpPr>
          <p:cNvPr id="5" name="Rounded Rectangle 4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4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00800"/>
            <a:ext cx="914400" cy="4572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1600200" cy="457200"/>
          </a:xfrm>
          <a:prstGeom prst="rect">
            <a:avLst/>
          </a:prstGeom>
          <a:solidFill>
            <a:srgbClr val="DE6C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4075" y="1143000"/>
            <a:ext cx="1423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1"/>
                </a:solidFill>
              </a:rPr>
              <a:t>Objective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295400" y="1143000"/>
            <a:ext cx="457200" cy="430887"/>
          </a:xfrm>
          <a:prstGeom prst="rect">
            <a:avLst/>
          </a:prstGeom>
          <a:solidFill>
            <a:srgbClr val="196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255713" y="6400800"/>
            <a:ext cx="64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Copyright © 2014 The McGraw-Hill Companies, Inc.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Permission required for reproduction or display.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60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00800"/>
            <a:ext cx="914400" cy="4572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88614"/>
            <a:ext cx="2514600" cy="433714"/>
          </a:xfrm>
          <a:prstGeom prst="rect">
            <a:avLst/>
          </a:prstGeom>
          <a:solidFill>
            <a:srgbClr val="349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9575"/>
            <a:ext cx="9144000" cy="0"/>
          </a:xfrm>
          <a:prstGeom prst="line">
            <a:avLst/>
          </a:prstGeom>
          <a:ln w="38100">
            <a:solidFill>
              <a:srgbClr val="349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0" y="58190"/>
            <a:ext cx="1524000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2800" b="1" dirty="0" smtClean="0">
                <a:solidFill>
                  <a:srgbClr val="AFCEBA"/>
                </a:solidFill>
                <a:latin typeface="+mn-lt"/>
              </a:rPr>
              <a:t>Example</a:t>
            </a:r>
            <a:endParaRPr lang="en-US" sz="2800" b="1" dirty="0">
              <a:solidFill>
                <a:srgbClr val="AFCEBA"/>
              </a:solidFill>
              <a:latin typeface="+mn-lt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38100">
            <a:solidFill>
              <a:srgbClr val="349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1255713" y="6400800"/>
            <a:ext cx="64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Copyright © 2014 The McGraw-Hill Companies, Inc.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Permission required for reproduction or display.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60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00800"/>
            <a:ext cx="914400" cy="4572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88614"/>
            <a:ext cx="2514600" cy="433714"/>
          </a:xfrm>
          <a:prstGeom prst="rect">
            <a:avLst/>
          </a:prstGeom>
          <a:solidFill>
            <a:srgbClr val="349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9575"/>
            <a:ext cx="9144000" cy="0"/>
          </a:xfrm>
          <a:prstGeom prst="line">
            <a:avLst/>
          </a:prstGeom>
          <a:ln w="38100">
            <a:solidFill>
              <a:srgbClr val="349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0" y="58190"/>
            <a:ext cx="1524000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2800" b="1" dirty="0" smtClean="0">
                <a:solidFill>
                  <a:srgbClr val="AFCEBA"/>
                </a:solidFill>
              </a:rPr>
              <a:t>Example</a:t>
            </a:r>
            <a:endParaRPr lang="en-US" sz="2800" b="1" dirty="0">
              <a:solidFill>
                <a:srgbClr val="AFCEBA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38100">
            <a:solidFill>
              <a:srgbClr val="349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0" y="695980"/>
            <a:ext cx="1588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Solution </a:t>
            </a:r>
            <a:endParaRPr lang="en-US" sz="28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55713" y="6400800"/>
            <a:ext cx="64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Copyright © 2014 The McGraw-Hill Companies, Inc.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Permission required for reproduction or display.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2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74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00800"/>
            <a:ext cx="914400" cy="4572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9144000" cy="6309360"/>
          </a:xfrm>
          <a:prstGeom prst="rect">
            <a:avLst/>
          </a:prstGeom>
          <a:solidFill>
            <a:srgbClr val="E2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1" name="Picture 23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521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-29624" y="0"/>
            <a:ext cx="2925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CD3EA"/>
                </a:solidFill>
              </a:rPr>
              <a:t>Procedure Table</a:t>
            </a:r>
            <a:endParaRPr lang="en-US" sz="3200" b="1" dirty="0">
              <a:solidFill>
                <a:srgbClr val="CCD3EA"/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255713" y="6400800"/>
            <a:ext cx="64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Copyright © 2014 The McGraw-Hill Companies, Inc.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Permission required for reproduction or display.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68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00800"/>
            <a:ext cx="914400" cy="4572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381000"/>
            <a:ext cx="9144000" cy="5867400"/>
          </a:xfrm>
          <a:prstGeom prst="rect">
            <a:avLst/>
          </a:prstGeom>
          <a:solidFill>
            <a:srgbClr val="E4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0" y="62484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7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69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00800"/>
            <a:ext cx="914400" cy="4572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9144000" cy="6309360"/>
          </a:xfrm>
          <a:prstGeom prst="rect">
            <a:avLst/>
          </a:prstGeom>
          <a:solidFill>
            <a:srgbClr val="FEF2E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gradFill>
            <a:gsLst>
              <a:gs pos="20000">
                <a:srgbClr val="915B1D"/>
              </a:gs>
              <a:gs pos="100000">
                <a:srgbClr val="CA6D1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0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69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0" y="1752600"/>
            <a:ext cx="45720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 H A P T E R   O N E</a:t>
            </a:r>
          </a:p>
          <a:p>
            <a:endParaRPr lang="en-US" sz="4000" b="1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4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Nature </a:t>
            </a:r>
          </a:p>
          <a:p>
            <a:r>
              <a:rPr lang="en-US" sz="4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of </a:t>
            </a:r>
          </a:p>
          <a:p>
            <a:r>
              <a:rPr lang="en-US" sz="4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Probability and Statistics</a:t>
            </a:r>
          </a:p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788E6153-3A5C-4CCB-892F-0E9C74B599B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257300" y="6355080"/>
            <a:ext cx="6629400" cy="3651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Copyright © 2015 The McGraw-Hill Companies, Inc. Permission required for reproduction or display.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0"/>
            <a:ext cx="3753934" cy="46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1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1-2 Variables and Types of Data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66900"/>
            <a:ext cx="6781800" cy="6096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dirty="0" smtClean="0">
                <a:latin typeface="+mj-lt"/>
              </a:rPr>
              <a:t>Determine the measurement level.</a:t>
            </a:r>
            <a:endParaRPr lang="en-US" b="1" dirty="0" smtClean="0">
              <a:latin typeface="+mj-lt"/>
            </a:endParaRPr>
          </a:p>
        </p:txBody>
      </p:sp>
      <p:sp>
        <p:nvSpPr>
          <p:cNvPr id="11268" name="AutoShape 116"/>
          <p:cNvSpPr>
            <a:spLocks noChangeAspect="1" noChangeArrowheads="1" noTextEdit="1"/>
          </p:cNvSpPr>
          <p:nvPr/>
        </p:nvSpPr>
        <p:spPr bwMode="auto">
          <a:xfrm>
            <a:off x="609600" y="2476500"/>
            <a:ext cx="79152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69" name="Rectangle 118"/>
          <p:cNvSpPr>
            <a:spLocks noChangeArrowheads="1"/>
          </p:cNvSpPr>
          <p:nvPr/>
        </p:nvSpPr>
        <p:spPr bwMode="auto">
          <a:xfrm>
            <a:off x="719138" y="2586038"/>
            <a:ext cx="2009775" cy="400050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70" name="Rectangle 119"/>
          <p:cNvSpPr>
            <a:spLocks noChangeArrowheads="1"/>
          </p:cNvSpPr>
          <p:nvPr/>
        </p:nvSpPr>
        <p:spPr bwMode="auto">
          <a:xfrm>
            <a:off x="2728913" y="2586038"/>
            <a:ext cx="1257300" cy="400050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71" name="Rectangle 120"/>
          <p:cNvSpPr>
            <a:spLocks noChangeArrowheads="1"/>
          </p:cNvSpPr>
          <p:nvPr/>
        </p:nvSpPr>
        <p:spPr bwMode="auto">
          <a:xfrm>
            <a:off x="3986213" y="2586038"/>
            <a:ext cx="1085850" cy="400050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72" name="Rectangle 121"/>
          <p:cNvSpPr>
            <a:spLocks noChangeArrowheads="1"/>
          </p:cNvSpPr>
          <p:nvPr/>
        </p:nvSpPr>
        <p:spPr bwMode="auto">
          <a:xfrm>
            <a:off x="5072063" y="2586038"/>
            <a:ext cx="1171575" cy="400050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73" name="Rectangle 122"/>
          <p:cNvSpPr>
            <a:spLocks noChangeArrowheads="1"/>
          </p:cNvSpPr>
          <p:nvPr/>
        </p:nvSpPr>
        <p:spPr bwMode="auto">
          <a:xfrm>
            <a:off x="6243638" y="2586038"/>
            <a:ext cx="828675" cy="400050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74" name="Rectangle 123"/>
          <p:cNvSpPr>
            <a:spLocks noChangeArrowheads="1"/>
          </p:cNvSpPr>
          <p:nvPr/>
        </p:nvSpPr>
        <p:spPr bwMode="auto">
          <a:xfrm>
            <a:off x="7072313" y="2586038"/>
            <a:ext cx="1343025" cy="400050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75" name="Rectangle 124"/>
          <p:cNvSpPr>
            <a:spLocks noChangeArrowheads="1"/>
          </p:cNvSpPr>
          <p:nvPr/>
        </p:nvSpPr>
        <p:spPr bwMode="auto">
          <a:xfrm>
            <a:off x="719138" y="2986088"/>
            <a:ext cx="2009775" cy="390525"/>
          </a:xfrm>
          <a:prstGeom prst="rect">
            <a:avLst/>
          </a:prstGeom>
          <a:solidFill>
            <a:srgbClr val="DED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76" name="Rectangle 125"/>
          <p:cNvSpPr>
            <a:spLocks noChangeArrowheads="1"/>
          </p:cNvSpPr>
          <p:nvPr/>
        </p:nvSpPr>
        <p:spPr bwMode="auto">
          <a:xfrm>
            <a:off x="2728913" y="2986088"/>
            <a:ext cx="1257300" cy="390525"/>
          </a:xfrm>
          <a:prstGeom prst="rect">
            <a:avLst/>
          </a:prstGeom>
          <a:solidFill>
            <a:srgbClr val="DED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77" name="Rectangle 126"/>
          <p:cNvSpPr>
            <a:spLocks noChangeArrowheads="1"/>
          </p:cNvSpPr>
          <p:nvPr/>
        </p:nvSpPr>
        <p:spPr bwMode="auto">
          <a:xfrm>
            <a:off x="3986213" y="2986088"/>
            <a:ext cx="1085850" cy="390525"/>
          </a:xfrm>
          <a:prstGeom prst="rect">
            <a:avLst/>
          </a:prstGeom>
          <a:solidFill>
            <a:srgbClr val="DED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78" name="Rectangle 127"/>
          <p:cNvSpPr>
            <a:spLocks noChangeArrowheads="1"/>
          </p:cNvSpPr>
          <p:nvPr/>
        </p:nvSpPr>
        <p:spPr bwMode="auto">
          <a:xfrm>
            <a:off x="5072063" y="2986088"/>
            <a:ext cx="1171575" cy="390525"/>
          </a:xfrm>
          <a:prstGeom prst="rect">
            <a:avLst/>
          </a:prstGeom>
          <a:solidFill>
            <a:srgbClr val="DED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79" name="Rectangle 128"/>
          <p:cNvSpPr>
            <a:spLocks noChangeArrowheads="1"/>
          </p:cNvSpPr>
          <p:nvPr/>
        </p:nvSpPr>
        <p:spPr bwMode="auto">
          <a:xfrm>
            <a:off x="6243638" y="2986088"/>
            <a:ext cx="828675" cy="390525"/>
          </a:xfrm>
          <a:prstGeom prst="rect">
            <a:avLst/>
          </a:prstGeom>
          <a:solidFill>
            <a:srgbClr val="DED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80" name="Rectangle 129"/>
          <p:cNvSpPr>
            <a:spLocks noChangeArrowheads="1"/>
          </p:cNvSpPr>
          <p:nvPr/>
        </p:nvSpPr>
        <p:spPr bwMode="auto">
          <a:xfrm>
            <a:off x="7072313" y="2986088"/>
            <a:ext cx="1343025" cy="390525"/>
          </a:xfrm>
          <a:prstGeom prst="rect">
            <a:avLst/>
          </a:prstGeom>
          <a:solidFill>
            <a:srgbClr val="DED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81" name="Rectangle 130"/>
          <p:cNvSpPr>
            <a:spLocks noChangeArrowheads="1"/>
          </p:cNvSpPr>
          <p:nvPr/>
        </p:nvSpPr>
        <p:spPr bwMode="auto">
          <a:xfrm>
            <a:off x="719138" y="3376613"/>
            <a:ext cx="2009775" cy="400050"/>
          </a:xfrm>
          <a:prstGeom prst="rect">
            <a:avLst/>
          </a:prstGeom>
          <a:solidFill>
            <a:srgbClr val="EFE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82" name="Rectangle 131"/>
          <p:cNvSpPr>
            <a:spLocks noChangeArrowheads="1"/>
          </p:cNvSpPr>
          <p:nvPr/>
        </p:nvSpPr>
        <p:spPr bwMode="auto">
          <a:xfrm>
            <a:off x="2728913" y="3376613"/>
            <a:ext cx="1257300" cy="400050"/>
          </a:xfrm>
          <a:prstGeom prst="rect">
            <a:avLst/>
          </a:prstGeom>
          <a:solidFill>
            <a:srgbClr val="EFE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83" name="Rectangle 132"/>
          <p:cNvSpPr>
            <a:spLocks noChangeArrowheads="1"/>
          </p:cNvSpPr>
          <p:nvPr/>
        </p:nvSpPr>
        <p:spPr bwMode="auto">
          <a:xfrm>
            <a:off x="3986213" y="3376613"/>
            <a:ext cx="1085850" cy="400050"/>
          </a:xfrm>
          <a:prstGeom prst="rect">
            <a:avLst/>
          </a:prstGeom>
          <a:solidFill>
            <a:srgbClr val="EFE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84" name="Rectangle 133"/>
          <p:cNvSpPr>
            <a:spLocks noChangeArrowheads="1"/>
          </p:cNvSpPr>
          <p:nvPr/>
        </p:nvSpPr>
        <p:spPr bwMode="auto">
          <a:xfrm>
            <a:off x="5072063" y="3376613"/>
            <a:ext cx="1171575" cy="400050"/>
          </a:xfrm>
          <a:prstGeom prst="rect">
            <a:avLst/>
          </a:prstGeom>
          <a:solidFill>
            <a:srgbClr val="EFE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85" name="Rectangle 134"/>
          <p:cNvSpPr>
            <a:spLocks noChangeArrowheads="1"/>
          </p:cNvSpPr>
          <p:nvPr/>
        </p:nvSpPr>
        <p:spPr bwMode="auto">
          <a:xfrm>
            <a:off x="6243638" y="3376613"/>
            <a:ext cx="828675" cy="400050"/>
          </a:xfrm>
          <a:prstGeom prst="rect">
            <a:avLst/>
          </a:prstGeom>
          <a:solidFill>
            <a:srgbClr val="EFE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86" name="Rectangle 135"/>
          <p:cNvSpPr>
            <a:spLocks noChangeArrowheads="1"/>
          </p:cNvSpPr>
          <p:nvPr/>
        </p:nvSpPr>
        <p:spPr bwMode="auto">
          <a:xfrm>
            <a:off x="7072313" y="3376613"/>
            <a:ext cx="1343025" cy="400050"/>
          </a:xfrm>
          <a:prstGeom prst="rect">
            <a:avLst/>
          </a:prstGeom>
          <a:solidFill>
            <a:srgbClr val="EFE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87" name="Rectangle 136"/>
          <p:cNvSpPr>
            <a:spLocks noChangeArrowheads="1"/>
          </p:cNvSpPr>
          <p:nvPr/>
        </p:nvSpPr>
        <p:spPr bwMode="auto">
          <a:xfrm>
            <a:off x="719138" y="3776663"/>
            <a:ext cx="2009775" cy="390525"/>
          </a:xfrm>
          <a:prstGeom prst="rect">
            <a:avLst/>
          </a:prstGeom>
          <a:solidFill>
            <a:srgbClr val="DED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88" name="Rectangle 137"/>
          <p:cNvSpPr>
            <a:spLocks noChangeArrowheads="1"/>
          </p:cNvSpPr>
          <p:nvPr/>
        </p:nvSpPr>
        <p:spPr bwMode="auto">
          <a:xfrm>
            <a:off x="2728913" y="3776663"/>
            <a:ext cx="1257300" cy="390525"/>
          </a:xfrm>
          <a:prstGeom prst="rect">
            <a:avLst/>
          </a:prstGeom>
          <a:solidFill>
            <a:srgbClr val="DED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89" name="Rectangle 138"/>
          <p:cNvSpPr>
            <a:spLocks noChangeArrowheads="1"/>
          </p:cNvSpPr>
          <p:nvPr/>
        </p:nvSpPr>
        <p:spPr bwMode="auto">
          <a:xfrm>
            <a:off x="3986213" y="3776663"/>
            <a:ext cx="1085850" cy="390525"/>
          </a:xfrm>
          <a:prstGeom prst="rect">
            <a:avLst/>
          </a:prstGeom>
          <a:solidFill>
            <a:srgbClr val="DED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90" name="Rectangle 139"/>
          <p:cNvSpPr>
            <a:spLocks noChangeArrowheads="1"/>
          </p:cNvSpPr>
          <p:nvPr/>
        </p:nvSpPr>
        <p:spPr bwMode="auto">
          <a:xfrm>
            <a:off x="5072063" y="3776663"/>
            <a:ext cx="1171575" cy="390525"/>
          </a:xfrm>
          <a:prstGeom prst="rect">
            <a:avLst/>
          </a:prstGeom>
          <a:solidFill>
            <a:srgbClr val="DED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91" name="Rectangle 140"/>
          <p:cNvSpPr>
            <a:spLocks noChangeArrowheads="1"/>
          </p:cNvSpPr>
          <p:nvPr/>
        </p:nvSpPr>
        <p:spPr bwMode="auto">
          <a:xfrm>
            <a:off x="6243638" y="3776663"/>
            <a:ext cx="828675" cy="390525"/>
          </a:xfrm>
          <a:prstGeom prst="rect">
            <a:avLst/>
          </a:prstGeom>
          <a:solidFill>
            <a:srgbClr val="DED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92" name="Rectangle 141"/>
          <p:cNvSpPr>
            <a:spLocks noChangeArrowheads="1"/>
          </p:cNvSpPr>
          <p:nvPr/>
        </p:nvSpPr>
        <p:spPr bwMode="auto">
          <a:xfrm>
            <a:off x="7072313" y="3776663"/>
            <a:ext cx="1343025" cy="390525"/>
          </a:xfrm>
          <a:prstGeom prst="rect">
            <a:avLst/>
          </a:prstGeom>
          <a:solidFill>
            <a:srgbClr val="DED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93" name="Rectangle 142"/>
          <p:cNvSpPr>
            <a:spLocks noChangeArrowheads="1"/>
          </p:cNvSpPr>
          <p:nvPr/>
        </p:nvSpPr>
        <p:spPr bwMode="auto">
          <a:xfrm>
            <a:off x="719138" y="4167188"/>
            <a:ext cx="2009775" cy="400050"/>
          </a:xfrm>
          <a:prstGeom prst="rect">
            <a:avLst/>
          </a:prstGeom>
          <a:solidFill>
            <a:srgbClr val="EFE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94" name="Rectangle 143"/>
          <p:cNvSpPr>
            <a:spLocks noChangeArrowheads="1"/>
          </p:cNvSpPr>
          <p:nvPr/>
        </p:nvSpPr>
        <p:spPr bwMode="auto">
          <a:xfrm>
            <a:off x="2728913" y="4167188"/>
            <a:ext cx="1257300" cy="400050"/>
          </a:xfrm>
          <a:prstGeom prst="rect">
            <a:avLst/>
          </a:prstGeom>
          <a:solidFill>
            <a:srgbClr val="EFE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95" name="Rectangle 144"/>
          <p:cNvSpPr>
            <a:spLocks noChangeArrowheads="1"/>
          </p:cNvSpPr>
          <p:nvPr/>
        </p:nvSpPr>
        <p:spPr bwMode="auto">
          <a:xfrm>
            <a:off x="3986213" y="4167188"/>
            <a:ext cx="1085850" cy="400050"/>
          </a:xfrm>
          <a:prstGeom prst="rect">
            <a:avLst/>
          </a:prstGeom>
          <a:solidFill>
            <a:srgbClr val="EFE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96" name="Rectangle 145"/>
          <p:cNvSpPr>
            <a:spLocks noChangeArrowheads="1"/>
          </p:cNvSpPr>
          <p:nvPr/>
        </p:nvSpPr>
        <p:spPr bwMode="auto">
          <a:xfrm>
            <a:off x="5072063" y="4167188"/>
            <a:ext cx="1171575" cy="400050"/>
          </a:xfrm>
          <a:prstGeom prst="rect">
            <a:avLst/>
          </a:prstGeom>
          <a:solidFill>
            <a:srgbClr val="EFE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97" name="Rectangle 146"/>
          <p:cNvSpPr>
            <a:spLocks noChangeArrowheads="1"/>
          </p:cNvSpPr>
          <p:nvPr/>
        </p:nvSpPr>
        <p:spPr bwMode="auto">
          <a:xfrm>
            <a:off x="6243638" y="4167188"/>
            <a:ext cx="828675" cy="400050"/>
          </a:xfrm>
          <a:prstGeom prst="rect">
            <a:avLst/>
          </a:prstGeom>
          <a:solidFill>
            <a:srgbClr val="EFE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98" name="Rectangle 147"/>
          <p:cNvSpPr>
            <a:spLocks noChangeArrowheads="1"/>
          </p:cNvSpPr>
          <p:nvPr/>
        </p:nvSpPr>
        <p:spPr bwMode="auto">
          <a:xfrm>
            <a:off x="7072313" y="4167188"/>
            <a:ext cx="1343025" cy="400050"/>
          </a:xfrm>
          <a:prstGeom prst="rect">
            <a:avLst/>
          </a:prstGeom>
          <a:solidFill>
            <a:srgbClr val="EFE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99" name="Rectangle 148"/>
          <p:cNvSpPr>
            <a:spLocks noChangeArrowheads="1"/>
          </p:cNvSpPr>
          <p:nvPr/>
        </p:nvSpPr>
        <p:spPr bwMode="auto">
          <a:xfrm>
            <a:off x="719138" y="4567238"/>
            <a:ext cx="2009775" cy="400050"/>
          </a:xfrm>
          <a:prstGeom prst="rect">
            <a:avLst/>
          </a:prstGeom>
          <a:solidFill>
            <a:srgbClr val="DED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00" name="Rectangle 149"/>
          <p:cNvSpPr>
            <a:spLocks noChangeArrowheads="1"/>
          </p:cNvSpPr>
          <p:nvPr/>
        </p:nvSpPr>
        <p:spPr bwMode="auto">
          <a:xfrm>
            <a:off x="2728913" y="4567238"/>
            <a:ext cx="1257300" cy="400050"/>
          </a:xfrm>
          <a:prstGeom prst="rect">
            <a:avLst/>
          </a:prstGeom>
          <a:solidFill>
            <a:srgbClr val="DED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01" name="Rectangle 150"/>
          <p:cNvSpPr>
            <a:spLocks noChangeArrowheads="1"/>
          </p:cNvSpPr>
          <p:nvPr/>
        </p:nvSpPr>
        <p:spPr bwMode="auto">
          <a:xfrm>
            <a:off x="3986213" y="4567238"/>
            <a:ext cx="1085850" cy="400050"/>
          </a:xfrm>
          <a:prstGeom prst="rect">
            <a:avLst/>
          </a:prstGeom>
          <a:solidFill>
            <a:srgbClr val="DED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02" name="Rectangle 151"/>
          <p:cNvSpPr>
            <a:spLocks noChangeArrowheads="1"/>
          </p:cNvSpPr>
          <p:nvPr/>
        </p:nvSpPr>
        <p:spPr bwMode="auto">
          <a:xfrm>
            <a:off x="5072063" y="4567238"/>
            <a:ext cx="1171575" cy="400050"/>
          </a:xfrm>
          <a:prstGeom prst="rect">
            <a:avLst/>
          </a:prstGeom>
          <a:solidFill>
            <a:srgbClr val="DED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03" name="Rectangle 152"/>
          <p:cNvSpPr>
            <a:spLocks noChangeArrowheads="1"/>
          </p:cNvSpPr>
          <p:nvPr/>
        </p:nvSpPr>
        <p:spPr bwMode="auto">
          <a:xfrm>
            <a:off x="6243638" y="4567238"/>
            <a:ext cx="828675" cy="400050"/>
          </a:xfrm>
          <a:prstGeom prst="rect">
            <a:avLst/>
          </a:prstGeom>
          <a:solidFill>
            <a:srgbClr val="DED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04" name="Rectangle 153"/>
          <p:cNvSpPr>
            <a:spLocks noChangeArrowheads="1"/>
          </p:cNvSpPr>
          <p:nvPr/>
        </p:nvSpPr>
        <p:spPr bwMode="auto">
          <a:xfrm>
            <a:off x="7072313" y="4567238"/>
            <a:ext cx="1343025" cy="400050"/>
          </a:xfrm>
          <a:prstGeom prst="rect">
            <a:avLst/>
          </a:prstGeom>
          <a:solidFill>
            <a:srgbClr val="DED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05" name="Rectangle 154"/>
          <p:cNvSpPr>
            <a:spLocks noChangeArrowheads="1"/>
          </p:cNvSpPr>
          <p:nvPr/>
        </p:nvSpPr>
        <p:spPr bwMode="auto">
          <a:xfrm>
            <a:off x="719138" y="4967288"/>
            <a:ext cx="2009775" cy="390525"/>
          </a:xfrm>
          <a:prstGeom prst="rect">
            <a:avLst/>
          </a:prstGeom>
          <a:solidFill>
            <a:srgbClr val="EFE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06" name="Rectangle 155"/>
          <p:cNvSpPr>
            <a:spLocks noChangeArrowheads="1"/>
          </p:cNvSpPr>
          <p:nvPr/>
        </p:nvSpPr>
        <p:spPr bwMode="auto">
          <a:xfrm>
            <a:off x="2728913" y="4967288"/>
            <a:ext cx="1257300" cy="390525"/>
          </a:xfrm>
          <a:prstGeom prst="rect">
            <a:avLst/>
          </a:prstGeom>
          <a:solidFill>
            <a:srgbClr val="EFE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07" name="Rectangle 156"/>
          <p:cNvSpPr>
            <a:spLocks noChangeArrowheads="1"/>
          </p:cNvSpPr>
          <p:nvPr/>
        </p:nvSpPr>
        <p:spPr bwMode="auto">
          <a:xfrm>
            <a:off x="3986213" y="4967288"/>
            <a:ext cx="1085850" cy="390525"/>
          </a:xfrm>
          <a:prstGeom prst="rect">
            <a:avLst/>
          </a:prstGeom>
          <a:solidFill>
            <a:srgbClr val="EFE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08" name="Rectangle 157"/>
          <p:cNvSpPr>
            <a:spLocks noChangeArrowheads="1"/>
          </p:cNvSpPr>
          <p:nvPr/>
        </p:nvSpPr>
        <p:spPr bwMode="auto">
          <a:xfrm>
            <a:off x="5072063" y="4967288"/>
            <a:ext cx="1171575" cy="390525"/>
          </a:xfrm>
          <a:prstGeom prst="rect">
            <a:avLst/>
          </a:prstGeom>
          <a:solidFill>
            <a:srgbClr val="EFE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09" name="Rectangle 158"/>
          <p:cNvSpPr>
            <a:spLocks noChangeArrowheads="1"/>
          </p:cNvSpPr>
          <p:nvPr/>
        </p:nvSpPr>
        <p:spPr bwMode="auto">
          <a:xfrm>
            <a:off x="6243638" y="4967288"/>
            <a:ext cx="828675" cy="390525"/>
          </a:xfrm>
          <a:prstGeom prst="rect">
            <a:avLst/>
          </a:prstGeom>
          <a:solidFill>
            <a:srgbClr val="EFE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10" name="Rectangle 159"/>
          <p:cNvSpPr>
            <a:spLocks noChangeArrowheads="1"/>
          </p:cNvSpPr>
          <p:nvPr/>
        </p:nvSpPr>
        <p:spPr bwMode="auto">
          <a:xfrm>
            <a:off x="7072313" y="4967288"/>
            <a:ext cx="1343025" cy="390525"/>
          </a:xfrm>
          <a:prstGeom prst="rect">
            <a:avLst/>
          </a:prstGeom>
          <a:solidFill>
            <a:srgbClr val="EFE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11" name="Rectangle 160"/>
          <p:cNvSpPr>
            <a:spLocks noChangeArrowheads="1"/>
          </p:cNvSpPr>
          <p:nvPr/>
        </p:nvSpPr>
        <p:spPr bwMode="auto">
          <a:xfrm>
            <a:off x="719138" y="5357813"/>
            <a:ext cx="2009775" cy="400050"/>
          </a:xfrm>
          <a:prstGeom prst="rect">
            <a:avLst/>
          </a:prstGeom>
          <a:solidFill>
            <a:srgbClr val="DED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12" name="Rectangle 161"/>
          <p:cNvSpPr>
            <a:spLocks noChangeArrowheads="1"/>
          </p:cNvSpPr>
          <p:nvPr/>
        </p:nvSpPr>
        <p:spPr bwMode="auto">
          <a:xfrm>
            <a:off x="2728913" y="5357813"/>
            <a:ext cx="1257300" cy="400050"/>
          </a:xfrm>
          <a:prstGeom prst="rect">
            <a:avLst/>
          </a:prstGeom>
          <a:solidFill>
            <a:srgbClr val="DED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13" name="Rectangle 162"/>
          <p:cNvSpPr>
            <a:spLocks noChangeArrowheads="1"/>
          </p:cNvSpPr>
          <p:nvPr/>
        </p:nvSpPr>
        <p:spPr bwMode="auto">
          <a:xfrm>
            <a:off x="3986213" y="5357813"/>
            <a:ext cx="1085850" cy="400050"/>
          </a:xfrm>
          <a:prstGeom prst="rect">
            <a:avLst/>
          </a:prstGeom>
          <a:solidFill>
            <a:srgbClr val="DED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14" name="Rectangle 163"/>
          <p:cNvSpPr>
            <a:spLocks noChangeArrowheads="1"/>
          </p:cNvSpPr>
          <p:nvPr/>
        </p:nvSpPr>
        <p:spPr bwMode="auto">
          <a:xfrm>
            <a:off x="5072063" y="5357813"/>
            <a:ext cx="1171575" cy="400050"/>
          </a:xfrm>
          <a:prstGeom prst="rect">
            <a:avLst/>
          </a:prstGeom>
          <a:solidFill>
            <a:srgbClr val="DED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15" name="Rectangle 164"/>
          <p:cNvSpPr>
            <a:spLocks noChangeArrowheads="1"/>
          </p:cNvSpPr>
          <p:nvPr/>
        </p:nvSpPr>
        <p:spPr bwMode="auto">
          <a:xfrm>
            <a:off x="6243638" y="5357813"/>
            <a:ext cx="828675" cy="400050"/>
          </a:xfrm>
          <a:prstGeom prst="rect">
            <a:avLst/>
          </a:prstGeom>
          <a:solidFill>
            <a:srgbClr val="DED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16" name="Rectangle 165"/>
          <p:cNvSpPr>
            <a:spLocks noChangeArrowheads="1"/>
          </p:cNvSpPr>
          <p:nvPr/>
        </p:nvSpPr>
        <p:spPr bwMode="auto">
          <a:xfrm>
            <a:off x="7072313" y="5357813"/>
            <a:ext cx="1343025" cy="400050"/>
          </a:xfrm>
          <a:prstGeom prst="rect">
            <a:avLst/>
          </a:prstGeom>
          <a:solidFill>
            <a:srgbClr val="DED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17" name="Rectangle 166"/>
          <p:cNvSpPr>
            <a:spLocks noChangeArrowheads="1"/>
          </p:cNvSpPr>
          <p:nvPr/>
        </p:nvSpPr>
        <p:spPr bwMode="auto">
          <a:xfrm>
            <a:off x="2728913" y="2581275"/>
            <a:ext cx="9525" cy="318135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18" name="Rectangle 167"/>
          <p:cNvSpPr>
            <a:spLocks noChangeArrowheads="1"/>
          </p:cNvSpPr>
          <p:nvPr/>
        </p:nvSpPr>
        <p:spPr bwMode="auto">
          <a:xfrm>
            <a:off x="3986213" y="2581275"/>
            <a:ext cx="9525" cy="318135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19" name="Rectangle 168"/>
          <p:cNvSpPr>
            <a:spLocks noChangeArrowheads="1"/>
          </p:cNvSpPr>
          <p:nvPr/>
        </p:nvSpPr>
        <p:spPr bwMode="auto">
          <a:xfrm>
            <a:off x="5072063" y="2581275"/>
            <a:ext cx="9525" cy="318135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20" name="Rectangle 169"/>
          <p:cNvSpPr>
            <a:spLocks noChangeArrowheads="1"/>
          </p:cNvSpPr>
          <p:nvPr/>
        </p:nvSpPr>
        <p:spPr bwMode="auto">
          <a:xfrm>
            <a:off x="6243638" y="2581275"/>
            <a:ext cx="9525" cy="318135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21" name="Rectangle 170"/>
          <p:cNvSpPr>
            <a:spLocks noChangeArrowheads="1"/>
          </p:cNvSpPr>
          <p:nvPr/>
        </p:nvSpPr>
        <p:spPr bwMode="auto">
          <a:xfrm>
            <a:off x="7072313" y="2581275"/>
            <a:ext cx="9525" cy="318135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22" name="Rectangle 171"/>
          <p:cNvSpPr>
            <a:spLocks noChangeArrowheads="1"/>
          </p:cNvSpPr>
          <p:nvPr/>
        </p:nvSpPr>
        <p:spPr bwMode="auto">
          <a:xfrm>
            <a:off x="709613" y="2967038"/>
            <a:ext cx="7715250" cy="381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23" name="Rectangle 172"/>
          <p:cNvSpPr>
            <a:spLocks noChangeArrowheads="1"/>
          </p:cNvSpPr>
          <p:nvPr/>
        </p:nvSpPr>
        <p:spPr bwMode="auto">
          <a:xfrm>
            <a:off x="714375" y="3376613"/>
            <a:ext cx="7715250" cy="9525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24" name="Rectangle 173"/>
          <p:cNvSpPr>
            <a:spLocks noChangeArrowheads="1"/>
          </p:cNvSpPr>
          <p:nvPr/>
        </p:nvSpPr>
        <p:spPr bwMode="auto">
          <a:xfrm>
            <a:off x="714375" y="3776663"/>
            <a:ext cx="7715250" cy="9525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25" name="Rectangle 174"/>
          <p:cNvSpPr>
            <a:spLocks noChangeArrowheads="1"/>
          </p:cNvSpPr>
          <p:nvPr/>
        </p:nvSpPr>
        <p:spPr bwMode="auto">
          <a:xfrm>
            <a:off x="714375" y="4167188"/>
            <a:ext cx="7715250" cy="9525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26" name="Rectangle 175"/>
          <p:cNvSpPr>
            <a:spLocks noChangeArrowheads="1"/>
          </p:cNvSpPr>
          <p:nvPr/>
        </p:nvSpPr>
        <p:spPr bwMode="auto">
          <a:xfrm>
            <a:off x="714375" y="4567238"/>
            <a:ext cx="7715250" cy="9525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27" name="Rectangle 176"/>
          <p:cNvSpPr>
            <a:spLocks noChangeArrowheads="1"/>
          </p:cNvSpPr>
          <p:nvPr/>
        </p:nvSpPr>
        <p:spPr bwMode="auto">
          <a:xfrm>
            <a:off x="714375" y="4967288"/>
            <a:ext cx="7715250" cy="9525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28" name="Rectangle 177"/>
          <p:cNvSpPr>
            <a:spLocks noChangeArrowheads="1"/>
          </p:cNvSpPr>
          <p:nvPr/>
        </p:nvSpPr>
        <p:spPr bwMode="auto">
          <a:xfrm>
            <a:off x="714375" y="5357813"/>
            <a:ext cx="7715250" cy="9525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29" name="Rectangle 178"/>
          <p:cNvSpPr>
            <a:spLocks noChangeArrowheads="1"/>
          </p:cNvSpPr>
          <p:nvPr/>
        </p:nvSpPr>
        <p:spPr bwMode="auto">
          <a:xfrm>
            <a:off x="719138" y="2581275"/>
            <a:ext cx="9525" cy="318135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30" name="Rectangle 179"/>
          <p:cNvSpPr>
            <a:spLocks noChangeArrowheads="1"/>
          </p:cNvSpPr>
          <p:nvPr/>
        </p:nvSpPr>
        <p:spPr bwMode="auto">
          <a:xfrm>
            <a:off x="8415338" y="2581275"/>
            <a:ext cx="9525" cy="318135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31" name="Rectangle 180"/>
          <p:cNvSpPr>
            <a:spLocks noChangeArrowheads="1"/>
          </p:cNvSpPr>
          <p:nvPr/>
        </p:nvSpPr>
        <p:spPr bwMode="auto">
          <a:xfrm>
            <a:off x="714375" y="2586038"/>
            <a:ext cx="7715250" cy="9525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32" name="Rectangle 181"/>
          <p:cNvSpPr>
            <a:spLocks noChangeArrowheads="1"/>
          </p:cNvSpPr>
          <p:nvPr/>
        </p:nvSpPr>
        <p:spPr bwMode="auto">
          <a:xfrm>
            <a:off x="714375" y="5757863"/>
            <a:ext cx="7715250" cy="9525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33" name="Rectangle 182"/>
          <p:cNvSpPr>
            <a:spLocks noChangeArrowheads="1"/>
          </p:cNvSpPr>
          <p:nvPr/>
        </p:nvSpPr>
        <p:spPr bwMode="auto">
          <a:xfrm>
            <a:off x="815975" y="2646363"/>
            <a:ext cx="11620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FFFFFF"/>
                </a:solidFill>
              </a:rPr>
              <a:t>Variable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34" name="Rectangle 183"/>
          <p:cNvSpPr>
            <a:spLocks noChangeArrowheads="1"/>
          </p:cNvSpPr>
          <p:nvPr/>
        </p:nvSpPr>
        <p:spPr bwMode="auto">
          <a:xfrm>
            <a:off x="2822575" y="2646363"/>
            <a:ext cx="11715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FFFFFF"/>
                </a:solidFill>
              </a:rPr>
              <a:t>Nominal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35" name="Rectangle 184"/>
          <p:cNvSpPr>
            <a:spLocks noChangeArrowheads="1"/>
          </p:cNvSpPr>
          <p:nvPr/>
        </p:nvSpPr>
        <p:spPr bwMode="auto">
          <a:xfrm>
            <a:off x="4078288" y="2646363"/>
            <a:ext cx="10572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FFFFFF"/>
                </a:solidFill>
              </a:rPr>
              <a:t>Ordinal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36" name="Rectangle 185"/>
          <p:cNvSpPr>
            <a:spLocks noChangeArrowheads="1"/>
          </p:cNvSpPr>
          <p:nvPr/>
        </p:nvSpPr>
        <p:spPr bwMode="auto">
          <a:xfrm>
            <a:off x="5165725" y="2646363"/>
            <a:ext cx="10668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FFFFFF"/>
                </a:solidFill>
              </a:rPr>
              <a:t>Interval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37" name="Rectangle 186"/>
          <p:cNvSpPr>
            <a:spLocks noChangeArrowheads="1"/>
          </p:cNvSpPr>
          <p:nvPr/>
        </p:nvSpPr>
        <p:spPr bwMode="auto">
          <a:xfrm>
            <a:off x="6337300" y="2646363"/>
            <a:ext cx="7905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FFFFFF"/>
                </a:solidFill>
              </a:rPr>
              <a:t>Ratio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38" name="Rectangle 187"/>
          <p:cNvSpPr>
            <a:spLocks noChangeArrowheads="1"/>
          </p:cNvSpPr>
          <p:nvPr/>
        </p:nvSpPr>
        <p:spPr bwMode="auto">
          <a:xfrm>
            <a:off x="7173913" y="2646363"/>
            <a:ext cx="800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FFFFFF"/>
                </a:solidFill>
              </a:rPr>
              <a:t>Level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08" name="Rectangle 188"/>
          <p:cNvSpPr>
            <a:spLocks noChangeArrowheads="1"/>
          </p:cNvSpPr>
          <p:nvPr/>
        </p:nvSpPr>
        <p:spPr bwMode="auto">
          <a:xfrm>
            <a:off x="815975" y="3051175"/>
            <a:ext cx="13144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Hair Color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09" name="Rectangle 189"/>
          <p:cNvSpPr>
            <a:spLocks noChangeArrowheads="1"/>
          </p:cNvSpPr>
          <p:nvPr/>
        </p:nvSpPr>
        <p:spPr bwMode="auto">
          <a:xfrm>
            <a:off x="3146425" y="3051175"/>
            <a:ext cx="571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Yes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10" name="Rectangle 190"/>
          <p:cNvSpPr>
            <a:spLocks noChangeArrowheads="1"/>
          </p:cNvSpPr>
          <p:nvPr/>
        </p:nvSpPr>
        <p:spPr bwMode="auto">
          <a:xfrm>
            <a:off x="4364038" y="3051175"/>
            <a:ext cx="4572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No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11" name="Rectangle 191"/>
          <p:cNvSpPr>
            <a:spLocks noChangeArrowheads="1"/>
          </p:cNvSpPr>
          <p:nvPr/>
        </p:nvSpPr>
        <p:spPr bwMode="auto">
          <a:xfrm>
            <a:off x="7173913" y="3051175"/>
            <a:ext cx="1085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Nominal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12" name="Rectangle 192"/>
          <p:cNvSpPr>
            <a:spLocks noChangeArrowheads="1"/>
          </p:cNvSpPr>
          <p:nvPr/>
        </p:nvSpPr>
        <p:spPr bwMode="auto">
          <a:xfrm>
            <a:off x="815975" y="3448050"/>
            <a:ext cx="11906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Zip Code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13" name="Rectangle 193"/>
          <p:cNvSpPr>
            <a:spLocks noChangeArrowheads="1"/>
          </p:cNvSpPr>
          <p:nvPr/>
        </p:nvSpPr>
        <p:spPr bwMode="auto">
          <a:xfrm>
            <a:off x="3146425" y="3448050"/>
            <a:ext cx="571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Yes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14" name="Rectangle 194"/>
          <p:cNvSpPr>
            <a:spLocks noChangeArrowheads="1"/>
          </p:cNvSpPr>
          <p:nvPr/>
        </p:nvSpPr>
        <p:spPr bwMode="auto">
          <a:xfrm>
            <a:off x="4364038" y="3448050"/>
            <a:ext cx="4572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No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15" name="Rectangle 195"/>
          <p:cNvSpPr>
            <a:spLocks noChangeArrowheads="1"/>
          </p:cNvSpPr>
          <p:nvPr/>
        </p:nvSpPr>
        <p:spPr bwMode="auto">
          <a:xfrm>
            <a:off x="7173913" y="3448050"/>
            <a:ext cx="1085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Nominal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16" name="Rectangle 196"/>
          <p:cNvSpPr>
            <a:spLocks noChangeArrowheads="1"/>
          </p:cNvSpPr>
          <p:nvPr/>
        </p:nvSpPr>
        <p:spPr bwMode="auto">
          <a:xfrm>
            <a:off x="815975" y="3844925"/>
            <a:ext cx="7905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Letter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17" name="Rectangle 197"/>
          <p:cNvSpPr>
            <a:spLocks noChangeArrowheads="1"/>
          </p:cNvSpPr>
          <p:nvPr/>
        </p:nvSpPr>
        <p:spPr bwMode="auto">
          <a:xfrm>
            <a:off x="1530350" y="3844925"/>
            <a:ext cx="8572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Grade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18" name="Rectangle 198"/>
          <p:cNvSpPr>
            <a:spLocks noChangeArrowheads="1"/>
          </p:cNvSpPr>
          <p:nvPr/>
        </p:nvSpPr>
        <p:spPr bwMode="auto">
          <a:xfrm>
            <a:off x="3146425" y="3844925"/>
            <a:ext cx="571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Yes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19" name="Rectangle 199"/>
          <p:cNvSpPr>
            <a:spLocks noChangeArrowheads="1"/>
          </p:cNvSpPr>
          <p:nvPr/>
        </p:nvSpPr>
        <p:spPr bwMode="auto">
          <a:xfrm>
            <a:off x="4316413" y="3844925"/>
            <a:ext cx="571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Yes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20" name="Rectangle 200"/>
          <p:cNvSpPr>
            <a:spLocks noChangeArrowheads="1"/>
          </p:cNvSpPr>
          <p:nvPr/>
        </p:nvSpPr>
        <p:spPr bwMode="auto">
          <a:xfrm>
            <a:off x="5489575" y="3844925"/>
            <a:ext cx="4572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No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21" name="Rectangle 201"/>
          <p:cNvSpPr>
            <a:spLocks noChangeArrowheads="1"/>
          </p:cNvSpPr>
          <p:nvPr/>
        </p:nvSpPr>
        <p:spPr bwMode="auto">
          <a:xfrm>
            <a:off x="7173913" y="3844925"/>
            <a:ext cx="9715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Ordinal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22" name="Rectangle 202"/>
          <p:cNvSpPr>
            <a:spLocks noChangeArrowheads="1"/>
          </p:cNvSpPr>
          <p:nvPr/>
        </p:nvSpPr>
        <p:spPr bwMode="auto">
          <a:xfrm>
            <a:off x="815975" y="4240213"/>
            <a:ext cx="1419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ACT Score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23" name="Rectangle 203"/>
          <p:cNvSpPr>
            <a:spLocks noChangeArrowheads="1"/>
          </p:cNvSpPr>
          <p:nvPr/>
        </p:nvSpPr>
        <p:spPr bwMode="auto">
          <a:xfrm>
            <a:off x="3146425" y="4240213"/>
            <a:ext cx="571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Yes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24" name="Rectangle 204"/>
          <p:cNvSpPr>
            <a:spLocks noChangeArrowheads="1"/>
          </p:cNvSpPr>
          <p:nvPr/>
        </p:nvSpPr>
        <p:spPr bwMode="auto">
          <a:xfrm>
            <a:off x="4316413" y="4240213"/>
            <a:ext cx="571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Yes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25" name="Rectangle 205"/>
          <p:cNvSpPr>
            <a:spLocks noChangeArrowheads="1"/>
          </p:cNvSpPr>
          <p:nvPr/>
        </p:nvSpPr>
        <p:spPr bwMode="auto">
          <a:xfrm>
            <a:off x="5441950" y="4240213"/>
            <a:ext cx="571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Yes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26" name="Rectangle 206"/>
          <p:cNvSpPr>
            <a:spLocks noChangeArrowheads="1"/>
          </p:cNvSpPr>
          <p:nvPr/>
        </p:nvSpPr>
        <p:spPr bwMode="auto">
          <a:xfrm>
            <a:off x="6499225" y="4240213"/>
            <a:ext cx="4572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No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27" name="Rectangle 207"/>
          <p:cNvSpPr>
            <a:spLocks noChangeArrowheads="1"/>
          </p:cNvSpPr>
          <p:nvPr/>
        </p:nvSpPr>
        <p:spPr bwMode="auto">
          <a:xfrm>
            <a:off x="7173913" y="4240213"/>
            <a:ext cx="990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Interval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28" name="Rectangle 208"/>
          <p:cNvSpPr>
            <a:spLocks noChangeArrowheads="1"/>
          </p:cNvSpPr>
          <p:nvPr/>
        </p:nvSpPr>
        <p:spPr bwMode="auto">
          <a:xfrm>
            <a:off x="815975" y="4637088"/>
            <a:ext cx="8858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Height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29" name="Rectangle 209"/>
          <p:cNvSpPr>
            <a:spLocks noChangeArrowheads="1"/>
          </p:cNvSpPr>
          <p:nvPr/>
        </p:nvSpPr>
        <p:spPr bwMode="auto">
          <a:xfrm>
            <a:off x="3146425" y="4637088"/>
            <a:ext cx="571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Yes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30" name="Rectangle 210"/>
          <p:cNvSpPr>
            <a:spLocks noChangeArrowheads="1"/>
          </p:cNvSpPr>
          <p:nvPr/>
        </p:nvSpPr>
        <p:spPr bwMode="auto">
          <a:xfrm>
            <a:off x="4316413" y="4637088"/>
            <a:ext cx="571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Yes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31" name="Rectangle 211"/>
          <p:cNvSpPr>
            <a:spLocks noChangeArrowheads="1"/>
          </p:cNvSpPr>
          <p:nvPr/>
        </p:nvSpPr>
        <p:spPr bwMode="auto">
          <a:xfrm>
            <a:off x="5441950" y="4637088"/>
            <a:ext cx="571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Yes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32" name="Rectangle 212"/>
          <p:cNvSpPr>
            <a:spLocks noChangeArrowheads="1"/>
          </p:cNvSpPr>
          <p:nvPr/>
        </p:nvSpPr>
        <p:spPr bwMode="auto">
          <a:xfrm>
            <a:off x="6451600" y="4637088"/>
            <a:ext cx="571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Yes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33" name="Rectangle 213"/>
          <p:cNvSpPr>
            <a:spLocks noChangeArrowheads="1"/>
          </p:cNvSpPr>
          <p:nvPr/>
        </p:nvSpPr>
        <p:spPr bwMode="auto">
          <a:xfrm>
            <a:off x="7173913" y="4637088"/>
            <a:ext cx="733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Ratio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34" name="Rectangle 214"/>
          <p:cNvSpPr>
            <a:spLocks noChangeArrowheads="1"/>
          </p:cNvSpPr>
          <p:nvPr/>
        </p:nvSpPr>
        <p:spPr bwMode="auto">
          <a:xfrm>
            <a:off x="815975" y="5032375"/>
            <a:ext cx="5905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Age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35" name="Rectangle 215"/>
          <p:cNvSpPr>
            <a:spLocks noChangeArrowheads="1"/>
          </p:cNvSpPr>
          <p:nvPr/>
        </p:nvSpPr>
        <p:spPr bwMode="auto">
          <a:xfrm>
            <a:off x="3146425" y="5032375"/>
            <a:ext cx="571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Yes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36" name="Rectangle 216"/>
          <p:cNvSpPr>
            <a:spLocks noChangeArrowheads="1"/>
          </p:cNvSpPr>
          <p:nvPr/>
        </p:nvSpPr>
        <p:spPr bwMode="auto">
          <a:xfrm>
            <a:off x="4316413" y="5032375"/>
            <a:ext cx="571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Yes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37" name="Rectangle 217"/>
          <p:cNvSpPr>
            <a:spLocks noChangeArrowheads="1"/>
          </p:cNvSpPr>
          <p:nvPr/>
        </p:nvSpPr>
        <p:spPr bwMode="auto">
          <a:xfrm>
            <a:off x="5441950" y="5032375"/>
            <a:ext cx="571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Yes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38" name="Rectangle 218"/>
          <p:cNvSpPr>
            <a:spLocks noChangeArrowheads="1"/>
          </p:cNvSpPr>
          <p:nvPr/>
        </p:nvSpPr>
        <p:spPr bwMode="auto">
          <a:xfrm>
            <a:off x="6451600" y="5032375"/>
            <a:ext cx="571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Yes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39" name="Rectangle 219"/>
          <p:cNvSpPr>
            <a:spLocks noChangeArrowheads="1"/>
          </p:cNvSpPr>
          <p:nvPr/>
        </p:nvSpPr>
        <p:spPr bwMode="auto">
          <a:xfrm>
            <a:off x="7173913" y="5032375"/>
            <a:ext cx="733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Ratio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40" name="Rectangle 220"/>
          <p:cNvSpPr>
            <a:spLocks noChangeArrowheads="1"/>
          </p:cNvSpPr>
          <p:nvPr/>
        </p:nvSpPr>
        <p:spPr bwMode="auto">
          <a:xfrm>
            <a:off x="815975" y="5429250"/>
            <a:ext cx="1638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Temperature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41" name="Rectangle 221"/>
          <p:cNvSpPr>
            <a:spLocks noChangeArrowheads="1"/>
          </p:cNvSpPr>
          <p:nvPr/>
        </p:nvSpPr>
        <p:spPr bwMode="auto">
          <a:xfrm>
            <a:off x="2311400" y="5429250"/>
            <a:ext cx="4572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(F)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42" name="Rectangle 222"/>
          <p:cNvSpPr>
            <a:spLocks noChangeArrowheads="1"/>
          </p:cNvSpPr>
          <p:nvPr/>
        </p:nvSpPr>
        <p:spPr bwMode="auto">
          <a:xfrm>
            <a:off x="3146425" y="5429250"/>
            <a:ext cx="571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Yes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43" name="Rectangle 223"/>
          <p:cNvSpPr>
            <a:spLocks noChangeArrowheads="1"/>
          </p:cNvSpPr>
          <p:nvPr/>
        </p:nvSpPr>
        <p:spPr bwMode="auto">
          <a:xfrm>
            <a:off x="4316413" y="5429250"/>
            <a:ext cx="571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Yes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44" name="Rectangle 224"/>
          <p:cNvSpPr>
            <a:spLocks noChangeArrowheads="1"/>
          </p:cNvSpPr>
          <p:nvPr/>
        </p:nvSpPr>
        <p:spPr bwMode="auto">
          <a:xfrm>
            <a:off x="5441950" y="5429250"/>
            <a:ext cx="571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Yes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45" name="Rectangle 225"/>
          <p:cNvSpPr>
            <a:spLocks noChangeArrowheads="1"/>
          </p:cNvSpPr>
          <p:nvPr/>
        </p:nvSpPr>
        <p:spPr bwMode="auto">
          <a:xfrm>
            <a:off x="6499225" y="5429250"/>
            <a:ext cx="4572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No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946" name="Rectangle 226"/>
          <p:cNvSpPr>
            <a:spLocks noChangeArrowheads="1"/>
          </p:cNvSpPr>
          <p:nvPr/>
        </p:nvSpPr>
        <p:spPr bwMode="auto">
          <a:xfrm>
            <a:off x="7173913" y="5429250"/>
            <a:ext cx="990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Interval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10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1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1</a:t>
            </a:r>
          </a:p>
        </p:txBody>
      </p:sp>
    </p:spTree>
    <p:extLst>
      <p:ext uri="{BB962C8B-B14F-4D97-AF65-F5344CB8AC3E}">
        <p14:creationId xmlns:p14="http://schemas.microsoft.com/office/powerpoint/2010/main" val="429492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08" grpId="0"/>
      <p:bldP spid="30909" grpId="0"/>
      <p:bldP spid="30910" grpId="0"/>
      <p:bldP spid="30911" grpId="0"/>
      <p:bldP spid="30912" grpId="0"/>
      <p:bldP spid="30913" grpId="0"/>
      <p:bldP spid="30914" grpId="0"/>
      <p:bldP spid="30915" grpId="0"/>
      <p:bldP spid="30916" grpId="0"/>
      <p:bldP spid="30917" grpId="0"/>
      <p:bldP spid="30918" grpId="0"/>
      <p:bldP spid="30919" grpId="0"/>
      <p:bldP spid="30920" grpId="0"/>
      <p:bldP spid="30921" grpId="0"/>
      <p:bldP spid="30922" grpId="0"/>
      <p:bldP spid="30923" grpId="0"/>
      <p:bldP spid="30924" grpId="0"/>
      <p:bldP spid="30925" grpId="0"/>
      <p:bldP spid="30926" grpId="0"/>
      <p:bldP spid="30927" grpId="0"/>
      <p:bldP spid="30928" grpId="0"/>
      <p:bldP spid="30929" grpId="0"/>
      <p:bldP spid="30930" grpId="0"/>
      <p:bldP spid="30931" grpId="0"/>
      <p:bldP spid="30932" grpId="0"/>
      <p:bldP spid="30933" grpId="0"/>
      <p:bldP spid="30934" grpId="0"/>
      <p:bldP spid="30935" grpId="0"/>
      <p:bldP spid="30936" grpId="0"/>
      <p:bldP spid="30937" grpId="0"/>
      <p:bldP spid="30938" grpId="0"/>
      <p:bldP spid="30939" grpId="0"/>
      <p:bldP spid="30940" grpId="0"/>
      <p:bldP spid="30941" grpId="0"/>
      <p:bldP spid="30942" grpId="0"/>
      <p:bldP spid="30943" grpId="0"/>
      <p:bldP spid="30944" grpId="0"/>
      <p:bldP spid="30945" grpId="0"/>
      <p:bldP spid="309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1-3 Data Collection and Sampling Techniques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9600" cy="441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b="1" u="sng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Some Sampling Techniques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Random</a:t>
            </a:r>
            <a:r>
              <a:rPr lang="en-US" dirty="0" smtClean="0"/>
              <a:t> – random number generator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Systematic</a:t>
            </a:r>
            <a:r>
              <a:rPr lang="en-US" dirty="0" smtClean="0"/>
              <a:t> – every </a:t>
            </a:r>
            <a:r>
              <a:rPr lang="en-US" dirty="0" err="1" smtClean="0"/>
              <a:t>k</a:t>
            </a:r>
            <a:r>
              <a:rPr lang="en-US" baseline="30000" dirty="0" err="1" smtClean="0"/>
              <a:t>th</a:t>
            </a:r>
            <a:r>
              <a:rPr lang="en-US" dirty="0" smtClean="0"/>
              <a:t> subject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Stratified</a:t>
            </a:r>
            <a:r>
              <a:rPr lang="en-US" dirty="0" smtClean="0"/>
              <a:t> – divide population into “layers”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Cluster</a:t>
            </a:r>
            <a:r>
              <a:rPr lang="en-US" dirty="0" smtClean="0"/>
              <a:t> – use intact groups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Convenient</a:t>
            </a:r>
            <a:r>
              <a:rPr lang="en-US" dirty="0" smtClean="0"/>
              <a:t> – mall surveys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Sampling error </a:t>
            </a:r>
            <a:r>
              <a:rPr lang="en-US" dirty="0" smtClean="0"/>
              <a:t>– Sample vs. population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11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1</a:t>
            </a:r>
          </a:p>
        </p:txBody>
      </p:sp>
    </p:spTree>
    <p:extLst>
      <p:ext uri="{BB962C8B-B14F-4D97-AF65-F5344CB8AC3E}">
        <p14:creationId xmlns:p14="http://schemas.microsoft.com/office/powerpoint/2010/main" val="49370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1-4 </a:t>
            </a:r>
            <a:r>
              <a:rPr lang="en-US" sz="4000" dirty="0"/>
              <a:t>Experimental Design</a:t>
            </a:r>
            <a:endParaRPr lang="en-US" sz="40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2800" dirty="0" smtClean="0"/>
              <a:t>In an </a:t>
            </a: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observational study</a:t>
            </a:r>
            <a:r>
              <a:rPr lang="en-US" sz="2800" dirty="0" smtClean="0"/>
              <a:t>, the researcher merely observes and tries to draw conclusions based on the observations.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2800" dirty="0" smtClean="0"/>
              <a:t>The researcher manipulates the </a:t>
            </a: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independent (explanatory) variable</a:t>
            </a:r>
            <a:r>
              <a:rPr lang="en-US" sz="2800" dirty="0" smtClean="0"/>
              <a:t> and tries to determine how the manipulation influences the </a:t>
            </a: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dependent (outcome) variable</a:t>
            </a:r>
            <a:r>
              <a:rPr lang="en-US" sz="2800" dirty="0" smtClean="0"/>
              <a:t> in an </a:t>
            </a: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experimental study</a:t>
            </a:r>
            <a:r>
              <a:rPr lang="en-US" sz="2800" dirty="0" smtClean="0"/>
              <a:t>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2800" dirty="0" smtClean="0"/>
              <a:t> A </a:t>
            </a: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confounding variable</a:t>
            </a:r>
            <a:r>
              <a:rPr lang="en-US" sz="2800" dirty="0" smtClean="0"/>
              <a:t> influences the dependent variable but cannot be separated from the independent variable.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12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1</a:t>
            </a:r>
          </a:p>
        </p:txBody>
      </p:sp>
    </p:spTree>
    <p:extLst>
      <p:ext uri="{BB962C8B-B14F-4D97-AF65-F5344CB8AC3E}">
        <p14:creationId xmlns:p14="http://schemas.microsoft.com/office/powerpoint/2010/main" val="216352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1-4 Experimental Design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196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defRPr/>
            </a:pP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Suspect Samples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Is the sample large enough?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How was the sample selected?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Is the sample representative of the population?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Ambiguous Averages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What particular measure of average was used and why?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13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1</a:t>
            </a:r>
          </a:p>
        </p:txBody>
      </p:sp>
    </p:spTree>
    <p:extLst>
      <p:ext uri="{BB962C8B-B14F-4D97-AF65-F5344CB8AC3E}">
        <p14:creationId xmlns:p14="http://schemas.microsoft.com/office/powerpoint/2010/main" val="133372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en-US" sz="4000" dirty="0"/>
              <a:t>1-4 Experimental Design</a:t>
            </a:r>
            <a:endParaRPr lang="en-US" sz="40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196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defRPr/>
            </a:pP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Changing the Subject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Are different values used to represent the same data?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Detached Statistics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One third fewer calories…….than what?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Implied Connections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Studies 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suggest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that 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some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people 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may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understand what this statement means.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14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1</a:t>
            </a:r>
          </a:p>
        </p:txBody>
      </p:sp>
    </p:spTree>
    <p:extLst>
      <p:ext uri="{BB962C8B-B14F-4D97-AF65-F5344CB8AC3E}">
        <p14:creationId xmlns:p14="http://schemas.microsoft.com/office/powerpoint/2010/main" val="3067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en-US" sz="4000" dirty="0"/>
              <a:t>1-4 Experimental Design</a:t>
            </a:r>
            <a:endParaRPr lang="en-US" sz="40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196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defRPr/>
            </a:pP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Misleading Graphs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Are the scales for the 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-axis and 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-axis appropriate for the data?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Faulty Survey Questions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Do you feel that statistics teachers should be paid higher salaries?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Do you favor increasing tuition so that colleges can pay statistics teachers higher salaries?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15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1</a:t>
            </a:r>
          </a:p>
        </p:txBody>
      </p:sp>
    </p:spTree>
    <p:extLst>
      <p:ext uri="{BB962C8B-B14F-4D97-AF65-F5344CB8AC3E}">
        <p14:creationId xmlns:p14="http://schemas.microsoft.com/office/powerpoint/2010/main" val="328276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1-5 Computers and Calculators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4196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defRPr/>
            </a:pP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TI-83/84 Plus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Microsoft Excel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Microsoft Excel with </a:t>
            </a:r>
            <a:r>
              <a:rPr lang="en-US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MegaStat</a:t>
            </a:r>
            <a:endParaRPr lang="en-US" b="1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lang="en-US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Minitab</a:t>
            </a:r>
            <a:endParaRPr lang="en-US" b="1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16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1</a:t>
            </a:r>
          </a:p>
        </p:txBody>
      </p:sp>
    </p:spTree>
    <p:extLst>
      <p:ext uri="{BB962C8B-B14F-4D97-AF65-F5344CB8AC3E}">
        <p14:creationId xmlns:p14="http://schemas.microsoft.com/office/powerpoint/2010/main" val="259940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SubTitle" hidden="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ectionNumber" hidden="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b="1" smtClean="0">
                <a:solidFill>
                  <a:srgbClr val="000000"/>
                </a:solidFill>
              </a:rPr>
              <a:t>1.1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" name="SectionTitle" hidden="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</a:pPr>
            <a:r>
              <a:rPr lang="en-US" b="1" smtClean="0">
                <a:solidFill>
                  <a:srgbClr val="000000"/>
                </a:solidFill>
              </a:rPr>
              <a:t>Descriptive and Inferential Statistics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7" name="ObjectiveNumber" hidden="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Objective" hidden="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ItemNumber" hidden="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ItemTitle" hidden="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CONS" hidden="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SlideNumber" hidden="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>
              <a:buNone/>
            </a:pPr>
            <a:r>
              <a:rPr lang="en-US" smtClean="0">
                <a:solidFill>
                  <a:srgbClr val="000000"/>
                </a:solidFill>
              </a:rPr>
              <a:t>Slide </a:t>
            </a:r>
            <a:fld id="{412E8B25-1F05-4807-A8AD-600D0BCCA3FF}" type="slidenum">
              <a:rPr lang="en-US" smtClean="0">
                <a:solidFill>
                  <a:srgbClr val="000000"/>
                </a:solidFill>
              </a:rPr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Copyright" hidden="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>
              <a:buNone/>
            </a:pPr>
            <a:r>
              <a:rPr lang="en-US" smtClean="0">
                <a:solidFill>
                  <a:srgbClr val="000000"/>
                </a:solidFill>
              </a:rPr>
              <a:t>Copyright © 2012 The McGraw-Hill Companies, Inc. </a:t>
            </a: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4" name="Sections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073926"/>
              </p:ext>
            </p:extLst>
          </p:nvPr>
        </p:nvGraphicFramePr>
        <p:xfrm>
          <a:off x="228600" y="2667000"/>
          <a:ext cx="8686800" cy="3108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/>
                <a:gridCol w="7543800"/>
              </a:tblGrid>
              <a:tr h="51816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196AB4"/>
                          </a:solidFill>
                          <a:latin typeface="+mn-lt"/>
                        </a:rPr>
                        <a:t>1-1</a:t>
                      </a:r>
                      <a:endParaRPr lang="en-US" sz="2800" b="1" dirty="0">
                        <a:solidFill>
                          <a:srgbClr val="196AB4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Descriptive and Inferential Statistics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196AB4"/>
                          </a:solidFill>
                          <a:latin typeface="+mn-lt"/>
                        </a:rPr>
                        <a:t>1-2</a:t>
                      </a:r>
                      <a:endParaRPr lang="en-US" sz="2800" b="1" dirty="0">
                        <a:solidFill>
                          <a:srgbClr val="196AB4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Variables and Types of Data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196AB4"/>
                          </a:solidFill>
                          <a:latin typeface="+mn-lt"/>
                        </a:rPr>
                        <a:t>1-3</a:t>
                      </a:r>
                      <a:endParaRPr lang="en-US" sz="2800" b="1" dirty="0">
                        <a:solidFill>
                          <a:srgbClr val="196AB4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Data Collection and Sampling Techniques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196AB4"/>
                          </a:solidFill>
                          <a:latin typeface="+mn-lt"/>
                        </a:rPr>
                        <a:t>1-4</a:t>
                      </a:r>
                      <a:endParaRPr lang="en-US" sz="2800" b="1" dirty="0">
                        <a:solidFill>
                          <a:srgbClr val="196AB4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Experimental Design</a:t>
                      </a:r>
                      <a:endParaRPr lang="en-US" sz="2800" b="1" cap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196AB4"/>
                          </a:solidFill>
                          <a:latin typeface="+mn-lt"/>
                        </a:rPr>
                        <a:t>1-5</a:t>
                      </a:r>
                      <a:endParaRPr lang="en-US" sz="2800" b="1" dirty="0">
                        <a:solidFill>
                          <a:srgbClr val="196AB4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cap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Computers and Calculators</a:t>
                      </a:r>
                      <a:endParaRPr lang="en-US" sz="2800" b="1" cap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algn="r"/>
                      <a:endParaRPr lang="en-US" sz="2800" b="1" dirty="0">
                        <a:solidFill>
                          <a:srgbClr val="196AB4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2800" b="1" cap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81000" y="1887699"/>
            <a:ext cx="1927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Outline</a:t>
            </a:r>
            <a:endParaRPr lang="en-US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228600"/>
            <a:ext cx="6096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The Nature of</a:t>
            </a:r>
          </a:p>
          <a:p>
            <a:r>
              <a:rPr lang="en-US" sz="4400" b="1" dirty="0" smtClean="0"/>
              <a:t>Probability of Statistics</a:t>
            </a:r>
            <a:r>
              <a:rPr lang="en-US" sz="4400" dirty="0" smtClean="0"/>
              <a:t>	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7244522" y="490210"/>
            <a:ext cx="1287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Arial" pitchFamily="34" charset="0"/>
                <a:cs typeface="Arial" pitchFamily="34" charset="0"/>
              </a:rPr>
              <a:t>CHAPTER</a:t>
            </a:r>
          </a:p>
          <a:p>
            <a:pPr algn="r"/>
            <a:r>
              <a:rPr lang="en-US" sz="36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55713" y="6400800"/>
            <a:ext cx="64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Copyright © 2015 The McGraw-Hill Companies, Inc.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Permission required for reproduction or display.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87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SubTitle" hidden="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ectionNumber" hidden="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b="1" smtClean="0">
                <a:solidFill>
                  <a:srgbClr val="000000"/>
                </a:solidFill>
              </a:rPr>
              <a:t>1.1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" name="SectionTitle" hidden="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</a:pPr>
            <a:r>
              <a:rPr lang="en-US" b="1" smtClean="0">
                <a:solidFill>
                  <a:srgbClr val="000000"/>
                </a:solidFill>
              </a:rPr>
              <a:t>Descriptive and inferential statistics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7" name="ObjectiveNumber" hidden="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Objective" hidden="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ItemNumber" hidden="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ItemTitle" hidden="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CONS" hidden="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SlideNumber" hidden="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Copyright" hidden="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4" name="Objectives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533330"/>
              </p:ext>
            </p:extLst>
          </p:nvPr>
        </p:nvGraphicFramePr>
        <p:xfrm>
          <a:off x="228600" y="1377381"/>
          <a:ext cx="8686800" cy="499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/>
                <a:gridCol w="7848600"/>
              </a:tblGrid>
              <a:tr h="50181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Demonstrate knowledge of statistical terms.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52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Differentiate between the two branches of statistics.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52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Identify types of data.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52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Identify the measurement level for each variable.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52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Identify the four basic sampling techniques.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178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Explain the difference between an observational and an experimental study.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52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Explain how statistics can be used and misused.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178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Explain the importance of computers and calculators in statistics.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09600" y="546253"/>
            <a:ext cx="47784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Learning Objectives</a:t>
            </a:r>
            <a:endParaRPr lang="en-US" sz="4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518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en-US" sz="4000" smtClean="0"/>
              <a:t>Introduction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772400" cy="42672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99"/>
                </a:solidFill>
              </a:rPr>
              <a:t>Statistics</a:t>
            </a:r>
            <a:r>
              <a:rPr lang="en-US" b="1" i="1" dirty="0" smtClean="0"/>
              <a:t> </a:t>
            </a:r>
            <a:r>
              <a:rPr lang="en-US" dirty="0" smtClean="0"/>
              <a:t>is the </a:t>
            </a:r>
            <a:r>
              <a:rPr lang="en-US" u="sng" dirty="0" smtClean="0"/>
              <a:t>science</a:t>
            </a:r>
            <a:r>
              <a:rPr lang="en-US" dirty="0" smtClean="0"/>
              <a:t> of conducting studies to</a:t>
            </a:r>
          </a:p>
          <a:p>
            <a:pPr marL="1428750" lvl="2" indent="-514350" eaLnBrk="1" hangingPunct="1">
              <a:buFont typeface="Wingdings" pitchFamily="2" charset="2"/>
              <a:buNone/>
            </a:pPr>
            <a:r>
              <a:rPr lang="en-US" sz="3200" dirty="0" smtClean="0"/>
              <a:t>collect,</a:t>
            </a:r>
          </a:p>
          <a:p>
            <a:pPr marL="1428750" lvl="2" indent="-514350" eaLnBrk="1" hangingPunct="1">
              <a:buFont typeface="Wingdings" pitchFamily="2" charset="2"/>
              <a:buNone/>
            </a:pPr>
            <a:r>
              <a:rPr lang="en-US" sz="3200" dirty="0" smtClean="0"/>
              <a:t>organize, </a:t>
            </a:r>
          </a:p>
          <a:p>
            <a:pPr marL="1428750" lvl="2" indent="-514350" eaLnBrk="1" hangingPunct="1">
              <a:buFont typeface="Wingdings" pitchFamily="2" charset="2"/>
              <a:buNone/>
            </a:pPr>
            <a:r>
              <a:rPr lang="en-US" sz="3200" dirty="0" smtClean="0"/>
              <a:t>summarize, </a:t>
            </a:r>
          </a:p>
          <a:p>
            <a:pPr marL="1428750" lvl="2" indent="-514350" eaLnBrk="1" hangingPunct="1">
              <a:buFont typeface="Wingdings" pitchFamily="2" charset="2"/>
              <a:buNone/>
            </a:pPr>
            <a:r>
              <a:rPr lang="en-US" sz="3200" dirty="0" smtClean="0"/>
              <a:t>analyze, and </a:t>
            </a:r>
          </a:p>
          <a:p>
            <a:pPr marL="1428750" lvl="2" indent="-514350" eaLnBrk="1" hangingPunct="1">
              <a:buFont typeface="Wingdings" pitchFamily="2" charset="2"/>
              <a:buNone/>
            </a:pPr>
            <a:r>
              <a:rPr lang="en-US" sz="3200" dirty="0" smtClean="0"/>
              <a:t>draw conclusions from data.</a:t>
            </a: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4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512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1</a:t>
            </a:r>
          </a:p>
        </p:txBody>
      </p:sp>
    </p:spTree>
    <p:extLst>
      <p:ext uri="{BB962C8B-B14F-4D97-AF65-F5344CB8AC3E}">
        <p14:creationId xmlns:p14="http://schemas.microsoft.com/office/powerpoint/2010/main" val="253516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1-1 Descriptive and Inferential Statistics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7924800" cy="4267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variable</a:t>
            </a:r>
            <a:r>
              <a:rPr lang="en-US" dirty="0" smtClean="0"/>
              <a:t> is a characteristic or attribute that can assume different values.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dirty="0" smtClean="0"/>
              <a:t>The values that a variable can assume are called </a:t>
            </a: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population</a:t>
            </a:r>
            <a:r>
              <a:rPr lang="en-US" dirty="0" smtClean="0"/>
              <a:t> consists of all subjects (human or otherwise) that are studied.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sample</a:t>
            </a:r>
            <a:r>
              <a:rPr lang="en-US" dirty="0" smtClean="0"/>
              <a:t> is a subset of the population.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5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1</a:t>
            </a:r>
          </a:p>
        </p:txBody>
      </p:sp>
    </p:spTree>
    <p:extLst>
      <p:ext uri="{BB962C8B-B14F-4D97-AF65-F5344CB8AC3E}">
        <p14:creationId xmlns:p14="http://schemas.microsoft.com/office/powerpoint/2010/main" val="326184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1-1 Descriptive and Inferential Statistics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772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Descriptive statistics</a:t>
            </a:r>
            <a:r>
              <a:rPr lang="en-US" dirty="0" smtClean="0"/>
              <a:t> consists of the collection, organization, summarization, and presentation of data.</a:t>
            </a:r>
            <a:endParaRPr lang="en-US" b="1" i="1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Inferential statistics</a:t>
            </a:r>
            <a:r>
              <a:rPr lang="en-US" dirty="0" smtClean="0"/>
              <a:t> consists of generalizing from samples to populations, performing estimations and hypothesis tests, determining relationships among variables, and making predictions.</a:t>
            </a:r>
            <a:endParaRPr lang="en-US" b="1" i="1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b="1" i="1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6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1</a:t>
            </a:r>
          </a:p>
        </p:txBody>
      </p:sp>
    </p:spTree>
    <p:extLst>
      <p:ext uri="{BB962C8B-B14F-4D97-AF65-F5344CB8AC3E}">
        <p14:creationId xmlns:p14="http://schemas.microsoft.com/office/powerpoint/2010/main" val="53864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sz="4000" smtClean="0"/>
              <a:t>1-2 Variables and Types of Data</a:t>
            </a:r>
          </a:p>
        </p:txBody>
      </p:sp>
      <p:sp>
        <p:nvSpPr>
          <p:cNvPr id="8195" name="Flowchart: Process 6"/>
          <p:cNvSpPr>
            <a:spLocks noChangeArrowheads="1"/>
          </p:cNvSpPr>
          <p:nvPr/>
        </p:nvSpPr>
        <p:spPr bwMode="auto">
          <a:xfrm>
            <a:off x="2652713" y="1600200"/>
            <a:ext cx="1981200" cy="7620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smtClean="0">
                <a:solidFill>
                  <a:srgbClr val="000000"/>
                </a:solidFill>
              </a:rPr>
              <a:t>Data</a:t>
            </a:r>
          </a:p>
        </p:txBody>
      </p:sp>
      <p:cxnSp>
        <p:nvCxnSpPr>
          <p:cNvPr id="8196" name="Straight Connector 25"/>
          <p:cNvCxnSpPr>
            <a:cxnSpLocks noChangeShapeType="1"/>
            <a:stCxn id="8195" idx="2"/>
          </p:cNvCxnSpPr>
          <p:nvPr/>
        </p:nvCxnSpPr>
        <p:spPr bwMode="auto">
          <a:xfrm rot="5400000">
            <a:off x="3491707" y="2515394"/>
            <a:ext cx="3048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7" name="Straight Connector 28"/>
          <p:cNvCxnSpPr>
            <a:cxnSpLocks noChangeShapeType="1"/>
          </p:cNvCxnSpPr>
          <p:nvPr/>
        </p:nvCxnSpPr>
        <p:spPr bwMode="auto">
          <a:xfrm>
            <a:off x="2195513" y="2681288"/>
            <a:ext cx="29718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8" name="Straight Arrow Connector 34"/>
          <p:cNvCxnSpPr>
            <a:cxnSpLocks noChangeShapeType="1"/>
          </p:cNvCxnSpPr>
          <p:nvPr/>
        </p:nvCxnSpPr>
        <p:spPr bwMode="auto">
          <a:xfrm rot="5400000">
            <a:off x="2043907" y="2832894"/>
            <a:ext cx="304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9" name="Straight Arrow Connector 37"/>
          <p:cNvCxnSpPr>
            <a:cxnSpLocks noChangeShapeType="1"/>
          </p:cNvCxnSpPr>
          <p:nvPr/>
        </p:nvCxnSpPr>
        <p:spPr bwMode="auto">
          <a:xfrm rot="5400000">
            <a:off x="5015707" y="2832894"/>
            <a:ext cx="304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Flowchart: Process 42"/>
          <p:cNvSpPr>
            <a:spLocks noChangeArrowheads="1"/>
          </p:cNvSpPr>
          <p:nvPr/>
        </p:nvSpPr>
        <p:spPr bwMode="auto">
          <a:xfrm>
            <a:off x="1066800" y="2971800"/>
            <a:ext cx="2286000" cy="10668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smtClean="0">
                <a:solidFill>
                  <a:srgbClr val="000000"/>
                </a:solidFill>
              </a:rPr>
              <a:t>Qualitative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Categorical</a:t>
            </a:r>
          </a:p>
        </p:txBody>
      </p:sp>
      <p:sp>
        <p:nvSpPr>
          <p:cNvPr id="44" name="Flowchart: Process 43"/>
          <p:cNvSpPr>
            <a:spLocks noChangeArrowheads="1"/>
          </p:cNvSpPr>
          <p:nvPr/>
        </p:nvSpPr>
        <p:spPr bwMode="auto">
          <a:xfrm>
            <a:off x="4008438" y="2971800"/>
            <a:ext cx="2365375" cy="12192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smtClean="0">
                <a:solidFill>
                  <a:srgbClr val="000000"/>
                </a:solidFill>
              </a:rPr>
              <a:t>Quantitative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Numerical,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Can be ranked</a:t>
            </a:r>
          </a:p>
        </p:txBody>
      </p:sp>
      <p:cxnSp>
        <p:nvCxnSpPr>
          <p:cNvPr id="45" name="Straight Connector 44"/>
          <p:cNvCxnSpPr>
            <a:cxnSpLocks noChangeShapeType="1"/>
          </p:cNvCxnSpPr>
          <p:nvPr/>
        </p:nvCxnSpPr>
        <p:spPr bwMode="auto">
          <a:xfrm rot="5400000">
            <a:off x="5015707" y="4342606"/>
            <a:ext cx="3048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>
            <a:off x="3719513" y="4508500"/>
            <a:ext cx="29718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6"/>
          <p:cNvCxnSpPr>
            <a:cxnSpLocks noChangeShapeType="1"/>
          </p:cNvCxnSpPr>
          <p:nvPr/>
        </p:nvCxnSpPr>
        <p:spPr bwMode="auto">
          <a:xfrm rot="5400000">
            <a:off x="3567907" y="4660106"/>
            <a:ext cx="304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Arrow Connector 47"/>
          <p:cNvCxnSpPr>
            <a:cxnSpLocks noChangeShapeType="1"/>
          </p:cNvCxnSpPr>
          <p:nvPr/>
        </p:nvCxnSpPr>
        <p:spPr bwMode="auto">
          <a:xfrm rot="5400000">
            <a:off x="6539707" y="4660106"/>
            <a:ext cx="304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Flowchart: Process 48"/>
          <p:cNvSpPr>
            <a:spLocks noChangeArrowheads="1"/>
          </p:cNvSpPr>
          <p:nvPr/>
        </p:nvSpPr>
        <p:spPr bwMode="auto">
          <a:xfrm>
            <a:off x="2597150" y="4800600"/>
            <a:ext cx="2286000" cy="12192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smtClean="0">
                <a:solidFill>
                  <a:srgbClr val="000000"/>
                </a:solidFill>
              </a:rPr>
              <a:t>Discrete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Countable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5, 29, 8000, etc.</a:t>
            </a:r>
          </a:p>
        </p:txBody>
      </p:sp>
      <p:sp>
        <p:nvSpPr>
          <p:cNvPr id="50" name="Flowchart: Process 49"/>
          <p:cNvSpPr>
            <a:spLocks noChangeArrowheads="1"/>
          </p:cNvSpPr>
          <p:nvPr/>
        </p:nvSpPr>
        <p:spPr bwMode="auto">
          <a:xfrm>
            <a:off x="5562600" y="4800600"/>
            <a:ext cx="2286000" cy="12192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smtClean="0">
                <a:solidFill>
                  <a:srgbClr val="000000"/>
                </a:solidFill>
              </a:rPr>
              <a:t>Continuous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Can be decimals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2.59, 312.1, etc.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7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1</a:t>
            </a:r>
          </a:p>
        </p:txBody>
      </p:sp>
    </p:spTree>
    <p:extLst>
      <p:ext uri="{BB962C8B-B14F-4D97-AF65-F5344CB8AC3E}">
        <p14:creationId xmlns:p14="http://schemas.microsoft.com/office/powerpoint/2010/main" val="10768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9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sz="4000" smtClean="0"/>
              <a:t>1-2 Recorded Values and Boundaries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828800"/>
          <a:ext cx="7696201" cy="4359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971800"/>
                <a:gridCol w="2438401"/>
              </a:tblGrid>
              <a:tr h="57920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Variable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Recorded Value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Boundaries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/>
                </a:tc>
              </a:tr>
              <a:tr h="1066955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Length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15 centimeters</a:t>
                      </a:r>
                      <a:r>
                        <a:rPr lang="en-US" sz="3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(cm)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/>
                </a:tc>
              </a:tr>
              <a:tr h="1066955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Temperature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 Fahrenheit</a:t>
                      </a:r>
                      <a:r>
                        <a:rPr lang="en-US" sz="3200" baseline="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 (</a:t>
                      </a:r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F)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/>
                </a:tc>
              </a:tr>
              <a:tr h="1066955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Time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0.43 second (sec)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/>
                </a:tc>
              </a:tr>
              <a:tr h="579204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Mass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1.6 grams (g)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67400" y="2362200"/>
            <a:ext cx="23622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14.5-15.5 cm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867400" y="3402013"/>
            <a:ext cx="2251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85.5-86.5 </a:t>
            </a:r>
            <a:r>
              <a:rPr lang="en-US" sz="3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F</a:t>
            </a:r>
            <a:endParaRPr lang="en-US" sz="32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867400" y="4508500"/>
            <a:ext cx="2286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0.425-0.435 sec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867400" y="5586413"/>
            <a:ext cx="2065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1.55-1.65 g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8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1</a:t>
            </a:r>
          </a:p>
        </p:txBody>
      </p:sp>
    </p:spTree>
    <p:extLst>
      <p:ext uri="{BB962C8B-B14F-4D97-AF65-F5344CB8AC3E}">
        <p14:creationId xmlns:p14="http://schemas.microsoft.com/office/powerpoint/2010/main" val="292706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1-2 Variables and Types of Data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077200" cy="4267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b="1" u="sng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Levels of Measurement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  <a:defRPr/>
            </a:pP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Nominal</a:t>
            </a:r>
            <a:r>
              <a:rPr lang="en-US" sz="2800" b="1" dirty="0" smtClean="0">
                <a:solidFill>
                  <a:srgbClr val="000099"/>
                </a:solidFill>
              </a:rPr>
              <a:t> </a:t>
            </a:r>
            <a:r>
              <a:rPr lang="en-US" sz="2800" dirty="0" smtClean="0"/>
              <a:t>– categorical (names)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  <a:defRPr/>
            </a:pP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Ordinal</a:t>
            </a:r>
            <a:r>
              <a:rPr lang="en-US" sz="2800" b="1" dirty="0" smtClean="0">
                <a:solidFill>
                  <a:srgbClr val="000099"/>
                </a:solidFill>
              </a:rPr>
              <a:t> </a:t>
            </a:r>
            <a:r>
              <a:rPr lang="en-US" sz="2800" dirty="0" smtClean="0"/>
              <a:t>– nominal, plus can be ranked (order)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  <a:defRPr/>
            </a:pP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Interval</a:t>
            </a:r>
            <a:r>
              <a:rPr lang="en-US" sz="2800" b="1" dirty="0" smtClean="0">
                <a:solidFill>
                  <a:srgbClr val="000099"/>
                </a:solidFill>
              </a:rPr>
              <a:t> </a:t>
            </a:r>
            <a:r>
              <a:rPr lang="en-US" sz="2800" dirty="0" smtClean="0"/>
              <a:t>– ordinal, plus intervals are consistent 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  <a:defRPr/>
            </a:pP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Ratio</a:t>
            </a:r>
            <a:r>
              <a:rPr lang="en-US" sz="2800" b="1" dirty="0" smtClean="0">
                <a:solidFill>
                  <a:srgbClr val="000099"/>
                </a:solidFill>
              </a:rPr>
              <a:t> </a:t>
            </a:r>
            <a:r>
              <a:rPr lang="en-US" sz="2800" dirty="0" smtClean="0"/>
              <a:t>– interval, plus ratios are consistent, true zero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9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1</a:t>
            </a:r>
          </a:p>
        </p:txBody>
      </p:sp>
    </p:spTree>
    <p:extLst>
      <p:ext uri="{BB962C8B-B14F-4D97-AF65-F5344CB8AC3E}">
        <p14:creationId xmlns:p14="http://schemas.microsoft.com/office/powerpoint/2010/main" val="145035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PSTEXTTITLE" val="Basic Mathematics Skills"/>
  <p:tag name="AMPSTEXTSUBTITLE" val=""/>
  <p:tag name="AMPSEDITION" val="11"/>
  <p:tag name="AMPSAUTHOR" val="Bittinger"/>
  <p:tag name="AMPSCOPYRIGHT" val="2011"/>
  <p:tag name="AMPSISBN" val="none"/>
  <p:tag name="AMPSLASTUSEDDATE" val="10/7/2009"/>
  <p:tag name="AMPSCHAPTERNUMBER" val=""/>
  <p:tag name="AMPSCHAPTERTITLE" val=""/>
  <p:tag name="AMPSCHAPTERSUBTITLE" val=""/>
  <p:tag name="AMPSFILEROOTNAME" val=""/>
  <p:tag name="AMPSEXPIRED" val="True"/>
  <p:tag name="AMPSINITDATE" val="12/15/2009"/>
  <p:tag name="AMPSPRESENTATIONTYPE" val="AMPSFrames"/>
  <p:tag name="AMPSCOPYRIGHTYEAR" val="2012 The McGraw-Hill Companies, Inc."/>
  <p:tag name="AMPSPUBLISHER" val=""/>
  <p:tag name="AMPSCONSTEXT" val="(continued)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PSSECTIONTITLE" val="Descriptive and Inferential Statistics"/>
  <p:tag name="AMPSSECTIONNUMBER" val="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PSSECTIONTITLE" val="Descriptive and inferential statistics"/>
  <p:tag name="AMPSSECTIONNUMBER" val="1.1"/>
</p:tagLst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bjectiv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xposi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xa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olu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Proced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Defini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anBo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31445</TotalTime>
  <Words>786</Words>
  <Application>Microsoft Office PowerPoint</Application>
  <PresentationFormat>On-screen Show (4:3)</PresentationFormat>
  <Paragraphs>208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Cover</vt:lpstr>
      <vt:lpstr>Sections</vt:lpstr>
      <vt:lpstr>Objectives</vt:lpstr>
      <vt:lpstr>Exposition</vt:lpstr>
      <vt:lpstr>Example</vt:lpstr>
      <vt:lpstr>Solution</vt:lpstr>
      <vt:lpstr>Procedure</vt:lpstr>
      <vt:lpstr>Definition</vt:lpstr>
      <vt:lpstr>TanBox</vt:lpstr>
      <vt:lpstr>Pixel</vt:lpstr>
      <vt:lpstr>Office Theme</vt:lpstr>
      <vt:lpstr>PowerPoint Presentation</vt:lpstr>
      <vt:lpstr>PowerPoint Presentation</vt:lpstr>
      <vt:lpstr>PowerPoint Presentation</vt:lpstr>
      <vt:lpstr>Introduction</vt:lpstr>
      <vt:lpstr>1-1 Descriptive and Inferential Statistics</vt:lpstr>
      <vt:lpstr>1-1 Descriptive and Inferential Statistics</vt:lpstr>
      <vt:lpstr>1-2 Variables and Types of Data</vt:lpstr>
      <vt:lpstr>1-2 Recorded Values and Boundaries</vt:lpstr>
      <vt:lpstr>1-2 Variables and Types of Data</vt:lpstr>
      <vt:lpstr>1-2 Variables and Types of Data</vt:lpstr>
      <vt:lpstr>1-3 Data Collection and Sampling Techniques</vt:lpstr>
      <vt:lpstr>1-4 Experimental Design</vt:lpstr>
      <vt:lpstr>1-4 Experimental Design</vt:lpstr>
      <vt:lpstr>1-4 Experimental Design</vt:lpstr>
      <vt:lpstr>1-4 Experimental Design</vt:lpstr>
      <vt:lpstr>1-5 Computers and Calculators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Booze</dc:creator>
  <cp:lastModifiedBy>McFadden, Ashley</cp:lastModifiedBy>
  <cp:revision>6137</cp:revision>
  <cp:lastPrinted>2012-06-20T11:14:39Z</cp:lastPrinted>
  <dcterms:created xsi:type="dcterms:W3CDTF">2009-06-05T19:21:04Z</dcterms:created>
  <dcterms:modified xsi:type="dcterms:W3CDTF">2013-10-25T15:36:03Z</dcterms:modified>
</cp:coreProperties>
</file>