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582" r:id="rId1"/>
    <p:sldMasterId id="2147489714" r:id="rId2"/>
    <p:sldMasterId id="2147489597" r:id="rId3"/>
    <p:sldMasterId id="2147489599" r:id="rId4"/>
    <p:sldMasterId id="2147489605" r:id="rId5"/>
    <p:sldMasterId id="2147489741" r:id="rId6"/>
    <p:sldMasterId id="2147489684" r:id="rId7"/>
    <p:sldMasterId id="2147489694" r:id="rId8"/>
    <p:sldMasterId id="2147489696" r:id="rId9"/>
    <p:sldMasterId id="2147489743" r:id="rId10"/>
    <p:sldMasterId id="2147489755" r:id="rId11"/>
    <p:sldMasterId id="2147489757" r:id="rId12"/>
  </p:sldMasterIdLst>
  <p:notesMasterIdLst>
    <p:notesMasterId r:id="rId72"/>
  </p:notesMasterIdLst>
  <p:handoutMasterIdLst>
    <p:handoutMasterId r:id="rId73"/>
  </p:handoutMasterIdLst>
  <p:sldIdLst>
    <p:sldId id="333" r:id="rId13"/>
    <p:sldId id="278" r:id="rId14"/>
    <p:sldId id="331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32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34" r:id="rId64"/>
    <p:sldId id="335" r:id="rId65"/>
    <p:sldId id="336" r:id="rId66"/>
    <p:sldId id="337" r:id="rId67"/>
    <p:sldId id="327" r:id="rId68"/>
    <p:sldId id="328" r:id="rId69"/>
    <p:sldId id="329" r:id="rId70"/>
    <p:sldId id="330" r:id="rId71"/>
  </p:sldIdLst>
  <p:sldSz cx="9144000" cy="6858000" type="screen4x3"/>
  <p:notesSz cx="9296400" cy="7010400"/>
  <p:custDataLst>
    <p:tags r:id="rId7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5B1D"/>
    <a:srgbClr val="CA6D19"/>
    <a:srgbClr val="FEF2E3"/>
    <a:srgbClr val="E2EAF6"/>
    <a:srgbClr val="196AB4"/>
    <a:srgbClr val="CCD3EA"/>
    <a:srgbClr val="E4F2E8"/>
    <a:srgbClr val="349C68"/>
    <a:srgbClr val="AFCEBA"/>
    <a:srgbClr val="DE6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53" autoAdjust="0"/>
  </p:normalViewPr>
  <p:slideViewPr>
    <p:cSldViewPr>
      <p:cViewPr>
        <p:scale>
          <a:sx n="60" d="100"/>
          <a:sy n="60" d="100"/>
        </p:scale>
        <p:origin x="-2454" y="-1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7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61" Type="http://schemas.openxmlformats.org/officeDocument/2006/relationships/slide" Target="slides/slide4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7607" cy="350520"/>
          </a:xfrm>
          <a:prstGeom prst="rect">
            <a:avLst/>
          </a:prstGeom>
        </p:spPr>
        <p:txBody>
          <a:bodyPr vert="horz" lIns="90279" tIns="45139" rIns="90279" bIns="4513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712" y="0"/>
            <a:ext cx="4027607" cy="350520"/>
          </a:xfrm>
          <a:prstGeom prst="rect">
            <a:avLst/>
          </a:prstGeom>
        </p:spPr>
        <p:txBody>
          <a:bodyPr vert="horz" lIns="90279" tIns="45139" rIns="90279" bIns="45139" rtlCol="0"/>
          <a:lstStyle>
            <a:lvl1pPr algn="r">
              <a:defRPr sz="1200"/>
            </a:lvl1pPr>
          </a:lstStyle>
          <a:p>
            <a:fld id="{72EC643B-1860-47F7-8234-FB0172CAB77E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700"/>
            <a:ext cx="4027607" cy="350520"/>
          </a:xfrm>
          <a:prstGeom prst="rect">
            <a:avLst/>
          </a:prstGeom>
        </p:spPr>
        <p:txBody>
          <a:bodyPr vert="horz" lIns="90279" tIns="45139" rIns="90279" bIns="4513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712" y="6658700"/>
            <a:ext cx="4027607" cy="350520"/>
          </a:xfrm>
          <a:prstGeom prst="rect">
            <a:avLst/>
          </a:prstGeom>
        </p:spPr>
        <p:txBody>
          <a:bodyPr vert="horz" lIns="90279" tIns="45139" rIns="90279" bIns="45139" rtlCol="0" anchor="b"/>
          <a:lstStyle>
            <a:lvl1pPr algn="r">
              <a:defRPr sz="1200"/>
            </a:lvl1pPr>
          </a:lstStyle>
          <a:p>
            <a:fld id="{13C80E0A-65E3-4467-B119-8D4B7B98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206"/>
          </a:xfrm>
          <a:prstGeom prst="rect">
            <a:avLst/>
          </a:prstGeom>
        </p:spPr>
        <p:txBody>
          <a:bodyPr vert="horz" lIns="90279" tIns="45139" rIns="90279" bIns="4513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96" y="1"/>
            <a:ext cx="4028440" cy="350206"/>
          </a:xfrm>
          <a:prstGeom prst="rect">
            <a:avLst/>
          </a:prstGeom>
        </p:spPr>
        <p:txBody>
          <a:bodyPr vert="horz" lIns="90279" tIns="45139" rIns="90279" bIns="45139" rtlCol="0"/>
          <a:lstStyle>
            <a:lvl1pPr algn="r">
              <a:defRPr sz="1200"/>
            </a:lvl1pPr>
          </a:lstStyle>
          <a:p>
            <a:fld id="{C21953DB-1A5D-4FB3-9952-8CD5038D5157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279" tIns="45139" rIns="90279" bIns="4513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312"/>
            <a:ext cx="7437120" cy="3154995"/>
          </a:xfrm>
          <a:prstGeom prst="rect">
            <a:avLst/>
          </a:prstGeom>
        </p:spPr>
        <p:txBody>
          <a:bodyPr vert="horz" lIns="90279" tIns="45139" rIns="90279" bIns="4513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24"/>
            <a:ext cx="4028440" cy="350206"/>
          </a:xfrm>
          <a:prstGeom prst="rect">
            <a:avLst/>
          </a:prstGeom>
        </p:spPr>
        <p:txBody>
          <a:bodyPr vert="horz" lIns="90279" tIns="45139" rIns="90279" bIns="4513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96" y="6658624"/>
            <a:ext cx="4028440" cy="350206"/>
          </a:xfrm>
          <a:prstGeom prst="rect">
            <a:avLst/>
          </a:prstGeom>
        </p:spPr>
        <p:txBody>
          <a:bodyPr vert="horz" lIns="90279" tIns="45139" rIns="90279" bIns="45139" rtlCol="0" anchor="b"/>
          <a:lstStyle>
            <a:lvl1pPr algn="r">
              <a:defRPr sz="1200"/>
            </a:lvl1pPr>
          </a:lstStyle>
          <a:p>
            <a:fld id="{3AE64C79-EF60-448E-B926-A58E85799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76200"/>
            <a:ext cx="2286000" cy="1676400"/>
          </a:xfrm>
          <a:prstGeom prst="rect">
            <a:avLst/>
          </a:prstGeom>
        </p:spPr>
        <p:txBody>
          <a:bodyPr anchor="ctr" anchorCtr="1"/>
          <a:lstStyle>
            <a:lvl1pPr algn="ctr">
              <a:defRPr sz="14000">
                <a:solidFill>
                  <a:schemeClr val="bg1"/>
                </a:solidFill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4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2300"/>
            <a:ext cx="6629400" cy="596900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5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6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7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8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9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0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1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2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3" name="SlideNumber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4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  <p:graphicFrame>
        <p:nvGraphicFramePr>
          <p:cNvPr id="15" name="SectionsTable" hidden="1"/>
          <p:cNvGraphicFramePr>
            <a:graphicFrameLocks noGrp="1"/>
          </p:cNvGraphicFramePr>
          <p:nvPr userDrawn="1"/>
        </p:nvGraphicFramePr>
        <p:xfrm>
          <a:off x="152400" y="2514600"/>
          <a:ext cx="8610600" cy="3627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7924800"/>
              </a:tblGrid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2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C1C2C-C82B-4AB6-8149-FFC5D26E32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7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C4E64-A016-42F7-9D82-9D3C5FA48B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7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6647-C3F0-4D3A-8235-5E90283EAB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44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3D271-F9A4-40F9-B142-C5C5057646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1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15E66-4E3E-478A-BB06-D6B46C8837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11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16502-6A1C-4B58-B05F-79B0107E48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3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8AB70-955C-4C55-8C99-6BBA8F070B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03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79D74-0096-4F42-8B98-BC5AAA578A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31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9B2FF-0B95-4E07-9158-4D38EE3FBC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07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88F1C-E9E6-4743-A13E-E3013BEFD5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1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11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12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3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4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5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6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88352" y="6556248"/>
            <a:ext cx="1527048" cy="228600"/>
          </a:xfrm>
          <a:prstGeom prst="rect">
            <a:avLst/>
          </a:prstGeom>
        </p:spPr>
        <p:txBody>
          <a:bodyPr anchor="ctr" anchorCtr="0"/>
          <a:lstStyle>
            <a:lvl1pPr marL="0" indent="0">
              <a:defRPr sz="1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7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6248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defRPr sz="10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FFBE3-FF84-4A66-B9FA-2349228723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35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1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11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12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3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4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5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6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88352" y="6556248"/>
            <a:ext cx="1527048" cy="228600"/>
          </a:xfrm>
          <a:prstGeom prst="rect">
            <a:avLst/>
          </a:prstGeom>
        </p:spPr>
        <p:txBody>
          <a:bodyPr anchor="ctr" anchorCtr="0"/>
          <a:lstStyle>
            <a:lvl1pPr marL="0" indent="0">
              <a:defRPr sz="1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7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6248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defRPr sz="10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5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6"/>
          <p:cNvSpPr txBox="1"/>
          <p:nvPr userDrawn="1"/>
        </p:nvSpPr>
        <p:spPr>
          <a:xfrm>
            <a:off x="1344514" y="6234499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09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73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569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180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42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261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061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1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11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12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3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4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5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6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88352" y="6556248"/>
            <a:ext cx="1527048" cy="228600"/>
          </a:xfrm>
          <a:prstGeom prst="rect">
            <a:avLst/>
          </a:prstGeom>
        </p:spPr>
        <p:txBody>
          <a:bodyPr anchor="ctr" anchorCtr="0"/>
          <a:lstStyle>
            <a:lvl1pPr marL="0" indent="0">
              <a:defRPr sz="1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7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6248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defRPr sz="10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9" name="TextBox 16"/>
          <p:cNvSpPr txBox="1"/>
          <p:nvPr userDrawn="1"/>
        </p:nvSpPr>
        <p:spPr>
          <a:xfrm>
            <a:off x="1340084" y="63385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99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831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67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0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9" name="SectionNumber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600200" cy="457200"/>
          </a:xfrm>
          <a:prstGeom prst="rect">
            <a:avLst/>
          </a:prstGeom>
        </p:spPr>
        <p:txBody>
          <a:bodyPr tIns="0" bIns="0" anchor="t" anchorCtr="0"/>
          <a:lstStyle>
            <a:lvl1pPr algn="ctr">
              <a:buNone/>
              <a:defRPr sz="3200" b="1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20" name="Section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1600200" y="0"/>
            <a:ext cx="7543800" cy="457200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3200" b="1" cap="all" baseline="0">
                <a:solidFill>
                  <a:srgbClr val="196AB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/>
          <p:cNvSpPr>
            <a:spLocks noGrp="1"/>
          </p:cNvSpPr>
          <p:nvPr>
            <p:ph type="body" sz="quarter" idx="15" hasCustomPrompt="1"/>
          </p:nvPr>
        </p:nvSpPr>
        <p:spPr>
          <a:xfrm>
            <a:off x="1209155" y="1143000"/>
            <a:ext cx="586740" cy="466344"/>
          </a:xfrm>
          <a:prstGeom prst="rect">
            <a:avLst/>
          </a:prstGeom>
        </p:spPr>
        <p:txBody>
          <a:bodyPr anchor="t" anchorCtr="0"/>
          <a:lstStyle>
            <a:lvl1pPr algn="ctr"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/>
          <p:cNvSpPr>
            <a:spLocks noGrp="1"/>
          </p:cNvSpPr>
          <p:nvPr>
            <p:ph type="body" sz="quarter" idx="16" hasCustomPrompt="1"/>
          </p:nvPr>
        </p:nvSpPr>
        <p:spPr>
          <a:xfrm>
            <a:off x="1828800" y="1143000"/>
            <a:ext cx="7315200" cy="46634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0386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4495800"/>
            <a:ext cx="34290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0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1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468348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447800"/>
            <a:ext cx="8153400" cy="533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/>
          <p:cNvSpPr>
            <a:spLocks noGrp="1"/>
          </p:cNvSpPr>
          <p:nvPr>
            <p:ph type="body" sz="quarter" idx="17" hasCustomPrompt="1"/>
          </p:nvPr>
        </p:nvSpPr>
        <p:spPr>
          <a:xfrm>
            <a:off x="1447800" y="54864"/>
            <a:ext cx="1066800" cy="429768"/>
          </a:xfrm>
          <a:prstGeom prst="rect">
            <a:avLst/>
          </a:prstGeom>
        </p:spPr>
        <p:txBody>
          <a:bodyPr tIns="0" bIns="0" anchor="t" anchorCtr="0"/>
          <a:lstStyle>
            <a:lvl1pPr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2514600" y="54864"/>
            <a:ext cx="6629400" cy="429768"/>
          </a:xfrm>
          <a:prstGeom prst="rect">
            <a:avLst/>
          </a:prstGeom>
          <a:solidFill>
            <a:schemeClr val="bg1"/>
          </a:solidFill>
        </p:spPr>
        <p:txBody>
          <a:bodyPr tIns="0" bIns="0" anchor="t" anchorCtr="0"/>
          <a:lstStyle>
            <a:lvl1pPr marL="0" indent="0">
              <a:buNone/>
              <a:defRPr sz="2800" b="1">
                <a:solidFill>
                  <a:srgbClr val="349C68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0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1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468348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447800"/>
            <a:ext cx="8153400" cy="533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/>
          <p:cNvSpPr>
            <a:spLocks noGrp="1"/>
          </p:cNvSpPr>
          <p:nvPr>
            <p:ph type="body" sz="quarter" idx="17" hasCustomPrompt="1"/>
          </p:nvPr>
        </p:nvSpPr>
        <p:spPr>
          <a:xfrm>
            <a:off x="1447800" y="54864"/>
            <a:ext cx="1066800" cy="429768"/>
          </a:xfrm>
          <a:prstGeom prst="rect">
            <a:avLst/>
          </a:prstGeom>
        </p:spPr>
        <p:txBody>
          <a:bodyPr tIns="0" bIns="0" anchor="t" anchorCtr="0"/>
          <a:lstStyle>
            <a:lvl1pPr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2514600" y="54864"/>
            <a:ext cx="6629400" cy="429768"/>
          </a:xfrm>
          <a:prstGeom prst="rect">
            <a:avLst/>
          </a:prstGeom>
          <a:solidFill>
            <a:schemeClr val="bg1"/>
          </a:solidFill>
        </p:spPr>
        <p:txBody>
          <a:bodyPr tIns="0" bIns="0" anchor="t" anchorCtr="0"/>
          <a:lstStyle>
            <a:lvl1pPr marL="0" indent="0">
              <a:buNone/>
              <a:defRPr sz="2800" b="1">
                <a:solidFill>
                  <a:srgbClr val="349C68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8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d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13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14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5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6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7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30480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8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5052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9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0386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20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391510" y="838200"/>
            <a:ext cx="8763000" cy="490450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2800" b="1">
                <a:solidFill>
                  <a:srgbClr val="196AB4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21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22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23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1219200" cy="457200"/>
          </a:xfrm>
          <a:prstGeom prst="rect">
            <a:avLst/>
          </a:prstGeom>
        </p:spPr>
        <p:txBody>
          <a:bodyPr anchor="ctr" anchorCtr="0"/>
          <a:lstStyle>
            <a:lvl1pPr algn="l">
              <a:buNone/>
              <a:defRPr sz="3200" b="0">
                <a:solidFill>
                  <a:srgbClr val="006CB8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2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600200" y="76200"/>
            <a:ext cx="7391400" cy="12192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3200" b="0" cap="all" baseline="0">
                <a:solidFill>
                  <a:srgbClr val="006CB8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905000"/>
            <a:ext cx="914400" cy="381000"/>
          </a:xfrm>
          <a:prstGeom prst="rect">
            <a:avLst/>
          </a:prstGeom>
        </p:spPr>
        <p:txBody>
          <a:bodyPr anchor="t" anchorCtr="0"/>
          <a:lstStyle>
            <a:lvl1pPr algn="ctr">
              <a:buNone/>
              <a:defRPr sz="28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905000"/>
            <a:ext cx="81534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0386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4495800"/>
            <a:ext cx="34290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0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1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468348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447800"/>
            <a:ext cx="8153400" cy="533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231648"/>
            <a:ext cx="1371600" cy="530352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3200" b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2950"/>
            <a:ext cx="9144000" cy="530352"/>
          </a:xfrm>
          <a:prstGeom prst="rect">
            <a:avLst/>
          </a:prstGeom>
          <a:noFill/>
        </p:spPr>
        <p:txBody>
          <a:bodyPr anchor="t" anchorCtr="0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61" y="0"/>
            <a:ext cx="5603278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12" y="0"/>
            <a:ext cx="5583976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59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977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Bluman, Chapter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ACED47-DB7A-4633-BAC6-334187DD66CD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16"/>
          <p:cNvSpPr txBox="1"/>
          <p:nvPr userDrawn="1"/>
        </p:nvSpPr>
        <p:spPr>
          <a:xfrm>
            <a:off x="1340084" y="6379778"/>
            <a:ext cx="7013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44" r:id="rId1"/>
    <p:sldLayoutId id="2147489745" r:id="rId2"/>
    <p:sldLayoutId id="2147489746" r:id="rId3"/>
    <p:sldLayoutId id="2147489747" r:id="rId4"/>
    <p:sldLayoutId id="2147489748" r:id="rId5"/>
    <p:sldLayoutId id="2147489749" r:id="rId6"/>
    <p:sldLayoutId id="2147489750" r:id="rId7"/>
    <p:sldLayoutId id="2147489751" r:id="rId8"/>
    <p:sldLayoutId id="2147489752" r:id="rId9"/>
    <p:sldLayoutId id="2147489753" r:id="rId10"/>
    <p:sldLayoutId id="2147489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762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5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2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58" r:id="rId1"/>
    <p:sldLayoutId id="2147489759" r:id="rId2"/>
    <p:sldLayoutId id="2147489760" r:id="rId3"/>
    <p:sldLayoutId id="2147489761" r:id="rId4"/>
    <p:sldLayoutId id="2147489762" r:id="rId5"/>
    <p:sldLayoutId id="2147489763" r:id="rId6"/>
    <p:sldLayoutId id="2147489764" r:id="rId7"/>
    <p:sldLayoutId id="2147489765" r:id="rId8"/>
    <p:sldLayoutId id="2147489766" r:id="rId9"/>
    <p:sldLayoutId id="2147489767" r:id="rId10"/>
    <p:sldLayoutId id="21474897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ections"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762000" cy="381000"/>
          </a:xfrm>
          <a:prstGeom prst="rect">
            <a:avLst/>
          </a:prstGeom>
        </p:spPr>
      </p:pic>
      <p:sp>
        <p:nvSpPr>
          <p:cNvPr id="4" name="TextBox 16"/>
          <p:cNvSpPr txBox="1"/>
          <p:nvPr userDrawn="1"/>
        </p:nvSpPr>
        <p:spPr>
          <a:xfrm>
            <a:off x="1340084" y="63385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7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2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553200"/>
            <a:ext cx="609600" cy="304800"/>
          </a:xfrm>
          <a:prstGeom prst="rect">
            <a:avLst/>
          </a:prstGeom>
        </p:spPr>
      </p:pic>
      <p:sp>
        <p:nvSpPr>
          <p:cNvPr id="4" name="TextBox 16"/>
          <p:cNvSpPr txBox="1"/>
          <p:nvPr userDrawn="1"/>
        </p:nvSpPr>
        <p:spPr>
          <a:xfrm>
            <a:off x="1340084" y="63385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4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90030"/>
            <a:ext cx="735937" cy="36796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600200" cy="457200"/>
          </a:xfrm>
          <a:prstGeom prst="rect">
            <a:avLst/>
          </a:prstGeom>
          <a:solidFill>
            <a:srgbClr val="DE6C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4075" y="1143000"/>
            <a:ext cx="1423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Objective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95400" y="1143000"/>
            <a:ext cx="457200" cy="430887"/>
          </a:xfrm>
          <a:prstGeom prst="rect">
            <a:avLst/>
          </a:prstGeom>
          <a:solidFill>
            <a:srgbClr val="196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0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8614"/>
            <a:ext cx="2514600" cy="433714"/>
          </a:xfrm>
          <a:prstGeom prst="rect">
            <a:avLst/>
          </a:prstGeom>
          <a:solidFill>
            <a:srgbClr val="349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575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0" y="58190"/>
            <a:ext cx="152400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2800" b="1" dirty="0" smtClean="0">
                <a:solidFill>
                  <a:srgbClr val="AFCEBA"/>
                </a:solidFill>
                <a:latin typeface="+mn-lt"/>
              </a:rPr>
              <a:t>Example</a:t>
            </a:r>
            <a:endParaRPr lang="en-US" sz="2800" b="1" dirty="0">
              <a:solidFill>
                <a:srgbClr val="AFCEBA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0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762000" cy="381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8614"/>
            <a:ext cx="2514600" cy="433714"/>
          </a:xfrm>
          <a:prstGeom prst="rect">
            <a:avLst/>
          </a:prstGeom>
          <a:solidFill>
            <a:srgbClr val="349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575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0" y="58190"/>
            <a:ext cx="152400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2800" b="1" dirty="0" smtClean="0">
                <a:solidFill>
                  <a:srgbClr val="AFCEBA"/>
                </a:solidFill>
              </a:rPr>
              <a:t>Example</a:t>
            </a:r>
            <a:endParaRPr lang="en-US" sz="2800" b="1" dirty="0">
              <a:solidFill>
                <a:srgbClr val="AFCEBA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695980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Solution </a:t>
            </a:r>
            <a:endParaRPr lang="en-US" sz="28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2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4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762000" cy="381000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0" y="292387"/>
            <a:ext cx="2925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Procedure Table</a:t>
            </a:r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95770" y="7620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6"/>
          <p:cNvSpPr txBox="1"/>
          <p:nvPr userDrawn="1"/>
        </p:nvSpPr>
        <p:spPr>
          <a:xfrm>
            <a:off x="1340084" y="63385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8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762000" cy="381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81000"/>
            <a:ext cx="9144000" cy="5867400"/>
          </a:xfrm>
          <a:prstGeom prst="rect">
            <a:avLst/>
          </a:prstGeom>
          <a:solidFill>
            <a:srgbClr val="E4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6309360"/>
          </a:xfrm>
          <a:prstGeom prst="rect">
            <a:avLst/>
          </a:prstGeom>
          <a:solidFill>
            <a:srgbClr val="FEF2E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gradFill>
            <a:gsLst>
              <a:gs pos="20000">
                <a:srgbClr val="915B1D"/>
              </a:gs>
              <a:gs pos="100000">
                <a:srgbClr val="CA6D1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69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788E6153-3A5C-4CCB-892F-0E9C74B599B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>
          <a:xfrm>
            <a:off x="4399716" y="2286000"/>
            <a:ext cx="457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 H A P T E R   T W O</a:t>
            </a:r>
          </a:p>
          <a:p>
            <a:pPr algn="ctr"/>
            <a:endParaRPr lang="en-US" sz="40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Frequency Distributions and Graphs</a:t>
            </a:r>
          </a:p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3753934" cy="46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Rules for Classes in Grouped Frequency Distributions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77200" cy="4419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There should be 5-20 classes.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The class width should be an odd number.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The classes must be mutually exclusive.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The classes must be continuous.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The classes must be exhaustive.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mtClean="0"/>
              <a:t>The classes must be equal in width (except in open-ended distributions).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10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7004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Frequency Distributions and Graphs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dirty="0" smtClean="0"/>
              <a:t>	</a:t>
            </a:r>
            <a:r>
              <a:rPr lang="en-US" sz="4400" u="sng" dirty="0" smtClean="0"/>
              <a:t>Section 2-1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	Example 2-2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	Page #47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11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3870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smtClean="0"/>
              <a:t>Constructing a Grouped Frequency Distribution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772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The following data represent the record high temperatures for each of the 50 states.   Construct a grouped frequency distribution for the data using 7 classes.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112   </a:t>
            </a:r>
            <a:r>
              <a:rPr lang="en-US" sz="2400" smtClean="0">
                <a:solidFill>
                  <a:srgbClr val="000099"/>
                </a:solidFill>
              </a:rPr>
              <a:t>100</a:t>
            </a:r>
            <a:r>
              <a:rPr lang="en-US" sz="2400" smtClean="0"/>
              <a:t>   127   120   </a:t>
            </a:r>
            <a:r>
              <a:rPr lang="en-US" sz="2400" smtClean="0">
                <a:solidFill>
                  <a:srgbClr val="000099"/>
                </a:solidFill>
              </a:rPr>
              <a:t>134</a:t>
            </a:r>
            <a:r>
              <a:rPr lang="en-US" sz="2400" smtClean="0"/>
              <a:t>   118   105   110   109   112   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110   118   117   116   118   122   114   114   105   109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107   112   114   115   118   117   118   122   106   110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116   108   110   121   113   120   119   111   104   111</a:t>
            </a:r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120   113   120   117   105   110   118   112   114   114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12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1866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Constructing a Grouped Frequency Distribution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3300"/>
                </a:solidFill>
              </a:rPr>
              <a:t>STEP 1</a:t>
            </a:r>
            <a:r>
              <a:rPr lang="en-US" dirty="0" smtClean="0"/>
              <a:t>  Determine the classes.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Find the class width by dividing the range by the number of classes 7.</a:t>
            </a:r>
          </a:p>
          <a:p>
            <a:pPr marL="1303338" lvl="2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i="1" dirty="0" smtClean="0"/>
              <a:t>Range</a:t>
            </a:r>
            <a:r>
              <a:rPr lang="en-US" sz="3200" dirty="0" smtClean="0"/>
              <a:t> = </a:t>
            </a:r>
            <a:r>
              <a:rPr lang="en-US" sz="3200" i="1" dirty="0" smtClean="0"/>
              <a:t>High</a:t>
            </a:r>
            <a:r>
              <a:rPr lang="en-US" sz="3200" dirty="0" smtClean="0"/>
              <a:t> – </a:t>
            </a:r>
            <a:r>
              <a:rPr lang="en-US" sz="3200" i="1" dirty="0" smtClean="0"/>
              <a:t>Low</a:t>
            </a:r>
            <a:r>
              <a:rPr lang="en-US" sz="3200" dirty="0" smtClean="0"/>
              <a:t> </a:t>
            </a:r>
          </a:p>
          <a:p>
            <a:pPr marL="2060575" lvl="4" indent="2333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/>
              <a:t>= 134 – 100 = 34</a:t>
            </a:r>
          </a:p>
          <a:p>
            <a:pPr marL="1303338" lvl="2" indent="-3429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marL="1303338" lvl="2" indent="-3429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i="1" dirty="0" smtClean="0"/>
              <a:t>Width</a:t>
            </a:r>
            <a:r>
              <a:rPr lang="en-US" sz="3200" dirty="0" smtClean="0"/>
              <a:t> = </a:t>
            </a:r>
            <a:r>
              <a:rPr lang="en-US" sz="3200" i="1" dirty="0" smtClean="0"/>
              <a:t>Range</a:t>
            </a:r>
            <a:r>
              <a:rPr lang="en-US" sz="3200" dirty="0" smtClean="0"/>
              <a:t>/7 = 34/7 = 5</a:t>
            </a:r>
          </a:p>
          <a:p>
            <a:pPr marL="1303338" lvl="2" indent="-3429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dirty="0" smtClean="0"/>
          </a:p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Rounding Rule: Always round up if a remainder.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13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40773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smtClean="0"/>
              <a:t>Constructing a Grouped Frequency Distribution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16002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sz="2800" smtClean="0"/>
              <a:t>For convenience sake, we will choose the lowest data value, 100, for the first lower class limit.  </a:t>
            </a:r>
          </a:p>
          <a:p>
            <a:pPr marL="231775" indent="-231775" eaLnBrk="1" hangingPunct="1">
              <a:lnSpc>
                <a:spcPct val="90000"/>
              </a:lnSpc>
            </a:pPr>
            <a:r>
              <a:rPr lang="en-US" sz="2800" smtClean="0"/>
              <a:t>The subsequent lower class limits are found by adding the width to the previous lower class limits.</a:t>
            </a:r>
            <a:endParaRPr lang="en-US" sz="80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38200" y="3429000"/>
            <a:ext cx="2057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u="sng" smtClean="0">
                <a:solidFill>
                  <a:srgbClr val="000000"/>
                </a:solidFill>
              </a:rPr>
              <a:t>Class Limits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  100 -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  105 -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  110 -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  115 -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  120 -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  125 -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  130 -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752600" y="3797300"/>
            <a:ext cx="8382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104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109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114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119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124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129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134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819400" y="3581400"/>
            <a:ext cx="59436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solidFill>
                  <a:srgbClr val="000000"/>
                </a:solidFill>
              </a:rPr>
              <a:t>The first upper class limit is one less than the next lower class limit.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2800" smtClean="0">
                <a:solidFill>
                  <a:srgbClr val="000000"/>
                </a:solidFill>
              </a:rPr>
              <a:t>The subsequent upper class limits are found by adding the width to the previous upper class limits.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14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2509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smtClean="0"/>
              <a:t>Constructing a Grouped Frequency Distribution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12192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r>
              <a:rPr lang="en-US" sz="2800" dirty="0" smtClean="0"/>
              <a:t>The class boundary is midway between an upper class limit and a subsequent lower class limit.  104,104.5,105</a:t>
            </a:r>
            <a:endParaRPr lang="en-US" sz="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29313"/>
              </p:ext>
            </p:extLst>
          </p:nvPr>
        </p:nvGraphicFramePr>
        <p:xfrm>
          <a:off x="762000" y="2819400"/>
          <a:ext cx="7238999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56"/>
                <a:gridCol w="2068144"/>
                <a:gridCol w="1676400"/>
                <a:gridCol w="1752599"/>
              </a:tblGrid>
              <a:tr h="8230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Class Limits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Boundaries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Frequency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Cumulative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Frequency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0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100 - 104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105 - 109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110 - 114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115 - 119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120 - 124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125 - 129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130 -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4600" y="3657600"/>
            <a:ext cx="19986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  99.5 - 104.5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104.5 - 109.5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109.5 - 114.5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114.5 - 119.5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119.5 - 124.5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124.5 - 129.5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129.5 - 134.5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15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18736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smtClean="0"/>
              <a:t>Constructing a Grouped Frequency Distribution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12192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3300"/>
                </a:solidFill>
              </a:rPr>
              <a:t>STEP 2</a:t>
            </a:r>
            <a:r>
              <a:rPr lang="en-US" dirty="0" smtClean="0"/>
              <a:t>  Tally the data.</a:t>
            </a:r>
          </a:p>
          <a:p>
            <a:pPr marL="231775" indent="-2317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3300"/>
                </a:solidFill>
              </a:rPr>
              <a:t>STEP 3</a:t>
            </a:r>
            <a:r>
              <a:rPr lang="en-US" dirty="0" smtClean="0"/>
              <a:t>  Find the frequencies.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78896"/>
              </p:ext>
            </p:extLst>
          </p:nvPr>
        </p:nvGraphicFramePr>
        <p:xfrm>
          <a:off x="762000" y="2819400"/>
          <a:ext cx="7238999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56"/>
                <a:gridCol w="2068144"/>
                <a:gridCol w="1676400"/>
                <a:gridCol w="1752599"/>
              </a:tblGrid>
              <a:tr h="8230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Class Limits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Boundaries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Frequency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Cumulative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Frequency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0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100 - 104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105 - 109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110 - 114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115 - 119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120 - 124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125 - 129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130 -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87950" y="3657600"/>
            <a:ext cx="5270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454" name="TextBox 8"/>
          <p:cNvSpPr txBox="1">
            <a:spLocks noChangeArrowheads="1"/>
          </p:cNvSpPr>
          <p:nvPr/>
        </p:nvSpPr>
        <p:spPr bwMode="auto">
          <a:xfrm>
            <a:off x="2514600" y="3657600"/>
            <a:ext cx="19986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  99.5 - 104.5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104.5 - 109.5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109.5 - 114.5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114.5 - 119.5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119.5 - 124.5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124.5 - 129.5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129.5 - 134.5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97304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37908"/>
              </p:ext>
            </p:extLst>
          </p:nvPr>
        </p:nvGraphicFramePr>
        <p:xfrm>
          <a:off x="762000" y="2819400"/>
          <a:ext cx="7238999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56"/>
                <a:gridCol w="2068144"/>
                <a:gridCol w="1676400"/>
                <a:gridCol w="1752599"/>
              </a:tblGrid>
              <a:tr h="8230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Class Limits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Boundaries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Frequency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Cumulative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Frequency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0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100 - 104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105 - 109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110 - 114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115 - 119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120 - 124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125 - 129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130 -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sz="3600" smtClean="0"/>
              <a:t>Constructing a Grouped Frequency Distribution</a:t>
            </a:r>
          </a:p>
        </p:txBody>
      </p:sp>
      <p:sp>
        <p:nvSpPr>
          <p:cNvPr id="19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12192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3300"/>
                </a:solidFill>
              </a:rPr>
              <a:t>STEP 4</a:t>
            </a:r>
            <a:r>
              <a:rPr lang="en-US" dirty="0" smtClean="0"/>
              <a:t>  Find the cumulative frequencies by keeping a running total of the frequencies.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0" y="3657600"/>
            <a:ext cx="533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28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41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48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49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19478" name="TextBox 7"/>
          <p:cNvSpPr txBox="1">
            <a:spLocks noChangeArrowheads="1"/>
          </p:cNvSpPr>
          <p:nvPr/>
        </p:nvSpPr>
        <p:spPr bwMode="auto">
          <a:xfrm>
            <a:off x="2514600" y="3657600"/>
            <a:ext cx="19986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  99.5 - 104.5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104.5 - 109.5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109.5 - 114.5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114.5 - 119.5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119.5 - 124.5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124.5 - 129.5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129.5 - 134.5</a:t>
            </a:r>
          </a:p>
        </p:txBody>
      </p:sp>
      <p:sp>
        <p:nvSpPr>
          <p:cNvPr id="19479" name="TextBox 8"/>
          <p:cNvSpPr txBox="1">
            <a:spLocks noChangeArrowheads="1"/>
          </p:cNvSpPr>
          <p:nvPr/>
        </p:nvSpPr>
        <p:spPr bwMode="auto">
          <a:xfrm>
            <a:off x="5173663" y="3657600"/>
            <a:ext cx="5270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17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402188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2-2 Histograms, Frequency Polygons, and Ogives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429000"/>
          </a:xfrm>
        </p:spPr>
        <p:txBody>
          <a:bodyPr/>
          <a:lstStyle/>
          <a:p>
            <a:pPr marL="341313" indent="-341313" algn="ctr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b="1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 Most Common Graphs in Research</a:t>
            </a:r>
          </a:p>
          <a:p>
            <a:pPr marL="341313" indent="-341313" eaLnBrk="1" hangingPunct="1"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Histogram</a:t>
            </a:r>
            <a:r>
              <a:rPr lang="en-US" b="1" smtClean="0">
                <a:solidFill>
                  <a:srgbClr val="000099"/>
                </a:solidFill>
              </a:rPr>
              <a:t> </a:t>
            </a:r>
            <a:endParaRPr lang="en-US" smtClean="0"/>
          </a:p>
          <a:p>
            <a:pPr marL="341313" indent="-341313" eaLnBrk="1" hangingPunct="1"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Frequency Polygon</a:t>
            </a:r>
            <a:r>
              <a:rPr lang="en-US" b="1" smtClean="0">
                <a:solidFill>
                  <a:srgbClr val="000099"/>
                </a:solidFill>
              </a:rPr>
              <a:t> </a:t>
            </a:r>
          </a:p>
          <a:p>
            <a:pPr marL="341313" indent="-341313" eaLnBrk="1" hangingPunct="1">
              <a:spcBef>
                <a:spcPct val="50000"/>
              </a:spcBef>
              <a:buFont typeface="Wingdings" pitchFamily="2" charset="2"/>
              <a:buAutoNum type="arabicPeriod"/>
              <a:defRPr/>
            </a:pPr>
            <a:r>
              <a:rPr lang="en-US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Cumulative Frequency Polygon (Ogive)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18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139222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2-2 Histograms, Frequency Polygons, and Ogives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6934200" cy="3429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histogram</a:t>
            </a:r>
            <a:r>
              <a:rPr lang="en-US" dirty="0" smtClean="0"/>
              <a:t> is a graph that displays the data by using vertical bars of various heights to represent the frequencies of the classes.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dirty="0" smtClean="0"/>
              <a:t>The </a:t>
            </a:r>
            <a:r>
              <a:rPr lang="en-US" u="sng" dirty="0" smtClean="0"/>
              <a:t>class boundaries</a:t>
            </a:r>
            <a:r>
              <a:rPr lang="en-US" dirty="0" smtClean="0"/>
              <a:t> are represented on the horizontal axis.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19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7837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Title"/>
          <p:cNvSpPr>
            <a:spLocks noGrp="1"/>
          </p:cNvSpPr>
          <p:nvPr>
            <p:ph type="body" sz="quarter" idx="4294967295"/>
          </p:nvPr>
        </p:nvSpPr>
        <p:spPr>
          <a:xfrm>
            <a:off x="381000" y="227975"/>
            <a:ext cx="6634922" cy="1447800"/>
          </a:xfrm>
          <a:prstGeom prst="rect">
            <a:avLst/>
          </a:prstGeom>
        </p:spPr>
        <p:txBody>
          <a:bodyPr/>
          <a:lstStyle/>
          <a:p>
            <a:pPr indent="0">
              <a:buNone/>
            </a:pPr>
            <a:r>
              <a:rPr lang="en-US" sz="4800" b="1" dirty="0" smtClean="0"/>
              <a:t>Frequency Distributions and </a:t>
            </a:r>
            <a:r>
              <a:rPr lang="en-US" sz="4800" b="1" dirty="0"/>
              <a:t>Graphs</a:t>
            </a:r>
          </a:p>
        </p:txBody>
      </p:sp>
      <p:sp>
        <p:nvSpPr>
          <p:cNvPr id="4" name="ChapterSubTitle" hidden="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ectionNumber" hidden="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1.1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SectionTitle" hidden="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Descriptive and Inferential Statistics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ObjectiveNumber" hidden="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bjective" hidden="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ItemNumber" hidden="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ItemTitle" hidden="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S" hidden="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Number" hidden="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412E8B25-1F05-4807-A8AD-600D0BCCA3FF}" type="slidenum">
              <a:rPr lang="en-US" smtClean="0">
                <a:solidFill>
                  <a:srgbClr val="000000"/>
                </a:solidFill>
              </a:r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Copyright" hidden="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Copyright © 2012 The McGraw-Hill Companies, Inc. 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" name="Sections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49506"/>
              </p:ext>
            </p:extLst>
          </p:nvPr>
        </p:nvGraphicFramePr>
        <p:xfrm>
          <a:off x="228600" y="3048000"/>
          <a:ext cx="8686800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7543800"/>
              </a:tblGrid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2-1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Organizing Data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2-2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Histograms, Frequency Polygons, and 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Ogives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smtClean="0">
                          <a:solidFill>
                            <a:srgbClr val="196AB4"/>
                          </a:solidFill>
                          <a:latin typeface="+mn-lt"/>
                        </a:rPr>
                        <a:t>2-3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Other Types of Graphs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4522" y="838200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CHAPTER</a:t>
            </a:r>
          </a:p>
          <a:p>
            <a:pPr algn="r"/>
            <a:r>
              <a:rPr lang="en-US" sz="36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2362200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Outline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8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smtClean="0"/>
              <a:t>Chapter 2</a:t>
            </a:r>
            <a:br>
              <a:rPr lang="en-US" smtClean="0"/>
            </a:br>
            <a:r>
              <a:rPr lang="en-US" smtClean="0"/>
              <a:t>Frequency Distributions and Graphs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2-2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2-4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#57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20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687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Histograms</a:t>
            </a:r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Construct a histogram to represent the data for the record high temperatures for each of the 50 states (see Example 2–2 for the data).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smtClean="0">
              <a:solidFill>
                <a:srgbClr val="00000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21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6197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Histograms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590800"/>
          <a:ext cx="5486400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56"/>
                <a:gridCol w="2068144"/>
                <a:gridCol w="1676400"/>
              </a:tblGrid>
              <a:tr h="8230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Class Limits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r>
                        <a:rPr lang="en-US" sz="2400" b="0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Boundaries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Frequency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0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100 - 104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105 - 109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110 - 114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115 - 119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120 - 124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125 - 129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130 -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81400" y="3429000"/>
            <a:ext cx="1998663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  99.5 - 104.5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104.5 - 109.5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109.5 - 114.5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114.5 - 119.5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119.5 - 124.5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124.5 - 129.5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129.5 - 134.5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248400" y="3429000"/>
            <a:ext cx="52705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71548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00"/>
                </a:solidFill>
              </a:rPr>
              <a:t>Histograms use class boundaries and frequencies of the classes.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22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12855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Histograms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4372"/>
            <a:ext cx="78486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71548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00"/>
                </a:solidFill>
              </a:rPr>
              <a:t>Histograms use class boundaries and frequencies of the classes.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23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3115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2.2 Histograms, Frequency Polygons, and Ogives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frequency polygon</a:t>
            </a:r>
            <a:r>
              <a:rPr lang="en-US" dirty="0" smtClean="0"/>
              <a:t> is a graph that displays the data by using lines that connect points plotted for the frequencies at the class midpoints. The frequencies are represented by the heights of the points.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u="sng" dirty="0" smtClean="0"/>
              <a:t>class midpoints</a:t>
            </a:r>
            <a:r>
              <a:rPr lang="en-US" dirty="0" smtClean="0"/>
              <a:t> are represented on the horizontal axis.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24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38861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smtClean="0"/>
              <a:t>Chapter 2</a:t>
            </a:r>
            <a:br>
              <a:rPr lang="en-US" smtClean="0"/>
            </a:br>
            <a:r>
              <a:rPr lang="en-US" smtClean="0"/>
              <a:t>Frequency Distributions and Graphs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2-2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2-5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#58</a:t>
            </a:r>
          </a:p>
          <a:p>
            <a:pPr>
              <a:buFont typeface="Wingdings" pitchFamily="2" charset="2"/>
              <a:buNone/>
            </a:pPr>
            <a:endParaRPr lang="en-US" sz="3600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25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2777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Frequency Polygons</a:t>
            </a:r>
          </a:p>
        </p:txBody>
      </p: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Construct a frequency polygon to represent the data for the record high temperatures for each of the 50 states (see Example 2–2 for the data).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smtClean="0">
              <a:solidFill>
                <a:srgbClr val="00000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9205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Frequency Polygons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590800"/>
          <a:ext cx="5486400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56"/>
                <a:gridCol w="2068144"/>
                <a:gridCol w="1676400"/>
              </a:tblGrid>
              <a:tr h="8230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Class Limits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r>
                        <a:rPr lang="en-US" sz="2400" b="0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Midpoints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Frequency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0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100 - 104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105 - 109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110 - 114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115 - 119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120 - 124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125 - 129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130 -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54500" y="3429000"/>
            <a:ext cx="6985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102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107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112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117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122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127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132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254750" y="3429000"/>
            <a:ext cx="52705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00"/>
                </a:solidFill>
              </a:rPr>
              <a:t>Frequency polygons use class midpoints and frequencies of the classes.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27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376260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Frequency Polygons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00"/>
                </a:solidFill>
              </a:rPr>
              <a:t>Frequency polygons use class midpoints and frequencies of the classes.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4008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43600" y="2362200"/>
            <a:ext cx="2438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A frequency polygon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i="1" dirty="0" smtClean="0">
                <a:solidFill>
                  <a:srgbClr val="000000"/>
                </a:solidFill>
              </a:rPr>
              <a:t>anchored</a:t>
            </a:r>
            <a:r>
              <a:rPr lang="en-US" dirty="0" smtClean="0">
                <a:solidFill>
                  <a:srgbClr val="000000"/>
                </a:solidFill>
              </a:rPr>
              <a:t> on 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-axis before the first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class and after 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last class.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6200000" flipH="1">
            <a:off x="6248400" y="4572000"/>
            <a:ext cx="1779588" cy="103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10" idx="1"/>
          </p:cNvCxnSpPr>
          <p:nvPr/>
        </p:nvCxnSpPr>
        <p:spPr bwMode="auto">
          <a:xfrm rot="10800000" flipV="1">
            <a:off x="2514600" y="3100388"/>
            <a:ext cx="3429000" cy="2386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28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347922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2.2 Histograms, Frequency Polygons, and Ogives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3581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b="1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give</a:t>
            </a:r>
            <a:r>
              <a:rPr lang="en-US" b="1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smtClean="0"/>
              <a:t>is a graph that represents the cumulative frequencies for the classes in a frequency distribution.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u="sng" dirty="0" smtClean="0"/>
              <a:t>upper class boundaries</a:t>
            </a:r>
            <a:r>
              <a:rPr lang="en-US" dirty="0" smtClean="0"/>
              <a:t> are represented on the horizontal axis.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29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5901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SubTitle" hidden="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ectionNumber" hidden="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1.1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SectionTitle" hidden="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Descriptive and inferential statistics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ObjectiveNumber" hidden="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bjective" hidden="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ItemNumber" hidden="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ItemTitle" hidden="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S" hidden="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Number" hidden="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Copyright" hidden="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" name="Objectives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71166"/>
              </p:ext>
            </p:extLst>
          </p:nvPr>
        </p:nvGraphicFramePr>
        <p:xfrm>
          <a:off x="152400" y="2133600"/>
          <a:ext cx="868680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/>
                <a:gridCol w="7848600"/>
              </a:tblGrid>
              <a:tr h="47117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Organize data using a frequency distribution.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Represent data in frequency distributions graphically using histograms, frequency polygons, and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ogives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Represent data using bar graphs, Pareto charts, time series graphs, pie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graphs, and </a:t>
                      </a:r>
                      <a:r>
                        <a:rPr lang="en-US" sz="2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dotplots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Draw and interpret a stem and leaf plot.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1296212"/>
            <a:ext cx="4778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Learning Objectives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8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Frequency Distributions and Graphs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2-2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2-6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#59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30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7196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Ogives</a:t>
            </a: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7620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Construct an ogive to represent the data for the record high temperatures for each of the 50 states (see Example 2–2 for the data).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31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3893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Ogives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 err="1">
                <a:solidFill>
                  <a:srgbClr val="000000"/>
                </a:solidFill>
              </a:rPr>
              <a:t>Ogives</a:t>
            </a:r>
            <a:r>
              <a:rPr lang="en-US" sz="3200" kern="0" dirty="0">
                <a:solidFill>
                  <a:srgbClr val="000000"/>
                </a:solidFill>
              </a:rPr>
              <a:t> use upper class boundaries and cumulative frequencies of the classes.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14400" y="2590800"/>
          <a:ext cx="7239000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133600"/>
                <a:gridCol w="1676400"/>
                <a:gridCol w="1828800"/>
              </a:tblGrid>
              <a:tr h="8230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Class Limits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Boundaries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Frequency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Cumulative Frequency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0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100 - 104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105 - 109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110 - 114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115 - 119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120 - 124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125 - 129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130 -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3429000"/>
            <a:ext cx="1998663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  </a:t>
            </a:r>
            <a:r>
              <a:rPr lang="en-US" sz="2400" dirty="0">
                <a:solidFill>
                  <a:srgbClr val="000000"/>
                </a:solidFill>
              </a:rPr>
              <a:t>99.5 - 104.5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104.5 - 109.5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109.5 - 114.5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114.5 - 119.5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119.5 - 124.5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124.5 - 129.5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129.5 - 134.5</a:t>
            </a:r>
          </a:p>
        </p:txBody>
      </p:sp>
      <p:sp>
        <p:nvSpPr>
          <p:cNvPr id="34838" name="TextBox 8"/>
          <p:cNvSpPr txBox="1">
            <a:spLocks noChangeArrowheads="1"/>
          </p:cNvSpPr>
          <p:nvPr/>
        </p:nvSpPr>
        <p:spPr bwMode="auto">
          <a:xfrm>
            <a:off x="5181600" y="3429000"/>
            <a:ext cx="5270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7010400" y="3429000"/>
            <a:ext cx="5270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41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48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49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32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7188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Ogives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 err="1">
                <a:solidFill>
                  <a:srgbClr val="000000"/>
                </a:solidFill>
              </a:rPr>
              <a:t>Ogives</a:t>
            </a:r>
            <a:r>
              <a:rPr lang="en-US" sz="3200" kern="0" dirty="0">
                <a:solidFill>
                  <a:srgbClr val="000000"/>
                </a:solidFill>
              </a:rPr>
              <a:t> use upper class boundaries and cumulative frequencies of the classes.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057400" y="2590800"/>
          <a:ext cx="5029200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057400"/>
              </a:tblGrid>
              <a:tr h="823035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r>
                        <a:rPr lang="en-US" sz="2400" b="0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Boundaries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Cumulative Frequency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00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254250" y="3417888"/>
            <a:ext cx="254635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 Less than 104.5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109.5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114.5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119.5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124.5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129.5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134.5</a:t>
            </a: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791200" y="3429000"/>
            <a:ext cx="52705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28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41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48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49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50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33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7302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Ogives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 err="1">
                <a:solidFill>
                  <a:srgbClr val="000000"/>
                </a:solidFill>
              </a:rPr>
              <a:t>Ogives</a:t>
            </a:r>
            <a:r>
              <a:rPr lang="en-US" sz="3200" kern="0" dirty="0">
                <a:solidFill>
                  <a:srgbClr val="000000"/>
                </a:solidFill>
              </a:rPr>
              <a:t> use upper class boundaries and cumulative frequencies of the classes.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3013"/>
            <a:ext cx="7924800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34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14266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Number" hidden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3" name="ChapterTitle" hidden="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hapterSubTitle" hidden="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SectionNumber" hidden="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>
                <a:latin typeface="Calibri"/>
              </a:rPr>
              <a:t>2.2</a:t>
            </a:r>
            <a:endParaRPr lang="en-US">
              <a:latin typeface="Calibri"/>
            </a:endParaRPr>
          </a:p>
        </p:txBody>
      </p:sp>
      <p:sp>
        <p:nvSpPr>
          <p:cNvPr id="6" name="SectionTitle" hidden="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Calibri"/>
              </a:rPr>
              <a:t>Histograms, Frequency Polygons, and Ogives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ObjectiveNumber" hidden="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Objective" hidden="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ItemNumber" hidden="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ItemTitl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Constructing Statistical Graphs</a:t>
            </a:r>
            <a:endParaRPr lang="en-US" dirty="0">
              <a:latin typeface="Calibri"/>
            </a:endParaRPr>
          </a:p>
        </p:txBody>
      </p:sp>
      <p:sp>
        <p:nvSpPr>
          <p:cNvPr id="11" name="CONS" hidden="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SlideNumber" hidden="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opyright" hidden="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2057400"/>
            <a:ext cx="72024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81125" indent="-1381125">
              <a:lnSpc>
                <a:spcPts val="2400"/>
              </a:lnSpc>
            </a:pPr>
            <a:r>
              <a:rPr lang="en-US" sz="2800" b="1" dirty="0"/>
              <a:t>Step 1 </a:t>
            </a:r>
            <a:r>
              <a:rPr lang="en-US" sz="2800" b="1" dirty="0" smtClean="0"/>
              <a:t>	</a:t>
            </a:r>
            <a:r>
              <a:rPr lang="en-US" sz="2800" dirty="0" smtClean="0"/>
              <a:t>Draw </a:t>
            </a:r>
            <a:r>
              <a:rPr lang="en-US" sz="2800" dirty="0"/>
              <a:t>and label the </a:t>
            </a:r>
            <a:r>
              <a:rPr lang="en-US" sz="2800" i="1" dirty="0"/>
              <a:t>x </a:t>
            </a:r>
            <a:r>
              <a:rPr lang="en-US" sz="2800" dirty="0"/>
              <a:t>and </a:t>
            </a:r>
            <a:r>
              <a:rPr lang="en-US" sz="2800" i="1" dirty="0"/>
              <a:t>y </a:t>
            </a:r>
            <a:r>
              <a:rPr lang="en-US" sz="2800" dirty="0" smtClean="0"/>
              <a:t>axes.</a:t>
            </a:r>
            <a:br>
              <a:rPr lang="en-US" sz="2800" dirty="0" smtClean="0"/>
            </a:br>
            <a:endParaRPr lang="en-US" sz="2800" dirty="0" smtClean="0"/>
          </a:p>
          <a:p>
            <a:pPr marL="1381125" indent="-1381125">
              <a:lnSpc>
                <a:spcPts val="2400"/>
              </a:lnSpc>
            </a:pPr>
            <a:r>
              <a:rPr lang="en-US" sz="2800" b="1" dirty="0" smtClean="0"/>
              <a:t>Step 2 	</a:t>
            </a:r>
            <a:r>
              <a:rPr lang="en-US" sz="2800" dirty="0" smtClean="0"/>
              <a:t>Choose a suitable scale for the frequencies or cumulative frequencies, and label it on the </a:t>
            </a:r>
            <a:r>
              <a:rPr lang="en-US" sz="2800" i="1" dirty="0" smtClean="0"/>
              <a:t>y </a:t>
            </a:r>
            <a:r>
              <a:rPr lang="en-US" sz="2800" dirty="0" smtClean="0"/>
              <a:t>axis. (Do not label the y axis with numbers in the cumulative frequency)</a:t>
            </a:r>
            <a:br>
              <a:rPr lang="en-US" sz="2800" dirty="0" smtClean="0"/>
            </a:br>
            <a:endParaRPr lang="en-US" sz="2800" dirty="0" smtClean="0"/>
          </a:p>
          <a:p>
            <a:pPr marL="1381125" indent="-1381125">
              <a:lnSpc>
                <a:spcPts val="2400"/>
              </a:lnSpc>
            </a:pPr>
            <a:r>
              <a:rPr lang="en-US" sz="2800" b="1" dirty="0" smtClean="0"/>
              <a:t>Step </a:t>
            </a:r>
            <a:r>
              <a:rPr lang="en-US" sz="2800" b="1" dirty="0"/>
              <a:t>3 </a:t>
            </a:r>
            <a:r>
              <a:rPr lang="en-US" sz="2800" b="1" dirty="0" smtClean="0"/>
              <a:t>	</a:t>
            </a:r>
            <a:r>
              <a:rPr lang="en-US" sz="2800" dirty="0" smtClean="0"/>
              <a:t>Represent </a:t>
            </a:r>
            <a:r>
              <a:rPr lang="en-US" sz="2800" dirty="0"/>
              <a:t>the class boundaries for the histogram or </a:t>
            </a:r>
            <a:r>
              <a:rPr lang="en-US" sz="2800" dirty="0" err="1"/>
              <a:t>ogive</a:t>
            </a:r>
            <a:r>
              <a:rPr lang="en-US" sz="2800" dirty="0"/>
              <a:t>, or the midpoint for </a:t>
            </a:r>
            <a:r>
              <a:rPr lang="en-US" sz="2800" dirty="0" smtClean="0"/>
              <a:t>the frequency </a:t>
            </a:r>
            <a:r>
              <a:rPr lang="en-US" sz="2800" dirty="0"/>
              <a:t>polygon, on the </a:t>
            </a:r>
            <a:r>
              <a:rPr lang="en-US" sz="2800" i="1" dirty="0"/>
              <a:t>x </a:t>
            </a:r>
            <a:r>
              <a:rPr lang="en-US" sz="2800" dirty="0"/>
              <a:t>axis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1381125" indent="-1381125">
              <a:lnSpc>
                <a:spcPts val="2400"/>
              </a:lnSpc>
            </a:pPr>
            <a:r>
              <a:rPr lang="en-US" sz="2800" b="1" dirty="0"/>
              <a:t>Step 4 </a:t>
            </a:r>
            <a:r>
              <a:rPr lang="en-US" sz="2800" b="1" dirty="0" smtClean="0"/>
              <a:t>	</a:t>
            </a:r>
            <a:r>
              <a:rPr lang="en-US" sz="2800" dirty="0" smtClean="0"/>
              <a:t>Plot </a:t>
            </a:r>
            <a:r>
              <a:rPr lang="en-US" sz="2800" dirty="0"/>
              <a:t>the points and then draw the bars or lines.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394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2.2 Histograms, Frequency Polygons, and Ogives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467600" cy="419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dirty="0" smtClean="0"/>
              <a:t>If proportions are used instead of frequencies, the graphs are called </a:t>
            </a:r>
            <a:r>
              <a:rPr lang="en-US" b="1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relative frequency graphs</a:t>
            </a:r>
            <a:r>
              <a:rPr lang="en-US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dirty="0" smtClean="0"/>
              <a:t>Relative frequency graphs are used when the proportion of data values that fall into a given class is more important than the actual number of data values that fall into that class.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7418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Frequency Distributions and  Graphs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2-2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2-7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#61</a:t>
            </a:r>
          </a:p>
          <a:p>
            <a:pPr>
              <a:buFont typeface="Wingdings" pitchFamily="2" charset="2"/>
              <a:buNone/>
            </a:pPr>
            <a:endParaRPr lang="en-US" sz="3600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37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36725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24200" y="2743200"/>
          <a:ext cx="3414713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590"/>
                <a:gridCol w="1633123"/>
              </a:tblGrid>
              <a:tr h="8230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Class Boundaries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4" marR="91424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Frequency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4" marR="91424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0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5.5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10.5 - 15.5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15.5 - 20.5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20.5 - 25.5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25.5 - 30.5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30.5 - 35.5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35.5 - 40.5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3" name="TextBox 6"/>
          <p:cNvSpPr txBox="1">
            <a:spLocks noChangeArrowheads="1"/>
          </p:cNvSpPr>
          <p:nvPr/>
        </p:nvSpPr>
        <p:spPr bwMode="auto">
          <a:xfrm>
            <a:off x="5511800" y="3581400"/>
            <a:ext cx="355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0974" name="Rectangle 3"/>
          <p:cNvSpPr txBox="1">
            <a:spLocks noChangeArrowheads="1"/>
          </p:cNvSpPr>
          <p:nvPr/>
        </p:nvSpPr>
        <p:spPr bwMode="auto">
          <a:xfrm>
            <a:off x="533400" y="4572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Construct a histogram, frequency polygon, and ogive using relative frequencies for 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distribution (shown here) of the miles that 20 randomly selected runners ran during 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000000"/>
                </a:solidFill>
              </a:rPr>
              <a:t>given week.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38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8830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Histograms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438400"/>
          <a:ext cx="5638800" cy="384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908"/>
                <a:gridCol w="1633415"/>
                <a:gridCol w="2223477"/>
              </a:tblGrid>
              <a:tr h="82289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Class Boundaries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Frequency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Relative Frequency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7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 </a:t>
                      </a:r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5.5</a:t>
                      </a:r>
                      <a:r>
                        <a:rPr lang="en-US" sz="2400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- </a:t>
                      </a:r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10.5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10.5 - 15.5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15.5 - 20.5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20.5 - 25.5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25.5 - 30.5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30.5 - 35.5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35.5 - 40.5</a:t>
                      </a:r>
                      <a:endParaRPr lang="en-US" sz="24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01" name="TextBox 6"/>
          <p:cNvSpPr txBox="1">
            <a:spLocks noChangeArrowheads="1"/>
          </p:cNvSpPr>
          <p:nvPr/>
        </p:nvSpPr>
        <p:spPr bwMode="auto">
          <a:xfrm>
            <a:off x="3073400" y="3265488"/>
            <a:ext cx="3556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360863" y="3262313"/>
            <a:ext cx="10493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1/20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2/20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3/20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5/20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4/20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3/20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2/20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00"/>
                </a:solidFill>
              </a:rPr>
              <a:t>The following is a frequency distribution of miles run per week by 20 selected runners.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43200" y="5862638"/>
            <a:ext cx="1144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sym typeface="Symbol" pitchFamily="18" charset="2"/>
              </a:rPr>
              <a:t></a:t>
            </a:r>
            <a:r>
              <a:rPr lang="en-US" sz="2400" i="1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US" sz="2400" smtClean="0">
                <a:solidFill>
                  <a:srgbClr val="000000"/>
                </a:solidFill>
                <a:sym typeface="Symbol" pitchFamily="18" charset="2"/>
              </a:rPr>
              <a:t> = 20</a:t>
            </a:r>
            <a:endParaRPr lang="en-US" sz="2400" smtClean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2743200" y="5908675"/>
            <a:ext cx="1066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0" y="5862638"/>
            <a:ext cx="149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sym typeface="Symbol" pitchFamily="18" charset="2"/>
              </a:rPr>
              <a:t></a:t>
            </a:r>
            <a:r>
              <a:rPr lang="en-US" sz="2400" i="1" smtClean="0">
                <a:solidFill>
                  <a:srgbClr val="000000"/>
                </a:solidFill>
                <a:sym typeface="Symbol" pitchFamily="18" charset="2"/>
              </a:rPr>
              <a:t>rf</a:t>
            </a:r>
            <a:r>
              <a:rPr lang="en-US" sz="2400" smtClean="0">
                <a:solidFill>
                  <a:srgbClr val="000000"/>
                </a:solidFill>
                <a:sym typeface="Symbol" pitchFamily="18" charset="2"/>
              </a:rPr>
              <a:t> = 1.00</a:t>
            </a: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311775" y="3268663"/>
            <a:ext cx="78422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0.05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0.10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0.15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0.25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0.20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0.15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0.10</a:t>
            </a:r>
          </a:p>
        </p:txBody>
      </p: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4419600" y="5867400"/>
            <a:ext cx="1600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477000" y="2438400"/>
            <a:ext cx="1905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00000"/>
                </a:solidFill>
              </a:rPr>
              <a:t>Divide each frequency by the total frequency to get the relative frequency.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39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91913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2-1 Organizing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Data collected in original form is called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raw data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frequency distribution </a:t>
            </a:r>
            <a:r>
              <a:rPr lang="en-US" dirty="0" smtClean="0"/>
              <a:t>is the organization of raw data in table form, using classes and frequencies.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Nominal- or ordinal-level data that can be placed in categories is organized in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categorical frequency distributions</a:t>
            </a:r>
            <a:r>
              <a:rPr lang="en-US" dirty="0" smtClean="0"/>
              <a:t>.</a:t>
            </a:r>
            <a:endParaRPr lang="en-US" b="1" i="1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397277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Histograms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00"/>
                </a:solidFill>
              </a:rPr>
              <a:t>Use the class boundaries and the relative frequencies of the classes.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162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40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7447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Frequency Polygons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78000" y="2438400"/>
          <a:ext cx="50800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942"/>
                <a:gridCol w="1643529"/>
                <a:gridCol w="1643529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Class Boundaries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Class Midpoints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Relative Frequency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8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5.5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10.5 - 15.5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15.5 - 20.5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20.5 - 25.5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25.5 - 30.5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30.5 - 35.5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35.5 - 40.5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65600" y="3265488"/>
            <a:ext cx="52705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23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28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33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38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00"/>
                </a:solidFill>
              </a:rPr>
              <a:t>The following is a frequency distribution of miles run per week by 20 selected runners.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664200" y="3276600"/>
            <a:ext cx="784225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0.05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0.10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0.15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0.25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0.20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0.15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0.10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41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19970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Frequency Polygons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670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00"/>
                </a:solidFill>
              </a:rPr>
              <a:t>Use the class midpoints and the relative frequencies of the classes.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8580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42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14806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Ogives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438400"/>
          <a:ext cx="7619999" cy="384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752600"/>
                <a:gridCol w="1883639"/>
                <a:gridCol w="2154960"/>
              </a:tblGrid>
              <a:tr h="82289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Class Boundaries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Frequency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Cumulative Frequency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Cum. Rel. Frequency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17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 </a:t>
                      </a:r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5.5</a:t>
                      </a:r>
                      <a:r>
                        <a:rPr lang="en-US" sz="2400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- </a:t>
                      </a:r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10.5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10.5 - 15.5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15.5 - 20.5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20.5 - 25.5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25.5 - 30.5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30.5 - 35.5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35.5 - 40.5</a:t>
                      </a:r>
                      <a:endParaRPr lang="en-US" sz="24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0" name="TextBox 6"/>
          <p:cNvSpPr txBox="1">
            <a:spLocks noChangeArrowheads="1"/>
          </p:cNvSpPr>
          <p:nvPr/>
        </p:nvSpPr>
        <p:spPr bwMode="auto">
          <a:xfrm>
            <a:off x="3211513" y="3265488"/>
            <a:ext cx="3556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248400" y="3270250"/>
            <a:ext cx="1220788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1/20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3/20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6/20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11/20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15/20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18/20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20/20 =</a:t>
            </a:r>
            <a:endParaRPr lang="en-US" sz="2400" dirty="0">
              <a:solidFill>
                <a:srgbClr val="0000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00"/>
                </a:solidFill>
              </a:rPr>
              <a:t>The following is a frequency distribution of miles run per week by 20 selected runners.</a:t>
            </a:r>
          </a:p>
        </p:txBody>
      </p:sp>
      <p:sp>
        <p:nvSpPr>
          <p:cNvPr id="46103" name="TextBox 9"/>
          <p:cNvSpPr txBox="1">
            <a:spLocks noChangeArrowheads="1"/>
          </p:cNvSpPr>
          <p:nvPr/>
        </p:nvSpPr>
        <p:spPr bwMode="auto">
          <a:xfrm>
            <a:off x="2743200" y="5862638"/>
            <a:ext cx="1144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sym typeface="Symbol" pitchFamily="18" charset="2"/>
              </a:rPr>
              <a:t></a:t>
            </a:r>
            <a:r>
              <a:rPr lang="en-US" sz="2400" i="1" smtClean="0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US" sz="2400" smtClean="0">
                <a:solidFill>
                  <a:srgbClr val="000000"/>
                </a:solidFill>
                <a:sym typeface="Symbol" pitchFamily="18" charset="2"/>
              </a:rPr>
              <a:t> = 20</a:t>
            </a:r>
            <a:endParaRPr lang="en-US" sz="2400" smtClean="0">
              <a:solidFill>
                <a:srgbClr val="FF0000"/>
              </a:solidFill>
            </a:endParaRPr>
          </a:p>
        </p:txBody>
      </p:sp>
      <p:cxnSp>
        <p:nvCxnSpPr>
          <p:cNvPr id="46104" name="Straight Connector 11"/>
          <p:cNvCxnSpPr>
            <a:cxnSpLocks noChangeShapeType="1"/>
          </p:cNvCxnSpPr>
          <p:nvPr/>
        </p:nvCxnSpPr>
        <p:spPr bwMode="auto">
          <a:xfrm>
            <a:off x="2743200" y="5908675"/>
            <a:ext cx="1066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7445375" y="3276600"/>
            <a:ext cx="784225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0.05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0.15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0.30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0.55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0.75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0.90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1.00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59350" y="3262313"/>
            <a:ext cx="5270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6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43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9287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Ogives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 err="1">
                <a:solidFill>
                  <a:srgbClr val="000000"/>
                </a:solidFill>
              </a:rPr>
              <a:t>Ogives</a:t>
            </a:r>
            <a:r>
              <a:rPr lang="en-US" sz="3200" kern="0" dirty="0">
                <a:solidFill>
                  <a:srgbClr val="000000"/>
                </a:solidFill>
              </a:rPr>
              <a:t> use upper class boundaries and cumulative frequencies of the classes.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057400" y="2590800"/>
          <a:ext cx="5029200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057400"/>
              </a:tblGrid>
              <a:tr h="823035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r>
                        <a:rPr lang="en-US" sz="2400" b="0" baseline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Boundaries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Cum. Rel. Frequency</a:t>
                      </a:r>
                      <a:endParaRPr lang="en-US" sz="2400" b="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200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19363" y="3417888"/>
            <a:ext cx="22050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10.5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15.5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20.5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25.5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30.5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35.5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Less than 40.5</a:t>
            </a: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665788" y="3417888"/>
            <a:ext cx="78422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0.05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0.15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0.30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0.55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0.75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0.90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7D">
                    <a:lumMod val="60000"/>
                    <a:lumOff val="40000"/>
                  </a:srgbClr>
                </a:solidFill>
              </a:rPr>
              <a:t>1.00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44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34304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Ogives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00"/>
                </a:solidFill>
              </a:rPr>
              <a:t>Use the upper class boundaries and the cumulative relative frequencies.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010400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45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41909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mtClean="0"/>
              <a:t>Shapes of Distributions</a:t>
            </a:r>
          </a:p>
        </p:txBody>
      </p:sp>
      <p:pic>
        <p:nvPicPr>
          <p:cNvPr id="49155" name="Picture 6" descr="bell_shap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6850"/>
            <a:ext cx="37338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8" descr="uni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37338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9" descr="j_shap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371951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10" descr="reverse_j_shap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52888"/>
            <a:ext cx="3719513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2259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mtClean="0"/>
              <a:t>Shapes of Distributions</a:t>
            </a:r>
          </a:p>
        </p:txBody>
      </p:sp>
      <p:pic>
        <p:nvPicPr>
          <p:cNvPr id="50179" name="Picture 7" descr="right_skew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481138"/>
            <a:ext cx="371475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8" descr="left_skew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66850"/>
            <a:ext cx="3733800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0" descr="bimod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52888"/>
            <a:ext cx="3714750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11" descr="u_shap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52888"/>
            <a:ext cx="3733800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47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5947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2.3 Other Types of Graphs</a:t>
            </a:r>
            <a:br>
              <a:rPr lang="en-US" smtClean="0"/>
            </a:br>
            <a:r>
              <a:rPr lang="en-US" smtClean="0"/>
              <a:t>Bar Graphs</a:t>
            </a:r>
          </a:p>
        </p:txBody>
      </p:sp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1768366"/>
            <a:ext cx="4728174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48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1677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2.3 Other Types of Graphs</a:t>
            </a:r>
            <a:br>
              <a:rPr lang="en-US" smtClean="0"/>
            </a:br>
            <a:r>
              <a:rPr lang="en-US" smtClean="0"/>
              <a:t>Pareto Charts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4400" y="1752600"/>
            <a:ext cx="483814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49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10650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2057400"/>
          </a:xfrm>
        </p:spPr>
        <p:txBody>
          <a:bodyPr>
            <a:noAutofit/>
          </a:bodyPr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Frequency Distributions and       Graphs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2-1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2-1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#43</a:t>
            </a:r>
          </a:p>
          <a:p>
            <a:pPr>
              <a:buFont typeface="Wingdings" pitchFamily="2" charset="2"/>
              <a:buNone/>
            </a:pPr>
            <a:endParaRPr lang="en-US" sz="3600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5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40168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2.3 Other Types of Graphs</a:t>
            </a:r>
            <a:br>
              <a:rPr lang="en-US" dirty="0" smtClean="0"/>
            </a:br>
            <a:r>
              <a:rPr lang="en-US" dirty="0" smtClean="0"/>
              <a:t>Time Series Graphs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3673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50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39483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2.3 Other Types of Graphs</a:t>
            </a:r>
            <a:br>
              <a:rPr lang="en-US" smtClean="0"/>
            </a:br>
            <a:r>
              <a:rPr lang="en-US" smtClean="0"/>
              <a:t>Pie Graphs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773620"/>
            <a:ext cx="4419600" cy="456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51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3724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0772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i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dotplot</a:t>
            </a:r>
            <a:r>
              <a:rPr lang="en-US" b="1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smtClean="0"/>
              <a:t>is a statistical graph in which each data value is plotted as a point (dot) above the horizontal axis. </a:t>
            </a:r>
          </a:p>
          <a:p>
            <a:pPr marL="0" indent="0">
              <a:buNone/>
            </a:pPr>
            <a:endParaRPr lang="en-US" b="1" i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Dotplots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are useful for showing how values are distributed, and for finding extremely high or low data values.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Bluman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Chapr</a:t>
            </a:r>
            <a:r>
              <a:rPr lang="en-US" dirty="0" smtClean="0">
                <a:solidFill>
                  <a:srgbClr val="000000"/>
                </a:solidFill>
              </a:rPr>
              <a:t>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0C4E64-A016-42F7-9D82-9D3C5FA48B3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2.3 Other Types of Graphs</a:t>
            </a:r>
            <a:br>
              <a:rPr lang="en-US" dirty="0" smtClean="0"/>
            </a:br>
            <a:r>
              <a:rPr lang="en-US" dirty="0" err="1" smtClean="0"/>
              <a:t>Dotplot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25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Bluman, Chapter 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0C4E64-A016-42F7-9D82-9D3C5FA48B3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Frequency Distributions and Graphs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2-3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2-13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#83</a:t>
            </a:r>
          </a:p>
        </p:txBody>
      </p:sp>
    </p:spTree>
    <p:extLst>
      <p:ext uri="{BB962C8B-B14F-4D97-AF65-F5344CB8AC3E}">
        <p14:creationId xmlns:p14="http://schemas.microsoft.com/office/powerpoint/2010/main" val="1186213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Example 2-13: Named Storms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Construct and analyze a </a:t>
            </a:r>
            <a:r>
              <a:rPr lang="en-US" dirty="0" err="1" smtClean="0"/>
              <a:t>dotplot</a:t>
            </a:r>
            <a:r>
              <a:rPr lang="en-US" dirty="0" smtClean="0"/>
              <a:t> from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Bluman, Chapter 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0C4E64-A016-42F7-9D82-9D3C5FA48B3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8" y="1676400"/>
            <a:ext cx="626428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0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Bluman, Chapter 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0C4E64-A016-42F7-9D82-9D3C5FA48B3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" y="3276600"/>
            <a:ext cx="8536878" cy="20574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048000"/>
          </a:xfrm>
        </p:spPr>
        <p:txBody>
          <a:bodyPr/>
          <a:lstStyle/>
          <a:p>
            <a:r>
              <a:rPr lang="en-US" dirty="0" smtClean="0"/>
              <a:t>Example 2-13: Named Storms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89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2.3 Other Types of Graphs</a:t>
            </a:r>
            <a:br>
              <a:rPr lang="en-US" smtClean="0"/>
            </a:br>
            <a:r>
              <a:rPr lang="en-US" smtClean="0"/>
              <a:t>Stem and Leaf Plots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467600" cy="419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stem and leaf plot</a:t>
            </a:r>
            <a:r>
              <a:rPr lang="en-US" dirty="0" smtClean="0"/>
              <a:t> is a data plot that uses part of a data value as the stem and part of the data value as the leaf to form groups or classes.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400" dirty="0" smtClean="0"/>
          </a:p>
          <a:p>
            <a:pPr marL="0" indent="0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dirty="0" smtClean="0"/>
              <a:t>It has the advantage over grouped frequency distribution of retaining the actual data while showing them in graphic form.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56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15010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Frequency Distributions and Graphs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2-3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2-14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#84</a:t>
            </a:r>
          </a:p>
          <a:p>
            <a:pPr>
              <a:buFont typeface="Wingdings" pitchFamily="2" charset="2"/>
              <a:buNone/>
            </a:pPr>
            <a:endParaRPr lang="en-US" sz="3600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57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39804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467600" cy="2209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mtClean="0"/>
              <a:t>At an outpatient testing center, the number of cardiograms performed each day for 20 days is shown. Construct a stem and leaf plot for the data.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mtClean="0"/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2133600" y="2971800"/>
            <a:ext cx="480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25	31	20	32	13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14	43	02	57	23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36	32	33	32	44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32	52	44	51	45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58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39408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2133600" y="685800"/>
            <a:ext cx="4800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25	31	20	32	13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14	43	 2	57	23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36	32	33	32	44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32	52	44	51	45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29200" y="3124200"/>
          <a:ext cx="2516186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1791"/>
                <a:gridCol w="317257"/>
                <a:gridCol w="314523"/>
                <a:gridCol w="314523"/>
                <a:gridCol w="314523"/>
                <a:gridCol w="314523"/>
                <a:gridCol w="314523"/>
                <a:gridCol w="314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14400" y="2590800"/>
            <a:ext cx="306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Unordered Stem Plot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6800" y="2590800"/>
            <a:ext cx="2733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Ordered Stem Plot</a:t>
            </a:r>
          </a:p>
        </p:txBody>
      </p:sp>
      <p:sp>
        <p:nvSpPr>
          <p:cNvPr id="58425" name="AutoShape 4"/>
          <p:cNvSpPr>
            <a:spLocks noChangeAspect="1" noChangeArrowheads="1" noTextEdit="1"/>
          </p:cNvSpPr>
          <p:nvPr/>
        </p:nvSpPr>
        <p:spPr bwMode="auto">
          <a:xfrm>
            <a:off x="1000125" y="3033713"/>
            <a:ext cx="27336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26" name="Rectangle 6"/>
          <p:cNvSpPr>
            <a:spLocks noChangeArrowheads="1"/>
          </p:cNvSpPr>
          <p:nvPr/>
        </p:nvSpPr>
        <p:spPr bwMode="auto">
          <a:xfrm>
            <a:off x="1109663" y="3143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27" name="Rectangle 7"/>
          <p:cNvSpPr>
            <a:spLocks noChangeArrowheads="1"/>
          </p:cNvSpPr>
          <p:nvPr/>
        </p:nvSpPr>
        <p:spPr bwMode="auto">
          <a:xfrm>
            <a:off x="1423988" y="3143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28" name="Rectangle 8"/>
          <p:cNvSpPr>
            <a:spLocks noChangeArrowheads="1"/>
          </p:cNvSpPr>
          <p:nvPr/>
        </p:nvSpPr>
        <p:spPr bwMode="auto">
          <a:xfrm>
            <a:off x="1738313" y="3143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29" name="Rectangle 9"/>
          <p:cNvSpPr>
            <a:spLocks noChangeArrowheads="1"/>
          </p:cNvSpPr>
          <p:nvPr/>
        </p:nvSpPr>
        <p:spPr bwMode="auto">
          <a:xfrm>
            <a:off x="2052638" y="3143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30" name="Rectangle 10"/>
          <p:cNvSpPr>
            <a:spLocks noChangeArrowheads="1"/>
          </p:cNvSpPr>
          <p:nvPr/>
        </p:nvSpPr>
        <p:spPr bwMode="auto">
          <a:xfrm>
            <a:off x="2366963" y="3143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31" name="Rectangle 11"/>
          <p:cNvSpPr>
            <a:spLocks noChangeArrowheads="1"/>
          </p:cNvSpPr>
          <p:nvPr/>
        </p:nvSpPr>
        <p:spPr bwMode="auto">
          <a:xfrm>
            <a:off x="2681288" y="3143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32" name="Rectangle 12"/>
          <p:cNvSpPr>
            <a:spLocks noChangeArrowheads="1"/>
          </p:cNvSpPr>
          <p:nvPr/>
        </p:nvSpPr>
        <p:spPr bwMode="auto">
          <a:xfrm>
            <a:off x="2995613" y="3143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33" name="Rectangle 13"/>
          <p:cNvSpPr>
            <a:spLocks noChangeArrowheads="1"/>
          </p:cNvSpPr>
          <p:nvPr/>
        </p:nvSpPr>
        <p:spPr bwMode="auto">
          <a:xfrm>
            <a:off x="3309938" y="3143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1109663" y="36004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35" name="Rectangle 15"/>
          <p:cNvSpPr>
            <a:spLocks noChangeArrowheads="1"/>
          </p:cNvSpPr>
          <p:nvPr/>
        </p:nvSpPr>
        <p:spPr bwMode="auto">
          <a:xfrm>
            <a:off x="1423988" y="36004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36" name="Rectangle 16"/>
          <p:cNvSpPr>
            <a:spLocks noChangeArrowheads="1"/>
          </p:cNvSpPr>
          <p:nvPr/>
        </p:nvSpPr>
        <p:spPr bwMode="auto">
          <a:xfrm>
            <a:off x="1738313" y="36004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37" name="Rectangle 17"/>
          <p:cNvSpPr>
            <a:spLocks noChangeArrowheads="1"/>
          </p:cNvSpPr>
          <p:nvPr/>
        </p:nvSpPr>
        <p:spPr bwMode="auto">
          <a:xfrm>
            <a:off x="2052638" y="36004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38" name="Rectangle 18"/>
          <p:cNvSpPr>
            <a:spLocks noChangeArrowheads="1"/>
          </p:cNvSpPr>
          <p:nvPr/>
        </p:nvSpPr>
        <p:spPr bwMode="auto">
          <a:xfrm>
            <a:off x="2366963" y="36004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39" name="Rectangle 19"/>
          <p:cNvSpPr>
            <a:spLocks noChangeArrowheads="1"/>
          </p:cNvSpPr>
          <p:nvPr/>
        </p:nvSpPr>
        <p:spPr bwMode="auto">
          <a:xfrm>
            <a:off x="2681288" y="36004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40" name="Rectangle 20"/>
          <p:cNvSpPr>
            <a:spLocks noChangeArrowheads="1"/>
          </p:cNvSpPr>
          <p:nvPr/>
        </p:nvSpPr>
        <p:spPr bwMode="auto">
          <a:xfrm>
            <a:off x="2995613" y="36004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41" name="Rectangle 21"/>
          <p:cNvSpPr>
            <a:spLocks noChangeArrowheads="1"/>
          </p:cNvSpPr>
          <p:nvPr/>
        </p:nvSpPr>
        <p:spPr bwMode="auto">
          <a:xfrm>
            <a:off x="3309938" y="36004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1109663" y="40576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43" name="Rectangle 23"/>
          <p:cNvSpPr>
            <a:spLocks noChangeArrowheads="1"/>
          </p:cNvSpPr>
          <p:nvPr/>
        </p:nvSpPr>
        <p:spPr bwMode="auto">
          <a:xfrm>
            <a:off x="1423988" y="40576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44" name="Rectangle 24"/>
          <p:cNvSpPr>
            <a:spLocks noChangeArrowheads="1"/>
          </p:cNvSpPr>
          <p:nvPr/>
        </p:nvSpPr>
        <p:spPr bwMode="auto">
          <a:xfrm>
            <a:off x="1738313" y="40576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45" name="Rectangle 25"/>
          <p:cNvSpPr>
            <a:spLocks noChangeArrowheads="1"/>
          </p:cNvSpPr>
          <p:nvPr/>
        </p:nvSpPr>
        <p:spPr bwMode="auto">
          <a:xfrm>
            <a:off x="2052638" y="40576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46" name="Rectangle 26"/>
          <p:cNvSpPr>
            <a:spLocks noChangeArrowheads="1"/>
          </p:cNvSpPr>
          <p:nvPr/>
        </p:nvSpPr>
        <p:spPr bwMode="auto">
          <a:xfrm>
            <a:off x="2366963" y="40576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47" name="Rectangle 27"/>
          <p:cNvSpPr>
            <a:spLocks noChangeArrowheads="1"/>
          </p:cNvSpPr>
          <p:nvPr/>
        </p:nvSpPr>
        <p:spPr bwMode="auto">
          <a:xfrm>
            <a:off x="2681288" y="40576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48" name="Rectangle 28"/>
          <p:cNvSpPr>
            <a:spLocks noChangeArrowheads="1"/>
          </p:cNvSpPr>
          <p:nvPr/>
        </p:nvSpPr>
        <p:spPr bwMode="auto">
          <a:xfrm>
            <a:off x="2995613" y="40576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49" name="Rectangle 29"/>
          <p:cNvSpPr>
            <a:spLocks noChangeArrowheads="1"/>
          </p:cNvSpPr>
          <p:nvPr/>
        </p:nvSpPr>
        <p:spPr bwMode="auto">
          <a:xfrm>
            <a:off x="3309938" y="40576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66" name="Rectangle 30"/>
          <p:cNvSpPr>
            <a:spLocks noChangeArrowheads="1"/>
          </p:cNvSpPr>
          <p:nvPr/>
        </p:nvSpPr>
        <p:spPr bwMode="auto">
          <a:xfrm>
            <a:off x="1109663" y="45148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51" name="Rectangle 31"/>
          <p:cNvSpPr>
            <a:spLocks noChangeArrowheads="1"/>
          </p:cNvSpPr>
          <p:nvPr/>
        </p:nvSpPr>
        <p:spPr bwMode="auto">
          <a:xfrm>
            <a:off x="1423988" y="45148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52" name="Rectangle 32"/>
          <p:cNvSpPr>
            <a:spLocks noChangeArrowheads="1"/>
          </p:cNvSpPr>
          <p:nvPr/>
        </p:nvSpPr>
        <p:spPr bwMode="auto">
          <a:xfrm>
            <a:off x="1738313" y="45148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53" name="Rectangle 33"/>
          <p:cNvSpPr>
            <a:spLocks noChangeArrowheads="1"/>
          </p:cNvSpPr>
          <p:nvPr/>
        </p:nvSpPr>
        <p:spPr bwMode="auto">
          <a:xfrm>
            <a:off x="2052638" y="45148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54" name="Rectangle 34"/>
          <p:cNvSpPr>
            <a:spLocks noChangeArrowheads="1"/>
          </p:cNvSpPr>
          <p:nvPr/>
        </p:nvSpPr>
        <p:spPr bwMode="auto">
          <a:xfrm>
            <a:off x="2366963" y="45148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55" name="Rectangle 35"/>
          <p:cNvSpPr>
            <a:spLocks noChangeArrowheads="1"/>
          </p:cNvSpPr>
          <p:nvPr/>
        </p:nvSpPr>
        <p:spPr bwMode="auto">
          <a:xfrm>
            <a:off x="2681288" y="45148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56" name="Rectangle 36"/>
          <p:cNvSpPr>
            <a:spLocks noChangeArrowheads="1"/>
          </p:cNvSpPr>
          <p:nvPr/>
        </p:nvSpPr>
        <p:spPr bwMode="auto">
          <a:xfrm>
            <a:off x="2995613" y="45148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57" name="Rectangle 37"/>
          <p:cNvSpPr>
            <a:spLocks noChangeArrowheads="1"/>
          </p:cNvSpPr>
          <p:nvPr/>
        </p:nvSpPr>
        <p:spPr bwMode="auto">
          <a:xfrm>
            <a:off x="3309938" y="45148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58" name="Rectangle 38"/>
          <p:cNvSpPr>
            <a:spLocks noChangeArrowheads="1"/>
          </p:cNvSpPr>
          <p:nvPr/>
        </p:nvSpPr>
        <p:spPr bwMode="auto">
          <a:xfrm>
            <a:off x="1109663" y="49720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59" name="Rectangle 39"/>
          <p:cNvSpPr>
            <a:spLocks noChangeArrowheads="1"/>
          </p:cNvSpPr>
          <p:nvPr/>
        </p:nvSpPr>
        <p:spPr bwMode="auto">
          <a:xfrm>
            <a:off x="1423988" y="49720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60" name="Rectangle 40"/>
          <p:cNvSpPr>
            <a:spLocks noChangeArrowheads="1"/>
          </p:cNvSpPr>
          <p:nvPr/>
        </p:nvSpPr>
        <p:spPr bwMode="auto">
          <a:xfrm>
            <a:off x="1738313" y="49720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61" name="Rectangle 41"/>
          <p:cNvSpPr>
            <a:spLocks noChangeArrowheads="1"/>
          </p:cNvSpPr>
          <p:nvPr/>
        </p:nvSpPr>
        <p:spPr bwMode="auto">
          <a:xfrm>
            <a:off x="2052638" y="49720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62" name="Rectangle 42"/>
          <p:cNvSpPr>
            <a:spLocks noChangeArrowheads="1"/>
          </p:cNvSpPr>
          <p:nvPr/>
        </p:nvSpPr>
        <p:spPr bwMode="auto">
          <a:xfrm>
            <a:off x="2366963" y="49720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63" name="Rectangle 43"/>
          <p:cNvSpPr>
            <a:spLocks noChangeArrowheads="1"/>
          </p:cNvSpPr>
          <p:nvPr/>
        </p:nvSpPr>
        <p:spPr bwMode="auto">
          <a:xfrm>
            <a:off x="2681288" y="49720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64" name="Rectangle 44"/>
          <p:cNvSpPr>
            <a:spLocks noChangeArrowheads="1"/>
          </p:cNvSpPr>
          <p:nvPr/>
        </p:nvSpPr>
        <p:spPr bwMode="auto">
          <a:xfrm>
            <a:off x="2995613" y="49720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65" name="Rectangle 45"/>
          <p:cNvSpPr>
            <a:spLocks noChangeArrowheads="1"/>
          </p:cNvSpPr>
          <p:nvPr/>
        </p:nvSpPr>
        <p:spPr bwMode="auto">
          <a:xfrm>
            <a:off x="3309938" y="49720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66" name="Rectangle 46"/>
          <p:cNvSpPr>
            <a:spLocks noChangeArrowheads="1"/>
          </p:cNvSpPr>
          <p:nvPr/>
        </p:nvSpPr>
        <p:spPr bwMode="auto">
          <a:xfrm>
            <a:off x="1109663" y="5429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67" name="Rectangle 47"/>
          <p:cNvSpPr>
            <a:spLocks noChangeArrowheads="1"/>
          </p:cNvSpPr>
          <p:nvPr/>
        </p:nvSpPr>
        <p:spPr bwMode="auto">
          <a:xfrm>
            <a:off x="1423988" y="5429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68" name="Rectangle 48"/>
          <p:cNvSpPr>
            <a:spLocks noChangeArrowheads="1"/>
          </p:cNvSpPr>
          <p:nvPr/>
        </p:nvSpPr>
        <p:spPr bwMode="auto">
          <a:xfrm>
            <a:off x="1738313" y="5429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69" name="Rectangle 49"/>
          <p:cNvSpPr>
            <a:spLocks noChangeArrowheads="1"/>
          </p:cNvSpPr>
          <p:nvPr/>
        </p:nvSpPr>
        <p:spPr bwMode="auto">
          <a:xfrm>
            <a:off x="2052638" y="5429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70" name="Rectangle 50"/>
          <p:cNvSpPr>
            <a:spLocks noChangeArrowheads="1"/>
          </p:cNvSpPr>
          <p:nvPr/>
        </p:nvSpPr>
        <p:spPr bwMode="auto">
          <a:xfrm>
            <a:off x="2366963" y="5429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71" name="Rectangle 51"/>
          <p:cNvSpPr>
            <a:spLocks noChangeArrowheads="1"/>
          </p:cNvSpPr>
          <p:nvPr/>
        </p:nvSpPr>
        <p:spPr bwMode="auto">
          <a:xfrm>
            <a:off x="2681288" y="5429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72" name="Rectangle 52"/>
          <p:cNvSpPr>
            <a:spLocks noChangeArrowheads="1"/>
          </p:cNvSpPr>
          <p:nvPr/>
        </p:nvSpPr>
        <p:spPr bwMode="auto">
          <a:xfrm>
            <a:off x="2995613" y="5429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73" name="Rectangle 53"/>
          <p:cNvSpPr>
            <a:spLocks noChangeArrowheads="1"/>
          </p:cNvSpPr>
          <p:nvPr/>
        </p:nvSpPr>
        <p:spPr bwMode="auto">
          <a:xfrm>
            <a:off x="3309938" y="5429250"/>
            <a:ext cx="314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90" name="Rectangle 54"/>
          <p:cNvSpPr>
            <a:spLocks noChangeArrowheads="1"/>
          </p:cNvSpPr>
          <p:nvPr/>
        </p:nvSpPr>
        <p:spPr bwMode="auto">
          <a:xfrm>
            <a:off x="1423988" y="3148013"/>
            <a:ext cx="9525" cy="27432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91" name="Rectangle 55"/>
          <p:cNvSpPr>
            <a:spLocks noChangeArrowheads="1"/>
          </p:cNvSpPr>
          <p:nvPr/>
        </p:nvSpPr>
        <p:spPr bwMode="auto">
          <a:xfrm>
            <a:off x="1206500" y="32131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0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92" name="Rectangle 56"/>
          <p:cNvSpPr>
            <a:spLocks noChangeArrowheads="1"/>
          </p:cNvSpPr>
          <p:nvPr/>
        </p:nvSpPr>
        <p:spPr bwMode="auto">
          <a:xfrm>
            <a:off x="1500188" y="32131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93" name="Rectangle 57"/>
          <p:cNvSpPr>
            <a:spLocks noChangeArrowheads="1"/>
          </p:cNvSpPr>
          <p:nvPr/>
        </p:nvSpPr>
        <p:spPr bwMode="auto">
          <a:xfrm>
            <a:off x="1206500" y="36703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94" name="Rectangle 58"/>
          <p:cNvSpPr>
            <a:spLocks noChangeArrowheads="1"/>
          </p:cNvSpPr>
          <p:nvPr/>
        </p:nvSpPr>
        <p:spPr bwMode="auto">
          <a:xfrm>
            <a:off x="1500188" y="36703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1816100" y="36703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4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96" name="Rectangle 60"/>
          <p:cNvSpPr>
            <a:spLocks noChangeArrowheads="1"/>
          </p:cNvSpPr>
          <p:nvPr/>
        </p:nvSpPr>
        <p:spPr bwMode="auto">
          <a:xfrm>
            <a:off x="1206500" y="41275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97" name="Rectangle 61"/>
          <p:cNvSpPr>
            <a:spLocks noChangeArrowheads="1"/>
          </p:cNvSpPr>
          <p:nvPr/>
        </p:nvSpPr>
        <p:spPr bwMode="auto">
          <a:xfrm>
            <a:off x="1500188" y="41275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5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5598" name="Rectangle 62"/>
          <p:cNvSpPr>
            <a:spLocks noChangeArrowheads="1"/>
          </p:cNvSpPr>
          <p:nvPr/>
        </p:nvSpPr>
        <p:spPr bwMode="auto">
          <a:xfrm>
            <a:off x="1816100" y="41275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0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599" name="Rectangle 63"/>
          <p:cNvSpPr>
            <a:spLocks noChangeArrowheads="1"/>
          </p:cNvSpPr>
          <p:nvPr/>
        </p:nvSpPr>
        <p:spPr bwMode="auto">
          <a:xfrm>
            <a:off x="2130425" y="41275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00" name="Rectangle 64"/>
          <p:cNvSpPr>
            <a:spLocks noChangeArrowheads="1"/>
          </p:cNvSpPr>
          <p:nvPr/>
        </p:nvSpPr>
        <p:spPr bwMode="auto">
          <a:xfrm>
            <a:off x="1206500" y="45847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01" name="Rectangle 65"/>
          <p:cNvSpPr>
            <a:spLocks noChangeArrowheads="1"/>
          </p:cNvSpPr>
          <p:nvPr/>
        </p:nvSpPr>
        <p:spPr bwMode="auto">
          <a:xfrm>
            <a:off x="1500188" y="45847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02" name="Rectangle 66"/>
          <p:cNvSpPr>
            <a:spLocks noChangeArrowheads="1"/>
          </p:cNvSpPr>
          <p:nvPr/>
        </p:nvSpPr>
        <p:spPr bwMode="auto">
          <a:xfrm>
            <a:off x="1816100" y="45847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03" name="Rectangle 67"/>
          <p:cNvSpPr>
            <a:spLocks noChangeArrowheads="1"/>
          </p:cNvSpPr>
          <p:nvPr/>
        </p:nvSpPr>
        <p:spPr bwMode="auto">
          <a:xfrm>
            <a:off x="2130425" y="45847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6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04" name="Rectangle 68"/>
          <p:cNvSpPr>
            <a:spLocks noChangeArrowheads="1"/>
          </p:cNvSpPr>
          <p:nvPr/>
        </p:nvSpPr>
        <p:spPr bwMode="auto">
          <a:xfrm>
            <a:off x="2444750" y="45847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05" name="Rectangle 69"/>
          <p:cNvSpPr>
            <a:spLocks noChangeArrowheads="1"/>
          </p:cNvSpPr>
          <p:nvPr/>
        </p:nvSpPr>
        <p:spPr bwMode="auto">
          <a:xfrm>
            <a:off x="2759075" y="45847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06" name="Rectangle 70"/>
          <p:cNvSpPr>
            <a:spLocks noChangeArrowheads="1"/>
          </p:cNvSpPr>
          <p:nvPr/>
        </p:nvSpPr>
        <p:spPr bwMode="auto">
          <a:xfrm>
            <a:off x="3073400" y="45847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07" name="Rectangle 71"/>
          <p:cNvSpPr>
            <a:spLocks noChangeArrowheads="1"/>
          </p:cNvSpPr>
          <p:nvPr/>
        </p:nvSpPr>
        <p:spPr bwMode="auto">
          <a:xfrm>
            <a:off x="3387725" y="45847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08" name="Rectangle 72"/>
          <p:cNvSpPr>
            <a:spLocks noChangeArrowheads="1"/>
          </p:cNvSpPr>
          <p:nvPr/>
        </p:nvSpPr>
        <p:spPr bwMode="auto">
          <a:xfrm>
            <a:off x="1206500" y="50419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4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09" name="Rectangle 73"/>
          <p:cNvSpPr>
            <a:spLocks noChangeArrowheads="1"/>
          </p:cNvSpPr>
          <p:nvPr/>
        </p:nvSpPr>
        <p:spPr bwMode="auto">
          <a:xfrm>
            <a:off x="1500188" y="50419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3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10" name="Rectangle 74"/>
          <p:cNvSpPr>
            <a:spLocks noChangeArrowheads="1"/>
          </p:cNvSpPr>
          <p:nvPr/>
        </p:nvSpPr>
        <p:spPr bwMode="auto">
          <a:xfrm>
            <a:off x="1816100" y="50419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4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11" name="Rectangle 75"/>
          <p:cNvSpPr>
            <a:spLocks noChangeArrowheads="1"/>
          </p:cNvSpPr>
          <p:nvPr/>
        </p:nvSpPr>
        <p:spPr bwMode="auto">
          <a:xfrm>
            <a:off x="2130425" y="50419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4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12" name="Rectangle 76"/>
          <p:cNvSpPr>
            <a:spLocks noChangeArrowheads="1"/>
          </p:cNvSpPr>
          <p:nvPr/>
        </p:nvSpPr>
        <p:spPr bwMode="auto">
          <a:xfrm>
            <a:off x="2444750" y="50419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5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13" name="Rectangle 77"/>
          <p:cNvSpPr>
            <a:spLocks noChangeArrowheads="1"/>
          </p:cNvSpPr>
          <p:nvPr/>
        </p:nvSpPr>
        <p:spPr bwMode="auto">
          <a:xfrm>
            <a:off x="1206500" y="54991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5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14" name="Rectangle 78"/>
          <p:cNvSpPr>
            <a:spLocks noChangeArrowheads="1"/>
          </p:cNvSpPr>
          <p:nvPr/>
        </p:nvSpPr>
        <p:spPr bwMode="auto">
          <a:xfrm>
            <a:off x="1500188" y="54991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7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15" name="Rectangle 79"/>
          <p:cNvSpPr>
            <a:spLocks noChangeArrowheads="1"/>
          </p:cNvSpPr>
          <p:nvPr/>
        </p:nvSpPr>
        <p:spPr bwMode="auto">
          <a:xfrm>
            <a:off x="1816100" y="54991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2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616" name="Rectangle 80"/>
          <p:cNvSpPr>
            <a:spLocks noChangeArrowheads="1"/>
          </p:cNvSpPr>
          <p:nvPr/>
        </p:nvSpPr>
        <p:spPr bwMode="auto">
          <a:xfrm>
            <a:off x="2130425" y="5499100"/>
            <a:ext cx="304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1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59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86523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65550" grpId="0" animBg="1"/>
      <p:bldP spid="65550" grpId="1" animBg="1"/>
      <p:bldP spid="65558" grpId="0" animBg="1"/>
      <p:bldP spid="65566" grpId="0" animBg="1"/>
      <p:bldP spid="65590" grpId="0" animBg="1"/>
      <p:bldP spid="65591" grpId="0"/>
      <p:bldP spid="65592" grpId="0"/>
      <p:bldP spid="65593" grpId="0"/>
      <p:bldP spid="65594" grpId="0"/>
      <p:bldP spid="65595" grpId="0"/>
      <p:bldP spid="65596" grpId="0"/>
      <p:bldP spid="65597" grpId="0"/>
      <p:bldP spid="65598" grpId="0"/>
      <p:bldP spid="65599" grpId="0"/>
      <p:bldP spid="65600" grpId="0"/>
      <p:bldP spid="65601" grpId="0"/>
      <p:bldP spid="65602" grpId="0"/>
      <p:bldP spid="65603" grpId="0"/>
      <p:bldP spid="65604" grpId="0"/>
      <p:bldP spid="65605" grpId="0"/>
      <p:bldP spid="65606" grpId="0"/>
      <p:bldP spid="65607" grpId="0"/>
      <p:bldP spid="65608" grpId="0"/>
      <p:bldP spid="65609" grpId="0"/>
      <p:bldP spid="65610" grpId="0"/>
      <p:bldP spid="65611" grpId="0"/>
      <p:bldP spid="65612" grpId="0"/>
      <p:bldP spid="65613" grpId="0"/>
      <p:bldP spid="65614" grpId="0"/>
      <p:bldP spid="65615" grpId="0"/>
      <p:bldP spid="656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Categorical Frequency Distribution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077200" cy="29718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2800" dirty="0" smtClean="0"/>
              <a:t>Twenty-five army inductees were given a blood test to determine their blood type.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endParaRPr lang="en-US" sz="9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Raw Data: A,B,B,AB,O      O,O,B,AB,B   B,B,O,A,O      A,O,O,O,AB      AB,A,O,B,A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9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Construct a frequency distribution for the data.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21486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Categorical Frequency Distribution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077200" cy="22098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2800" dirty="0" smtClean="0"/>
              <a:t>Twenty-five army inductees were given a blood test to determine their blood type.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endParaRPr lang="en-US" sz="9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Raw Data: A,B,B,AB,O      O,O,B,AB,B   B,B,O,A,O      A,O,O,O,AB      AB,A,O,B,A</a:t>
            </a:r>
          </a:p>
        </p:txBody>
      </p:sp>
      <p:graphicFrame>
        <p:nvGraphicFramePr>
          <p:cNvPr id="11304" name="Group 40"/>
          <p:cNvGraphicFramePr>
            <a:graphicFrameLocks noGrp="1"/>
          </p:cNvGraphicFramePr>
          <p:nvPr/>
        </p:nvGraphicFramePr>
        <p:xfrm>
          <a:off x="1828800" y="3657600"/>
          <a:ext cx="5638800" cy="2663919"/>
        </p:xfrm>
        <a:graphic>
          <a:graphicData uri="http://schemas.openxmlformats.org/drawingml/2006/table">
            <a:tbl>
              <a:tblPr/>
              <a:tblGrid>
                <a:gridCol w="1074738"/>
                <a:gridCol w="1135062"/>
                <a:gridCol w="1905000"/>
                <a:gridCol w="1524000"/>
              </a:tblGrid>
              <a:tr h="609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Tally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Percent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4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1" name="Line 34"/>
          <p:cNvSpPr>
            <a:spLocks noChangeShapeType="1"/>
          </p:cNvSpPr>
          <p:nvPr/>
        </p:nvSpPr>
        <p:spPr bwMode="auto">
          <a:xfrm flipV="1">
            <a:off x="3032125" y="4419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42" name="Line 35"/>
          <p:cNvSpPr>
            <a:spLocks noChangeShapeType="1"/>
          </p:cNvSpPr>
          <p:nvPr/>
        </p:nvSpPr>
        <p:spPr bwMode="auto">
          <a:xfrm flipV="1">
            <a:off x="3016250" y="49244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43" name="Line 41"/>
          <p:cNvSpPr>
            <a:spLocks noChangeShapeType="1"/>
          </p:cNvSpPr>
          <p:nvPr/>
        </p:nvSpPr>
        <p:spPr bwMode="auto">
          <a:xfrm flipV="1">
            <a:off x="3032125" y="543877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05125" y="4264025"/>
            <a:ext cx="1069975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2800" smtClean="0">
                <a:solidFill>
                  <a:srgbClr val="000000"/>
                </a:solidFill>
              </a:rPr>
              <a:t>IIII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2800" smtClean="0">
                <a:solidFill>
                  <a:srgbClr val="000000"/>
                </a:solidFill>
              </a:rPr>
              <a:t>IIII II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2800" smtClean="0">
                <a:solidFill>
                  <a:srgbClr val="000000"/>
                </a:solidFill>
              </a:rPr>
              <a:t>IIII IIII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2800" smtClean="0">
                <a:solidFill>
                  <a:srgbClr val="000000"/>
                </a:solidFill>
              </a:rPr>
              <a:t>IIII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95838" y="4267200"/>
            <a:ext cx="385762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2800" smtClean="0">
                <a:solidFill>
                  <a:srgbClr val="000000"/>
                </a:solidFill>
              </a:rPr>
              <a:t>5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2800" smtClean="0">
                <a:solidFill>
                  <a:srgbClr val="000000"/>
                </a:solidFill>
              </a:rPr>
              <a:t>7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2800" smtClean="0">
                <a:solidFill>
                  <a:srgbClr val="000000"/>
                </a:solidFill>
              </a:rPr>
              <a:t>9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28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424797" y="4267200"/>
            <a:ext cx="585417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2800" dirty="0" smtClean="0">
                <a:solidFill>
                  <a:srgbClr val="000000"/>
                </a:solidFill>
              </a:rPr>
              <a:t>20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2800" dirty="0" smtClean="0">
                <a:solidFill>
                  <a:srgbClr val="000000"/>
                </a:solidFill>
              </a:rPr>
              <a:t>28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2800" dirty="0" smtClean="0">
                <a:solidFill>
                  <a:srgbClr val="000000"/>
                </a:solidFill>
              </a:rPr>
              <a:t>36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2800" dirty="0" smtClean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7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126664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1" grpId="0" animBg="1"/>
      <p:bldP spid="9242" grpId="0" animBg="1"/>
      <p:bldP spid="9243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Grouped Frequency Distribution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Grouped frequency distributions</a:t>
            </a:r>
            <a:r>
              <a:rPr lang="en-US" dirty="0" smtClean="0"/>
              <a:t> are used when the range of the data is large.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The smallest and largest possible data values in a class are the </a:t>
            </a:r>
            <a:r>
              <a:rPr lang="en-US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lower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upper class limits</a:t>
            </a:r>
            <a:r>
              <a:rPr lang="en-US" dirty="0" smtClean="0"/>
              <a:t>.   </a:t>
            </a:r>
            <a:r>
              <a:rPr lang="en-US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boundaries</a:t>
            </a:r>
            <a:r>
              <a:rPr lang="en-US" dirty="0" smtClean="0"/>
              <a:t> separate the classes.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To find a class boundary, average the upper class limit of one class and the lower class limit of the next class.</a:t>
            </a:r>
            <a:endParaRPr lang="en-US" b="1" i="1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8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34376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Grouped Frequency Distribution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</a:t>
            </a:r>
            <a:r>
              <a:rPr 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width</a:t>
            </a:r>
            <a:r>
              <a:rPr lang="en-US" dirty="0" smtClean="0"/>
              <a:t> can be calculated by subtracting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successive lower class limits (or boundaries)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successive upper class limits (or boundaries)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upper and lower class boundaries</a:t>
            </a:r>
            <a:endParaRPr lang="en-US" sz="1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midpoint </a:t>
            </a:r>
            <a:r>
              <a:rPr lang="en-US" b="1" i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b="1" i="1" baseline="-250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b="1" i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smtClean="0"/>
              <a:t>can be calculated by averaging 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upper and lower class limits (or boundaries)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9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2</a:t>
            </a:r>
          </a:p>
        </p:txBody>
      </p:sp>
    </p:spTree>
    <p:extLst>
      <p:ext uri="{BB962C8B-B14F-4D97-AF65-F5344CB8AC3E}">
        <p14:creationId xmlns:p14="http://schemas.microsoft.com/office/powerpoint/2010/main" val="7204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TEXTTITLE" val="Basic Mathematics Skills"/>
  <p:tag name="AMPSTEXTSUBTITLE" val=""/>
  <p:tag name="AMPSEDITION" val="11"/>
  <p:tag name="AMPSAUTHOR" val="Bittinger"/>
  <p:tag name="AMPSCOPYRIGHT" val="2011"/>
  <p:tag name="AMPSISBN" val="none"/>
  <p:tag name="AMPSLASTUSEDDATE" val="10/7/2009"/>
  <p:tag name="AMPSCHAPTERNUMBER" val=""/>
  <p:tag name="AMPSCHAPTERTITLE" val=""/>
  <p:tag name="AMPSCHAPTERSUBTITLE" val=""/>
  <p:tag name="AMPSFILEROOTNAME" val=""/>
  <p:tag name="AMPSEXPIRED" val="True"/>
  <p:tag name="AMPSINITDATE" val="12/15/2009"/>
  <p:tag name="AMPSPRESENTATIONTYPE" val="AMPSFrames"/>
  <p:tag name="AMPSCOPYRIGHTYEAR" val="2012 The McGraw-Hill Companies, Inc."/>
  <p:tag name="AMPSPUBLISHER" val=""/>
  <p:tag name="AMPSCONSTEXT" val="(continued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SECTIONTITLE" val="Descriptive and Inferential Statistics"/>
  <p:tag name="AMPSSECTIONNUMBER" val="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SECTIONTITLE" val="Descriptive and inferential statistics"/>
  <p:tag name="AMPSSECTIONNUMBER" val="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SECTIONTITLE" val="Histograms, Frequency Polygons, and Ogives"/>
  <p:tag name="AMPSSECTIONNUMBER" val="2.2"/>
</p:tagLst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Objectiv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bjectiv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xpos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xa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olu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roced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efin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nBo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31463</TotalTime>
  <Words>2416</Words>
  <Application>Microsoft Office PowerPoint</Application>
  <PresentationFormat>On-screen Show (4:3)</PresentationFormat>
  <Paragraphs>765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Cover</vt:lpstr>
      <vt:lpstr>Sections</vt:lpstr>
      <vt:lpstr>Objectives</vt:lpstr>
      <vt:lpstr>Exposition</vt:lpstr>
      <vt:lpstr>Example</vt:lpstr>
      <vt:lpstr>Solution</vt:lpstr>
      <vt:lpstr>Procedure</vt:lpstr>
      <vt:lpstr>Definition</vt:lpstr>
      <vt:lpstr>TanBox</vt:lpstr>
      <vt:lpstr>Pixel</vt:lpstr>
      <vt:lpstr>1_Objectives</vt:lpstr>
      <vt:lpstr>Office Theme</vt:lpstr>
      <vt:lpstr>PowerPoint Presentation</vt:lpstr>
      <vt:lpstr>PowerPoint Presentation</vt:lpstr>
      <vt:lpstr>PowerPoint Presentation</vt:lpstr>
      <vt:lpstr>2-1 Organizing Data</vt:lpstr>
      <vt:lpstr>Chapter 2 Frequency Distributions and       Graphs</vt:lpstr>
      <vt:lpstr>Categorical Frequency Distribution</vt:lpstr>
      <vt:lpstr>Categorical Frequency Distribution</vt:lpstr>
      <vt:lpstr>Grouped Frequency Distribution</vt:lpstr>
      <vt:lpstr>Grouped Frequency Distribution</vt:lpstr>
      <vt:lpstr>Rules for Classes in Grouped Frequency Distributions</vt:lpstr>
      <vt:lpstr>Chapter 2   Frequency Distributions and Graphs</vt:lpstr>
      <vt:lpstr>Constructing a Grouped Frequency Distribution</vt:lpstr>
      <vt:lpstr>Constructing a Grouped Frequency Distribution</vt:lpstr>
      <vt:lpstr>Constructing a Grouped Frequency Distribution</vt:lpstr>
      <vt:lpstr>Constructing a Grouped Frequency Distribution</vt:lpstr>
      <vt:lpstr>Constructing a Grouped Frequency Distribution</vt:lpstr>
      <vt:lpstr>Constructing a Grouped Frequency Distribution</vt:lpstr>
      <vt:lpstr>2-2 Histograms, Frequency Polygons, and Ogives</vt:lpstr>
      <vt:lpstr>2-2 Histograms, Frequency Polygons, and Ogives</vt:lpstr>
      <vt:lpstr>Chapter 2 Frequency Distributions and Graphs</vt:lpstr>
      <vt:lpstr>Histograms</vt:lpstr>
      <vt:lpstr>Histograms</vt:lpstr>
      <vt:lpstr>Histograms</vt:lpstr>
      <vt:lpstr>2.2 Histograms, Frequency Polygons, and Ogives</vt:lpstr>
      <vt:lpstr>Chapter 2 Frequency Distributions and Graphs</vt:lpstr>
      <vt:lpstr>Frequency Polygons</vt:lpstr>
      <vt:lpstr>Frequency Polygons</vt:lpstr>
      <vt:lpstr>Frequency Polygons</vt:lpstr>
      <vt:lpstr>2.2 Histograms, Frequency Polygons, and Ogives</vt:lpstr>
      <vt:lpstr>Chapter 2 Frequency Distributions and Graphs</vt:lpstr>
      <vt:lpstr>Ogives</vt:lpstr>
      <vt:lpstr>Ogives</vt:lpstr>
      <vt:lpstr>Ogives</vt:lpstr>
      <vt:lpstr>Ogives</vt:lpstr>
      <vt:lpstr>PowerPoint Presentation</vt:lpstr>
      <vt:lpstr>2.2 Histograms, Frequency Polygons, and Ogives</vt:lpstr>
      <vt:lpstr>Chapter 2 Frequency Distributions and  Graphs</vt:lpstr>
      <vt:lpstr>PowerPoint Presentation</vt:lpstr>
      <vt:lpstr>Histograms</vt:lpstr>
      <vt:lpstr>Histograms</vt:lpstr>
      <vt:lpstr>Frequency Polygons</vt:lpstr>
      <vt:lpstr>Frequency Polygons</vt:lpstr>
      <vt:lpstr>Ogives</vt:lpstr>
      <vt:lpstr>Ogives</vt:lpstr>
      <vt:lpstr>Ogives</vt:lpstr>
      <vt:lpstr>Shapes of Distributions</vt:lpstr>
      <vt:lpstr>Shapes of Distributions</vt:lpstr>
      <vt:lpstr>2.3 Other Types of Graphs Bar Graphs</vt:lpstr>
      <vt:lpstr>2.3 Other Types of Graphs Pareto Charts</vt:lpstr>
      <vt:lpstr>2.3 Other Types of Graphs Time Series Graphs</vt:lpstr>
      <vt:lpstr>2.3 Other Types of Graphs Pie Graphs</vt:lpstr>
      <vt:lpstr>2.3 Other Types of Graphs Dotplot</vt:lpstr>
      <vt:lpstr>Chapter 2 Frequency Distributions and Graphs</vt:lpstr>
      <vt:lpstr>Example 2-13: Named Storms</vt:lpstr>
      <vt:lpstr>Example 2-13: Named Storms   </vt:lpstr>
      <vt:lpstr>2.3 Other Types of Graphs Stem and Leaf Plots</vt:lpstr>
      <vt:lpstr>Chapter 2 Frequency Distributions and Graphs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Booze</dc:creator>
  <cp:lastModifiedBy>McFadden, Ashley</cp:lastModifiedBy>
  <cp:revision>6146</cp:revision>
  <cp:lastPrinted>2012-06-20T11:48:14Z</cp:lastPrinted>
  <dcterms:created xsi:type="dcterms:W3CDTF">2009-06-05T19:21:04Z</dcterms:created>
  <dcterms:modified xsi:type="dcterms:W3CDTF">2013-10-25T15:36:27Z</dcterms:modified>
</cp:coreProperties>
</file>