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0.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4.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9582" r:id="rId1"/>
    <p:sldMasterId id="2147489714" r:id="rId2"/>
    <p:sldMasterId id="2147489597" r:id="rId3"/>
    <p:sldMasterId id="2147489599" r:id="rId4"/>
    <p:sldMasterId id="2147489605" r:id="rId5"/>
    <p:sldMasterId id="2147489741" r:id="rId6"/>
    <p:sldMasterId id="2147489684" r:id="rId7"/>
    <p:sldMasterId id="2147489694" r:id="rId8"/>
    <p:sldMasterId id="2147489696" r:id="rId9"/>
    <p:sldMasterId id="2147489743" r:id="rId10"/>
    <p:sldMasterId id="2147489759" r:id="rId11"/>
  </p:sldMasterIdLst>
  <p:notesMasterIdLst>
    <p:notesMasterId r:id="rId101"/>
  </p:notesMasterIdLst>
  <p:handoutMasterIdLst>
    <p:handoutMasterId r:id="rId102"/>
  </p:handoutMasterIdLst>
  <p:sldIdLst>
    <p:sldId id="385" r:id="rId12"/>
    <p:sldId id="278" r:id="rId13"/>
    <p:sldId id="292" r:id="rId14"/>
    <p:sldId id="300" r:id="rId15"/>
    <p:sldId id="303" r:id="rId16"/>
    <p:sldId id="301" r:id="rId17"/>
    <p:sldId id="302" r:id="rId18"/>
    <p:sldId id="304" r:id="rId19"/>
    <p:sldId id="307" r:id="rId20"/>
    <p:sldId id="305" r:id="rId21"/>
    <p:sldId id="306" r:id="rId22"/>
    <p:sldId id="386" r:id="rId23"/>
    <p:sldId id="387" r:id="rId24"/>
    <p:sldId id="309" r:id="rId25"/>
    <p:sldId id="310" r:id="rId26"/>
    <p:sldId id="311" r:id="rId27"/>
    <p:sldId id="312" r:id="rId28"/>
    <p:sldId id="388" r:id="rId29"/>
    <p:sldId id="313" r:id="rId30"/>
    <p:sldId id="314" r:id="rId31"/>
    <p:sldId id="315" r:id="rId32"/>
    <p:sldId id="316" r:id="rId33"/>
    <p:sldId id="317" r:id="rId34"/>
    <p:sldId id="318" r:id="rId35"/>
    <p:sldId id="319" r:id="rId36"/>
    <p:sldId id="322" r:id="rId37"/>
    <p:sldId id="323" r:id="rId38"/>
    <p:sldId id="324" r:id="rId39"/>
    <p:sldId id="325" r:id="rId40"/>
    <p:sldId id="320" r:id="rId41"/>
    <p:sldId id="321" r:id="rId42"/>
    <p:sldId id="326" r:id="rId43"/>
    <p:sldId id="327" r:id="rId44"/>
    <p:sldId id="328" r:id="rId45"/>
    <p:sldId id="329" r:id="rId46"/>
    <p:sldId id="330" r:id="rId47"/>
    <p:sldId id="331" r:id="rId48"/>
    <p:sldId id="332" r:id="rId49"/>
    <p:sldId id="333" r:id="rId50"/>
    <p:sldId id="334" r:id="rId51"/>
    <p:sldId id="335" r:id="rId52"/>
    <p:sldId id="336" r:id="rId53"/>
    <p:sldId id="338" r:id="rId54"/>
    <p:sldId id="339" r:id="rId55"/>
    <p:sldId id="340" r:id="rId56"/>
    <p:sldId id="341" r:id="rId57"/>
    <p:sldId id="342" r:id="rId58"/>
    <p:sldId id="343" r:id="rId59"/>
    <p:sldId id="344" r:id="rId60"/>
    <p:sldId id="389" r:id="rId61"/>
    <p:sldId id="345" r:id="rId62"/>
    <p:sldId id="346" r:id="rId63"/>
    <p:sldId id="347" r:id="rId64"/>
    <p:sldId id="348" r:id="rId65"/>
    <p:sldId id="349" r:id="rId66"/>
    <p:sldId id="352" r:id="rId67"/>
    <p:sldId id="353" r:id="rId68"/>
    <p:sldId id="354" r:id="rId69"/>
    <p:sldId id="350" r:id="rId70"/>
    <p:sldId id="351" r:id="rId71"/>
    <p:sldId id="355" r:id="rId72"/>
    <p:sldId id="356" r:id="rId73"/>
    <p:sldId id="357" r:id="rId74"/>
    <p:sldId id="359" r:id="rId75"/>
    <p:sldId id="360" r:id="rId76"/>
    <p:sldId id="361" r:id="rId77"/>
    <p:sldId id="362" r:id="rId78"/>
    <p:sldId id="363" r:id="rId79"/>
    <p:sldId id="365" r:id="rId80"/>
    <p:sldId id="364" r:id="rId81"/>
    <p:sldId id="366" r:id="rId82"/>
    <p:sldId id="367" r:id="rId83"/>
    <p:sldId id="368" r:id="rId84"/>
    <p:sldId id="369" r:id="rId85"/>
    <p:sldId id="370" r:id="rId86"/>
    <p:sldId id="371" r:id="rId87"/>
    <p:sldId id="372" r:id="rId88"/>
    <p:sldId id="373" r:id="rId89"/>
    <p:sldId id="374" r:id="rId90"/>
    <p:sldId id="375" r:id="rId91"/>
    <p:sldId id="376" r:id="rId92"/>
    <p:sldId id="384" r:id="rId93"/>
    <p:sldId id="377" r:id="rId94"/>
    <p:sldId id="378" r:id="rId95"/>
    <p:sldId id="379" r:id="rId96"/>
    <p:sldId id="380" r:id="rId97"/>
    <p:sldId id="381" r:id="rId98"/>
    <p:sldId id="382" r:id="rId99"/>
    <p:sldId id="383" r:id="rId100"/>
  </p:sldIdLst>
  <p:sldSz cx="9144000" cy="6858000" type="screen4x3"/>
  <p:notesSz cx="9296400" cy="70104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5B1D"/>
    <a:srgbClr val="CA6D19"/>
    <a:srgbClr val="FEF2E3"/>
    <a:srgbClr val="E2EAF6"/>
    <a:srgbClr val="196AB4"/>
    <a:srgbClr val="CCD3EA"/>
    <a:srgbClr val="E4F2E8"/>
    <a:srgbClr val="349C68"/>
    <a:srgbClr val="AFCEBA"/>
    <a:srgbClr val="DE6C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53" autoAdjust="0"/>
  </p:normalViewPr>
  <p:slideViewPr>
    <p:cSldViewPr>
      <p:cViewPr>
        <p:scale>
          <a:sx n="60" d="100"/>
          <a:sy n="60" d="100"/>
        </p:scale>
        <p:origin x="-2454" y="-1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07" Type="http://schemas.openxmlformats.org/officeDocument/2006/relationships/tableStyles" Target="tableStyles.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slide" Target="slides/slide63.xml"/><Relationship Id="rId79" Type="http://schemas.openxmlformats.org/officeDocument/2006/relationships/slide" Target="slides/slide68.xml"/><Relationship Id="rId87" Type="http://schemas.openxmlformats.org/officeDocument/2006/relationships/slide" Target="slides/slide76.xml"/><Relationship Id="rId102"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0.xml"/><Relationship Id="rId82" Type="http://schemas.openxmlformats.org/officeDocument/2006/relationships/slide" Target="slides/slide71.xml"/><Relationship Id="rId90" Type="http://schemas.openxmlformats.org/officeDocument/2006/relationships/slide" Target="slides/slide79.xml"/><Relationship Id="rId95" Type="http://schemas.openxmlformats.org/officeDocument/2006/relationships/slide" Target="slides/slide84.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slide" Target="slides/slide74.xml"/><Relationship Id="rId93" Type="http://schemas.openxmlformats.org/officeDocument/2006/relationships/slide" Target="slides/slide82.xml"/><Relationship Id="rId98" Type="http://schemas.openxmlformats.org/officeDocument/2006/relationships/slide" Target="slides/slide87.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openxmlformats.org/officeDocument/2006/relationships/tags" Target="tags/tag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6"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7607" cy="350520"/>
          </a:xfrm>
          <a:prstGeom prst="rect">
            <a:avLst/>
          </a:prstGeom>
        </p:spPr>
        <p:txBody>
          <a:bodyPr vert="horz" lIns="90279" tIns="45139" rIns="90279" bIns="45139" rtlCol="0"/>
          <a:lstStyle>
            <a:lvl1pPr algn="l">
              <a:defRPr sz="1200"/>
            </a:lvl1pPr>
          </a:lstStyle>
          <a:p>
            <a:endParaRPr lang="en-US"/>
          </a:p>
        </p:txBody>
      </p:sp>
      <p:sp>
        <p:nvSpPr>
          <p:cNvPr id="3" name="Date Placeholder 2"/>
          <p:cNvSpPr>
            <a:spLocks noGrp="1"/>
          </p:cNvSpPr>
          <p:nvPr>
            <p:ph type="dt" sz="quarter" idx="1"/>
          </p:nvPr>
        </p:nvSpPr>
        <p:spPr>
          <a:xfrm>
            <a:off x="5266712" y="0"/>
            <a:ext cx="4027607" cy="350520"/>
          </a:xfrm>
          <a:prstGeom prst="rect">
            <a:avLst/>
          </a:prstGeom>
        </p:spPr>
        <p:txBody>
          <a:bodyPr vert="horz" lIns="90279" tIns="45139" rIns="90279" bIns="45139" rtlCol="0"/>
          <a:lstStyle>
            <a:lvl1pPr algn="r">
              <a:defRPr sz="1200"/>
            </a:lvl1pPr>
          </a:lstStyle>
          <a:p>
            <a:fld id="{72EC643B-1860-47F7-8234-FB0172CAB77E}" type="datetimeFigureOut">
              <a:rPr lang="en-US" smtClean="0"/>
              <a:pPr/>
              <a:t>10/25/2013</a:t>
            </a:fld>
            <a:endParaRPr lang="en-US"/>
          </a:p>
        </p:txBody>
      </p:sp>
      <p:sp>
        <p:nvSpPr>
          <p:cNvPr id="4" name="Footer Placeholder 3"/>
          <p:cNvSpPr>
            <a:spLocks noGrp="1"/>
          </p:cNvSpPr>
          <p:nvPr>
            <p:ph type="ftr" sz="quarter" idx="2"/>
          </p:nvPr>
        </p:nvSpPr>
        <p:spPr>
          <a:xfrm>
            <a:off x="1" y="6658700"/>
            <a:ext cx="4027607" cy="350520"/>
          </a:xfrm>
          <a:prstGeom prst="rect">
            <a:avLst/>
          </a:prstGeom>
        </p:spPr>
        <p:txBody>
          <a:bodyPr vert="horz" lIns="90279" tIns="45139" rIns="90279" bIns="45139" rtlCol="0" anchor="b"/>
          <a:lstStyle>
            <a:lvl1pPr algn="l">
              <a:defRPr sz="1200"/>
            </a:lvl1pPr>
          </a:lstStyle>
          <a:p>
            <a:endParaRPr lang="en-US"/>
          </a:p>
        </p:txBody>
      </p:sp>
      <p:sp>
        <p:nvSpPr>
          <p:cNvPr id="5" name="Slide Number Placeholder 4"/>
          <p:cNvSpPr>
            <a:spLocks noGrp="1"/>
          </p:cNvSpPr>
          <p:nvPr>
            <p:ph type="sldNum" sz="quarter" idx="3"/>
          </p:nvPr>
        </p:nvSpPr>
        <p:spPr>
          <a:xfrm>
            <a:off x="5266712" y="6658700"/>
            <a:ext cx="4027607" cy="350520"/>
          </a:xfrm>
          <a:prstGeom prst="rect">
            <a:avLst/>
          </a:prstGeom>
        </p:spPr>
        <p:txBody>
          <a:bodyPr vert="horz" lIns="90279" tIns="45139" rIns="90279" bIns="45139" rtlCol="0" anchor="b"/>
          <a:lstStyle>
            <a:lvl1pPr algn="r">
              <a:defRPr sz="1200"/>
            </a:lvl1pPr>
          </a:lstStyle>
          <a:p>
            <a:fld id="{13C80E0A-65E3-4467-B119-8D4B7B98A420}" type="slidenum">
              <a:rPr lang="en-US" smtClean="0"/>
              <a:pPr/>
              <a:t>‹#›</a:t>
            </a:fld>
            <a:endParaRPr lang="en-US"/>
          </a:p>
        </p:txBody>
      </p:sp>
    </p:spTree>
    <p:extLst>
      <p:ext uri="{BB962C8B-B14F-4D97-AF65-F5344CB8AC3E}">
        <p14:creationId xmlns:p14="http://schemas.microsoft.com/office/powerpoint/2010/main" val="1256815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0206"/>
          </a:xfrm>
          <a:prstGeom prst="rect">
            <a:avLst/>
          </a:prstGeom>
        </p:spPr>
        <p:txBody>
          <a:bodyPr vert="horz" lIns="90279" tIns="45139" rIns="90279" bIns="45139" rtlCol="0"/>
          <a:lstStyle>
            <a:lvl1pPr algn="l">
              <a:defRPr sz="1200"/>
            </a:lvl1pPr>
          </a:lstStyle>
          <a:p>
            <a:endParaRPr lang="en-US"/>
          </a:p>
        </p:txBody>
      </p:sp>
      <p:sp>
        <p:nvSpPr>
          <p:cNvPr id="3" name="Date Placeholder 2"/>
          <p:cNvSpPr>
            <a:spLocks noGrp="1"/>
          </p:cNvSpPr>
          <p:nvPr>
            <p:ph type="dt" idx="1"/>
          </p:nvPr>
        </p:nvSpPr>
        <p:spPr>
          <a:xfrm>
            <a:off x="5266396" y="1"/>
            <a:ext cx="4028440" cy="350206"/>
          </a:xfrm>
          <a:prstGeom prst="rect">
            <a:avLst/>
          </a:prstGeom>
        </p:spPr>
        <p:txBody>
          <a:bodyPr vert="horz" lIns="90279" tIns="45139" rIns="90279" bIns="45139" rtlCol="0"/>
          <a:lstStyle>
            <a:lvl1pPr algn="r">
              <a:defRPr sz="1200"/>
            </a:lvl1pPr>
          </a:lstStyle>
          <a:p>
            <a:fld id="{C21953DB-1A5D-4FB3-9952-8CD5038D5157}" type="datetimeFigureOut">
              <a:rPr lang="en-US" smtClean="0"/>
              <a:pPr/>
              <a:t>10/25/2013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0279" tIns="45139" rIns="90279" bIns="45139" rtlCol="0" anchor="ctr"/>
          <a:lstStyle/>
          <a:p>
            <a:endParaRPr lang="en-US"/>
          </a:p>
        </p:txBody>
      </p:sp>
      <p:sp>
        <p:nvSpPr>
          <p:cNvPr id="5" name="Notes Placeholder 4"/>
          <p:cNvSpPr>
            <a:spLocks noGrp="1"/>
          </p:cNvSpPr>
          <p:nvPr>
            <p:ph type="body" sz="quarter" idx="3"/>
          </p:nvPr>
        </p:nvSpPr>
        <p:spPr>
          <a:xfrm>
            <a:off x="929640" y="3329312"/>
            <a:ext cx="7437120" cy="3154995"/>
          </a:xfrm>
          <a:prstGeom prst="rect">
            <a:avLst/>
          </a:prstGeom>
        </p:spPr>
        <p:txBody>
          <a:bodyPr vert="horz" lIns="90279" tIns="45139" rIns="90279" bIns="4513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24"/>
            <a:ext cx="4028440" cy="350206"/>
          </a:xfrm>
          <a:prstGeom prst="rect">
            <a:avLst/>
          </a:prstGeom>
        </p:spPr>
        <p:txBody>
          <a:bodyPr vert="horz" lIns="90279" tIns="45139" rIns="90279" bIns="45139" rtlCol="0" anchor="b"/>
          <a:lstStyle>
            <a:lvl1pPr algn="l">
              <a:defRPr sz="1200"/>
            </a:lvl1pPr>
          </a:lstStyle>
          <a:p>
            <a:endParaRPr lang="en-US"/>
          </a:p>
        </p:txBody>
      </p:sp>
      <p:sp>
        <p:nvSpPr>
          <p:cNvPr id="7" name="Slide Number Placeholder 6"/>
          <p:cNvSpPr>
            <a:spLocks noGrp="1"/>
          </p:cNvSpPr>
          <p:nvPr>
            <p:ph type="sldNum" sz="quarter" idx="5"/>
          </p:nvPr>
        </p:nvSpPr>
        <p:spPr>
          <a:xfrm>
            <a:off x="5266396" y="6658624"/>
            <a:ext cx="4028440" cy="350206"/>
          </a:xfrm>
          <a:prstGeom prst="rect">
            <a:avLst/>
          </a:prstGeom>
        </p:spPr>
        <p:txBody>
          <a:bodyPr vert="horz" lIns="90279" tIns="45139" rIns="90279" bIns="45139" rtlCol="0" anchor="b"/>
          <a:lstStyle>
            <a:lvl1pPr algn="r">
              <a:defRPr sz="1200"/>
            </a:lvl1pPr>
          </a:lstStyle>
          <a:p>
            <a:fld id="{3AE64C79-EF60-448E-B926-A58E85799C52}" type="slidenum">
              <a:rPr lang="en-US" smtClean="0"/>
              <a:pPr/>
              <a:t>‹#›</a:t>
            </a:fld>
            <a:endParaRPr lang="en-US"/>
          </a:p>
        </p:txBody>
      </p:sp>
    </p:spTree>
    <p:extLst>
      <p:ext uri="{BB962C8B-B14F-4D97-AF65-F5344CB8AC3E}">
        <p14:creationId xmlns:p14="http://schemas.microsoft.com/office/powerpoint/2010/main" val="348000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5A5B74B6-1AFE-4417-BBC5-480E85DD0A79}" type="slidenum">
              <a:rPr lang="en-US">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28522176-BC84-44EC-A4E6-C0E499DA65CF}" type="slidenum">
              <a:rPr lang="en-US">
                <a:solidFill>
                  <a:prstClr val="black"/>
                </a:solidFill>
              </a:rPr>
              <a:pPr/>
              <a:t>15</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467298F8-EA07-4040-9AA3-74D5EC22BE1E}" type="slidenum">
              <a:rPr lang="en-US">
                <a:solidFill>
                  <a:prstClr val="black"/>
                </a:solidFill>
              </a:rPr>
              <a:pPr/>
              <a:t>16</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5FCE4349-CDC2-413B-91BF-6A45050AF387}" type="slidenum">
              <a:rPr lang="en-US">
                <a:solidFill>
                  <a:prstClr val="black"/>
                </a:solidFill>
              </a:rPr>
              <a:pPr/>
              <a:t>17</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5F961C3D-1BEA-4C42-8AF6-31DC2E335336}" type="slidenum">
              <a:rPr lang="en-US">
                <a:solidFill>
                  <a:prstClr val="black"/>
                </a:solidFill>
              </a:rPr>
              <a:pPr/>
              <a:t>19</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23C1ECC1-7039-47A8-B68A-DFB717AD696B}" type="slidenum">
              <a:rPr lang="en-US">
                <a:solidFill>
                  <a:prstClr val="black"/>
                </a:solidFill>
              </a:rPr>
              <a:pPr/>
              <a:t>20</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91C40FE6-5C2B-4FE1-98D5-946E73353357}" type="slidenum">
              <a:rPr lang="en-US">
                <a:solidFill>
                  <a:prstClr val="black"/>
                </a:solidFill>
              </a:rPr>
              <a:pPr/>
              <a:t>21</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EEC936EB-43C2-4D4F-8EEC-BBD200B606AF}" type="slidenum">
              <a:rPr lang="en-US">
                <a:solidFill>
                  <a:prstClr val="black"/>
                </a:solidFill>
              </a:rPr>
              <a:pPr/>
              <a:t>22</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0003022D-A509-4643-88EC-ED79605CB166}" type="slidenum">
              <a:rPr lang="en-US">
                <a:solidFill>
                  <a:prstClr val="black"/>
                </a:solidFill>
              </a:rPr>
              <a:pPr/>
              <a:t>23</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42212374-C982-4172-BC64-D39A5FCB9447}" type="slidenum">
              <a:rPr lang="en-US">
                <a:solidFill>
                  <a:prstClr val="black"/>
                </a:solidFill>
              </a:rPr>
              <a:pPr/>
              <a:t>24</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2309AEFD-C5F6-42AF-AEB6-19AB244A60F5}" type="slidenum">
              <a:rPr lang="en-US">
                <a:solidFill>
                  <a:prstClr val="black"/>
                </a:solidFill>
              </a:rPr>
              <a:pPr/>
              <a:t>25</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A7BCDB1-0F5D-4E75-93FE-158F690FC593}" type="slidenum">
              <a:rPr lang="en-US">
                <a:solidFill>
                  <a:prstClr val="black"/>
                </a:solidFill>
              </a:rPr>
              <a:pPr/>
              <a:t>5</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D84FF5D-6AFC-4037-A1C8-4D7BC50990FF}" type="slidenum">
              <a:rPr lang="en-US">
                <a:solidFill>
                  <a:prstClr val="black"/>
                </a:solidFill>
              </a:rPr>
              <a:pPr/>
              <a:t>26</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A4CC15A-DBAD-440C-B763-09FAF82EA3E5}" type="slidenum">
              <a:rPr lang="en-US">
                <a:solidFill>
                  <a:prstClr val="black"/>
                </a:solidFill>
              </a:rPr>
              <a:pPr/>
              <a:t>27</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953EBF87-0A64-4F0A-8945-B293FFA70102}" type="slidenum">
              <a:rPr lang="en-US">
                <a:solidFill>
                  <a:prstClr val="black"/>
                </a:solidFill>
              </a:rPr>
              <a:pPr/>
              <a:t>28</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14636ECB-527E-45D2-8A49-2AEF9A913926}" type="slidenum">
              <a:rPr lang="en-US">
                <a:solidFill>
                  <a:prstClr val="black"/>
                </a:solidFill>
              </a:rPr>
              <a:pPr/>
              <a:t>29</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0232C16D-0631-48A0-9F4E-829D059502D0}" type="slidenum">
              <a:rPr lang="en-US">
                <a:solidFill>
                  <a:prstClr val="black"/>
                </a:solidFill>
              </a:rPr>
              <a:pPr/>
              <a:t>30</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8418AB10-A316-441C-9B34-5CE5E24EB29B}" type="slidenum">
              <a:rPr lang="en-US">
                <a:solidFill>
                  <a:prstClr val="black"/>
                </a:solidFill>
              </a:rPr>
              <a:pPr/>
              <a:t>31</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9D4EA85F-281A-4FEC-A4B2-CA292922FE30}" type="slidenum">
              <a:rPr lang="en-US">
                <a:solidFill>
                  <a:prstClr val="black"/>
                </a:solidFill>
              </a:rPr>
              <a:pPr/>
              <a:t>32</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2A722624-A9C2-4A6F-99BA-49A758A445FC}" type="slidenum">
              <a:rPr lang="en-US">
                <a:solidFill>
                  <a:prstClr val="black"/>
                </a:solidFill>
              </a:rPr>
              <a:pPr/>
              <a:t>33</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A826FC02-B517-450D-9B91-351958BD8DED}" type="slidenum">
              <a:rPr lang="en-US">
                <a:solidFill>
                  <a:prstClr val="black"/>
                </a:solidFill>
              </a:rPr>
              <a:pPr/>
              <a:t>34</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26BD09ED-667E-427F-A0B6-E15CD01DF0B4}" type="slidenum">
              <a:rPr lang="en-US">
                <a:solidFill>
                  <a:prstClr val="black"/>
                </a:solidFill>
              </a:rPr>
              <a:pPr/>
              <a:t>35</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88981F05-3DA3-4765-A035-041CE2D49299}" type="slidenum">
              <a:rPr lang="en-US">
                <a:solidFill>
                  <a:prstClr val="black"/>
                </a:solidFill>
              </a:rPr>
              <a:pPr/>
              <a:t>6</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E1135A5-99DE-488C-AE7A-AE0D0772D68B}" type="slidenum">
              <a:rPr lang="en-US">
                <a:solidFill>
                  <a:prstClr val="black"/>
                </a:solidFill>
              </a:rPr>
              <a:pPr/>
              <a:t>36</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1BA2044C-C356-4D28-AFFC-1A6EC541A419}" type="slidenum">
              <a:rPr lang="en-US">
                <a:solidFill>
                  <a:prstClr val="black"/>
                </a:solidFill>
              </a:rPr>
              <a:pPr/>
              <a:t>37</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90E3E4A9-09C8-46A6-837F-999EF2CF4E28}" type="slidenum">
              <a:rPr lang="en-US">
                <a:solidFill>
                  <a:prstClr val="black"/>
                </a:solidFill>
              </a:rPr>
              <a:pPr/>
              <a:t>38</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9E43D9BA-CEF4-436F-AFF9-4D20BEEF0172}" type="slidenum">
              <a:rPr lang="en-US">
                <a:solidFill>
                  <a:prstClr val="black"/>
                </a:solidFill>
              </a:rPr>
              <a:pPr/>
              <a:t>39</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3818432E-75E6-49F1-87DB-64D151BE6CDF}" type="slidenum">
              <a:rPr lang="en-US">
                <a:solidFill>
                  <a:prstClr val="black"/>
                </a:solidFill>
              </a:rPr>
              <a:pPr/>
              <a:t>40</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6A285C24-C499-46D5-A7E1-683B57C0E275}" type="slidenum">
              <a:rPr lang="en-US">
                <a:solidFill>
                  <a:prstClr val="black"/>
                </a:solidFill>
              </a:rPr>
              <a:pPr/>
              <a:t>41</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535CEBE1-20B0-4192-B5EF-5F60149C766D}" type="slidenum">
              <a:rPr lang="en-US">
                <a:solidFill>
                  <a:prstClr val="black"/>
                </a:solidFill>
              </a:rPr>
              <a:pPr/>
              <a:t>42</a:t>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AD99C9D3-D3BE-4035-B241-B156D07B665B}" type="slidenum">
              <a:rPr lang="en-US">
                <a:solidFill>
                  <a:prstClr val="black"/>
                </a:solidFill>
              </a:rPr>
              <a:pPr/>
              <a:t>43</a:t>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6072A9E6-5A8F-4D84-BF44-1323B968B05C}" type="slidenum">
              <a:rPr lang="en-US">
                <a:solidFill>
                  <a:prstClr val="black"/>
                </a:solidFill>
              </a:rPr>
              <a:pPr/>
              <a:t>44</a:t>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7E465DF4-2D8D-441A-9378-E01081E556D5}" type="slidenum">
              <a:rPr lang="en-US">
                <a:solidFill>
                  <a:prstClr val="black"/>
                </a:solidFill>
              </a:rPr>
              <a:pPr/>
              <a:t>45</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4F37F59-F861-4EB5-BBD0-0D767D2977E0}" type="slidenum">
              <a:rPr lang="en-US">
                <a:solidFill>
                  <a:prstClr val="black"/>
                </a:solidFill>
              </a:rPr>
              <a:pPr/>
              <a:t>7</a:t>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D5E4A5B2-D8BC-4837-83EF-3415EC34A488}" type="slidenum">
              <a:rPr lang="en-US">
                <a:solidFill>
                  <a:prstClr val="black"/>
                </a:solidFill>
              </a:rPr>
              <a:pPr/>
              <a:t>46</a:t>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D397A48B-4C38-4B49-9102-EBC6222ABC30}" type="slidenum">
              <a:rPr lang="en-US">
                <a:solidFill>
                  <a:prstClr val="black"/>
                </a:solidFill>
              </a:rPr>
              <a:pPr/>
              <a:t>47</a:t>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373E781-75BE-4D01-BB27-DC72815ECC24}" type="slidenum">
              <a:rPr lang="en-US">
                <a:solidFill>
                  <a:prstClr val="black"/>
                </a:solidFill>
              </a:rPr>
              <a:pPr/>
              <a:t>48</a:t>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E252C0C-3F89-413F-93B4-D48B20653D2B}" type="slidenum">
              <a:rPr lang="en-US">
                <a:solidFill>
                  <a:prstClr val="black"/>
                </a:solidFill>
              </a:rPr>
              <a:pPr/>
              <a:t>49</a:t>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AFFB646D-BE87-4E74-A15D-2584FF73C90D}" type="slidenum">
              <a:rPr lang="en-US">
                <a:solidFill>
                  <a:prstClr val="black"/>
                </a:solidFill>
              </a:rPr>
              <a:pPr/>
              <a:t>51</a:t>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4530C5DC-642F-426B-97D9-ED464DE7055F}" type="slidenum">
              <a:rPr lang="en-US">
                <a:solidFill>
                  <a:prstClr val="black"/>
                </a:solidFill>
              </a:rPr>
              <a:pPr/>
              <a:t>52</a:t>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6D78B1D3-51B6-4ACB-A142-2C51C131A278}" type="slidenum">
              <a:rPr lang="en-US">
                <a:solidFill>
                  <a:prstClr val="black"/>
                </a:solidFill>
              </a:rPr>
              <a:pPr/>
              <a:t>53</a:t>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5ACD1D7D-D980-4487-B8C2-A290437E9084}" type="slidenum">
              <a:rPr lang="en-US">
                <a:solidFill>
                  <a:prstClr val="black"/>
                </a:solidFill>
              </a:rPr>
              <a:pPr/>
              <a:t>54</a:t>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6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14912297-CA6B-4561-BC6F-ACCE2E8F66E0}" type="slidenum">
              <a:rPr lang="en-US">
                <a:solidFill>
                  <a:prstClr val="black"/>
                </a:solidFill>
              </a:rPr>
              <a:pPr/>
              <a:t>55</a:t>
            </a:fld>
            <a:endParaRPr 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88D4974D-18B4-4E93-A9FF-FF5C7D16B7AC}" type="slidenum">
              <a:rPr lang="en-US">
                <a:solidFill>
                  <a:prstClr val="black"/>
                </a:solidFill>
              </a:rPr>
              <a:pPr/>
              <a:t>56</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E9AA059-F46C-4ACC-AA2F-5281ED0C04FC}" type="slidenum">
              <a:rPr lang="en-US">
                <a:solidFill>
                  <a:prstClr val="black"/>
                </a:solidFill>
              </a:rPr>
              <a:pPr/>
              <a:t>8</a:t>
            </a:fld>
            <a:endParaRPr 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0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7E24A280-BF4C-4CA1-92B6-86E07BC59C85}" type="slidenum">
              <a:rPr lang="en-US">
                <a:solidFill>
                  <a:prstClr val="black"/>
                </a:solidFill>
              </a:rPr>
              <a:pPr/>
              <a:t>57</a:t>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18EC559-A194-4E6A-9C71-8DA6A8EFEFF3}" type="slidenum">
              <a:rPr lang="en-US">
                <a:solidFill>
                  <a:prstClr val="black"/>
                </a:solidFill>
              </a:rPr>
              <a:pPr/>
              <a:t>58</a:t>
            </a:fld>
            <a:endParaRPr 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B35078ED-D433-4597-87BA-EFBB2E6B87DC}" type="slidenum">
              <a:rPr lang="en-US">
                <a:solidFill>
                  <a:prstClr val="black"/>
                </a:solidFill>
              </a:rPr>
              <a:pPr/>
              <a:t>59</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48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0A1AADAF-649D-43D5-967C-10187E4A50AD}" type="slidenum">
              <a:rPr lang="en-US">
                <a:solidFill>
                  <a:prstClr val="black"/>
                </a:solidFill>
              </a:rPr>
              <a:pPr/>
              <a:t>60</a:t>
            </a:fld>
            <a:endParaRPr 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95A8B301-E80C-47FA-B057-D7866FCAC3F5}" type="slidenum">
              <a:rPr lang="en-US">
                <a:solidFill>
                  <a:prstClr val="black"/>
                </a:solidFill>
              </a:rPr>
              <a:pPr/>
              <a:t>61</a:t>
            </a:fld>
            <a:endParaRPr 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B86A1CC0-7A2C-44E5-9C83-11EE780F3B17}" type="slidenum">
              <a:rPr lang="en-US">
                <a:solidFill>
                  <a:prstClr val="black"/>
                </a:solidFill>
              </a:rPr>
              <a:pPr/>
              <a:t>62</a:t>
            </a:fld>
            <a:endParaRPr 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4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1A512BEA-542C-42B7-A26B-677C571D319B}" type="slidenum">
              <a:rPr lang="en-US">
                <a:solidFill>
                  <a:prstClr val="black"/>
                </a:solidFill>
              </a:rPr>
              <a:pPr/>
              <a:t>63</a:t>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6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7F4CE422-034F-4DFC-B128-02604FBA63A2}" type="slidenum">
              <a:rPr lang="en-US">
                <a:solidFill>
                  <a:prstClr val="black"/>
                </a:solidFill>
              </a:rPr>
              <a:pPr/>
              <a:t>64</a:t>
            </a:fld>
            <a:endParaRPr 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C2101657-5E02-41A6-9F38-5FA2D1BD2AC1}" type="slidenum">
              <a:rPr lang="en-US">
                <a:solidFill>
                  <a:prstClr val="black"/>
                </a:solidFill>
              </a:rPr>
              <a:pPr/>
              <a:t>65</a:t>
            </a:fld>
            <a:endParaRPr 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8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FA996BBE-C861-4298-B4FB-2088651FD1EF}" type="slidenum">
              <a:rPr lang="en-US">
                <a:solidFill>
                  <a:prstClr val="black"/>
                </a:solidFill>
              </a:rPr>
              <a:pPr/>
              <a:t>66</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3348E593-7776-444D-9A52-85BFDD8A33F9}" type="slidenum">
              <a:rPr lang="en-US">
                <a:solidFill>
                  <a:prstClr val="black"/>
                </a:solidFill>
              </a:rPr>
              <a:pPr/>
              <a:t>9</a:t>
            </a:fld>
            <a:endParaRPr lang="en-U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3140D537-8485-4126-9147-9C5DDCEA87CF}" type="slidenum">
              <a:rPr lang="en-US">
                <a:solidFill>
                  <a:prstClr val="black"/>
                </a:solidFill>
              </a:rPr>
              <a:pPr/>
              <a:t>67</a:t>
            </a:fld>
            <a:endParaRPr 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0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3E55D8BC-F143-45E9-95FC-47C4ADFEF249}" type="slidenum">
              <a:rPr lang="en-US">
                <a:solidFill>
                  <a:prstClr val="black"/>
                </a:solidFill>
              </a:rPr>
              <a:pPr/>
              <a:t>68</a:t>
            </a:fld>
            <a:endParaRPr 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0594AD43-0BC6-4E79-A50F-9FC747758C37}" type="slidenum">
              <a:rPr lang="en-US">
                <a:solidFill>
                  <a:prstClr val="black"/>
                </a:solidFill>
              </a:rPr>
              <a:pPr/>
              <a:t>69</a:t>
            </a:fld>
            <a:endParaRPr 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0B9A0493-F447-4075-A6AE-1686DFD49B8A}" type="slidenum">
              <a:rPr lang="en-US">
                <a:solidFill>
                  <a:prstClr val="black"/>
                </a:solidFill>
              </a:rPr>
              <a:pPr/>
              <a:t>70</a:t>
            </a:fld>
            <a:endParaRPr lang="en-U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D9B4EF38-CE24-464B-A504-D8A454FDB635}" type="slidenum">
              <a:rPr lang="en-US">
                <a:solidFill>
                  <a:prstClr val="black"/>
                </a:solidFill>
              </a:rPr>
              <a:pPr/>
              <a:t>71</a:t>
            </a:fld>
            <a:endParaRPr lang="en-US">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4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05382B03-D1DF-4E3C-9879-4B6B6D39BD5C}" type="slidenum">
              <a:rPr lang="en-US">
                <a:solidFill>
                  <a:prstClr val="black"/>
                </a:solidFill>
              </a:rPr>
              <a:pPr/>
              <a:t>72</a:t>
            </a:fld>
            <a:endParaRPr lang="en-US">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243CB80F-8D04-49C1-B01F-87E9535CED25}" type="slidenum">
              <a:rPr lang="en-US">
                <a:solidFill>
                  <a:prstClr val="black"/>
                </a:solidFill>
              </a:rPr>
              <a:pPr/>
              <a:t>73</a:t>
            </a:fld>
            <a:endParaRPr lang="en-US">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6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8AD85876-AD2F-40FF-A41D-C91F1FE78DAD}" type="slidenum">
              <a:rPr lang="en-US">
                <a:solidFill>
                  <a:prstClr val="black"/>
                </a:solidFill>
              </a:rPr>
              <a:pPr/>
              <a:t>74</a:t>
            </a:fld>
            <a:endParaRPr lang="en-US">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0A13C799-5A03-4085-AFC4-78420556AF91}" type="slidenum">
              <a:rPr lang="en-US">
                <a:solidFill>
                  <a:prstClr val="black"/>
                </a:solidFill>
              </a:rPr>
              <a:pPr/>
              <a:t>75</a:t>
            </a:fld>
            <a:endParaRPr lang="en-US">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8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2B7A1677-688B-4FA5-ABC0-525DD68F7102}" type="slidenum">
              <a:rPr lang="en-US">
                <a:solidFill>
                  <a:prstClr val="black"/>
                </a:solidFill>
              </a:rPr>
              <a:pPr/>
              <a:t>76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A8B4EF9E-99BD-4B4E-BA61-B8E5EFAD9AE9}" type="slidenum">
              <a:rPr lang="en-US">
                <a:solidFill>
                  <a:prstClr val="black"/>
                </a:solidFill>
              </a:rPr>
              <a:pPr/>
              <a:t>10</a:t>
            </a:fld>
            <a:endParaRPr lang="en-U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69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A123CD50-BB6B-48F8-B978-2705E43045FC}" type="slidenum">
              <a:rPr lang="en-US">
                <a:solidFill>
                  <a:prstClr val="black"/>
                </a:solidFill>
              </a:rPr>
              <a:pPr/>
              <a:t>77</a:t>
            </a:fld>
            <a:endParaRPr lang="en-U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1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8A4E708F-D2A6-4379-867C-AF9648A5B354}" type="slidenum">
              <a:rPr lang="en-US">
                <a:solidFill>
                  <a:prstClr val="black"/>
                </a:solidFill>
              </a:rPr>
              <a:pPr/>
              <a:t>78</a:t>
            </a:fld>
            <a:endParaRPr lang="en-US">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6362574F-54DE-4418-800E-3A39E80B9A8A}" type="slidenum">
              <a:rPr lang="en-US">
                <a:solidFill>
                  <a:prstClr val="black"/>
                </a:solidFill>
              </a:rPr>
              <a:pPr/>
              <a:t>79</a:t>
            </a:fld>
            <a:endParaRPr lang="en-US">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3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4D174A6A-C0C9-4A68-ABB9-3E5BEF1B3925}" type="slidenum">
              <a:rPr lang="en-US">
                <a:solidFill>
                  <a:prstClr val="black"/>
                </a:solidFill>
              </a:rPr>
              <a:pPr/>
              <a:t>80</a:t>
            </a:fld>
            <a:endParaRPr lang="en-U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F9264EA9-7C2F-4C61-801B-FBA81FBDCB87}" type="slidenum">
              <a:rPr lang="en-US">
                <a:solidFill>
                  <a:prstClr val="black"/>
                </a:solidFill>
              </a:rPr>
              <a:pPr/>
              <a:t>81</a:t>
            </a:fld>
            <a:endParaRPr lang="en-US">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5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9388DDD5-CCAE-42BA-AC0F-0F8D321F6EE6}" type="slidenum">
              <a:rPr lang="en-US">
                <a:solidFill>
                  <a:prstClr val="black"/>
                </a:solidFill>
              </a:rPr>
              <a:pPr/>
              <a:t>83</a:t>
            </a:fld>
            <a:endParaRPr lang="en-US">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6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647FD6F2-F163-49E4-BC12-BA7491B82452}" type="slidenum">
              <a:rPr lang="en-US">
                <a:solidFill>
                  <a:prstClr val="black"/>
                </a:solidFill>
              </a:rPr>
              <a:pPr/>
              <a:t>84</a:t>
            </a:fld>
            <a:endParaRPr lang="en-US">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7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2E5378FF-E7C1-4F02-BFF8-69EB462DC913}" type="slidenum">
              <a:rPr lang="en-US">
                <a:solidFill>
                  <a:prstClr val="black"/>
                </a:solidFill>
              </a:rPr>
              <a:pPr/>
              <a:t>85</a:t>
            </a:fld>
            <a:endParaRPr lang="en-US">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8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7C30E42A-828E-4613-BA7D-90BF7711EAE2}" type="slidenum">
              <a:rPr lang="en-US">
                <a:solidFill>
                  <a:prstClr val="black"/>
                </a:solidFill>
              </a:rPr>
              <a:pPr/>
              <a:t>86</a:t>
            </a:fld>
            <a:endParaRPr lang="en-US">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79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4C6D46AD-1A2C-4A95-AD26-F2F264BDF3F8}" type="slidenum">
              <a:rPr lang="en-US">
                <a:solidFill>
                  <a:prstClr val="black"/>
                </a:solidFill>
              </a:rPr>
              <a:pPr/>
              <a:t>87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108E23DF-7AE6-4864-828A-413ACA8CF328}" type="slidenum">
              <a:rPr lang="en-US">
                <a:solidFill>
                  <a:prstClr val="black"/>
                </a:solidFill>
              </a:rPr>
              <a:pPr/>
              <a:t>11</a:t>
            </a:fld>
            <a:endParaRPr lang="en-US">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7DB7E1FE-B948-477A-A5A3-8ECF3E079D0D}" type="slidenum">
              <a:rPr lang="en-US">
                <a:solidFill>
                  <a:prstClr val="black"/>
                </a:solidFill>
              </a:rPr>
              <a:pPr/>
              <a:t>88</a:t>
            </a:fld>
            <a:endParaRPr lang="en-US">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1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BFDD968F-65BA-4B67-8B95-A949B7D94571}" type="slidenum">
              <a:rPr lang="en-US">
                <a:solidFill>
                  <a:prstClr val="black"/>
                </a:solidFill>
              </a:rPr>
              <a:pPr/>
              <a:t>89</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33515" indent="-282121">
              <a:defRPr>
                <a:solidFill>
                  <a:schemeClr val="tx1"/>
                </a:solidFill>
                <a:latin typeface="Arial" charset="0"/>
              </a:defRPr>
            </a:lvl2pPr>
            <a:lvl3pPr marL="1128484" indent="-225697">
              <a:defRPr>
                <a:solidFill>
                  <a:schemeClr val="tx1"/>
                </a:solidFill>
                <a:latin typeface="Arial" charset="0"/>
              </a:defRPr>
            </a:lvl3pPr>
            <a:lvl4pPr marL="1579877" indent="-225697">
              <a:defRPr>
                <a:solidFill>
                  <a:schemeClr val="tx1"/>
                </a:solidFill>
                <a:latin typeface="Arial" charset="0"/>
              </a:defRPr>
            </a:lvl4pPr>
            <a:lvl5pPr marL="2031271" indent="-225697">
              <a:defRPr>
                <a:solidFill>
                  <a:schemeClr val="tx1"/>
                </a:solidFill>
                <a:latin typeface="Arial" charset="0"/>
              </a:defRPr>
            </a:lvl5pPr>
            <a:lvl6pPr marL="2482665" indent="-225697" eaLnBrk="0" fontAlgn="base" hangingPunct="0">
              <a:spcBef>
                <a:spcPct val="0"/>
              </a:spcBef>
              <a:spcAft>
                <a:spcPct val="0"/>
              </a:spcAft>
              <a:defRPr>
                <a:solidFill>
                  <a:schemeClr val="tx1"/>
                </a:solidFill>
                <a:latin typeface="Arial" charset="0"/>
              </a:defRPr>
            </a:lvl6pPr>
            <a:lvl7pPr marL="2934058" indent="-225697" eaLnBrk="0" fontAlgn="base" hangingPunct="0">
              <a:spcBef>
                <a:spcPct val="0"/>
              </a:spcBef>
              <a:spcAft>
                <a:spcPct val="0"/>
              </a:spcAft>
              <a:defRPr>
                <a:solidFill>
                  <a:schemeClr val="tx1"/>
                </a:solidFill>
                <a:latin typeface="Arial" charset="0"/>
              </a:defRPr>
            </a:lvl7pPr>
            <a:lvl8pPr marL="3385452" indent="-225697" eaLnBrk="0" fontAlgn="base" hangingPunct="0">
              <a:spcBef>
                <a:spcPct val="0"/>
              </a:spcBef>
              <a:spcAft>
                <a:spcPct val="0"/>
              </a:spcAft>
              <a:defRPr>
                <a:solidFill>
                  <a:schemeClr val="tx1"/>
                </a:solidFill>
                <a:latin typeface="Arial" charset="0"/>
              </a:defRPr>
            </a:lvl8pPr>
            <a:lvl9pPr marL="3836845" indent="-225697" eaLnBrk="0" fontAlgn="base" hangingPunct="0">
              <a:spcBef>
                <a:spcPct val="0"/>
              </a:spcBef>
              <a:spcAft>
                <a:spcPct val="0"/>
              </a:spcAft>
              <a:defRPr>
                <a:solidFill>
                  <a:schemeClr val="tx1"/>
                </a:solidFill>
                <a:latin typeface="Arial" charset="0"/>
              </a:defRPr>
            </a:lvl9pPr>
          </a:lstStyle>
          <a:p>
            <a:fld id="{F0480238-53A4-4E86-B23D-7CFA7C79D86D}" type="slidenum">
              <a:rPr lang="en-US">
                <a:solidFill>
                  <a:prstClr val="black"/>
                </a:solidFill>
              </a:rPr>
              <a:pPr/>
              <a:t>14</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ChapterNumber" hidden="1"/>
          <p:cNvSpPr>
            <a:spLocks noGrp="1"/>
          </p:cNvSpPr>
          <p:nvPr>
            <p:ph type="body" sz="quarter" idx="10" hasCustomPrompt="1"/>
          </p:nvPr>
        </p:nvSpPr>
        <p:spPr>
          <a:xfrm>
            <a:off x="6858000" y="76200"/>
            <a:ext cx="2286000" cy="1676400"/>
          </a:xfrm>
          <a:prstGeom prst="rect">
            <a:avLst/>
          </a:prstGeom>
        </p:spPr>
        <p:txBody>
          <a:bodyPr anchor="ctr" anchorCtr="1"/>
          <a:lstStyle>
            <a:lvl1pPr algn="ctr">
              <a:defRPr sz="14000">
                <a:solidFill>
                  <a:schemeClr val="bg1"/>
                </a:solidFill>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XX</a:t>
            </a:r>
            <a:endParaRPr lang="en-US" dirty="0"/>
          </a:p>
        </p:txBody>
      </p:sp>
      <p:sp>
        <p:nvSpPr>
          <p:cNvPr id="4" name="ChapterTitle" hidden="1"/>
          <p:cNvSpPr>
            <a:spLocks noGrp="1"/>
          </p:cNvSpPr>
          <p:nvPr>
            <p:ph type="body" sz="quarter" idx="11" hasCustomPrompt="1"/>
          </p:nvPr>
        </p:nvSpPr>
        <p:spPr>
          <a:xfrm>
            <a:off x="0" y="622300"/>
            <a:ext cx="6629400" cy="596900"/>
          </a:xfrm>
          <a:prstGeom prst="rect">
            <a:avLst/>
          </a:prstGeom>
        </p:spPr>
        <p:txBody>
          <a:bodyPr anchor="ctr" anchorCtr="0"/>
          <a:lstStyle>
            <a:lvl1pPr>
              <a:defRPr sz="3600" b="1">
                <a:solidFill>
                  <a:schemeClr val="bg1"/>
                </a:solidFill>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Chapter Title</a:t>
            </a:r>
            <a:endParaRPr lang="en-US" dirty="0"/>
          </a:p>
        </p:txBody>
      </p:sp>
      <p:sp>
        <p:nvSpPr>
          <p:cNvPr id="5" name="ChapterSubTitle" hidden="1"/>
          <p:cNvSpPr>
            <a:spLocks noGrp="1"/>
          </p:cNvSpPr>
          <p:nvPr>
            <p:ph type="body" sz="quarter" idx="12" hasCustomPrompt="1"/>
          </p:nvPr>
        </p:nvSpPr>
        <p:spPr>
          <a:xfrm>
            <a:off x="1270000" y="1270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6" name="SectionNumber" hidden="1"/>
          <p:cNvSpPr>
            <a:spLocks noGrp="1"/>
          </p:cNvSpPr>
          <p:nvPr>
            <p:ph type="body" sz="quarter" idx="13" hasCustomPrompt="1"/>
          </p:nvPr>
        </p:nvSpPr>
        <p:spPr>
          <a:xfrm>
            <a:off x="1270000" y="1778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7" name="SectionTitle" hidden="1"/>
          <p:cNvSpPr>
            <a:spLocks noGrp="1"/>
          </p:cNvSpPr>
          <p:nvPr>
            <p:ph type="body" sz="quarter" idx="14" hasCustomPrompt="1"/>
          </p:nvPr>
        </p:nvSpPr>
        <p:spPr>
          <a:xfrm>
            <a:off x="1270000" y="2286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8" name="ObjectiveNumber" hidden="1"/>
          <p:cNvSpPr>
            <a:spLocks noGrp="1"/>
          </p:cNvSpPr>
          <p:nvPr>
            <p:ph type="body" sz="quarter" idx="15" hasCustomPrompt="1"/>
          </p:nvPr>
        </p:nvSpPr>
        <p:spPr>
          <a:xfrm>
            <a:off x="1270000" y="2794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9" name="Objective" hidden="1"/>
          <p:cNvSpPr>
            <a:spLocks noGrp="1"/>
          </p:cNvSpPr>
          <p:nvPr>
            <p:ph type="body" sz="quarter" idx="16" hasCustomPrompt="1"/>
          </p:nvPr>
        </p:nvSpPr>
        <p:spPr>
          <a:xfrm>
            <a:off x="1270000" y="3302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0" name="ItemNumber" hidden="1"/>
          <p:cNvSpPr>
            <a:spLocks noGrp="1"/>
          </p:cNvSpPr>
          <p:nvPr>
            <p:ph type="body" sz="quarter" idx="17" hasCustomPrompt="1"/>
          </p:nvPr>
        </p:nvSpPr>
        <p:spPr>
          <a:xfrm>
            <a:off x="1270000" y="3810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1" name="ItemTitle" hidden="1"/>
          <p:cNvSpPr>
            <a:spLocks noGrp="1"/>
          </p:cNvSpPr>
          <p:nvPr>
            <p:ph type="body" sz="quarter" idx="18" hasCustomPrompt="1"/>
          </p:nvPr>
        </p:nvSpPr>
        <p:spPr>
          <a:xfrm>
            <a:off x="1270000" y="4318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2" name="CONS" hidden="1"/>
          <p:cNvSpPr>
            <a:spLocks noGrp="1"/>
          </p:cNvSpPr>
          <p:nvPr>
            <p:ph type="body" sz="quarter" idx="19" hasCustomPrompt="1"/>
          </p:nvPr>
        </p:nvSpPr>
        <p:spPr>
          <a:xfrm>
            <a:off x="1270000" y="4826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3" name="SlideNumber" hidden="1"/>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4"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graphicFrame>
        <p:nvGraphicFramePr>
          <p:cNvPr id="15" name="SectionsTable" hidden="1"/>
          <p:cNvGraphicFramePr>
            <a:graphicFrameLocks noGrp="1"/>
          </p:cNvGraphicFramePr>
          <p:nvPr userDrawn="1"/>
        </p:nvGraphicFramePr>
        <p:xfrm>
          <a:off x="152400" y="2514600"/>
          <a:ext cx="8610600" cy="3627120"/>
        </p:xfrm>
        <a:graphic>
          <a:graphicData uri="http://schemas.openxmlformats.org/drawingml/2006/table">
            <a:tbl>
              <a:tblPr>
                <a:tableStyleId>{5C22544A-7EE6-4342-B048-85BDC9FD1C3A}</a:tableStyleId>
              </a:tblPr>
              <a:tblGrid>
                <a:gridCol w="685800"/>
                <a:gridCol w="7924800"/>
              </a:tblGrid>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a:solidFill>
                  <a:srgbClr val="000000"/>
                </a:solidFill>
              </a:rPr>
              <a:t>Bluman, Chapter 3</a:t>
            </a:r>
          </a:p>
        </p:txBody>
      </p:sp>
      <p:sp>
        <p:nvSpPr>
          <p:cNvPr id="20" name="Rectangle 18"/>
          <p:cNvSpPr>
            <a:spLocks noGrp="1" noChangeArrowheads="1"/>
          </p:cNvSpPr>
          <p:nvPr>
            <p:ph type="sldNum" sz="quarter" idx="12"/>
          </p:nvPr>
        </p:nvSpPr>
        <p:spPr/>
        <p:txBody>
          <a:bodyPr/>
          <a:lstStyle>
            <a:lvl1pPr>
              <a:defRPr/>
            </a:lvl1pPr>
          </a:lstStyle>
          <a:p>
            <a:pPr>
              <a:defRPr/>
            </a:pPr>
            <a:fld id="{22C20FC6-44C4-4E23-8C9B-8284718CD99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1122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5" name="Rectangle 3"/>
          <p:cNvSpPr>
            <a:spLocks noGrp="1" noChangeArrowheads="1"/>
          </p:cNvSpPr>
          <p:nvPr>
            <p:ph type="sldNum" sz="quarter" idx="11"/>
          </p:nvPr>
        </p:nvSpPr>
        <p:spPr>
          <a:ln/>
        </p:spPr>
        <p:txBody>
          <a:bodyPr/>
          <a:lstStyle>
            <a:lvl1pPr>
              <a:defRPr/>
            </a:lvl1pPr>
          </a:lstStyle>
          <a:p>
            <a:pPr>
              <a:defRPr/>
            </a:pPr>
            <a:fld id="{193226DF-63DD-42BC-8A2E-EED976D1757B}"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85209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5" name="Rectangle 3"/>
          <p:cNvSpPr>
            <a:spLocks noGrp="1" noChangeArrowheads="1"/>
          </p:cNvSpPr>
          <p:nvPr>
            <p:ph type="sldNum" sz="quarter" idx="11"/>
          </p:nvPr>
        </p:nvSpPr>
        <p:spPr>
          <a:ln/>
        </p:spPr>
        <p:txBody>
          <a:bodyPr/>
          <a:lstStyle>
            <a:lvl1pPr>
              <a:defRPr/>
            </a:lvl1pPr>
          </a:lstStyle>
          <a:p>
            <a:pPr>
              <a:defRPr/>
            </a:pPr>
            <a:fld id="{6E821105-969E-4730-823D-2CE233D2D0FE}"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44532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6" name="Rectangle 3"/>
          <p:cNvSpPr>
            <a:spLocks noGrp="1" noChangeArrowheads="1"/>
          </p:cNvSpPr>
          <p:nvPr>
            <p:ph type="sldNum" sz="quarter" idx="11"/>
          </p:nvPr>
        </p:nvSpPr>
        <p:spPr>
          <a:ln/>
        </p:spPr>
        <p:txBody>
          <a:bodyPr/>
          <a:lstStyle>
            <a:lvl1pPr>
              <a:defRPr/>
            </a:lvl1pPr>
          </a:lstStyle>
          <a:p>
            <a:pPr>
              <a:defRPr/>
            </a:pPr>
            <a:fld id="{660BB9F0-49A3-4D39-BE8A-272F97BC69AA}"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66331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8" name="Rectangle 3"/>
          <p:cNvSpPr>
            <a:spLocks noGrp="1" noChangeArrowheads="1"/>
          </p:cNvSpPr>
          <p:nvPr>
            <p:ph type="sldNum" sz="quarter" idx="11"/>
          </p:nvPr>
        </p:nvSpPr>
        <p:spPr>
          <a:ln/>
        </p:spPr>
        <p:txBody>
          <a:bodyPr/>
          <a:lstStyle>
            <a:lvl1pPr>
              <a:defRPr/>
            </a:lvl1pPr>
          </a:lstStyle>
          <a:p>
            <a:pPr>
              <a:defRPr/>
            </a:pPr>
            <a:fld id="{F276C123-6986-4628-8B35-53A9F353CCCE}" type="slidenum">
              <a:rPr lang="en-US">
                <a:solidFill>
                  <a:srgbClr val="000000"/>
                </a:solidFill>
              </a:rPr>
              <a:pPr>
                <a:defRPr/>
              </a:pPr>
              <a:t>‹#›</a:t>
            </a:fld>
            <a:endParaRPr lang="en-US">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91046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4" name="Rectangle 3"/>
          <p:cNvSpPr>
            <a:spLocks noGrp="1" noChangeArrowheads="1"/>
          </p:cNvSpPr>
          <p:nvPr>
            <p:ph type="sldNum" sz="quarter" idx="11"/>
          </p:nvPr>
        </p:nvSpPr>
        <p:spPr>
          <a:ln/>
        </p:spPr>
        <p:txBody>
          <a:bodyPr/>
          <a:lstStyle>
            <a:lvl1pPr>
              <a:defRPr/>
            </a:lvl1pPr>
          </a:lstStyle>
          <a:p>
            <a:pPr>
              <a:defRPr/>
            </a:pPr>
            <a:fld id="{3A35AF4D-B50F-4C88-B7D3-C037D9450F3D}" type="slidenum">
              <a:rPr lang="en-US">
                <a:solidFill>
                  <a:srgbClr val="000000"/>
                </a:solidFill>
              </a:rPr>
              <a:pPr>
                <a:defRPr/>
              </a:pPr>
              <a:t>‹#›</a:t>
            </a:fld>
            <a:endParaRPr lang="en-US">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538083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3" name="Rectangle 3"/>
          <p:cNvSpPr>
            <a:spLocks noGrp="1" noChangeArrowheads="1"/>
          </p:cNvSpPr>
          <p:nvPr>
            <p:ph type="sldNum" sz="quarter" idx="11"/>
          </p:nvPr>
        </p:nvSpPr>
        <p:spPr>
          <a:ln/>
        </p:spPr>
        <p:txBody>
          <a:bodyPr/>
          <a:lstStyle>
            <a:lvl1pPr>
              <a:defRPr/>
            </a:lvl1pPr>
          </a:lstStyle>
          <a:p>
            <a:pPr>
              <a:defRPr/>
            </a:pPr>
            <a:fld id="{81C88B6E-E335-4D90-8934-FF3710166108}" type="slidenum">
              <a:rPr lang="en-US">
                <a:solidFill>
                  <a:srgbClr val="000000"/>
                </a:solidFill>
              </a:rPr>
              <a:pPr>
                <a:defRPr/>
              </a:pPr>
              <a:t>‹#›</a:t>
            </a:fld>
            <a:endParaRPr lang="en-US">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714026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6" name="Rectangle 3"/>
          <p:cNvSpPr>
            <a:spLocks noGrp="1" noChangeArrowheads="1"/>
          </p:cNvSpPr>
          <p:nvPr>
            <p:ph type="sldNum" sz="quarter" idx="11"/>
          </p:nvPr>
        </p:nvSpPr>
        <p:spPr>
          <a:ln/>
        </p:spPr>
        <p:txBody>
          <a:bodyPr/>
          <a:lstStyle>
            <a:lvl1pPr>
              <a:defRPr/>
            </a:lvl1pPr>
          </a:lstStyle>
          <a:p>
            <a:pPr>
              <a:defRPr/>
            </a:pPr>
            <a:fld id="{45001335-F50C-42C9-BD93-687A6A8ED092}"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779847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6" name="Rectangle 3"/>
          <p:cNvSpPr>
            <a:spLocks noGrp="1" noChangeArrowheads="1"/>
          </p:cNvSpPr>
          <p:nvPr>
            <p:ph type="sldNum" sz="quarter" idx="11"/>
          </p:nvPr>
        </p:nvSpPr>
        <p:spPr>
          <a:ln/>
        </p:spPr>
        <p:txBody>
          <a:bodyPr/>
          <a:lstStyle>
            <a:lvl1pPr>
              <a:defRPr/>
            </a:lvl1pPr>
          </a:lstStyle>
          <a:p>
            <a:pPr>
              <a:defRPr/>
            </a:pPr>
            <a:fld id="{F036A275-CBDF-4164-A110-F631414ADF14}"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532634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5" name="Rectangle 3"/>
          <p:cNvSpPr>
            <a:spLocks noGrp="1" noChangeArrowheads="1"/>
          </p:cNvSpPr>
          <p:nvPr>
            <p:ph type="sldNum" sz="quarter" idx="11"/>
          </p:nvPr>
        </p:nvSpPr>
        <p:spPr>
          <a:ln/>
        </p:spPr>
        <p:txBody>
          <a:bodyPr/>
          <a:lstStyle>
            <a:lvl1pPr>
              <a:defRPr/>
            </a:lvl1pPr>
          </a:lstStyle>
          <a:p>
            <a:pPr>
              <a:defRPr/>
            </a:pPr>
            <a:fld id="{A77A53B6-7EF0-49A5-951C-9F7C0A3E9382}"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9136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s">
    <p:spTree>
      <p:nvGrpSpPr>
        <p:cNvPr id="1" name=""/>
        <p:cNvGrpSpPr/>
        <p:nvPr/>
      </p:nvGrpSpPr>
      <p:grpSpPr>
        <a:xfrm>
          <a:off x="0" y="0"/>
          <a:ext cx="0" cy="0"/>
          <a:chOff x="0" y="0"/>
          <a:chExt cx="0" cy="0"/>
        </a:xfrm>
      </p:grpSpPr>
      <p:sp>
        <p:nvSpPr>
          <p:cNvPr id="8" name="ChapterSubTitle" hidden="1"/>
          <p:cNvSpPr>
            <a:spLocks noGrp="1"/>
          </p:cNvSpPr>
          <p:nvPr>
            <p:ph type="body" sz="quarter" idx="12" hasCustomPrompt="1"/>
          </p:nvPr>
        </p:nvSpPr>
        <p:spPr>
          <a:xfrm>
            <a:off x="1270000" y="127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9" name="SectionNumber" hidden="1"/>
          <p:cNvSpPr>
            <a:spLocks noGrp="1"/>
          </p:cNvSpPr>
          <p:nvPr>
            <p:ph type="body" sz="quarter" idx="13" hasCustomPrompt="1"/>
          </p:nvPr>
        </p:nvSpPr>
        <p:spPr>
          <a:xfrm>
            <a:off x="1270000" y="177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10" name="SectionTitle" hidden="1"/>
          <p:cNvSpPr>
            <a:spLocks noGrp="1"/>
          </p:cNvSpPr>
          <p:nvPr>
            <p:ph type="body" sz="quarter" idx="14" hasCustomPrompt="1"/>
          </p:nvPr>
        </p:nvSpPr>
        <p:spPr>
          <a:xfrm>
            <a:off x="1270000" y="228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11" name="ObjectiveNumber" hidden="1"/>
          <p:cNvSpPr>
            <a:spLocks noGrp="1"/>
          </p:cNvSpPr>
          <p:nvPr>
            <p:ph type="body" sz="quarter" idx="15" hasCustomPrompt="1"/>
          </p:nvPr>
        </p:nvSpPr>
        <p:spPr>
          <a:xfrm>
            <a:off x="1270000" y="2794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12" name="Objective" hidden="1"/>
          <p:cNvSpPr>
            <a:spLocks noGrp="1"/>
          </p:cNvSpPr>
          <p:nvPr>
            <p:ph type="body" sz="quarter" idx="16" hasCustomPrompt="1"/>
          </p:nvPr>
        </p:nvSpPr>
        <p:spPr>
          <a:xfrm>
            <a:off x="1270000" y="3302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3" name="ItemNumber" hidden="1"/>
          <p:cNvSpPr>
            <a:spLocks noGrp="1"/>
          </p:cNvSpPr>
          <p:nvPr>
            <p:ph type="body" sz="quarter" idx="17" hasCustomPrompt="1"/>
          </p:nvPr>
        </p:nvSpPr>
        <p:spPr>
          <a:xfrm>
            <a:off x="1270000" y="381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4" name="ItemTitle" hidden="1"/>
          <p:cNvSpPr>
            <a:spLocks noGrp="1"/>
          </p:cNvSpPr>
          <p:nvPr>
            <p:ph type="body" sz="quarter" idx="18" hasCustomPrompt="1"/>
          </p:nvPr>
        </p:nvSpPr>
        <p:spPr>
          <a:xfrm>
            <a:off x="1270000" y="431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5" name="CONS" hidden="1"/>
          <p:cNvSpPr>
            <a:spLocks noGrp="1"/>
          </p:cNvSpPr>
          <p:nvPr>
            <p:ph type="body" sz="quarter" idx="19" hasCustomPrompt="1"/>
          </p:nvPr>
        </p:nvSpPr>
        <p:spPr>
          <a:xfrm>
            <a:off x="1270000" y="482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6" name="SlideNumber"/>
          <p:cNvSpPr>
            <a:spLocks noGrp="1"/>
          </p:cNvSpPr>
          <p:nvPr>
            <p:ph type="body" sz="quarter" idx="20" hasCustomPrompt="1"/>
          </p:nvPr>
        </p:nvSpPr>
        <p:spPr>
          <a:xfrm>
            <a:off x="7388352" y="6556248"/>
            <a:ext cx="1527048" cy="228600"/>
          </a:xfrm>
          <a:prstGeom prst="rect">
            <a:avLst/>
          </a:prstGeom>
        </p:spPr>
        <p:txBody>
          <a:bodyPr anchor="ctr" anchorCtr="0"/>
          <a:lstStyle>
            <a:lvl1pPr marL="0" indent="0">
              <a:defRPr sz="1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err="1" smtClean="0"/>
              <a:t>SlideNumber</a:t>
            </a:r>
            <a:endParaRPr lang="en-US" dirty="0"/>
          </a:p>
        </p:txBody>
      </p:sp>
      <p:sp>
        <p:nvSpPr>
          <p:cNvPr id="17" name="Copyright" hidden="1"/>
          <p:cNvSpPr>
            <a:spLocks noGrp="1"/>
          </p:cNvSpPr>
          <p:nvPr>
            <p:ph type="body" sz="quarter" idx="21" hasCustomPrompt="1"/>
          </p:nvPr>
        </p:nvSpPr>
        <p:spPr>
          <a:xfrm>
            <a:off x="1143000" y="6556248"/>
            <a:ext cx="5943600" cy="228600"/>
          </a:xfrm>
          <a:prstGeom prst="rect">
            <a:avLst/>
          </a:prstGeom>
        </p:spPr>
        <p:txBody>
          <a:bodyPr anchor="ctr" anchorCtr="0"/>
          <a:lstStyle>
            <a:lvl1pPr marL="0" indent="0" algn="ctr">
              <a:defRPr sz="10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Copyright</a:t>
            </a:r>
            <a:endParaRPr lang="en-US" dirty="0"/>
          </a:p>
        </p:txBody>
      </p:sp>
      <p:sp>
        <p:nvSpPr>
          <p:cNvPr id="18"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extLst>
      <p:ext uri="{BB962C8B-B14F-4D97-AF65-F5344CB8AC3E}">
        <p14:creationId xmlns:p14="http://schemas.microsoft.com/office/powerpoint/2010/main" val="206619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5" name="Rectangle 3"/>
          <p:cNvSpPr>
            <a:spLocks noGrp="1" noChangeArrowheads="1"/>
          </p:cNvSpPr>
          <p:nvPr>
            <p:ph type="sldNum" sz="quarter" idx="11"/>
          </p:nvPr>
        </p:nvSpPr>
        <p:spPr>
          <a:ln/>
        </p:spPr>
        <p:txBody>
          <a:bodyPr/>
          <a:lstStyle>
            <a:lvl1pPr>
              <a:defRPr/>
            </a:lvl1pPr>
          </a:lstStyle>
          <a:p>
            <a:pPr>
              <a:defRPr/>
            </a:pPr>
            <a:fld id="{88A49AF9-5D77-4944-9C54-8BF435209370}"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164055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6" name="Rectangle 3"/>
          <p:cNvSpPr>
            <a:spLocks noGrp="1" noChangeArrowheads="1"/>
          </p:cNvSpPr>
          <p:nvPr>
            <p:ph type="sldNum" sz="quarter" idx="11"/>
          </p:nvPr>
        </p:nvSpPr>
        <p:spPr>
          <a:ln/>
        </p:spPr>
        <p:txBody>
          <a:bodyPr/>
          <a:lstStyle>
            <a:lvl1pPr>
              <a:defRPr/>
            </a:lvl1pPr>
          </a:lstStyle>
          <a:p>
            <a:pPr>
              <a:defRPr/>
            </a:pPr>
            <a:fld id="{FDF63673-8213-4D80-B5EE-82E30815F0C2}"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3148953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7" name="Rectangle 3"/>
          <p:cNvSpPr>
            <a:spLocks noGrp="1" noChangeArrowheads="1"/>
          </p:cNvSpPr>
          <p:nvPr>
            <p:ph type="sldNum" sz="quarter" idx="11"/>
          </p:nvPr>
        </p:nvSpPr>
        <p:spPr>
          <a:ln/>
        </p:spPr>
        <p:txBody>
          <a:bodyPr/>
          <a:lstStyle>
            <a:lvl1pPr>
              <a:defRPr/>
            </a:lvl1pPr>
          </a:lstStyle>
          <a:p>
            <a:pPr>
              <a:defRPr/>
            </a:pPr>
            <a:fld id="{77AE184E-7232-4CD6-B4D6-5B100A1FB099}" type="slidenum">
              <a:rPr lang="en-US">
                <a:solidFill>
                  <a:srgbClr val="000000"/>
                </a:solidFill>
              </a:rPr>
              <a:pPr>
                <a:defRPr/>
              </a:pPr>
              <a:t>‹#›</a:t>
            </a:fld>
            <a:endParaRPr lang="en-US">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440821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7" name="Rectangle 3"/>
          <p:cNvSpPr>
            <a:spLocks noGrp="1" noChangeArrowheads="1"/>
          </p:cNvSpPr>
          <p:nvPr>
            <p:ph type="sldNum" sz="quarter" idx="11"/>
          </p:nvPr>
        </p:nvSpPr>
        <p:spPr>
          <a:ln/>
        </p:spPr>
        <p:txBody>
          <a:bodyPr/>
          <a:lstStyle>
            <a:lvl1pPr>
              <a:defRPr/>
            </a:lvl1pPr>
          </a:lstStyle>
          <a:p>
            <a:pPr>
              <a:defRPr/>
            </a:pPr>
            <a:fld id="{E57945DB-E441-462C-9CB4-6049DF42905A}" type="slidenum">
              <a:rPr lang="en-US">
                <a:solidFill>
                  <a:srgbClr val="000000"/>
                </a:solidFill>
              </a:rPr>
              <a:pPr>
                <a:defRPr/>
              </a:pPr>
              <a:t>‹#›</a:t>
            </a:fld>
            <a:endParaRPr lang="en-US">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213927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3</a:t>
            </a:r>
          </a:p>
        </p:txBody>
      </p:sp>
      <p:sp>
        <p:nvSpPr>
          <p:cNvPr id="5" name="Rectangle 3"/>
          <p:cNvSpPr>
            <a:spLocks noGrp="1" noChangeArrowheads="1"/>
          </p:cNvSpPr>
          <p:nvPr>
            <p:ph type="sldNum" sz="quarter" idx="11"/>
          </p:nvPr>
        </p:nvSpPr>
        <p:spPr>
          <a:ln/>
        </p:spPr>
        <p:txBody>
          <a:bodyPr/>
          <a:lstStyle>
            <a:lvl1pPr>
              <a:defRPr/>
            </a:lvl1pPr>
          </a:lstStyle>
          <a:p>
            <a:pPr>
              <a:defRPr/>
            </a:pPr>
            <a:fld id="{AD824EA5-2BC4-466E-B06F-5E54184E93E9}"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994872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4422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2057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5819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61919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807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ChapterSubTitle" hidden="1"/>
          <p:cNvSpPr>
            <a:spLocks noGrp="1"/>
          </p:cNvSpPr>
          <p:nvPr>
            <p:ph type="body" sz="quarter" idx="12" hasCustomPrompt="1"/>
          </p:nvPr>
        </p:nvSpPr>
        <p:spPr>
          <a:xfrm>
            <a:off x="1270000" y="127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9" name="SectionNumber" hidden="1"/>
          <p:cNvSpPr>
            <a:spLocks noGrp="1"/>
          </p:cNvSpPr>
          <p:nvPr>
            <p:ph type="body" sz="quarter" idx="13" hasCustomPrompt="1"/>
          </p:nvPr>
        </p:nvSpPr>
        <p:spPr>
          <a:xfrm>
            <a:off x="1270000" y="177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10" name="SectionTitle" hidden="1"/>
          <p:cNvSpPr>
            <a:spLocks noGrp="1"/>
          </p:cNvSpPr>
          <p:nvPr>
            <p:ph type="body" sz="quarter" idx="14" hasCustomPrompt="1"/>
          </p:nvPr>
        </p:nvSpPr>
        <p:spPr>
          <a:xfrm>
            <a:off x="1270000" y="228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11" name="ObjectiveNumber" hidden="1"/>
          <p:cNvSpPr>
            <a:spLocks noGrp="1"/>
          </p:cNvSpPr>
          <p:nvPr>
            <p:ph type="body" sz="quarter" idx="15" hasCustomPrompt="1"/>
          </p:nvPr>
        </p:nvSpPr>
        <p:spPr>
          <a:xfrm>
            <a:off x="1270000" y="2794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12" name="Objective" hidden="1"/>
          <p:cNvSpPr>
            <a:spLocks noGrp="1"/>
          </p:cNvSpPr>
          <p:nvPr>
            <p:ph type="body" sz="quarter" idx="16" hasCustomPrompt="1"/>
          </p:nvPr>
        </p:nvSpPr>
        <p:spPr>
          <a:xfrm>
            <a:off x="1270000" y="3302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3" name="ItemNumber" hidden="1"/>
          <p:cNvSpPr>
            <a:spLocks noGrp="1"/>
          </p:cNvSpPr>
          <p:nvPr>
            <p:ph type="body" sz="quarter" idx="17" hasCustomPrompt="1"/>
          </p:nvPr>
        </p:nvSpPr>
        <p:spPr>
          <a:xfrm>
            <a:off x="1270000" y="381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4" name="ItemTitle" hidden="1"/>
          <p:cNvSpPr>
            <a:spLocks noGrp="1"/>
          </p:cNvSpPr>
          <p:nvPr>
            <p:ph type="body" sz="quarter" idx="18" hasCustomPrompt="1"/>
          </p:nvPr>
        </p:nvSpPr>
        <p:spPr>
          <a:xfrm>
            <a:off x="1270000" y="431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5" name="CONS" hidden="1"/>
          <p:cNvSpPr>
            <a:spLocks noGrp="1"/>
          </p:cNvSpPr>
          <p:nvPr>
            <p:ph type="body" sz="quarter" idx="19" hasCustomPrompt="1"/>
          </p:nvPr>
        </p:nvSpPr>
        <p:spPr>
          <a:xfrm>
            <a:off x="1270000" y="482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6" name="SlideNumber"/>
          <p:cNvSpPr>
            <a:spLocks noGrp="1"/>
          </p:cNvSpPr>
          <p:nvPr>
            <p:ph type="body" sz="quarter" idx="20" hasCustomPrompt="1"/>
          </p:nvPr>
        </p:nvSpPr>
        <p:spPr>
          <a:xfrm>
            <a:off x="7388352" y="6556248"/>
            <a:ext cx="1527048" cy="228600"/>
          </a:xfrm>
          <a:prstGeom prst="rect">
            <a:avLst/>
          </a:prstGeom>
        </p:spPr>
        <p:txBody>
          <a:bodyPr anchor="ctr" anchorCtr="0"/>
          <a:lstStyle>
            <a:lvl1pPr marL="0" indent="0">
              <a:defRPr sz="1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err="1" smtClean="0"/>
              <a:t>SlideNumber</a:t>
            </a:r>
            <a:endParaRPr lang="en-US" dirty="0"/>
          </a:p>
        </p:txBody>
      </p:sp>
      <p:sp>
        <p:nvSpPr>
          <p:cNvPr id="17" name="Copyright" hidden="1"/>
          <p:cNvSpPr>
            <a:spLocks noGrp="1"/>
          </p:cNvSpPr>
          <p:nvPr>
            <p:ph type="body" sz="quarter" idx="21" hasCustomPrompt="1"/>
          </p:nvPr>
        </p:nvSpPr>
        <p:spPr>
          <a:xfrm>
            <a:off x="1143000" y="6556248"/>
            <a:ext cx="5943600" cy="228600"/>
          </a:xfrm>
          <a:prstGeom prst="rect">
            <a:avLst/>
          </a:prstGeom>
        </p:spPr>
        <p:txBody>
          <a:bodyPr anchor="ctr" anchorCtr="0"/>
          <a:lstStyle>
            <a:lvl1pPr marL="0" indent="0" algn="ctr">
              <a:defRPr sz="10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Copyright</a:t>
            </a:r>
            <a:endParaRPr lang="en-US" dirty="0"/>
          </a:p>
        </p:txBody>
      </p:sp>
    </p:spTree>
    <p:extLst>
      <p:ext uri="{BB962C8B-B14F-4D97-AF65-F5344CB8AC3E}">
        <p14:creationId xmlns:p14="http://schemas.microsoft.com/office/powerpoint/2010/main" val="515999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8824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7092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0758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9398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89261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133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posi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9" name="SectionNumber"/>
          <p:cNvSpPr>
            <a:spLocks noGrp="1"/>
          </p:cNvSpPr>
          <p:nvPr>
            <p:ph type="body" sz="quarter" idx="13" hasCustomPrompt="1"/>
          </p:nvPr>
        </p:nvSpPr>
        <p:spPr>
          <a:xfrm>
            <a:off x="0" y="0"/>
            <a:ext cx="1600200" cy="457200"/>
          </a:xfrm>
          <a:prstGeom prst="rect">
            <a:avLst/>
          </a:prstGeom>
        </p:spPr>
        <p:txBody>
          <a:bodyPr tIns="0" bIns="0" anchor="t" anchorCtr="0"/>
          <a:lstStyle>
            <a:lvl1pPr algn="ctr">
              <a:buNone/>
              <a:defRPr sz="3200" b="1">
                <a:solidFill>
                  <a:schemeClr val="bg1"/>
                </a:solidFill>
                <a:latin typeface="Helvetica" pitchFamily="34" charset="0"/>
              </a:defRPr>
            </a:lvl1pPr>
          </a:lstStyle>
          <a:p>
            <a:pPr lvl="0"/>
            <a:r>
              <a:rPr lang="en-US" dirty="0" smtClean="0"/>
              <a:t>SC#</a:t>
            </a:r>
            <a:endParaRPr lang="en-US" dirty="0"/>
          </a:p>
        </p:txBody>
      </p:sp>
      <p:sp>
        <p:nvSpPr>
          <p:cNvPr id="20" name="SectionTitle"/>
          <p:cNvSpPr>
            <a:spLocks noGrp="1"/>
          </p:cNvSpPr>
          <p:nvPr>
            <p:ph type="body" sz="quarter" idx="14" hasCustomPrompt="1"/>
          </p:nvPr>
        </p:nvSpPr>
        <p:spPr>
          <a:xfrm>
            <a:off x="1600200" y="0"/>
            <a:ext cx="7543800" cy="457200"/>
          </a:xfrm>
          <a:prstGeom prst="rect">
            <a:avLst/>
          </a:prstGeom>
        </p:spPr>
        <p:txBody>
          <a:bodyPr tIns="0" bIns="0" anchor="t" anchorCtr="0"/>
          <a:lstStyle>
            <a:lvl1pPr marL="0" indent="0">
              <a:buNone/>
              <a:defRPr sz="3200" b="1" cap="none" baseline="0">
                <a:solidFill>
                  <a:srgbClr val="196AB4"/>
                </a:solidFill>
                <a:latin typeface="Helvetica" pitchFamily="34" charset="0"/>
              </a:defRPr>
            </a:lvl1pPr>
          </a:lstStyle>
          <a:p>
            <a:pPr lvl="0"/>
            <a:r>
              <a:rPr lang="en-US" dirty="0" err="1" smtClean="0"/>
              <a:t>Sectiontitle</a:t>
            </a:r>
            <a:endParaRPr lang="en-US" dirty="0"/>
          </a:p>
        </p:txBody>
      </p:sp>
      <p:sp>
        <p:nvSpPr>
          <p:cNvPr id="12" name="ObjectiveNumber"/>
          <p:cNvSpPr>
            <a:spLocks noGrp="1"/>
          </p:cNvSpPr>
          <p:nvPr>
            <p:ph type="body" sz="quarter" idx="15" hasCustomPrompt="1"/>
          </p:nvPr>
        </p:nvSpPr>
        <p:spPr>
          <a:xfrm>
            <a:off x="1209155" y="1143000"/>
            <a:ext cx="586740" cy="466344"/>
          </a:xfrm>
          <a:prstGeom prst="rect">
            <a:avLst/>
          </a:prstGeom>
        </p:spPr>
        <p:txBody>
          <a:bodyPr anchor="t" anchorCtr="0"/>
          <a:lstStyle>
            <a:lvl1pPr algn="ctr">
              <a:buNone/>
              <a:defRPr sz="2200" b="1">
                <a:solidFill>
                  <a:schemeClr val="bg1"/>
                </a:solidFill>
              </a:defRPr>
            </a:lvl1pPr>
          </a:lstStyle>
          <a:p>
            <a:pPr lvl="0"/>
            <a:r>
              <a:rPr lang="en-US" dirty="0" smtClean="0"/>
              <a:t>OB#</a:t>
            </a:r>
            <a:endParaRPr lang="en-US" dirty="0"/>
          </a:p>
        </p:txBody>
      </p:sp>
      <p:sp>
        <p:nvSpPr>
          <p:cNvPr id="13" name="Objective"/>
          <p:cNvSpPr>
            <a:spLocks noGrp="1"/>
          </p:cNvSpPr>
          <p:nvPr>
            <p:ph type="body" sz="quarter" idx="16" hasCustomPrompt="1"/>
          </p:nvPr>
        </p:nvSpPr>
        <p:spPr>
          <a:xfrm>
            <a:off x="1828800" y="1143000"/>
            <a:ext cx="7315200" cy="466344"/>
          </a:xfrm>
          <a:prstGeom prst="rect">
            <a:avLst/>
          </a:prstGeom>
        </p:spPr>
        <p:txBody>
          <a:bodyPr anchor="t" anchorCtr="0"/>
          <a:lstStyle>
            <a:lvl1pPr marL="0" indent="0">
              <a:buNone/>
              <a:defRPr sz="2200" b="0">
                <a:solidFill>
                  <a:schemeClr val="tx1"/>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15" name="ItemTitle" hidden="1"/>
          <p:cNvSpPr>
            <a:spLocks noGrp="1"/>
          </p:cNvSpPr>
          <p:nvPr>
            <p:ph type="body" sz="quarter" idx="18" hasCustomPrompt="1"/>
          </p:nvPr>
        </p:nvSpPr>
        <p:spPr>
          <a:xfrm>
            <a:off x="304800" y="4495800"/>
            <a:ext cx="3429000" cy="533400"/>
          </a:xfrm>
          <a:prstGeom prst="rect">
            <a:avLst/>
          </a:prstGeom>
        </p:spPr>
        <p:txBody>
          <a:bodyPr anchor="ctr" anchorCtr="0"/>
          <a:lstStyle>
            <a:lvl1pPr>
              <a:buNone/>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ple">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p:cNvSpPr>
            <a:spLocks noGrp="1"/>
          </p:cNvSpPr>
          <p:nvPr>
            <p:ph type="body" sz="quarter" idx="17" hasCustomPrompt="1"/>
          </p:nvPr>
        </p:nvSpPr>
        <p:spPr>
          <a:xfrm>
            <a:off x="1447800" y="54864"/>
            <a:ext cx="1066800" cy="429768"/>
          </a:xfrm>
          <a:prstGeom prst="rect">
            <a:avLst/>
          </a:prstGeom>
        </p:spPr>
        <p:txBody>
          <a:bodyPr tIns="0" bIns="0" anchor="t" anchorCtr="0"/>
          <a:lstStyle>
            <a:lvl1pPr>
              <a:buNone/>
              <a:defRPr sz="2800" b="1">
                <a:solidFill>
                  <a:schemeClr val="bg1"/>
                </a:solidFill>
                <a:latin typeface="+mn-lt"/>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2514600" y="54864"/>
            <a:ext cx="6629400" cy="429768"/>
          </a:xfrm>
          <a:prstGeom prst="rect">
            <a:avLst/>
          </a:prstGeom>
          <a:solidFill>
            <a:schemeClr val="bg1"/>
          </a:solidFill>
        </p:spPr>
        <p:txBody>
          <a:bodyPr tIns="0" bIns="0" anchor="t" anchorCtr="0"/>
          <a:lstStyle>
            <a:lvl1pPr marL="0" indent="0">
              <a:buNone/>
              <a:defRPr sz="2800" b="1">
                <a:solidFill>
                  <a:srgbClr val="349C68"/>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p:cNvSpPr>
            <a:spLocks noGrp="1"/>
          </p:cNvSpPr>
          <p:nvPr>
            <p:ph type="body" sz="quarter" idx="17" hasCustomPrompt="1"/>
          </p:nvPr>
        </p:nvSpPr>
        <p:spPr>
          <a:xfrm>
            <a:off x="1447800" y="54864"/>
            <a:ext cx="1066800" cy="429768"/>
          </a:xfrm>
          <a:prstGeom prst="rect">
            <a:avLst/>
          </a:prstGeom>
        </p:spPr>
        <p:txBody>
          <a:bodyPr tIns="0" bIns="0" anchor="t" anchorCtr="0"/>
          <a:lstStyle>
            <a:lvl1pPr>
              <a:buNone/>
              <a:defRPr sz="2800" b="1">
                <a:solidFill>
                  <a:schemeClr val="bg1"/>
                </a:solidFill>
                <a:latin typeface="+mn-lt"/>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2514600" y="54864"/>
            <a:ext cx="6629400" cy="429768"/>
          </a:xfrm>
          <a:prstGeom prst="rect">
            <a:avLst/>
          </a:prstGeom>
          <a:solidFill>
            <a:schemeClr val="bg1"/>
          </a:solidFill>
        </p:spPr>
        <p:txBody>
          <a:bodyPr tIns="0" bIns="0" anchor="t" anchorCtr="0"/>
          <a:lstStyle>
            <a:lvl1pPr marL="0" indent="0">
              <a:buNone/>
              <a:defRPr sz="2800" b="1">
                <a:solidFill>
                  <a:srgbClr val="349C68"/>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extLst>
      <p:ext uri="{BB962C8B-B14F-4D97-AF65-F5344CB8AC3E}">
        <p14:creationId xmlns:p14="http://schemas.microsoft.com/office/powerpoint/2010/main" val="44778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cedure">
    <p:spTree>
      <p:nvGrpSpPr>
        <p:cNvPr id="1" name=""/>
        <p:cNvGrpSpPr/>
        <p:nvPr/>
      </p:nvGrpSpPr>
      <p:grpSpPr>
        <a:xfrm>
          <a:off x="0" y="0"/>
          <a:ext cx="0" cy="0"/>
          <a:chOff x="0" y="0"/>
          <a:chExt cx="0" cy="0"/>
        </a:xfrm>
      </p:grpSpPr>
      <p:sp>
        <p:nvSpPr>
          <p:cNvPr id="12"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13"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14"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5"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6"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7" name="ObjectiveNumber" hidden="1"/>
          <p:cNvSpPr>
            <a:spLocks noGrp="1"/>
          </p:cNvSpPr>
          <p:nvPr>
            <p:ph type="body" sz="quarter" idx="15" hasCustomPrompt="1"/>
          </p:nvPr>
        </p:nvSpPr>
        <p:spPr>
          <a:xfrm>
            <a:off x="304800" y="3048000"/>
            <a:ext cx="914400" cy="457200"/>
          </a:xfrm>
          <a:prstGeom prst="rect">
            <a:avLst/>
          </a:prstGeom>
        </p:spPr>
        <p:txBody>
          <a:bodyPr anchor="ctr" anchorCtr="0"/>
          <a:lstStyle>
            <a:lvl1pPr>
              <a:buNone/>
              <a:defRPr/>
            </a:lvl1pPr>
          </a:lstStyle>
          <a:p>
            <a:pPr lvl="0"/>
            <a:r>
              <a:rPr lang="en-US" dirty="0" smtClean="0"/>
              <a:t>OB#</a:t>
            </a:r>
            <a:endParaRPr lang="en-US" dirty="0"/>
          </a:p>
        </p:txBody>
      </p:sp>
      <p:sp>
        <p:nvSpPr>
          <p:cNvPr id="18" name="Objective" hidden="1"/>
          <p:cNvSpPr>
            <a:spLocks noGrp="1"/>
          </p:cNvSpPr>
          <p:nvPr>
            <p:ph type="body" sz="quarter" idx="16" hasCustomPrompt="1"/>
          </p:nvPr>
        </p:nvSpPr>
        <p:spPr>
          <a:xfrm>
            <a:off x="304800" y="3505200"/>
            <a:ext cx="3352800" cy="533400"/>
          </a:xfrm>
          <a:prstGeom prst="rect">
            <a:avLst/>
          </a:prstGeom>
        </p:spPr>
        <p:txBody>
          <a:bodyPr anchor="ctr" anchorCtr="0"/>
          <a:lstStyle>
            <a:lvl1pPr>
              <a:buNone/>
              <a:defRPr/>
            </a:lvl1pPr>
          </a:lstStyle>
          <a:p>
            <a:pPr lvl="0"/>
            <a:r>
              <a:rPr lang="en-US" dirty="0" smtClean="0"/>
              <a:t>Objective</a:t>
            </a:r>
            <a:endParaRPr lang="en-US" dirty="0"/>
          </a:p>
        </p:txBody>
      </p:sp>
      <p:sp>
        <p:nvSpPr>
          <p:cNvPr id="19"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20" name="ItemTitle"/>
          <p:cNvSpPr>
            <a:spLocks noGrp="1"/>
          </p:cNvSpPr>
          <p:nvPr>
            <p:ph type="body" sz="quarter" idx="18" hasCustomPrompt="1"/>
          </p:nvPr>
        </p:nvSpPr>
        <p:spPr>
          <a:xfrm>
            <a:off x="304800" y="838200"/>
            <a:ext cx="9144000" cy="490450"/>
          </a:xfrm>
          <a:prstGeom prst="rect">
            <a:avLst/>
          </a:prstGeom>
        </p:spPr>
        <p:txBody>
          <a:bodyPr tIns="0" bIns="0" anchor="t" anchorCtr="0"/>
          <a:lstStyle>
            <a:lvl1pPr marL="0" indent="0">
              <a:buNone/>
              <a:defRPr sz="2800" b="1">
                <a:solidFill>
                  <a:srgbClr val="196AB4"/>
                </a:solidFill>
              </a:defRPr>
            </a:lvl1pPr>
          </a:lstStyle>
          <a:p>
            <a:pPr lvl="0"/>
            <a:r>
              <a:rPr lang="en-US" dirty="0" err="1" smtClean="0"/>
              <a:t>ItemTitle</a:t>
            </a:r>
            <a:endParaRPr lang="en-US" dirty="0"/>
          </a:p>
        </p:txBody>
      </p:sp>
      <p:sp>
        <p:nvSpPr>
          <p:cNvPr id="21"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22"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23"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
        <p:nvSpPr>
          <p:cNvPr id="24"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9" name="SectionNumber" hidden="1"/>
          <p:cNvSpPr>
            <a:spLocks noGrp="1"/>
          </p:cNvSpPr>
          <p:nvPr>
            <p:ph type="body" sz="quarter" idx="13" hasCustomPrompt="1"/>
          </p:nvPr>
        </p:nvSpPr>
        <p:spPr>
          <a:xfrm>
            <a:off x="304800" y="152400"/>
            <a:ext cx="1219200" cy="457200"/>
          </a:xfrm>
          <a:prstGeom prst="rect">
            <a:avLst/>
          </a:prstGeom>
        </p:spPr>
        <p:txBody>
          <a:bodyPr anchor="ctr" anchorCtr="0"/>
          <a:lstStyle>
            <a:lvl1pPr algn="l">
              <a:buNone/>
              <a:defRPr sz="3200" b="0">
                <a:solidFill>
                  <a:srgbClr val="006CB8"/>
                </a:solidFill>
                <a:latin typeface="Helvetica" pitchFamily="34" charset="0"/>
              </a:defRPr>
            </a:lvl1pPr>
          </a:lstStyle>
          <a:p>
            <a:pPr lvl="0"/>
            <a:r>
              <a:rPr lang="en-US" dirty="0" smtClean="0"/>
              <a:t>SC#</a:t>
            </a:r>
            <a:endParaRPr lang="en-US" dirty="0"/>
          </a:p>
        </p:txBody>
      </p:sp>
      <p:sp>
        <p:nvSpPr>
          <p:cNvPr id="20" name="SectionTitle" hidden="1"/>
          <p:cNvSpPr>
            <a:spLocks noGrp="1"/>
          </p:cNvSpPr>
          <p:nvPr>
            <p:ph type="body" sz="quarter" idx="14" hasCustomPrompt="1"/>
          </p:nvPr>
        </p:nvSpPr>
        <p:spPr>
          <a:xfrm>
            <a:off x="1600200" y="76200"/>
            <a:ext cx="7391400" cy="1219200"/>
          </a:xfrm>
          <a:prstGeom prst="rect">
            <a:avLst/>
          </a:prstGeom>
        </p:spPr>
        <p:txBody>
          <a:bodyPr anchor="t" anchorCtr="0"/>
          <a:lstStyle>
            <a:lvl1pPr marL="0" indent="0">
              <a:buNone/>
              <a:defRPr sz="3200" b="0" cap="all" baseline="0">
                <a:solidFill>
                  <a:srgbClr val="006CB8"/>
                </a:solidFill>
                <a:latin typeface="Helvetica" pitchFamily="34" charset="0"/>
              </a:defRPr>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905000"/>
            <a:ext cx="914400" cy="381000"/>
          </a:xfrm>
          <a:prstGeom prst="rect">
            <a:avLst/>
          </a:prstGeom>
        </p:spPr>
        <p:txBody>
          <a:bodyPr anchor="t" anchorCtr="0"/>
          <a:lstStyle>
            <a:lvl1pPr algn="ctr">
              <a:buNone/>
              <a:defRPr sz="2800" b="1">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905000"/>
            <a:ext cx="8153400" cy="381000"/>
          </a:xfrm>
          <a:prstGeom prst="rect">
            <a:avLst/>
          </a:prstGeom>
        </p:spPr>
        <p:txBody>
          <a:bodyPr anchor="t" anchorCtr="0"/>
          <a:lstStyle>
            <a:lvl1pPr marL="0" indent="0">
              <a:buNone/>
              <a:defRPr sz="2800" b="1">
                <a:solidFill>
                  <a:srgbClr val="C30075"/>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15" name="ItemTitle" hidden="1"/>
          <p:cNvSpPr>
            <a:spLocks noGrp="1"/>
          </p:cNvSpPr>
          <p:nvPr>
            <p:ph type="body" sz="quarter" idx="18" hasCustomPrompt="1"/>
          </p:nvPr>
        </p:nvSpPr>
        <p:spPr>
          <a:xfrm>
            <a:off x="304800" y="4495800"/>
            <a:ext cx="3429000" cy="533400"/>
          </a:xfrm>
          <a:prstGeom prst="rect">
            <a:avLst/>
          </a:prstGeom>
        </p:spPr>
        <p:txBody>
          <a:bodyPr anchor="ctr" anchorCtr="0"/>
          <a:lstStyle>
            <a:lvl1pPr>
              <a:buNone/>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extLst>
      <p:ext uri="{BB962C8B-B14F-4D97-AF65-F5344CB8AC3E}">
        <p14:creationId xmlns:p14="http://schemas.microsoft.com/office/powerpoint/2010/main" val="358497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nBox">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1828800" y="231648"/>
            <a:ext cx="1371600" cy="530352"/>
          </a:xfrm>
          <a:prstGeom prst="rect">
            <a:avLst/>
          </a:prstGeom>
        </p:spPr>
        <p:txBody>
          <a:bodyPr anchor="t" anchorCtr="0"/>
          <a:lstStyle>
            <a:lvl1pPr>
              <a:buNone/>
              <a:defRPr sz="3200" b="0">
                <a:solidFill>
                  <a:schemeClr val="bg1"/>
                </a:solidFill>
                <a:latin typeface="Helvetica" pitchFamily="34" charset="0"/>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0" y="42950"/>
            <a:ext cx="9144000" cy="530352"/>
          </a:xfrm>
          <a:prstGeom prst="rect">
            <a:avLst/>
          </a:prstGeom>
          <a:noFill/>
        </p:spPr>
        <p:txBody>
          <a:bodyPr anchor="t" anchorCtr="0"/>
          <a:lstStyle>
            <a:lvl1pPr marL="0" indent="0">
              <a:buNone/>
              <a:defRPr sz="2800" b="1">
                <a:solidFill>
                  <a:schemeClr val="bg1"/>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extLst>
      <p:ext uri="{BB962C8B-B14F-4D97-AF65-F5344CB8AC3E}">
        <p14:creationId xmlns:p14="http://schemas.microsoft.com/office/powerpoint/2010/main" val="2479513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1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Cover">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0361" y="0"/>
            <a:ext cx="5603278" cy="68580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80012" y="0"/>
            <a:ext cx="5583976" cy="6858000"/>
          </a:xfrm>
          <a:prstGeom prst="rect">
            <a:avLst/>
          </a:prstGeom>
        </p:spPr>
      </p:pic>
    </p:spTree>
  </p:cSld>
  <p:clrMap bg1="lt1" tx1="dk1" bg2="lt2" tx2="dk2" accent1="accent1" accent2="accent2" accent3="accent3" accent4="accent4" accent5="accent5" accent6="accent6" hlink="hlink" folHlink="folHlink"/>
  <p:sldLayoutIdLst>
    <p:sldLayoutId id="214748959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7" name="Rounded Rectangle 16"/>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fontAlgn="base">
              <a:spcBef>
                <a:spcPct val="0"/>
              </a:spcBef>
              <a:spcAft>
                <a:spcPct val="0"/>
              </a:spcAft>
              <a:defRPr/>
            </a:pPr>
            <a:r>
              <a:rPr lang="en-US">
                <a:solidFill>
                  <a:srgbClr val="000000"/>
                </a:solidFill>
              </a:rPr>
              <a:t>Bluman, Chapter 3</a:t>
            </a:r>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fontAlgn="base">
              <a:spcBef>
                <a:spcPct val="0"/>
              </a:spcBef>
              <a:spcAft>
                <a:spcPct val="0"/>
              </a:spcAft>
              <a:defRPr/>
            </a:pPr>
            <a:fld id="{A137868C-E42B-4150-AD21-DBCF3B1015E6}"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2867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fontAlgn="base">
              <a:spcBef>
                <a:spcPct val="0"/>
              </a:spcBef>
              <a:spcAft>
                <a:spcPct val="0"/>
              </a:spcAft>
              <a:defRPr/>
            </a:pPr>
            <a:endParaRPr lang="en-US">
              <a:solidFill>
                <a:srgbClr val="000000"/>
              </a:solidFill>
            </a:endParaRPr>
          </a:p>
        </p:txBody>
      </p:sp>
      <p:sp>
        <p:nvSpPr>
          <p:cNvPr id="8" name="Footer Placeholder 8"/>
          <p:cNvSpPr txBox="1">
            <a:spLocks/>
          </p:cNvSpPr>
          <p:nvPr userDrawn="1"/>
        </p:nvSpPr>
        <p:spPr>
          <a:xfrm>
            <a:off x="1066800" y="6355080"/>
            <a:ext cx="7086600" cy="3651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extLst>
      <p:ext uri="{BB962C8B-B14F-4D97-AF65-F5344CB8AC3E}">
        <p14:creationId xmlns:p14="http://schemas.microsoft.com/office/powerpoint/2010/main" val="2734132747"/>
      </p:ext>
    </p:extLst>
  </p:cSld>
  <p:clrMap bg1="lt1" tx1="dk1" bg2="lt2" tx2="dk2" accent1="accent1" accent2="accent2" accent3="accent3" accent4="accent4" accent5="accent5" accent6="accent6" hlink="hlink" folHlink="folHlink"/>
  <p:sldLayoutIdLst>
    <p:sldLayoutId id="2147489744" r:id="rId1"/>
    <p:sldLayoutId id="2147489745" r:id="rId2"/>
    <p:sldLayoutId id="2147489746" r:id="rId3"/>
    <p:sldLayoutId id="2147489747" r:id="rId4"/>
    <p:sldLayoutId id="2147489748" r:id="rId5"/>
    <p:sldLayoutId id="2147489749" r:id="rId6"/>
    <p:sldLayoutId id="2147489750" r:id="rId7"/>
    <p:sldLayoutId id="2147489751" r:id="rId8"/>
    <p:sldLayoutId id="2147489752" r:id="rId9"/>
    <p:sldLayoutId id="2147489753" r:id="rId10"/>
    <p:sldLayoutId id="2147489754" r:id="rId11"/>
    <p:sldLayoutId id="2147489755" r:id="rId12"/>
    <p:sldLayoutId id="2147489756" r:id="rId13"/>
    <p:sldLayoutId id="2147489757" r:id="rId14"/>
    <p:sldLayoutId id="2147489758" r:id="rId15"/>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7123878"/>
      </p:ext>
    </p:extLst>
  </p:cSld>
  <p:clrMap bg1="lt1" tx1="dk1" bg2="lt2" tx2="dk2" accent1="accent1" accent2="accent2" accent3="accent3" accent4="accent4" accent5="accent5" accent6="accent6" hlink="hlink" folHlink="folHlink"/>
  <p:sldLayoutIdLst>
    <p:sldLayoutId id="2147489760" r:id="rId1"/>
    <p:sldLayoutId id="2147489761" r:id="rId2"/>
    <p:sldLayoutId id="2147489762" r:id="rId3"/>
    <p:sldLayoutId id="2147489763" r:id="rId4"/>
    <p:sldLayoutId id="2147489764" r:id="rId5"/>
    <p:sldLayoutId id="2147489765" r:id="rId6"/>
    <p:sldLayoutId id="2147489766" r:id="rId7"/>
    <p:sldLayoutId id="2147489767" r:id="rId8"/>
    <p:sldLayoutId id="2147489768" r:id="rId9"/>
    <p:sldLayoutId id="2147489769" r:id="rId10"/>
    <p:sldLayoutId id="21474897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name="Sections">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10" name="Picture 9" descr="McGraw-Hill Logo.jpg"/>
          <p:cNvPicPr>
            <a:picLocks noChangeAspect="1"/>
          </p:cNvPicPr>
          <p:nvPr userDrawn="1"/>
        </p:nvPicPr>
        <p:blipFill>
          <a:blip r:embed="rId3" cstate="print"/>
          <a:stretch>
            <a:fillRect/>
          </a:stretch>
        </p:blipFill>
        <p:spPr>
          <a:xfrm>
            <a:off x="0" y="6477000"/>
            <a:ext cx="762000" cy="381000"/>
          </a:xfrm>
          <a:prstGeom prst="rect">
            <a:avLst/>
          </a:prstGeom>
        </p:spPr>
      </p:pic>
      <p:sp>
        <p:nvSpPr>
          <p:cNvPr id="5" name="Rounded Rectangle 4"/>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extLst>
      <p:ext uri="{BB962C8B-B14F-4D97-AF65-F5344CB8AC3E}">
        <p14:creationId xmlns:p14="http://schemas.microsoft.com/office/powerpoint/2010/main" val="1085873466"/>
      </p:ext>
    </p:extLst>
  </p:cSld>
  <p:clrMap bg1="lt1" tx1="dk1" bg2="lt2" tx2="dk2" accent1="accent1" accent2="accent2" accent3="accent3" accent4="accent4" accent5="accent5" accent6="accent6" hlink="hlink" folHlink="folHlink"/>
  <p:sldLayoutIdLst>
    <p:sldLayoutId id="214748972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5" name="Rounded Rectangle 4"/>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cGraw-Hill Logo.jpg"/>
          <p:cNvPicPr>
            <a:picLocks noChangeAspect="1"/>
          </p:cNvPicPr>
          <p:nvPr userDrawn="1"/>
        </p:nvPicPr>
        <p:blipFill>
          <a:blip r:embed="rId3" cstate="print"/>
          <a:stretch>
            <a:fillRect/>
          </a:stretch>
        </p:blipFill>
        <p:spPr>
          <a:xfrm>
            <a:off x="0" y="6553200"/>
            <a:ext cx="609600" cy="304800"/>
          </a:xfrm>
          <a:prstGeom prst="rect">
            <a:avLst/>
          </a:prstGeom>
        </p:spPr>
      </p:pic>
      <p:sp>
        <p:nvSpPr>
          <p:cNvPr id="4"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974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5" name="Picture 4"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3" name="Rectangle 2"/>
          <p:cNvSpPr/>
          <p:nvPr userDrawn="1"/>
        </p:nvSpPr>
        <p:spPr>
          <a:xfrm>
            <a:off x="0" y="0"/>
            <a:ext cx="1600200" cy="457200"/>
          </a:xfrm>
          <a:prstGeom prst="rect">
            <a:avLst/>
          </a:prstGeom>
          <a:solidFill>
            <a:srgbClr val="DE6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24075" y="1143000"/>
            <a:ext cx="1423725" cy="430887"/>
          </a:xfrm>
          <a:prstGeom prst="rect">
            <a:avLst/>
          </a:prstGeom>
          <a:noFill/>
        </p:spPr>
        <p:txBody>
          <a:bodyPr wrap="square" rtlCol="0">
            <a:spAutoFit/>
          </a:bodyPr>
          <a:lstStyle/>
          <a:p>
            <a:r>
              <a:rPr lang="en-US" sz="2200" b="1" dirty="0" smtClean="0">
                <a:solidFill>
                  <a:schemeClr val="tx1"/>
                </a:solidFill>
              </a:rPr>
              <a:t>Objective</a:t>
            </a:r>
            <a:endParaRPr lang="en-US" sz="2200" b="1" dirty="0">
              <a:solidFill>
                <a:schemeClr val="tx1"/>
              </a:solidFill>
            </a:endParaRPr>
          </a:p>
        </p:txBody>
      </p:sp>
      <p:sp>
        <p:nvSpPr>
          <p:cNvPr id="11" name="Rectangle 10"/>
          <p:cNvSpPr/>
          <p:nvPr userDrawn="1"/>
        </p:nvSpPr>
        <p:spPr>
          <a:xfrm>
            <a:off x="1295400" y="1143000"/>
            <a:ext cx="457200" cy="430887"/>
          </a:xfrm>
          <a:prstGeom prst="rect">
            <a:avLst/>
          </a:prstGeom>
          <a:solidFill>
            <a:srgbClr val="19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960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88614"/>
            <a:ext cx="2514600" cy="433714"/>
          </a:xfrm>
          <a:prstGeom prst="rect">
            <a:avLst/>
          </a:prstGeom>
          <a:solidFill>
            <a:srgbClr val="349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a:off x="0" y="59575"/>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0" y="58190"/>
            <a:ext cx="1524000" cy="430887"/>
          </a:xfrm>
          <a:prstGeom prst="rect">
            <a:avLst/>
          </a:prstGeom>
          <a:noFill/>
        </p:spPr>
        <p:txBody>
          <a:bodyPr wrap="square" tIns="0" bIns="0" rtlCol="0">
            <a:spAutoFit/>
          </a:bodyPr>
          <a:lstStyle/>
          <a:p>
            <a:r>
              <a:rPr lang="en-US" sz="2800" b="1" dirty="0" smtClean="0">
                <a:solidFill>
                  <a:srgbClr val="AFCEBA"/>
                </a:solidFill>
                <a:latin typeface="+mn-lt"/>
              </a:rPr>
              <a:t>Example</a:t>
            </a:r>
            <a:endParaRPr lang="en-US" sz="2800" b="1" dirty="0">
              <a:solidFill>
                <a:srgbClr val="AFCEBA"/>
              </a:solidFill>
              <a:latin typeface="+mn-lt"/>
            </a:endParaRPr>
          </a:p>
        </p:txBody>
      </p:sp>
      <p:cxnSp>
        <p:nvCxnSpPr>
          <p:cNvPr id="15" name="Straight Connector 14"/>
          <p:cNvCxnSpPr/>
          <p:nvPr userDrawn="1"/>
        </p:nvCxnSpPr>
        <p:spPr>
          <a:xfrm>
            <a:off x="0" y="6324600"/>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960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88614"/>
            <a:ext cx="2514600" cy="433714"/>
          </a:xfrm>
          <a:prstGeom prst="rect">
            <a:avLst/>
          </a:prstGeom>
          <a:solidFill>
            <a:srgbClr val="349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 name="Straight Connector 4"/>
          <p:cNvCxnSpPr/>
          <p:nvPr userDrawn="1"/>
        </p:nvCxnSpPr>
        <p:spPr>
          <a:xfrm>
            <a:off x="0" y="59575"/>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0" y="58190"/>
            <a:ext cx="1524000" cy="430887"/>
          </a:xfrm>
          <a:prstGeom prst="rect">
            <a:avLst/>
          </a:prstGeom>
          <a:noFill/>
        </p:spPr>
        <p:txBody>
          <a:bodyPr wrap="square" tIns="0" bIns="0" rtlCol="0">
            <a:spAutoFit/>
          </a:bodyPr>
          <a:lstStyle/>
          <a:p>
            <a:r>
              <a:rPr lang="en-US" sz="2800" b="1" dirty="0" smtClean="0">
                <a:solidFill>
                  <a:srgbClr val="AFCEBA"/>
                </a:solidFill>
              </a:rPr>
              <a:t>Example</a:t>
            </a:r>
            <a:endParaRPr lang="en-US" sz="2800" b="1" dirty="0">
              <a:solidFill>
                <a:srgbClr val="AFCEBA"/>
              </a:solidFill>
            </a:endParaRPr>
          </a:p>
        </p:txBody>
      </p:sp>
      <p:cxnSp>
        <p:nvCxnSpPr>
          <p:cNvPr id="15" name="Straight Connector 14"/>
          <p:cNvCxnSpPr/>
          <p:nvPr userDrawn="1"/>
        </p:nvCxnSpPr>
        <p:spPr>
          <a:xfrm>
            <a:off x="0" y="6324600"/>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0" y="533400"/>
            <a:ext cx="1588897" cy="523220"/>
          </a:xfrm>
          <a:prstGeom prst="rect">
            <a:avLst/>
          </a:prstGeom>
          <a:noFill/>
        </p:spPr>
        <p:txBody>
          <a:bodyPr wrap="none" rtlCol="0">
            <a:spAutoFit/>
          </a:bodyPr>
          <a:lstStyle/>
          <a:p>
            <a:r>
              <a:rPr lang="en-US" sz="2800" b="1" u="sng" dirty="0" smtClean="0">
                <a:solidFill>
                  <a:schemeClr val="tx2">
                    <a:lumMod val="60000"/>
                    <a:lumOff val="40000"/>
                  </a:schemeClr>
                </a:solidFill>
              </a:rPr>
              <a:t> Solution </a:t>
            </a:r>
            <a:endParaRPr lang="en-US" sz="2800" b="1" u="sng" dirty="0">
              <a:solidFill>
                <a:schemeClr val="tx2">
                  <a:lumMod val="60000"/>
                  <a:lumOff val="40000"/>
                </a:schemeClr>
              </a:solidFill>
            </a:endParaRPr>
          </a:p>
        </p:txBody>
      </p:sp>
    </p:spTree>
    <p:extLst>
      <p:ext uri="{BB962C8B-B14F-4D97-AF65-F5344CB8AC3E}">
        <p14:creationId xmlns:p14="http://schemas.microsoft.com/office/powerpoint/2010/main" val="3208821386"/>
      </p:ext>
    </p:extLst>
  </p:cSld>
  <p:clrMap bg1="lt1" tx1="dk1" bg2="lt2" tx2="dk2" accent1="accent1" accent2="accent2" accent3="accent3" accent4="accent4" accent5="accent5" accent6="accent6" hlink="hlink" folHlink="folHlink"/>
  <p:sldLayoutIdLst>
    <p:sldLayoutId id="214748974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5" name="Picture 4" descr="McGraw-Hill Logo.jpg"/>
          <p:cNvPicPr>
            <a:picLocks noChangeAspect="1"/>
          </p:cNvPicPr>
          <p:nvPr userDrawn="1"/>
        </p:nvPicPr>
        <p:blipFill>
          <a:blip r:embed="rId3" cstate="print"/>
          <a:stretch>
            <a:fillRect/>
          </a:stretch>
        </p:blipFill>
        <p:spPr>
          <a:xfrm>
            <a:off x="0" y="6477000"/>
            <a:ext cx="762000" cy="381000"/>
          </a:xfrm>
          <a:prstGeom prst="rect">
            <a:avLst/>
          </a:prstGeom>
        </p:spPr>
      </p:pic>
      <p:sp>
        <p:nvSpPr>
          <p:cNvPr id="7" name="Rounded Rectangle 6"/>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762000" y="292387"/>
            <a:ext cx="2925224" cy="584775"/>
          </a:xfrm>
          <a:prstGeom prst="rect">
            <a:avLst/>
          </a:prstGeom>
          <a:noFill/>
        </p:spPr>
        <p:txBody>
          <a:bodyPr wrap="none" rtlCol="0">
            <a:spAutoFit/>
          </a:bodyPr>
          <a:lstStyle/>
          <a:p>
            <a:r>
              <a:rPr lang="en-US" sz="3200" b="1" dirty="0" smtClean="0">
                <a:solidFill>
                  <a:schemeClr val="tx2"/>
                </a:solidFill>
              </a:rPr>
              <a:t>Procedure Table</a:t>
            </a:r>
            <a:endParaRPr lang="en-US" sz="3200" b="1" dirty="0">
              <a:solidFill>
                <a:schemeClr val="tx2"/>
              </a:solidFill>
            </a:endParaRPr>
          </a:p>
        </p:txBody>
      </p:sp>
      <p:cxnSp>
        <p:nvCxnSpPr>
          <p:cNvPr id="9" name="Straight Connector 8"/>
          <p:cNvCxnSpPr/>
          <p:nvPr userDrawn="1"/>
        </p:nvCxnSpPr>
        <p:spPr>
          <a:xfrm>
            <a:off x="1595770" y="76200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968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5" name="Picture 4"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381000"/>
            <a:ext cx="9144000" cy="5867400"/>
          </a:xfrm>
          <a:prstGeom prst="rect">
            <a:avLst/>
          </a:prstGeom>
          <a:solidFill>
            <a:srgbClr val="E4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userDrawn="1"/>
        </p:nvCxnSpPr>
        <p:spPr>
          <a:xfrm>
            <a:off x="0" y="3810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2484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777856"/>
      </p:ext>
    </p:extLst>
  </p:cSld>
  <p:clrMap bg1="lt1" tx1="dk1" bg2="lt2" tx2="dk2" accent1="accent1" accent2="accent2" accent3="accent3" accent4="accent4" accent5="accent5" accent6="accent6" hlink="hlink" folHlink="folHlink"/>
  <p:sldLayoutIdLst>
    <p:sldLayoutId id="2147489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0"/>
            <a:ext cx="9144000" cy="6309360"/>
          </a:xfrm>
          <a:prstGeom prst="rect">
            <a:avLst/>
          </a:prstGeom>
          <a:solidFill>
            <a:srgbClr val="FEF2E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0"/>
            <a:ext cx="9144000" cy="609600"/>
          </a:xfrm>
          <a:prstGeom prst="rect">
            <a:avLst/>
          </a:prstGeom>
          <a:gradFill>
            <a:gsLst>
              <a:gs pos="20000">
                <a:srgbClr val="915B1D"/>
              </a:gs>
              <a:gs pos="100000">
                <a:srgbClr val="CA6D1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908106"/>
      </p:ext>
    </p:extLst>
  </p:cSld>
  <p:clrMap bg1="lt1" tx1="dk1" bg2="lt2" tx2="dk2" accent1="accent1" accent2="accent2" accent3="accent3" accent4="accent4" accent5="accent5" accent6="accent6" hlink="hlink" folHlink="folHlink"/>
  <p:sldLayoutIdLst>
    <p:sldLayoutId id="214748969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1.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0.wmf"/><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9.w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10.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26.wmf"/><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25.wmf"/><Relationship Id="rId4"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8.wmf"/><Relationship Id="rId2" Type="http://schemas.openxmlformats.org/officeDocument/2006/relationships/slideLayout" Target="../slideLayouts/slideLayout2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27.wmf"/><Relationship Id="rId4"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34.wmf"/><Relationship Id="rId2" Type="http://schemas.openxmlformats.org/officeDocument/2006/relationships/slideLayout" Target="../slideLayouts/slideLayout11.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33.wmf"/><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36.wmf"/><Relationship Id="rId2" Type="http://schemas.openxmlformats.org/officeDocument/2006/relationships/slideLayout" Target="../slideLayouts/slideLayout2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35.wmf"/><Relationship Id="rId4" Type="http://schemas.openxmlformats.org/officeDocument/2006/relationships/oleObject" Target="../embeddings/oleObject17.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8.wmf"/><Relationship Id="rId2" Type="http://schemas.openxmlformats.org/officeDocument/2006/relationships/slideLayout" Target="../slideLayouts/slideLayout22.xml"/><Relationship Id="rId1" Type="http://schemas.openxmlformats.org/officeDocument/2006/relationships/vmlDrawing" Target="../drawings/vmlDrawing12.vml"/><Relationship Id="rId6" Type="http://schemas.openxmlformats.org/officeDocument/2006/relationships/oleObject" Target="../embeddings/oleObject20.bin"/><Relationship Id="rId5" Type="http://schemas.openxmlformats.org/officeDocument/2006/relationships/image" Target="../media/image37.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2.xml"/><Relationship Id="rId1" Type="http://schemas.openxmlformats.org/officeDocument/2006/relationships/vmlDrawing" Target="../drawings/vmlDrawing13.vml"/><Relationship Id="rId5" Type="http://schemas.openxmlformats.org/officeDocument/2006/relationships/image" Target="../media/image39.wmf"/><Relationship Id="rId4" Type="http://schemas.openxmlformats.org/officeDocument/2006/relationships/oleObject" Target="../embeddings/oleObject21.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41.wmf"/><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40.wmf"/><Relationship Id="rId4" Type="http://schemas.openxmlformats.org/officeDocument/2006/relationships/oleObject" Target="../embeddings/oleObject22.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2.xml"/><Relationship Id="rId1" Type="http://schemas.openxmlformats.org/officeDocument/2006/relationships/vmlDrawing" Target="../drawings/vmlDrawing15.vml"/><Relationship Id="rId5" Type="http://schemas.openxmlformats.org/officeDocument/2006/relationships/image" Target="../media/image43.wmf"/><Relationship Id="rId4"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47.wmf"/><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oleObject" Target="../embeddings/oleObject26.bin"/><Relationship Id="rId5" Type="http://schemas.openxmlformats.org/officeDocument/2006/relationships/image" Target="../media/image46.wmf"/><Relationship Id="rId4" Type="http://schemas.openxmlformats.org/officeDocument/2006/relationships/oleObject" Target="../embeddings/oleObject25.bin"/></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50.wmf"/><Relationship Id="rId2" Type="http://schemas.openxmlformats.org/officeDocument/2006/relationships/slideLayout" Target="../slideLayouts/slideLayout21.xml"/><Relationship Id="rId1" Type="http://schemas.openxmlformats.org/officeDocument/2006/relationships/vmlDrawing" Target="../drawings/vmlDrawing17.vml"/><Relationship Id="rId6" Type="http://schemas.openxmlformats.org/officeDocument/2006/relationships/oleObject" Target="../embeddings/oleObject28.bin"/><Relationship Id="rId5" Type="http://schemas.openxmlformats.org/officeDocument/2006/relationships/image" Target="../media/image49.wmf"/><Relationship Id="rId4" Type="http://schemas.openxmlformats.org/officeDocument/2006/relationships/oleObject" Target="../embeddings/oleObject27.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52.wmf"/><Relationship Id="rId2" Type="http://schemas.openxmlformats.org/officeDocument/2006/relationships/slideLayout" Target="../slideLayouts/slideLayout11.xml"/><Relationship Id="rId1" Type="http://schemas.openxmlformats.org/officeDocument/2006/relationships/vmlDrawing" Target="../drawings/vmlDrawing18.vml"/><Relationship Id="rId6" Type="http://schemas.openxmlformats.org/officeDocument/2006/relationships/oleObject" Target="../embeddings/oleObject30.bin"/><Relationship Id="rId5" Type="http://schemas.openxmlformats.org/officeDocument/2006/relationships/image" Target="../media/image51.w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54.wmf"/><Relationship Id="rId2" Type="http://schemas.openxmlformats.org/officeDocument/2006/relationships/slideLayout" Target="../slideLayouts/slideLayout21.xml"/><Relationship Id="rId1" Type="http://schemas.openxmlformats.org/officeDocument/2006/relationships/vmlDrawing" Target="../drawings/vmlDrawing19.vml"/><Relationship Id="rId6" Type="http://schemas.openxmlformats.org/officeDocument/2006/relationships/oleObject" Target="../embeddings/oleObject32.bin"/><Relationship Id="rId5" Type="http://schemas.openxmlformats.org/officeDocument/2006/relationships/image" Target="../media/image53.wmf"/><Relationship Id="rId4" Type="http://schemas.openxmlformats.org/officeDocument/2006/relationships/oleObject" Target="../embeddings/oleObject31.bin"/></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1.xml"/><Relationship Id="rId4" Type="http://schemas.openxmlformats.org/officeDocument/2006/relationships/image" Target="../media/image5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1.xml"/><Relationship Id="rId7" Type="http://schemas.openxmlformats.org/officeDocument/2006/relationships/image" Target="../media/image58.wmf"/><Relationship Id="rId2" Type="http://schemas.openxmlformats.org/officeDocument/2006/relationships/slideLayout" Target="../slideLayouts/slideLayout11.xml"/><Relationship Id="rId1" Type="http://schemas.openxmlformats.org/officeDocument/2006/relationships/vmlDrawing" Target="../drawings/vmlDrawing20.vml"/><Relationship Id="rId6" Type="http://schemas.openxmlformats.org/officeDocument/2006/relationships/oleObject" Target="../embeddings/oleObject34.bin"/><Relationship Id="rId5" Type="http://schemas.openxmlformats.org/officeDocument/2006/relationships/image" Target="../media/image57.wmf"/><Relationship Id="rId4" Type="http://schemas.openxmlformats.org/officeDocument/2006/relationships/oleObject" Target="../embeddings/oleObject33.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73.xml"/><Relationship Id="rId7" Type="http://schemas.openxmlformats.org/officeDocument/2006/relationships/image" Target="../media/image60.wmf"/><Relationship Id="rId2" Type="http://schemas.openxmlformats.org/officeDocument/2006/relationships/slideLayout" Target="../slideLayouts/slideLayout11.xml"/><Relationship Id="rId1" Type="http://schemas.openxmlformats.org/officeDocument/2006/relationships/vmlDrawing" Target="../drawings/vmlDrawing21.vml"/><Relationship Id="rId6" Type="http://schemas.openxmlformats.org/officeDocument/2006/relationships/oleObject" Target="../embeddings/oleObject36.bin"/><Relationship Id="rId5" Type="http://schemas.openxmlformats.org/officeDocument/2006/relationships/image" Target="../media/image59.wmf"/><Relationship Id="rId4" Type="http://schemas.openxmlformats.org/officeDocument/2006/relationships/oleObject" Target="../embeddings/oleObject35.bin"/><Relationship Id="rId9" Type="http://schemas.openxmlformats.org/officeDocument/2006/relationships/image" Target="../media/image61.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76.xml"/><Relationship Id="rId7" Type="http://schemas.openxmlformats.org/officeDocument/2006/relationships/image" Target="../media/image63.wmf"/><Relationship Id="rId2" Type="http://schemas.openxmlformats.org/officeDocument/2006/relationships/slideLayout" Target="../slideLayouts/slideLayout11.xml"/><Relationship Id="rId1" Type="http://schemas.openxmlformats.org/officeDocument/2006/relationships/vmlDrawing" Target="../drawings/vmlDrawing22.vml"/><Relationship Id="rId6" Type="http://schemas.openxmlformats.org/officeDocument/2006/relationships/oleObject" Target="../embeddings/oleObject39.bin"/><Relationship Id="rId5" Type="http://schemas.openxmlformats.org/officeDocument/2006/relationships/image" Target="../media/image62.wmf"/><Relationship Id="rId4" Type="http://schemas.openxmlformats.org/officeDocument/2006/relationships/oleObject" Target="../embeddings/oleObject38.bin"/><Relationship Id="rId9" Type="http://schemas.openxmlformats.org/officeDocument/2006/relationships/image" Target="../media/image64.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noFill/>
        </p:spPr>
        <p:txBody>
          <a:bodyPr/>
          <a:lstStyle/>
          <a:p>
            <a:fld id="{788E6153-3A5C-4CCB-892F-0E9C74B599B3}" type="slidenum">
              <a:rPr lang="en-US" altLang="en-US">
                <a:solidFill>
                  <a:prstClr val="black">
                    <a:tint val="75000"/>
                  </a:prstClr>
                </a:solidFill>
              </a:rPr>
              <a:pPr/>
              <a:t>1</a:t>
            </a:fld>
            <a:endParaRPr lang="en-US" altLang="en-US" dirty="0">
              <a:solidFill>
                <a:prstClr val="black">
                  <a:tint val="75000"/>
                </a:prstClr>
              </a:solidFill>
            </a:endParaRPr>
          </a:p>
        </p:txBody>
      </p:sp>
      <p:sp>
        <p:nvSpPr>
          <p:cNvPr id="8" name="Footer Placeholder 8"/>
          <p:cNvSpPr>
            <a:spLocks noGrp="1"/>
          </p:cNvSpPr>
          <p:nvPr>
            <p:ph type="ftr" sz="quarter" idx="11"/>
          </p:nvPr>
        </p:nvSpPr>
        <p:spPr>
          <a:xfrm>
            <a:off x="1257300" y="6355080"/>
            <a:ext cx="6629400" cy="365125"/>
          </a:xfrm>
        </p:spPr>
        <p:txBody>
          <a:bodyPr/>
          <a:lstStyle/>
          <a:p>
            <a:pPr>
              <a:defRPr/>
            </a:pPr>
            <a:r>
              <a:rPr lang="en-US" dirty="0"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
        <p:nvSpPr>
          <p:cNvPr id="7" name="TextBox 6"/>
          <p:cNvSpPr txBox="1">
            <a:spLocks noChangeArrowheads="1"/>
          </p:cNvSpPr>
          <p:nvPr/>
        </p:nvSpPr>
        <p:spPr>
          <a:xfrm>
            <a:off x="3962400" y="2057400"/>
            <a:ext cx="5009316" cy="2438400"/>
          </a:xfrm>
          <a:prstGeom prst="rect">
            <a:avLst/>
          </a:prstGeom>
        </p:spPr>
        <p:txBody>
          <a:bodyPr vert="horz" lIns="91440" tIns="45720" rIns="91440" bIns="45720" rtlCol="0">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smtClean="0">
                <a:solidFill>
                  <a:prstClr val="black"/>
                </a:solidFill>
                <a:latin typeface="Arial" pitchFamily="34" charset="0"/>
                <a:cs typeface="Arial" pitchFamily="34" charset="0"/>
              </a:rPr>
              <a:t>C H A P T E R   T H R E E</a:t>
            </a:r>
          </a:p>
          <a:p>
            <a:endParaRPr lang="en-US" sz="4000" b="1" dirty="0" smtClean="0">
              <a:solidFill>
                <a:prstClr val="black"/>
              </a:solidFill>
              <a:latin typeface="Arial" pitchFamily="34" charset="0"/>
              <a:cs typeface="Arial" pitchFamily="34" charset="0"/>
            </a:endParaRPr>
          </a:p>
          <a:p>
            <a:pPr algn="ctr"/>
            <a:r>
              <a:rPr lang="en-US" sz="4000" b="1" dirty="0" smtClean="0">
                <a:solidFill>
                  <a:prstClr val="black"/>
                </a:solidFill>
                <a:latin typeface="Arial" pitchFamily="34" charset="0"/>
                <a:cs typeface="Arial" pitchFamily="34" charset="0"/>
              </a:rPr>
              <a:t>DATA  DESCRIPTION</a:t>
            </a:r>
          </a:p>
          <a:p>
            <a:endParaRPr lang="en-US" sz="2000" dirty="0">
              <a:solidFill>
                <a:prstClr val="black">
                  <a:tint val="75000"/>
                </a:prstClr>
              </a:solidFill>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295400"/>
            <a:ext cx="3492703" cy="4282719"/>
          </a:xfrm>
          <a:prstGeom prst="rect">
            <a:avLst/>
          </a:prstGeom>
        </p:spPr>
      </p:pic>
    </p:spTree>
    <p:extLst>
      <p:ext uri="{BB962C8B-B14F-4D97-AF65-F5344CB8AC3E}">
        <p14:creationId xmlns:p14="http://schemas.microsoft.com/office/powerpoint/2010/main" val="146018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3789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3-1</a:t>
            </a:r>
          </a:p>
          <a:p>
            <a:pPr>
              <a:buFont typeface="Wingdings" pitchFamily="2" charset="2"/>
              <a:buNone/>
            </a:pPr>
            <a:r>
              <a:rPr lang="en-US" sz="3600" dirty="0" smtClean="0"/>
              <a:t>Page #112</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656354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3-1: Police Incidents</a:t>
            </a:r>
          </a:p>
        </p:txBody>
      </p:sp>
      <p:sp>
        <p:nvSpPr>
          <p:cNvPr id="11267" name="Rectangle 3"/>
          <p:cNvSpPr>
            <a:spLocks noGrp="1" noChangeArrowheads="1"/>
          </p:cNvSpPr>
          <p:nvPr>
            <p:ph type="body" idx="1"/>
          </p:nvPr>
        </p:nvSpPr>
        <p:spPr>
          <a:xfrm>
            <a:off x="762000" y="1371600"/>
            <a:ext cx="8077200" cy="1905000"/>
          </a:xfrm>
        </p:spPr>
        <p:txBody>
          <a:bodyPr/>
          <a:lstStyle/>
          <a:p>
            <a:pPr marL="0" indent="0">
              <a:buNone/>
            </a:pPr>
            <a:r>
              <a:rPr lang="en-US" sz="2800" dirty="0"/>
              <a:t>The number of calls that a local police department responded to for a sample </a:t>
            </a:r>
            <a:r>
              <a:rPr lang="en-US" sz="2800" dirty="0" smtClean="0"/>
              <a:t>of9 </a:t>
            </a:r>
            <a:r>
              <a:rPr lang="en-US" sz="2800" dirty="0"/>
              <a:t>months is shown. Find the mean</a:t>
            </a:r>
            <a:r>
              <a:rPr lang="en-US" sz="2800" dirty="0" smtClean="0"/>
              <a:t>.</a:t>
            </a:r>
          </a:p>
          <a:p>
            <a:pPr marL="0" indent="0">
              <a:buNone/>
            </a:pPr>
            <a:r>
              <a:rPr lang="en-US" sz="2400" dirty="0" smtClean="0"/>
              <a:t>	475</a:t>
            </a:r>
            <a:r>
              <a:rPr lang="en-US" sz="2400" dirty="0"/>
              <a:t>, 447, 440, 761, 993, 1052, 783, 671, 621</a:t>
            </a:r>
            <a:endParaRPr lang="en-US" sz="2400" dirty="0" smtClean="0"/>
          </a:p>
        </p:txBody>
      </p:sp>
      <p:sp>
        <p:nvSpPr>
          <p:cNvPr id="9" name="TextBox 8"/>
          <p:cNvSpPr txBox="1">
            <a:spLocks noChangeArrowheads="1"/>
          </p:cNvSpPr>
          <p:nvPr/>
        </p:nvSpPr>
        <p:spPr bwMode="auto">
          <a:xfrm>
            <a:off x="990600" y="5410200"/>
            <a:ext cx="6404317"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800" dirty="0" smtClean="0">
                <a:solidFill>
                  <a:srgbClr val="000000"/>
                </a:solidFill>
              </a:rPr>
              <a:t>The mean number of incidents is 693.7</a:t>
            </a:r>
          </a:p>
        </p:txBody>
      </p:sp>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11</a:t>
            </a:fld>
            <a:endParaRPr lang="en-US" dirty="0" smtClean="0">
              <a:solidFill>
                <a:srgbClr val="000000"/>
              </a:solidFill>
              <a:latin typeface="Arial Black" pitchFamily="34" charset="0"/>
            </a:endParaRPr>
          </a:p>
        </p:txBody>
      </p:sp>
      <p:sp>
        <p:nvSpPr>
          <p:cNvPr id="11"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66" y="3361997"/>
            <a:ext cx="8576441" cy="1508818"/>
          </a:xfrm>
          <a:prstGeom prst="rect">
            <a:avLst/>
          </a:prstGeom>
        </p:spPr>
      </p:pic>
    </p:spTree>
    <p:extLst>
      <p:ext uri="{BB962C8B-B14F-4D97-AF65-F5344CB8AC3E}">
        <p14:creationId xmlns:p14="http://schemas.microsoft.com/office/powerpoint/2010/main" val="3855347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8"/>
          </p:nvPr>
        </p:nvSpPr>
        <p:spPr/>
        <p:txBody>
          <a:bodyPr/>
          <a:lstStyle/>
          <a:p>
            <a:r>
              <a:rPr lang="en-US" dirty="0" smtClean="0"/>
              <a:t>Finding the Mean for Grouped Data</a:t>
            </a:r>
            <a:endParaRPr lang="en-US" dirty="0"/>
          </a:p>
        </p:txBody>
      </p:sp>
      <p:sp>
        <p:nvSpPr>
          <p:cNvPr id="13" name="Text Placeholder 12"/>
          <p:cNvSpPr>
            <a:spLocks noGrp="1"/>
          </p:cNvSpPr>
          <p:nvPr>
            <p:ph type="body" sz="quarter" idx="21"/>
          </p:nvPr>
        </p:nvSpPr>
        <p:spPr>
          <a:xfrm>
            <a:off x="1143000" y="6553200"/>
            <a:ext cx="5943600" cy="304800"/>
          </a:xfrm>
        </p:spPr>
        <p:txBody>
          <a:bodyPr/>
          <a:lstStyle/>
          <a:p>
            <a:r>
              <a:rPr lang="en-US" sz="1200" dirty="0" err="1" smtClean="0"/>
              <a:t>Bluman</a:t>
            </a:r>
            <a:r>
              <a:rPr lang="en-US" sz="1200" dirty="0" smtClean="0"/>
              <a:t> chapter 3</a:t>
            </a:r>
            <a:endParaRPr lang="en-US" sz="1200" dirty="0"/>
          </a:p>
        </p:txBody>
      </p:sp>
      <p:sp>
        <p:nvSpPr>
          <p:cNvPr id="14" name="TextBox 13"/>
          <p:cNvSpPr txBox="1"/>
          <p:nvPr/>
        </p:nvSpPr>
        <p:spPr>
          <a:xfrm>
            <a:off x="381000" y="1645604"/>
            <a:ext cx="8382000" cy="3785652"/>
          </a:xfrm>
          <a:prstGeom prst="rect">
            <a:avLst/>
          </a:prstGeom>
          <a:noFill/>
        </p:spPr>
        <p:txBody>
          <a:bodyPr wrap="square" rtlCol="0">
            <a:spAutoFit/>
          </a:bodyPr>
          <a:lstStyle/>
          <a:p>
            <a:r>
              <a:rPr lang="en-US" sz="2400" b="1" dirty="0" smtClean="0"/>
              <a:t>Step 1 </a:t>
            </a:r>
            <a:r>
              <a:rPr lang="en-US" sz="2400" dirty="0" smtClean="0"/>
              <a:t>Make a table as shown</a:t>
            </a:r>
          </a:p>
          <a:p>
            <a:endParaRPr lang="en-US" sz="2400" b="1" dirty="0"/>
          </a:p>
          <a:p>
            <a:endParaRPr lang="en-US" sz="2400" b="1" dirty="0" smtClean="0"/>
          </a:p>
          <a:p>
            <a:endParaRPr lang="en-US" sz="2400" b="1" dirty="0"/>
          </a:p>
          <a:p>
            <a:endParaRPr lang="en-US" sz="2400" b="1" dirty="0" smtClean="0"/>
          </a:p>
          <a:p>
            <a:r>
              <a:rPr lang="en-US" sz="2400" b="1" dirty="0" smtClean="0"/>
              <a:t>Step 2 </a:t>
            </a:r>
            <a:r>
              <a:rPr lang="en-US" sz="2400" dirty="0" smtClean="0"/>
              <a:t>Find the midpoints of each class and place them in column C.</a:t>
            </a:r>
          </a:p>
          <a:p>
            <a:endParaRPr lang="en-US" sz="2400" b="1" dirty="0" smtClean="0"/>
          </a:p>
          <a:p>
            <a:r>
              <a:rPr lang="en-US" sz="2400" b="1" dirty="0" smtClean="0"/>
              <a:t>Step 3 </a:t>
            </a:r>
            <a:r>
              <a:rPr lang="en-US" sz="2400" dirty="0" smtClean="0"/>
              <a:t>multiply the frequency by the midpoint for each class, and place the product in column D.</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232785"/>
            <a:ext cx="6781800" cy="851481"/>
          </a:xfrm>
          <a:prstGeom prst="rect">
            <a:avLst/>
          </a:prstGeom>
        </p:spPr>
      </p:pic>
      <p:sp>
        <p:nvSpPr>
          <p:cNvPr id="7"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extLst>
      <p:ext uri="{BB962C8B-B14F-4D97-AF65-F5344CB8AC3E}">
        <p14:creationId xmlns:p14="http://schemas.microsoft.com/office/powerpoint/2010/main" val="30198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8"/>
          </p:nvPr>
        </p:nvSpPr>
        <p:spPr/>
        <p:txBody>
          <a:bodyPr/>
          <a:lstStyle/>
          <a:p>
            <a:r>
              <a:rPr lang="en-US" dirty="0" smtClean="0"/>
              <a:t>Finding the mean for Grouped Data</a:t>
            </a:r>
            <a:endParaRPr lang="en-US" dirty="0"/>
          </a:p>
        </p:txBody>
      </p:sp>
      <p:sp>
        <p:nvSpPr>
          <p:cNvPr id="13" name="Text Placeholder 12"/>
          <p:cNvSpPr>
            <a:spLocks noGrp="1"/>
          </p:cNvSpPr>
          <p:nvPr>
            <p:ph type="body" sz="quarter" idx="21"/>
          </p:nvPr>
        </p:nvSpPr>
        <p:spPr>
          <a:xfrm>
            <a:off x="1143000" y="6553200"/>
            <a:ext cx="5943600" cy="609600"/>
          </a:xfrm>
        </p:spPr>
        <p:txBody>
          <a:bodyPr/>
          <a:lstStyle/>
          <a:p>
            <a:r>
              <a:rPr lang="en-US" sz="1200" dirty="0" err="1" smtClean="0"/>
              <a:t>Bluman</a:t>
            </a:r>
            <a:r>
              <a:rPr lang="en-US" sz="1200" dirty="0" smtClean="0"/>
              <a:t> </a:t>
            </a:r>
            <a:r>
              <a:rPr lang="en-US" sz="1200" dirty="0" err="1" smtClean="0"/>
              <a:t>chapeter</a:t>
            </a:r>
            <a:r>
              <a:rPr lang="en-US" sz="1200" dirty="0" smtClean="0"/>
              <a:t> 3</a:t>
            </a:r>
          </a:p>
          <a:p>
            <a:endParaRPr lang="en-US" sz="1200" dirty="0"/>
          </a:p>
        </p:txBody>
      </p:sp>
      <p:sp>
        <p:nvSpPr>
          <p:cNvPr id="15" name="TextBox 14"/>
          <p:cNvSpPr txBox="1"/>
          <p:nvPr/>
        </p:nvSpPr>
        <p:spPr>
          <a:xfrm>
            <a:off x="457200" y="1524000"/>
            <a:ext cx="8077200" cy="2585323"/>
          </a:xfrm>
          <a:prstGeom prst="rect">
            <a:avLst/>
          </a:prstGeom>
          <a:noFill/>
        </p:spPr>
        <p:txBody>
          <a:bodyPr wrap="square" rtlCol="0">
            <a:spAutoFit/>
          </a:bodyPr>
          <a:lstStyle/>
          <a:p>
            <a:r>
              <a:rPr lang="en-US" sz="2400" b="1" dirty="0"/>
              <a:t>Step 4 </a:t>
            </a:r>
            <a:r>
              <a:rPr lang="en-US" sz="2400" dirty="0"/>
              <a:t>Find the sum of column D.</a:t>
            </a:r>
          </a:p>
          <a:p>
            <a:endParaRPr lang="en-US" sz="2400" b="1" dirty="0" smtClean="0"/>
          </a:p>
          <a:p>
            <a:r>
              <a:rPr lang="en-US" sz="2400" b="1" dirty="0" smtClean="0"/>
              <a:t>Step </a:t>
            </a:r>
            <a:r>
              <a:rPr lang="en-US" sz="2400" b="1" dirty="0"/>
              <a:t>5 </a:t>
            </a:r>
            <a:r>
              <a:rPr lang="en-US" sz="2400" dirty="0"/>
              <a:t>Divide the sum obtained in column D by the sum of frequencies obtained in column B</a:t>
            </a:r>
            <a:r>
              <a:rPr lang="en-US" sz="2400" dirty="0" smtClean="0"/>
              <a:t>.</a:t>
            </a:r>
          </a:p>
          <a:p>
            <a:endParaRPr lang="en-US" sz="2400" b="1" dirty="0"/>
          </a:p>
          <a:p>
            <a:r>
              <a:rPr lang="en-US" sz="2400" dirty="0" smtClean="0"/>
              <a:t>The formula for the mean is</a:t>
            </a:r>
            <a:endParaRPr lang="en-US" sz="2400" dirty="0"/>
          </a:p>
          <a:p>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083" y="4437670"/>
            <a:ext cx="2667000" cy="1318403"/>
          </a:xfrm>
          <a:prstGeom prst="rect">
            <a:avLst/>
          </a:prstGeom>
        </p:spPr>
      </p:pic>
      <p:sp>
        <p:nvSpPr>
          <p:cNvPr id="6"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extLst>
      <p:ext uri="{BB962C8B-B14F-4D97-AF65-F5344CB8AC3E}">
        <p14:creationId xmlns:p14="http://schemas.microsoft.com/office/powerpoint/2010/main" val="387703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3993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3-3</a:t>
            </a:r>
          </a:p>
          <a:p>
            <a:pPr>
              <a:buFont typeface="Wingdings" pitchFamily="2" charset="2"/>
              <a:buNone/>
            </a:pPr>
            <a:r>
              <a:rPr lang="en-US" sz="3600" dirty="0" smtClean="0"/>
              <a:t>Page #113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493675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838200"/>
          </a:xfrm>
        </p:spPr>
        <p:txBody>
          <a:bodyPr/>
          <a:lstStyle/>
          <a:p>
            <a:pPr eaLnBrk="1" hangingPunct="1"/>
            <a:r>
              <a:rPr lang="en-US" sz="4000" smtClean="0"/>
              <a:t>Example 3-3: Miles Run</a:t>
            </a:r>
          </a:p>
        </p:txBody>
      </p:sp>
      <p:sp>
        <p:nvSpPr>
          <p:cNvPr id="9" name="Rectangle 3"/>
          <p:cNvSpPr txBox="1">
            <a:spLocks noChangeArrowheads="1"/>
          </p:cNvSpPr>
          <p:nvPr/>
        </p:nvSpPr>
        <p:spPr bwMode="auto">
          <a:xfrm>
            <a:off x="533400" y="1295400"/>
            <a:ext cx="8077200" cy="990600"/>
          </a:xfrm>
          <a:prstGeom prst="rect">
            <a:avLst/>
          </a:prstGeom>
          <a:noFill/>
          <a:ln w="9525">
            <a:noFill/>
            <a:miter lim="800000"/>
            <a:headEnd/>
            <a:tailEnd/>
          </a:ln>
        </p:spPr>
        <p:txBody>
          <a:bodyPr/>
          <a:lstStyle/>
          <a:p>
            <a:pPr fontAlgn="base">
              <a:lnSpc>
                <a:spcPct val="90000"/>
              </a:lnSpc>
              <a:spcBef>
                <a:spcPct val="0"/>
              </a:spcBef>
              <a:spcAft>
                <a:spcPct val="0"/>
              </a:spcAft>
              <a:defRPr/>
            </a:pPr>
            <a:r>
              <a:rPr lang="en-US" sz="3200" kern="0" dirty="0">
                <a:solidFill>
                  <a:srgbClr val="000000"/>
                </a:solidFill>
              </a:rPr>
              <a:t>Below is a frequency distribution of miles run per week.  Find the mean.</a:t>
            </a:r>
          </a:p>
        </p:txBody>
      </p:sp>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15</a:t>
            </a:fld>
            <a:endParaRPr lang="en-US" dirty="0" smtClean="0">
              <a:solidFill>
                <a:srgbClr val="000000"/>
              </a:solidFill>
              <a:latin typeface="Arial Black" pitchFamily="34" charset="0"/>
            </a:endParaRPr>
          </a:p>
        </p:txBody>
      </p:sp>
      <p:sp>
        <p:nvSpPr>
          <p:cNvPr id="11"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672254"/>
            <a:ext cx="4901724" cy="3271345"/>
          </a:xfrm>
          <a:prstGeom prst="rect">
            <a:avLst/>
          </a:prstGeom>
        </p:spPr>
      </p:pic>
    </p:spTree>
    <p:extLst>
      <p:ext uri="{BB962C8B-B14F-4D97-AF65-F5344CB8AC3E}">
        <p14:creationId xmlns:p14="http://schemas.microsoft.com/office/powerpoint/2010/main" val="3544385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457200"/>
            <a:ext cx="8229600" cy="838200"/>
          </a:xfrm>
        </p:spPr>
        <p:txBody>
          <a:bodyPr/>
          <a:lstStyle/>
          <a:p>
            <a:pPr eaLnBrk="1" hangingPunct="1"/>
            <a:r>
              <a:rPr lang="en-US" sz="4000" smtClean="0"/>
              <a:t>Example 3-3: Miles Run</a:t>
            </a:r>
          </a:p>
        </p:txBody>
      </p:sp>
      <p:graphicFrame>
        <p:nvGraphicFramePr>
          <p:cNvPr id="29701" name="Object 5"/>
          <p:cNvGraphicFramePr>
            <a:graphicFrameLocks noChangeAspect="1"/>
          </p:cNvGraphicFramePr>
          <p:nvPr/>
        </p:nvGraphicFramePr>
        <p:xfrm>
          <a:off x="685800" y="5310188"/>
          <a:ext cx="4518025" cy="893762"/>
        </p:xfrm>
        <a:graphic>
          <a:graphicData uri="http://schemas.openxmlformats.org/presentationml/2006/ole">
            <mc:AlternateContent xmlns:mc="http://schemas.openxmlformats.org/markup-compatibility/2006">
              <mc:Choice xmlns:v="urn:schemas-microsoft-com:vml" Requires="v">
                <p:oleObj spid="_x0000_s4131" name="Equation" r:id="rId4" imgW="2184120" imgH="431640" progId="Equation.DSMT4">
                  <p:embed/>
                </p:oleObj>
              </mc:Choice>
              <mc:Fallback>
                <p:oleObj name="Equation" r:id="rId4" imgW="21841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10188"/>
                        <a:ext cx="4518025"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16</a:t>
            </a:fld>
            <a:endParaRPr lang="en-US" dirty="0" smtClean="0">
              <a:solidFill>
                <a:srgbClr val="000000"/>
              </a:solidFill>
              <a:latin typeface="Arial Black" pitchFamily="34" charset="0"/>
            </a:endParaRPr>
          </a:p>
        </p:txBody>
      </p:sp>
      <p:sp>
        <p:nvSpPr>
          <p:cNvPr id="1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1524000"/>
            <a:ext cx="7382906" cy="3343742"/>
          </a:xfrm>
          <a:prstGeom prst="rect">
            <a:avLst/>
          </a:prstGeom>
        </p:spPr>
      </p:pic>
    </p:spTree>
    <p:extLst>
      <p:ext uri="{BB962C8B-B14F-4D97-AF65-F5344CB8AC3E}">
        <p14:creationId xmlns:p14="http://schemas.microsoft.com/office/powerpoint/2010/main" val="1762153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62000"/>
            <a:ext cx="8229600" cy="914400"/>
          </a:xfrm>
        </p:spPr>
        <p:txBody>
          <a:bodyPr/>
          <a:lstStyle/>
          <a:p>
            <a:pPr eaLnBrk="1" hangingPunct="1"/>
            <a:r>
              <a:rPr lang="en-US" sz="4000" smtClean="0"/>
              <a:t>Measures of Central Tendency: Median</a:t>
            </a:r>
          </a:p>
        </p:txBody>
      </p:sp>
      <p:sp>
        <p:nvSpPr>
          <p:cNvPr id="12291" name="Rectangle 3"/>
          <p:cNvSpPr>
            <a:spLocks noGrp="1" noChangeArrowheads="1"/>
          </p:cNvSpPr>
          <p:nvPr>
            <p:ph type="body" idx="1"/>
          </p:nvPr>
        </p:nvSpPr>
        <p:spPr>
          <a:xfrm>
            <a:off x="457200" y="1981200"/>
            <a:ext cx="8077200" cy="4191000"/>
          </a:xfrm>
        </p:spPr>
        <p:txBody>
          <a:bodyPr/>
          <a:lstStyle/>
          <a:p>
            <a:pPr marL="0" indent="0" eaLnBrk="1" hangingPunct="1">
              <a:spcBef>
                <a:spcPct val="50000"/>
              </a:spcBef>
              <a:buNone/>
              <a:defRPr/>
            </a:pPr>
            <a:r>
              <a:rPr lang="en-US" dirty="0" smtClean="0"/>
              <a:t>The</a:t>
            </a:r>
            <a:r>
              <a:rPr lang="en-US" b="1" dirty="0" smtClean="0">
                <a:solidFill>
                  <a:srgbClr val="000099"/>
                </a:solidFill>
                <a:effectLst>
                  <a:outerShdw blurRad="38100" dist="38100" dir="2700000" algn="tl">
                    <a:srgbClr val="C0C0C0"/>
                  </a:outerShdw>
                </a:effectLst>
              </a:rPr>
              <a:t> median </a:t>
            </a:r>
            <a:r>
              <a:rPr lang="en-US" dirty="0" smtClean="0"/>
              <a:t>is the midpoint of the data array.  The symbol for the median is MD.</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941678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8"/>
          </p:nvPr>
        </p:nvSpPr>
        <p:spPr/>
        <p:txBody>
          <a:bodyPr/>
          <a:lstStyle/>
          <a:p>
            <a:r>
              <a:rPr lang="en-US" dirty="0" smtClean="0"/>
              <a:t>Finding the median</a:t>
            </a:r>
            <a:endParaRPr lang="en-US" dirty="0"/>
          </a:p>
        </p:txBody>
      </p:sp>
      <p:sp>
        <p:nvSpPr>
          <p:cNvPr id="13" name="Text Placeholder 12"/>
          <p:cNvSpPr>
            <a:spLocks noGrp="1"/>
          </p:cNvSpPr>
          <p:nvPr>
            <p:ph type="body" sz="quarter" idx="21"/>
          </p:nvPr>
        </p:nvSpPr>
        <p:spPr>
          <a:xfrm>
            <a:off x="1143000" y="6553200"/>
            <a:ext cx="5943600" cy="457200"/>
          </a:xfrm>
        </p:spPr>
        <p:txBody>
          <a:bodyPr/>
          <a:lstStyle/>
          <a:p>
            <a:r>
              <a:rPr lang="en-US" sz="1200" dirty="0" err="1" smtClean="0"/>
              <a:t>Bluman</a:t>
            </a:r>
            <a:r>
              <a:rPr lang="en-US" sz="1200" dirty="0" smtClean="0"/>
              <a:t> chapter 3</a:t>
            </a:r>
          </a:p>
          <a:p>
            <a:endParaRPr lang="en-US" dirty="0"/>
          </a:p>
        </p:txBody>
      </p:sp>
      <p:sp>
        <p:nvSpPr>
          <p:cNvPr id="14" name="TextBox 13"/>
          <p:cNvSpPr txBox="1"/>
          <p:nvPr/>
        </p:nvSpPr>
        <p:spPr>
          <a:xfrm>
            <a:off x="457200" y="1524000"/>
            <a:ext cx="8077200" cy="3046988"/>
          </a:xfrm>
          <a:prstGeom prst="rect">
            <a:avLst/>
          </a:prstGeom>
          <a:noFill/>
        </p:spPr>
        <p:txBody>
          <a:bodyPr wrap="square" rtlCol="0">
            <a:spAutoFit/>
          </a:bodyPr>
          <a:lstStyle/>
          <a:p>
            <a:r>
              <a:rPr lang="en-US" sz="2400" b="1" dirty="0" smtClean="0"/>
              <a:t>Step 1 </a:t>
            </a:r>
            <a:r>
              <a:rPr lang="en-US" sz="2400" dirty="0" smtClean="0"/>
              <a:t>Arrange the data values in ascending order.</a:t>
            </a:r>
          </a:p>
          <a:p>
            <a:endParaRPr lang="en-US" sz="2400" dirty="0"/>
          </a:p>
          <a:p>
            <a:r>
              <a:rPr lang="en-US" sz="2400" b="1" dirty="0" smtClean="0"/>
              <a:t>Step 2 </a:t>
            </a:r>
            <a:r>
              <a:rPr lang="en-US" sz="2400" dirty="0" smtClean="0"/>
              <a:t>determine the number of values in the data set. </a:t>
            </a:r>
          </a:p>
          <a:p>
            <a:endParaRPr lang="en-US" sz="2400" dirty="0"/>
          </a:p>
          <a:p>
            <a:r>
              <a:rPr lang="en-US" sz="2400" b="1" dirty="0" smtClean="0"/>
              <a:t>Step 3 </a:t>
            </a:r>
          </a:p>
          <a:p>
            <a:pPr marL="457200" indent="-457200">
              <a:buAutoNum type="alphaLcPeriod"/>
            </a:pPr>
            <a:r>
              <a:rPr lang="en-US" sz="2400" dirty="0" smtClean="0"/>
              <a:t>If </a:t>
            </a:r>
            <a:r>
              <a:rPr lang="en-US" sz="2400" i="1" dirty="0" smtClean="0"/>
              <a:t>n</a:t>
            </a:r>
            <a:r>
              <a:rPr lang="en-US" sz="2400" dirty="0" smtClean="0"/>
              <a:t> is odd, select the middle data value as the median.</a:t>
            </a:r>
          </a:p>
          <a:p>
            <a:pPr marL="457200" indent="-457200">
              <a:buAutoNum type="alphaLcPeriod"/>
            </a:pPr>
            <a:r>
              <a:rPr lang="en-US" sz="2400" dirty="0" smtClean="0"/>
              <a:t>If </a:t>
            </a:r>
            <a:r>
              <a:rPr lang="en-US" sz="2400" i="1" dirty="0" smtClean="0"/>
              <a:t>n</a:t>
            </a:r>
            <a:r>
              <a:rPr lang="en-US" sz="2400" dirty="0" smtClean="0"/>
              <a:t> is even, find the mean of the two middle values. That is, add them and divide the sum by 2.</a:t>
            </a:r>
            <a:endParaRPr lang="en-US" sz="2400" dirty="0"/>
          </a:p>
        </p:txBody>
      </p:sp>
      <p:sp>
        <p:nvSpPr>
          <p:cNvPr id="6"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extLst>
      <p:ext uri="{BB962C8B-B14F-4D97-AF65-F5344CB8AC3E}">
        <p14:creationId xmlns:p14="http://schemas.microsoft.com/office/powerpoint/2010/main" val="414374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4301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3-4</a:t>
            </a:r>
          </a:p>
          <a:p>
            <a:pPr>
              <a:buFont typeface="Wingdings" pitchFamily="2" charset="2"/>
              <a:buNone/>
            </a:pPr>
            <a:r>
              <a:rPr lang="en-US" sz="3600" dirty="0" smtClean="0"/>
              <a:t>Page #115</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793783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pterSubTitle" hidden="1"/>
          <p:cNvSpPr>
            <a:spLocks noGrp="1"/>
          </p:cNvSpPr>
          <p:nvPr>
            <p:ph type="body" sz="quarter" idx="12"/>
          </p:nvPr>
        </p:nvSpPr>
        <p:spPr/>
        <p:txBody>
          <a:bodyPr/>
          <a:lstStyle/>
          <a:p>
            <a:pPr>
              <a:buNone/>
            </a:pPr>
            <a:endParaRPr lang="en-US">
              <a:solidFill>
                <a:srgbClr val="000000"/>
              </a:solidFill>
            </a:endParaRPr>
          </a:p>
        </p:txBody>
      </p:sp>
      <p:sp>
        <p:nvSpPr>
          <p:cNvPr id="5" name="SectionNumber" hidden="1"/>
          <p:cNvSpPr>
            <a:spLocks noGrp="1"/>
          </p:cNvSpPr>
          <p:nvPr>
            <p:ph type="body" sz="quarter" idx="13"/>
          </p:nvPr>
        </p:nvSpPr>
        <p:spPr/>
        <p:txBody>
          <a:bodyPr/>
          <a:lstStyle/>
          <a:p>
            <a:pPr>
              <a:buNone/>
            </a:pPr>
            <a:r>
              <a:rPr lang="en-US" b="1" smtClean="0">
                <a:solidFill>
                  <a:srgbClr val="000000"/>
                </a:solidFill>
              </a:rPr>
              <a:t>1.1</a:t>
            </a:r>
            <a:endParaRPr lang="en-US" b="1">
              <a:solidFill>
                <a:srgbClr val="000000"/>
              </a:solidFill>
            </a:endParaRPr>
          </a:p>
        </p:txBody>
      </p:sp>
      <p:sp>
        <p:nvSpPr>
          <p:cNvPr id="6" name="SectionTitle" hidden="1"/>
          <p:cNvSpPr>
            <a:spLocks noGrp="1"/>
          </p:cNvSpPr>
          <p:nvPr>
            <p:ph type="body" sz="quarter" idx="14"/>
          </p:nvPr>
        </p:nvSpPr>
        <p:spPr/>
        <p:txBody>
          <a:bodyPr/>
          <a:lstStyle/>
          <a:p>
            <a:pPr>
              <a:buNone/>
            </a:pPr>
            <a:r>
              <a:rPr lang="en-US" b="1" smtClean="0">
                <a:solidFill>
                  <a:srgbClr val="000000"/>
                </a:solidFill>
              </a:rPr>
              <a:t>Descriptive and Inferential Statistics</a:t>
            </a:r>
            <a:endParaRPr lang="en-US" b="1">
              <a:solidFill>
                <a:srgbClr val="000000"/>
              </a:solidFill>
            </a:endParaRPr>
          </a:p>
        </p:txBody>
      </p:sp>
      <p:sp>
        <p:nvSpPr>
          <p:cNvPr id="7" name="ObjectiveNumber" hidden="1"/>
          <p:cNvSpPr>
            <a:spLocks noGrp="1"/>
          </p:cNvSpPr>
          <p:nvPr>
            <p:ph type="body" sz="quarter" idx="15"/>
          </p:nvPr>
        </p:nvSpPr>
        <p:spPr/>
        <p:txBody>
          <a:bodyPr/>
          <a:lstStyle/>
          <a:p>
            <a:pPr>
              <a:buNone/>
            </a:pPr>
            <a:endParaRPr lang="en-US">
              <a:solidFill>
                <a:srgbClr val="000000"/>
              </a:solidFill>
            </a:endParaRPr>
          </a:p>
        </p:txBody>
      </p:sp>
      <p:sp>
        <p:nvSpPr>
          <p:cNvPr id="8" name="Objective" hidden="1"/>
          <p:cNvSpPr>
            <a:spLocks noGrp="1"/>
          </p:cNvSpPr>
          <p:nvPr>
            <p:ph type="body" sz="quarter" idx="16"/>
          </p:nvPr>
        </p:nvSpPr>
        <p:spPr/>
        <p:txBody>
          <a:bodyPr/>
          <a:lstStyle/>
          <a:p>
            <a:pPr>
              <a:buNone/>
            </a:pPr>
            <a:endParaRPr lang="en-US">
              <a:solidFill>
                <a:srgbClr val="000000"/>
              </a:solidFill>
            </a:endParaRPr>
          </a:p>
        </p:txBody>
      </p:sp>
      <p:sp>
        <p:nvSpPr>
          <p:cNvPr id="9" name="ItemNumber" hidden="1"/>
          <p:cNvSpPr>
            <a:spLocks noGrp="1"/>
          </p:cNvSpPr>
          <p:nvPr>
            <p:ph type="body" sz="quarter" idx="17"/>
          </p:nvPr>
        </p:nvSpPr>
        <p:spPr/>
        <p:txBody>
          <a:bodyPr/>
          <a:lstStyle/>
          <a:p>
            <a:pPr>
              <a:buNone/>
            </a:pPr>
            <a:endParaRPr lang="en-US">
              <a:solidFill>
                <a:srgbClr val="000000"/>
              </a:solidFill>
            </a:endParaRPr>
          </a:p>
        </p:txBody>
      </p:sp>
      <p:sp>
        <p:nvSpPr>
          <p:cNvPr id="10" name="ItemTitle" hidden="1"/>
          <p:cNvSpPr>
            <a:spLocks noGrp="1"/>
          </p:cNvSpPr>
          <p:nvPr>
            <p:ph type="body" sz="quarter" idx="18"/>
          </p:nvPr>
        </p:nvSpPr>
        <p:spPr/>
        <p:txBody>
          <a:bodyPr/>
          <a:lstStyle/>
          <a:p>
            <a:pPr>
              <a:buNone/>
            </a:pPr>
            <a:endParaRPr lang="en-US">
              <a:solidFill>
                <a:srgbClr val="000000"/>
              </a:solidFill>
            </a:endParaRPr>
          </a:p>
        </p:txBody>
      </p:sp>
      <p:sp>
        <p:nvSpPr>
          <p:cNvPr id="11" name="CONS" hidden="1"/>
          <p:cNvSpPr>
            <a:spLocks noGrp="1"/>
          </p:cNvSpPr>
          <p:nvPr>
            <p:ph type="body" sz="quarter" idx="19"/>
          </p:nvPr>
        </p:nvSpPr>
        <p:spPr/>
        <p:txBody>
          <a:bodyPr/>
          <a:lstStyle/>
          <a:p>
            <a:pPr>
              <a:buNone/>
            </a:pPr>
            <a:endParaRPr lang="en-US">
              <a:solidFill>
                <a:srgbClr val="000000"/>
              </a:solidFill>
            </a:endParaRPr>
          </a:p>
        </p:txBody>
      </p:sp>
      <p:sp>
        <p:nvSpPr>
          <p:cNvPr id="12" name="SlideNumber" hidden="1"/>
          <p:cNvSpPr>
            <a:spLocks noGrp="1"/>
          </p:cNvSpPr>
          <p:nvPr>
            <p:ph type="body" sz="quarter" idx="20"/>
          </p:nvPr>
        </p:nvSpPr>
        <p:spPr/>
        <p:txBody>
          <a:bodyPr/>
          <a:lstStyle/>
          <a:p>
            <a:pPr>
              <a:buNone/>
            </a:pPr>
            <a:r>
              <a:rPr lang="en-US" smtClean="0">
                <a:solidFill>
                  <a:srgbClr val="000000"/>
                </a:solidFill>
              </a:rPr>
              <a:t>Slide </a:t>
            </a:r>
            <a:fld id="{392768C5-4733-48CA-BA9E-BB9B777501AE}" type="slidenum">
              <a:rPr lang="en-US" smtClean="0">
                <a:solidFill>
                  <a:srgbClr val="000000"/>
                </a:solidFill>
              </a:rPr>
              <a:t>2</a:t>
            </a:fld>
            <a:endParaRPr lang="en-US">
              <a:solidFill>
                <a:srgbClr val="000000"/>
              </a:solidFill>
            </a:endParaRPr>
          </a:p>
        </p:txBody>
      </p:sp>
      <p:sp>
        <p:nvSpPr>
          <p:cNvPr id="13" name="Copyright" hidden="1"/>
          <p:cNvSpPr>
            <a:spLocks noGrp="1"/>
          </p:cNvSpPr>
          <p:nvPr>
            <p:ph type="body" sz="quarter" idx="21"/>
          </p:nvPr>
        </p:nvSpPr>
        <p:spPr/>
        <p:txBody>
          <a:bodyPr/>
          <a:lstStyle/>
          <a:p>
            <a:pPr>
              <a:buNone/>
            </a:pPr>
            <a:r>
              <a:rPr lang="en-US" smtClean="0">
                <a:solidFill>
                  <a:srgbClr val="000000"/>
                </a:solidFill>
              </a:rPr>
              <a:t>Copyright © 2012 The McGraw-Hill Companies, Inc. </a:t>
            </a:r>
            <a:endParaRPr lang="en-US">
              <a:solidFill>
                <a:srgbClr val="000000"/>
              </a:solidFill>
            </a:endParaRPr>
          </a:p>
        </p:txBody>
      </p:sp>
      <p:graphicFrame>
        <p:nvGraphicFramePr>
          <p:cNvPr id="14" name="SectionsTable"/>
          <p:cNvGraphicFramePr>
            <a:graphicFrameLocks noGrp="1"/>
          </p:cNvGraphicFramePr>
          <p:nvPr>
            <p:extLst>
              <p:ext uri="{D42A27DB-BD31-4B8C-83A1-F6EECF244321}">
                <p14:modId xmlns:p14="http://schemas.microsoft.com/office/powerpoint/2010/main" val="122166019"/>
              </p:ext>
            </p:extLst>
          </p:nvPr>
        </p:nvGraphicFramePr>
        <p:xfrm>
          <a:off x="228600" y="3124200"/>
          <a:ext cx="8686800" cy="2072640"/>
        </p:xfrm>
        <a:graphic>
          <a:graphicData uri="http://schemas.openxmlformats.org/drawingml/2006/table">
            <a:tbl>
              <a:tblPr>
                <a:tableStyleId>{5C22544A-7EE6-4342-B048-85BDC9FD1C3A}</a:tableStyleId>
              </a:tblPr>
              <a:tblGrid>
                <a:gridCol w="1143000"/>
                <a:gridCol w="7543800"/>
              </a:tblGrid>
              <a:tr h="471170">
                <a:tc>
                  <a:txBody>
                    <a:bodyPr/>
                    <a:lstStyle/>
                    <a:p>
                      <a:pPr algn="r"/>
                      <a:r>
                        <a:rPr lang="en-US" sz="2800" b="1" dirty="0" smtClean="0">
                          <a:solidFill>
                            <a:srgbClr val="196AB4"/>
                          </a:solidFill>
                          <a:latin typeface="+mn-lt"/>
                        </a:rPr>
                        <a:t>3-1</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Measures of Central Tendency</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dirty="0" smtClean="0">
                          <a:solidFill>
                            <a:srgbClr val="196AB4"/>
                          </a:solidFill>
                          <a:latin typeface="+mn-lt"/>
                        </a:rPr>
                        <a:t>3-2</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Measures of Variation</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dirty="0" smtClean="0">
                          <a:solidFill>
                            <a:srgbClr val="196AB4"/>
                          </a:solidFill>
                          <a:latin typeface="+mn-lt"/>
                        </a:rPr>
                        <a:t>3-3</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Measures of Position</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smtClean="0">
                          <a:solidFill>
                            <a:srgbClr val="196AB4"/>
                          </a:solidFill>
                          <a:latin typeface="+mn-lt"/>
                        </a:rPr>
                        <a:t>3-4</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cap="none" dirty="0" smtClean="0">
                          <a:solidFill>
                            <a:schemeClr val="tx1"/>
                          </a:solidFill>
                          <a:latin typeface="+mn-lt"/>
                        </a:rPr>
                        <a:t>Exploratory Data Analysis</a:t>
                      </a:r>
                      <a:endParaRPr lang="en-US" sz="2800" b="1" cap="none"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381000" y="1887699"/>
            <a:ext cx="1927131" cy="769441"/>
          </a:xfrm>
          <a:prstGeom prst="rect">
            <a:avLst/>
          </a:prstGeom>
          <a:noFill/>
        </p:spPr>
        <p:txBody>
          <a:bodyPr wrap="none" rtlCol="0">
            <a:spAutoFit/>
          </a:bodyPr>
          <a:lstStyle/>
          <a:p>
            <a:r>
              <a:rPr lang="en-US" sz="4400" b="1" dirty="0" smtClean="0"/>
              <a:t>Outline</a:t>
            </a:r>
            <a:endParaRPr lang="en-US" sz="4400" b="1" dirty="0"/>
          </a:p>
        </p:txBody>
      </p:sp>
      <p:sp>
        <p:nvSpPr>
          <p:cNvPr id="17" name="TextBox 16"/>
          <p:cNvSpPr txBox="1"/>
          <p:nvPr/>
        </p:nvSpPr>
        <p:spPr>
          <a:xfrm>
            <a:off x="762000" y="490210"/>
            <a:ext cx="6096000" cy="769441"/>
          </a:xfrm>
          <a:prstGeom prst="rect">
            <a:avLst/>
          </a:prstGeom>
          <a:noFill/>
        </p:spPr>
        <p:txBody>
          <a:bodyPr wrap="square" rtlCol="0">
            <a:spAutoFit/>
          </a:bodyPr>
          <a:lstStyle/>
          <a:p>
            <a:r>
              <a:rPr lang="en-US" sz="4400" b="1" dirty="0" smtClean="0"/>
              <a:t>Data Description</a:t>
            </a:r>
            <a:r>
              <a:rPr lang="en-US" sz="4400" dirty="0" smtClean="0"/>
              <a:t>	</a:t>
            </a:r>
            <a:endParaRPr lang="en-US" sz="4400" dirty="0"/>
          </a:p>
        </p:txBody>
      </p:sp>
      <p:sp>
        <p:nvSpPr>
          <p:cNvPr id="18" name="TextBox 17"/>
          <p:cNvSpPr txBox="1"/>
          <p:nvPr/>
        </p:nvSpPr>
        <p:spPr>
          <a:xfrm>
            <a:off x="7244522" y="490210"/>
            <a:ext cx="1287532" cy="923330"/>
          </a:xfrm>
          <a:prstGeom prst="rect">
            <a:avLst/>
          </a:prstGeom>
          <a:noFill/>
        </p:spPr>
        <p:txBody>
          <a:bodyPr wrap="none" rtlCol="0">
            <a:spAutoFit/>
          </a:bodyPr>
          <a:lstStyle/>
          <a:p>
            <a:pPr algn="r"/>
            <a:r>
              <a:rPr lang="en-US" dirty="0" smtClean="0">
                <a:latin typeface="Arial" pitchFamily="34" charset="0"/>
                <a:cs typeface="Arial" pitchFamily="34" charset="0"/>
              </a:rPr>
              <a:t>CHAPTER</a:t>
            </a:r>
          </a:p>
          <a:p>
            <a:pPr algn="r"/>
            <a:r>
              <a:rPr lang="en-US" sz="3600" dirty="0" smtClean="0">
                <a:latin typeface="Arial" pitchFamily="34" charset="0"/>
                <a:cs typeface="Arial" pitchFamily="34" charset="0"/>
              </a:rPr>
              <a:t>3</a:t>
            </a:r>
            <a:endParaRPr lang="en-US" sz="3600" dirty="0">
              <a:latin typeface="Arial" pitchFamily="34" charset="0"/>
              <a:cs typeface="Arial" pitchFamily="34" charset="0"/>
            </a:endParaRPr>
          </a:p>
        </p:txBody>
      </p:sp>
      <p:sp>
        <p:nvSpPr>
          <p:cNvPr id="19" name="Footer Placeholder 8"/>
          <p:cNvSpPr>
            <a:spLocks noGrp="1"/>
          </p:cNvSpPr>
          <p:nvPr>
            <p:ph type="ftr" sz="quarter" idx="3"/>
          </p:nvPr>
        </p:nvSpPr>
        <p:spPr>
          <a:xfrm>
            <a:off x="1257300" y="6355080"/>
            <a:ext cx="6629400" cy="365125"/>
          </a:xfrm>
          <a:prstGeom prst="rect">
            <a:avLst/>
          </a:prstGeom>
        </p:spPr>
        <p:txBody>
          <a:bodyPr/>
          <a:lstStyle>
            <a:lvl1pPr>
              <a:defRPr sz="1200"/>
            </a:lvl1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custDataLst>
      <p:tags r:id="rId1"/>
    </p:custDataLst>
    <p:extLst>
      <p:ext uri="{BB962C8B-B14F-4D97-AF65-F5344CB8AC3E}">
        <p14:creationId xmlns:p14="http://schemas.microsoft.com/office/powerpoint/2010/main" val="421873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3-4: Police Officers Killed</a:t>
            </a:r>
          </a:p>
        </p:txBody>
      </p:sp>
      <p:sp>
        <p:nvSpPr>
          <p:cNvPr id="11267" name="Rectangle 3"/>
          <p:cNvSpPr>
            <a:spLocks noGrp="1" noChangeArrowheads="1"/>
          </p:cNvSpPr>
          <p:nvPr>
            <p:ph type="body" idx="1"/>
          </p:nvPr>
        </p:nvSpPr>
        <p:spPr>
          <a:xfrm>
            <a:off x="381000" y="1295400"/>
            <a:ext cx="7772400" cy="4572000"/>
          </a:xfrm>
        </p:spPr>
        <p:txBody>
          <a:bodyPr/>
          <a:lstStyle/>
          <a:p>
            <a:pPr marL="0" indent="0">
              <a:buNone/>
            </a:pPr>
            <a:r>
              <a:rPr lang="en-US" sz="2400" dirty="0"/>
              <a:t>The number of police officers killed in the line of duty over the last 11 years is </a:t>
            </a:r>
            <a:r>
              <a:rPr lang="en-US" sz="2400" dirty="0" smtClean="0"/>
              <a:t>shown. Find </a:t>
            </a:r>
            <a:r>
              <a:rPr lang="en-US" sz="2400" dirty="0"/>
              <a:t>the median</a:t>
            </a:r>
            <a:r>
              <a:rPr lang="en-US" sz="2400" dirty="0" smtClean="0"/>
              <a:t>.</a:t>
            </a:r>
          </a:p>
          <a:p>
            <a:pPr marL="0" indent="0">
              <a:buNone/>
            </a:pPr>
            <a:r>
              <a:rPr lang="en-US" sz="2400" dirty="0" smtClean="0"/>
              <a:t>   </a:t>
            </a:r>
          </a:p>
          <a:p>
            <a:pPr marL="0" indent="0">
              <a:buNone/>
            </a:pPr>
            <a:r>
              <a:rPr lang="en-US" sz="2400" dirty="0" smtClean="0"/>
              <a:t>177 </a:t>
            </a:r>
            <a:r>
              <a:rPr lang="en-US" sz="2400" dirty="0"/>
              <a:t>153 122 141 189 155 162 165 149 157 240</a:t>
            </a: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r>
              <a:rPr lang="en-US" sz="2400" dirty="0" smtClean="0"/>
              <a:t>sort in ascending order</a:t>
            </a:r>
            <a:endParaRPr lang="en-US" sz="2400" dirty="0"/>
          </a:p>
          <a:p>
            <a:pPr marL="0" indent="0">
              <a:buFont typeface="Wingdings" pitchFamily="2" charset="2"/>
              <a:buNone/>
              <a:defRPr/>
            </a:pPr>
            <a:endParaRPr lang="en-US" sz="2400" dirty="0" smtClean="0"/>
          </a:p>
          <a:p>
            <a:pPr marL="0" indent="0">
              <a:buFont typeface="Wingdings" pitchFamily="2" charset="2"/>
              <a:buNone/>
              <a:defRPr/>
            </a:pPr>
            <a:r>
              <a:rPr lang="en-US" sz="2400" dirty="0" smtClean="0"/>
              <a:t>122</a:t>
            </a:r>
            <a:r>
              <a:rPr lang="en-US" sz="2400" dirty="0"/>
              <a:t>, 141, 149, 153, 155, 157, 162, 165, 177, 189, 240</a:t>
            </a:r>
            <a:endParaRPr lang="en-US" sz="2400" dirty="0" smtClean="0">
              <a:ea typeface="+mn-ea"/>
              <a:cs typeface="+mn-cs"/>
            </a:endParaRPr>
          </a:p>
          <a:p>
            <a:pPr marL="0" indent="0">
              <a:buFont typeface="Wingdings" pitchFamily="2" charset="2"/>
              <a:buNone/>
              <a:defRPr/>
            </a:pPr>
            <a:endParaRPr lang="en-US" sz="2400" dirty="0" smtClean="0"/>
          </a:p>
          <a:p>
            <a:pPr marL="0" indent="0">
              <a:buFont typeface="Wingdings" pitchFamily="2" charset="2"/>
              <a:buNone/>
              <a:defRPr/>
            </a:pPr>
            <a:r>
              <a:rPr lang="en-US" sz="2400" dirty="0" smtClean="0"/>
              <a:t>Select the middle value.</a:t>
            </a:r>
          </a:p>
          <a:p>
            <a:pPr marL="400050" lvl="1" indent="0">
              <a:buFont typeface="Wingdings" pitchFamily="2" charset="2"/>
              <a:buNone/>
              <a:defRPr/>
            </a:pPr>
            <a:r>
              <a:rPr lang="en-US" sz="2400" dirty="0" smtClean="0"/>
              <a:t>MD = 157</a:t>
            </a:r>
          </a:p>
          <a:p>
            <a:pPr marL="0" indent="0">
              <a:buFont typeface="Wingdings" pitchFamily="2" charset="2"/>
              <a:buNone/>
              <a:defRPr/>
            </a:pPr>
            <a:endParaRPr lang="en-US" sz="2400" dirty="0" smtClean="0"/>
          </a:p>
        </p:txBody>
      </p:sp>
      <p:sp>
        <p:nvSpPr>
          <p:cNvPr id="9" name="TextBox 8"/>
          <p:cNvSpPr txBox="1">
            <a:spLocks noChangeArrowheads="1"/>
          </p:cNvSpPr>
          <p:nvPr/>
        </p:nvSpPr>
        <p:spPr bwMode="auto">
          <a:xfrm>
            <a:off x="3048000" y="5715000"/>
            <a:ext cx="4344459"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800" dirty="0" smtClean="0">
                <a:solidFill>
                  <a:srgbClr val="000000"/>
                </a:solidFill>
              </a:rPr>
              <a:t>The median is 157 rooms.</a:t>
            </a:r>
          </a:p>
        </p:txBody>
      </p:sp>
      <p:cxnSp>
        <p:nvCxnSpPr>
          <p:cNvPr id="11" name="Straight Arrow Connector 10"/>
          <p:cNvCxnSpPr>
            <a:cxnSpLocks noChangeShapeType="1"/>
          </p:cNvCxnSpPr>
          <p:nvPr/>
        </p:nvCxnSpPr>
        <p:spPr bwMode="auto">
          <a:xfrm rot="5400000" flipH="1" flipV="1">
            <a:off x="3886994" y="5028406"/>
            <a:ext cx="457200" cy="15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20</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210911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4505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3-5</a:t>
            </a:r>
          </a:p>
          <a:p>
            <a:pPr>
              <a:buFont typeface="Wingdings" pitchFamily="2" charset="2"/>
              <a:buNone/>
            </a:pPr>
            <a:r>
              <a:rPr lang="en-US" sz="3600" dirty="0" smtClean="0"/>
              <a:t>Page #115</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566337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381000"/>
            <a:ext cx="8229600" cy="685800"/>
          </a:xfrm>
        </p:spPr>
        <p:txBody>
          <a:bodyPr/>
          <a:lstStyle/>
          <a:p>
            <a:pPr eaLnBrk="1" hangingPunct="1"/>
            <a:r>
              <a:rPr lang="en-US" sz="3600" dirty="0" smtClean="0"/>
              <a:t>Example 3-5: Tornadoes in the U.S.</a:t>
            </a:r>
          </a:p>
        </p:txBody>
      </p:sp>
      <p:sp>
        <p:nvSpPr>
          <p:cNvPr id="11267" name="Rectangle 3"/>
          <p:cNvSpPr>
            <a:spLocks noGrp="1" noChangeArrowheads="1"/>
          </p:cNvSpPr>
          <p:nvPr>
            <p:ph type="body" idx="1"/>
          </p:nvPr>
        </p:nvSpPr>
        <p:spPr>
          <a:xfrm>
            <a:off x="838200" y="1143000"/>
            <a:ext cx="7162800" cy="4267200"/>
          </a:xfrm>
        </p:spPr>
        <p:txBody>
          <a:bodyPr/>
          <a:lstStyle/>
          <a:p>
            <a:pPr marL="0" indent="0">
              <a:buFont typeface="Wingdings" pitchFamily="2" charset="2"/>
              <a:buNone/>
              <a:defRPr/>
            </a:pPr>
            <a:r>
              <a:rPr lang="en-US" sz="2800" dirty="0" smtClean="0"/>
              <a:t>The number of tornadoes that have occurred in the United States over an 8-year period follows. Find the median.</a:t>
            </a:r>
          </a:p>
          <a:p>
            <a:pPr marL="400050" lvl="1" indent="0">
              <a:buFont typeface="Wingdings" pitchFamily="2" charset="2"/>
              <a:buNone/>
              <a:defRPr/>
            </a:pPr>
            <a:r>
              <a:rPr lang="en-US" sz="2400" dirty="0" smtClean="0">
                <a:ea typeface="+mn-ea"/>
                <a:cs typeface="+mn-cs"/>
              </a:rPr>
              <a:t>684, 764, 656, 702, 856, 1133, 1132, 1303</a:t>
            </a:r>
          </a:p>
          <a:p>
            <a:pPr marL="400050" lvl="1" indent="0">
              <a:buFont typeface="Wingdings" pitchFamily="2" charset="2"/>
              <a:buNone/>
              <a:defRPr/>
            </a:pPr>
            <a:endParaRPr lang="en-US" sz="1100" dirty="0" smtClean="0"/>
          </a:p>
          <a:p>
            <a:pPr marL="0" indent="0">
              <a:buFont typeface="Wingdings" pitchFamily="2" charset="2"/>
              <a:buNone/>
              <a:defRPr/>
            </a:pPr>
            <a:r>
              <a:rPr lang="en-US" sz="2800" dirty="0" smtClean="0"/>
              <a:t>Find the average of the two middle values.</a:t>
            </a:r>
          </a:p>
          <a:p>
            <a:pPr marL="400050" lvl="1" indent="0">
              <a:buFont typeface="Wingdings" pitchFamily="2" charset="2"/>
              <a:buNone/>
              <a:defRPr/>
            </a:pPr>
            <a:r>
              <a:rPr lang="en-US" sz="2400" dirty="0" smtClean="0"/>
              <a:t>656, 684, 702, 764, 856, 1132, 1133, 1303</a:t>
            </a:r>
          </a:p>
        </p:txBody>
      </p:sp>
      <p:sp>
        <p:nvSpPr>
          <p:cNvPr id="9" name="TextBox 8"/>
          <p:cNvSpPr txBox="1">
            <a:spLocks noChangeArrowheads="1"/>
          </p:cNvSpPr>
          <p:nvPr/>
        </p:nvSpPr>
        <p:spPr bwMode="auto">
          <a:xfrm>
            <a:off x="1219200" y="5562600"/>
            <a:ext cx="676592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800" smtClean="0">
                <a:solidFill>
                  <a:srgbClr val="000000"/>
                </a:solidFill>
              </a:rPr>
              <a:t>The median number of tornadoes is 810.</a:t>
            </a:r>
          </a:p>
        </p:txBody>
      </p:sp>
      <p:cxnSp>
        <p:nvCxnSpPr>
          <p:cNvPr id="11" name="Straight Arrow Connector 10"/>
          <p:cNvCxnSpPr>
            <a:cxnSpLocks noChangeShapeType="1"/>
          </p:cNvCxnSpPr>
          <p:nvPr/>
        </p:nvCxnSpPr>
        <p:spPr bwMode="auto">
          <a:xfrm rot="5400000" flipH="1" flipV="1">
            <a:off x="3413125" y="4262438"/>
            <a:ext cx="366713" cy="15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3" name="Object 4"/>
          <p:cNvGraphicFramePr>
            <a:graphicFrameLocks noChangeAspect="1"/>
          </p:cNvGraphicFramePr>
          <p:nvPr>
            <p:extLst>
              <p:ext uri="{D42A27DB-BD31-4B8C-83A1-F6EECF244321}">
                <p14:modId xmlns:p14="http://schemas.microsoft.com/office/powerpoint/2010/main" val="1411140552"/>
              </p:ext>
            </p:extLst>
          </p:nvPr>
        </p:nvGraphicFramePr>
        <p:xfrm>
          <a:off x="887413" y="4572000"/>
          <a:ext cx="3913187" cy="814388"/>
        </p:xfrm>
        <a:graphic>
          <a:graphicData uri="http://schemas.openxmlformats.org/presentationml/2006/ole">
            <mc:AlternateContent xmlns:mc="http://schemas.openxmlformats.org/markup-compatibility/2006">
              <mc:Choice xmlns:v="urn:schemas-microsoft-com:vml" Requires="v">
                <p:oleObj spid="_x0000_s5155" name="Equation" r:id="rId4" imgW="1892160" imgH="393480" progId="Equation.DSMT4">
                  <p:embed/>
                </p:oleObj>
              </mc:Choice>
              <mc:Fallback>
                <p:oleObj name="Equation" r:id="rId4" imgW="18921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3" y="4572000"/>
                        <a:ext cx="391318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7" name="Straight Arrow Connector 16"/>
          <p:cNvCxnSpPr>
            <a:cxnSpLocks noChangeShapeType="1"/>
          </p:cNvCxnSpPr>
          <p:nvPr/>
        </p:nvCxnSpPr>
        <p:spPr bwMode="auto">
          <a:xfrm rot="5400000" flipH="1" flipV="1">
            <a:off x="4097338" y="4270375"/>
            <a:ext cx="366712" cy="1588"/>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22</a:t>
            </a:fld>
            <a:endParaRPr lang="en-US" dirty="0" smtClean="0">
              <a:solidFill>
                <a:srgbClr val="000000"/>
              </a:solidFill>
              <a:latin typeface="Arial Black" pitchFamily="34" charset="0"/>
            </a:endParaRPr>
          </a:p>
        </p:txBody>
      </p:sp>
      <p:sp>
        <p:nvSpPr>
          <p:cNvPr id="12"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754300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62000"/>
            <a:ext cx="8229600" cy="914400"/>
          </a:xfrm>
        </p:spPr>
        <p:txBody>
          <a:bodyPr/>
          <a:lstStyle/>
          <a:p>
            <a:pPr eaLnBrk="1" hangingPunct="1"/>
            <a:r>
              <a:rPr lang="en-US" sz="4000" smtClean="0"/>
              <a:t>Measures of Central Tendency: Mode</a:t>
            </a:r>
          </a:p>
        </p:txBody>
      </p:sp>
      <p:sp>
        <p:nvSpPr>
          <p:cNvPr id="26627" name="Rectangle 3"/>
          <p:cNvSpPr>
            <a:spLocks noGrp="1" noChangeArrowheads="1"/>
          </p:cNvSpPr>
          <p:nvPr>
            <p:ph type="body" idx="1"/>
          </p:nvPr>
        </p:nvSpPr>
        <p:spPr>
          <a:xfrm>
            <a:off x="457200" y="1905000"/>
            <a:ext cx="8153400" cy="4343400"/>
          </a:xfrm>
        </p:spPr>
        <p:txBody>
          <a:bodyPr/>
          <a:lstStyle/>
          <a:p>
            <a:pPr eaLnBrk="1" hangingPunct="1">
              <a:spcBef>
                <a:spcPct val="50000"/>
              </a:spcBef>
              <a:defRPr/>
            </a:pPr>
            <a:r>
              <a:rPr lang="en-US" dirty="0" smtClean="0"/>
              <a:t>The</a:t>
            </a:r>
            <a:r>
              <a:rPr lang="en-US" b="1" dirty="0" smtClean="0">
                <a:solidFill>
                  <a:srgbClr val="000099"/>
                </a:solidFill>
                <a:effectLst>
                  <a:outerShdw blurRad="38100" dist="38100" dir="2700000" algn="tl">
                    <a:srgbClr val="C0C0C0"/>
                  </a:outerShdw>
                </a:effectLst>
              </a:rPr>
              <a:t> mode </a:t>
            </a:r>
            <a:r>
              <a:rPr lang="en-US" dirty="0" smtClean="0"/>
              <a:t>is the value that occurs most often in a data set.</a:t>
            </a:r>
          </a:p>
          <a:p>
            <a:pPr eaLnBrk="1" hangingPunct="1">
              <a:spcBef>
                <a:spcPct val="50000"/>
              </a:spcBef>
              <a:defRPr/>
            </a:pPr>
            <a:r>
              <a:rPr lang="en-US" dirty="0" smtClean="0"/>
              <a:t>It is sometimes said to be the most typical case.</a:t>
            </a:r>
          </a:p>
          <a:p>
            <a:pPr eaLnBrk="1" hangingPunct="1">
              <a:spcBef>
                <a:spcPct val="50000"/>
              </a:spcBef>
              <a:defRPr/>
            </a:pPr>
            <a:r>
              <a:rPr lang="en-US" dirty="0" smtClean="0"/>
              <a:t>There may be no mode, one mode (</a:t>
            </a:r>
            <a:r>
              <a:rPr lang="en-US" dirty="0" err="1" smtClean="0"/>
              <a:t>unimodal</a:t>
            </a:r>
            <a:r>
              <a:rPr lang="en-US" dirty="0" smtClean="0"/>
              <a:t>), two modes (bimodal), or many modes (multimodal).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411434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47107"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3-6</a:t>
            </a:r>
          </a:p>
          <a:p>
            <a:pPr>
              <a:buFont typeface="Wingdings" pitchFamily="2" charset="2"/>
              <a:buNone/>
            </a:pPr>
            <a:r>
              <a:rPr lang="en-US" sz="3600" dirty="0" smtClean="0"/>
              <a:t>Page #116</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388066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3-6: NFL Signing Bonuses</a:t>
            </a:r>
          </a:p>
        </p:txBody>
      </p:sp>
      <p:sp>
        <p:nvSpPr>
          <p:cNvPr id="11267" name="Rectangle 3"/>
          <p:cNvSpPr>
            <a:spLocks noGrp="1" noChangeArrowheads="1"/>
          </p:cNvSpPr>
          <p:nvPr>
            <p:ph type="body" idx="1"/>
          </p:nvPr>
        </p:nvSpPr>
        <p:spPr>
          <a:xfrm>
            <a:off x="838200" y="1295400"/>
            <a:ext cx="7162800" cy="4267200"/>
          </a:xfrm>
        </p:spPr>
        <p:txBody>
          <a:bodyPr/>
          <a:lstStyle/>
          <a:p>
            <a:pPr marL="0" indent="0">
              <a:buFont typeface="Wingdings" pitchFamily="2" charset="2"/>
              <a:buNone/>
              <a:defRPr/>
            </a:pPr>
            <a:r>
              <a:rPr lang="en-US" sz="2800" dirty="0" smtClean="0"/>
              <a:t>Find the mode of the signing bonuses of eight NFL players for a specific year.  The bonuses in millions of dollars are</a:t>
            </a:r>
          </a:p>
          <a:p>
            <a:pPr marL="400050" lvl="1" indent="0">
              <a:buFont typeface="Wingdings" pitchFamily="2" charset="2"/>
              <a:buNone/>
              <a:defRPr/>
            </a:pPr>
            <a:r>
              <a:rPr lang="en-US" sz="2400" dirty="0" smtClean="0">
                <a:ea typeface="+mn-ea"/>
                <a:cs typeface="+mn-cs"/>
              </a:rPr>
              <a:t>18.0, 14.0, 34.5, 10, 11.3, 10, 12.4, 10</a:t>
            </a:r>
          </a:p>
          <a:p>
            <a:pPr marL="400050" lvl="1" indent="0">
              <a:buFont typeface="Wingdings" pitchFamily="2" charset="2"/>
              <a:buNone/>
              <a:defRPr/>
            </a:pPr>
            <a:endParaRPr lang="en-US" sz="1100" dirty="0" smtClean="0"/>
          </a:p>
          <a:p>
            <a:pPr marL="0" indent="0">
              <a:buFont typeface="Wingdings" pitchFamily="2" charset="2"/>
              <a:buNone/>
              <a:defRPr/>
            </a:pPr>
            <a:r>
              <a:rPr lang="en-US" sz="2800" dirty="0" smtClean="0"/>
              <a:t>You may find it easier to sort first.</a:t>
            </a:r>
          </a:p>
          <a:p>
            <a:pPr marL="400050" lvl="1" indent="0">
              <a:buFont typeface="Wingdings" pitchFamily="2" charset="2"/>
              <a:buNone/>
              <a:defRPr/>
            </a:pPr>
            <a:r>
              <a:rPr lang="en-US" sz="2400" dirty="0" smtClean="0"/>
              <a:t>10, 10, 10, 11.3, 12.4, 14.0, 18.0, 34.5</a:t>
            </a:r>
          </a:p>
          <a:p>
            <a:pPr marL="0" indent="0">
              <a:buFont typeface="Wingdings" pitchFamily="2" charset="2"/>
              <a:buNone/>
              <a:defRPr/>
            </a:pPr>
            <a:endParaRPr lang="en-US" sz="1800" dirty="0" smtClean="0"/>
          </a:p>
          <a:p>
            <a:pPr marL="0" indent="0">
              <a:buFont typeface="Wingdings" pitchFamily="2" charset="2"/>
              <a:buNone/>
              <a:defRPr/>
            </a:pPr>
            <a:r>
              <a:rPr lang="en-US" sz="2800" dirty="0" smtClean="0"/>
              <a:t>Select the value that occurs the most.</a:t>
            </a:r>
          </a:p>
        </p:txBody>
      </p:sp>
      <p:sp>
        <p:nvSpPr>
          <p:cNvPr id="9" name="TextBox 8"/>
          <p:cNvSpPr txBox="1">
            <a:spLocks noChangeArrowheads="1"/>
          </p:cNvSpPr>
          <p:nvPr/>
        </p:nvSpPr>
        <p:spPr bwMode="auto">
          <a:xfrm>
            <a:off x="2057400" y="5486400"/>
            <a:ext cx="50450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800" smtClean="0">
                <a:solidFill>
                  <a:srgbClr val="000000"/>
                </a:solidFill>
              </a:rPr>
              <a:t>The mode is 10 million dollars.</a:t>
            </a:r>
          </a:p>
        </p:txBody>
      </p:sp>
      <p:cxnSp>
        <p:nvCxnSpPr>
          <p:cNvPr id="11" name="Straight Arrow Connector 10"/>
          <p:cNvCxnSpPr>
            <a:cxnSpLocks noChangeShapeType="1"/>
          </p:cNvCxnSpPr>
          <p:nvPr/>
        </p:nvCxnSpPr>
        <p:spPr bwMode="auto">
          <a:xfrm rot="5400000" flipH="1" flipV="1">
            <a:off x="1327150" y="4373563"/>
            <a:ext cx="366713" cy="15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1812925" y="4373563"/>
            <a:ext cx="366713" cy="15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rot="5400000" flipH="1" flipV="1">
            <a:off x="2317750" y="4373563"/>
            <a:ext cx="366713" cy="15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25</a:t>
            </a:fld>
            <a:endParaRPr lang="en-US" dirty="0" smtClean="0">
              <a:solidFill>
                <a:srgbClr val="000000"/>
              </a:solidFill>
              <a:latin typeface="Arial Black" pitchFamily="34" charset="0"/>
            </a:endParaRPr>
          </a:p>
        </p:txBody>
      </p:sp>
      <p:sp>
        <p:nvSpPr>
          <p:cNvPr id="1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46995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51203"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3-7</a:t>
            </a:r>
          </a:p>
          <a:p>
            <a:pPr>
              <a:buFont typeface="Wingdings" pitchFamily="2" charset="2"/>
              <a:buNone/>
            </a:pPr>
            <a:r>
              <a:rPr lang="en-US" sz="3600" dirty="0" smtClean="0"/>
              <a:t>Page #117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867314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33400"/>
            <a:ext cx="8229600" cy="990600"/>
          </a:xfrm>
        </p:spPr>
        <p:txBody>
          <a:bodyPr/>
          <a:lstStyle/>
          <a:p>
            <a:pPr eaLnBrk="1" hangingPunct="1"/>
            <a:r>
              <a:rPr lang="en-US" sz="3600" dirty="0" smtClean="0"/>
              <a:t>Example 3-7: Licensed Nuclear Reactors</a:t>
            </a:r>
          </a:p>
        </p:txBody>
      </p:sp>
      <p:sp>
        <p:nvSpPr>
          <p:cNvPr id="11267" name="Rectangle 3"/>
          <p:cNvSpPr>
            <a:spLocks noGrp="1" noChangeArrowheads="1"/>
          </p:cNvSpPr>
          <p:nvPr>
            <p:ph type="body" idx="1"/>
          </p:nvPr>
        </p:nvSpPr>
        <p:spPr>
          <a:xfrm>
            <a:off x="609600" y="1676400"/>
            <a:ext cx="7924800" cy="3810000"/>
          </a:xfrm>
        </p:spPr>
        <p:txBody>
          <a:bodyPr/>
          <a:lstStyle/>
          <a:p>
            <a:pPr marL="0" indent="0">
              <a:buFont typeface="Wingdings" pitchFamily="2" charset="2"/>
              <a:buNone/>
              <a:defRPr/>
            </a:pPr>
            <a:r>
              <a:rPr lang="en-US" sz="2800" dirty="0" smtClean="0"/>
              <a:t>The data show the number of licensed nuclear reactors in the United States for a recent 15-year period. Find the mode.</a:t>
            </a:r>
          </a:p>
          <a:p>
            <a:pPr marL="0" indent="0">
              <a:buFont typeface="Wingdings" pitchFamily="2" charset="2"/>
              <a:buNone/>
              <a:defRPr/>
            </a:pPr>
            <a:endParaRPr lang="en-US" sz="2800" dirty="0"/>
          </a:p>
          <a:p>
            <a:pPr marL="0" indent="0">
              <a:buFont typeface="Wingdings" pitchFamily="2" charset="2"/>
              <a:buNone/>
              <a:defRPr/>
            </a:pPr>
            <a:endParaRPr lang="en-US" sz="2800" dirty="0" smtClean="0"/>
          </a:p>
          <a:p>
            <a:pPr marL="0" indent="0">
              <a:buFont typeface="Wingdings" pitchFamily="2" charset="2"/>
              <a:buNone/>
              <a:defRPr/>
            </a:pPr>
            <a:endParaRPr lang="en-US" sz="2000" dirty="0" smtClean="0"/>
          </a:p>
          <a:p>
            <a:pPr marL="0" indent="0">
              <a:buFont typeface="Wingdings" pitchFamily="2" charset="2"/>
              <a:buNone/>
              <a:defRPr/>
            </a:pPr>
            <a:r>
              <a:rPr lang="en-US" sz="2800" dirty="0" smtClean="0"/>
              <a:t>104 and 109 both occur the most.  The data set is said to be bimodal.</a:t>
            </a:r>
          </a:p>
        </p:txBody>
      </p:sp>
      <p:sp>
        <p:nvSpPr>
          <p:cNvPr id="9" name="TextBox 8"/>
          <p:cNvSpPr txBox="1">
            <a:spLocks noChangeArrowheads="1"/>
          </p:cNvSpPr>
          <p:nvPr/>
        </p:nvSpPr>
        <p:spPr bwMode="auto">
          <a:xfrm>
            <a:off x="2133600" y="5638800"/>
            <a:ext cx="49053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800" smtClean="0">
                <a:solidFill>
                  <a:srgbClr val="000000"/>
                </a:solidFill>
              </a:rPr>
              <a:t>The modes are 104 and 109.</a:t>
            </a:r>
          </a:p>
        </p:txBody>
      </p:sp>
      <p:sp>
        <p:nvSpPr>
          <p:cNvPr id="7" name="TextBox 6"/>
          <p:cNvSpPr txBox="1"/>
          <p:nvPr/>
        </p:nvSpPr>
        <p:spPr>
          <a:xfrm>
            <a:off x="601663" y="3021013"/>
            <a:ext cx="6637337" cy="1225550"/>
          </a:xfrm>
          <a:prstGeom prst="rect">
            <a:avLst/>
          </a:prstGeom>
          <a:noFill/>
        </p:spPr>
        <p:txBody>
          <a:bodyPr>
            <a:spAutoFit/>
          </a:bodyPr>
          <a:lstStyle/>
          <a:p>
            <a:pPr lvl="1" eaLnBrk="0" fontAlgn="base" hangingPunct="0">
              <a:spcBef>
                <a:spcPct val="0"/>
              </a:spcBef>
              <a:spcAft>
                <a:spcPct val="0"/>
              </a:spcAft>
              <a:defRPr/>
            </a:pPr>
            <a:r>
              <a:rPr lang="en-US" sz="2400" dirty="0">
                <a:solidFill>
                  <a:srgbClr val="FF0000"/>
                </a:solidFill>
              </a:rPr>
              <a:t>104 104 104 104 104 </a:t>
            </a:r>
            <a:r>
              <a:rPr lang="en-US" sz="2400" dirty="0">
                <a:solidFill>
                  <a:srgbClr val="000000"/>
                </a:solidFill>
              </a:rPr>
              <a:t>107 </a:t>
            </a:r>
            <a:r>
              <a:rPr lang="en-US" sz="2400" dirty="0">
                <a:solidFill>
                  <a:srgbClr val="00007D">
                    <a:lumMod val="60000"/>
                    <a:lumOff val="40000"/>
                  </a:srgbClr>
                </a:solidFill>
              </a:rPr>
              <a:t>109 109 109 </a:t>
            </a:r>
            <a:r>
              <a:rPr lang="en-US" sz="2400" dirty="0">
                <a:solidFill>
                  <a:srgbClr val="000000"/>
                </a:solidFill>
              </a:rPr>
              <a:t>110</a:t>
            </a:r>
          </a:p>
          <a:p>
            <a:pPr lvl="1" eaLnBrk="0" fontAlgn="base" hangingPunct="0">
              <a:lnSpc>
                <a:spcPts val="3800"/>
              </a:lnSpc>
              <a:spcBef>
                <a:spcPct val="0"/>
              </a:spcBef>
              <a:spcAft>
                <a:spcPct val="0"/>
              </a:spcAft>
              <a:defRPr/>
            </a:pPr>
            <a:r>
              <a:rPr lang="en-US" sz="2400" dirty="0">
                <a:solidFill>
                  <a:srgbClr val="00007D">
                    <a:lumMod val="60000"/>
                    <a:lumOff val="40000"/>
                  </a:srgbClr>
                </a:solidFill>
              </a:rPr>
              <a:t>109</a:t>
            </a:r>
            <a:r>
              <a:rPr lang="en-US" sz="2400" dirty="0">
                <a:solidFill>
                  <a:srgbClr val="000000"/>
                </a:solidFill>
              </a:rPr>
              <a:t> 111 112 111 </a:t>
            </a:r>
            <a:r>
              <a:rPr lang="en-US" sz="2400" dirty="0">
                <a:solidFill>
                  <a:srgbClr val="00007D">
                    <a:lumMod val="60000"/>
                    <a:lumOff val="40000"/>
                  </a:srgbClr>
                </a:solidFill>
              </a:rPr>
              <a:t>109</a:t>
            </a:r>
          </a:p>
          <a:p>
            <a:pPr eaLnBrk="0" fontAlgn="base" hangingPunct="0">
              <a:spcBef>
                <a:spcPct val="0"/>
              </a:spcBef>
              <a:spcAft>
                <a:spcPct val="0"/>
              </a:spcAft>
              <a:defRPr/>
            </a:pPr>
            <a:endParaRPr lang="en-US" dirty="0">
              <a:solidFill>
                <a:srgbClr val="000000"/>
              </a:solidFill>
            </a:endParaRP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27</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968575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5325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3-9</a:t>
            </a:r>
          </a:p>
          <a:p>
            <a:pPr>
              <a:buFont typeface="Wingdings" pitchFamily="2" charset="2"/>
              <a:buNone/>
            </a:pPr>
            <a:r>
              <a:rPr lang="en-US" sz="3600" dirty="0" smtClean="0"/>
              <a:t>Page #117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14046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3-9: Miles Run per Week</a:t>
            </a:r>
          </a:p>
        </p:txBody>
      </p:sp>
      <p:sp>
        <p:nvSpPr>
          <p:cNvPr id="54275" name="Rectangle 3"/>
          <p:cNvSpPr>
            <a:spLocks noGrp="1" noChangeArrowheads="1"/>
          </p:cNvSpPr>
          <p:nvPr>
            <p:ph type="body" idx="1"/>
          </p:nvPr>
        </p:nvSpPr>
        <p:spPr>
          <a:xfrm>
            <a:off x="457200" y="1143000"/>
            <a:ext cx="8153400" cy="990600"/>
          </a:xfrm>
        </p:spPr>
        <p:txBody>
          <a:bodyPr/>
          <a:lstStyle/>
          <a:p>
            <a:pPr marL="0" indent="0">
              <a:buFont typeface="Wingdings" pitchFamily="2" charset="2"/>
              <a:buNone/>
            </a:pPr>
            <a:r>
              <a:rPr lang="en-US" sz="2800" smtClean="0"/>
              <a:t>Find the modal class for the frequency distribution of miles that 20 runners ran in one week.</a:t>
            </a:r>
          </a:p>
        </p:txBody>
      </p:sp>
      <p:sp>
        <p:nvSpPr>
          <p:cNvPr id="9" name="TextBox 8"/>
          <p:cNvSpPr txBox="1">
            <a:spLocks noChangeArrowheads="1"/>
          </p:cNvSpPr>
          <p:nvPr/>
        </p:nvSpPr>
        <p:spPr bwMode="auto">
          <a:xfrm>
            <a:off x="4343400" y="2514600"/>
            <a:ext cx="3162300"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800" smtClean="0">
                <a:solidFill>
                  <a:srgbClr val="000000"/>
                </a:solidFill>
              </a:rPr>
              <a:t>The modal class is</a:t>
            </a:r>
          </a:p>
          <a:p>
            <a:pPr eaLnBrk="0" fontAlgn="base" hangingPunct="0">
              <a:spcBef>
                <a:spcPct val="0"/>
              </a:spcBef>
              <a:spcAft>
                <a:spcPct val="0"/>
              </a:spcAft>
            </a:pPr>
            <a:r>
              <a:rPr lang="en-US" sz="2800" smtClean="0">
                <a:solidFill>
                  <a:srgbClr val="000000"/>
                </a:solidFill>
              </a:rPr>
              <a:t>20.5 – 25.5.</a:t>
            </a:r>
          </a:p>
        </p:txBody>
      </p:sp>
      <p:graphicFrame>
        <p:nvGraphicFramePr>
          <p:cNvPr id="8" name="Table 7"/>
          <p:cNvGraphicFramePr>
            <a:graphicFrameLocks noGrp="1"/>
          </p:cNvGraphicFramePr>
          <p:nvPr/>
        </p:nvGraphicFramePr>
        <p:xfrm>
          <a:off x="533400" y="2133600"/>
          <a:ext cx="3352800" cy="2962278"/>
        </p:xfrm>
        <a:graphic>
          <a:graphicData uri="http://schemas.openxmlformats.org/drawingml/2006/table">
            <a:tbl>
              <a:tblPr firstRow="1" bandRow="1">
                <a:tableStyleId>{5C22544A-7EE6-4342-B048-85BDC9FD1C3A}</a:tableStyleId>
              </a:tblPr>
              <a:tblGrid>
                <a:gridCol w="1676400"/>
                <a:gridCol w="1676400"/>
              </a:tblGrid>
              <a:tr h="370920">
                <a:tc>
                  <a:txBody>
                    <a:bodyPr/>
                    <a:lstStyle/>
                    <a:p>
                      <a:pPr algn="ctr"/>
                      <a:r>
                        <a:rPr lang="en-US" sz="1800" dirty="0" smtClean="0"/>
                        <a:t>Class</a:t>
                      </a:r>
                      <a:endParaRPr lang="en-US" sz="1800" dirty="0"/>
                    </a:p>
                  </a:txBody>
                  <a:tcPr marT="45730" marB="45730"/>
                </a:tc>
                <a:tc>
                  <a:txBody>
                    <a:bodyPr/>
                    <a:lstStyle/>
                    <a:p>
                      <a:pPr algn="ctr"/>
                      <a:r>
                        <a:rPr lang="en-US" sz="1800" dirty="0" smtClean="0"/>
                        <a:t>Frequency</a:t>
                      </a:r>
                      <a:endParaRPr lang="en-US" sz="1800" dirty="0"/>
                    </a:p>
                  </a:txBody>
                  <a:tcPr marT="45730" marB="45730"/>
                </a:tc>
              </a:tr>
              <a:tr h="370920">
                <a:tc>
                  <a:txBody>
                    <a:bodyPr/>
                    <a:lstStyle/>
                    <a:p>
                      <a:pPr algn="ctr"/>
                      <a:r>
                        <a:rPr lang="en-US" sz="1800" dirty="0" smtClean="0"/>
                        <a:t>5.5 – 10.5</a:t>
                      </a:r>
                      <a:endParaRPr lang="en-US" sz="1800" dirty="0"/>
                    </a:p>
                  </a:txBody>
                  <a:tcPr marT="45730" marB="45730"/>
                </a:tc>
                <a:tc>
                  <a:txBody>
                    <a:bodyPr/>
                    <a:lstStyle/>
                    <a:p>
                      <a:pPr algn="ctr"/>
                      <a:r>
                        <a:rPr lang="en-US" sz="1800" dirty="0" smtClean="0"/>
                        <a:t>1</a:t>
                      </a:r>
                      <a:endParaRPr lang="en-US" sz="1800" dirty="0"/>
                    </a:p>
                  </a:txBody>
                  <a:tcPr marT="45730" marB="45730"/>
                </a:tc>
              </a:tr>
              <a:tr h="370920">
                <a:tc>
                  <a:txBody>
                    <a:bodyPr/>
                    <a:lstStyle/>
                    <a:p>
                      <a:pPr algn="ctr"/>
                      <a:r>
                        <a:rPr lang="en-US" sz="1800" dirty="0" smtClean="0"/>
                        <a:t>10.5</a:t>
                      </a:r>
                      <a:r>
                        <a:rPr lang="en-US" sz="1800" baseline="0" dirty="0" smtClean="0"/>
                        <a:t> – 15.5</a:t>
                      </a:r>
                      <a:endParaRPr lang="en-US" sz="1800" dirty="0"/>
                    </a:p>
                  </a:txBody>
                  <a:tcPr marT="45730" marB="45730"/>
                </a:tc>
                <a:tc>
                  <a:txBody>
                    <a:bodyPr/>
                    <a:lstStyle/>
                    <a:p>
                      <a:pPr algn="ctr"/>
                      <a:r>
                        <a:rPr lang="en-US" sz="1800" dirty="0" smtClean="0"/>
                        <a:t>2</a:t>
                      </a:r>
                      <a:endParaRPr lang="en-US" sz="1800" dirty="0"/>
                    </a:p>
                  </a:txBody>
                  <a:tcPr marT="45730" marB="45730"/>
                </a:tc>
              </a:tr>
              <a:tr h="365838">
                <a:tc>
                  <a:txBody>
                    <a:bodyPr/>
                    <a:lstStyle/>
                    <a:p>
                      <a:pPr algn="ctr"/>
                      <a:r>
                        <a:rPr lang="en-US" sz="1800" dirty="0" smtClean="0"/>
                        <a:t>15.5 – 20.5</a:t>
                      </a:r>
                      <a:endParaRPr lang="en-US" sz="1800" dirty="0"/>
                    </a:p>
                  </a:txBody>
                  <a:tcPr marT="45730" marB="45730"/>
                </a:tc>
                <a:tc>
                  <a:txBody>
                    <a:bodyPr/>
                    <a:lstStyle/>
                    <a:p>
                      <a:pPr algn="ctr"/>
                      <a:r>
                        <a:rPr lang="en-US" sz="1800" dirty="0" smtClean="0"/>
                        <a:t>3</a:t>
                      </a:r>
                      <a:endParaRPr lang="en-US" sz="1800" dirty="0"/>
                    </a:p>
                  </a:txBody>
                  <a:tcPr marT="45730" marB="45730"/>
                </a:tc>
              </a:tr>
              <a:tr h="370920">
                <a:tc>
                  <a:txBody>
                    <a:bodyPr/>
                    <a:lstStyle/>
                    <a:p>
                      <a:pPr algn="ctr"/>
                      <a:r>
                        <a:rPr lang="en-US" sz="1800" dirty="0" smtClean="0"/>
                        <a:t>20.5 – 25.5</a:t>
                      </a:r>
                      <a:endParaRPr lang="en-US" sz="1800" dirty="0"/>
                    </a:p>
                  </a:txBody>
                  <a:tcPr marT="45730" marB="45730"/>
                </a:tc>
                <a:tc>
                  <a:txBody>
                    <a:bodyPr/>
                    <a:lstStyle/>
                    <a:p>
                      <a:pPr algn="ctr"/>
                      <a:r>
                        <a:rPr lang="en-US" sz="1800" dirty="0" smtClean="0"/>
                        <a:t>5</a:t>
                      </a:r>
                      <a:endParaRPr lang="en-US" sz="1800" dirty="0"/>
                    </a:p>
                  </a:txBody>
                  <a:tcPr marT="45730" marB="45730"/>
                </a:tc>
              </a:tr>
              <a:tr h="370920">
                <a:tc>
                  <a:txBody>
                    <a:bodyPr/>
                    <a:lstStyle/>
                    <a:p>
                      <a:pPr algn="ctr"/>
                      <a:r>
                        <a:rPr lang="en-US" sz="1800" dirty="0" smtClean="0"/>
                        <a:t>25.5 – 30.5</a:t>
                      </a:r>
                      <a:endParaRPr lang="en-US" sz="1800" dirty="0"/>
                    </a:p>
                  </a:txBody>
                  <a:tcPr marT="45730" marB="45730"/>
                </a:tc>
                <a:tc>
                  <a:txBody>
                    <a:bodyPr/>
                    <a:lstStyle/>
                    <a:p>
                      <a:pPr algn="ctr"/>
                      <a:r>
                        <a:rPr lang="en-US" sz="1800" dirty="0" smtClean="0"/>
                        <a:t>4</a:t>
                      </a:r>
                      <a:endParaRPr lang="en-US" sz="1800" dirty="0"/>
                    </a:p>
                  </a:txBody>
                  <a:tcPr marT="45730" marB="45730"/>
                </a:tc>
              </a:tr>
              <a:tr h="370920">
                <a:tc>
                  <a:txBody>
                    <a:bodyPr/>
                    <a:lstStyle/>
                    <a:p>
                      <a:pPr algn="ctr"/>
                      <a:r>
                        <a:rPr lang="en-US" sz="1800" dirty="0" smtClean="0"/>
                        <a:t>30.5 – 35.5</a:t>
                      </a:r>
                      <a:endParaRPr lang="en-US" sz="1800" dirty="0"/>
                    </a:p>
                  </a:txBody>
                  <a:tcPr marT="45730" marB="45730"/>
                </a:tc>
                <a:tc>
                  <a:txBody>
                    <a:bodyPr/>
                    <a:lstStyle/>
                    <a:p>
                      <a:pPr algn="ctr"/>
                      <a:r>
                        <a:rPr lang="en-US" sz="1800" dirty="0" smtClean="0"/>
                        <a:t>3</a:t>
                      </a:r>
                      <a:endParaRPr lang="en-US" sz="1800" dirty="0"/>
                    </a:p>
                  </a:txBody>
                  <a:tcPr marT="45730" marB="45730"/>
                </a:tc>
              </a:tr>
              <a:tr h="370920">
                <a:tc>
                  <a:txBody>
                    <a:bodyPr/>
                    <a:lstStyle/>
                    <a:p>
                      <a:pPr algn="ctr"/>
                      <a:r>
                        <a:rPr lang="en-US" sz="1800" dirty="0" smtClean="0"/>
                        <a:t>35.5 – 40.5</a:t>
                      </a:r>
                      <a:endParaRPr lang="en-US" sz="1800" dirty="0"/>
                    </a:p>
                  </a:txBody>
                  <a:tcPr marT="45730" marB="45730"/>
                </a:tc>
                <a:tc>
                  <a:txBody>
                    <a:bodyPr/>
                    <a:lstStyle/>
                    <a:p>
                      <a:pPr algn="ctr"/>
                      <a:r>
                        <a:rPr lang="en-US" sz="1800" dirty="0" smtClean="0"/>
                        <a:t>2</a:t>
                      </a:r>
                      <a:endParaRPr lang="en-US" sz="1800" dirty="0"/>
                    </a:p>
                  </a:txBody>
                  <a:tcPr marT="45730" marB="45730"/>
                </a:tc>
              </a:tr>
            </a:tbl>
          </a:graphicData>
        </a:graphic>
      </p:graphicFrame>
      <p:sp>
        <p:nvSpPr>
          <p:cNvPr id="10" name="Oval 9"/>
          <p:cNvSpPr>
            <a:spLocks noChangeArrowheads="1"/>
          </p:cNvSpPr>
          <p:nvPr/>
        </p:nvSpPr>
        <p:spPr bwMode="auto">
          <a:xfrm>
            <a:off x="533400" y="3595688"/>
            <a:ext cx="3352800" cy="381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1" name="TextBox 10"/>
          <p:cNvSpPr txBox="1">
            <a:spLocks noChangeArrowheads="1"/>
          </p:cNvSpPr>
          <p:nvPr/>
        </p:nvSpPr>
        <p:spPr bwMode="auto">
          <a:xfrm>
            <a:off x="4343400" y="3810000"/>
            <a:ext cx="3963988"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800" smtClean="0">
                <a:solidFill>
                  <a:srgbClr val="000000"/>
                </a:solidFill>
              </a:rPr>
              <a:t>The mode, the midpoint</a:t>
            </a:r>
          </a:p>
          <a:p>
            <a:pPr eaLnBrk="0" fontAlgn="base" hangingPunct="0">
              <a:spcBef>
                <a:spcPct val="0"/>
              </a:spcBef>
              <a:spcAft>
                <a:spcPct val="0"/>
              </a:spcAft>
            </a:pPr>
            <a:r>
              <a:rPr lang="en-US" sz="2800" smtClean="0">
                <a:solidFill>
                  <a:srgbClr val="000000"/>
                </a:solidFill>
              </a:rPr>
              <a:t>of the modal class, is </a:t>
            </a:r>
          </a:p>
          <a:p>
            <a:pPr eaLnBrk="0" fontAlgn="base" hangingPunct="0">
              <a:spcBef>
                <a:spcPct val="0"/>
              </a:spcBef>
              <a:spcAft>
                <a:spcPct val="0"/>
              </a:spcAft>
            </a:pPr>
            <a:r>
              <a:rPr lang="en-US" sz="2800" smtClean="0">
                <a:solidFill>
                  <a:srgbClr val="000000"/>
                </a:solidFill>
              </a:rPr>
              <a:t>23 miles per week.</a:t>
            </a:r>
          </a:p>
        </p:txBody>
      </p:sp>
      <p:sp>
        <p:nvSpPr>
          <p:cNvPr id="12"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29</a:t>
            </a:fld>
            <a:endParaRPr lang="en-US" dirty="0" smtClean="0">
              <a:solidFill>
                <a:srgbClr val="000000"/>
              </a:solidFill>
              <a:latin typeface="Arial Black" pitchFamily="34" charset="0"/>
            </a:endParaRPr>
          </a:p>
        </p:txBody>
      </p:sp>
      <p:sp>
        <p:nvSpPr>
          <p:cNvPr id="1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750582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pterSubTitle" hidden="1"/>
          <p:cNvSpPr>
            <a:spLocks noGrp="1"/>
          </p:cNvSpPr>
          <p:nvPr>
            <p:ph type="body" sz="quarter" idx="12"/>
          </p:nvPr>
        </p:nvSpPr>
        <p:spPr/>
        <p:txBody>
          <a:bodyPr/>
          <a:lstStyle/>
          <a:p>
            <a:pPr>
              <a:buNone/>
            </a:pPr>
            <a:endParaRPr lang="en-US">
              <a:solidFill>
                <a:srgbClr val="000000"/>
              </a:solidFill>
            </a:endParaRPr>
          </a:p>
        </p:txBody>
      </p:sp>
      <p:sp>
        <p:nvSpPr>
          <p:cNvPr id="5" name="SectionNumber" hidden="1"/>
          <p:cNvSpPr>
            <a:spLocks noGrp="1"/>
          </p:cNvSpPr>
          <p:nvPr>
            <p:ph type="body" sz="quarter" idx="13"/>
          </p:nvPr>
        </p:nvSpPr>
        <p:spPr/>
        <p:txBody>
          <a:bodyPr/>
          <a:lstStyle/>
          <a:p>
            <a:pPr>
              <a:buNone/>
            </a:pPr>
            <a:r>
              <a:rPr lang="en-US" b="1" smtClean="0">
                <a:solidFill>
                  <a:srgbClr val="000000"/>
                </a:solidFill>
              </a:rPr>
              <a:t>1.1</a:t>
            </a:r>
            <a:endParaRPr lang="en-US" b="1">
              <a:solidFill>
                <a:srgbClr val="000000"/>
              </a:solidFill>
            </a:endParaRPr>
          </a:p>
        </p:txBody>
      </p:sp>
      <p:sp>
        <p:nvSpPr>
          <p:cNvPr id="6" name="SectionTitle" hidden="1"/>
          <p:cNvSpPr>
            <a:spLocks noGrp="1"/>
          </p:cNvSpPr>
          <p:nvPr>
            <p:ph type="body" sz="quarter" idx="14"/>
          </p:nvPr>
        </p:nvSpPr>
        <p:spPr/>
        <p:txBody>
          <a:bodyPr/>
          <a:lstStyle/>
          <a:p>
            <a:pPr>
              <a:buNone/>
            </a:pPr>
            <a:r>
              <a:rPr lang="en-US" b="1" smtClean="0">
                <a:solidFill>
                  <a:srgbClr val="000000"/>
                </a:solidFill>
              </a:rPr>
              <a:t>Descriptive and Inferential Statistics</a:t>
            </a:r>
            <a:endParaRPr lang="en-US" b="1">
              <a:solidFill>
                <a:srgbClr val="000000"/>
              </a:solidFill>
            </a:endParaRPr>
          </a:p>
        </p:txBody>
      </p:sp>
      <p:sp>
        <p:nvSpPr>
          <p:cNvPr id="7" name="ObjectiveNumber" hidden="1"/>
          <p:cNvSpPr>
            <a:spLocks noGrp="1"/>
          </p:cNvSpPr>
          <p:nvPr>
            <p:ph type="body" sz="quarter" idx="15"/>
          </p:nvPr>
        </p:nvSpPr>
        <p:spPr/>
        <p:txBody>
          <a:bodyPr/>
          <a:lstStyle/>
          <a:p>
            <a:pPr>
              <a:buNone/>
            </a:pPr>
            <a:endParaRPr lang="en-US">
              <a:solidFill>
                <a:srgbClr val="000000"/>
              </a:solidFill>
            </a:endParaRPr>
          </a:p>
        </p:txBody>
      </p:sp>
      <p:sp>
        <p:nvSpPr>
          <p:cNvPr id="8" name="Objective" hidden="1"/>
          <p:cNvSpPr>
            <a:spLocks noGrp="1"/>
          </p:cNvSpPr>
          <p:nvPr>
            <p:ph type="body" sz="quarter" idx="16"/>
          </p:nvPr>
        </p:nvSpPr>
        <p:spPr/>
        <p:txBody>
          <a:bodyPr/>
          <a:lstStyle/>
          <a:p>
            <a:pPr>
              <a:buNone/>
            </a:pPr>
            <a:endParaRPr lang="en-US">
              <a:solidFill>
                <a:srgbClr val="000000"/>
              </a:solidFill>
            </a:endParaRPr>
          </a:p>
        </p:txBody>
      </p:sp>
      <p:sp>
        <p:nvSpPr>
          <p:cNvPr id="9" name="ItemNumber" hidden="1"/>
          <p:cNvSpPr>
            <a:spLocks noGrp="1"/>
          </p:cNvSpPr>
          <p:nvPr>
            <p:ph type="body" sz="quarter" idx="17"/>
          </p:nvPr>
        </p:nvSpPr>
        <p:spPr/>
        <p:txBody>
          <a:bodyPr/>
          <a:lstStyle/>
          <a:p>
            <a:pPr>
              <a:buNone/>
            </a:pPr>
            <a:endParaRPr lang="en-US">
              <a:solidFill>
                <a:srgbClr val="000000"/>
              </a:solidFill>
            </a:endParaRPr>
          </a:p>
        </p:txBody>
      </p:sp>
      <p:sp>
        <p:nvSpPr>
          <p:cNvPr id="10" name="ItemTitle" hidden="1"/>
          <p:cNvSpPr>
            <a:spLocks noGrp="1"/>
          </p:cNvSpPr>
          <p:nvPr>
            <p:ph type="body" sz="quarter" idx="18"/>
          </p:nvPr>
        </p:nvSpPr>
        <p:spPr/>
        <p:txBody>
          <a:bodyPr/>
          <a:lstStyle/>
          <a:p>
            <a:pPr>
              <a:buNone/>
            </a:pPr>
            <a:endParaRPr lang="en-US">
              <a:solidFill>
                <a:srgbClr val="000000"/>
              </a:solidFill>
            </a:endParaRPr>
          </a:p>
        </p:txBody>
      </p:sp>
      <p:sp>
        <p:nvSpPr>
          <p:cNvPr id="11" name="CONS" hidden="1"/>
          <p:cNvSpPr>
            <a:spLocks noGrp="1"/>
          </p:cNvSpPr>
          <p:nvPr>
            <p:ph type="body" sz="quarter" idx="19"/>
          </p:nvPr>
        </p:nvSpPr>
        <p:spPr/>
        <p:txBody>
          <a:bodyPr/>
          <a:lstStyle/>
          <a:p>
            <a:pPr>
              <a:buNone/>
            </a:pPr>
            <a:endParaRPr lang="en-US">
              <a:solidFill>
                <a:srgbClr val="000000"/>
              </a:solidFill>
            </a:endParaRPr>
          </a:p>
        </p:txBody>
      </p:sp>
      <p:sp>
        <p:nvSpPr>
          <p:cNvPr id="12" name="SlideNumber" hidden="1"/>
          <p:cNvSpPr>
            <a:spLocks noGrp="1"/>
          </p:cNvSpPr>
          <p:nvPr>
            <p:ph type="body" sz="quarter" idx="20"/>
          </p:nvPr>
        </p:nvSpPr>
        <p:spPr/>
        <p:txBody>
          <a:bodyPr/>
          <a:lstStyle/>
          <a:p>
            <a:pPr>
              <a:buNone/>
            </a:pPr>
            <a:r>
              <a:rPr lang="en-US" smtClean="0">
                <a:solidFill>
                  <a:srgbClr val="000000"/>
                </a:solidFill>
              </a:rPr>
              <a:t>Slide </a:t>
            </a:r>
            <a:fld id="{A8EC9430-CF86-4519-A02C-78308D2E99FA}" type="slidenum">
              <a:rPr lang="en-US" smtClean="0">
                <a:solidFill>
                  <a:srgbClr val="000000"/>
                </a:solidFill>
              </a:rPr>
              <a:t>3</a:t>
            </a:fld>
            <a:endParaRPr lang="en-US">
              <a:solidFill>
                <a:srgbClr val="000000"/>
              </a:solidFill>
            </a:endParaRPr>
          </a:p>
        </p:txBody>
      </p:sp>
      <p:sp>
        <p:nvSpPr>
          <p:cNvPr id="13" name="Copyright" hidden="1"/>
          <p:cNvSpPr>
            <a:spLocks noGrp="1"/>
          </p:cNvSpPr>
          <p:nvPr>
            <p:ph type="body" sz="quarter" idx="21"/>
          </p:nvPr>
        </p:nvSpPr>
        <p:spPr/>
        <p:txBody>
          <a:bodyPr/>
          <a:lstStyle/>
          <a:p>
            <a:pPr>
              <a:buNone/>
            </a:pPr>
            <a:endParaRPr lang="en-US">
              <a:solidFill>
                <a:srgbClr val="000000"/>
              </a:solidFill>
            </a:endParaRPr>
          </a:p>
        </p:txBody>
      </p:sp>
      <p:graphicFrame>
        <p:nvGraphicFramePr>
          <p:cNvPr id="14" name="ObjectivesTable"/>
          <p:cNvGraphicFramePr>
            <a:graphicFrameLocks noGrp="1"/>
          </p:cNvGraphicFramePr>
          <p:nvPr>
            <p:extLst>
              <p:ext uri="{D42A27DB-BD31-4B8C-83A1-F6EECF244321}">
                <p14:modId xmlns:p14="http://schemas.microsoft.com/office/powerpoint/2010/main" val="3252877310"/>
              </p:ext>
            </p:extLst>
          </p:nvPr>
        </p:nvGraphicFramePr>
        <p:xfrm>
          <a:off x="228600" y="1371600"/>
          <a:ext cx="8686800" cy="5486400"/>
        </p:xfrm>
        <a:graphic>
          <a:graphicData uri="http://schemas.openxmlformats.org/drawingml/2006/table">
            <a:tbl>
              <a:tblPr>
                <a:tableStyleId>{5C22544A-7EE6-4342-B048-85BDC9FD1C3A}</a:tableStyleId>
              </a:tblPr>
              <a:tblGrid>
                <a:gridCol w="838200"/>
                <a:gridCol w="7848600"/>
              </a:tblGrid>
              <a:tr h="1207770">
                <a:tc>
                  <a:txBody>
                    <a:bodyPr/>
                    <a:lstStyle/>
                    <a:p>
                      <a:pPr algn="ctr"/>
                      <a:r>
                        <a:rPr lang="en-US" sz="2800" b="1" dirty="0" smtClean="0">
                          <a:solidFill>
                            <a:schemeClr val="tx1"/>
                          </a:solidFill>
                          <a:latin typeface="+mn-lt"/>
                        </a:rPr>
                        <a:t>1</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12700" cmpd="sng">
                      <a:noFill/>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Summarize data, using measures of central tendency, such as the mean, median, mode, and midrange.</a:t>
                      </a:r>
                    </a:p>
                  </a:txBody>
                  <a:tcPr>
                    <a:lnL w="12700" cap="flat" cmpd="sng" algn="ctr">
                      <a:noFill/>
                      <a:prstDash val="solid"/>
                      <a:round/>
                      <a:headEnd type="none" w="med" len="med"/>
                      <a:tailEnd type="none" w="med" len="med"/>
                    </a:lnL>
                    <a:lnR w="12700" cmpd="sng">
                      <a:noFill/>
                    </a:lnR>
                    <a:lnT w="12700" cmpd="sng">
                      <a:noFill/>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832019">
                <a:tc>
                  <a:txBody>
                    <a:bodyPr/>
                    <a:lstStyle/>
                    <a:p>
                      <a:pPr algn="ctr"/>
                      <a:r>
                        <a:rPr lang="en-US" sz="2800" b="1" dirty="0" smtClean="0">
                          <a:solidFill>
                            <a:schemeClr val="tx1"/>
                          </a:solidFill>
                          <a:latin typeface="+mn-lt"/>
                        </a:rPr>
                        <a:t>2</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Describe data, using measures of variation, such as the range, variance, and standard deviation.</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1207770">
                <a:tc>
                  <a:txBody>
                    <a:bodyPr/>
                    <a:lstStyle/>
                    <a:p>
                      <a:pPr algn="ctr"/>
                      <a:r>
                        <a:rPr lang="en-US" sz="2800" b="1" dirty="0" smtClean="0">
                          <a:solidFill>
                            <a:schemeClr val="tx1"/>
                          </a:solidFill>
                          <a:latin typeface="+mn-lt"/>
                        </a:rPr>
                        <a:t>3</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Identify the position of a data value in a data set, using various measures of position, such as percentiles, </a:t>
                      </a:r>
                      <a:r>
                        <a:rPr lang="en-US" sz="2800" b="0" dirty="0" err="1" smtClean="0">
                          <a:solidFill>
                            <a:schemeClr val="tx1"/>
                          </a:solidFill>
                          <a:latin typeface="+mn-lt"/>
                        </a:rPr>
                        <a:t>deciles</a:t>
                      </a:r>
                      <a:r>
                        <a:rPr lang="en-US" sz="2800" b="0" dirty="0" smtClean="0">
                          <a:solidFill>
                            <a:schemeClr val="tx1"/>
                          </a:solidFill>
                          <a:latin typeface="+mn-lt"/>
                        </a:rPr>
                        <a:t>, and quartiles.</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1583521">
                <a:tc>
                  <a:txBody>
                    <a:bodyPr/>
                    <a:lstStyle/>
                    <a:p>
                      <a:pPr algn="ctr"/>
                      <a:r>
                        <a:rPr lang="en-US" sz="2800" b="1" dirty="0" smtClean="0">
                          <a:solidFill>
                            <a:schemeClr val="tx1"/>
                          </a:solidFill>
                          <a:latin typeface="+mn-lt"/>
                        </a:rPr>
                        <a:t>4</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Use the techniques of exploratory data analysis, including boxplots and five-number summaries, to discover various aspects of data.</a:t>
                      </a:r>
                    </a:p>
                    <a:p>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617483" y="377279"/>
            <a:ext cx="4778424" cy="769441"/>
          </a:xfrm>
          <a:prstGeom prst="rect">
            <a:avLst/>
          </a:prstGeom>
          <a:noFill/>
        </p:spPr>
        <p:txBody>
          <a:bodyPr wrap="none" rtlCol="0">
            <a:spAutoFit/>
          </a:bodyPr>
          <a:lstStyle/>
          <a:p>
            <a:r>
              <a:rPr lang="en-US" sz="4400" b="1" dirty="0" smtClean="0"/>
              <a:t>Learning Objectives</a:t>
            </a:r>
            <a:endParaRPr lang="en-US" sz="4400" b="1" dirty="0"/>
          </a:p>
        </p:txBody>
      </p:sp>
      <p:sp>
        <p:nvSpPr>
          <p:cNvPr id="17" name="Footer Placeholder 8"/>
          <p:cNvSpPr txBox="1">
            <a:spLocks/>
          </p:cNvSpPr>
          <p:nvPr/>
        </p:nvSpPr>
        <p:spPr>
          <a:xfrm>
            <a:off x="1257300" y="6355080"/>
            <a:ext cx="6629400" cy="3651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mtClean="0">
                <a:solidFill>
                  <a:prstClr val="black">
                    <a:tint val="75000"/>
                  </a:prstClr>
                </a:solidFill>
              </a:rPr>
              <a:t>Copyright © 2015 The McGraw-Hill Companies, Inc. Permission required for reproduction or display.</a:t>
            </a:r>
            <a:endParaRPr lang="en-US" dirty="0">
              <a:solidFill>
                <a:prstClr val="black">
                  <a:tint val="75000"/>
                </a:prstClr>
              </a:solidFill>
            </a:endParaRPr>
          </a:p>
        </p:txBody>
      </p:sp>
    </p:spTree>
    <p:custDataLst>
      <p:tags r:id="rId1"/>
    </p:custDataLst>
    <p:extLst>
      <p:ext uri="{BB962C8B-B14F-4D97-AF65-F5344CB8AC3E}">
        <p14:creationId xmlns:p14="http://schemas.microsoft.com/office/powerpoint/2010/main" val="816954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49155"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3-10</a:t>
            </a:r>
          </a:p>
          <a:p>
            <a:pPr>
              <a:buFont typeface="Wingdings" pitchFamily="2" charset="2"/>
              <a:buNone/>
            </a:pPr>
            <a:r>
              <a:rPr lang="en-US" sz="3600" dirty="0" smtClean="0"/>
              <a:t>Page #118</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835182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3-10: Area Boat Registrations</a:t>
            </a:r>
          </a:p>
        </p:txBody>
      </p:sp>
      <p:sp>
        <p:nvSpPr>
          <p:cNvPr id="11267" name="Rectangle 3"/>
          <p:cNvSpPr>
            <a:spLocks noGrp="1" noChangeArrowheads="1"/>
          </p:cNvSpPr>
          <p:nvPr>
            <p:ph type="body" idx="1"/>
          </p:nvPr>
        </p:nvSpPr>
        <p:spPr>
          <a:xfrm>
            <a:off x="609600" y="1295400"/>
            <a:ext cx="7924800" cy="2819400"/>
          </a:xfrm>
        </p:spPr>
        <p:txBody>
          <a:bodyPr/>
          <a:lstStyle/>
          <a:p>
            <a:pPr marL="0" indent="0">
              <a:buNone/>
            </a:pPr>
            <a:r>
              <a:rPr lang="en-US" sz="2400" dirty="0"/>
              <a:t>The data show the number of boats registered for six counties in </a:t>
            </a:r>
            <a:r>
              <a:rPr lang="en-US" sz="2400" dirty="0" smtClean="0"/>
              <a:t>southwestern Pennsylvania</a:t>
            </a:r>
            <a:r>
              <a:rPr lang="en-US" sz="2400" dirty="0"/>
              <a:t>. Find the mode.</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Since the category with the highest frequency is Westmoreland, the most typical case </a:t>
            </a:r>
            <a:r>
              <a:rPr lang="en-US" sz="2400" dirty="0" smtClean="0"/>
              <a:t>is Westmoreland</a:t>
            </a:r>
            <a:r>
              <a:rPr lang="en-US" sz="2400" dirty="0"/>
              <a:t>. Hence, the mode is Westmoreland.</a:t>
            </a:r>
            <a:endParaRPr lang="en-US" sz="24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209800"/>
            <a:ext cx="4038600" cy="2077296"/>
          </a:xfrm>
          <a:prstGeom prst="rect">
            <a:avLst/>
          </a:prstGeom>
        </p:spPr>
      </p:pic>
    </p:spTree>
    <p:extLst>
      <p:ext uri="{BB962C8B-B14F-4D97-AF65-F5344CB8AC3E}">
        <p14:creationId xmlns:p14="http://schemas.microsoft.com/office/powerpoint/2010/main" val="2412693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762000"/>
            <a:ext cx="8229600" cy="914400"/>
          </a:xfrm>
        </p:spPr>
        <p:txBody>
          <a:bodyPr/>
          <a:lstStyle/>
          <a:p>
            <a:pPr eaLnBrk="1" hangingPunct="1"/>
            <a:r>
              <a:rPr lang="en-US" sz="4000" smtClean="0"/>
              <a:t>Measures of Central Tendency: Midrange</a:t>
            </a:r>
          </a:p>
        </p:txBody>
      </p:sp>
      <p:sp>
        <p:nvSpPr>
          <p:cNvPr id="27651" name="Rectangle 3"/>
          <p:cNvSpPr>
            <a:spLocks noGrp="1" noChangeArrowheads="1"/>
          </p:cNvSpPr>
          <p:nvPr>
            <p:ph type="body" idx="1"/>
          </p:nvPr>
        </p:nvSpPr>
        <p:spPr>
          <a:xfrm>
            <a:off x="381000" y="2057400"/>
            <a:ext cx="8077200" cy="1143000"/>
          </a:xfrm>
        </p:spPr>
        <p:txBody>
          <a:bodyPr/>
          <a:lstStyle/>
          <a:p>
            <a:pPr eaLnBrk="1" hangingPunct="1">
              <a:spcBef>
                <a:spcPct val="50000"/>
              </a:spcBef>
              <a:defRPr/>
            </a:pPr>
            <a:r>
              <a:rPr lang="en-US" dirty="0" smtClean="0"/>
              <a:t>The</a:t>
            </a:r>
            <a:r>
              <a:rPr lang="en-US" b="1" dirty="0" smtClean="0">
                <a:solidFill>
                  <a:srgbClr val="000099"/>
                </a:solidFill>
                <a:effectLst>
                  <a:outerShdw blurRad="38100" dist="38100" dir="2700000" algn="tl">
                    <a:srgbClr val="C0C0C0"/>
                  </a:outerShdw>
                </a:effectLst>
              </a:rPr>
              <a:t> midrange </a:t>
            </a:r>
            <a:r>
              <a:rPr lang="en-US" dirty="0" smtClean="0"/>
              <a:t>is the average of the lowest and highest values in a data set.</a:t>
            </a:r>
          </a:p>
        </p:txBody>
      </p:sp>
      <p:graphicFrame>
        <p:nvGraphicFramePr>
          <p:cNvPr id="27652" name="Object 4"/>
          <p:cNvGraphicFramePr>
            <a:graphicFrameLocks noChangeAspect="1"/>
          </p:cNvGraphicFramePr>
          <p:nvPr/>
        </p:nvGraphicFramePr>
        <p:xfrm>
          <a:off x="1447800" y="3429000"/>
          <a:ext cx="5638800" cy="1458913"/>
        </p:xfrm>
        <a:graphic>
          <a:graphicData uri="http://schemas.openxmlformats.org/presentationml/2006/ole">
            <mc:AlternateContent xmlns:mc="http://schemas.openxmlformats.org/markup-compatibility/2006">
              <mc:Choice xmlns:v="urn:schemas-microsoft-com:vml" Requires="v">
                <p:oleObj spid="_x0000_s6178" name="Equation" r:id="rId4" imgW="1523880" imgH="393480" progId="Equation.DSMT4">
                  <p:embed/>
                </p:oleObj>
              </mc:Choice>
              <mc:Fallback>
                <p:oleObj name="Equation" r:id="rId4" imgW="152388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429000"/>
                        <a:ext cx="5638800"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32</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4270348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5529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3-12</a:t>
            </a:r>
          </a:p>
          <a:p>
            <a:pPr>
              <a:buFont typeface="Wingdings" pitchFamily="2" charset="2"/>
              <a:buNone/>
            </a:pPr>
            <a:r>
              <a:rPr lang="en-US" sz="3600" dirty="0" smtClean="0"/>
              <a:t>Page #119</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63874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3-12: Bank failures</a:t>
            </a:r>
          </a:p>
        </p:txBody>
      </p:sp>
      <p:sp>
        <p:nvSpPr>
          <p:cNvPr id="11267" name="Rectangle 3"/>
          <p:cNvSpPr>
            <a:spLocks noGrp="1" noChangeArrowheads="1"/>
          </p:cNvSpPr>
          <p:nvPr>
            <p:ph type="body" idx="1"/>
          </p:nvPr>
        </p:nvSpPr>
        <p:spPr>
          <a:xfrm>
            <a:off x="914400" y="1295400"/>
            <a:ext cx="7162800" cy="2362200"/>
          </a:xfrm>
        </p:spPr>
        <p:txBody>
          <a:bodyPr/>
          <a:lstStyle/>
          <a:p>
            <a:pPr marL="0" indent="0">
              <a:buNone/>
              <a:defRPr/>
            </a:pPr>
            <a:r>
              <a:rPr lang="en-US" sz="2800" dirty="0"/>
              <a:t>The number of bank failures for a recent five-year period is shown. Find the midrange</a:t>
            </a:r>
            <a:r>
              <a:rPr lang="en-US" sz="2800" dirty="0" smtClean="0"/>
              <a:t>.</a:t>
            </a:r>
          </a:p>
          <a:p>
            <a:pPr marL="0" indent="0">
              <a:buNone/>
              <a:defRPr/>
            </a:pPr>
            <a:r>
              <a:rPr lang="en-US" sz="2800" dirty="0">
                <a:ea typeface="+mn-ea"/>
                <a:cs typeface="+mn-cs"/>
              </a:rPr>
              <a:t>	</a:t>
            </a:r>
            <a:r>
              <a:rPr lang="en-US" sz="2800" dirty="0" smtClean="0">
                <a:ea typeface="+mn-ea"/>
                <a:cs typeface="+mn-cs"/>
              </a:rPr>
              <a:t>	</a:t>
            </a:r>
            <a:r>
              <a:rPr lang="en-US" sz="2400" dirty="0" smtClean="0"/>
              <a:t>3</a:t>
            </a:r>
            <a:r>
              <a:rPr lang="en-US" sz="2400" dirty="0"/>
              <a:t>, 30, 148, 157, 71</a:t>
            </a:r>
            <a:endParaRPr lang="en-US" sz="1100" dirty="0" smtClean="0"/>
          </a:p>
        </p:txBody>
      </p:sp>
      <p:sp>
        <p:nvSpPr>
          <p:cNvPr id="9" name="TextBox 8"/>
          <p:cNvSpPr txBox="1">
            <a:spLocks noChangeArrowheads="1"/>
          </p:cNvSpPr>
          <p:nvPr/>
        </p:nvSpPr>
        <p:spPr bwMode="auto">
          <a:xfrm>
            <a:off x="2819400" y="5486400"/>
            <a:ext cx="3365024"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800" dirty="0" smtClean="0">
                <a:solidFill>
                  <a:srgbClr val="000000"/>
                </a:solidFill>
              </a:rPr>
              <a:t>The midrange is 80.</a:t>
            </a: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34</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576145"/>
            <a:ext cx="4953000" cy="1064895"/>
          </a:xfrm>
          <a:prstGeom prst="rect">
            <a:avLst/>
          </a:prstGeom>
        </p:spPr>
      </p:pic>
    </p:spTree>
    <p:extLst>
      <p:ext uri="{BB962C8B-B14F-4D97-AF65-F5344CB8AC3E}">
        <p14:creationId xmlns:p14="http://schemas.microsoft.com/office/powerpoint/2010/main" val="4240984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762000"/>
            <a:ext cx="8229600" cy="914400"/>
          </a:xfrm>
        </p:spPr>
        <p:txBody>
          <a:bodyPr/>
          <a:lstStyle/>
          <a:p>
            <a:pPr eaLnBrk="1" hangingPunct="1"/>
            <a:r>
              <a:rPr lang="en-US" sz="4000" smtClean="0"/>
              <a:t>Measures of Central Tendency: Weighted Mean</a:t>
            </a:r>
          </a:p>
        </p:txBody>
      </p:sp>
      <p:sp>
        <p:nvSpPr>
          <p:cNvPr id="28675" name="Rectangle 3"/>
          <p:cNvSpPr>
            <a:spLocks noGrp="1" noChangeArrowheads="1"/>
          </p:cNvSpPr>
          <p:nvPr>
            <p:ph type="body" idx="1"/>
          </p:nvPr>
        </p:nvSpPr>
        <p:spPr>
          <a:xfrm>
            <a:off x="457200" y="1981200"/>
            <a:ext cx="8077200" cy="2286000"/>
          </a:xfrm>
        </p:spPr>
        <p:txBody>
          <a:bodyPr/>
          <a:lstStyle/>
          <a:p>
            <a:pPr eaLnBrk="1" hangingPunct="1">
              <a:lnSpc>
                <a:spcPct val="90000"/>
              </a:lnSpc>
              <a:spcBef>
                <a:spcPct val="50000"/>
              </a:spcBef>
              <a:defRPr/>
            </a:pPr>
            <a:r>
              <a:rPr lang="en-US" dirty="0" smtClean="0"/>
              <a:t>Find the</a:t>
            </a:r>
            <a:r>
              <a:rPr lang="en-US" b="1" dirty="0" smtClean="0">
                <a:solidFill>
                  <a:srgbClr val="000099"/>
                </a:solidFill>
                <a:effectLst>
                  <a:outerShdw blurRad="38100" dist="38100" dir="2700000" algn="tl">
                    <a:srgbClr val="C0C0C0"/>
                  </a:outerShdw>
                </a:effectLst>
              </a:rPr>
              <a:t> weighted mean </a:t>
            </a:r>
            <a:r>
              <a:rPr lang="en-US" dirty="0" smtClean="0"/>
              <a:t>of a variable by multiplying each value by its corresponding weight and dividing the sum of the products by the sum of the weights.</a:t>
            </a:r>
          </a:p>
        </p:txBody>
      </p:sp>
      <p:graphicFrame>
        <p:nvGraphicFramePr>
          <p:cNvPr id="28676" name="Object 4"/>
          <p:cNvGraphicFramePr>
            <a:graphicFrameLocks noChangeAspect="1"/>
          </p:cNvGraphicFramePr>
          <p:nvPr/>
        </p:nvGraphicFramePr>
        <p:xfrm>
          <a:off x="762000" y="4343400"/>
          <a:ext cx="7467600" cy="1482725"/>
        </p:xfrm>
        <a:graphic>
          <a:graphicData uri="http://schemas.openxmlformats.org/presentationml/2006/ole">
            <mc:AlternateContent xmlns:mc="http://schemas.openxmlformats.org/markup-compatibility/2006">
              <mc:Choice xmlns:v="urn:schemas-microsoft-com:vml" Requires="v">
                <p:oleObj spid="_x0000_s8226" name="Equation" r:id="rId4" imgW="2438280" imgH="482400" progId="Equation.DSMT4">
                  <p:embed/>
                </p:oleObj>
              </mc:Choice>
              <mc:Fallback>
                <p:oleObj name="Equation" r:id="rId4" imgW="243828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343400"/>
                        <a:ext cx="7467600" cy="148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35</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830608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56323"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3-1</a:t>
            </a:r>
          </a:p>
          <a:p>
            <a:pPr>
              <a:buFont typeface="Wingdings" pitchFamily="2" charset="2"/>
              <a:buNone/>
            </a:pPr>
            <a:r>
              <a:rPr lang="en-US" sz="3600" dirty="0" smtClean="0"/>
              <a:t>Example 3-14</a:t>
            </a:r>
          </a:p>
          <a:p>
            <a:pPr>
              <a:buFont typeface="Wingdings" pitchFamily="2" charset="2"/>
              <a:buNone/>
            </a:pPr>
            <a:r>
              <a:rPr lang="en-US" sz="3600" dirty="0" smtClean="0"/>
              <a:t>Page #120</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9699886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533400"/>
            <a:ext cx="8229600" cy="685800"/>
          </a:xfrm>
        </p:spPr>
        <p:txBody>
          <a:bodyPr/>
          <a:lstStyle/>
          <a:p>
            <a:pPr eaLnBrk="1" hangingPunct="1"/>
            <a:r>
              <a:rPr lang="en-US" sz="3600" smtClean="0"/>
              <a:t>Example 3-17: Grade Point Average</a:t>
            </a:r>
          </a:p>
        </p:txBody>
      </p:sp>
      <p:sp>
        <p:nvSpPr>
          <p:cNvPr id="9221" name="Rectangle 3"/>
          <p:cNvSpPr>
            <a:spLocks noGrp="1" noChangeArrowheads="1"/>
          </p:cNvSpPr>
          <p:nvPr>
            <p:ph type="body" idx="1"/>
          </p:nvPr>
        </p:nvSpPr>
        <p:spPr>
          <a:xfrm>
            <a:off x="498475" y="1295400"/>
            <a:ext cx="7848600" cy="533400"/>
          </a:xfrm>
        </p:spPr>
        <p:txBody>
          <a:bodyPr/>
          <a:lstStyle/>
          <a:p>
            <a:pPr marL="0" indent="0">
              <a:buFont typeface="Wingdings" pitchFamily="2" charset="2"/>
              <a:buNone/>
            </a:pPr>
            <a:r>
              <a:rPr lang="en-US" sz="2800" smtClean="0"/>
              <a:t>A student received the following grades.  Find the corresponding GPA.</a:t>
            </a:r>
          </a:p>
        </p:txBody>
      </p:sp>
      <p:sp>
        <p:nvSpPr>
          <p:cNvPr id="9" name="TextBox 8"/>
          <p:cNvSpPr txBox="1">
            <a:spLocks noChangeArrowheads="1"/>
          </p:cNvSpPr>
          <p:nvPr/>
        </p:nvSpPr>
        <p:spPr bwMode="auto">
          <a:xfrm>
            <a:off x="1981200" y="5724525"/>
            <a:ext cx="526415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800" smtClean="0">
                <a:solidFill>
                  <a:srgbClr val="000000"/>
                </a:solidFill>
              </a:rPr>
              <a:t>The grade point average is 2.7.</a:t>
            </a:r>
          </a:p>
        </p:txBody>
      </p:sp>
      <p:graphicFrame>
        <p:nvGraphicFramePr>
          <p:cNvPr id="3" name="Object 4"/>
          <p:cNvGraphicFramePr>
            <a:graphicFrameLocks noChangeAspect="1"/>
          </p:cNvGraphicFramePr>
          <p:nvPr/>
        </p:nvGraphicFramePr>
        <p:xfrm>
          <a:off x="1371600" y="4421188"/>
          <a:ext cx="1600200" cy="998537"/>
        </p:xfrm>
        <a:graphic>
          <a:graphicData uri="http://schemas.openxmlformats.org/presentationml/2006/ole">
            <mc:AlternateContent xmlns:mc="http://schemas.openxmlformats.org/markup-compatibility/2006">
              <mc:Choice xmlns:v="urn:schemas-microsoft-com:vml" Requires="v">
                <p:oleObj spid="_x0000_s9282" name="Equation" r:id="rId4" imgW="774360" imgH="482400" progId="Equation.DSMT4">
                  <p:embed/>
                </p:oleObj>
              </mc:Choice>
              <mc:Fallback>
                <p:oleObj name="Equation" r:id="rId4" imgW="77436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421188"/>
                        <a:ext cx="1600200"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le 9"/>
          <p:cNvGraphicFramePr>
            <a:graphicFrameLocks noGrp="1"/>
          </p:cNvGraphicFramePr>
          <p:nvPr/>
        </p:nvGraphicFramePr>
        <p:xfrm>
          <a:off x="1447800" y="2295525"/>
          <a:ext cx="6096000" cy="1870075"/>
        </p:xfrm>
        <a:graphic>
          <a:graphicData uri="http://schemas.openxmlformats.org/drawingml/2006/table">
            <a:tbl>
              <a:tblPr firstRow="1" bandRow="1">
                <a:tableStyleId>{5C22544A-7EE6-4342-B048-85BDC9FD1C3A}</a:tableStyleId>
              </a:tblPr>
              <a:tblGrid>
                <a:gridCol w="2971800"/>
                <a:gridCol w="1447800"/>
                <a:gridCol w="1676400"/>
              </a:tblGrid>
              <a:tr h="370966">
                <a:tc>
                  <a:txBody>
                    <a:bodyPr/>
                    <a:lstStyle/>
                    <a:p>
                      <a:pPr algn="ctr"/>
                      <a:r>
                        <a:rPr lang="en-US" sz="1800" dirty="0" smtClean="0"/>
                        <a:t>Course</a:t>
                      </a:r>
                      <a:endParaRPr lang="en-US" sz="1800" dirty="0"/>
                    </a:p>
                  </a:txBody>
                  <a:tcPr marT="45736" marB="45736"/>
                </a:tc>
                <a:tc>
                  <a:txBody>
                    <a:bodyPr/>
                    <a:lstStyle/>
                    <a:p>
                      <a:pPr algn="ctr"/>
                      <a:r>
                        <a:rPr lang="en-US" sz="1800" dirty="0" smtClean="0"/>
                        <a:t>Credits, </a:t>
                      </a:r>
                      <a:r>
                        <a:rPr lang="en-US" sz="1800" i="1" dirty="0" smtClean="0"/>
                        <a:t>w</a:t>
                      </a:r>
                      <a:endParaRPr lang="en-US" sz="1800" i="1" dirty="0"/>
                    </a:p>
                  </a:txBody>
                  <a:tcPr marT="45736" marB="45736"/>
                </a:tc>
                <a:tc>
                  <a:txBody>
                    <a:bodyPr/>
                    <a:lstStyle/>
                    <a:p>
                      <a:pPr algn="ctr"/>
                      <a:r>
                        <a:rPr lang="en-US" sz="1800" dirty="0" smtClean="0"/>
                        <a:t>Grade, </a:t>
                      </a:r>
                      <a:r>
                        <a:rPr lang="en-US" sz="1800" i="1" dirty="0" smtClean="0"/>
                        <a:t>X</a:t>
                      </a:r>
                      <a:endParaRPr lang="en-US" sz="1800" i="1" dirty="0"/>
                    </a:p>
                  </a:txBody>
                  <a:tcPr marT="45736" marB="45736"/>
                </a:tc>
              </a:tr>
              <a:tr h="386211">
                <a:tc>
                  <a:txBody>
                    <a:bodyPr/>
                    <a:lstStyle/>
                    <a:p>
                      <a:r>
                        <a:rPr lang="en-US" sz="1800" dirty="0" smtClean="0"/>
                        <a:t>English Composition</a:t>
                      </a:r>
                      <a:endParaRPr lang="en-US" sz="1800" dirty="0"/>
                    </a:p>
                  </a:txBody>
                  <a:tcPr marT="45736" marB="45736"/>
                </a:tc>
                <a:tc>
                  <a:txBody>
                    <a:bodyPr/>
                    <a:lstStyle/>
                    <a:p>
                      <a:pPr algn="ctr"/>
                      <a:r>
                        <a:rPr lang="en-US" sz="1800" dirty="0" smtClean="0"/>
                        <a:t>3</a:t>
                      </a:r>
                      <a:endParaRPr lang="en-US" sz="1800" dirty="0"/>
                    </a:p>
                  </a:txBody>
                  <a:tcPr marT="45736" marB="45736" anchor="ctr"/>
                </a:tc>
                <a:tc>
                  <a:txBody>
                    <a:bodyPr/>
                    <a:lstStyle/>
                    <a:p>
                      <a:pPr lvl="0" algn="l"/>
                      <a:r>
                        <a:rPr lang="en-US" sz="1800" baseline="0" dirty="0" smtClean="0"/>
                        <a:t>  </a:t>
                      </a:r>
                      <a:r>
                        <a:rPr lang="en-US" sz="1800" dirty="0" smtClean="0"/>
                        <a:t>A (4 points)</a:t>
                      </a:r>
                      <a:endParaRPr lang="en-US" sz="1800" dirty="0"/>
                    </a:p>
                  </a:txBody>
                  <a:tcPr marT="45736" marB="45736" anchor="ctr"/>
                </a:tc>
              </a:tr>
              <a:tr h="370966">
                <a:tc>
                  <a:txBody>
                    <a:bodyPr/>
                    <a:lstStyle/>
                    <a:p>
                      <a:r>
                        <a:rPr lang="en-US" sz="1800" dirty="0" smtClean="0"/>
                        <a:t>Introduction to Psychology</a:t>
                      </a:r>
                      <a:endParaRPr lang="en-US" sz="1800" dirty="0"/>
                    </a:p>
                  </a:txBody>
                  <a:tcPr marT="45736" marB="45736"/>
                </a:tc>
                <a:tc>
                  <a:txBody>
                    <a:bodyPr/>
                    <a:lstStyle/>
                    <a:p>
                      <a:pPr algn="ctr"/>
                      <a:r>
                        <a:rPr lang="en-US" sz="1800" dirty="0" smtClean="0"/>
                        <a:t>3</a:t>
                      </a:r>
                      <a:endParaRPr lang="en-US" sz="1800" dirty="0"/>
                    </a:p>
                  </a:txBody>
                  <a:tcPr marT="45736" marB="45736" anchor="ctr"/>
                </a:tc>
                <a:tc>
                  <a:txBody>
                    <a:bodyPr/>
                    <a:lstStyle/>
                    <a:p>
                      <a:pPr lvl="0" algn="l"/>
                      <a:r>
                        <a:rPr lang="en-US" sz="1800" baseline="0" dirty="0" smtClean="0"/>
                        <a:t>  </a:t>
                      </a:r>
                      <a:r>
                        <a:rPr lang="en-US" sz="1800" dirty="0" smtClean="0"/>
                        <a:t>C (2 points)</a:t>
                      </a:r>
                      <a:endParaRPr lang="en-US" sz="1800" dirty="0"/>
                    </a:p>
                  </a:txBody>
                  <a:tcPr marT="45736" marB="45736" anchor="ctr"/>
                </a:tc>
              </a:tr>
              <a:tr h="370966">
                <a:tc>
                  <a:txBody>
                    <a:bodyPr/>
                    <a:lstStyle/>
                    <a:p>
                      <a:r>
                        <a:rPr lang="en-US" sz="1800" dirty="0" smtClean="0"/>
                        <a:t>Biology</a:t>
                      </a:r>
                      <a:endParaRPr lang="en-US" sz="1800" dirty="0"/>
                    </a:p>
                  </a:txBody>
                  <a:tcPr marT="45736" marB="45736"/>
                </a:tc>
                <a:tc>
                  <a:txBody>
                    <a:bodyPr/>
                    <a:lstStyle/>
                    <a:p>
                      <a:pPr algn="ctr"/>
                      <a:r>
                        <a:rPr lang="en-US" sz="1800" dirty="0" smtClean="0"/>
                        <a:t>4</a:t>
                      </a:r>
                      <a:endParaRPr lang="en-US" sz="1800" dirty="0"/>
                    </a:p>
                  </a:txBody>
                  <a:tcPr marT="45736" marB="45736" anchor="ctr"/>
                </a:tc>
                <a:tc>
                  <a:txBody>
                    <a:bodyPr/>
                    <a:lstStyle/>
                    <a:p>
                      <a:pPr lvl="0" algn="l"/>
                      <a:r>
                        <a:rPr lang="en-US" sz="1800" dirty="0" smtClean="0"/>
                        <a:t>  B (3 points)</a:t>
                      </a:r>
                      <a:endParaRPr lang="en-US" sz="1800" dirty="0"/>
                    </a:p>
                  </a:txBody>
                  <a:tcPr marT="45736" marB="45736" anchor="ctr"/>
                </a:tc>
              </a:tr>
              <a:tr h="370966">
                <a:tc>
                  <a:txBody>
                    <a:bodyPr/>
                    <a:lstStyle/>
                    <a:p>
                      <a:r>
                        <a:rPr lang="en-US" sz="1800" dirty="0" smtClean="0"/>
                        <a:t>Physical Education</a:t>
                      </a:r>
                      <a:endParaRPr lang="en-US" sz="1800" dirty="0"/>
                    </a:p>
                  </a:txBody>
                  <a:tcPr marT="45736" marB="45736"/>
                </a:tc>
                <a:tc>
                  <a:txBody>
                    <a:bodyPr/>
                    <a:lstStyle/>
                    <a:p>
                      <a:pPr algn="ctr"/>
                      <a:r>
                        <a:rPr lang="en-US" sz="1800" dirty="0" smtClean="0"/>
                        <a:t>2</a:t>
                      </a:r>
                      <a:endParaRPr lang="en-US" sz="1800" dirty="0"/>
                    </a:p>
                  </a:txBody>
                  <a:tcPr marT="45736" marB="45736" anchor="ctr"/>
                </a:tc>
                <a:tc>
                  <a:txBody>
                    <a:bodyPr/>
                    <a:lstStyle/>
                    <a:p>
                      <a:pPr lvl="0" algn="l"/>
                      <a:r>
                        <a:rPr lang="en-US" sz="1800" dirty="0" smtClean="0"/>
                        <a:t>  D (1 point)</a:t>
                      </a:r>
                      <a:endParaRPr lang="en-US" sz="1800" dirty="0"/>
                    </a:p>
                  </a:txBody>
                  <a:tcPr marT="45736" marB="45736" anchor="ctr"/>
                </a:tc>
              </a:tr>
            </a:tbl>
          </a:graphicData>
        </a:graphic>
      </p:graphicFrame>
      <p:graphicFrame>
        <p:nvGraphicFramePr>
          <p:cNvPr id="29701" name="Object 3"/>
          <p:cNvGraphicFramePr>
            <a:graphicFrameLocks noChangeAspect="1"/>
          </p:cNvGraphicFramePr>
          <p:nvPr/>
        </p:nvGraphicFramePr>
        <p:xfrm>
          <a:off x="3048000" y="4497388"/>
          <a:ext cx="4541838" cy="814387"/>
        </p:xfrm>
        <a:graphic>
          <a:graphicData uri="http://schemas.openxmlformats.org/presentationml/2006/ole">
            <mc:AlternateContent xmlns:mc="http://schemas.openxmlformats.org/markup-compatibility/2006">
              <mc:Choice xmlns:v="urn:schemas-microsoft-com:vml" Requires="v">
                <p:oleObj spid="_x0000_s9283" name="Equation" r:id="rId6" imgW="2197080" imgH="393480" progId="Equation.DSMT4">
                  <p:embed/>
                </p:oleObj>
              </mc:Choice>
              <mc:Fallback>
                <p:oleObj name="Equation" r:id="rId6" imgW="219708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497388"/>
                        <a:ext cx="454183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37</a:t>
            </a:fld>
            <a:endParaRPr lang="en-US" dirty="0" smtClean="0">
              <a:solidFill>
                <a:srgbClr val="000000"/>
              </a:solidFill>
              <a:latin typeface="Arial Black" pitchFamily="34" charset="0"/>
            </a:endParaRPr>
          </a:p>
        </p:txBody>
      </p:sp>
      <p:sp>
        <p:nvSpPr>
          <p:cNvPr id="12"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887525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457200"/>
            <a:ext cx="8229600" cy="914400"/>
          </a:xfrm>
        </p:spPr>
        <p:txBody>
          <a:bodyPr/>
          <a:lstStyle/>
          <a:p>
            <a:pPr eaLnBrk="1" hangingPunct="1"/>
            <a:r>
              <a:rPr lang="en-US" sz="4000" smtClean="0"/>
              <a:t>Properties of the Mean</a:t>
            </a:r>
          </a:p>
        </p:txBody>
      </p:sp>
      <p:sp>
        <p:nvSpPr>
          <p:cNvPr id="30723" name="Rectangle 3"/>
          <p:cNvSpPr>
            <a:spLocks noGrp="1" noChangeArrowheads="1"/>
          </p:cNvSpPr>
          <p:nvPr>
            <p:ph type="body" sz="half" idx="1"/>
          </p:nvPr>
        </p:nvSpPr>
        <p:spPr>
          <a:xfrm>
            <a:off x="457200" y="1371600"/>
            <a:ext cx="8305800" cy="4953000"/>
          </a:xfrm>
        </p:spPr>
        <p:txBody>
          <a:bodyPr/>
          <a:lstStyle/>
          <a:p>
            <a:pPr>
              <a:buFont typeface="Wingdings" pitchFamily="2" charset="2"/>
              <a:buChar char="Ø"/>
            </a:pPr>
            <a:r>
              <a:rPr lang="en-US" dirty="0" smtClean="0"/>
              <a:t>Found by using all the values of data.</a:t>
            </a:r>
          </a:p>
          <a:p>
            <a:pPr>
              <a:buFont typeface="Wingdings" pitchFamily="2" charset="2"/>
              <a:buChar char="Ø"/>
            </a:pPr>
            <a:r>
              <a:rPr lang="en-US" dirty="0" smtClean="0"/>
              <a:t>Varies less than the median or mode </a:t>
            </a:r>
          </a:p>
          <a:p>
            <a:pPr>
              <a:buFont typeface="Wingdings" pitchFamily="2" charset="2"/>
              <a:buChar char="Ø"/>
            </a:pPr>
            <a:r>
              <a:rPr lang="en-US" dirty="0" smtClean="0"/>
              <a:t>Used in computing other statistics, such as the variance</a:t>
            </a:r>
          </a:p>
          <a:p>
            <a:pPr>
              <a:buFont typeface="Wingdings" pitchFamily="2" charset="2"/>
              <a:buChar char="Ø"/>
            </a:pPr>
            <a:r>
              <a:rPr lang="en-US" dirty="0" smtClean="0"/>
              <a:t>Unique, usually not one of the data values</a:t>
            </a:r>
          </a:p>
          <a:p>
            <a:pPr>
              <a:buFont typeface="Wingdings" pitchFamily="2" charset="2"/>
              <a:buChar char="Ø"/>
            </a:pPr>
            <a:r>
              <a:rPr lang="en-US" dirty="0" smtClean="0"/>
              <a:t>Cannot be used with open-ended classes</a:t>
            </a:r>
          </a:p>
          <a:p>
            <a:pPr>
              <a:buFont typeface="Wingdings" pitchFamily="2" charset="2"/>
              <a:buChar char="Ø"/>
            </a:pPr>
            <a:r>
              <a:rPr lang="en-US" dirty="0" smtClean="0"/>
              <a:t>Affected by extremely high or low values, called outliers</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899210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57200"/>
            <a:ext cx="8229600" cy="914400"/>
          </a:xfrm>
        </p:spPr>
        <p:txBody>
          <a:bodyPr/>
          <a:lstStyle/>
          <a:p>
            <a:pPr eaLnBrk="1" hangingPunct="1"/>
            <a:r>
              <a:rPr lang="en-US" sz="4000" smtClean="0"/>
              <a:t>Properties of the Median</a:t>
            </a:r>
          </a:p>
        </p:txBody>
      </p:sp>
      <p:sp>
        <p:nvSpPr>
          <p:cNvPr id="30723" name="Rectangle 3"/>
          <p:cNvSpPr>
            <a:spLocks noGrp="1" noChangeArrowheads="1"/>
          </p:cNvSpPr>
          <p:nvPr>
            <p:ph type="body" sz="half" idx="1"/>
          </p:nvPr>
        </p:nvSpPr>
        <p:spPr>
          <a:xfrm>
            <a:off x="457200" y="1371600"/>
            <a:ext cx="8305800" cy="4953000"/>
          </a:xfrm>
        </p:spPr>
        <p:txBody>
          <a:bodyPr/>
          <a:lstStyle/>
          <a:p>
            <a:pPr>
              <a:buFont typeface="Wingdings" pitchFamily="2" charset="2"/>
              <a:buChar char="Ø"/>
            </a:pPr>
            <a:r>
              <a:rPr lang="en-US" smtClean="0"/>
              <a:t>Gives the midpoint</a:t>
            </a:r>
          </a:p>
          <a:p>
            <a:pPr>
              <a:buFont typeface="Wingdings" pitchFamily="2" charset="2"/>
              <a:buChar char="Ø"/>
            </a:pPr>
            <a:r>
              <a:rPr lang="en-US" smtClean="0"/>
              <a:t>Used when it is necessary to find out whether the data values fall into the upper half or lower half of the distribution.</a:t>
            </a:r>
          </a:p>
          <a:p>
            <a:pPr>
              <a:buFont typeface="Wingdings" pitchFamily="2" charset="2"/>
              <a:buChar char="Ø"/>
            </a:pPr>
            <a:r>
              <a:rPr lang="en-US" smtClean="0"/>
              <a:t>Can be used for an open-ended distribution.</a:t>
            </a:r>
          </a:p>
          <a:p>
            <a:pPr>
              <a:buFont typeface="Wingdings" pitchFamily="2" charset="2"/>
              <a:buChar char="Ø"/>
            </a:pPr>
            <a:r>
              <a:rPr lang="en-US" smtClean="0"/>
              <a:t>Affected less than the mean by extremely high or extremely low values.</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005040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57200"/>
            <a:ext cx="8229600" cy="990600"/>
          </a:xfrm>
        </p:spPr>
        <p:txBody>
          <a:bodyPr/>
          <a:lstStyle/>
          <a:p>
            <a:pPr eaLnBrk="1" hangingPunct="1"/>
            <a:r>
              <a:rPr lang="en-US" sz="4000" smtClean="0"/>
              <a:t>Introduction</a:t>
            </a:r>
          </a:p>
        </p:txBody>
      </p:sp>
      <p:sp>
        <p:nvSpPr>
          <p:cNvPr id="8195" name="Rectangle 3"/>
          <p:cNvSpPr>
            <a:spLocks noGrp="1" noChangeArrowheads="1"/>
          </p:cNvSpPr>
          <p:nvPr>
            <p:ph type="body" idx="1"/>
          </p:nvPr>
        </p:nvSpPr>
        <p:spPr>
          <a:xfrm>
            <a:off x="1066800" y="1600200"/>
            <a:ext cx="7467600" cy="4724400"/>
          </a:xfrm>
        </p:spPr>
        <p:txBody>
          <a:bodyPr/>
          <a:lstStyle/>
          <a:p>
            <a:pPr eaLnBrk="1" hangingPunct="1">
              <a:spcBef>
                <a:spcPct val="50000"/>
              </a:spcBef>
              <a:buFont typeface="Wingdings" pitchFamily="2" charset="2"/>
              <a:buNone/>
              <a:defRPr/>
            </a:pPr>
            <a:r>
              <a:rPr lang="en-US" b="1" i="1" dirty="0" smtClean="0"/>
              <a:t>Traditional Statistics</a:t>
            </a:r>
          </a:p>
          <a:p>
            <a:pPr marL="800100" indent="-457200" eaLnBrk="1" hangingPunct="1">
              <a:spcBef>
                <a:spcPct val="50000"/>
              </a:spcBef>
              <a:buFont typeface="Arial" panose="020B0604020202020204" pitchFamily="34" charset="0"/>
              <a:buChar char="•"/>
              <a:defRPr/>
            </a:pPr>
            <a:r>
              <a:rPr lang="en-US" b="1" i="1" dirty="0" smtClean="0"/>
              <a:t>Average</a:t>
            </a:r>
          </a:p>
          <a:p>
            <a:pPr marL="800100" indent="-457200" eaLnBrk="1" hangingPunct="1">
              <a:spcBef>
                <a:spcPct val="50000"/>
              </a:spcBef>
              <a:buFont typeface="Arial" panose="020B0604020202020204" pitchFamily="34" charset="0"/>
              <a:buChar char="•"/>
              <a:defRPr/>
            </a:pPr>
            <a:r>
              <a:rPr lang="en-US" b="1" i="1" dirty="0" smtClean="0"/>
              <a:t>Variation</a:t>
            </a:r>
          </a:p>
          <a:p>
            <a:pPr marL="800100" indent="-457200" eaLnBrk="1" hangingPunct="1">
              <a:spcBef>
                <a:spcPct val="50000"/>
              </a:spcBef>
              <a:buFont typeface="Arial" panose="020B0604020202020204" pitchFamily="34" charset="0"/>
              <a:buChar char="•"/>
              <a:defRPr/>
            </a:pPr>
            <a:r>
              <a:rPr lang="en-US" b="1" i="1" dirty="0" smtClean="0"/>
              <a:t>Position</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95882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457200"/>
            <a:ext cx="8229600" cy="914400"/>
          </a:xfrm>
        </p:spPr>
        <p:txBody>
          <a:bodyPr/>
          <a:lstStyle/>
          <a:p>
            <a:pPr eaLnBrk="1" hangingPunct="1"/>
            <a:r>
              <a:rPr lang="en-US" sz="4000" smtClean="0"/>
              <a:t>Properties of the Mode</a:t>
            </a:r>
          </a:p>
        </p:txBody>
      </p:sp>
      <p:sp>
        <p:nvSpPr>
          <p:cNvPr id="30723" name="Rectangle 3"/>
          <p:cNvSpPr>
            <a:spLocks noGrp="1" noChangeArrowheads="1"/>
          </p:cNvSpPr>
          <p:nvPr>
            <p:ph type="body" sz="half" idx="1"/>
          </p:nvPr>
        </p:nvSpPr>
        <p:spPr>
          <a:xfrm>
            <a:off x="457200" y="1371600"/>
            <a:ext cx="8305800" cy="4953000"/>
          </a:xfrm>
        </p:spPr>
        <p:txBody>
          <a:bodyPr/>
          <a:lstStyle/>
          <a:p>
            <a:pPr>
              <a:buFont typeface="Wingdings" pitchFamily="2" charset="2"/>
              <a:buChar char="Ø"/>
            </a:pPr>
            <a:r>
              <a:rPr lang="en-US" smtClean="0"/>
              <a:t>Used when the most typical case is desired</a:t>
            </a:r>
          </a:p>
          <a:p>
            <a:pPr>
              <a:buFont typeface="Wingdings" pitchFamily="2" charset="2"/>
              <a:buChar char="Ø"/>
            </a:pPr>
            <a:r>
              <a:rPr lang="en-US" smtClean="0"/>
              <a:t>Easiest average to compute</a:t>
            </a:r>
          </a:p>
          <a:p>
            <a:pPr>
              <a:buFont typeface="Wingdings" pitchFamily="2" charset="2"/>
              <a:buChar char="Ø"/>
            </a:pPr>
            <a:r>
              <a:rPr lang="en-US" smtClean="0"/>
              <a:t>Can be used with nominal data</a:t>
            </a:r>
          </a:p>
          <a:p>
            <a:pPr>
              <a:buFont typeface="Wingdings" pitchFamily="2" charset="2"/>
              <a:buChar char="Ø"/>
            </a:pPr>
            <a:r>
              <a:rPr lang="en-US" smtClean="0"/>
              <a:t>Not always unique or may not exist</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38799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57200"/>
            <a:ext cx="8229600" cy="914400"/>
          </a:xfrm>
        </p:spPr>
        <p:txBody>
          <a:bodyPr/>
          <a:lstStyle/>
          <a:p>
            <a:pPr eaLnBrk="1" hangingPunct="1"/>
            <a:r>
              <a:rPr lang="en-US" sz="4000" smtClean="0"/>
              <a:t>Properties of the Midrange</a:t>
            </a:r>
          </a:p>
        </p:txBody>
      </p:sp>
      <p:sp>
        <p:nvSpPr>
          <p:cNvPr id="30723" name="Rectangle 3"/>
          <p:cNvSpPr>
            <a:spLocks noGrp="1" noChangeArrowheads="1"/>
          </p:cNvSpPr>
          <p:nvPr>
            <p:ph type="body" sz="half" idx="1"/>
          </p:nvPr>
        </p:nvSpPr>
        <p:spPr>
          <a:xfrm>
            <a:off x="457200" y="1371600"/>
            <a:ext cx="8305800" cy="4953000"/>
          </a:xfrm>
        </p:spPr>
        <p:txBody>
          <a:bodyPr/>
          <a:lstStyle/>
          <a:p>
            <a:pPr>
              <a:buFont typeface="Wingdings" pitchFamily="2" charset="2"/>
              <a:buChar char="Ø"/>
            </a:pPr>
            <a:r>
              <a:rPr lang="en-US" smtClean="0"/>
              <a:t>Easy to compute.</a:t>
            </a:r>
          </a:p>
          <a:p>
            <a:pPr>
              <a:buFont typeface="Wingdings" pitchFamily="2" charset="2"/>
              <a:buChar char="Ø"/>
            </a:pPr>
            <a:r>
              <a:rPr lang="en-US" smtClean="0"/>
              <a:t>Gives the midpoint.</a:t>
            </a:r>
          </a:p>
          <a:p>
            <a:pPr>
              <a:buFont typeface="Wingdings" pitchFamily="2" charset="2"/>
              <a:buChar char="Ø"/>
            </a:pPr>
            <a:r>
              <a:rPr lang="en-US" smtClean="0"/>
              <a:t>Affected by extremely high or low values in a data set</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816699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457200"/>
            <a:ext cx="8229600" cy="914400"/>
          </a:xfrm>
        </p:spPr>
        <p:txBody>
          <a:bodyPr/>
          <a:lstStyle/>
          <a:p>
            <a:pPr eaLnBrk="1" hangingPunct="1"/>
            <a:r>
              <a:rPr lang="en-US" sz="4000" smtClean="0"/>
              <a:t>Distributions</a:t>
            </a:r>
          </a:p>
        </p:txBody>
      </p:sp>
      <p:pic>
        <p:nvPicPr>
          <p:cNvPr id="614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371600"/>
            <a:ext cx="4191000"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0"/>
            <a:ext cx="40528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838575"/>
            <a:ext cx="405447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42</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480640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457200"/>
            <a:ext cx="8229600" cy="914400"/>
          </a:xfrm>
        </p:spPr>
        <p:txBody>
          <a:bodyPr/>
          <a:lstStyle/>
          <a:p>
            <a:pPr eaLnBrk="1" hangingPunct="1"/>
            <a:r>
              <a:rPr lang="en-US" sz="4000" smtClean="0"/>
              <a:t>Measures of Variation: Range</a:t>
            </a:r>
          </a:p>
        </p:txBody>
      </p:sp>
      <p:sp>
        <p:nvSpPr>
          <p:cNvPr id="31747" name="Rectangle 3"/>
          <p:cNvSpPr>
            <a:spLocks noGrp="1" noChangeArrowheads="1"/>
          </p:cNvSpPr>
          <p:nvPr>
            <p:ph type="body" sz="half" idx="1"/>
          </p:nvPr>
        </p:nvSpPr>
        <p:spPr>
          <a:xfrm>
            <a:off x="457200" y="1371600"/>
            <a:ext cx="8153400" cy="4953000"/>
          </a:xfrm>
        </p:spPr>
        <p:txBody>
          <a:bodyPr/>
          <a:lstStyle/>
          <a:p>
            <a:pPr eaLnBrk="1" hangingPunct="1">
              <a:spcBef>
                <a:spcPct val="50000"/>
              </a:spcBef>
              <a:defRPr/>
            </a:pPr>
            <a:r>
              <a:rPr lang="en-US" dirty="0" smtClean="0"/>
              <a:t>The</a:t>
            </a:r>
            <a:r>
              <a:rPr lang="en-US" b="1" dirty="0" smtClean="0">
                <a:solidFill>
                  <a:srgbClr val="000099"/>
                </a:solidFill>
                <a:effectLst>
                  <a:outerShdw blurRad="38100" dist="38100" dir="2700000" algn="tl">
                    <a:srgbClr val="C0C0C0"/>
                  </a:outerShdw>
                </a:effectLst>
              </a:rPr>
              <a:t> range </a:t>
            </a:r>
            <a:r>
              <a:rPr lang="en-US" dirty="0" smtClean="0"/>
              <a:t>is the difference between the highest and lowest values in a data set.  </a:t>
            </a:r>
          </a:p>
        </p:txBody>
      </p:sp>
      <p:graphicFrame>
        <p:nvGraphicFramePr>
          <p:cNvPr id="31750" name="Object 6"/>
          <p:cNvGraphicFramePr>
            <a:graphicFrameLocks noGrp="1" noChangeAspect="1"/>
          </p:cNvGraphicFramePr>
          <p:nvPr>
            <p:ph sz="half" idx="2"/>
          </p:nvPr>
        </p:nvGraphicFramePr>
        <p:xfrm>
          <a:off x="1676400" y="2743200"/>
          <a:ext cx="4953000" cy="733425"/>
        </p:xfrm>
        <a:graphic>
          <a:graphicData uri="http://schemas.openxmlformats.org/presentationml/2006/ole">
            <mc:AlternateContent xmlns:mc="http://schemas.openxmlformats.org/markup-compatibility/2006">
              <mc:Choice xmlns:v="urn:schemas-microsoft-com:vml" Requires="v">
                <p:oleObj spid="_x0000_s10274" name="Equation" r:id="rId4" imgW="1371600" imgH="203040" progId="Equation.DSMT4">
                  <p:embed/>
                </p:oleObj>
              </mc:Choice>
              <mc:Fallback>
                <p:oleObj name="Equation" r:id="rId4" imgW="137160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743200"/>
                        <a:ext cx="49530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43</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391347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6349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smtClean="0"/>
              <a:t>Section 3-2</a:t>
            </a:r>
          </a:p>
          <a:p>
            <a:pPr>
              <a:buFont typeface="Wingdings" pitchFamily="2" charset="2"/>
              <a:buNone/>
            </a:pPr>
            <a:r>
              <a:rPr lang="en-US" sz="3600" smtClean="0"/>
              <a:t>Example 3-18/19</a:t>
            </a:r>
          </a:p>
          <a:p>
            <a:pPr>
              <a:buFont typeface="Wingdings" pitchFamily="2" charset="2"/>
              <a:buNone/>
            </a:pPr>
            <a:r>
              <a:rPr lang="en-US" sz="3600" smtClean="0"/>
              <a:t>Page #123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1266393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381000"/>
            <a:ext cx="8229600" cy="685800"/>
          </a:xfrm>
        </p:spPr>
        <p:txBody>
          <a:bodyPr/>
          <a:lstStyle/>
          <a:p>
            <a:pPr eaLnBrk="1" hangingPunct="1"/>
            <a:r>
              <a:rPr lang="en-US" sz="3600" dirty="0" smtClean="0"/>
              <a:t>Example 3-15: Outdoor Paint</a:t>
            </a:r>
          </a:p>
        </p:txBody>
      </p:sp>
      <p:sp>
        <p:nvSpPr>
          <p:cNvPr id="64515" name="Rectangle 3"/>
          <p:cNvSpPr>
            <a:spLocks noGrp="1" noChangeArrowheads="1"/>
          </p:cNvSpPr>
          <p:nvPr>
            <p:ph type="body" idx="1"/>
          </p:nvPr>
        </p:nvSpPr>
        <p:spPr>
          <a:xfrm>
            <a:off x="498475" y="1143000"/>
            <a:ext cx="7848600" cy="2286000"/>
          </a:xfrm>
        </p:spPr>
        <p:txBody>
          <a:bodyPr/>
          <a:lstStyle/>
          <a:p>
            <a:pPr marL="0" indent="0">
              <a:buFont typeface="Wingdings" pitchFamily="2" charset="2"/>
              <a:buNone/>
            </a:pPr>
            <a:r>
              <a:rPr lang="en-US" sz="2800" smtClean="0"/>
              <a:t>Two experimental brands of outdoor paint are tested to see how long each will last before fading.  Six cans of each brand constitute a small population. The results (in months) are shown. Find the mean and range of each group.</a:t>
            </a:r>
          </a:p>
        </p:txBody>
      </p:sp>
      <p:graphicFrame>
        <p:nvGraphicFramePr>
          <p:cNvPr id="11" name="Table 10"/>
          <p:cNvGraphicFramePr>
            <a:graphicFrameLocks noGrp="1"/>
          </p:cNvGraphicFramePr>
          <p:nvPr/>
        </p:nvGraphicFramePr>
        <p:xfrm>
          <a:off x="3048000" y="3429000"/>
          <a:ext cx="2971800" cy="2595565"/>
        </p:xfrm>
        <a:graphic>
          <a:graphicData uri="http://schemas.openxmlformats.org/drawingml/2006/table">
            <a:tbl>
              <a:tblPr firstRow="1" bandRow="1">
                <a:tableStyleId>{5C22544A-7EE6-4342-B048-85BDC9FD1C3A}</a:tableStyleId>
              </a:tblPr>
              <a:tblGrid>
                <a:gridCol w="1524000"/>
                <a:gridCol w="1447800"/>
              </a:tblGrid>
              <a:tr h="370795">
                <a:tc>
                  <a:txBody>
                    <a:bodyPr/>
                    <a:lstStyle/>
                    <a:p>
                      <a:pPr algn="ctr"/>
                      <a:r>
                        <a:rPr lang="en-US" sz="1800" dirty="0" smtClean="0"/>
                        <a:t>Brand</a:t>
                      </a:r>
                      <a:r>
                        <a:rPr lang="en-US" sz="1800" baseline="0" dirty="0" smtClean="0"/>
                        <a:t> A</a:t>
                      </a:r>
                      <a:endParaRPr lang="en-US" sz="1800" dirty="0"/>
                    </a:p>
                  </a:txBody>
                  <a:tcPr marT="45714" marB="45714"/>
                </a:tc>
                <a:tc>
                  <a:txBody>
                    <a:bodyPr/>
                    <a:lstStyle/>
                    <a:p>
                      <a:pPr algn="ctr"/>
                      <a:r>
                        <a:rPr lang="en-US" sz="1800" dirty="0" smtClean="0"/>
                        <a:t>Brand B</a:t>
                      </a:r>
                      <a:endParaRPr lang="en-US" sz="1800" dirty="0"/>
                    </a:p>
                  </a:txBody>
                  <a:tcPr marT="45714" marB="45714"/>
                </a:tc>
              </a:tr>
              <a:tr h="370795">
                <a:tc>
                  <a:txBody>
                    <a:bodyPr/>
                    <a:lstStyle/>
                    <a:p>
                      <a:pPr algn="ctr"/>
                      <a:r>
                        <a:rPr lang="en-US" sz="1800" dirty="0" smtClean="0"/>
                        <a:t>10</a:t>
                      </a:r>
                      <a:endParaRPr lang="en-US" sz="1800" dirty="0"/>
                    </a:p>
                  </a:txBody>
                  <a:tcPr marT="45714" marB="45714"/>
                </a:tc>
                <a:tc>
                  <a:txBody>
                    <a:bodyPr/>
                    <a:lstStyle/>
                    <a:p>
                      <a:pPr algn="ctr"/>
                      <a:r>
                        <a:rPr lang="en-US" sz="1800" dirty="0" smtClean="0"/>
                        <a:t>35</a:t>
                      </a:r>
                      <a:endParaRPr lang="en-US" sz="1800" dirty="0"/>
                    </a:p>
                  </a:txBody>
                  <a:tcPr marT="45714" marB="45714"/>
                </a:tc>
              </a:tr>
              <a:tr h="370795">
                <a:tc>
                  <a:txBody>
                    <a:bodyPr/>
                    <a:lstStyle/>
                    <a:p>
                      <a:pPr algn="ctr"/>
                      <a:r>
                        <a:rPr lang="en-US" sz="1800" dirty="0" smtClean="0"/>
                        <a:t>60</a:t>
                      </a:r>
                      <a:endParaRPr lang="en-US" sz="1800" dirty="0"/>
                    </a:p>
                  </a:txBody>
                  <a:tcPr marT="45714" marB="45714"/>
                </a:tc>
                <a:tc>
                  <a:txBody>
                    <a:bodyPr/>
                    <a:lstStyle/>
                    <a:p>
                      <a:pPr algn="ctr"/>
                      <a:r>
                        <a:rPr lang="en-US" sz="1800" dirty="0" smtClean="0"/>
                        <a:t>45</a:t>
                      </a:r>
                      <a:endParaRPr lang="en-US" sz="1800" dirty="0"/>
                    </a:p>
                  </a:txBody>
                  <a:tcPr marT="45714" marB="45714"/>
                </a:tc>
              </a:tr>
              <a:tr h="370795">
                <a:tc>
                  <a:txBody>
                    <a:bodyPr/>
                    <a:lstStyle/>
                    <a:p>
                      <a:pPr algn="ctr"/>
                      <a:r>
                        <a:rPr lang="en-US" sz="1800" dirty="0" smtClean="0"/>
                        <a:t>50</a:t>
                      </a:r>
                      <a:endParaRPr lang="en-US" sz="1800" dirty="0"/>
                    </a:p>
                  </a:txBody>
                  <a:tcPr marT="45714" marB="45714"/>
                </a:tc>
                <a:tc>
                  <a:txBody>
                    <a:bodyPr/>
                    <a:lstStyle/>
                    <a:p>
                      <a:pPr algn="ctr"/>
                      <a:r>
                        <a:rPr lang="en-US" sz="1800" dirty="0" smtClean="0"/>
                        <a:t>30</a:t>
                      </a:r>
                      <a:endParaRPr lang="en-US" sz="1800" dirty="0"/>
                    </a:p>
                  </a:txBody>
                  <a:tcPr marT="45714" marB="45714"/>
                </a:tc>
              </a:tr>
              <a:tr h="370795">
                <a:tc>
                  <a:txBody>
                    <a:bodyPr/>
                    <a:lstStyle/>
                    <a:p>
                      <a:pPr algn="ctr"/>
                      <a:r>
                        <a:rPr lang="en-US" sz="1800" dirty="0" smtClean="0"/>
                        <a:t>30</a:t>
                      </a:r>
                      <a:endParaRPr lang="en-US" sz="1800" dirty="0"/>
                    </a:p>
                  </a:txBody>
                  <a:tcPr marT="45714" marB="45714"/>
                </a:tc>
                <a:tc>
                  <a:txBody>
                    <a:bodyPr/>
                    <a:lstStyle/>
                    <a:p>
                      <a:pPr algn="ctr"/>
                      <a:r>
                        <a:rPr lang="en-US" sz="1800" dirty="0" smtClean="0"/>
                        <a:t>35</a:t>
                      </a:r>
                      <a:endParaRPr lang="en-US" sz="1800" dirty="0"/>
                    </a:p>
                  </a:txBody>
                  <a:tcPr marT="45714" marB="45714"/>
                </a:tc>
              </a:tr>
              <a:tr h="370795">
                <a:tc>
                  <a:txBody>
                    <a:bodyPr/>
                    <a:lstStyle/>
                    <a:p>
                      <a:pPr algn="ctr"/>
                      <a:r>
                        <a:rPr lang="en-US" sz="1800" dirty="0" smtClean="0"/>
                        <a:t>40</a:t>
                      </a:r>
                      <a:endParaRPr lang="en-US" sz="1800" dirty="0"/>
                    </a:p>
                  </a:txBody>
                  <a:tcPr marT="45714" marB="45714"/>
                </a:tc>
                <a:tc>
                  <a:txBody>
                    <a:bodyPr/>
                    <a:lstStyle/>
                    <a:p>
                      <a:pPr algn="ctr"/>
                      <a:r>
                        <a:rPr lang="en-US" sz="1800" dirty="0" smtClean="0"/>
                        <a:t>40</a:t>
                      </a:r>
                      <a:endParaRPr lang="en-US" sz="1800" dirty="0"/>
                    </a:p>
                  </a:txBody>
                  <a:tcPr marT="45714" marB="45714"/>
                </a:tc>
              </a:tr>
              <a:tr h="370795">
                <a:tc>
                  <a:txBody>
                    <a:bodyPr/>
                    <a:lstStyle/>
                    <a:p>
                      <a:pPr algn="ctr"/>
                      <a:r>
                        <a:rPr lang="en-US" sz="1800" dirty="0" smtClean="0"/>
                        <a:t>20</a:t>
                      </a:r>
                      <a:endParaRPr lang="en-US" sz="1800" dirty="0"/>
                    </a:p>
                  </a:txBody>
                  <a:tcPr marT="45714" marB="45714"/>
                </a:tc>
                <a:tc>
                  <a:txBody>
                    <a:bodyPr/>
                    <a:lstStyle/>
                    <a:p>
                      <a:pPr algn="ctr"/>
                      <a:r>
                        <a:rPr lang="en-US" sz="1800" dirty="0" smtClean="0"/>
                        <a:t>25</a:t>
                      </a:r>
                      <a:endParaRPr lang="en-US" sz="1800" dirty="0"/>
                    </a:p>
                  </a:txBody>
                  <a:tcPr marT="45714" marB="45714"/>
                </a:tc>
              </a:tr>
            </a:tbl>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45</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073538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381000"/>
            <a:ext cx="8229600" cy="685800"/>
          </a:xfrm>
        </p:spPr>
        <p:txBody>
          <a:bodyPr/>
          <a:lstStyle/>
          <a:p>
            <a:pPr eaLnBrk="1" hangingPunct="1"/>
            <a:r>
              <a:rPr lang="en-US" sz="3600" dirty="0" smtClean="0"/>
              <a:t>Example 3-15: Outdoor Paint</a:t>
            </a:r>
          </a:p>
        </p:txBody>
      </p:sp>
      <p:graphicFrame>
        <p:nvGraphicFramePr>
          <p:cNvPr id="11" name="Table 10"/>
          <p:cNvGraphicFramePr>
            <a:graphicFrameLocks noGrp="1"/>
          </p:cNvGraphicFramePr>
          <p:nvPr/>
        </p:nvGraphicFramePr>
        <p:xfrm>
          <a:off x="609600" y="1366838"/>
          <a:ext cx="2971800" cy="2595565"/>
        </p:xfrm>
        <a:graphic>
          <a:graphicData uri="http://schemas.openxmlformats.org/drawingml/2006/table">
            <a:tbl>
              <a:tblPr firstRow="1" bandRow="1">
                <a:tableStyleId>{5C22544A-7EE6-4342-B048-85BDC9FD1C3A}</a:tableStyleId>
              </a:tblPr>
              <a:tblGrid>
                <a:gridCol w="1524000"/>
                <a:gridCol w="1447800"/>
              </a:tblGrid>
              <a:tr h="370795">
                <a:tc>
                  <a:txBody>
                    <a:bodyPr/>
                    <a:lstStyle/>
                    <a:p>
                      <a:pPr algn="ctr"/>
                      <a:r>
                        <a:rPr lang="en-US" sz="1800" dirty="0" smtClean="0"/>
                        <a:t>Brand</a:t>
                      </a:r>
                      <a:r>
                        <a:rPr lang="en-US" sz="1800" baseline="0" dirty="0" smtClean="0"/>
                        <a:t> A</a:t>
                      </a:r>
                      <a:endParaRPr lang="en-US" sz="1800" dirty="0"/>
                    </a:p>
                  </a:txBody>
                  <a:tcPr marT="45714" marB="45714"/>
                </a:tc>
                <a:tc>
                  <a:txBody>
                    <a:bodyPr/>
                    <a:lstStyle/>
                    <a:p>
                      <a:pPr algn="ctr"/>
                      <a:r>
                        <a:rPr lang="en-US" sz="1800" dirty="0" smtClean="0"/>
                        <a:t>Brand B</a:t>
                      </a:r>
                      <a:endParaRPr lang="en-US" sz="1800" dirty="0"/>
                    </a:p>
                  </a:txBody>
                  <a:tcPr marT="45714" marB="45714"/>
                </a:tc>
              </a:tr>
              <a:tr h="370795">
                <a:tc>
                  <a:txBody>
                    <a:bodyPr/>
                    <a:lstStyle/>
                    <a:p>
                      <a:pPr algn="ctr"/>
                      <a:r>
                        <a:rPr lang="en-US" sz="1800" dirty="0" smtClean="0"/>
                        <a:t>10</a:t>
                      </a:r>
                      <a:endParaRPr lang="en-US" sz="1800" dirty="0"/>
                    </a:p>
                  </a:txBody>
                  <a:tcPr marT="45714" marB="45714"/>
                </a:tc>
                <a:tc>
                  <a:txBody>
                    <a:bodyPr/>
                    <a:lstStyle/>
                    <a:p>
                      <a:pPr algn="ctr"/>
                      <a:r>
                        <a:rPr lang="en-US" sz="1800" dirty="0" smtClean="0"/>
                        <a:t>35</a:t>
                      </a:r>
                      <a:endParaRPr lang="en-US" sz="1800" dirty="0"/>
                    </a:p>
                  </a:txBody>
                  <a:tcPr marT="45714" marB="45714"/>
                </a:tc>
              </a:tr>
              <a:tr h="370795">
                <a:tc>
                  <a:txBody>
                    <a:bodyPr/>
                    <a:lstStyle/>
                    <a:p>
                      <a:pPr algn="ctr"/>
                      <a:r>
                        <a:rPr lang="en-US" sz="1800" dirty="0" smtClean="0"/>
                        <a:t>60</a:t>
                      </a:r>
                      <a:endParaRPr lang="en-US" sz="1800" dirty="0"/>
                    </a:p>
                  </a:txBody>
                  <a:tcPr marT="45714" marB="45714"/>
                </a:tc>
                <a:tc>
                  <a:txBody>
                    <a:bodyPr/>
                    <a:lstStyle/>
                    <a:p>
                      <a:pPr algn="ctr"/>
                      <a:r>
                        <a:rPr lang="en-US" sz="1800" dirty="0" smtClean="0"/>
                        <a:t>45</a:t>
                      </a:r>
                      <a:endParaRPr lang="en-US" sz="1800" dirty="0"/>
                    </a:p>
                  </a:txBody>
                  <a:tcPr marT="45714" marB="45714"/>
                </a:tc>
              </a:tr>
              <a:tr h="370795">
                <a:tc>
                  <a:txBody>
                    <a:bodyPr/>
                    <a:lstStyle/>
                    <a:p>
                      <a:pPr algn="ctr"/>
                      <a:r>
                        <a:rPr lang="en-US" sz="1800" dirty="0" smtClean="0"/>
                        <a:t>50</a:t>
                      </a:r>
                      <a:endParaRPr lang="en-US" sz="1800" dirty="0"/>
                    </a:p>
                  </a:txBody>
                  <a:tcPr marT="45714" marB="45714"/>
                </a:tc>
                <a:tc>
                  <a:txBody>
                    <a:bodyPr/>
                    <a:lstStyle/>
                    <a:p>
                      <a:pPr algn="ctr"/>
                      <a:r>
                        <a:rPr lang="en-US" sz="1800" dirty="0" smtClean="0"/>
                        <a:t>30</a:t>
                      </a:r>
                      <a:endParaRPr lang="en-US" sz="1800" dirty="0"/>
                    </a:p>
                  </a:txBody>
                  <a:tcPr marT="45714" marB="45714"/>
                </a:tc>
              </a:tr>
              <a:tr h="370795">
                <a:tc>
                  <a:txBody>
                    <a:bodyPr/>
                    <a:lstStyle/>
                    <a:p>
                      <a:pPr algn="ctr"/>
                      <a:r>
                        <a:rPr lang="en-US" sz="1800" dirty="0" smtClean="0"/>
                        <a:t>30</a:t>
                      </a:r>
                      <a:endParaRPr lang="en-US" sz="1800" dirty="0"/>
                    </a:p>
                  </a:txBody>
                  <a:tcPr marT="45714" marB="45714"/>
                </a:tc>
                <a:tc>
                  <a:txBody>
                    <a:bodyPr/>
                    <a:lstStyle/>
                    <a:p>
                      <a:pPr algn="ctr"/>
                      <a:r>
                        <a:rPr lang="en-US" sz="1800" dirty="0" smtClean="0"/>
                        <a:t>35</a:t>
                      </a:r>
                      <a:endParaRPr lang="en-US" sz="1800" dirty="0"/>
                    </a:p>
                  </a:txBody>
                  <a:tcPr marT="45714" marB="45714"/>
                </a:tc>
              </a:tr>
              <a:tr h="370795">
                <a:tc>
                  <a:txBody>
                    <a:bodyPr/>
                    <a:lstStyle/>
                    <a:p>
                      <a:pPr algn="ctr"/>
                      <a:r>
                        <a:rPr lang="en-US" sz="1800" dirty="0" smtClean="0"/>
                        <a:t>40</a:t>
                      </a:r>
                      <a:endParaRPr lang="en-US" sz="1800" dirty="0"/>
                    </a:p>
                  </a:txBody>
                  <a:tcPr marT="45714" marB="45714"/>
                </a:tc>
                <a:tc>
                  <a:txBody>
                    <a:bodyPr/>
                    <a:lstStyle/>
                    <a:p>
                      <a:pPr algn="ctr"/>
                      <a:r>
                        <a:rPr lang="en-US" sz="1800" dirty="0" smtClean="0"/>
                        <a:t>40</a:t>
                      </a:r>
                      <a:endParaRPr lang="en-US" sz="1800" dirty="0"/>
                    </a:p>
                  </a:txBody>
                  <a:tcPr marT="45714" marB="45714"/>
                </a:tc>
              </a:tr>
              <a:tr h="370795">
                <a:tc>
                  <a:txBody>
                    <a:bodyPr/>
                    <a:lstStyle/>
                    <a:p>
                      <a:pPr algn="ctr"/>
                      <a:r>
                        <a:rPr lang="en-US" sz="1800" dirty="0" smtClean="0"/>
                        <a:t>20</a:t>
                      </a:r>
                      <a:endParaRPr lang="en-US" sz="1800" dirty="0"/>
                    </a:p>
                  </a:txBody>
                  <a:tcPr marT="45714" marB="45714"/>
                </a:tc>
                <a:tc>
                  <a:txBody>
                    <a:bodyPr/>
                    <a:lstStyle/>
                    <a:p>
                      <a:pPr algn="ctr"/>
                      <a:r>
                        <a:rPr lang="en-US" sz="1800" dirty="0" smtClean="0"/>
                        <a:t>25</a:t>
                      </a:r>
                      <a:endParaRPr lang="en-US" sz="1800" dirty="0"/>
                    </a:p>
                  </a:txBody>
                  <a:tcPr marT="45714" marB="45714"/>
                </a:tc>
              </a:tr>
            </a:tbl>
          </a:graphicData>
        </a:graphic>
      </p:graphicFrame>
      <p:graphicFrame>
        <p:nvGraphicFramePr>
          <p:cNvPr id="29701" name="Object 4"/>
          <p:cNvGraphicFramePr>
            <a:graphicFrameLocks noChangeAspect="1"/>
          </p:cNvGraphicFramePr>
          <p:nvPr/>
        </p:nvGraphicFramePr>
        <p:xfrm>
          <a:off x="3784600" y="1143000"/>
          <a:ext cx="4381500" cy="1419225"/>
        </p:xfrm>
        <a:graphic>
          <a:graphicData uri="http://schemas.openxmlformats.org/presentationml/2006/ole">
            <mc:AlternateContent xmlns:mc="http://schemas.openxmlformats.org/markup-compatibility/2006">
              <mc:Choice xmlns:v="urn:schemas-microsoft-com:vml" Requires="v">
                <p:oleObj spid="_x0000_s11332" name="Equation" r:id="rId4" imgW="2120760" imgH="685800" progId="Equation.DSMT4">
                  <p:embed/>
                </p:oleObj>
              </mc:Choice>
              <mc:Fallback>
                <p:oleObj name="Equation" r:id="rId4" imgW="2120760" imgH="685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600" y="1143000"/>
                        <a:ext cx="4381500" cy="1419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3797300" y="2743200"/>
          <a:ext cx="4356100" cy="1420813"/>
        </p:xfrm>
        <a:graphic>
          <a:graphicData uri="http://schemas.openxmlformats.org/presentationml/2006/ole">
            <mc:AlternateContent xmlns:mc="http://schemas.openxmlformats.org/markup-compatibility/2006">
              <mc:Choice xmlns:v="urn:schemas-microsoft-com:vml" Requires="v">
                <p:oleObj spid="_x0000_s11333" name="Equation" r:id="rId6" imgW="2108160" imgH="685800" progId="Equation.DSMT4">
                  <p:embed/>
                </p:oleObj>
              </mc:Choice>
              <mc:Fallback>
                <p:oleObj name="Equation" r:id="rId6" imgW="2108160" imgH="685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7300" y="2743200"/>
                        <a:ext cx="4356100" cy="14208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Box 11"/>
          <p:cNvSpPr txBox="1">
            <a:spLocks noChangeArrowheads="1"/>
          </p:cNvSpPr>
          <p:nvPr/>
        </p:nvSpPr>
        <p:spPr bwMode="auto">
          <a:xfrm>
            <a:off x="566738" y="4572000"/>
            <a:ext cx="78152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The average for both brands is the same, but the range</a:t>
            </a:r>
          </a:p>
          <a:p>
            <a:pPr eaLnBrk="0" fontAlgn="base" hangingPunct="0">
              <a:spcBef>
                <a:spcPct val="0"/>
              </a:spcBef>
              <a:spcAft>
                <a:spcPct val="0"/>
              </a:spcAft>
            </a:pPr>
            <a:r>
              <a:rPr lang="en-US" sz="2400" smtClean="0">
                <a:solidFill>
                  <a:srgbClr val="000000"/>
                </a:solidFill>
              </a:rPr>
              <a:t>for Brand A is much greater than the range for Brand B.</a:t>
            </a:r>
          </a:p>
          <a:p>
            <a:pPr eaLnBrk="0" fontAlgn="base" hangingPunct="0">
              <a:spcBef>
                <a:spcPct val="0"/>
              </a:spcBef>
              <a:spcAft>
                <a:spcPct val="0"/>
              </a:spcAft>
            </a:pPr>
            <a:endParaRPr lang="en-US" sz="2400" smtClean="0">
              <a:solidFill>
                <a:srgbClr val="000000"/>
              </a:solidFill>
            </a:endParaRPr>
          </a:p>
          <a:p>
            <a:pPr eaLnBrk="0" fontAlgn="base" hangingPunct="0">
              <a:spcBef>
                <a:spcPct val="0"/>
              </a:spcBef>
              <a:spcAft>
                <a:spcPct val="0"/>
              </a:spcAft>
            </a:pPr>
            <a:r>
              <a:rPr lang="en-US" sz="2400" smtClean="0">
                <a:solidFill>
                  <a:srgbClr val="000000"/>
                </a:solidFill>
              </a:rPr>
              <a:t>Which brand would you buy?</a:t>
            </a:r>
          </a:p>
        </p:txBody>
      </p:sp>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46</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430484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762000"/>
            <a:ext cx="8229600" cy="914400"/>
          </a:xfrm>
        </p:spPr>
        <p:txBody>
          <a:bodyPr/>
          <a:lstStyle/>
          <a:p>
            <a:pPr eaLnBrk="1" hangingPunct="1"/>
            <a:r>
              <a:rPr lang="en-US" sz="4000" smtClean="0"/>
              <a:t>Measures of Variation: Variance &amp; Standard Deviation</a:t>
            </a:r>
          </a:p>
        </p:txBody>
      </p:sp>
      <p:sp>
        <p:nvSpPr>
          <p:cNvPr id="32771" name="Rectangle 3"/>
          <p:cNvSpPr>
            <a:spLocks noGrp="1" noChangeArrowheads="1"/>
          </p:cNvSpPr>
          <p:nvPr>
            <p:ph type="body" sz="half" idx="1"/>
          </p:nvPr>
        </p:nvSpPr>
        <p:spPr>
          <a:xfrm>
            <a:off x="457200" y="1981200"/>
            <a:ext cx="7848600" cy="4495800"/>
          </a:xfrm>
        </p:spPr>
        <p:txBody>
          <a:bodyPr/>
          <a:lstStyle/>
          <a:p>
            <a:r>
              <a:rPr lang="en-US" dirty="0"/>
              <a:t>The </a:t>
            </a:r>
            <a:r>
              <a:rPr lang="en-US" b="1" dirty="0">
                <a:solidFill>
                  <a:schemeClr val="accent5">
                    <a:lumMod val="50000"/>
                  </a:schemeClr>
                </a:solidFill>
                <a:effectLst>
                  <a:outerShdw blurRad="38100" dist="38100" dir="2700000" algn="tl">
                    <a:srgbClr val="000000">
                      <a:alpha val="43137"/>
                    </a:srgbClr>
                  </a:outerShdw>
                </a:effectLst>
              </a:rPr>
              <a:t>population variance</a:t>
            </a:r>
            <a:r>
              <a:rPr lang="en-US" b="1" dirty="0"/>
              <a:t> </a:t>
            </a:r>
            <a:r>
              <a:rPr lang="en-US" dirty="0"/>
              <a:t>is the average of the squares of the distance each value </a:t>
            </a:r>
            <a:r>
              <a:rPr lang="en-US" dirty="0" smtClean="0"/>
              <a:t>is from </a:t>
            </a:r>
            <a:r>
              <a:rPr lang="en-US" dirty="0"/>
              <a:t>the mean</a:t>
            </a:r>
            <a:r>
              <a:rPr lang="en-US" dirty="0" smtClean="0"/>
              <a:t>.</a:t>
            </a:r>
          </a:p>
          <a:p>
            <a:r>
              <a:rPr lang="en-US" dirty="0" smtClean="0"/>
              <a:t>The </a:t>
            </a:r>
            <a:r>
              <a:rPr lang="en-US" b="1" dirty="0" smtClean="0">
                <a:solidFill>
                  <a:srgbClr val="000099"/>
                </a:solidFill>
                <a:effectLst>
                  <a:outerShdw blurRad="38100" dist="38100" dir="2700000" algn="tl">
                    <a:srgbClr val="C0C0C0"/>
                  </a:outerShdw>
                </a:effectLst>
              </a:rPr>
              <a:t>standard deviation</a:t>
            </a:r>
            <a:r>
              <a:rPr lang="en-US" dirty="0" smtClean="0"/>
              <a:t> is the square root of the variance.</a:t>
            </a:r>
          </a:p>
          <a:p>
            <a:pPr marL="0" indent="0" eaLnBrk="1" hangingPunct="1">
              <a:spcBef>
                <a:spcPct val="30000"/>
              </a:spcBef>
              <a:buNone/>
              <a:defRPr/>
            </a:pPr>
            <a:endParaRPr lang="en-US"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270909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dirty="0" smtClean="0"/>
              <a:t>Uses of the Variance and Standard Deviation</a:t>
            </a:r>
            <a:endParaRPr lang="en-US" dirty="0" smtClean="0"/>
          </a:p>
        </p:txBody>
      </p:sp>
      <p:sp>
        <p:nvSpPr>
          <p:cNvPr id="41987" name="Rectangle 3"/>
          <p:cNvSpPr>
            <a:spLocks noGrp="1" noChangeArrowheads="1"/>
          </p:cNvSpPr>
          <p:nvPr>
            <p:ph type="body" idx="1"/>
          </p:nvPr>
        </p:nvSpPr>
        <p:spPr/>
        <p:txBody>
          <a:bodyPr/>
          <a:lstStyle/>
          <a:p>
            <a:pPr eaLnBrk="1" hangingPunct="1"/>
            <a:r>
              <a:rPr lang="en-US" smtClean="0"/>
              <a:t>To determine the spread of the data.</a:t>
            </a:r>
          </a:p>
          <a:p>
            <a:pPr eaLnBrk="1" hangingPunct="1"/>
            <a:r>
              <a:rPr lang="en-US" smtClean="0"/>
              <a:t>To determine the consistency of a variable.</a:t>
            </a:r>
          </a:p>
          <a:p>
            <a:pPr eaLnBrk="1" hangingPunct="1"/>
            <a:r>
              <a:rPr lang="en-US" smtClean="0"/>
              <a:t>To determine the number of data values that fall within a specified interval in a distribution (Chebyshev’s Theorem).</a:t>
            </a:r>
          </a:p>
          <a:p>
            <a:pPr eaLnBrk="1" hangingPunct="1"/>
            <a:r>
              <a:rPr lang="en-US" smtClean="0"/>
              <a:t>Used in inferential statistics.</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5471331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457200"/>
            <a:ext cx="8229600" cy="1905000"/>
          </a:xfrm>
        </p:spPr>
        <p:txBody>
          <a:bodyPr/>
          <a:lstStyle/>
          <a:p>
            <a:pPr eaLnBrk="1" hangingPunct="1"/>
            <a:r>
              <a:rPr lang="en-US" sz="4000" smtClean="0"/>
              <a:t>Measures of Variation: </a:t>
            </a:r>
            <a:br>
              <a:rPr lang="en-US" sz="4000" smtClean="0"/>
            </a:br>
            <a:r>
              <a:rPr lang="en-US" sz="4000" smtClean="0"/>
              <a:t>Variance &amp; Standard Deviation (Population Theoretical Model)</a:t>
            </a:r>
          </a:p>
        </p:txBody>
      </p:sp>
      <p:sp>
        <p:nvSpPr>
          <p:cNvPr id="46083" name="Rectangle 3"/>
          <p:cNvSpPr>
            <a:spLocks noGrp="1" noChangeArrowheads="1"/>
          </p:cNvSpPr>
          <p:nvPr>
            <p:ph type="body" sz="half" idx="1"/>
          </p:nvPr>
        </p:nvSpPr>
        <p:spPr>
          <a:xfrm>
            <a:off x="381000" y="2438400"/>
            <a:ext cx="7848600" cy="3886200"/>
          </a:xfrm>
        </p:spPr>
        <p:txBody>
          <a:bodyPr/>
          <a:lstStyle/>
          <a:p>
            <a:pPr eaLnBrk="1" hangingPunct="1">
              <a:spcBef>
                <a:spcPct val="30000"/>
              </a:spcBef>
              <a:defRPr/>
            </a:pPr>
            <a:r>
              <a:rPr lang="en-US" dirty="0" smtClean="0"/>
              <a:t>The </a:t>
            </a:r>
            <a:r>
              <a:rPr lang="en-US" b="1" dirty="0" smtClean="0">
                <a:solidFill>
                  <a:srgbClr val="000099"/>
                </a:solidFill>
                <a:effectLst>
                  <a:outerShdw blurRad="38100" dist="38100" dir="2700000" algn="tl">
                    <a:srgbClr val="C0C0C0"/>
                  </a:outerShdw>
                </a:effectLst>
              </a:rPr>
              <a:t>population variance</a:t>
            </a:r>
            <a:r>
              <a:rPr lang="en-US" dirty="0" smtClean="0"/>
              <a:t> is</a:t>
            </a:r>
          </a:p>
          <a:p>
            <a:pPr eaLnBrk="1" hangingPunct="1">
              <a:spcBef>
                <a:spcPct val="30000"/>
              </a:spcBef>
              <a:buFont typeface="Wingdings" pitchFamily="2" charset="2"/>
              <a:buNone/>
              <a:defRPr/>
            </a:pPr>
            <a:endParaRPr lang="en-US" sz="4400" dirty="0" smtClean="0"/>
          </a:p>
          <a:p>
            <a:pPr eaLnBrk="1" hangingPunct="1">
              <a:spcBef>
                <a:spcPct val="50000"/>
              </a:spcBef>
              <a:defRPr/>
            </a:pPr>
            <a:r>
              <a:rPr lang="en-US" dirty="0" smtClean="0"/>
              <a:t>The </a:t>
            </a:r>
            <a:r>
              <a:rPr lang="en-US" b="1" dirty="0" smtClean="0">
                <a:solidFill>
                  <a:srgbClr val="000099"/>
                </a:solidFill>
                <a:effectLst>
                  <a:outerShdw blurRad="38100" dist="38100" dir="2700000" algn="tl">
                    <a:srgbClr val="C0C0C0"/>
                  </a:outerShdw>
                </a:effectLst>
              </a:rPr>
              <a:t>population standard deviation</a:t>
            </a:r>
            <a:r>
              <a:rPr lang="en-US" dirty="0" smtClean="0"/>
              <a:t> is</a:t>
            </a:r>
            <a:endParaRPr lang="en-US" b="1" i="1" dirty="0" smtClean="0"/>
          </a:p>
        </p:txBody>
      </p:sp>
      <p:graphicFrame>
        <p:nvGraphicFramePr>
          <p:cNvPr id="46084" name="Object 4"/>
          <p:cNvGraphicFramePr>
            <a:graphicFrameLocks noGrp="1" noChangeAspect="1"/>
          </p:cNvGraphicFramePr>
          <p:nvPr>
            <p:ph sz="quarter" idx="2"/>
          </p:nvPr>
        </p:nvGraphicFramePr>
        <p:xfrm>
          <a:off x="1600200" y="2971800"/>
          <a:ext cx="2565400" cy="1038225"/>
        </p:xfrm>
        <a:graphic>
          <a:graphicData uri="http://schemas.openxmlformats.org/presentationml/2006/ole">
            <mc:AlternateContent xmlns:mc="http://schemas.openxmlformats.org/markup-compatibility/2006">
              <mc:Choice xmlns:v="urn:schemas-microsoft-com:vml" Requires="v">
                <p:oleObj spid="_x0000_s12354" name="Equation" r:id="rId4" imgW="1130040" imgH="457200" progId="Equation.DSMT4">
                  <p:embed/>
                </p:oleObj>
              </mc:Choice>
              <mc:Fallback>
                <p:oleObj name="Equation" r:id="rId4" imgW="113004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971800"/>
                        <a:ext cx="2565400"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5"/>
          <p:cNvGraphicFramePr>
            <a:graphicFrameLocks noGrp="1" noChangeAspect="1"/>
          </p:cNvGraphicFramePr>
          <p:nvPr>
            <p:ph sz="quarter" idx="3"/>
          </p:nvPr>
        </p:nvGraphicFramePr>
        <p:xfrm>
          <a:off x="1600200" y="4724400"/>
          <a:ext cx="2509838" cy="1079500"/>
        </p:xfrm>
        <a:graphic>
          <a:graphicData uri="http://schemas.openxmlformats.org/presentationml/2006/ole">
            <mc:AlternateContent xmlns:mc="http://schemas.openxmlformats.org/markup-compatibility/2006">
              <mc:Choice xmlns:v="urn:schemas-microsoft-com:vml" Requires="v">
                <p:oleObj spid="_x0000_s12355" name="Equation" r:id="rId6" imgW="1180800" imgH="507960" progId="Equation.DSMT4">
                  <p:embed/>
                </p:oleObj>
              </mc:Choice>
              <mc:Fallback>
                <p:oleObj name="Equation" r:id="rId6" imgW="1180800" imgH="507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724400"/>
                        <a:ext cx="2509838"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49</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114544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57200"/>
            <a:ext cx="8229600" cy="914400"/>
          </a:xfrm>
        </p:spPr>
        <p:txBody>
          <a:bodyPr/>
          <a:lstStyle/>
          <a:p>
            <a:pPr eaLnBrk="1" hangingPunct="1"/>
            <a:r>
              <a:rPr lang="en-US" sz="4000" smtClean="0"/>
              <a:t>Measures of Central Tendency</a:t>
            </a:r>
          </a:p>
        </p:txBody>
      </p:sp>
      <p:sp>
        <p:nvSpPr>
          <p:cNvPr id="23555" name="Rectangle 3"/>
          <p:cNvSpPr>
            <a:spLocks noGrp="1" noChangeArrowheads="1"/>
          </p:cNvSpPr>
          <p:nvPr>
            <p:ph type="body" sz="half" idx="1"/>
          </p:nvPr>
        </p:nvSpPr>
        <p:spPr>
          <a:xfrm>
            <a:off x="457200" y="1371600"/>
            <a:ext cx="8153400" cy="4953000"/>
          </a:xfrm>
        </p:spPr>
        <p:txBody>
          <a:bodyPr/>
          <a:lstStyle/>
          <a:p>
            <a:pPr eaLnBrk="1" hangingPunct="1">
              <a:spcBef>
                <a:spcPct val="50000"/>
              </a:spcBef>
              <a:buFont typeface="Wingdings" pitchFamily="2" charset="2"/>
              <a:buNone/>
              <a:defRPr/>
            </a:pPr>
            <a:r>
              <a:rPr lang="en-US" dirty="0" smtClean="0"/>
              <a:t>What Do We Mean By </a:t>
            </a:r>
            <a:r>
              <a:rPr lang="en-US" b="1" dirty="0" smtClean="0">
                <a:solidFill>
                  <a:srgbClr val="000099"/>
                </a:solidFill>
                <a:effectLst>
                  <a:outerShdw blurRad="38100" dist="38100" dir="2700000" algn="tl">
                    <a:srgbClr val="C0C0C0"/>
                  </a:outerShdw>
                </a:effectLst>
              </a:rPr>
              <a:t>Average</a:t>
            </a:r>
            <a:r>
              <a:rPr lang="en-US" dirty="0" smtClean="0"/>
              <a:t>?</a:t>
            </a:r>
          </a:p>
          <a:p>
            <a:pPr lvl="1" eaLnBrk="1" hangingPunct="1">
              <a:spcBef>
                <a:spcPct val="50000"/>
              </a:spcBef>
              <a:buFont typeface="Courier New" panose="02070309020205020404" pitchFamily="49" charset="0"/>
              <a:buChar char="o"/>
              <a:defRPr/>
            </a:pPr>
            <a:r>
              <a:rPr lang="en-US" sz="3200" dirty="0" smtClean="0"/>
              <a:t> Mean</a:t>
            </a:r>
          </a:p>
          <a:p>
            <a:pPr lvl="1" eaLnBrk="1" hangingPunct="1">
              <a:spcBef>
                <a:spcPct val="50000"/>
              </a:spcBef>
              <a:buFont typeface="Courier New" panose="02070309020205020404" pitchFamily="49" charset="0"/>
              <a:buChar char="o"/>
              <a:defRPr/>
            </a:pPr>
            <a:r>
              <a:rPr lang="en-US" sz="3200" dirty="0" smtClean="0"/>
              <a:t> Median</a:t>
            </a:r>
          </a:p>
          <a:p>
            <a:pPr lvl="1" eaLnBrk="1" hangingPunct="1">
              <a:spcBef>
                <a:spcPct val="50000"/>
              </a:spcBef>
              <a:buFont typeface="Courier New" panose="02070309020205020404" pitchFamily="49" charset="0"/>
              <a:buChar char="o"/>
              <a:defRPr/>
            </a:pPr>
            <a:r>
              <a:rPr lang="en-US" sz="3200" dirty="0" smtClean="0"/>
              <a:t> Mode</a:t>
            </a:r>
          </a:p>
          <a:p>
            <a:pPr lvl="1" eaLnBrk="1" hangingPunct="1">
              <a:spcBef>
                <a:spcPct val="50000"/>
              </a:spcBef>
              <a:buFont typeface="Courier New" panose="02070309020205020404" pitchFamily="49" charset="0"/>
              <a:buChar char="o"/>
              <a:defRPr/>
            </a:pPr>
            <a:r>
              <a:rPr lang="en-US" sz="3200" dirty="0" smtClean="0"/>
              <a:t> Midrange</a:t>
            </a:r>
          </a:p>
          <a:p>
            <a:pPr lvl="1" eaLnBrk="1" hangingPunct="1">
              <a:spcBef>
                <a:spcPct val="50000"/>
              </a:spcBef>
              <a:buFont typeface="Courier New" panose="02070309020205020404" pitchFamily="49" charset="0"/>
              <a:buChar char="o"/>
              <a:defRPr/>
            </a:pPr>
            <a:r>
              <a:rPr lang="en-US" sz="3200" dirty="0" smtClean="0"/>
              <a:t> Weighted Mean</a:t>
            </a:r>
            <a:endParaRPr lang="en-US" sz="3200" b="1" i="1"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278474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8"/>
          </p:nvPr>
        </p:nvSpPr>
        <p:spPr/>
        <p:txBody>
          <a:bodyPr/>
          <a:lstStyle/>
          <a:p>
            <a:r>
              <a:rPr lang="en-US" dirty="0" smtClean="0"/>
              <a:t>Finding the Population Variance and Population Standard Deviation</a:t>
            </a:r>
            <a:endParaRPr lang="en-US" dirty="0"/>
          </a:p>
        </p:txBody>
      </p:sp>
      <p:sp>
        <p:nvSpPr>
          <p:cNvPr id="12" name="Text Placeholder 11"/>
          <p:cNvSpPr>
            <a:spLocks noGrp="1"/>
          </p:cNvSpPr>
          <p:nvPr>
            <p:ph type="body" sz="quarter" idx="20"/>
          </p:nvPr>
        </p:nvSpPr>
        <p:spPr/>
        <p:txBody>
          <a:bodyPr/>
          <a:lstStyle/>
          <a:p>
            <a:r>
              <a:rPr lang="en-US" dirty="0" smtClean="0"/>
              <a:t>50</a:t>
            </a:r>
            <a:endParaRPr lang="en-US" dirty="0"/>
          </a:p>
        </p:txBody>
      </p:sp>
      <p:sp>
        <p:nvSpPr>
          <p:cNvPr id="13" name="Text Placeholder 12"/>
          <p:cNvSpPr>
            <a:spLocks noGrp="1"/>
          </p:cNvSpPr>
          <p:nvPr>
            <p:ph type="body" sz="quarter" idx="21"/>
          </p:nvPr>
        </p:nvSpPr>
        <p:spPr>
          <a:xfrm>
            <a:off x="1143000" y="6553200"/>
            <a:ext cx="5943600" cy="304800"/>
          </a:xfrm>
        </p:spPr>
        <p:txBody>
          <a:bodyPr/>
          <a:lstStyle/>
          <a:p>
            <a:r>
              <a:rPr lang="en-US" sz="1200" dirty="0" err="1" smtClean="0"/>
              <a:t>Bluman</a:t>
            </a:r>
            <a:r>
              <a:rPr lang="en-US" sz="1200" dirty="0" smtClean="0"/>
              <a:t> chapter 3</a:t>
            </a:r>
          </a:p>
        </p:txBody>
      </p:sp>
      <p:sp>
        <p:nvSpPr>
          <p:cNvPr id="15" name="TextBox 14"/>
          <p:cNvSpPr txBox="1"/>
          <p:nvPr/>
        </p:nvSpPr>
        <p:spPr>
          <a:xfrm>
            <a:off x="609600" y="1752600"/>
            <a:ext cx="8001000" cy="3785652"/>
          </a:xfrm>
          <a:prstGeom prst="rect">
            <a:avLst/>
          </a:prstGeom>
          <a:noFill/>
        </p:spPr>
        <p:txBody>
          <a:bodyPr wrap="square" rtlCol="0">
            <a:spAutoFit/>
          </a:bodyPr>
          <a:lstStyle/>
          <a:p>
            <a:r>
              <a:rPr lang="en-US" sz="2400" b="1" dirty="0" smtClean="0"/>
              <a:t>Step 1 </a:t>
            </a:r>
            <a:r>
              <a:rPr lang="en-US" sz="2400" dirty="0" smtClean="0"/>
              <a:t>Find the mean for the data.</a:t>
            </a:r>
          </a:p>
          <a:p>
            <a:endParaRPr lang="en-US" sz="2400" dirty="0"/>
          </a:p>
          <a:p>
            <a:endParaRPr lang="en-US" sz="2400" dirty="0" smtClean="0"/>
          </a:p>
          <a:p>
            <a:r>
              <a:rPr lang="en-US" sz="2400" b="1" dirty="0" smtClean="0"/>
              <a:t>Step 2 </a:t>
            </a:r>
            <a:r>
              <a:rPr lang="en-US" sz="2400" dirty="0" smtClean="0"/>
              <a:t>Find the Deviation for each data value.</a:t>
            </a:r>
          </a:p>
          <a:p>
            <a:endParaRPr lang="en-US" sz="2400" dirty="0"/>
          </a:p>
          <a:p>
            <a:endParaRPr lang="en-US" sz="2400" dirty="0" smtClean="0"/>
          </a:p>
          <a:p>
            <a:r>
              <a:rPr lang="en-US" sz="2400" b="1" dirty="0" smtClean="0"/>
              <a:t>Step 3 </a:t>
            </a:r>
            <a:r>
              <a:rPr lang="en-US" sz="2400" dirty="0" smtClean="0"/>
              <a:t>Square each of the deviations.</a:t>
            </a:r>
          </a:p>
          <a:p>
            <a:endParaRPr lang="en-US" sz="2400" dirty="0"/>
          </a:p>
          <a:p>
            <a:endParaRPr lang="en-US" sz="2400" dirty="0" smtClean="0"/>
          </a:p>
          <a:p>
            <a:r>
              <a:rPr lang="en-US" sz="2400" b="1" dirty="0" smtClean="0"/>
              <a:t>Step 4 </a:t>
            </a:r>
            <a:r>
              <a:rPr lang="en-US" sz="2400" dirty="0" smtClean="0"/>
              <a:t>Find the sum of the squares. </a:t>
            </a:r>
            <a:endParaRPr lang="en-US" sz="2400"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704" y="1447800"/>
            <a:ext cx="1626433" cy="10668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816728"/>
            <a:ext cx="1314634" cy="60968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599" y="3741117"/>
            <a:ext cx="1743318" cy="733527"/>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8787" y="4888377"/>
            <a:ext cx="2019582" cy="762106"/>
          </a:xfrm>
          <a:prstGeom prst="rect">
            <a:avLst/>
          </a:prstGeom>
        </p:spPr>
      </p:pic>
    </p:spTree>
    <p:extLst>
      <p:ext uri="{BB962C8B-B14F-4D97-AF65-F5344CB8AC3E}">
        <p14:creationId xmlns:p14="http://schemas.microsoft.com/office/powerpoint/2010/main" val="1202449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67587"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3-2</a:t>
            </a:r>
          </a:p>
          <a:p>
            <a:pPr>
              <a:buFont typeface="Wingdings" pitchFamily="2" charset="2"/>
              <a:buNone/>
            </a:pPr>
            <a:r>
              <a:rPr lang="en-US" sz="3600" dirty="0" smtClean="0"/>
              <a:t>Example 3-18</a:t>
            </a:r>
          </a:p>
          <a:p>
            <a:pPr>
              <a:buFont typeface="Wingdings" pitchFamily="2" charset="2"/>
              <a:buNone/>
            </a:pPr>
            <a:r>
              <a:rPr lang="en-US" sz="3600" dirty="0" smtClean="0"/>
              <a:t>Page #131</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9012432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3-18: Outdoor Paint</a:t>
            </a:r>
          </a:p>
        </p:txBody>
      </p:sp>
      <p:sp>
        <p:nvSpPr>
          <p:cNvPr id="13317" name="Rectangle 3"/>
          <p:cNvSpPr>
            <a:spLocks noGrp="1" noChangeArrowheads="1"/>
          </p:cNvSpPr>
          <p:nvPr>
            <p:ph type="body" idx="1"/>
          </p:nvPr>
        </p:nvSpPr>
        <p:spPr>
          <a:xfrm>
            <a:off x="498475" y="1143000"/>
            <a:ext cx="8035925" cy="1066800"/>
          </a:xfrm>
        </p:spPr>
        <p:txBody>
          <a:bodyPr/>
          <a:lstStyle/>
          <a:p>
            <a:pPr marL="0" indent="0">
              <a:buFont typeface="Wingdings" pitchFamily="2" charset="2"/>
              <a:buNone/>
            </a:pPr>
            <a:r>
              <a:rPr lang="en-US" sz="2800" smtClean="0"/>
              <a:t>Find the variance and standard deviation for the data set for Brand A paint. 10, 60, 50, 30, 40, 20</a:t>
            </a:r>
          </a:p>
        </p:txBody>
      </p:sp>
      <p:graphicFrame>
        <p:nvGraphicFramePr>
          <p:cNvPr id="7" name="Table 6"/>
          <p:cNvGraphicFramePr>
            <a:graphicFrameLocks noGrp="1"/>
          </p:cNvGraphicFramePr>
          <p:nvPr>
            <p:extLst>
              <p:ext uri="{D42A27DB-BD31-4B8C-83A1-F6EECF244321}">
                <p14:modId xmlns:p14="http://schemas.microsoft.com/office/powerpoint/2010/main" val="4294335189"/>
              </p:ext>
            </p:extLst>
          </p:nvPr>
        </p:nvGraphicFramePr>
        <p:xfrm>
          <a:off x="609600" y="2379663"/>
          <a:ext cx="4495800" cy="3276600"/>
        </p:xfrm>
        <a:graphic>
          <a:graphicData uri="http://schemas.openxmlformats.org/drawingml/2006/table">
            <a:tbl>
              <a:tblPr firstRow="1" bandRow="1">
                <a:tableStyleId>{5C22544A-7EE6-4342-B048-85BDC9FD1C3A}</a:tableStyleId>
              </a:tblPr>
              <a:tblGrid>
                <a:gridCol w="1676400"/>
                <a:gridCol w="685800"/>
                <a:gridCol w="914400"/>
                <a:gridCol w="1219200"/>
              </a:tblGrid>
              <a:tr h="609600">
                <a:tc>
                  <a:txBody>
                    <a:bodyPr/>
                    <a:lstStyle/>
                    <a:p>
                      <a:pPr algn="ctr"/>
                      <a:r>
                        <a:rPr lang="en-US" sz="2400" b="0" dirty="0" smtClean="0">
                          <a:solidFill>
                            <a:schemeClr val="tx1"/>
                          </a:solidFill>
                          <a:latin typeface="Arial" pitchFamily="34" charset="0"/>
                          <a:cs typeface="Arial" pitchFamily="34" charset="0"/>
                        </a:rPr>
                        <a:t>Months, </a:t>
                      </a:r>
                      <a:r>
                        <a:rPr lang="en-US" sz="2400" b="0" i="1" dirty="0" smtClean="0">
                          <a:solidFill>
                            <a:schemeClr val="tx1"/>
                          </a:solidFill>
                          <a:latin typeface="Times New Roman" pitchFamily="18" charset="0"/>
                          <a:cs typeface="Times New Roman" pitchFamily="18" charset="0"/>
                        </a:rPr>
                        <a:t>X</a:t>
                      </a:r>
                      <a:endParaRPr lang="en-US" sz="2400"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r>
                        <a:rPr lang="en-US" sz="2400" b="0" i="1" baseline="0" dirty="0" smtClean="0">
                          <a:solidFill>
                            <a:schemeClr val="tx1"/>
                          </a:solidFill>
                          <a:latin typeface="Times New Roman" pitchFamily="18" charset="0"/>
                          <a:cs typeface="Times New Roman" pitchFamily="18" charset="0"/>
                        </a:rPr>
                        <a:t>µ</a:t>
                      </a:r>
                      <a:endParaRPr lang="en-US" sz="2400"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r>
                        <a:rPr lang="en-US" sz="2400" b="0" i="1" dirty="0" smtClean="0">
                          <a:solidFill>
                            <a:schemeClr val="tx1"/>
                          </a:solidFill>
                          <a:latin typeface="Times New Roman" pitchFamily="18" charset="0"/>
                          <a:cs typeface="Times New Roman" pitchFamily="18" charset="0"/>
                        </a:rPr>
                        <a:t>X</a:t>
                      </a:r>
                      <a:r>
                        <a:rPr lang="en-US" sz="2400" b="0" i="1" baseline="0" dirty="0" smtClean="0">
                          <a:solidFill>
                            <a:schemeClr val="tx1"/>
                          </a:solidFill>
                          <a:latin typeface="Times New Roman" pitchFamily="18" charset="0"/>
                          <a:cs typeface="Times New Roman" pitchFamily="18" charset="0"/>
                        </a:rPr>
                        <a:t> – µ</a:t>
                      </a:r>
                      <a:endParaRPr lang="en-US" sz="2400"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Arial" pitchFamily="34" charset="0"/>
                          <a:cs typeface="Arial" pitchFamily="34" charset="0"/>
                        </a:rPr>
                        <a:t>(</a:t>
                      </a:r>
                      <a:r>
                        <a:rPr lang="en-US" sz="2400" b="0" i="1" dirty="0" smtClean="0">
                          <a:solidFill>
                            <a:schemeClr val="tx1"/>
                          </a:solidFill>
                          <a:latin typeface="Times New Roman" pitchFamily="18" charset="0"/>
                          <a:cs typeface="Times New Roman" pitchFamily="18" charset="0"/>
                        </a:rPr>
                        <a:t>X</a:t>
                      </a:r>
                      <a:r>
                        <a:rPr lang="en-US" sz="2400" b="0" i="1" baseline="0" dirty="0" smtClean="0">
                          <a:solidFill>
                            <a:schemeClr val="tx1"/>
                          </a:solidFill>
                          <a:latin typeface="Times New Roman" pitchFamily="18" charset="0"/>
                          <a:cs typeface="Times New Roman" pitchFamily="18" charset="0"/>
                        </a:rPr>
                        <a:t> – µ)</a:t>
                      </a:r>
                      <a:r>
                        <a:rPr lang="en-US" sz="2400" b="0" i="0" baseline="30000" dirty="0" smtClean="0">
                          <a:solidFill>
                            <a:schemeClr val="tx1"/>
                          </a:solidFill>
                          <a:latin typeface="Times New Roman" pitchFamily="18" charset="0"/>
                          <a:cs typeface="Times New Roman"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67000">
                <a:tc>
                  <a:txBody>
                    <a:bodyPr/>
                    <a:lstStyle/>
                    <a:p>
                      <a:pPr algn="ctr"/>
                      <a:r>
                        <a:rPr lang="en-US" sz="2400" dirty="0" smtClean="0">
                          <a:solidFill>
                            <a:schemeClr val="tx1"/>
                          </a:solidFill>
                        </a:rPr>
                        <a:t>10</a:t>
                      </a:r>
                    </a:p>
                    <a:p>
                      <a:pPr algn="ctr"/>
                      <a:r>
                        <a:rPr lang="en-US" sz="2400" dirty="0" smtClean="0">
                          <a:solidFill>
                            <a:schemeClr val="tx1"/>
                          </a:solidFill>
                        </a:rPr>
                        <a:t>60</a:t>
                      </a:r>
                    </a:p>
                    <a:p>
                      <a:pPr algn="ctr"/>
                      <a:r>
                        <a:rPr lang="en-US" sz="2400" dirty="0" smtClean="0">
                          <a:solidFill>
                            <a:schemeClr val="tx1"/>
                          </a:solidFill>
                        </a:rPr>
                        <a:t>50</a:t>
                      </a:r>
                    </a:p>
                    <a:p>
                      <a:pPr algn="ctr"/>
                      <a:r>
                        <a:rPr lang="en-US" sz="2400" dirty="0" smtClean="0">
                          <a:solidFill>
                            <a:schemeClr val="tx1"/>
                          </a:solidFill>
                        </a:rPr>
                        <a:t>30</a:t>
                      </a:r>
                    </a:p>
                    <a:p>
                      <a:pPr algn="ctr"/>
                      <a:r>
                        <a:rPr lang="en-US" sz="2400" dirty="0" smtClean="0">
                          <a:solidFill>
                            <a:schemeClr val="tx1"/>
                          </a:solidFill>
                        </a:rPr>
                        <a:t>40</a:t>
                      </a:r>
                    </a:p>
                    <a:p>
                      <a:pPr algn="ctr"/>
                      <a:r>
                        <a:rPr lang="en-US" sz="2400" dirty="0" smtClean="0">
                          <a:solidFill>
                            <a:schemeClr val="tx1"/>
                          </a:solidFill>
                        </a:rPr>
                        <a:t>20</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6"/>
          <p:cNvSpPr txBox="1">
            <a:spLocks noChangeArrowheads="1"/>
          </p:cNvSpPr>
          <p:nvPr/>
        </p:nvSpPr>
        <p:spPr bwMode="auto">
          <a:xfrm>
            <a:off x="2362200" y="2992438"/>
            <a:ext cx="5270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smtClean="0">
                <a:solidFill>
                  <a:srgbClr val="000000"/>
                </a:solidFill>
              </a:rPr>
              <a:t>35</a:t>
            </a:r>
          </a:p>
          <a:p>
            <a:pPr algn="ctr" eaLnBrk="0" fontAlgn="base" hangingPunct="0">
              <a:spcBef>
                <a:spcPct val="0"/>
              </a:spcBef>
              <a:spcAft>
                <a:spcPct val="0"/>
              </a:spcAft>
            </a:pPr>
            <a:r>
              <a:rPr lang="en-US" sz="2400" smtClean="0">
                <a:solidFill>
                  <a:srgbClr val="000000"/>
                </a:solidFill>
              </a:rPr>
              <a:t>35</a:t>
            </a:r>
          </a:p>
          <a:p>
            <a:pPr algn="ctr" eaLnBrk="0" fontAlgn="base" hangingPunct="0">
              <a:spcBef>
                <a:spcPct val="0"/>
              </a:spcBef>
              <a:spcAft>
                <a:spcPct val="0"/>
              </a:spcAft>
            </a:pPr>
            <a:r>
              <a:rPr lang="en-US" sz="2400" smtClean="0">
                <a:solidFill>
                  <a:srgbClr val="000000"/>
                </a:solidFill>
              </a:rPr>
              <a:t>35</a:t>
            </a:r>
          </a:p>
          <a:p>
            <a:pPr algn="ctr" eaLnBrk="0" fontAlgn="base" hangingPunct="0">
              <a:spcBef>
                <a:spcPct val="0"/>
              </a:spcBef>
              <a:spcAft>
                <a:spcPct val="0"/>
              </a:spcAft>
            </a:pPr>
            <a:r>
              <a:rPr lang="en-US" sz="2400" smtClean="0">
                <a:solidFill>
                  <a:srgbClr val="000000"/>
                </a:solidFill>
              </a:rPr>
              <a:t>35</a:t>
            </a:r>
          </a:p>
          <a:p>
            <a:pPr algn="ctr" eaLnBrk="0" fontAlgn="base" hangingPunct="0">
              <a:spcBef>
                <a:spcPct val="0"/>
              </a:spcBef>
              <a:spcAft>
                <a:spcPct val="0"/>
              </a:spcAft>
            </a:pPr>
            <a:r>
              <a:rPr lang="en-US" sz="2400" smtClean="0">
                <a:solidFill>
                  <a:srgbClr val="000000"/>
                </a:solidFill>
              </a:rPr>
              <a:t>35</a:t>
            </a:r>
          </a:p>
          <a:p>
            <a:pPr algn="ctr" eaLnBrk="0" fontAlgn="base" hangingPunct="0">
              <a:spcBef>
                <a:spcPct val="0"/>
              </a:spcBef>
              <a:spcAft>
                <a:spcPct val="0"/>
              </a:spcAft>
            </a:pPr>
            <a:r>
              <a:rPr lang="en-US" sz="2400" smtClean="0">
                <a:solidFill>
                  <a:srgbClr val="000000"/>
                </a:solidFill>
              </a:rPr>
              <a:t>35</a:t>
            </a:r>
          </a:p>
        </p:txBody>
      </p:sp>
      <p:sp>
        <p:nvSpPr>
          <p:cNvPr id="9" name="TextBox 8"/>
          <p:cNvSpPr txBox="1">
            <a:spLocks noChangeArrowheads="1"/>
          </p:cNvSpPr>
          <p:nvPr/>
        </p:nvSpPr>
        <p:spPr bwMode="auto">
          <a:xfrm>
            <a:off x="3055209" y="2989263"/>
            <a:ext cx="69922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0" fontAlgn="base" hangingPunct="0">
              <a:spcBef>
                <a:spcPct val="0"/>
              </a:spcBef>
              <a:spcAft>
                <a:spcPct val="0"/>
              </a:spcAft>
            </a:pPr>
            <a:r>
              <a:rPr lang="en-US" sz="2400" dirty="0" smtClean="0">
                <a:solidFill>
                  <a:srgbClr val="000000"/>
                </a:solidFill>
              </a:rPr>
              <a:t>–25</a:t>
            </a:r>
          </a:p>
          <a:p>
            <a:pPr algn="r" eaLnBrk="0" fontAlgn="base" hangingPunct="0">
              <a:spcBef>
                <a:spcPct val="0"/>
              </a:spcBef>
              <a:spcAft>
                <a:spcPct val="0"/>
              </a:spcAft>
            </a:pPr>
            <a:r>
              <a:rPr lang="en-US" sz="2400" dirty="0" smtClean="0">
                <a:solidFill>
                  <a:srgbClr val="000000"/>
                </a:solidFill>
              </a:rPr>
              <a:t>25</a:t>
            </a:r>
          </a:p>
          <a:p>
            <a:pPr algn="r" eaLnBrk="0" fontAlgn="base" hangingPunct="0">
              <a:spcBef>
                <a:spcPct val="0"/>
              </a:spcBef>
              <a:spcAft>
                <a:spcPct val="0"/>
              </a:spcAft>
            </a:pPr>
            <a:r>
              <a:rPr lang="en-US" sz="2400" dirty="0" smtClean="0">
                <a:solidFill>
                  <a:srgbClr val="000000"/>
                </a:solidFill>
              </a:rPr>
              <a:t>15</a:t>
            </a:r>
          </a:p>
          <a:p>
            <a:pPr algn="r" eaLnBrk="0" fontAlgn="base" hangingPunct="0">
              <a:spcBef>
                <a:spcPct val="0"/>
              </a:spcBef>
              <a:spcAft>
                <a:spcPct val="0"/>
              </a:spcAft>
            </a:pPr>
            <a:r>
              <a:rPr lang="en-US" sz="2400" dirty="0" smtClean="0">
                <a:solidFill>
                  <a:srgbClr val="000000"/>
                </a:solidFill>
              </a:rPr>
              <a:t>–5</a:t>
            </a:r>
          </a:p>
          <a:p>
            <a:pPr algn="r" eaLnBrk="0" fontAlgn="base" hangingPunct="0">
              <a:spcBef>
                <a:spcPct val="0"/>
              </a:spcBef>
              <a:spcAft>
                <a:spcPct val="0"/>
              </a:spcAft>
            </a:pPr>
            <a:r>
              <a:rPr lang="en-US" sz="2400" dirty="0" smtClean="0">
                <a:solidFill>
                  <a:srgbClr val="000000"/>
                </a:solidFill>
              </a:rPr>
              <a:t>5</a:t>
            </a:r>
          </a:p>
          <a:p>
            <a:pPr algn="r" eaLnBrk="0" fontAlgn="base" hangingPunct="0">
              <a:spcBef>
                <a:spcPct val="0"/>
              </a:spcBef>
              <a:spcAft>
                <a:spcPct val="0"/>
              </a:spcAft>
            </a:pPr>
            <a:r>
              <a:rPr lang="en-US" sz="2400" dirty="0" smtClean="0">
                <a:solidFill>
                  <a:srgbClr val="000000"/>
                </a:solidFill>
              </a:rPr>
              <a:t>–15</a:t>
            </a:r>
          </a:p>
        </p:txBody>
      </p:sp>
      <p:sp>
        <p:nvSpPr>
          <p:cNvPr id="13" name="TextBox 8"/>
          <p:cNvSpPr txBox="1">
            <a:spLocks noChangeArrowheads="1"/>
          </p:cNvSpPr>
          <p:nvPr/>
        </p:nvSpPr>
        <p:spPr bwMode="auto">
          <a:xfrm>
            <a:off x="4168775" y="2989263"/>
            <a:ext cx="6985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0" fontAlgn="base" hangingPunct="0">
              <a:spcBef>
                <a:spcPct val="0"/>
              </a:spcBef>
              <a:spcAft>
                <a:spcPct val="0"/>
              </a:spcAft>
            </a:pPr>
            <a:r>
              <a:rPr lang="en-US" sz="2400" smtClean="0">
                <a:solidFill>
                  <a:srgbClr val="000000"/>
                </a:solidFill>
              </a:rPr>
              <a:t>625</a:t>
            </a:r>
          </a:p>
          <a:p>
            <a:pPr algn="r" eaLnBrk="0" fontAlgn="base" hangingPunct="0">
              <a:spcBef>
                <a:spcPct val="0"/>
              </a:spcBef>
              <a:spcAft>
                <a:spcPct val="0"/>
              </a:spcAft>
            </a:pPr>
            <a:r>
              <a:rPr lang="en-US" sz="2400" smtClean="0">
                <a:solidFill>
                  <a:srgbClr val="000000"/>
                </a:solidFill>
              </a:rPr>
              <a:t>625</a:t>
            </a:r>
          </a:p>
          <a:p>
            <a:pPr algn="r" eaLnBrk="0" fontAlgn="base" hangingPunct="0">
              <a:spcBef>
                <a:spcPct val="0"/>
              </a:spcBef>
              <a:spcAft>
                <a:spcPct val="0"/>
              </a:spcAft>
            </a:pPr>
            <a:r>
              <a:rPr lang="en-US" sz="2400" smtClean="0">
                <a:solidFill>
                  <a:srgbClr val="000000"/>
                </a:solidFill>
              </a:rPr>
              <a:t>225</a:t>
            </a:r>
          </a:p>
          <a:p>
            <a:pPr algn="r" eaLnBrk="0" fontAlgn="base" hangingPunct="0">
              <a:spcBef>
                <a:spcPct val="0"/>
              </a:spcBef>
              <a:spcAft>
                <a:spcPct val="0"/>
              </a:spcAft>
            </a:pPr>
            <a:r>
              <a:rPr lang="en-US" sz="2400" smtClean="0">
                <a:solidFill>
                  <a:srgbClr val="000000"/>
                </a:solidFill>
              </a:rPr>
              <a:t>25</a:t>
            </a:r>
          </a:p>
          <a:p>
            <a:pPr algn="r" eaLnBrk="0" fontAlgn="base" hangingPunct="0">
              <a:spcBef>
                <a:spcPct val="0"/>
              </a:spcBef>
              <a:spcAft>
                <a:spcPct val="0"/>
              </a:spcAft>
            </a:pPr>
            <a:r>
              <a:rPr lang="en-US" sz="2400" smtClean="0">
                <a:solidFill>
                  <a:srgbClr val="000000"/>
                </a:solidFill>
              </a:rPr>
              <a:t>25</a:t>
            </a:r>
          </a:p>
          <a:p>
            <a:pPr algn="r" eaLnBrk="0" fontAlgn="base" hangingPunct="0">
              <a:spcBef>
                <a:spcPct val="0"/>
              </a:spcBef>
              <a:spcAft>
                <a:spcPct val="0"/>
              </a:spcAft>
            </a:pPr>
            <a:r>
              <a:rPr lang="en-US" sz="2400" smtClean="0">
                <a:solidFill>
                  <a:srgbClr val="000000"/>
                </a:solidFill>
              </a:rPr>
              <a:t>225</a:t>
            </a:r>
          </a:p>
        </p:txBody>
      </p:sp>
      <p:sp>
        <p:nvSpPr>
          <p:cNvPr id="15" name="TextBox 14"/>
          <p:cNvSpPr txBox="1">
            <a:spLocks noChangeArrowheads="1"/>
          </p:cNvSpPr>
          <p:nvPr/>
        </p:nvSpPr>
        <p:spPr bwMode="auto">
          <a:xfrm>
            <a:off x="4024313" y="5253038"/>
            <a:ext cx="1497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sym typeface="Symbol" pitchFamily="18" charset="2"/>
              </a:rPr>
              <a:t>1750</a:t>
            </a:r>
            <a:endParaRPr lang="en-US" sz="2400" smtClean="0">
              <a:solidFill>
                <a:srgbClr val="FF0000"/>
              </a:solidFill>
            </a:endParaRPr>
          </a:p>
        </p:txBody>
      </p:sp>
      <p:cxnSp>
        <p:nvCxnSpPr>
          <p:cNvPr id="16" name="Straight Connector 15"/>
          <p:cNvCxnSpPr>
            <a:cxnSpLocks noChangeShapeType="1"/>
          </p:cNvCxnSpPr>
          <p:nvPr/>
        </p:nvCxnSpPr>
        <p:spPr bwMode="auto">
          <a:xfrm>
            <a:off x="4068763" y="5275263"/>
            <a:ext cx="73183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17" name="Object 5"/>
          <p:cNvGraphicFramePr>
            <a:graphicFrameLocks noChangeAspect="1"/>
          </p:cNvGraphicFramePr>
          <p:nvPr/>
        </p:nvGraphicFramePr>
        <p:xfrm>
          <a:off x="5562600" y="4699000"/>
          <a:ext cx="1524000" cy="1473200"/>
        </p:xfrm>
        <a:graphic>
          <a:graphicData uri="http://schemas.openxmlformats.org/presentationml/2006/ole">
            <mc:AlternateContent xmlns:mc="http://schemas.openxmlformats.org/markup-compatibility/2006">
              <mc:Choice xmlns:v="urn:schemas-microsoft-com:vml" Requires="v">
                <p:oleObj spid="_x0000_s13380" name="Equation" r:id="rId4" imgW="736560" imgH="711000" progId="Equation.DSMT4">
                  <p:embed/>
                </p:oleObj>
              </mc:Choice>
              <mc:Fallback>
                <p:oleObj name="Equation" r:id="rId4" imgW="736560" imgH="71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699000"/>
                        <a:ext cx="1524000"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3"/>
          <p:cNvGraphicFramePr>
            <a:graphicFrameLocks noChangeAspect="1"/>
          </p:cNvGraphicFramePr>
          <p:nvPr/>
        </p:nvGraphicFramePr>
        <p:xfrm>
          <a:off x="5451475" y="2209800"/>
          <a:ext cx="2338388" cy="2339975"/>
        </p:xfrm>
        <a:graphic>
          <a:graphicData uri="http://schemas.openxmlformats.org/presentationml/2006/ole">
            <mc:AlternateContent xmlns:mc="http://schemas.openxmlformats.org/markup-compatibility/2006">
              <mc:Choice xmlns:v="urn:schemas-microsoft-com:vml" Requires="v">
                <p:oleObj spid="_x0000_s13381" name="Equation" r:id="rId6" imgW="1130040" imgH="1130040" progId="Equation.DSMT4">
                  <p:embed/>
                </p:oleObj>
              </mc:Choice>
              <mc:Fallback>
                <p:oleObj name="Equation" r:id="rId6" imgW="1130040" imgH="1130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1475" y="2209800"/>
                        <a:ext cx="2338388" cy="233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52</a:t>
            </a:fld>
            <a:endParaRPr lang="en-US" dirty="0" smtClean="0">
              <a:solidFill>
                <a:srgbClr val="000000"/>
              </a:solidFill>
              <a:latin typeface="Arial Black" pitchFamily="34" charset="0"/>
            </a:endParaRPr>
          </a:p>
        </p:txBody>
      </p:sp>
      <p:sp>
        <p:nvSpPr>
          <p:cNvPr id="1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591077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97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484188"/>
            <a:ext cx="8229600" cy="1828800"/>
          </a:xfrm>
        </p:spPr>
        <p:txBody>
          <a:bodyPr/>
          <a:lstStyle/>
          <a:p>
            <a:pPr eaLnBrk="1" hangingPunct="1"/>
            <a:r>
              <a:rPr lang="en-US" sz="4000" smtClean="0"/>
              <a:t>Measures of Variation: </a:t>
            </a:r>
            <a:br>
              <a:rPr lang="en-US" sz="4000" smtClean="0"/>
            </a:br>
            <a:r>
              <a:rPr lang="en-US" sz="4000" smtClean="0"/>
              <a:t>Variance &amp; Standard Deviation</a:t>
            </a:r>
            <a:br>
              <a:rPr lang="en-US" sz="4000" smtClean="0"/>
            </a:br>
            <a:r>
              <a:rPr lang="en-US" sz="4000" smtClean="0"/>
              <a:t>(Sample Theoretical Model)</a:t>
            </a:r>
          </a:p>
        </p:txBody>
      </p:sp>
      <p:sp>
        <p:nvSpPr>
          <p:cNvPr id="48131" name="Rectangle 3"/>
          <p:cNvSpPr>
            <a:spLocks noGrp="1" noChangeArrowheads="1"/>
          </p:cNvSpPr>
          <p:nvPr>
            <p:ph type="body" sz="half" idx="1"/>
          </p:nvPr>
        </p:nvSpPr>
        <p:spPr>
          <a:xfrm>
            <a:off x="381000" y="2438400"/>
            <a:ext cx="7848600" cy="3733800"/>
          </a:xfrm>
        </p:spPr>
        <p:txBody>
          <a:bodyPr/>
          <a:lstStyle/>
          <a:p>
            <a:pPr eaLnBrk="1" hangingPunct="1">
              <a:spcBef>
                <a:spcPct val="30000"/>
              </a:spcBef>
              <a:defRPr/>
            </a:pPr>
            <a:r>
              <a:rPr lang="en-US" dirty="0" smtClean="0"/>
              <a:t>The </a:t>
            </a:r>
            <a:r>
              <a:rPr lang="en-US" b="1" dirty="0" smtClean="0">
                <a:solidFill>
                  <a:srgbClr val="000099"/>
                </a:solidFill>
                <a:effectLst>
                  <a:outerShdw blurRad="38100" dist="38100" dir="2700000" algn="tl">
                    <a:srgbClr val="C0C0C0"/>
                  </a:outerShdw>
                </a:effectLst>
              </a:rPr>
              <a:t>sample variance</a:t>
            </a:r>
            <a:r>
              <a:rPr lang="en-US" dirty="0" smtClean="0"/>
              <a:t> is</a:t>
            </a:r>
          </a:p>
          <a:p>
            <a:pPr eaLnBrk="1" hangingPunct="1">
              <a:spcBef>
                <a:spcPct val="30000"/>
              </a:spcBef>
              <a:buFont typeface="Wingdings" pitchFamily="2" charset="2"/>
              <a:buNone/>
              <a:defRPr/>
            </a:pPr>
            <a:endParaRPr lang="en-US" sz="4400" dirty="0" smtClean="0"/>
          </a:p>
          <a:p>
            <a:pPr eaLnBrk="1" hangingPunct="1">
              <a:spcBef>
                <a:spcPct val="50000"/>
              </a:spcBef>
              <a:defRPr/>
            </a:pPr>
            <a:r>
              <a:rPr lang="en-US" dirty="0" smtClean="0"/>
              <a:t>The </a:t>
            </a:r>
            <a:r>
              <a:rPr lang="en-US" b="1" dirty="0" smtClean="0">
                <a:solidFill>
                  <a:srgbClr val="000099"/>
                </a:solidFill>
                <a:effectLst>
                  <a:outerShdw blurRad="38100" dist="38100" dir="2700000" algn="tl">
                    <a:srgbClr val="C0C0C0"/>
                  </a:outerShdw>
                </a:effectLst>
              </a:rPr>
              <a:t>sample standard deviation</a:t>
            </a:r>
            <a:r>
              <a:rPr lang="en-US" dirty="0" smtClean="0"/>
              <a:t> is</a:t>
            </a:r>
            <a:endParaRPr lang="en-US" b="1" i="1" dirty="0" smtClean="0"/>
          </a:p>
        </p:txBody>
      </p:sp>
      <p:graphicFrame>
        <p:nvGraphicFramePr>
          <p:cNvPr id="48132" name="Object 4"/>
          <p:cNvGraphicFramePr>
            <a:graphicFrameLocks noGrp="1" noChangeAspect="1"/>
          </p:cNvGraphicFramePr>
          <p:nvPr>
            <p:ph sz="quarter" idx="2"/>
          </p:nvPr>
        </p:nvGraphicFramePr>
        <p:xfrm>
          <a:off x="1709738" y="2971800"/>
          <a:ext cx="2405062" cy="1038225"/>
        </p:xfrm>
        <a:graphic>
          <a:graphicData uri="http://schemas.openxmlformats.org/presentationml/2006/ole">
            <mc:AlternateContent xmlns:mc="http://schemas.openxmlformats.org/markup-compatibility/2006">
              <mc:Choice xmlns:v="urn:schemas-microsoft-com:vml" Requires="v">
                <p:oleObj spid="_x0000_s14402" name="Equation" r:id="rId4" imgW="1117440" imgH="482400" progId="Equation.DSMT4">
                  <p:embed/>
                </p:oleObj>
              </mc:Choice>
              <mc:Fallback>
                <p:oleObj name="Equation" r:id="rId4" imgW="111744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738" y="2971800"/>
                        <a:ext cx="2405062"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Grp="1" noChangeAspect="1"/>
          </p:cNvGraphicFramePr>
          <p:nvPr>
            <p:ph sz="quarter" idx="3"/>
          </p:nvPr>
        </p:nvGraphicFramePr>
        <p:xfrm>
          <a:off x="1676400" y="4724400"/>
          <a:ext cx="2422525" cy="1079500"/>
        </p:xfrm>
        <a:graphic>
          <a:graphicData uri="http://schemas.openxmlformats.org/presentationml/2006/ole">
            <mc:AlternateContent xmlns:mc="http://schemas.openxmlformats.org/markup-compatibility/2006">
              <mc:Choice xmlns:v="urn:schemas-microsoft-com:vml" Requires="v">
                <p:oleObj spid="_x0000_s14403" name="Equation" r:id="rId6" imgW="1168200" imgH="520560" progId="Equation.DSMT4">
                  <p:embed/>
                </p:oleObj>
              </mc:Choice>
              <mc:Fallback>
                <p:oleObj name="Equation" r:id="rId6" imgW="1168200" imgH="5205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724400"/>
                        <a:ext cx="24225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53</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004965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484188"/>
            <a:ext cx="8229600" cy="1828800"/>
          </a:xfrm>
        </p:spPr>
        <p:txBody>
          <a:bodyPr/>
          <a:lstStyle/>
          <a:p>
            <a:pPr eaLnBrk="1" hangingPunct="1"/>
            <a:r>
              <a:rPr lang="en-US" sz="4000" smtClean="0"/>
              <a:t>Measures of Variation: </a:t>
            </a:r>
            <a:br>
              <a:rPr lang="en-US" sz="4000" smtClean="0"/>
            </a:br>
            <a:r>
              <a:rPr lang="en-US" sz="4000" smtClean="0"/>
              <a:t>Variance &amp; Standard Deviation</a:t>
            </a:r>
            <a:br>
              <a:rPr lang="en-US" sz="4000" smtClean="0"/>
            </a:br>
            <a:r>
              <a:rPr lang="en-US" sz="4000" smtClean="0"/>
              <a:t>(Sample Computational Model)</a:t>
            </a:r>
          </a:p>
        </p:txBody>
      </p:sp>
      <p:sp>
        <p:nvSpPr>
          <p:cNvPr id="48131" name="Rectangle 3"/>
          <p:cNvSpPr>
            <a:spLocks noGrp="1" noChangeArrowheads="1"/>
          </p:cNvSpPr>
          <p:nvPr>
            <p:ph type="body" sz="half" idx="1"/>
          </p:nvPr>
        </p:nvSpPr>
        <p:spPr>
          <a:xfrm>
            <a:off x="381000" y="2438400"/>
            <a:ext cx="7848600" cy="3886200"/>
          </a:xfrm>
        </p:spPr>
        <p:txBody>
          <a:bodyPr/>
          <a:lstStyle/>
          <a:p>
            <a:pPr eaLnBrk="1" hangingPunct="1">
              <a:spcBef>
                <a:spcPct val="30000"/>
              </a:spcBef>
            </a:pPr>
            <a:r>
              <a:rPr lang="en-US" smtClean="0"/>
              <a:t>Is mathematically equivalent to the theoretical formula.</a:t>
            </a:r>
          </a:p>
          <a:p>
            <a:pPr eaLnBrk="1" hangingPunct="1">
              <a:spcBef>
                <a:spcPct val="50000"/>
              </a:spcBef>
            </a:pPr>
            <a:r>
              <a:rPr lang="en-US" smtClean="0"/>
              <a:t>Saves time when calculating by hand</a:t>
            </a:r>
          </a:p>
          <a:p>
            <a:pPr eaLnBrk="1" hangingPunct="1">
              <a:spcBef>
                <a:spcPct val="50000"/>
              </a:spcBef>
            </a:pPr>
            <a:r>
              <a:rPr lang="en-US" smtClean="0"/>
              <a:t>Does not use the mean</a:t>
            </a:r>
          </a:p>
          <a:p>
            <a:pPr eaLnBrk="1" hangingPunct="1">
              <a:spcBef>
                <a:spcPct val="50000"/>
              </a:spcBef>
            </a:pPr>
            <a:r>
              <a:rPr lang="en-US" smtClean="0"/>
              <a:t>Is more accurate when the mean has been rounded. </a:t>
            </a:r>
          </a:p>
          <a:p>
            <a:pPr eaLnBrk="1" hangingPunct="1">
              <a:spcBef>
                <a:spcPct val="50000"/>
              </a:spcBef>
            </a:pPr>
            <a:endParaRPr lang="en-US" b="1" i="1"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7497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484188"/>
            <a:ext cx="8229600" cy="1828800"/>
          </a:xfrm>
        </p:spPr>
        <p:txBody>
          <a:bodyPr/>
          <a:lstStyle/>
          <a:p>
            <a:pPr eaLnBrk="1" hangingPunct="1"/>
            <a:r>
              <a:rPr lang="en-US" sz="4000" smtClean="0"/>
              <a:t>Measures of Variation: </a:t>
            </a:r>
            <a:br>
              <a:rPr lang="en-US" sz="4000" smtClean="0"/>
            </a:br>
            <a:r>
              <a:rPr lang="en-US" sz="4000" smtClean="0"/>
              <a:t>Variance &amp; Standard Deviation</a:t>
            </a:r>
            <a:br>
              <a:rPr lang="en-US" sz="4000" smtClean="0"/>
            </a:br>
            <a:r>
              <a:rPr lang="en-US" sz="4000" smtClean="0"/>
              <a:t>(Sample Computational Model)</a:t>
            </a:r>
          </a:p>
        </p:txBody>
      </p:sp>
      <p:sp>
        <p:nvSpPr>
          <p:cNvPr id="48131" name="Rectangle 3"/>
          <p:cNvSpPr>
            <a:spLocks noGrp="1" noChangeArrowheads="1"/>
          </p:cNvSpPr>
          <p:nvPr>
            <p:ph type="body" sz="half" idx="1"/>
          </p:nvPr>
        </p:nvSpPr>
        <p:spPr>
          <a:xfrm>
            <a:off x="381000" y="2438400"/>
            <a:ext cx="7848600" cy="3733800"/>
          </a:xfrm>
        </p:spPr>
        <p:txBody>
          <a:bodyPr/>
          <a:lstStyle/>
          <a:p>
            <a:pPr eaLnBrk="1" hangingPunct="1">
              <a:spcBef>
                <a:spcPct val="30000"/>
              </a:spcBef>
              <a:defRPr/>
            </a:pPr>
            <a:r>
              <a:rPr lang="en-US" dirty="0" smtClean="0"/>
              <a:t>The </a:t>
            </a:r>
            <a:r>
              <a:rPr lang="en-US" b="1" dirty="0" smtClean="0">
                <a:solidFill>
                  <a:srgbClr val="000099"/>
                </a:solidFill>
                <a:effectLst>
                  <a:outerShdw blurRad="38100" dist="38100" dir="2700000" algn="tl">
                    <a:srgbClr val="C0C0C0"/>
                  </a:outerShdw>
                </a:effectLst>
              </a:rPr>
              <a:t>sample variance</a:t>
            </a:r>
            <a:r>
              <a:rPr lang="en-US" dirty="0" smtClean="0"/>
              <a:t> is</a:t>
            </a:r>
          </a:p>
          <a:p>
            <a:pPr eaLnBrk="1" hangingPunct="1">
              <a:spcBef>
                <a:spcPct val="30000"/>
              </a:spcBef>
              <a:buFont typeface="Wingdings" pitchFamily="2" charset="2"/>
              <a:buNone/>
              <a:defRPr/>
            </a:pPr>
            <a:endParaRPr lang="en-US" sz="4400" dirty="0" smtClean="0"/>
          </a:p>
          <a:p>
            <a:pPr eaLnBrk="1" hangingPunct="1">
              <a:spcBef>
                <a:spcPct val="30000"/>
              </a:spcBef>
              <a:buFont typeface="Wingdings" pitchFamily="2" charset="2"/>
              <a:buNone/>
              <a:defRPr/>
            </a:pPr>
            <a:endParaRPr lang="en-US" dirty="0" smtClean="0"/>
          </a:p>
          <a:p>
            <a:pPr eaLnBrk="1" hangingPunct="1">
              <a:spcBef>
                <a:spcPct val="50000"/>
              </a:spcBef>
              <a:defRPr/>
            </a:pPr>
            <a:r>
              <a:rPr lang="en-US" dirty="0" smtClean="0"/>
              <a:t>The </a:t>
            </a:r>
            <a:r>
              <a:rPr lang="en-US" b="1" dirty="0" smtClean="0">
                <a:solidFill>
                  <a:srgbClr val="000099"/>
                </a:solidFill>
                <a:effectLst>
                  <a:outerShdw blurRad="38100" dist="38100" dir="2700000" algn="tl">
                    <a:srgbClr val="C0C0C0"/>
                  </a:outerShdw>
                </a:effectLst>
              </a:rPr>
              <a:t>sample standard deviation</a:t>
            </a:r>
            <a:r>
              <a:rPr lang="en-US" dirty="0" smtClean="0"/>
              <a:t> is</a:t>
            </a:r>
            <a:endParaRPr lang="en-US" b="1" i="1" dirty="0" smtClean="0"/>
          </a:p>
        </p:txBody>
      </p:sp>
      <p:graphicFrame>
        <p:nvGraphicFramePr>
          <p:cNvPr id="48134" name="Object 6"/>
          <p:cNvGraphicFramePr>
            <a:graphicFrameLocks noChangeAspect="1"/>
          </p:cNvGraphicFramePr>
          <p:nvPr/>
        </p:nvGraphicFramePr>
        <p:xfrm>
          <a:off x="1776413" y="3136900"/>
          <a:ext cx="2849562" cy="1223963"/>
        </p:xfrm>
        <a:graphic>
          <a:graphicData uri="http://schemas.openxmlformats.org/presentationml/2006/ole">
            <mc:AlternateContent xmlns:mc="http://schemas.openxmlformats.org/markup-compatibility/2006">
              <mc:Choice xmlns:v="urn:schemas-microsoft-com:vml" Requires="v">
                <p:oleObj spid="_x0000_s15426" name="Equation" r:id="rId4" imgW="1358640" imgH="520560" progId="Equation.DSMT4">
                  <p:embed/>
                </p:oleObj>
              </mc:Choice>
              <mc:Fallback>
                <p:oleObj name="Equation" r:id="rId4" imgW="1358640" imgH="5205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3" y="3136900"/>
                        <a:ext cx="2849562"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7"/>
          <p:cNvGraphicFramePr>
            <a:graphicFrameLocks noChangeAspect="1"/>
          </p:cNvGraphicFramePr>
          <p:nvPr/>
        </p:nvGraphicFramePr>
        <p:xfrm>
          <a:off x="1905000" y="5257800"/>
          <a:ext cx="1082675" cy="601663"/>
        </p:xfrm>
        <a:graphic>
          <a:graphicData uri="http://schemas.openxmlformats.org/presentationml/2006/ole">
            <mc:AlternateContent xmlns:mc="http://schemas.openxmlformats.org/markup-compatibility/2006">
              <mc:Choice xmlns:v="urn:schemas-microsoft-com:vml" Requires="v">
                <p:oleObj spid="_x0000_s15427" name="Equation" r:id="rId6" imgW="507960" imgH="253800" progId="Equation.DSMT4">
                  <p:embed/>
                </p:oleObj>
              </mc:Choice>
              <mc:Fallback>
                <p:oleObj name="Equation" r:id="rId6" imgW="50796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257800"/>
                        <a:ext cx="1082675"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55</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4165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609600"/>
            <a:ext cx="8229600" cy="1143000"/>
          </a:xfrm>
        </p:spPr>
        <p:txBody>
          <a:bodyPr/>
          <a:lstStyle/>
          <a:p>
            <a:pPr eaLnBrk="1" hangingPunct="1"/>
            <a:r>
              <a:rPr lang="en-US" sz="4000" smtClean="0"/>
              <a:t>Measures of Variation: </a:t>
            </a:r>
            <a:br>
              <a:rPr lang="en-US" sz="4000" smtClean="0"/>
            </a:br>
            <a:r>
              <a:rPr lang="en-US" sz="4000" smtClean="0"/>
              <a:t>Coefficient of Variation</a:t>
            </a:r>
          </a:p>
        </p:txBody>
      </p:sp>
      <p:sp>
        <p:nvSpPr>
          <p:cNvPr id="11268" name="Rectangle 6"/>
          <p:cNvSpPr>
            <a:spLocks noChangeArrowheads="1"/>
          </p:cNvSpPr>
          <p:nvPr/>
        </p:nvSpPr>
        <p:spPr bwMode="auto">
          <a:xfrm>
            <a:off x="457200" y="1905000"/>
            <a:ext cx="8077200" cy="4648200"/>
          </a:xfrm>
          <a:prstGeom prst="rect">
            <a:avLst/>
          </a:prstGeom>
          <a:noFill/>
          <a:ln w="9525">
            <a:noFill/>
            <a:miter lim="800000"/>
            <a:headEnd/>
            <a:tailEnd/>
          </a:ln>
        </p:spPr>
        <p:txBody>
          <a:bodyPr/>
          <a:lstStyle/>
          <a:p>
            <a:pPr fontAlgn="base">
              <a:spcBef>
                <a:spcPct val="20000"/>
              </a:spcBef>
              <a:spcAft>
                <a:spcPct val="0"/>
              </a:spcAft>
              <a:buClr>
                <a:srgbClr val="00007D"/>
              </a:buClr>
              <a:buSzPct val="75000"/>
              <a:buFont typeface="Wingdings" pitchFamily="2" charset="2"/>
              <a:buNone/>
              <a:defRPr/>
            </a:pPr>
            <a:r>
              <a:rPr lang="en-US" sz="3600" dirty="0">
                <a:solidFill>
                  <a:srgbClr val="000000"/>
                </a:solidFill>
              </a:rPr>
              <a:t>The </a:t>
            </a:r>
            <a:r>
              <a:rPr lang="en-US" sz="3600" b="1" dirty="0">
                <a:solidFill>
                  <a:srgbClr val="000099"/>
                </a:solidFill>
                <a:effectLst>
                  <a:outerShdw blurRad="38100" dist="38100" dir="2700000" algn="tl">
                    <a:srgbClr val="C0C0C0"/>
                  </a:outerShdw>
                </a:effectLst>
              </a:rPr>
              <a:t>coefficient of variation</a:t>
            </a:r>
            <a:r>
              <a:rPr lang="en-US" sz="3600" dirty="0">
                <a:solidFill>
                  <a:srgbClr val="000000"/>
                </a:solidFill>
              </a:rPr>
              <a:t> is the standard deviation divided by the mean, expressed as a percentage.</a:t>
            </a:r>
          </a:p>
          <a:p>
            <a:pPr fontAlgn="base">
              <a:spcBef>
                <a:spcPct val="20000"/>
              </a:spcBef>
              <a:spcAft>
                <a:spcPct val="0"/>
              </a:spcAft>
              <a:buClr>
                <a:srgbClr val="00007D"/>
              </a:buClr>
              <a:buSzPct val="75000"/>
              <a:buFont typeface="Wingdings" pitchFamily="2" charset="2"/>
              <a:buNone/>
              <a:defRPr/>
            </a:pPr>
            <a:endParaRPr lang="en-US" sz="3600" dirty="0">
              <a:solidFill>
                <a:srgbClr val="000000"/>
              </a:solidFill>
            </a:endParaRPr>
          </a:p>
          <a:p>
            <a:pPr fontAlgn="base">
              <a:spcBef>
                <a:spcPct val="20000"/>
              </a:spcBef>
              <a:spcAft>
                <a:spcPct val="0"/>
              </a:spcAft>
              <a:buClr>
                <a:srgbClr val="00007D"/>
              </a:buClr>
              <a:buSzPct val="75000"/>
              <a:buFont typeface="Wingdings" pitchFamily="2" charset="2"/>
              <a:buNone/>
              <a:defRPr/>
            </a:pPr>
            <a:endParaRPr lang="en-US" sz="3600" dirty="0">
              <a:solidFill>
                <a:srgbClr val="000000"/>
              </a:solidFill>
            </a:endParaRPr>
          </a:p>
          <a:p>
            <a:pPr fontAlgn="base">
              <a:spcBef>
                <a:spcPct val="20000"/>
              </a:spcBef>
              <a:spcAft>
                <a:spcPct val="0"/>
              </a:spcAft>
              <a:buClr>
                <a:srgbClr val="00007D"/>
              </a:buClr>
              <a:buSzPct val="75000"/>
              <a:buFont typeface="Wingdings" pitchFamily="2" charset="2"/>
              <a:buNone/>
              <a:defRPr/>
            </a:pPr>
            <a:r>
              <a:rPr lang="en-US" sz="3600" dirty="0">
                <a:solidFill>
                  <a:srgbClr val="000000"/>
                </a:solidFill>
              </a:rPr>
              <a:t>Use </a:t>
            </a:r>
            <a:r>
              <a:rPr lang="en-US" sz="3600" i="1" dirty="0">
                <a:solidFill>
                  <a:srgbClr val="000000"/>
                </a:solidFill>
                <a:latin typeface="Times New Roman" pitchFamily="18" charset="0"/>
                <a:cs typeface="Times New Roman" pitchFamily="18" charset="0"/>
              </a:rPr>
              <a:t>CVAR</a:t>
            </a:r>
            <a:r>
              <a:rPr lang="en-US" sz="3600" dirty="0">
                <a:solidFill>
                  <a:srgbClr val="000000"/>
                </a:solidFill>
              </a:rPr>
              <a:t> to compare standard deviations when the units are different.</a:t>
            </a:r>
          </a:p>
          <a:p>
            <a:pPr fontAlgn="base">
              <a:spcBef>
                <a:spcPct val="20000"/>
              </a:spcBef>
              <a:spcAft>
                <a:spcPct val="0"/>
              </a:spcAft>
              <a:buClr>
                <a:srgbClr val="00007D"/>
              </a:buClr>
              <a:buSzPct val="75000"/>
              <a:buFont typeface="Wingdings" pitchFamily="2" charset="2"/>
              <a:buNone/>
              <a:defRPr/>
            </a:pPr>
            <a:endParaRPr lang="en-US" sz="3600" dirty="0">
              <a:solidFill>
                <a:srgbClr val="000000"/>
              </a:solidFill>
            </a:endParaRPr>
          </a:p>
        </p:txBody>
      </p:sp>
      <p:graphicFrame>
        <p:nvGraphicFramePr>
          <p:cNvPr id="17410" name="Object 10"/>
          <p:cNvGraphicFramePr>
            <a:graphicFrameLocks noGrp="1" noChangeAspect="1"/>
          </p:cNvGraphicFramePr>
          <p:nvPr>
            <p:ph sz="half" idx="2"/>
          </p:nvPr>
        </p:nvGraphicFramePr>
        <p:xfrm>
          <a:off x="2133600" y="3505200"/>
          <a:ext cx="4038600" cy="1376363"/>
        </p:xfrm>
        <a:graphic>
          <a:graphicData uri="http://schemas.openxmlformats.org/presentationml/2006/ole">
            <mc:AlternateContent xmlns:mc="http://schemas.openxmlformats.org/markup-compatibility/2006">
              <mc:Choice xmlns:v="urn:schemas-microsoft-com:vml" Requires="v">
                <p:oleObj spid="_x0000_s17442" name="Equation" r:id="rId4" imgW="1155600" imgH="393480" progId="Equation.DSMT4">
                  <p:embed/>
                </p:oleObj>
              </mc:Choice>
              <mc:Fallback>
                <p:oleObj name="Equation" r:id="rId4" imgW="11556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505200"/>
                        <a:ext cx="4038600"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56</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310091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7065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3-2</a:t>
            </a:r>
          </a:p>
          <a:p>
            <a:pPr>
              <a:buFont typeface="Wingdings" pitchFamily="2" charset="2"/>
              <a:buNone/>
            </a:pPr>
            <a:r>
              <a:rPr lang="en-US" sz="3600" dirty="0" smtClean="0"/>
              <a:t>Example 3-23</a:t>
            </a:r>
          </a:p>
          <a:p>
            <a:pPr>
              <a:buFont typeface="Wingdings" pitchFamily="2" charset="2"/>
              <a:buNone/>
            </a:pPr>
            <a:r>
              <a:rPr lang="en-US" sz="3600" dirty="0" smtClean="0"/>
              <a:t>Page #138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634024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3-23: Sales of Automobiles</a:t>
            </a:r>
          </a:p>
        </p:txBody>
      </p:sp>
      <p:sp>
        <p:nvSpPr>
          <p:cNvPr id="18437" name="Rectangle 3"/>
          <p:cNvSpPr>
            <a:spLocks noGrp="1" noChangeArrowheads="1"/>
          </p:cNvSpPr>
          <p:nvPr>
            <p:ph type="body" idx="1"/>
          </p:nvPr>
        </p:nvSpPr>
        <p:spPr>
          <a:xfrm>
            <a:off x="533400" y="1295400"/>
            <a:ext cx="7772400" cy="2209800"/>
          </a:xfrm>
        </p:spPr>
        <p:txBody>
          <a:bodyPr/>
          <a:lstStyle/>
          <a:p>
            <a:pPr marL="0" indent="0">
              <a:buFont typeface="Wingdings" pitchFamily="2" charset="2"/>
              <a:buNone/>
            </a:pPr>
            <a:r>
              <a:rPr lang="en-US" sz="2800" smtClean="0"/>
              <a:t>The mean of the number of sales of cars over a 3-month period is 87, and the standard deviation is 5. The mean of the commissions is $5225, and the standard deviation is $773. Compare the variations of the two.</a:t>
            </a:r>
          </a:p>
        </p:txBody>
      </p:sp>
      <p:sp>
        <p:nvSpPr>
          <p:cNvPr id="9" name="TextBox 8"/>
          <p:cNvSpPr txBox="1">
            <a:spLocks noChangeArrowheads="1"/>
          </p:cNvSpPr>
          <p:nvPr/>
        </p:nvSpPr>
        <p:spPr bwMode="auto">
          <a:xfrm>
            <a:off x="993775" y="5638800"/>
            <a:ext cx="708342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800" smtClean="0">
                <a:solidFill>
                  <a:srgbClr val="000000"/>
                </a:solidFill>
              </a:rPr>
              <a:t>Commissions are more variable than sales.</a:t>
            </a:r>
          </a:p>
        </p:txBody>
      </p:sp>
      <p:graphicFrame>
        <p:nvGraphicFramePr>
          <p:cNvPr id="3" name="Object 4"/>
          <p:cNvGraphicFramePr>
            <a:graphicFrameLocks noChangeAspect="1"/>
          </p:cNvGraphicFramePr>
          <p:nvPr/>
        </p:nvGraphicFramePr>
        <p:xfrm>
          <a:off x="882650" y="3590925"/>
          <a:ext cx="4832350" cy="814388"/>
        </p:xfrm>
        <a:graphic>
          <a:graphicData uri="http://schemas.openxmlformats.org/presentationml/2006/ole">
            <mc:AlternateContent xmlns:mc="http://schemas.openxmlformats.org/markup-compatibility/2006">
              <mc:Choice xmlns:v="urn:schemas-microsoft-com:vml" Requires="v">
                <p:oleObj spid="_x0000_s18500" name="Equation" r:id="rId4" imgW="2336760" imgH="393480" progId="Equation.DSMT4">
                  <p:embed/>
                </p:oleObj>
              </mc:Choice>
              <mc:Fallback>
                <p:oleObj name="Equation" r:id="rId4" imgW="23367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650" y="3590925"/>
                        <a:ext cx="48323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3"/>
          <p:cNvGraphicFramePr>
            <a:graphicFrameLocks noChangeAspect="1"/>
          </p:cNvGraphicFramePr>
          <p:nvPr/>
        </p:nvGraphicFramePr>
        <p:xfrm>
          <a:off x="892175" y="4519613"/>
          <a:ext cx="5856288" cy="814387"/>
        </p:xfrm>
        <a:graphic>
          <a:graphicData uri="http://schemas.openxmlformats.org/presentationml/2006/ole">
            <mc:AlternateContent xmlns:mc="http://schemas.openxmlformats.org/markup-compatibility/2006">
              <mc:Choice xmlns:v="urn:schemas-microsoft-com:vml" Requires="v">
                <p:oleObj spid="_x0000_s18501" name="Equation" r:id="rId6" imgW="2831760" imgH="393480" progId="Equation.DSMT4">
                  <p:embed/>
                </p:oleObj>
              </mc:Choice>
              <mc:Fallback>
                <p:oleObj name="Equation" r:id="rId6" imgW="283176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175" y="4519613"/>
                        <a:ext cx="585628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58</a:t>
            </a:fld>
            <a:endParaRPr lang="en-US" dirty="0" smtClean="0">
              <a:solidFill>
                <a:srgbClr val="000000"/>
              </a:solidFill>
              <a:latin typeface="Arial Black" pitchFamily="34" charset="0"/>
            </a:endParaRPr>
          </a:p>
        </p:txBody>
      </p:sp>
      <p:sp>
        <p:nvSpPr>
          <p:cNvPr id="11"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406983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69635"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3-2</a:t>
            </a:r>
          </a:p>
          <a:p>
            <a:pPr>
              <a:buFont typeface="Wingdings" pitchFamily="2" charset="2"/>
              <a:buNone/>
            </a:pPr>
            <a:r>
              <a:rPr lang="en-US" sz="3600" dirty="0" smtClean="0"/>
              <a:t>Example 3-24</a:t>
            </a:r>
          </a:p>
          <a:p>
            <a:pPr>
              <a:buFont typeface="Wingdings" pitchFamily="2" charset="2"/>
              <a:buNone/>
            </a:pPr>
            <a:r>
              <a:rPr lang="en-US" sz="3600" dirty="0" smtClean="0"/>
              <a:t>Page #139</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827898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57200"/>
            <a:ext cx="8229600" cy="990600"/>
          </a:xfrm>
        </p:spPr>
        <p:txBody>
          <a:bodyPr/>
          <a:lstStyle/>
          <a:p>
            <a:pPr eaLnBrk="1" hangingPunct="1"/>
            <a:r>
              <a:rPr lang="en-US" sz="4000" smtClean="0"/>
              <a:t>3.1 Measures of Central Tendency</a:t>
            </a:r>
          </a:p>
        </p:txBody>
      </p:sp>
      <p:sp>
        <p:nvSpPr>
          <p:cNvPr id="8195" name="Rectangle 3"/>
          <p:cNvSpPr>
            <a:spLocks noGrp="1" noChangeArrowheads="1"/>
          </p:cNvSpPr>
          <p:nvPr>
            <p:ph type="body" idx="1"/>
          </p:nvPr>
        </p:nvSpPr>
        <p:spPr>
          <a:xfrm>
            <a:off x="457200" y="1600200"/>
            <a:ext cx="8077200" cy="4724400"/>
          </a:xfrm>
        </p:spPr>
        <p:txBody>
          <a:bodyPr/>
          <a:lstStyle/>
          <a:p>
            <a:pPr eaLnBrk="1" hangingPunct="1">
              <a:spcBef>
                <a:spcPct val="50000"/>
              </a:spcBef>
              <a:buFont typeface="Arial" panose="020B0604020202020204" pitchFamily="34" charset="0"/>
              <a:buChar char="•"/>
              <a:defRPr/>
            </a:pPr>
            <a:r>
              <a:rPr lang="en-US" dirty="0" smtClean="0"/>
              <a:t>A </a:t>
            </a:r>
            <a:r>
              <a:rPr lang="en-US" b="1" dirty="0" smtClean="0">
                <a:solidFill>
                  <a:srgbClr val="000099"/>
                </a:solidFill>
                <a:effectLst>
                  <a:outerShdw blurRad="38100" dist="38100" dir="2700000" algn="tl">
                    <a:srgbClr val="C0C0C0"/>
                  </a:outerShdw>
                </a:effectLst>
              </a:rPr>
              <a:t>statistic</a:t>
            </a:r>
            <a:r>
              <a:rPr lang="en-US" dirty="0" smtClean="0"/>
              <a:t> is a characteristic or measure obtained by using the data values from a </a:t>
            </a:r>
            <a:r>
              <a:rPr lang="en-US" u="sng" dirty="0" smtClean="0"/>
              <a:t>sample</a:t>
            </a:r>
            <a:r>
              <a:rPr lang="en-US" dirty="0" smtClean="0"/>
              <a:t>.</a:t>
            </a:r>
          </a:p>
          <a:p>
            <a:pPr eaLnBrk="1" hangingPunct="1">
              <a:spcBef>
                <a:spcPct val="50000"/>
              </a:spcBef>
              <a:buFont typeface="Arial" panose="020B0604020202020204" pitchFamily="34" charset="0"/>
              <a:buChar char="•"/>
              <a:defRPr/>
            </a:pPr>
            <a:r>
              <a:rPr lang="en-US" dirty="0" smtClean="0"/>
              <a:t>A </a:t>
            </a:r>
            <a:r>
              <a:rPr lang="en-US" b="1" dirty="0" smtClean="0">
                <a:solidFill>
                  <a:srgbClr val="000099"/>
                </a:solidFill>
                <a:effectLst>
                  <a:outerShdw blurRad="38100" dist="38100" dir="2700000" algn="tl">
                    <a:srgbClr val="C0C0C0"/>
                  </a:outerShdw>
                </a:effectLst>
              </a:rPr>
              <a:t>parameter</a:t>
            </a:r>
            <a:r>
              <a:rPr lang="en-US" dirty="0" smtClean="0"/>
              <a:t> is a characteristic or measure obtained by using all the data values for a specific </a:t>
            </a:r>
            <a:r>
              <a:rPr lang="en-US" u="sng" dirty="0" smtClean="0"/>
              <a:t>population</a:t>
            </a:r>
            <a:r>
              <a:rPr lang="en-US" dirty="0" smtClean="0"/>
              <a:t>.</a:t>
            </a:r>
            <a:endParaRPr lang="en-US" b="1" i="1"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363296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noChangeArrowheads="1"/>
          </p:cNvSpPr>
          <p:nvPr>
            <p:ph type="title"/>
          </p:nvPr>
        </p:nvSpPr>
        <p:spPr>
          <a:xfrm>
            <a:off x="457200" y="415925"/>
            <a:ext cx="8229600" cy="685800"/>
          </a:xfrm>
        </p:spPr>
        <p:txBody>
          <a:bodyPr/>
          <a:lstStyle/>
          <a:p>
            <a:pPr eaLnBrk="1" hangingPunct="1"/>
            <a:r>
              <a:rPr lang="en-US" sz="3600" dirty="0" smtClean="0"/>
              <a:t>Example 3-24: Pages in Magazines</a:t>
            </a:r>
          </a:p>
        </p:txBody>
      </p:sp>
      <p:sp>
        <p:nvSpPr>
          <p:cNvPr id="11267" name="Rectangle 3"/>
          <p:cNvSpPr>
            <a:spLocks noGrp="1" noChangeArrowheads="1"/>
          </p:cNvSpPr>
          <p:nvPr>
            <p:ph type="body" idx="1"/>
          </p:nvPr>
        </p:nvSpPr>
        <p:spPr>
          <a:xfrm>
            <a:off x="498475" y="1066800"/>
            <a:ext cx="8035925" cy="1828800"/>
          </a:xfrm>
        </p:spPr>
        <p:txBody>
          <a:bodyPr/>
          <a:lstStyle/>
          <a:p>
            <a:pPr marL="0" indent="0">
              <a:buNone/>
            </a:pPr>
            <a:r>
              <a:rPr lang="en-US" sz="2400" dirty="0"/>
              <a:t>The mean for the number of pages of a sample of women’s fitness magazines is </a:t>
            </a:r>
            <a:r>
              <a:rPr lang="en-US" sz="2400" dirty="0" smtClean="0"/>
              <a:t>132, with </a:t>
            </a:r>
            <a:r>
              <a:rPr lang="en-US" sz="2400" dirty="0"/>
              <a:t>a variance of 23; the mean for the number of advertisements of a sample </a:t>
            </a:r>
            <a:r>
              <a:rPr lang="en-US" sz="2400" dirty="0" smtClean="0"/>
              <a:t>of women’s </a:t>
            </a:r>
            <a:r>
              <a:rPr lang="en-US" sz="2400" dirty="0"/>
              <a:t>fitness magazines is 182, with a variance of 62. Compare the variations.</a:t>
            </a:r>
          </a:p>
          <a:p>
            <a:pPr marL="0" indent="0">
              <a:buNone/>
            </a:pPr>
            <a:endParaRPr lang="en-US" sz="2800" dirty="0" smtClean="0"/>
          </a:p>
          <a:p>
            <a:pPr marL="0" indent="0">
              <a:buNone/>
            </a:pPr>
            <a:endParaRPr lang="en-US" sz="2800" dirty="0">
              <a:ea typeface="+mn-ea"/>
              <a:cs typeface="+mn-cs"/>
            </a:endParaRPr>
          </a:p>
          <a:p>
            <a:pPr marL="0" indent="0">
              <a:buNone/>
            </a:pPr>
            <a:endParaRPr lang="en-US" sz="2800" dirty="0" smtClean="0"/>
          </a:p>
          <a:p>
            <a:pPr marL="0" indent="0">
              <a:buNone/>
            </a:pPr>
            <a:endParaRPr lang="en-US" sz="2400" dirty="0" smtClean="0">
              <a:ea typeface="+mn-ea"/>
              <a:cs typeface="+mn-cs"/>
            </a:endParaRPr>
          </a:p>
          <a:p>
            <a:pPr marL="0" indent="0">
              <a:buNone/>
            </a:pPr>
            <a:endParaRPr lang="en-US" sz="2400" dirty="0"/>
          </a:p>
          <a:p>
            <a:pPr marL="0" indent="0">
              <a:buNone/>
            </a:pPr>
            <a:r>
              <a:rPr lang="en-US" sz="2400" dirty="0" smtClean="0">
                <a:ea typeface="+mn-ea"/>
                <a:cs typeface="+mn-cs"/>
              </a:rPr>
              <a:t>The Number of advertisements is more variable than the number of pages.</a:t>
            </a:r>
            <a:endParaRPr lang="en-US" sz="2000" dirty="0" smtClean="0">
              <a:ea typeface="+mn-ea"/>
              <a:cs typeface="+mn-cs"/>
            </a:endParaRPr>
          </a:p>
        </p:txBody>
      </p:sp>
      <p:sp>
        <p:nvSpPr>
          <p:cNvPr id="1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60</a:t>
            </a:fld>
            <a:endParaRPr lang="en-US" dirty="0" smtClean="0">
              <a:solidFill>
                <a:srgbClr val="000000"/>
              </a:solidFill>
              <a:latin typeface="Arial Black" pitchFamily="34" charset="0"/>
            </a:endParaRPr>
          </a:p>
        </p:txBody>
      </p:sp>
      <p:sp>
        <p:nvSpPr>
          <p:cNvPr id="1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713" y="3124200"/>
            <a:ext cx="6391641" cy="1905000"/>
          </a:xfrm>
          <a:prstGeom prst="rect">
            <a:avLst/>
          </a:prstGeom>
        </p:spPr>
      </p:pic>
    </p:spTree>
    <p:extLst>
      <p:ext uri="{BB962C8B-B14F-4D97-AF65-F5344CB8AC3E}">
        <p14:creationId xmlns:p14="http://schemas.microsoft.com/office/powerpoint/2010/main" val="21986274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609600"/>
            <a:ext cx="8229600" cy="1143000"/>
          </a:xfrm>
        </p:spPr>
        <p:txBody>
          <a:bodyPr/>
          <a:lstStyle/>
          <a:p>
            <a:pPr eaLnBrk="1" hangingPunct="1"/>
            <a:r>
              <a:rPr lang="en-US" sz="4000" smtClean="0"/>
              <a:t>Measures of Variation: </a:t>
            </a:r>
            <a:br>
              <a:rPr lang="en-US" sz="4000" smtClean="0"/>
            </a:br>
            <a:r>
              <a:rPr lang="en-US" sz="4000" smtClean="0"/>
              <a:t>Range Rule of Thumb</a:t>
            </a:r>
          </a:p>
        </p:txBody>
      </p:sp>
      <p:sp>
        <p:nvSpPr>
          <p:cNvPr id="11268" name="Rectangle 6"/>
          <p:cNvSpPr>
            <a:spLocks noChangeArrowheads="1"/>
          </p:cNvSpPr>
          <p:nvPr/>
        </p:nvSpPr>
        <p:spPr bwMode="auto">
          <a:xfrm>
            <a:off x="457200" y="1905000"/>
            <a:ext cx="8077200" cy="4419600"/>
          </a:xfrm>
          <a:prstGeom prst="rect">
            <a:avLst/>
          </a:prstGeom>
          <a:noFill/>
          <a:ln w="9525">
            <a:noFill/>
            <a:miter lim="800000"/>
            <a:headEnd/>
            <a:tailEnd/>
          </a:ln>
        </p:spPr>
        <p:txBody>
          <a:bodyPr/>
          <a:lstStyle/>
          <a:p>
            <a:pPr fontAlgn="base">
              <a:spcBef>
                <a:spcPct val="20000"/>
              </a:spcBef>
              <a:spcAft>
                <a:spcPct val="0"/>
              </a:spcAft>
              <a:buClr>
                <a:srgbClr val="00007D"/>
              </a:buClr>
              <a:buSzPct val="75000"/>
              <a:buFont typeface="Wingdings" pitchFamily="2" charset="2"/>
              <a:buNone/>
              <a:defRPr/>
            </a:pPr>
            <a:r>
              <a:rPr lang="en-US" sz="3600" dirty="0">
                <a:solidFill>
                  <a:srgbClr val="000000"/>
                </a:solidFill>
              </a:rPr>
              <a:t>The </a:t>
            </a:r>
            <a:r>
              <a:rPr lang="en-US" sz="3600" b="1" dirty="0">
                <a:solidFill>
                  <a:srgbClr val="000099"/>
                </a:solidFill>
                <a:effectLst>
                  <a:outerShdw blurRad="38100" dist="38100" dir="2700000" algn="tl">
                    <a:srgbClr val="C0C0C0"/>
                  </a:outerShdw>
                </a:effectLst>
              </a:rPr>
              <a:t>Range Rule of Thumb</a:t>
            </a:r>
            <a:r>
              <a:rPr lang="en-US" sz="3600" dirty="0">
                <a:solidFill>
                  <a:srgbClr val="000000"/>
                </a:solidFill>
              </a:rPr>
              <a:t> approximates the standard deviation as</a:t>
            </a:r>
          </a:p>
          <a:p>
            <a:pPr fontAlgn="base">
              <a:spcBef>
                <a:spcPct val="20000"/>
              </a:spcBef>
              <a:spcAft>
                <a:spcPct val="0"/>
              </a:spcAft>
              <a:buClr>
                <a:srgbClr val="00007D"/>
              </a:buClr>
              <a:buSzPct val="75000"/>
              <a:buFont typeface="Wingdings" pitchFamily="2" charset="2"/>
              <a:buNone/>
              <a:defRPr/>
            </a:pPr>
            <a:endParaRPr lang="en-US" sz="3600" dirty="0">
              <a:solidFill>
                <a:srgbClr val="000000"/>
              </a:solidFill>
            </a:endParaRPr>
          </a:p>
          <a:p>
            <a:pPr fontAlgn="base">
              <a:spcBef>
                <a:spcPct val="20000"/>
              </a:spcBef>
              <a:spcAft>
                <a:spcPct val="0"/>
              </a:spcAft>
              <a:buClr>
                <a:srgbClr val="00007D"/>
              </a:buClr>
              <a:buSzPct val="75000"/>
              <a:buFont typeface="Wingdings" pitchFamily="2" charset="2"/>
              <a:buNone/>
              <a:defRPr/>
            </a:pPr>
            <a:endParaRPr lang="en-US" sz="1400" dirty="0">
              <a:solidFill>
                <a:srgbClr val="000000"/>
              </a:solidFill>
            </a:endParaRPr>
          </a:p>
          <a:p>
            <a:pPr fontAlgn="base">
              <a:spcBef>
                <a:spcPct val="20000"/>
              </a:spcBef>
              <a:spcAft>
                <a:spcPct val="0"/>
              </a:spcAft>
              <a:buClr>
                <a:srgbClr val="00007D"/>
              </a:buClr>
              <a:buSzPct val="75000"/>
              <a:buFont typeface="Wingdings" pitchFamily="2" charset="2"/>
              <a:buNone/>
              <a:defRPr/>
            </a:pPr>
            <a:r>
              <a:rPr lang="en-US" sz="3600" dirty="0">
                <a:solidFill>
                  <a:srgbClr val="000000"/>
                </a:solidFill>
              </a:rPr>
              <a:t>when the distribution is </a:t>
            </a:r>
            <a:r>
              <a:rPr lang="en-US" sz="3600" dirty="0" err="1">
                <a:solidFill>
                  <a:srgbClr val="000000"/>
                </a:solidFill>
              </a:rPr>
              <a:t>unimodal</a:t>
            </a:r>
            <a:r>
              <a:rPr lang="en-US" sz="3600" dirty="0">
                <a:solidFill>
                  <a:srgbClr val="000000"/>
                </a:solidFill>
              </a:rPr>
              <a:t> and approximately symmetric.</a:t>
            </a:r>
          </a:p>
        </p:txBody>
      </p:sp>
      <p:graphicFrame>
        <p:nvGraphicFramePr>
          <p:cNvPr id="19458" name="Object 10"/>
          <p:cNvGraphicFramePr>
            <a:graphicFrameLocks noGrp="1" noChangeAspect="1"/>
          </p:cNvGraphicFramePr>
          <p:nvPr>
            <p:ph sz="half" idx="2"/>
          </p:nvPr>
        </p:nvGraphicFramePr>
        <p:xfrm>
          <a:off x="3200400" y="3124200"/>
          <a:ext cx="2387600" cy="1371600"/>
        </p:xfrm>
        <a:graphic>
          <a:graphicData uri="http://schemas.openxmlformats.org/presentationml/2006/ole">
            <mc:AlternateContent xmlns:mc="http://schemas.openxmlformats.org/markup-compatibility/2006">
              <mc:Choice xmlns:v="urn:schemas-microsoft-com:vml" Requires="v">
                <p:oleObj spid="_x0000_s19490" name="Equation" r:id="rId4" imgW="685800" imgH="393480" progId="Equation.DSMT4">
                  <p:embed/>
                </p:oleObj>
              </mc:Choice>
              <mc:Fallback>
                <p:oleObj name="Equation" r:id="rId4" imgW="6858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124200"/>
                        <a:ext cx="23876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61</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237819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
          <p:cNvSpPr>
            <a:spLocks noGrp="1" noChangeArrowheads="1"/>
          </p:cNvSpPr>
          <p:nvPr>
            <p:ph type="title"/>
          </p:nvPr>
        </p:nvSpPr>
        <p:spPr>
          <a:xfrm>
            <a:off x="457200" y="533400"/>
            <a:ext cx="8229600" cy="1143000"/>
          </a:xfrm>
        </p:spPr>
        <p:txBody>
          <a:bodyPr/>
          <a:lstStyle/>
          <a:p>
            <a:pPr eaLnBrk="1" hangingPunct="1"/>
            <a:r>
              <a:rPr lang="en-US" sz="4000" smtClean="0"/>
              <a:t>Measures of Variation: </a:t>
            </a:r>
            <a:br>
              <a:rPr lang="en-US" sz="4000" smtClean="0"/>
            </a:br>
            <a:r>
              <a:rPr lang="en-US" sz="4000" smtClean="0"/>
              <a:t>Range Rule of Thumb</a:t>
            </a:r>
          </a:p>
        </p:txBody>
      </p:sp>
      <p:sp>
        <p:nvSpPr>
          <p:cNvPr id="11"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62</a:t>
            </a:fld>
            <a:endParaRPr lang="en-US" dirty="0" smtClean="0">
              <a:solidFill>
                <a:srgbClr val="000000"/>
              </a:solidFill>
              <a:latin typeface="Arial Black" pitchFamily="34" charset="0"/>
            </a:endParaRPr>
          </a:p>
        </p:txBody>
      </p:sp>
      <p:sp>
        <p:nvSpPr>
          <p:cNvPr id="12"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53" y="3124200"/>
            <a:ext cx="8458396" cy="1238976"/>
          </a:xfrm>
          <a:prstGeom prst="rect">
            <a:avLst/>
          </a:prstGeom>
        </p:spPr>
      </p:pic>
    </p:spTree>
    <p:extLst>
      <p:ext uri="{BB962C8B-B14F-4D97-AF65-F5344CB8AC3E}">
        <p14:creationId xmlns:p14="http://schemas.microsoft.com/office/powerpoint/2010/main" val="2477589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3"/>
          <p:cNvSpPr txBox="1">
            <a:spLocks noChangeArrowheads="1"/>
          </p:cNvSpPr>
          <p:nvPr/>
        </p:nvSpPr>
        <p:spPr bwMode="auto">
          <a:xfrm>
            <a:off x="698500" y="1552575"/>
            <a:ext cx="77597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sz="2800" dirty="0" smtClean="0">
                <a:solidFill>
                  <a:srgbClr val="000000"/>
                </a:solidFill>
              </a:rPr>
              <a:t>The proportion of values from </a:t>
            </a:r>
            <a:r>
              <a:rPr lang="en-US" sz="2800" u="sng" dirty="0" smtClean="0">
                <a:solidFill>
                  <a:srgbClr val="000000"/>
                </a:solidFill>
              </a:rPr>
              <a:t>any</a:t>
            </a:r>
            <a:r>
              <a:rPr lang="en-US" sz="2800" dirty="0" smtClean="0">
                <a:solidFill>
                  <a:srgbClr val="000000"/>
                </a:solidFill>
              </a:rPr>
              <a:t> data set that fall within </a:t>
            </a:r>
            <a:r>
              <a:rPr lang="en-US" sz="2800" i="1" dirty="0" smtClean="0">
                <a:solidFill>
                  <a:srgbClr val="000000"/>
                </a:solidFill>
                <a:latin typeface="Times New Roman" pitchFamily="18" charset="0"/>
                <a:cs typeface="Times New Roman" pitchFamily="18" charset="0"/>
              </a:rPr>
              <a:t>k</a:t>
            </a:r>
            <a:r>
              <a:rPr lang="en-US" sz="2800" dirty="0" smtClean="0">
                <a:solidFill>
                  <a:srgbClr val="000000"/>
                </a:solidFill>
              </a:rPr>
              <a:t> standard deviations of the mean will be at least 1 – 1/</a:t>
            </a:r>
            <a:r>
              <a:rPr lang="en-US" sz="2800" i="1" dirty="0" smtClean="0">
                <a:solidFill>
                  <a:srgbClr val="000000"/>
                </a:solidFill>
                <a:latin typeface="Times New Roman" pitchFamily="18" charset="0"/>
                <a:cs typeface="Times New Roman" pitchFamily="18" charset="0"/>
              </a:rPr>
              <a:t>k</a:t>
            </a:r>
            <a:r>
              <a:rPr lang="en-US" sz="2800" baseline="30000" dirty="0" smtClean="0">
                <a:solidFill>
                  <a:srgbClr val="000000"/>
                </a:solidFill>
              </a:rPr>
              <a:t>2</a:t>
            </a:r>
            <a:r>
              <a:rPr lang="en-US" sz="2800" dirty="0" smtClean="0">
                <a:solidFill>
                  <a:srgbClr val="000000"/>
                </a:solidFill>
              </a:rPr>
              <a:t>, where </a:t>
            </a:r>
            <a:r>
              <a:rPr lang="en-US" sz="2800" i="1" dirty="0" smtClean="0">
                <a:solidFill>
                  <a:srgbClr val="000000"/>
                </a:solidFill>
                <a:latin typeface="Times New Roman" pitchFamily="18" charset="0"/>
                <a:cs typeface="Times New Roman" pitchFamily="18" charset="0"/>
              </a:rPr>
              <a:t>k</a:t>
            </a:r>
            <a:r>
              <a:rPr lang="en-US" sz="2800" dirty="0" smtClean="0">
                <a:solidFill>
                  <a:srgbClr val="000000"/>
                </a:solidFill>
              </a:rPr>
              <a:t> is a number greater than 1 (</a:t>
            </a:r>
            <a:r>
              <a:rPr lang="en-US" sz="2800" i="1" dirty="0" smtClean="0">
                <a:solidFill>
                  <a:srgbClr val="000000"/>
                </a:solidFill>
                <a:latin typeface="Times New Roman" pitchFamily="18" charset="0"/>
                <a:cs typeface="Times New Roman" pitchFamily="18" charset="0"/>
              </a:rPr>
              <a:t>k</a:t>
            </a:r>
            <a:r>
              <a:rPr lang="en-US" sz="2800" dirty="0" smtClean="0">
                <a:solidFill>
                  <a:srgbClr val="000000"/>
                </a:solidFill>
              </a:rPr>
              <a:t> is not necessarily an integer).</a:t>
            </a:r>
            <a:endParaRPr lang="en-US" sz="2800" baseline="30000" dirty="0" smtClean="0">
              <a:solidFill>
                <a:srgbClr val="000000"/>
              </a:solidFill>
            </a:endParaRPr>
          </a:p>
        </p:txBody>
      </p:sp>
      <p:graphicFrame>
        <p:nvGraphicFramePr>
          <p:cNvPr id="44036" name="Group 4"/>
          <p:cNvGraphicFramePr>
            <a:graphicFrameLocks noGrp="1"/>
          </p:cNvGraphicFramePr>
          <p:nvPr>
            <p:ph idx="1"/>
            <p:extLst>
              <p:ext uri="{D42A27DB-BD31-4B8C-83A1-F6EECF244321}">
                <p14:modId xmlns:p14="http://schemas.microsoft.com/office/powerpoint/2010/main" val="3178421896"/>
              </p:ext>
            </p:extLst>
          </p:nvPr>
        </p:nvGraphicFramePr>
        <p:xfrm>
          <a:off x="635876" y="3394841"/>
          <a:ext cx="7848600" cy="2560232"/>
        </p:xfrm>
        <a:graphic>
          <a:graphicData uri="http://schemas.openxmlformats.org/drawingml/2006/table">
            <a:tbl>
              <a:tblPr/>
              <a:tblGrid>
                <a:gridCol w="1715179"/>
                <a:gridCol w="2781415"/>
                <a:gridCol w="3352006"/>
              </a:tblGrid>
              <a:tr h="79732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standard deviations,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Minimum Proportion within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k</a:t>
                      </a:r>
                      <a:r>
                        <a:rPr kumimoji="0" lang="en-US" sz="2000" b="0" i="0" u="none" strike="noStrike" cap="none" normalizeH="0" baseline="0" dirty="0" smtClean="0">
                          <a:ln>
                            <a:noFill/>
                          </a:ln>
                          <a:solidFill>
                            <a:schemeClr val="tx1"/>
                          </a:solidFill>
                          <a:effectLst/>
                          <a:latin typeface="Arial" charset="0"/>
                        </a:rPr>
                        <a:t> standard deviations</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Minimum Percentage within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k</a:t>
                      </a:r>
                      <a:r>
                        <a:rPr kumimoji="0" lang="en-US" sz="2000" b="0" i="0" u="none" strike="noStrike" cap="none" normalizeH="0" baseline="0" dirty="0" smtClean="0">
                          <a:ln>
                            <a:noFill/>
                          </a:ln>
                          <a:solidFill>
                            <a:schemeClr val="tx1"/>
                          </a:solidFill>
                          <a:effectLst/>
                          <a:latin typeface="Arial" charset="0"/>
                        </a:rPr>
                        <a:t> standard deviations</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73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2</a:t>
                      </a: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 – 1/4 = 3/4</a:t>
                      </a: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75%</a:t>
                      </a: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72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3</a:t>
                      </a: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 – 1/9 = 8/9</a:t>
                      </a: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88.89%</a:t>
                      </a: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05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4</a:t>
                      </a: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 – 1/16 = 15/16</a:t>
                      </a: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93.75%</a:t>
                      </a: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05" name="Rectangle 28"/>
          <p:cNvSpPr>
            <a:spLocks noGrp="1" noChangeArrowheads="1"/>
          </p:cNvSpPr>
          <p:nvPr>
            <p:ph type="title"/>
          </p:nvPr>
        </p:nvSpPr>
        <p:spPr>
          <a:xfrm>
            <a:off x="457200" y="381000"/>
            <a:ext cx="8229600" cy="1143000"/>
          </a:xfrm>
          <a:noFill/>
        </p:spPr>
        <p:txBody>
          <a:bodyPr/>
          <a:lstStyle/>
          <a:p>
            <a:pPr eaLnBrk="1" hangingPunct="1"/>
            <a:r>
              <a:rPr lang="en-US" sz="4000" smtClean="0"/>
              <a:t>Measures of Variation: Chebyshev’s Theorem</a:t>
            </a:r>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63</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85196834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8"/>
          <p:cNvSpPr>
            <a:spLocks noGrp="1" noChangeArrowheads="1"/>
          </p:cNvSpPr>
          <p:nvPr>
            <p:ph type="title"/>
          </p:nvPr>
        </p:nvSpPr>
        <p:spPr>
          <a:xfrm>
            <a:off x="457200" y="381000"/>
            <a:ext cx="8229600" cy="1143000"/>
          </a:xfrm>
          <a:noFill/>
        </p:spPr>
        <p:txBody>
          <a:bodyPr/>
          <a:lstStyle/>
          <a:p>
            <a:pPr eaLnBrk="1" hangingPunct="1"/>
            <a:r>
              <a:rPr lang="en-US" sz="4000" smtClean="0"/>
              <a:t>Measures of Variation: Chebyshev’s Theorem</a:t>
            </a:r>
          </a:p>
        </p:txBody>
      </p:sp>
      <p:pic>
        <p:nvPicPr>
          <p:cNvPr id="737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905000"/>
            <a:ext cx="795178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16256180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74755"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3-2</a:t>
            </a:r>
          </a:p>
          <a:p>
            <a:pPr>
              <a:buFont typeface="Wingdings" pitchFamily="2" charset="2"/>
              <a:buNone/>
            </a:pPr>
            <a:r>
              <a:rPr lang="en-US" sz="3600" dirty="0" smtClean="0"/>
              <a:t>Example 3-25</a:t>
            </a:r>
          </a:p>
          <a:p>
            <a:pPr>
              <a:buFont typeface="Wingdings" pitchFamily="2" charset="2"/>
              <a:buNone/>
            </a:pPr>
            <a:r>
              <a:rPr lang="en-US" sz="3600" dirty="0" smtClean="0"/>
              <a:t>Page #141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6540784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415925"/>
            <a:ext cx="8229600" cy="685800"/>
          </a:xfrm>
        </p:spPr>
        <p:txBody>
          <a:bodyPr/>
          <a:lstStyle/>
          <a:p>
            <a:pPr eaLnBrk="1" hangingPunct="1"/>
            <a:r>
              <a:rPr lang="en-US" sz="3600" dirty="0" smtClean="0"/>
              <a:t>Example 3-25: Prices of Homes</a:t>
            </a:r>
          </a:p>
        </p:txBody>
      </p:sp>
      <p:sp>
        <p:nvSpPr>
          <p:cNvPr id="11267" name="Rectangle 3"/>
          <p:cNvSpPr>
            <a:spLocks noGrp="1" noChangeArrowheads="1"/>
          </p:cNvSpPr>
          <p:nvPr>
            <p:ph type="body" idx="1"/>
          </p:nvPr>
        </p:nvSpPr>
        <p:spPr>
          <a:xfrm>
            <a:off x="498475" y="1066800"/>
            <a:ext cx="8035925" cy="4419600"/>
          </a:xfrm>
        </p:spPr>
        <p:txBody>
          <a:bodyPr/>
          <a:lstStyle/>
          <a:p>
            <a:pPr marL="0" indent="0">
              <a:buFont typeface="Wingdings" pitchFamily="2" charset="2"/>
              <a:buNone/>
            </a:pPr>
            <a:r>
              <a:rPr lang="en-US" sz="2800" dirty="0" smtClean="0"/>
              <a:t>The mean price of houses in a certain neighborhood is $50,000, and the standard</a:t>
            </a:r>
          </a:p>
          <a:p>
            <a:pPr marL="0" indent="0">
              <a:buFont typeface="Wingdings" pitchFamily="2" charset="2"/>
              <a:buNone/>
            </a:pPr>
            <a:r>
              <a:rPr lang="en-US" sz="2800" dirty="0" smtClean="0"/>
              <a:t>deviation is $10,000. Find the price range for which at least 75% of the houses will sell.</a:t>
            </a:r>
          </a:p>
          <a:p>
            <a:pPr marL="0" indent="0">
              <a:buFont typeface="Wingdings" pitchFamily="2" charset="2"/>
              <a:buNone/>
            </a:pPr>
            <a:endParaRPr lang="en-US" sz="1100" dirty="0" smtClean="0"/>
          </a:p>
          <a:p>
            <a:pPr marL="0" indent="0">
              <a:buFont typeface="Wingdings" pitchFamily="2" charset="2"/>
              <a:buNone/>
            </a:pPr>
            <a:r>
              <a:rPr lang="en-US" sz="2800" dirty="0" err="1" smtClean="0"/>
              <a:t>Chebyshev’s</a:t>
            </a:r>
            <a:r>
              <a:rPr lang="en-US" sz="2800" dirty="0" smtClean="0"/>
              <a:t> Theorem states that at least 75% of a data set will fall within 2 standard deviations of the mean.</a:t>
            </a:r>
          </a:p>
          <a:p>
            <a:pPr marL="400050" lvl="1" indent="0">
              <a:buFont typeface="Wingdings" pitchFamily="2" charset="2"/>
              <a:buNone/>
            </a:pPr>
            <a:r>
              <a:rPr lang="en-US" sz="2400" dirty="0" smtClean="0"/>
              <a:t>50,000 – 2(10,000) = 30,000</a:t>
            </a:r>
          </a:p>
          <a:p>
            <a:pPr marL="400050" lvl="1" indent="0">
              <a:buFont typeface="Wingdings" pitchFamily="2" charset="2"/>
              <a:buNone/>
            </a:pPr>
            <a:r>
              <a:rPr lang="en-US" sz="2400" dirty="0" smtClean="0"/>
              <a:t>50,000 + 2(10,000) = 70,000</a:t>
            </a:r>
          </a:p>
        </p:txBody>
      </p:sp>
      <p:sp>
        <p:nvSpPr>
          <p:cNvPr id="17" name="TextBox 16"/>
          <p:cNvSpPr txBox="1">
            <a:spLocks noChangeArrowheads="1"/>
          </p:cNvSpPr>
          <p:nvPr/>
        </p:nvSpPr>
        <p:spPr bwMode="auto">
          <a:xfrm>
            <a:off x="685800" y="5486400"/>
            <a:ext cx="7634288"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dirty="0" smtClean="0">
                <a:solidFill>
                  <a:srgbClr val="000000"/>
                </a:solidFill>
              </a:rPr>
              <a:t>At least 75% of all homes sold in the area will have a </a:t>
            </a:r>
          </a:p>
          <a:p>
            <a:pPr eaLnBrk="0" fontAlgn="base" hangingPunct="0">
              <a:spcBef>
                <a:spcPct val="0"/>
              </a:spcBef>
              <a:spcAft>
                <a:spcPct val="0"/>
              </a:spcAft>
            </a:pPr>
            <a:r>
              <a:rPr lang="en-US" sz="2400" dirty="0" smtClean="0">
                <a:solidFill>
                  <a:srgbClr val="000000"/>
                </a:solidFill>
              </a:rPr>
              <a:t>price range from $30,000 and $70,000.</a:t>
            </a:r>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66</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8281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76803"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3-2</a:t>
            </a:r>
          </a:p>
          <a:p>
            <a:pPr>
              <a:buFont typeface="Wingdings" pitchFamily="2" charset="2"/>
              <a:buNone/>
            </a:pPr>
            <a:r>
              <a:rPr lang="en-US" sz="3600" dirty="0" smtClean="0"/>
              <a:t>Example 3-26</a:t>
            </a:r>
          </a:p>
          <a:p>
            <a:pPr>
              <a:buFont typeface="Wingdings" pitchFamily="2" charset="2"/>
              <a:buNone/>
            </a:pPr>
            <a:r>
              <a:rPr lang="en-US" sz="3600" dirty="0" smtClean="0"/>
              <a:t>Page #141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4178694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57200" y="415925"/>
            <a:ext cx="8229600" cy="685800"/>
          </a:xfrm>
        </p:spPr>
        <p:txBody>
          <a:bodyPr/>
          <a:lstStyle/>
          <a:p>
            <a:pPr eaLnBrk="1" hangingPunct="1"/>
            <a:r>
              <a:rPr lang="en-US" sz="3600" dirty="0" smtClean="0"/>
              <a:t>Example 3-26: Travel Allowances</a:t>
            </a:r>
          </a:p>
        </p:txBody>
      </p:sp>
      <p:sp>
        <p:nvSpPr>
          <p:cNvPr id="21509" name="Rectangle 3"/>
          <p:cNvSpPr>
            <a:spLocks noGrp="1" noChangeArrowheads="1"/>
          </p:cNvSpPr>
          <p:nvPr>
            <p:ph type="body" idx="1"/>
          </p:nvPr>
        </p:nvSpPr>
        <p:spPr>
          <a:xfrm>
            <a:off x="498475" y="1066800"/>
            <a:ext cx="8035925" cy="2667000"/>
          </a:xfrm>
        </p:spPr>
        <p:txBody>
          <a:bodyPr/>
          <a:lstStyle/>
          <a:p>
            <a:pPr marL="0" indent="0">
              <a:buFont typeface="Wingdings" pitchFamily="2" charset="2"/>
              <a:buNone/>
            </a:pPr>
            <a:r>
              <a:rPr lang="en-US" sz="2800" smtClean="0"/>
              <a:t>A survey of local companies found that the mean amount of travel allowance for executives was $0.25 per mile. The standard deviation was 0.02. Using Chebyshev’s theorem, find the minimum percentage of the data values that will fall between $0.20 and $0.30.</a:t>
            </a:r>
          </a:p>
        </p:txBody>
      </p:sp>
      <p:sp>
        <p:nvSpPr>
          <p:cNvPr id="17" name="TextBox 16"/>
          <p:cNvSpPr txBox="1">
            <a:spLocks noChangeArrowheads="1"/>
          </p:cNvSpPr>
          <p:nvPr/>
        </p:nvSpPr>
        <p:spPr bwMode="auto">
          <a:xfrm>
            <a:off x="1219200" y="5334000"/>
            <a:ext cx="6672263"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At least 84% of the data values will fall between</a:t>
            </a:r>
          </a:p>
          <a:p>
            <a:pPr eaLnBrk="0" fontAlgn="base" hangingPunct="0">
              <a:spcBef>
                <a:spcPct val="0"/>
              </a:spcBef>
              <a:spcAft>
                <a:spcPct val="0"/>
              </a:spcAft>
            </a:pPr>
            <a:r>
              <a:rPr lang="en-US" sz="2400" smtClean="0">
                <a:solidFill>
                  <a:srgbClr val="000000"/>
                </a:solidFill>
              </a:rPr>
              <a:t>$0.20 and $0.30.</a:t>
            </a:r>
          </a:p>
        </p:txBody>
      </p:sp>
      <p:graphicFrame>
        <p:nvGraphicFramePr>
          <p:cNvPr id="72706" name="Object 10"/>
          <p:cNvGraphicFramePr>
            <a:graphicFrameLocks noChangeAspect="1"/>
          </p:cNvGraphicFramePr>
          <p:nvPr/>
        </p:nvGraphicFramePr>
        <p:xfrm>
          <a:off x="685800" y="3810000"/>
          <a:ext cx="3276600" cy="1409700"/>
        </p:xfrm>
        <a:graphic>
          <a:graphicData uri="http://schemas.openxmlformats.org/presentationml/2006/ole">
            <mc:AlternateContent xmlns:mc="http://schemas.openxmlformats.org/markup-compatibility/2006">
              <mc:Choice xmlns:v="urn:schemas-microsoft-com:vml" Requires="v">
                <p:oleObj spid="_x0000_s21572" name="Equation" r:id="rId4" imgW="1269720" imgH="545760" progId="Equation.DSMT4">
                  <p:embed/>
                </p:oleObj>
              </mc:Choice>
              <mc:Fallback>
                <p:oleObj name="Equation" r:id="rId4" imgW="1269720" imgH="5457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810000"/>
                        <a:ext cx="3276600"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7" name="Object 3"/>
          <p:cNvGraphicFramePr>
            <a:graphicFrameLocks noChangeAspect="1"/>
          </p:cNvGraphicFramePr>
          <p:nvPr/>
        </p:nvGraphicFramePr>
        <p:xfrm>
          <a:off x="4551363" y="3803650"/>
          <a:ext cx="3144837" cy="920750"/>
        </p:xfrm>
        <a:graphic>
          <a:graphicData uri="http://schemas.openxmlformats.org/presentationml/2006/ole">
            <mc:AlternateContent xmlns:mc="http://schemas.openxmlformats.org/markup-compatibility/2006">
              <mc:Choice xmlns:v="urn:schemas-microsoft-com:vml" Requires="v">
                <p:oleObj spid="_x0000_s21573" name="Equation" r:id="rId6" imgW="1218960" imgH="355320" progId="Equation.DSMT4">
                  <p:embed/>
                </p:oleObj>
              </mc:Choice>
              <mc:Fallback>
                <p:oleObj name="Equation" r:id="rId6" imgW="1218960" imgH="3553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1363" y="3803650"/>
                        <a:ext cx="3144837"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68</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767981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5"/>
          <p:cNvSpPr>
            <a:spLocks noGrp="1" noChangeArrowheads="1"/>
          </p:cNvSpPr>
          <p:nvPr>
            <p:ph type="title"/>
          </p:nvPr>
        </p:nvSpPr>
        <p:spPr>
          <a:xfrm>
            <a:off x="457200" y="457200"/>
            <a:ext cx="8229600" cy="1143000"/>
          </a:xfrm>
          <a:noFill/>
        </p:spPr>
        <p:txBody>
          <a:bodyPr/>
          <a:lstStyle/>
          <a:p>
            <a:pPr eaLnBrk="1" hangingPunct="1"/>
            <a:r>
              <a:rPr lang="en-US" sz="4000" smtClean="0"/>
              <a:t>Measures of Variation: </a:t>
            </a:r>
            <a:br>
              <a:rPr lang="en-US" sz="4000" smtClean="0"/>
            </a:br>
            <a:r>
              <a:rPr lang="en-US" sz="4000" smtClean="0"/>
              <a:t>Empirical Rule (Normal)</a:t>
            </a:r>
          </a:p>
        </p:txBody>
      </p:sp>
      <p:pic>
        <p:nvPicPr>
          <p:cNvPr id="788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7861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8049500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457200"/>
            <a:ext cx="8229600" cy="990600"/>
          </a:xfrm>
        </p:spPr>
        <p:txBody>
          <a:bodyPr/>
          <a:lstStyle/>
          <a:p>
            <a:pPr eaLnBrk="1" hangingPunct="1"/>
            <a:r>
              <a:rPr lang="en-US" sz="4000" dirty="0" smtClean="0"/>
              <a:t>Measures of Central Tendency</a:t>
            </a:r>
          </a:p>
        </p:txBody>
      </p:sp>
      <p:sp>
        <p:nvSpPr>
          <p:cNvPr id="22531" name="Rectangle 3"/>
          <p:cNvSpPr>
            <a:spLocks noGrp="1" noChangeArrowheads="1"/>
          </p:cNvSpPr>
          <p:nvPr>
            <p:ph type="body" idx="1"/>
          </p:nvPr>
        </p:nvSpPr>
        <p:spPr>
          <a:xfrm>
            <a:off x="457200" y="1600200"/>
            <a:ext cx="8077200" cy="3962400"/>
          </a:xfrm>
        </p:spPr>
        <p:txBody>
          <a:bodyPr/>
          <a:lstStyle/>
          <a:p>
            <a:pPr marL="0" indent="0" eaLnBrk="1" hangingPunct="1">
              <a:spcBef>
                <a:spcPct val="50000"/>
              </a:spcBef>
              <a:buFont typeface="Wingdings" pitchFamily="2" charset="2"/>
              <a:buNone/>
            </a:pPr>
            <a:r>
              <a:rPr lang="en-US" b="1" dirty="0" smtClean="0"/>
              <a:t>General Rounding Rule</a:t>
            </a:r>
          </a:p>
          <a:p>
            <a:pPr marL="0" indent="0" eaLnBrk="1" hangingPunct="1">
              <a:spcBef>
                <a:spcPct val="50000"/>
              </a:spcBef>
              <a:buFont typeface="Wingdings" pitchFamily="2" charset="2"/>
              <a:buNone/>
            </a:pPr>
            <a:r>
              <a:rPr lang="en-US" dirty="0" smtClean="0"/>
              <a:t>The basic rounding rule is that rounding should not be done until the final answer is calculated.  Use of parentheses on calculators or use of spreadsheets help to avoid early rounding error.</a:t>
            </a:r>
          </a:p>
          <a:p>
            <a:pPr marL="0" indent="0" eaLnBrk="1" hangingPunct="1">
              <a:spcBef>
                <a:spcPct val="50000"/>
              </a:spcBef>
              <a:buFont typeface="Wingdings" pitchFamily="2" charset="2"/>
              <a:buNone/>
            </a:pPr>
            <a:endParaRPr lang="en-US" b="1" i="1"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734743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533400" y="1752600"/>
            <a:ext cx="77597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sz="2800" dirty="0" smtClean="0">
                <a:solidFill>
                  <a:srgbClr val="000000"/>
                </a:solidFill>
              </a:rPr>
              <a:t>The percentage of values from a data set that fall within </a:t>
            </a:r>
            <a:r>
              <a:rPr lang="en-US" sz="2800" i="1" dirty="0" smtClean="0">
                <a:solidFill>
                  <a:srgbClr val="000000"/>
                </a:solidFill>
              </a:rPr>
              <a:t>k</a:t>
            </a:r>
            <a:r>
              <a:rPr lang="en-US" sz="2800" dirty="0" smtClean="0">
                <a:solidFill>
                  <a:srgbClr val="000000"/>
                </a:solidFill>
              </a:rPr>
              <a:t> standard deviations of the mean in a </a:t>
            </a:r>
            <a:r>
              <a:rPr lang="en-US" sz="2800" u="sng" dirty="0" smtClean="0">
                <a:solidFill>
                  <a:srgbClr val="000000"/>
                </a:solidFill>
              </a:rPr>
              <a:t>normal (bell-shaped)</a:t>
            </a:r>
            <a:r>
              <a:rPr lang="en-US" sz="2800" dirty="0" smtClean="0">
                <a:solidFill>
                  <a:srgbClr val="000000"/>
                </a:solidFill>
              </a:rPr>
              <a:t> distribution is listed below.</a:t>
            </a:r>
            <a:endParaRPr lang="en-US" sz="2800" baseline="30000" dirty="0" smtClean="0">
              <a:solidFill>
                <a:srgbClr val="000000"/>
              </a:solidFill>
            </a:endParaRPr>
          </a:p>
        </p:txBody>
      </p:sp>
      <p:graphicFrame>
        <p:nvGraphicFramePr>
          <p:cNvPr id="51226" name="Group 26"/>
          <p:cNvGraphicFramePr>
            <a:graphicFrameLocks noGrp="1"/>
          </p:cNvGraphicFramePr>
          <p:nvPr>
            <p:ph idx="1"/>
          </p:nvPr>
        </p:nvGraphicFramePr>
        <p:xfrm>
          <a:off x="2057400" y="3484563"/>
          <a:ext cx="5113338" cy="2687637"/>
        </p:xfrm>
        <a:graphic>
          <a:graphicData uri="http://schemas.openxmlformats.org/drawingml/2006/table">
            <a:tbl>
              <a:tblPr/>
              <a:tblGrid>
                <a:gridCol w="1770063"/>
                <a:gridCol w="3343275"/>
              </a:tblGrid>
              <a:tr h="70120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standard deviations, k</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Proportion within k standard deviations</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14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68%</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14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2</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95%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14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3</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99.7%</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44" name="Rectangle 25"/>
          <p:cNvSpPr>
            <a:spLocks noGrp="1" noChangeArrowheads="1"/>
          </p:cNvSpPr>
          <p:nvPr>
            <p:ph type="title"/>
          </p:nvPr>
        </p:nvSpPr>
        <p:spPr>
          <a:xfrm>
            <a:off x="457200" y="457200"/>
            <a:ext cx="8229600" cy="1143000"/>
          </a:xfrm>
          <a:noFill/>
        </p:spPr>
        <p:txBody>
          <a:bodyPr/>
          <a:lstStyle/>
          <a:p>
            <a:pPr eaLnBrk="1" hangingPunct="1"/>
            <a:r>
              <a:rPr lang="en-US" sz="4000" smtClean="0"/>
              <a:t>Measures of Variation: </a:t>
            </a:r>
            <a:br>
              <a:rPr lang="en-US" sz="4000" smtClean="0"/>
            </a:br>
            <a:r>
              <a:rPr lang="en-US" sz="4000" smtClean="0"/>
              <a:t>Empirical Rule (Normal)</a:t>
            </a:r>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70</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80271757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457200"/>
            <a:ext cx="8229600" cy="914400"/>
          </a:xfrm>
        </p:spPr>
        <p:txBody>
          <a:bodyPr/>
          <a:lstStyle/>
          <a:p>
            <a:pPr eaLnBrk="1" hangingPunct="1"/>
            <a:r>
              <a:rPr lang="en-US" smtClean="0"/>
              <a:t>3-3 Measures of Position</a:t>
            </a:r>
          </a:p>
        </p:txBody>
      </p:sp>
      <p:sp>
        <p:nvSpPr>
          <p:cNvPr id="79875" name="Rectangle 3"/>
          <p:cNvSpPr>
            <a:spLocks noGrp="1" noChangeArrowheads="1"/>
          </p:cNvSpPr>
          <p:nvPr>
            <p:ph type="body" sz="half" idx="1"/>
          </p:nvPr>
        </p:nvSpPr>
        <p:spPr>
          <a:xfrm>
            <a:off x="457200" y="1371600"/>
            <a:ext cx="8153400" cy="4953000"/>
          </a:xfrm>
        </p:spPr>
        <p:txBody>
          <a:bodyPr/>
          <a:lstStyle/>
          <a:p>
            <a:pPr eaLnBrk="1" hangingPunct="1">
              <a:spcBef>
                <a:spcPct val="50000"/>
              </a:spcBef>
              <a:buFont typeface="Wingdings" pitchFamily="2" charset="2"/>
              <a:buChar char="§"/>
            </a:pPr>
            <a:r>
              <a:rPr lang="en-US" sz="3600" dirty="0" smtClean="0"/>
              <a:t>Standard scores</a:t>
            </a:r>
          </a:p>
          <a:p>
            <a:pPr eaLnBrk="1" hangingPunct="1">
              <a:spcBef>
                <a:spcPct val="50000"/>
              </a:spcBef>
              <a:buFont typeface="Wingdings" pitchFamily="2" charset="2"/>
              <a:buChar char="§"/>
            </a:pPr>
            <a:r>
              <a:rPr lang="en-US" sz="3600" dirty="0" smtClean="0"/>
              <a:t>Percentiles</a:t>
            </a:r>
          </a:p>
          <a:p>
            <a:pPr eaLnBrk="1" hangingPunct="1">
              <a:spcBef>
                <a:spcPct val="50000"/>
              </a:spcBef>
              <a:buFont typeface="Wingdings" pitchFamily="2" charset="2"/>
              <a:buChar char="§"/>
            </a:pPr>
            <a:r>
              <a:rPr lang="en-US" sz="3600" dirty="0" err="1" smtClean="0"/>
              <a:t>Deciles</a:t>
            </a:r>
            <a:endParaRPr lang="en-US" sz="3600" dirty="0" smtClean="0"/>
          </a:p>
          <a:p>
            <a:pPr eaLnBrk="1" hangingPunct="1">
              <a:spcBef>
                <a:spcPct val="50000"/>
              </a:spcBef>
              <a:buFont typeface="Wingdings" pitchFamily="2" charset="2"/>
              <a:buChar char="§"/>
            </a:pPr>
            <a:r>
              <a:rPr lang="en-US" sz="3600" dirty="0" smtClean="0"/>
              <a:t>Quartiles</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7134849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457200"/>
            <a:ext cx="8229600" cy="914400"/>
          </a:xfrm>
        </p:spPr>
        <p:txBody>
          <a:bodyPr/>
          <a:lstStyle/>
          <a:p>
            <a:pPr eaLnBrk="1" hangingPunct="1"/>
            <a:r>
              <a:rPr lang="en-US" sz="4000" dirty="0" smtClean="0"/>
              <a:t>Measures of Position: </a:t>
            </a:r>
            <a:r>
              <a:rPr lang="en-US" sz="4000" i="1" dirty="0"/>
              <a:t>z</a:t>
            </a:r>
            <a:r>
              <a:rPr lang="en-US" sz="4000" dirty="0" smtClean="0"/>
              <a:t>-score</a:t>
            </a:r>
          </a:p>
        </p:txBody>
      </p:sp>
      <p:sp>
        <p:nvSpPr>
          <p:cNvPr id="52227" name="Rectangle 3"/>
          <p:cNvSpPr>
            <a:spLocks noGrp="1" noChangeArrowheads="1"/>
          </p:cNvSpPr>
          <p:nvPr>
            <p:ph type="body" sz="half" idx="1"/>
          </p:nvPr>
        </p:nvSpPr>
        <p:spPr>
          <a:xfrm>
            <a:off x="457200" y="1371600"/>
            <a:ext cx="8153400" cy="4572000"/>
          </a:xfrm>
        </p:spPr>
        <p:txBody>
          <a:bodyPr/>
          <a:lstStyle/>
          <a:p>
            <a:pPr eaLnBrk="1" hangingPunct="1">
              <a:lnSpc>
                <a:spcPct val="80000"/>
              </a:lnSpc>
              <a:spcBef>
                <a:spcPct val="50000"/>
              </a:spcBef>
              <a:defRPr/>
            </a:pPr>
            <a:r>
              <a:rPr lang="en-US" dirty="0" smtClean="0"/>
              <a:t>A </a:t>
            </a:r>
            <a:r>
              <a:rPr lang="en-US" b="1" i="1" dirty="0" smtClean="0">
                <a:solidFill>
                  <a:srgbClr val="000099"/>
                </a:solidFill>
                <a:effectLst>
                  <a:outerShdw blurRad="38100" dist="38100" dir="2700000" algn="tl">
                    <a:srgbClr val="C0C0C0"/>
                  </a:outerShdw>
                </a:effectLst>
              </a:rPr>
              <a:t>z</a:t>
            </a:r>
            <a:r>
              <a:rPr lang="en-US" b="1" dirty="0" smtClean="0">
                <a:solidFill>
                  <a:srgbClr val="000099"/>
                </a:solidFill>
                <a:effectLst>
                  <a:outerShdw blurRad="38100" dist="38100" dir="2700000" algn="tl">
                    <a:srgbClr val="C0C0C0"/>
                  </a:outerShdw>
                </a:effectLst>
              </a:rPr>
              <a:t>-score</a:t>
            </a:r>
            <a:r>
              <a:rPr lang="en-US" dirty="0" smtClean="0"/>
              <a:t> or </a:t>
            </a:r>
            <a:r>
              <a:rPr lang="en-US" b="1" dirty="0" smtClean="0">
                <a:solidFill>
                  <a:srgbClr val="000099"/>
                </a:solidFill>
                <a:effectLst>
                  <a:outerShdw blurRad="38100" dist="38100" dir="2700000" algn="tl">
                    <a:srgbClr val="C0C0C0"/>
                  </a:outerShdw>
                </a:effectLst>
              </a:rPr>
              <a:t>standard score</a:t>
            </a:r>
            <a:r>
              <a:rPr lang="en-US" dirty="0" smtClean="0"/>
              <a:t> for a value is obtained by subtracting the mean from the value and dividing the result by the standard deviation.</a:t>
            </a:r>
          </a:p>
          <a:p>
            <a:pPr eaLnBrk="1" hangingPunct="1">
              <a:lnSpc>
                <a:spcPct val="80000"/>
              </a:lnSpc>
              <a:spcBef>
                <a:spcPct val="50000"/>
              </a:spcBef>
              <a:defRPr/>
            </a:pPr>
            <a:endParaRPr lang="en-US" dirty="0" smtClean="0"/>
          </a:p>
          <a:p>
            <a:pPr eaLnBrk="1" hangingPunct="1">
              <a:lnSpc>
                <a:spcPct val="80000"/>
              </a:lnSpc>
              <a:spcBef>
                <a:spcPct val="50000"/>
              </a:spcBef>
              <a:buFont typeface="Wingdings" pitchFamily="2" charset="2"/>
              <a:buNone/>
              <a:defRPr/>
            </a:pPr>
            <a:endParaRPr lang="en-US" dirty="0" smtClean="0"/>
          </a:p>
          <a:p>
            <a:pPr eaLnBrk="1" hangingPunct="1">
              <a:lnSpc>
                <a:spcPct val="80000"/>
              </a:lnSpc>
              <a:spcBef>
                <a:spcPct val="50000"/>
              </a:spcBef>
              <a:defRPr/>
            </a:pPr>
            <a:r>
              <a:rPr lang="en-US" dirty="0" smtClean="0"/>
              <a:t>A </a:t>
            </a:r>
            <a:r>
              <a:rPr lang="en-US" i="1" dirty="0" smtClean="0"/>
              <a:t>z</a:t>
            </a:r>
            <a:r>
              <a:rPr lang="en-US" dirty="0" smtClean="0"/>
              <a:t>-score represents the number of standard deviations a value is above or below the mean.</a:t>
            </a:r>
          </a:p>
          <a:p>
            <a:pPr eaLnBrk="1" hangingPunct="1">
              <a:lnSpc>
                <a:spcPct val="80000"/>
              </a:lnSpc>
              <a:spcBef>
                <a:spcPct val="50000"/>
              </a:spcBef>
              <a:defRPr/>
            </a:pPr>
            <a:endParaRPr lang="en-US" dirty="0" smtClean="0"/>
          </a:p>
        </p:txBody>
      </p:sp>
      <p:graphicFrame>
        <p:nvGraphicFramePr>
          <p:cNvPr id="22530" name="Object 4"/>
          <p:cNvGraphicFramePr>
            <a:graphicFrameLocks noChangeAspect="1"/>
          </p:cNvGraphicFramePr>
          <p:nvPr/>
        </p:nvGraphicFramePr>
        <p:xfrm>
          <a:off x="1447800" y="3048000"/>
          <a:ext cx="2057400" cy="1196975"/>
        </p:xfrm>
        <a:graphic>
          <a:graphicData uri="http://schemas.openxmlformats.org/presentationml/2006/ole">
            <mc:AlternateContent xmlns:mc="http://schemas.openxmlformats.org/markup-compatibility/2006">
              <mc:Choice xmlns:v="urn:schemas-microsoft-com:vml" Requires="v">
                <p:oleObj spid="_x0000_s22594" name="Equation" r:id="rId4" imgW="698400" imgH="406080" progId="Equation.DSMT4">
                  <p:embed/>
                </p:oleObj>
              </mc:Choice>
              <mc:Fallback>
                <p:oleObj name="Equation" r:id="rId4" imgW="69840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048000"/>
                        <a:ext cx="2057400"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5"/>
          <p:cNvGraphicFramePr>
            <a:graphicFrameLocks noChangeAspect="1"/>
          </p:cNvGraphicFramePr>
          <p:nvPr/>
        </p:nvGraphicFramePr>
        <p:xfrm>
          <a:off x="4200525" y="3076575"/>
          <a:ext cx="1981200" cy="1181100"/>
        </p:xfrm>
        <a:graphic>
          <a:graphicData uri="http://schemas.openxmlformats.org/presentationml/2006/ole">
            <mc:AlternateContent xmlns:mc="http://schemas.openxmlformats.org/markup-compatibility/2006">
              <mc:Choice xmlns:v="urn:schemas-microsoft-com:vml" Requires="v">
                <p:oleObj spid="_x0000_s22595" name="Equation" r:id="rId6" imgW="660240" imgH="393480" progId="Equation.DSMT4">
                  <p:embed/>
                </p:oleObj>
              </mc:Choice>
              <mc:Fallback>
                <p:oleObj name="Equation" r:id="rId6" imgW="66024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3076575"/>
                        <a:ext cx="19812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72</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274622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8089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3-3</a:t>
            </a:r>
          </a:p>
          <a:p>
            <a:pPr>
              <a:buFont typeface="Wingdings" pitchFamily="2" charset="2"/>
              <a:buNone/>
            </a:pPr>
            <a:r>
              <a:rPr lang="en-US" sz="3600" dirty="0" smtClean="0"/>
              <a:t>Example 3-27</a:t>
            </a:r>
          </a:p>
          <a:p>
            <a:pPr>
              <a:buFont typeface="Wingdings" pitchFamily="2" charset="2"/>
              <a:buNone/>
            </a:pPr>
            <a:r>
              <a:rPr lang="en-US" sz="3600" dirty="0" smtClean="0"/>
              <a:t>Page #148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6287750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457200" y="415925"/>
            <a:ext cx="8229600" cy="685800"/>
          </a:xfrm>
        </p:spPr>
        <p:txBody>
          <a:bodyPr/>
          <a:lstStyle/>
          <a:p>
            <a:pPr eaLnBrk="1" hangingPunct="1"/>
            <a:r>
              <a:rPr lang="en-US" sz="3600" dirty="0" smtClean="0"/>
              <a:t>Example 3-27: Test Scores</a:t>
            </a:r>
          </a:p>
        </p:txBody>
      </p:sp>
      <p:sp>
        <p:nvSpPr>
          <p:cNvPr id="23557" name="Rectangle 3"/>
          <p:cNvSpPr>
            <a:spLocks noGrp="1" noChangeArrowheads="1"/>
          </p:cNvSpPr>
          <p:nvPr>
            <p:ph type="body" idx="1"/>
          </p:nvPr>
        </p:nvSpPr>
        <p:spPr>
          <a:xfrm>
            <a:off x="498475" y="1066800"/>
            <a:ext cx="8035925" cy="2286000"/>
          </a:xfrm>
        </p:spPr>
        <p:txBody>
          <a:bodyPr/>
          <a:lstStyle/>
          <a:p>
            <a:pPr marL="0" indent="0">
              <a:buFont typeface="Wingdings" pitchFamily="2" charset="2"/>
              <a:buNone/>
            </a:pPr>
            <a:r>
              <a:rPr lang="en-US" sz="2800" smtClean="0"/>
              <a:t>A student scored 65 on a calculus test that had a mean of 50 and a standard deviation of 10; she scored 30 on a history test with a mean of 25 and a standard deviation of 5.  Compare her relative positions on the two tests.</a:t>
            </a:r>
          </a:p>
        </p:txBody>
      </p:sp>
      <p:sp>
        <p:nvSpPr>
          <p:cNvPr id="17" name="TextBox 16"/>
          <p:cNvSpPr txBox="1">
            <a:spLocks noChangeArrowheads="1"/>
          </p:cNvSpPr>
          <p:nvPr/>
        </p:nvSpPr>
        <p:spPr bwMode="auto">
          <a:xfrm>
            <a:off x="685800" y="5562600"/>
            <a:ext cx="77184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She has a higher relative position in the Calculus class.</a:t>
            </a:r>
          </a:p>
        </p:txBody>
      </p:sp>
      <p:graphicFrame>
        <p:nvGraphicFramePr>
          <p:cNvPr id="72706" name="Object 10"/>
          <p:cNvGraphicFramePr>
            <a:graphicFrameLocks noChangeAspect="1"/>
          </p:cNvGraphicFramePr>
          <p:nvPr/>
        </p:nvGraphicFramePr>
        <p:xfrm>
          <a:off x="533400" y="3217863"/>
          <a:ext cx="5767388" cy="1049337"/>
        </p:xfrm>
        <a:graphic>
          <a:graphicData uri="http://schemas.openxmlformats.org/presentationml/2006/ole">
            <mc:AlternateContent xmlns:mc="http://schemas.openxmlformats.org/markup-compatibility/2006">
              <mc:Choice xmlns:v="urn:schemas-microsoft-com:vml" Requires="v">
                <p:oleObj spid="_x0000_s23620" name="Equation" r:id="rId4" imgW="2234880" imgH="406080" progId="Equation.DSMT4">
                  <p:embed/>
                </p:oleObj>
              </mc:Choice>
              <mc:Fallback>
                <p:oleObj name="Equation" r:id="rId4" imgW="223488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217863"/>
                        <a:ext cx="5767388"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6" name="Object 4"/>
          <p:cNvGraphicFramePr>
            <a:graphicFrameLocks noChangeAspect="1"/>
          </p:cNvGraphicFramePr>
          <p:nvPr/>
        </p:nvGraphicFramePr>
        <p:xfrm>
          <a:off x="533400" y="4284663"/>
          <a:ext cx="5603875" cy="1049337"/>
        </p:xfrm>
        <a:graphic>
          <a:graphicData uri="http://schemas.openxmlformats.org/presentationml/2006/ole">
            <mc:AlternateContent xmlns:mc="http://schemas.openxmlformats.org/markup-compatibility/2006">
              <mc:Choice xmlns:v="urn:schemas-microsoft-com:vml" Requires="v">
                <p:oleObj spid="_x0000_s23621" name="Equation" r:id="rId6" imgW="2171520" imgH="406080" progId="Equation.DSMT4">
                  <p:embed/>
                </p:oleObj>
              </mc:Choice>
              <mc:Fallback>
                <p:oleObj name="Equation" r:id="rId6" imgW="2171520" imgH="4060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4284663"/>
                        <a:ext cx="5603875"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74</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554260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457200" y="304800"/>
            <a:ext cx="8229600" cy="914400"/>
          </a:xfrm>
        </p:spPr>
        <p:txBody>
          <a:bodyPr/>
          <a:lstStyle/>
          <a:p>
            <a:pPr eaLnBrk="1" hangingPunct="1"/>
            <a:r>
              <a:rPr lang="en-US" sz="4000" smtClean="0"/>
              <a:t>Measures of Position: Percentiles</a:t>
            </a:r>
          </a:p>
        </p:txBody>
      </p:sp>
      <p:sp>
        <p:nvSpPr>
          <p:cNvPr id="55299" name="Rectangle 3"/>
          <p:cNvSpPr>
            <a:spLocks noGrp="1" noChangeArrowheads="1"/>
          </p:cNvSpPr>
          <p:nvPr>
            <p:ph type="body" sz="half" idx="1"/>
          </p:nvPr>
        </p:nvSpPr>
        <p:spPr>
          <a:xfrm>
            <a:off x="381000" y="1295400"/>
            <a:ext cx="8153400" cy="2362200"/>
          </a:xfrm>
        </p:spPr>
        <p:txBody>
          <a:bodyPr/>
          <a:lstStyle/>
          <a:p>
            <a:pPr eaLnBrk="1" hangingPunct="1">
              <a:lnSpc>
                <a:spcPct val="80000"/>
              </a:lnSpc>
              <a:spcBef>
                <a:spcPct val="50000"/>
              </a:spcBef>
              <a:defRPr/>
            </a:pPr>
            <a:r>
              <a:rPr lang="en-US" b="1" dirty="0" smtClean="0">
                <a:solidFill>
                  <a:srgbClr val="000099"/>
                </a:solidFill>
                <a:effectLst>
                  <a:outerShdw blurRad="38100" dist="38100" dir="2700000" algn="tl">
                    <a:srgbClr val="C0C0C0"/>
                  </a:outerShdw>
                </a:effectLst>
              </a:rPr>
              <a:t>Percentiles</a:t>
            </a:r>
            <a:r>
              <a:rPr lang="en-US" dirty="0" smtClean="0"/>
              <a:t> separate the data set into 100 equal groups.</a:t>
            </a:r>
          </a:p>
          <a:p>
            <a:pPr eaLnBrk="1" hangingPunct="1">
              <a:lnSpc>
                <a:spcPct val="80000"/>
              </a:lnSpc>
              <a:spcBef>
                <a:spcPct val="50000"/>
              </a:spcBef>
              <a:defRPr/>
            </a:pPr>
            <a:r>
              <a:rPr lang="en-US" dirty="0" smtClean="0"/>
              <a:t>A percentile rank for a datum represents the percentage of data values below the datum.</a:t>
            </a:r>
          </a:p>
        </p:txBody>
      </p:sp>
      <p:graphicFrame>
        <p:nvGraphicFramePr>
          <p:cNvPr id="14338" name="Object 6"/>
          <p:cNvGraphicFramePr>
            <a:graphicFrameLocks noChangeAspect="1"/>
          </p:cNvGraphicFramePr>
          <p:nvPr/>
        </p:nvGraphicFramePr>
        <p:xfrm>
          <a:off x="685800" y="3657600"/>
          <a:ext cx="7543800" cy="1076325"/>
        </p:xfrm>
        <a:graphic>
          <a:graphicData uri="http://schemas.openxmlformats.org/presentationml/2006/ole">
            <mc:AlternateContent xmlns:mc="http://schemas.openxmlformats.org/markup-compatibility/2006">
              <mc:Choice xmlns:v="urn:schemas-microsoft-com:vml" Requires="v">
                <p:oleObj spid="_x0000_s24642" name="Equation" r:id="rId4" imgW="2933640" imgH="419040" progId="Equation.DSMT4">
                  <p:embed/>
                </p:oleObj>
              </mc:Choice>
              <mc:Fallback>
                <p:oleObj name="Equation" r:id="rId4" imgW="293364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657600"/>
                        <a:ext cx="75438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p:cNvGraphicFramePr>
            <a:graphicFrameLocks noChangeAspect="1"/>
          </p:cNvGraphicFramePr>
          <p:nvPr/>
        </p:nvGraphicFramePr>
        <p:xfrm>
          <a:off x="685800" y="4800600"/>
          <a:ext cx="1404938" cy="1011238"/>
        </p:xfrm>
        <a:graphic>
          <a:graphicData uri="http://schemas.openxmlformats.org/presentationml/2006/ole">
            <mc:AlternateContent xmlns:mc="http://schemas.openxmlformats.org/markup-compatibility/2006">
              <mc:Choice xmlns:v="urn:schemas-microsoft-com:vml" Requires="v">
                <p:oleObj spid="_x0000_s24643" name="Equation" r:id="rId6" imgW="545760" imgH="393480" progId="Equation.DSMT4">
                  <p:embed/>
                </p:oleObj>
              </mc:Choice>
              <mc:Fallback>
                <p:oleObj name="Equation" r:id="rId6" imgW="54576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800600"/>
                        <a:ext cx="1404938"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75</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225780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533400"/>
            <a:ext cx="8229600" cy="914400"/>
          </a:xfrm>
        </p:spPr>
        <p:txBody>
          <a:bodyPr/>
          <a:lstStyle/>
          <a:p>
            <a:pPr eaLnBrk="1" hangingPunct="1"/>
            <a:r>
              <a:rPr lang="en-US" sz="4000" smtClean="0"/>
              <a:t>Measures of Position: Example of </a:t>
            </a:r>
            <a:br>
              <a:rPr lang="en-US" sz="4000" smtClean="0"/>
            </a:br>
            <a:r>
              <a:rPr lang="en-US" sz="4000" smtClean="0"/>
              <a:t>a Percentile Graph</a:t>
            </a:r>
          </a:p>
        </p:txBody>
      </p:sp>
      <p:pic>
        <p:nvPicPr>
          <p:cNvPr id="819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5486400" cy="3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784" y="5105400"/>
            <a:ext cx="6306431" cy="866896"/>
          </a:xfrm>
          <a:prstGeom prst="rect">
            <a:avLst/>
          </a:prstGeom>
        </p:spPr>
      </p:pic>
    </p:spTree>
    <p:extLst>
      <p:ext uri="{BB962C8B-B14F-4D97-AF65-F5344CB8AC3E}">
        <p14:creationId xmlns:p14="http://schemas.microsoft.com/office/powerpoint/2010/main" val="20991277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82947"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3-3</a:t>
            </a:r>
          </a:p>
          <a:p>
            <a:pPr>
              <a:buFont typeface="Wingdings" pitchFamily="2" charset="2"/>
              <a:buNone/>
            </a:pPr>
            <a:r>
              <a:rPr lang="en-US" sz="3600" dirty="0" smtClean="0"/>
              <a:t>Example 3-30</a:t>
            </a:r>
          </a:p>
          <a:p>
            <a:pPr>
              <a:buFont typeface="Wingdings" pitchFamily="2" charset="2"/>
              <a:buNone/>
            </a:pPr>
            <a:r>
              <a:rPr lang="en-US" sz="3600" dirty="0" smtClean="0"/>
              <a:t>Page #153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799667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57200" y="415925"/>
            <a:ext cx="8229600" cy="685800"/>
          </a:xfrm>
        </p:spPr>
        <p:txBody>
          <a:bodyPr/>
          <a:lstStyle/>
          <a:p>
            <a:pPr eaLnBrk="1" hangingPunct="1"/>
            <a:r>
              <a:rPr lang="en-US" sz="3600" dirty="0" smtClean="0"/>
              <a:t>Example 3-30: Test Scores</a:t>
            </a:r>
          </a:p>
        </p:txBody>
      </p:sp>
      <p:sp>
        <p:nvSpPr>
          <p:cNvPr id="11267" name="Rectangle 3"/>
          <p:cNvSpPr>
            <a:spLocks noGrp="1" noChangeArrowheads="1"/>
          </p:cNvSpPr>
          <p:nvPr>
            <p:ph type="body" idx="1"/>
          </p:nvPr>
        </p:nvSpPr>
        <p:spPr>
          <a:xfrm>
            <a:off x="498475" y="1066800"/>
            <a:ext cx="8035925" cy="2438400"/>
          </a:xfrm>
        </p:spPr>
        <p:txBody>
          <a:bodyPr/>
          <a:lstStyle/>
          <a:p>
            <a:pPr marL="0" indent="0">
              <a:buFont typeface="Wingdings" pitchFamily="2" charset="2"/>
              <a:buNone/>
              <a:defRPr/>
            </a:pPr>
            <a:r>
              <a:rPr lang="en-US" sz="2800" dirty="0" smtClean="0"/>
              <a:t>A teacher gives a 20-point test to 10 students. Find the percentile rank of a score of 12.</a:t>
            </a:r>
          </a:p>
          <a:p>
            <a:pPr lvl="1">
              <a:buFont typeface="Wingdings" pitchFamily="2" charset="2"/>
              <a:buNone/>
              <a:defRPr/>
            </a:pPr>
            <a:r>
              <a:rPr lang="en-US" sz="2400" dirty="0" smtClean="0">
                <a:ea typeface="+mn-ea"/>
                <a:cs typeface="+mn-cs"/>
              </a:rPr>
              <a:t>18, 15, 12, 6, 8, 2, 3, 5, 20, 10</a:t>
            </a:r>
          </a:p>
          <a:p>
            <a:pPr>
              <a:buFont typeface="Wingdings" pitchFamily="2" charset="2"/>
              <a:buNone/>
              <a:defRPr/>
            </a:pPr>
            <a:endParaRPr lang="en-US" sz="400" dirty="0" smtClean="0"/>
          </a:p>
          <a:p>
            <a:pPr>
              <a:buFont typeface="Wingdings" pitchFamily="2" charset="2"/>
              <a:buNone/>
              <a:defRPr/>
            </a:pPr>
            <a:r>
              <a:rPr lang="en-US" sz="2800" dirty="0" smtClean="0"/>
              <a:t>Sort in ascending order.</a:t>
            </a:r>
          </a:p>
          <a:p>
            <a:pPr lvl="1">
              <a:buFont typeface="Wingdings" pitchFamily="2" charset="2"/>
              <a:buNone/>
              <a:defRPr/>
            </a:pPr>
            <a:r>
              <a:rPr lang="en-US" sz="2400" dirty="0" smtClean="0">
                <a:ea typeface="+mn-ea"/>
                <a:cs typeface="+mn-cs"/>
              </a:rPr>
              <a:t>2, 3, 5, 6, 8, 10, 12, 15, 18, 20</a:t>
            </a:r>
          </a:p>
          <a:p>
            <a:pPr>
              <a:buFont typeface="Wingdings" pitchFamily="2" charset="2"/>
              <a:buNone/>
              <a:defRPr/>
            </a:pPr>
            <a:endParaRPr lang="en-US" sz="2800" dirty="0" smtClean="0"/>
          </a:p>
        </p:txBody>
      </p:sp>
      <p:cxnSp>
        <p:nvCxnSpPr>
          <p:cNvPr id="10" name="Straight Arrow Connector 9"/>
          <p:cNvCxnSpPr>
            <a:cxnSpLocks noChangeShapeType="1"/>
          </p:cNvCxnSpPr>
          <p:nvPr/>
        </p:nvCxnSpPr>
        <p:spPr bwMode="auto">
          <a:xfrm rot="5400000" flipH="1" flipV="1">
            <a:off x="3293269" y="3531394"/>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75780" name="Object 6"/>
          <p:cNvGraphicFramePr>
            <a:graphicFrameLocks noChangeAspect="1"/>
          </p:cNvGraphicFramePr>
          <p:nvPr/>
        </p:nvGraphicFramePr>
        <p:xfrm>
          <a:off x="533400" y="4038600"/>
          <a:ext cx="6400800" cy="912813"/>
        </p:xfrm>
        <a:graphic>
          <a:graphicData uri="http://schemas.openxmlformats.org/presentationml/2006/ole">
            <mc:AlternateContent xmlns:mc="http://schemas.openxmlformats.org/markup-compatibility/2006">
              <mc:Choice xmlns:v="urn:schemas-microsoft-com:vml" Requires="v">
                <p:oleObj spid="_x0000_s25668" name="Equation" r:id="rId4" imgW="2933640" imgH="419040" progId="Equation.DSMT4">
                  <p:embed/>
                </p:oleObj>
              </mc:Choice>
              <mc:Fallback>
                <p:oleObj name="Equation" r:id="rId4" imgW="293364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38600"/>
                        <a:ext cx="64008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ight Brace 12"/>
          <p:cNvSpPr>
            <a:spLocks/>
          </p:cNvSpPr>
          <p:nvPr/>
        </p:nvSpPr>
        <p:spPr bwMode="auto">
          <a:xfrm rot="5400000">
            <a:off x="1897063" y="2644775"/>
            <a:ext cx="228600" cy="1752600"/>
          </a:xfrm>
          <a:prstGeom prst="rightBrace">
            <a:avLst>
              <a:gd name="adj1" fmla="val 8341"/>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4" name="TextBox 13"/>
          <p:cNvSpPr txBox="1">
            <a:spLocks noChangeArrowheads="1"/>
          </p:cNvSpPr>
          <p:nvPr/>
        </p:nvSpPr>
        <p:spPr bwMode="auto">
          <a:xfrm>
            <a:off x="1546225" y="3573463"/>
            <a:ext cx="1044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6 values</a:t>
            </a:r>
          </a:p>
        </p:txBody>
      </p:sp>
      <p:sp>
        <p:nvSpPr>
          <p:cNvPr id="15" name="TextBox 14"/>
          <p:cNvSpPr txBox="1">
            <a:spLocks noChangeArrowheads="1"/>
          </p:cNvSpPr>
          <p:nvPr/>
        </p:nvSpPr>
        <p:spPr bwMode="auto">
          <a:xfrm>
            <a:off x="5181600" y="5029200"/>
            <a:ext cx="32766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A student whose score was 12 did better than 65% of the class.</a:t>
            </a:r>
          </a:p>
        </p:txBody>
      </p:sp>
      <p:graphicFrame>
        <p:nvGraphicFramePr>
          <p:cNvPr id="75781" name="Object 5"/>
          <p:cNvGraphicFramePr>
            <a:graphicFrameLocks noChangeAspect="1"/>
          </p:cNvGraphicFramePr>
          <p:nvPr/>
        </p:nvGraphicFramePr>
        <p:xfrm>
          <a:off x="2001838" y="4975225"/>
          <a:ext cx="2189162" cy="1273175"/>
        </p:xfrm>
        <a:graphic>
          <a:graphicData uri="http://schemas.openxmlformats.org/presentationml/2006/ole">
            <mc:AlternateContent xmlns:mc="http://schemas.openxmlformats.org/markup-compatibility/2006">
              <mc:Choice xmlns:v="urn:schemas-microsoft-com:vml" Requires="v">
                <p:oleObj spid="_x0000_s25669" name="Equation" r:id="rId6" imgW="1002960" imgH="583920" progId="Equation.DSMT4">
                  <p:embed/>
                </p:oleObj>
              </mc:Choice>
              <mc:Fallback>
                <p:oleObj name="Equation" r:id="rId6" imgW="1002960" imgH="5839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1838" y="4975225"/>
                        <a:ext cx="2189162"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78</a:t>
            </a:fld>
            <a:endParaRPr lang="en-US" dirty="0" smtClean="0">
              <a:solidFill>
                <a:srgbClr val="000000"/>
              </a:solidFill>
              <a:latin typeface="Arial Black" pitchFamily="34" charset="0"/>
            </a:endParaRPr>
          </a:p>
        </p:txBody>
      </p:sp>
      <p:sp>
        <p:nvSpPr>
          <p:cNvPr id="1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293427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7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578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8397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3-3</a:t>
            </a:r>
          </a:p>
          <a:p>
            <a:pPr>
              <a:buFont typeface="Wingdings" pitchFamily="2" charset="2"/>
              <a:buNone/>
            </a:pPr>
            <a:r>
              <a:rPr lang="en-US" sz="3600" dirty="0" smtClean="0"/>
              <a:t>Example 3-32</a:t>
            </a:r>
          </a:p>
          <a:p>
            <a:pPr>
              <a:buFont typeface="Wingdings" pitchFamily="2" charset="2"/>
              <a:buNone/>
            </a:pPr>
            <a:r>
              <a:rPr lang="en-US" sz="3600" dirty="0" smtClean="0"/>
              <a:t>Page #154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290326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457200" y="533400"/>
            <a:ext cx="8229600" cy="914400"/>
          </a:xfrm>
        </p:spPr>
        <p:txBody>
          <a:bodyPr/>
          <a:lstStyle/>
          <a:p>
            <a:pPr eaLnBrk="1" hangingPunct="1"/>
            <a:r>
              <a:rPr lang="en-US" sz="4000" smtClean="0"/>
              <a:t>Measures of Central Tendency: Mean</a:t>
            </a:r>
          </a:p>
        </p:txBody>
      </p:sp>
      <p:sp>
        <p:nvSpPr>
          <p:cNvPr id="29699" name="Rectangle 3"/>
          <p:cNvSpPr>
            <a:spLocks noGrp="1" noChangeArrowheads="1"/>
          </p:cNvSpPr>
          <p:nvPr>
            <p:ph type="body" sz="half" idx="1"/>
          </p:nvPr>
        </p:nvSpPr>
        <p:spPr>
          <a:xfrm>
            <a:off x="457200" y="1676400"/>
            <a:ext cx="8153400" cy="4724400"/>
          </a:xfrm>
        </p:spPr>
        <p:txBody>
          <a:bodyPr/>
          <a:lstStyle/>
          <a:p>
            <a:pPr eaLnBrk="1" hangingPunct="1">
              <a:spcBef>
                <a:spcPct val="50000"/>
              </a:spcBef>
              <a:buFont typeface="Arial" panose="020B0604020202020204" pitchFamily="34" charset="0"/>
              <a:buChar char="•"/>
              <a:defRPr/>
            </a:pPr>
            <a:r>
              <a:rPr lang="en-US" dirty="0" smtClean="0"/>
              <a:t>The</a:t>
            </a:r>
            <a:r>
              <a:rPr lang="en-US" b="1" dirty="0" smtClean="0">
                <a:solidFill>
                  <a:srgbClr val="000099"/>
                </a:solidFill>
                <a:effectLst>
                  <a:outerShdw blurRad="38100" dist="38100" dir="2700000" algn="tl">
                    <a:srgbClr val="C0C0C0"/>
                  </a:outerShdw>
                </a:effectLst>
              </a:rPr>
              <a:t> mean </a:t>
            </a:r>
            <a:r>
              <a:rPr lang="en-US" dirty="0" smtClean="0"/>
              <a:t>is the quotient of the sum of the values and the total number of values.  </a:t>
            </a:r>
          </a:p>
          <a:p>
            <a:pPr eaLnBrk="1" hangingPunct="1">
              <a:spcBef>
                <a:spcPct val="50000"/>
              </a:spcBef>
              <a:buFont typeface="Arial" panose="020B0604020202020204" pitchFamily="34" charset="0"/>
              <a:buChar char="•"/>
              <a:defRPr/>
            </a:pPr>
            <a:r>
              <a:rPr lang="en-US" dirty="0" smtClean="0"/>
              <a:t>The symbol     is used for sample mean.</a:t>
            </a:r>
          </a:p>
          <a:p>
            <a:pPr eaLnBrk="1" hangingPunct="1">
              <a:spcBef>
                <a:spcPct val="50000"/>
              </a:spcBef>
              <a:buFont typeface="Arial" panose="020B0604020202020204" pitchFamily="34" charset="0"/>
              <a:buChar char="•"/>
              <a:defRPr/>
            </a:pPr>
            <a:endParaRPr lang="en-US" dirty="0" smtClean="0"/>
          </a:p>
          <a:p>
            <a:pPr eaLnBrk="1" hangingPunct="1">
              <a:spcBef>
                <a:spcPct val="50000"/>
              </a:spcBef>
              <a:buFont typeface="Arial" panose="020B0604020202020204" pitchFamily="34" charset="0"/>
              <a:buChar char="•"/>
              <a:defRPr/>
            </a:pPr>
            <a:r>
              <a:rPr lang="en-US" dirty="0" smtClean="0"/>
              <a:t>For a population, the Greek letter </a:t>
            </a:r>
            <a:r>
              <a:rPr lang="el-GR" dirty="0" smtClean="0">
                <a:latin typeface="Times New Roman" pitchFamily="18" charset="0"/>
                <a:cs typeface="Arial" charset="0"/>
              </a:rPr>
              <a:t>μ</a:t>
            </a:r>
            <a:r>
              <a:rPr lang="en-US" dirty="0" smtClean="0">
                <a:cs typeface="Arial" charset="0"/>
              </a:rPr>
              <a:t> (mu) is used for the mean.</a:t>
            </a:r>
            <a:endParaRPr lang="en-US" b="1" i="1" dirty="0" smtClean="0"/>
          </a:p>
        </p:txBody>
      </p:sp>
      <p:graphicFrame>
        <p:nvGraphicFramePr>
          <p:cNvPr id="29700" name="Object 4"/>
          <p:cNvGraphicFramePr>
            <a:graphicFrameLocks noChangeAspect="1"/>
          </p:cNvGraphicFramePr>
          <p:nvPr/>
        </p:nvGraphicFramePr>
        <p:xfrm>
          <a:off x="3048000" y="2943225"/>
          <a:ext cx="427038" cy="457200"/>
        </p:xfrm>
        <a:graphic>
          <a:graphicData uri="http://schemas.openxmlformats.org/presentationml/2006/ole">
            <mc:AlternateContent xmlns:mc="http://schemas.openxmlformats.org/markup-compatibility/2006">
              <mc:Choice xmlns:v="urn:schemas-microsoft-com:vml" Requires="v">
                <p:oleObj spid="_x0000_s1122" name="Equation" r:id="rId4" imgW="177480" imgH="190440" progId="Equation.DSMT4">
                  <p:embed/>
                </p:oleObj>
              </mc:Choice>
              <mc:Fallback>
                <p:oleObj name="Equation" r:id="rId4" imgW="1774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943225"/>
                        <a:ext cx="4270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1600200" y="3429000"/>
          <a:ext cx="4622800" cy="893763"/>
        </p:xfrm>
        <a:graphic>
          <a:graphicData uri="http://schemas.openxmlformats.org/presentationml/2006/ole">
            <mc:AlternateContent xmlns:mc="http://schemas.openxmlformats.org/markup-compatibility/2006">
              <mc:Choice xmlns:v="urn:schemas-microsoft-com:vml" Requires="v">
                <p:oleObj spid="_x0000_s1123" name="Equation" r:id="rId6" imgW="2234880" imgH="431640" progId="Equation.DSMT4">
                  <p:embed/>
                </p:oleObj>
              </mc:Choice>
              <mc:Fallback>
                <p:oleObj name="Equation" r:id="rId6" imgW="223488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429000"/>
                        <a:ext cx="46228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Grp="1" noChangeAspect="1"/>
          </p:cNvGraphicFramePr>
          <p:nvPr>
            <p:ph sz="half" idx="2"/>
          </p:nvPr>
        </p:nvGraphicFramePr>
        <p:xfrm>
          <a:off x="1600200" y="5334000"/>
          <a:ext cx="4953000" cy="962025"/>
        </p:xfrm>
        <a:graphic>
          <a:graphicData uri="http://schemas.openxmlformats.org/presentationml/2006/ole">
            <mc:AlternateContent xmlns:mc="http://schemas.openxmlformats.org/markup-compatibility/2006">
              <mc:Choice xmlns:v="urn:schemas-microsoft-com:vml" Requires="v">
                <p:oleObj spid="_x0000_s1124" name="Equation" r:id="rId8" imgW="2222280" imgH="431640" progId="Equation.DSMT4">
                  <p:embed/>
                </p:oleObj>
              </mc:Choice>
              <mc:Fallback>
                <p:oleObj name="Equation" r:id="rId8" imgW="222228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5334000"/>
                        <a:ext cx="49530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4104730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457200" y="415925"/>
            <a:ext cx="8229600" cy="685800"/>
          </a:xfrm>
        </p:spPr>
        <p:txBody>
          <a:bodyPr/>
          <a:lstStyle/>
          <a:p>
            <a:pPr eaLnBrk="1" hangingPunct="1"/>
            <a:r>
              <a:rPr lang="en-US" sz="3600" dirty="0" smtClean="0"/>
              <a:t>Example 3-32: Test Scores</a:t>
            </a:r>
          </a:p>
        </p:txBody>
      </p:sp>
      <p:sp>
        <p:nvSpPr>
          <p:cNvPr id="11267" name="Rectangle 3"/>
          <p:cNvSpPr>
            <a:spLocks noGrp="1" noChangeArrowheads="1"/>
          </p:cNvSpPr>
          <p:nvPr>
            <p:ph type="body" idx="1"/>
          </p:nvPr>
        </p:nvSpPr>
        <p:spPr>
          <a:xfrm>
            <a:off x="457200" y="1066800"/>
            <a:ext cx="8340725" cy="2438400"/>
          </a:xfrm>
        </p:spPr>
        <p:txBody>
          <a:bodyPr/>
          <a:lstStyle/>
          <a:p>
            <a:pPr marL="0" indent="0">
              <a:buFont typeface="Wingdings" pitchFamily="2" charset="2"/>
              <a:buNone/>
              <a:defRPr/>
            </a:pPr>
            <a:r>
              <a:rPr lang="en-US" sz="2800" dirty="0" smtClean="0"/>
              <a:t>A teacher gives a 20-point test to 10 students. Find the value corresponding to the 25</a:t>
            </a:r>
            <a:r>
              <a:rPr lang="en-US" sz="2800" baseline="30000" dirty="0" smtClean="0"/>
              <a:t>th</a:t>
            </a:r>
            <a:r>
              <a:rPr lang="en-US" sz="2800" dirty="0" smtClean="0"/>
              <a:t> percentile.</a:t>
            </a:r>
          </a:p>
          <a:p>
            <a:pPr lvl="1">
              <a:buFont typeface="Wingdings" pitchFamily="2" charset="2"/>
              <a:buNone/>
              <a:defRPr/>
            </a:pPr>
            <a:r>
              <a:rPr lang="en-US" sz="2400" dirty="0" smtClean="0">
                <a:ea typeface="+mn-ea"/>
                <a:cs typeface="+mn-cs"/>
              </a:rPr>
              <a:t>18, 15, 12, 6, 8, 2, 3, 5, 20, 10</a:t>
            </a:r>
          </a:p>
          <a:p>
            <a:pPr>
              <a:buFont typeface="Wingdings" pitchFamily="2" charset="2"/>
              <a:buNone/>
              <a:defRPr/>
            </a:pPr>
            <a:endParaRPr lang="en-US" sz="400" dirty="0" smtClean="0"/>
          </a:p>
          <a:p>
            <a:pPr>
              <a:buFont typeface="Wingdings" pitchFamily="2" charset="2"/>
              <a:buNone/>
              <a:defRPr/>
            </a:pPr>
            <a:r>
              <a:rPr lang="en-US" sz="2800" dirty="0" smtClean="0"/>
              <a:t>Sort in ascending order.</a:t>
            </a:r>
          </a:p>
          <a:p>
            <a:pPr lvl="1">
              <a:buFont typeface="Wingdings" pitchFamily="2" charset="2"/>
              <a:buNone/>
              <a:defRPr/>
            </a:pPr>
            <a:r>
              <a:rPr lang="en-US" sz="2400" dirty="0" smtClean="0">
                <a:ea typeface="+mn-ea"/>
                <a:cs typeface="+mn-cs"/>
              </a:rPr>
              <a:t>2, 3, 5, 6, 8, 10, 12, 15, 18, 20</a:t>
            </a:r>
          </a:p>
          <a:p>
            <a:pPr>
              <a:buFont typeface="Wingdings" pitchFamily="2" charset="2"/>
              <a:buNone/>
              <a:defRPr/>
            </a:pPr>
            <a:endParaRPr lang="en-US" sz="2800" dirty="0" smtClean="0"/>
          </a:p>
        </p:txBody>
      </p:sp>
      <p:graphicFrame>
        <p:nvGraphicFramePr>
          <p:cNvPr id="75780" name="Object 6"/>
          <p:cNvGraphicFramePr>
            <a:graphicFrameLocks noChangeAspect="1"/>
          </p:cNvGraphicFramePr>
          <p:nvPr/>
        </p:nvGraphicFramePr>
        <p:xfrm>
          <a:off x="587375" y="3943350"/>
          <a:ext cx="1190625" cy="857250"/>
        </p:xfrm>
        <a:graphic>
          <a:graphicData uri="http://schemas.openxmlformats.org/presentationml/2006/ole">
            <mc:AlternateContent xmlns:mc="http://schemas.openxmlformats.org/markup-compatibility/2006">
              <mc:Choice xmlns:v="urn:schemas-microsoft-com:vml" Requires="v">
                <p:oleObj spid="_x0000_s26725" name="Equation" r:id="rId4" imgW="545760" imgH="393480" progId="Equation.DSMT4">
                  <p:embed/>
                </p:oleObj>
              </mc:Choice>
              <mc:Fallback>
                <p:oleObj name="Equation" r:id="rId4" imgW="5457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75" y="3943350"/>
                        <a:ext cx="119062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14"/>
          <p:cNvSpPr txBox="1">
            <a:spLocks noChangeArrowheads="1"/>
          </p:cNvSpPr>
          <p:nvPr/>
        </p:nvSpPr>
        <p:spPr bwMode="auto">
          <a:xfrm>
            <a:off x="1295400" y="5481638"/>
            <a:ext cx="64770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smtClean="0">
                <a:solidFill>
                  <a:srgbClr val="000000"/>
                </a:solidFill>
              </a:rPr>
              <a:t>The value 5 corresponds to the 25</a:t>
            </a:r>
            <a:r>
              <a:rPr lang="en-US" sz="2400" baseline="30000" smtClean="0">
                <a:solidFill>
                  <a:srgbClr val="000000"/>
                </a:solidFill>
              </a:rPr>
              <a:t>th</a:t>
            </a:r>
            <a:r>
              <a:rPr lang="en-US" sz="2400" smtClean="0">
                <a:solidFill>
                  <a:srgbClr val="000000"/>
                </a:solidFill>
              </a:rPr>
              <a:t> percentile.</a:t>
            </a:r>
          </a:p>
        </p:txBody>
      </p:sp>
      <p:graphicFrame>
        <p:nvGraphicFramePr>
          <p:cNvPr id="75781" name="Object 3"/>
          <p:cNvGraphicFramePr>
            <a:graphicFrameLocks noChangeAspect="1"/>
          </p:cNvGraphicFramePr>
          <p:nvPr/>
        </p:nvGraphicFramePr>
        <p:xfrm>
          <a:off x="1752600" y="3943350"/>
          <a:ext cx="1941513" cy="857250"/>
        </p:xfrm>
        <a:graphic>
          <a:graphicData uri="http://schemas.openxmlformats.org/presentationml/2006/ole">
            <mc:AlternateContent xmlns:mc="http://schemas.openxmlformats.org/markup-compatibility/2006">
              <mc:Choice xmlns:v="urn:schemas-microsoft-com:vml" Requires="v">
                <p:oleObj spid="_x0000_s26726" name="Equation" r:id="rId6" imgW="888840" imgH="393480" progId="Equation.DSMT4">
                  <p:embed/>
                </p:oleObj>
              </mc:Choice>
              <mc:Fallback>
                <p:oleObj name="Equation" r:id="rId6" imgW="88884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943350"/>
                        <a:ext cx="194151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4"/>
          <p:cNvGraphicFramePr>
            <a:graphicFrameLocks noChangeAspect="1"/>
          </p:cNvGraphicFramePr>
          <p:nvPr/>
        </p:nvGraphicFramePr>
        <p:xfrm>
          <a:off x="3727450" y="4171950"/>
          <a:ext cx="500063" cy="385763"/>
        </p:xfrm>
        <a:graphic>
          <a:graphicData uri="http://schemas.openxmlformats.org/presentationml/2006/ole">
            <mc:AlternateContent xmlns:mc="http://schemas.openxmlformats.org/markup-compatibility/2006">
              <mc:Choice xmlns:v="urn:schemas-microsoft-com:vml" Requires="v">
                <p:oleObj spid="_x0000_s26727" name="Equation" r:id="rId8" imgW="228600" imgH="177480" progId="Equation.DSMT4">
                  <p:embed/>
                </p:oleObj>
              </mc:Choice>
              <mc:Fallback>
                <p:oleObj name="Equation" r:id="rId8" imgW="228600" imgH="177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7450" y="4171950"/>
                        <a:ext cx="50006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6" name="Straight Arrow Connector 15"/>
          <p:cNvCxnSpPr>
            <a:cxnSpLocks noChangeShapeType="1"/>
          </p:cNvCxnSpPr>
          <p:nvPr/>
        </p:nvCxnSpPr>
        <p:spPr bwMode="auto">
          <a:xfrm rot="5400000" flipH="1" flipV="1">
            <a:off x="1623219" y="3531394"/>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80</a:t>
            </a:fld>
            <a:endParaRPr lang="en-US" dirty="0" smtClean="0">
              <a:solidFill>
                <a:srgbClr val="000000"/>
              </a:solidFill>
              <a:latin typeface="Arial Black" pitchFamily="34" charset="0"/>
            </a:endParaRPr>
          </a:p>
        </p:txBody>
      </p:sp>
      <p:sp>
        <p:nvSpPr>
          <p:cNvPr id="12"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724118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7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88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1066800"/>
          </a:xfrm>
        </p:spPr>
        <p:txBody>
          <a:bodyPr/>
          <a:lstStyle/>
          <a:p>
            <a:pPr eaLnBrk="1" hangingPunct="1"/>
            <a:r>
              <a:rPr lang="en-US" sz="4000" smtClean="0"/>
              <a:t>Measures of Position: </a:t>
            </a:r>
            <a:br>
              <a:rPr lang="en-US" sz="4000" smtClean="0"/>
            </a:br>
            <a:r>
              <a:rPr lang="en-US" sz="4000" smtClean="0"/>
              <a:t>Quartiles and Deciles</a:t>
            </a:r>
          </a:p>
        </p:txBody>
      </p:sp>
      <p:sp>
        <p:nvSpPr>
          <p:cNvPr id="55299" name="Rectangle 3"/>
          <p:cNvSpPr>
            <a:spLocks noGrp="1" noChangeArrowheads="1"/>
          </p:cNvSpPr>
          <p:nvPr>
            <p:ph type="body" sz="half" idx="1"/>
          </p:nvPr>
        </p:nvSpPr>
        <p:spPr>
          <a:xfrm>
            <a:off x="381000" y="1828800"/>
            <a:ext cx="8153400" cy="4495800"/>
          </a:xfrm>
        </p:spPr>
        <p:txBody>
          <a:bodyPr/>
          <a:lstStyle/>
          <a:p>
            <a:pPr eaLnBrk="1" hangingPunct="1">
              <a:lnSpc>
                <a:spcPct val="80000"/>
              </a:lnSpc>
              <a:spcBef>
                <a:spcPct val="50000"/>
              </a:spcBef>
              <a:defRPr/>
            </a:pPr>
            <a:r>
              <a:rPr lang="en-US" b="1" dirty="0" smtClean="0">
                <a:solidFill>
                  <a:srgbClr val="000099"/>
                </a:solidFill>
                <a:effectLst>
                  <a:outerShdw blurRad="38100" dist="38100" dir="2700000" algn="tl">
                    <a:srgbClr val="C0C0C0"/>
                  </a:outerShdw>
                </a:effectLst>
              </a:rPr>
              <a:t>Deciles</a:t>
            </a:r>
            <a:r>
              <a:rPr lang="en-US" dirty="0" smtClean="0"/>
              <a:t> separate the data set into 10 equal groups. </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=P</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D</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=P</a:t>
            </a:r>
            <a:r>
              <a:rPr lang="en-US" baseline="-25000" dirty="0" smtClean="0">
                <a:latin typeface="Times New Roman" pitchFamily="18" charset="0"/>
                <a:cs typeface="Times New Roman" pitchFamily="18" charset="0"/>
              </a:rPr>
              <a:t>40</a:t>
            </a:r>
          </a:p>
          <a:p>
            <a:pPr eaLnBrk="1" hangingPunct="1">
              <a:lnSpc>
                <a:spcPct val="80000"/>
              </a:lnSpc>
              <a:spcBef>
                <a:spcPct val="50000"/>
              </a:spcBef>
              <a:defRPr/>
            </a:pPr>
            <a:r>
              <a:rPr lang="en-US" b="1" dirty="0" smtClean="0">
                <a:solidFill>
                  <a:srgbClr val="000099"/>
                </a:solidFill>
                <a:effectLst>
                  <a:outerShdw blurRad="38100" dist="38100" dir="2700000" algn="tl">
                    <a:srgbClr val="C0C0C0"/>
                  </a:outerShdw>
                </a:effectLst>
              </a:rPr>
              <a:t>Quartiles</a:t>
            </a:r>
            <a:r>
              <a:rPr lang="en-US" dirty="0" smtClean="0"/>
              <a:t> separate the data set into 4 equal groups.  </a:t>
            </a:r>
            <a:r>
              <a:rPr lang="en-US" dirty="0" smtClean="0">
                <a:latin typeface="Times New Roman" pitchFamily="18" charset="0"/>
                <a:cs typeface="Times New Roman" pitchFamily="18" charset="0"/>
              </a:rPr>
              <a:t>Q</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=P</a:t>
            </a:r>
            <a:r>
              <a:rPr lang="en-US" baseline="-25000" dirty="0" smtClean="0">
                <a:latin typeface="Times New Roman" pitchFamily="18" charset="0"/>
                <a:cs typeface="Times New Roman" pitchFamily="18" charset="0"/>
              </a:rPr>
              <a:t>25</a:t>
            </a:r>
            <a:r>
              <a:rPr lang="en-US" dirty="0" smtClean="0">
                <a:latin typeface="Times New Roman" pitchFamily="18" charset="0"/>
                <a:cs typeface="Times New Roman" pitchFamily="18" charset="0"/>
              </a:rPr>
              <a:t>, Q</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=MD, Q</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=P</a:t>
            </a:r>
            <a:r>
              <a:rPr lang="en-US" baseline="-25000" dirty="0" smtClean="0">
                <a:latin typeface="Times New Roman" pitchFamily="18" charset="0"/>
                <a:cs typeface="Times New Roman" pitchFamily="18" charset="0"/>
              </a:rPr>
              <a:t>75</a:t>
            </a:r>
            <a:endParaRPr lang="en-US" dirty="0" smtClean="0">
              <a:latin typeface="Times New Roman" pitchFamily="18" charset="0"/>
              <a:cs typeface="Times New Roman" pitchFamily="18" charset="0"/>
            </a:endParaRPr>
          </a:p>
          <a:p>
            <a:pPr eaLnBrk="1" hangingPunct="1">
              <a:spcBef>
                <a:spcPct val="50000"/>
              </a:spcBef>
              <a:defRPr/>
            </a:pPr>
            <a:r>
              <a:rPr lang="en-US" dirty="0" smtClean="0"/>
              <a:t>The </a:t>
            </a:r>
            <a:r>
              <a:rPr lang="en-US" b="1" dirty="0" smtClean="0">
                <a:solidFill>
                  <a:srgbClr val="000099"/>
                </a:solidFill>
                <a:effectLst>
                  <a:outerShdw blurRad="38100" dist="38100" dir="2700000" algn="tl">
                    <a:srgbClr val="C0C0C0"/>
                  </a:outerShdw>
                </a:effectLst>
              </a:rPr>
              <a:t>Interquartile Range</a:t>
            </a:r>
            <a:r>
              <a:rPr lang="en-US" dirty="0" smtClean="0"/>
              <a:t>, </a:t>
            </a:r>
            <a:r>
              <a:rPr lang="en-US" dirty="0" smtClean="0">
                <a:latin typeface="Times New Roman" pitchFamily="18" charset="0"/>
                <a:cs typeface="Times New Roman" pitchFamily="18" charset="0"/>
              </a:rPr>
              <a:t>IQR = Q</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Q</a:t>
            </a:r>
            <a:r>
              <a:rPr lang="en-US" baseline="-25000" dirty="0" smtClean="0">
                <a:latin typeface="Times New Roman" pitchFamily="18" charset="0"/>
                <a:cs typeface="Times New Roman" pitchFamily="18" charset="0"/>
              </a:rPr>
              <a:t>1</a:t>
            </a:r>
            <a:r>
              <a:rPr lang="en-US" dirty="0" smtClean="0"/>
              <a:t>.</a:t>
            </a:r>
            <a:endParaRPr lang="en-US" baseline="-250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38913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pterNumber" hidden="1"/>
          <p:cNvSpPr>
            <a:spLocks noGrp="1"/>
          </p:cNvSpPr>
          <p:nvPr>
            <p:ph type="body" sz="quarter" idx="10"/>
          </p:nvPr>
        </p:nvSpPr>
        <p:spPr/>
        <p:txBody>
          <a:bodyPr/>
          <a:lstStyle/>
          <a:p>
            <a:endParaRPr lang="en-US">
              <a:latin typeface="Calibri"/>
            </a:endParaRPr>
          </a:p>
        </p:txBody>
      </p:sp>
      <p:sp>
        <p:nvSpPr>
          <p:cNvPr id="3" name="ChapterTitle" hidden="1"/>
          <p:cNvSpPr>
            <a:spLocks noGrp="1"/>
          </p:cNvSpPr>
          <p:nvPr>
            <p:ph type="body" sz="quarter" idx="11"/>
          </p:nvPr>
        </p:nvSpPr>
        <p:spPr/>
        <p:txBody>
          <a:bodyPr/>
          <a:lstStyle/>
          <a:p>
            <a:endParaRPr lang="en-US">
              <a:solidFill>
                <a:srgbClr val="000000"/>
              </a:solidFill>
              <a:latin typeface="Calibri"/>
            </a:endParaRPr>
          </a:p>
        </p:txBody>
      </p:sp>
      <p:sp>
        <p:nvSpPr>
          <p:cNvPr id="4" name="ChapterSubTitle" hidden="1"/>
          <p:cNvSpPr>
            <a:spLocks noGrp="1"/>
          </p:cNvSpPr>
          <p:nvPr>
            <p:ph type="body" sz="quarter" idx="12"/>
          </p:nvPr>
        </p:nvSpPr>
        <p:spPr/>
        <p:txBody>
          <a:bodyPr/>
          <a:lstStyle/>
          <a:p>
            <a:endParaRPr lang="en-US">
              <a:solidFill>
                <a:srgbClr val="000000"/>
              </a:solidFill>
              <a:latin typeface="Calibri"/>
            </a:endParaRPr>
          </a:p>
        </p:txBody>
      </p:sp>
      <p:sp>
        <p:nvSpPr>
          <p:cNvPr id="5" name="SectionNumber" hidden="1"/>
          <p:cNvSpPr>
            <a:spLocks noGrp="1"/>
          </p:cNvSpPr>
          <p:nvPr>
            <p:ph type="body" sz="quarter" idx="13"/>
          </p:nvPr>
        </p:nvSpPr>
        <p:spPr/>
        <p:txBody>
          <a:bodyPr/>
          <a:lstStyle/>
          <a:p>
            <a:r>
              <a:rPr lang="en-US" smtClean="0">
                <a:latin typeface="Calibri"/>
              </a:rPr>
              <a:t>3.3</a:t>
            </a:r>
            <a:endParaRPr lang="en-US">
              <a:latin typeface="Calibri"/>
            </a:endParaRPr>
          </a:p>
        </p:txBody>
      </p:sp>
      <p:sp>
        <p:nvSpPr>
          <p:cNvPr id="6" name="SectionTitle" hidden="1"/>
          <p:cNvSpPr>
            <a:spLocks noGrp="1"/>
          </p:cNvSpPr>
          <p:nvPr>
            <p:ph type="body" sz="quarter" idx="14"/>
          </p:nvPr>
        </p:nvSpPr>
        <p:spPr/>
        <p:txBody>
          <a:bodyPr/>
          <a:lstStyle/>
          <a:p>
            <a:r>
              <a:rPr lang="en-US" smtClean="0">
                <a:solidFill>
                  <a:srgbClr val="000000"/>
                </a:solidFill>
                <a:latin typeface="Calibri"/>
              </a:rPr>
              <a:t>Measures of Position</a:t>
            </a:r>
            <a:endParaRPr lang="en-US">
              <a:solidFill>
                <a:srgbClr val="000000"/>
              </a:solidFill>
              <a:latin typeface="Calibri"/>
            </a:endParaRPr>
          </a:p>
        </p:txBody>
      </p:sp>
      <p:sp>
        <p:nvSpPr>
          <p:cNvPr id="7" name="ObjectiveNumber" hidden="1"/>
          <p:cNvSpPr>
            <a:spLocks noGrp="1"/>
          </p:cNvSpPr>
          <p:nvPr>
            <p:ph type="body" sz="quarter" idx="15"/>
          </p:nvPr>
        </p:nvSpPr>
        <p:spPr/>
        <p:txBody>
          <a:bodyPr/>
          <a:lstStyle/>
          <a:p>
            <a:endParaRPr lang="en-US">
              <a:solidFill>
                <a:srgbClr val="000000"/>
              </a:solidFill>
              <a:latin typeface="Calibri"/>
            </a:endParaRPr>
          </a:p>
        </p:txBody>
      </p:sp>
      <p:sp>
        <p:nvSpPr>
          <p:cNvPr id="8" name="Objective" hidden="1"/>
          <p:cNvSpPr>
            <a:spLocks noGrp="1"/>
          </p:cNvSpPr>
          <p:nvPr>
            <p:ph type="body" sz="quarter" idx="16"/>
          </p:nvPr>
        </p:nvSpPr>
        <p:spPr/>
        <p:txBody>
          <a:bodyPr/>
          <a:lstStyle/>
          <a:p>
            <a:endParaRPr lang="en-US">
              <a:solidFill>
                <a:srgbClr val="000000"/>
              </a:solidFill>
              <a:latin typeface="Calibri"/>
            </a:endParaRPr>
          </a:p>
        </p:txBody>
      </p:sp>
      <p:sp>
        <p:nvSpPr>
          <p:cNvPr id="9" name="ItemNumber" hidden="1"/>
          <p:cNvSpPr>
            <a:spLocks noGrp="1"/>
          </p:cNvSpPr>
          <p:nvPr>
            <p:ph type="body" sz="quarter" idx="17"/>
          </p:nvPr>
        </p:nvSpPr>
        <p:spPr/>
        <p:txBody>
          <a:bodyPr/>
          <a:lstStyle/>
          <a:p>
            <a:endParaRPr lang="en-US">
              <a:solidFill>
                <a:srgbClr val="000000"/>
              </a:solidFill>
              <a:latin typeface="Calibri"/>
            </a:endParaRPr>
          </a:p>
        </p:txBody>
      </p:sp>
      <p:sp>
        <p:nvSpPr>
          <p:cNvPr id="10" name="ItemTitle"/>
          <p:cNvSpPr>
            <a:spLocks noGrp="1"/>
          </p:cNvSpPr>
          <p:nvPr>
            <p:ph type="body" sz="quarter" idx="18"/>
          </p:nvPr>
        </p:nvSpPr>
        <p:spPr/>
        <p:txBody>
          <a:bodyPr/>
          <a:lstStyle/>
          <a:p>
            <a:r>
              <a:rPr lang="en-US" dirty="0"/>
              <a:t>Finding Data Values Corresponding to Q</a:t>
            </a:r>
            <a:r>
              <a:rPr lang="en-US" baseline="-25000" dirty="0"/>
              <a:t>1</a:t>
            </a:r>
            <a:r>
              <a:rPr lang="en-US" dirty="0"/>
              <a:t>, Q</a:t>
            </a:r>
            <a:r>
              <a:rPr lang="en-US" baseline="-25000" dirty="0"/>
              <a:t>2</a:t>
            </a:r>
            <a:r>
              <a:rPr lang="en-US" dirty="0"/>
              <a:t>, and Q</a:t>
            </a:r>
            <a:r>
              <a:rPr lang="en-US" baseline="-25000" dirty="0"/>
              <a:t>3</a:t>
            </a:r>
            <a:endParaRPr lang="en-US" baseline="-25000" dirty="0">
              <a:latin typeface="Calibri"/>
            </a:endParaRPr>
          </a:p>
        </p:txBody>
      </p:sp>
      <p:sp>
        <p:nvSpPr>
          <p:cNvPr id="11" name="CONS" hidden="1"/>
          <p:cNvSpPr>
            <a:spLocks noGrp="1"/>
          </p:cNvSpPr>
          <p:nvPr>
            <p:ph type="body" sz="quarter" idx="19"/>
          </p:nvPr>
        </p:nvSpPr>
        <p:spPr/>
        <p:txBody>
          <a:bodyPr/>
          <a:lstStyle/>
          <a:p>
            <a:endParaRPr lang="en-US">
              <a:solidFill>
                <a:srgbClr val="000000"/>
              </a:solidFill>
              <a:latin typeface="Calibri"/>
            </a:endParaRPr>
          </a:p>
        </p:txBody>
      </p:sp>
      <p:sp>
        <p:nvSpPr>
          <p:cNvPr id="12" name="SlideNumber"/>
          <p:cNvSpPr>
            <a:spLocks noGrp="1"/>
          </p:cNvSpPr>
          <p:nvPr>
            <p:ph type="body" sz="quarter" idx="20"/>
          </p:nvPr>
        </p:nvSpPr>
        <p:spPr/>
        <p:txBody>
          <a:bodyPr/>
          <a:lstStyle/>
          <a:p>
            <a:endParaRPr lang="en-US">
              <a:solidFill>
                <a:srgbClr val="000000"/>
              </a:solidFill>
              <a:latin typeface="Calibri"/>
            </a:endParaRPr>
          </a:p>
        </p:txBody>
      </p:sp>
      <p:sp>
        <p:nvSpPr>
          <p:cNvPr id="13" name="Copyright" hidden="1"/>
          <p:cNvSpPr>
            <a:spLocks noGrp="1"/>
          </p:cNvSpPr>
          <p:nvPr>
            <p:ph type="body" sz="quarter" idx="21"/>
          </p:nvPr>
        </p:nvSpPr>
        <p:spPr/>
        <p:txBody>
          <a:bodyPr/>
          <a:lstStyle/>
          <a:p>
            <a:endParaRPr lang="en-US">
              <a:solidFill>
                <a:srgbClr val="000000"/>
              </a:solidFill>
              <a:latin typeface="Calibri"/>
            </a:endParaRPr>
          </a:p>
        </p:txBody>
      </p:sp>
      <p:sp>
        <p:nvSpPr>
          <p:cNvPr id="14" name="Rectangle 13"/>
          <p:cNvSpPr/>
          <p:nvPr/>
        </p:nvSpPr>
        <p:spPr>
          <a:xfrm>
            <a:off x="152400" y="1524000"/>
            <a:ext cx="8991600" cy="4401205"/>
          </a:xfrm>
          <a:prstGeom prst="rect">
            <a:avLst/>
          </a:prstGeom>
        </p:spPr>
        <p:txBody>
          <a:bodyPr wrap="square">
            <a:spAutoFit/>
          </a:bodyPr>
          <a:lstStyle/>
          <a:p>
            <a:pPr marL="1381125" indent="-1381125"/>
            <a:r>
              <a:rPr lang="en-US" sz="2800" b="1" dirty="0"/>
              <a:t>Step </a:t>
            </a:r>
            <a:r>
              <a:rPr lang="en-US" sz="2800" b="1" dirty="0" smtClean="0"/>
              <a:t>1	</a:t>
            </a:r>
            <a:r>
              <a:rPr lang="en-US" sz="2800" dirty="0" smtClean="0"/>
              <a:t>Arrange </a:t>
            </a:r>
            <a:r>
              <a:rPr lang="en-US" sz="2800" dirty="0"/>
              <a:t>the data in order from lowest to </a:t>
            </a:r>
            <a:r>
              <a:rPr lang="en-US" sz="2800" dirty="0" smtClean="0"/>
              <a:t>highest.</a:t>
            </a:r>
            <a:br>
              <a:rPr lang="en-US" sz="2800" dirty="0" smtClean="0"/>
            </a:br>
            <a:endParaRPr lang="en-US" sz="2800" dirty="0" smtClean="0"/>
          </a:p>
          <a:p>
            <a:pPr marL="1381125" indent="-1381125"/>
            <a:r>
              <a:rPr lang="en-US" sz="2800" b="1" dirty="0" smtClean="0"/>
              <a:t>Step </a:t>
            </a:r>
            <a:r>
              <a:rPr lang="en-US" sz="2800" b="1" dirty="0"/>
              <a:t>2 </a:t>
            </a:r>
            <a:r>
              <a:rPr lang="en-US" sz="2800" b="1" dirty="0" smtClean="0"/>
              <a:t>	</a:t>
            </a:r>
            <a:r>
              <a:rPr lang="en-US" sz="2800" dirty="0" smtClean="0"/>
              <a:t>Find </a:t>
            </a:r>
            <a:r>
              <a:rPr lang="en-US" sz="2800" dirty="0"/>
              <a:t>the median of the data values. This is the value for </a:t>
            </a:r>
            <a:r>
              <a:rPr lang="en-US" sz="2800" i="1" dirty="0"/>
              <a:t>Q</a:t>
            </a:r>
            <a:r>
              <a:rPr lang="en-US" sz="2800" baseline="-25000" dirty="0"/>
              <a:t>2</a:t>
            </a:r>
            <a:r>
              <a:rPr lang="en-US" sz="2800" dirty="0" smtClean="0"/>
              <a:t>.</a:t>
            </a:r>
            <a:br>
              <a:rPr lang="en-US" sz="2800" dirty="0" smtClean="0"/>
            </a:br>
            <a:endParaRPr lang="en-US" sz="2800" dirty="0"/>
          </a:p>
          <a:p>
            <a:pPr marL="1381125" indent="-1381125"/>
            <a:r>
              <a:rPr lang="en-US" sz="2800" b="1" dirty="0"/>
              <a:t>Step 3 </a:t>
            </a:r>
            <a:r>
              <a:rPr lang="en-US" sz="2800" b="1" dirty="0" smtClean="0"/>
              <a:t>	</a:t>
            </a:r>
            <a:r>
              <a:rPr lang="en-US" sz="2800" dirty="0" smtClean="0"/>
              <a:t>Find </a:t>
            </a:r>
            <a:r>
              <a:rPr lang="en-US" sz="2800" dirty="0"/>
              <a:t>the median of the data values that fall below </a:t>
            </a:r>
            <a:r>
              <a:rPr lang="en-US" sz="2800" i="1" dirty="0"/>
              <a:t>Q</a:t>
            </a:r>
            <a:r>
              <a:rPr lang="en-US" sz="2800" baseline="-25000" dirty="0"/>
              <a:t>2</a:t>
            </a:r>
            <a:r>
              <a:rPr lang="en-US" sz="2800" dirty="0"/>
              <a:t>. This is the value for </a:t>
            </a:r>
            <a:r>
              <a:rPr lang="en-US" sz="2800" i="1" dirty="0"/>
              <a:t>Q</a:t>
            </a:r>
            <a:r>
              <a:rPr lang="en-US" sz="2800" baseline="-25000" dirty="0"/>
              <a:t>1</a:t>
            </a:r>
            <a:r>
              <a:rPr lang="en-US" sz="2800" dirty="0" smtClean="0"/>
              <a:t>.</a:t>
            </a:r>
            <a:br>
              <a:rPr lang="en-US" sz="2800" dirty="0" smtClean="0"/>
            </a:br>
            <a:endParaRPr lang="en-US" sz="2800" dirty="0"/>
          </a:p>
          <a:p>
            <a:pPr marL="1381125" indent="-1381125"/>
            <a:r>
              <a:rPr lang="en-US" sz="2800" b="1" dirty="0"/>
              <a:t>Step 4 </a:t>
            </a:r>
            <a:r>
              <a:rPr lang="en-US" sz="2800" b="1" dirty="0" smtClean="0"/>
              <a:t>	</a:t>
            </a:r>
            <a:r>
              <a:rPr lang="en-US" sz="2800" dirty="0" smtClean="0"/>
              <a:t>Find </a:t>
            </a:r>
            <a:r>
              <a:rPr lang="en-US" sz="2800" dirty="0"/>
              <a:t>the median of the data values that fall above </a:t>
            </a:r>
            <a:r>
              <a:rPr lang="en-US" sz="2800" i="1" dirty="0"/>
              <a:t>Q</a:t>
            </a:r>
            <a:r>
              <a:rPr lang="en-US" sz="2800" baseline="-25000" dirty="0"/>
              <a:t>2</a:t>
            </a:r>
            <a:r>
              <a:rPr lang="en-US" sz="2800" dirty="0"/>
              <a:t>. This is the value for </a:t>
            </a:r>
            <a:r>
              <a:rPr lang="en-US" sz="2800" i="1" dirty="0"/>
              <a:t>Q</a:t>
            </a:r>
            <a:r>
              <a:rPr lang="en-US" sz="2800" baseline="-25000" dirty="0"/>
              <a:t>3</a:t>
            </a:r>
            <a:r>
              <a:rPr lang="en-US" sz="2800" dirty="0"/>
              <a:t>.</a:t>
            </a:r>
          </a:p>
        </p:txBody>
      </p:sp>
    </p:spTree>
    <p:custDataLst>
      <p:tags r:id="rId1"/>
    </p:custDataLst>
    <p:extLst>
      <p:ext uri="{BB962C8B-B14F-4D97-AF65-F5344CB8AC3E}">
        <p14:creationId xmlns:p14="http://schemas.microsoft.com/office/powerpoint/2010/main" val="1529306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8601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3-3</a:t>
            </a:r>
          </a:p>
          <a:p>
            <a:pPr>
              <a:buFont typeface="Wingdings" pitchFamily="2" charset="2"/>
              <a:buNone/>
            </a:pPr>
            <a:r>
              <a:rPr lang="en-US" sz="3600" dirty="0" smtClean="0"/>
              <a:t>Example 3-34</a:t>
            </a:r>
          </a:p>
          <a:p>
            <a:pPr>
              <a:buFont typeface="Wingdings" pitchFamily="2" charset="2"/>
              <a:buNone/>
            </a:pPr>
            <a:r>
              <a:rPr lang="en-US" sz="3600" dirty="0" smtClean="0"/>
              <a:t>Page #156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33029776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457200" y="415925"/>
            <a:ext cx="8229600" cy="685800"/>
          </a:xfrm>
        </p:spPr>
        <p:txBody>
          <a:bodyPr/>
          <a:lstStyle/>
          <a:p>
            <a:pPr eaLnBrk="1" hangingPunct="1"/>
            <a:r>
              <a:rPr lang="en-US" sz="3600" dirty="0" smtClean="0"/>
              <a:t>Example 3-34: Quartiles</a:t>
            </a:r>
          </a:p>
        </p:txBody>
      </p:sp>
      <p:sp>
        <p:nvSpPr>
          <p:cNvPr id="11267" name="Rectangle 3"/>
          <p:cNvSpPr>
            <a:spLocks noGrp="1" noChangeArrowheads="1"/>
          </p:cNvSpPr>
          <p:nvPr>
            <p:ph type="body" idx="1"/>
          </p:nvPr>
        </p:nvSpPr>
        <p:spPr>
          <a:xfrm>
            <a:off x="457200" y="1066800"/>
            <a:ext cx="8340725" cy="2514600"/>
          </a:xfrm>
        </p:spPr>
        <p:txBody>
          <a:bodyPr/>
          <a:lstStyle/>
          <a:p>
            <a:pPr>
              <a:buFont typeface="Wingdings" pitchFamily="2" charset="2"/>
              <a:buNone/>
              <a:defRPr/>
            </a:pPr>
            <a:r>
              <a:rPr lang="en-US" sz="2800" dirty="0" smtClean="0"/>
              <a:t>Find </a:t>
            </a:r>
            <a:r>
              <a:rPr lang="en-US" sz="2800" dirty="0" smtClean="0">
                <a:latin typeface="Times New Roman" pitchFamily="18" charset="0"/>
                <a:cs typeface="Times New Roman" pitchFamily="18" charset="0"/>
              </a:rPr>
              <a:t>Q</a:t>
            </a:r>
            <a:r>
              <a:rPr lang="en-US" sz="2800" baseline="-25000" dirty="0" smtClean="0"/>
              <a:t>1</a:t>
            </a:r>
            <a:r>
              <a:rPr lang="en-US" sz="2800" dirty="0" smtClean="0"/>
              <a:t>, </a:t>
            </a:r>
            <a:r>
              <a:rPr lang="en-US" sz="2800" dirty="0" smtClean="0">
                <a:latin typeface="Times New Roman" pitchFamily="18" charset="0"/>
                <a:cs typeface="Times New Roman" pitchFamily="18" charset="0"/>
              </a:rPr>
              <a:t>Q</a:t>
            </a:r>
            <a:r>
              <a:rPr lang="en-US" sz="2800" baseline="-25000" dirty="0" smtClean="0"/>
              <a:t>2</a:t>
            </a:r>
            <a:r>
              <a:rPr lang="en-US" sz="2800" dirty="0" smtClean="0"/>
              <a:t>, and </a:t>
            </a:r>
            <a:r>
              <a:rPr lang="en-US" sz="2800" dirty="0" smtClean="0">
                <a:latin typeface="Times New Roman" pitchFamily="18" charset="0"/>
                <a:cs typeface="Times New Roman" pitchFamily="18" charset="0"/>
              </a:rPr>
              <a:t>Q</a:t>
            </a:r>
            <a:r>
              <a:rPr lang="en-US" sz="2800" baseline="-25000" dirty="0" smtClean="0"/>
              <a:t>3</a:t>
            </a:r>
            <a:r>
              <a:rPr lang="en-US" sz="2800" dirty="0" smtClean="0"/>
              <a:t> for the data set.</a:t>
            </a:r>
          </a:p>
          <a:p>
            <a:pPr lvl="1">
              <a:buFont typeface="Wingdings" pitchFamily="2" charset="2"/>
              <a:buNone/>
              <a:defRPr/>
            </a:pPr>
            <a:r>
              <a:rPr lang="en-US" sz="2400" dirty="0" smtClean="0">
                <a:ea typeface="+mn-ea"/>
                <a:cs typeface="+mn-cs"/>
              </a:rPr>
              <a:t>15, 13, 6, 5, 12, 50, 22, 18</a:t>
            </a:r>
          </a:p>
          <a:p>
            <a:pPr lvl="1">
              <a:buFont typeface="Wingdings" pitchFamily="2" charset="2"/>
              <a:buNone/>
              <a:defRPr/>
            </a:pPr>
            <a:endParaRPr lang="en-US" sz="1200" dirty="0" smtClean="0">
              <a:ea typeface="+mn-ea"/>
              <a:cs typeface="+mn-cs"/>
            </a:endParaRPr>
          </a:p>
          <a:p>
            <a:pPr>
              <a:buFont typeface="Wingdings" pitchFamily="2" charset="2"/>
              <a:buNone/>
              <a:defRPr/>
            </a:pPr>
            <a:endParaRPr lang="en-US" sz="100" dirty="0" smtClean="0"/>
          </a:p>
          <a:p>
            <a:pPr>
              <a:buFont typeface="Wingdings" pitchFamily="2" charset="2"/>
              <a:buNone/>
              <a:defRPr/>
            </a:pPr>
            <a:r>
              <a:rPr lang="en-US" sz="2800" dirty="0" smtClean="0"/>
              <a:t>Sort in ascending order.</a:t>
            </a:r>
          </a:p>
          <a:p>
            <a:pPr lvl="1">
              <a:buFont typeface="Wingdings" pitchFamily="2" charset="2"/>
              <a:buNone/>
              <a:defRPr/>
            </a:pPr>
            <a:r>
              <a:rPr lang="en-US" sz="2400" dirty="0" smtClean="0">
                <a:ea typeface="+mn-ea"/>
                <a:cs typeface="+mn-cs"/>
              </a:rPr>
              <a:t>5, 6, 12, 13, 15, 18, 22, 50</a:t>
            </a:r>
          </a:p>
        </p:txBody>
      </p:sp>
      <p:cxnSp>
        <p:nvCxnSpPr>
          <p:cNvPr id="16" name="Straight Arrow Connector 15"/>
          <p:cNvCxnSpPr>
            <a:cxnSpLocks noChangeShapeType="1"/>
          </p:cNvCxnSpPr>
          <p:nvPr/>
        </p:nvCxnSpPr>
        <p:spPr bwMode="auto">
          <a:xfrm rot="5400000" flipH="1" flipV="1">
            <a:off x="2515394" y="3258344"/>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rot="5400000" flipH="1" flipV="1">
            <a:off x="1512094" y="3261519"/>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80901" name="Object 3"/>
          <p:cNvGraphicFramePr>
            <a:graphicFrameLocks noChangeAspect="1"/>
          </p:cNvGraphicFramePr>
          <p:nvPr>
            <p:extLst>
              <p:ext uri="{D42A27DB-BD31-4B8C-83A1-F6EECF244321}">
                <p14:modId xmlns:p14="http://schemas.microsoft.com/office/powerpoint/2010/main" val="3705792514"/>
              </p:ext>
            </p:extLst>
          </p:nvPr>
        </p:nvGraphicFramePr>
        <p:xfrm>
          <a:off x="1897063" y="3562350"/>
          <a:ext cx="2522537" cy="857250"/>
        </p:xfrm>
        <a:graphic>
          <a:graphicData uri="http://schemas.openxmlformats.org/presentationml/2006/ole">
            <mc:AlternateContent xmlns:mc="http://schemas.openxmlformats.org/markup-compatibility/2006">
              <mc:Choice xmlns:v="urn:schemas-microsoft-com:vml" Requires="v">
                <p:oleObj spid="_x0000_s27746" name="Equation" r:id="rId4" imgW="1155600" imgH="393480" progId="Equation.DSMT4">
                  <p:embed/>
                </p:oleObj>
              </mc:Choice>
              <mc:Fallback>
                <p:oleObj name="Equation" r:id="rId4" imgW="1155600" imgH="393480" progId="Equation.DSMT4">
                  <p:embed/>
                  <p:pic>
                    <p:nvPicPr>
                      <p:cNvPr id="0" name=""/>
                      <p:cNvPicPr>
                        <a:picLocks noChangeAspect="1" noChangeArrowheads="1"/>
                      </p:cNvPicPr>
                      <p:nvPr/>
                    </p:nvPicPr>
                    <p:blipFill>
                      <a:blip r:embed="rId5"/>
                      <a:srcRect/>
                      <a:stretch>
                        <a:fillRect/>
                      </a:stretch>
                    </p:blipFill>
                    <p:spPr bwMode="auto">
                      <a:xfrm>
                        <a:off x="1897063" y="3562350"/>
                        <a:ext cx="2522537"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2" name="Object 6"/>
          <p:cNvGraphicFramePr>
            <a:graphicFrameLocks noChangeAspect="1"/>
          </p:cNvGraphicFramePr>
          <p:nvPr>
            <p:extLst>
              <p:ext uri="{D42A27DB-BD31-4B8C-83A1-F6EECF244321}">
                <p14:modId xmlns:p14="http://schemas.microsoft.com/office/powerpoint/2010/main" val="2146369980"/>
              </p:ext>
            </p:extLst>
          </p:nvPr>
        </p:nvGraphicFramePr>
        <p:xfrm>
          <a:off x="1951038" y="4419600"/>
          <a:ext cx="2217737" cy="857250"/>
        </p:xfrm>
        <a:graphic>
          <a:graphicData uri="http://schemas.openxmlformats.org/presentationml/2006/ole">
            <mc:AlternateContent xmlns:mc="http://schemas.openxmlformats.org/markup-compatibility/2006">
              <mc:Choice xmlns:v="urn:schemas-microsoft-com:vml" Requires="v">
                <p:oleObj spid="_x0000_s27747" name="Equation" r:id="rId6" imgW="1015920" imgH="393480" progId="Equation.DSMT4">
                  <p:embed/>
                </p:oleObj>
              </mc:Choice>
              <mc:Fallback>
                <p:oleObj name="Equation" r:id="rId6" imgW="1015920" imgH="393480" progId="Equation.DSMT4">
                  <p:embed/>
                  <p:pic>
                    <p:nvPicPr>
                      <p:cNvPr id="0" name=""/>
                      <p:cNvPicPr>
                        <a:picLocks noChangeAspect="1" noChangeArrowheads="1"/>
                      </p:cNvPicPr>
                      <p:nvPr/>
                    </p:nvPicPr>
                    <p:blipFill>
                      <a:blip r:embed="rId7"/>
                      <a:srcRect/>
                      <a:stretch>
                        <a:fillRect/>
                      </a:stretch>
                    </p:blipFill>
                    <p:spPr bwMode="auto">
                      <a:xfrm>
                        <a:off x="1951038" y="4419600"/>
                        <a:ext cx="2217737"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7"/>
          <p:cNvGraphicFramePr>
            <a:graphicFrameLocks noChangeAspect="1"/>
          </p:cNvGraphicFramePr>
          <p:nvPr>
            <p:extLst>
              <p:ext uri="{D42A27DB-BD31-4B8C-83A1-F6EECF244321}">
                <p14:modId xmlns:p14="http://schemas.microsoft.com/office/powerpoint/2010/main" val="1715136552"/>
              </p:ext>
            </p:extLst>
          </p:nvPr>
        </p:nvGraphicFramePr>
        <p:xfrm>
          <a:off x="1966913" y="5334000"/>
          <a:ext cx="2578100" cy="857250"/>
        </p:xfrm>
        <a:graphic>
          <a:graphicData uri="http://schemas.openxmlformats.org/presentationml/2006/ole">
            <mc:AlternateContent xmlns:mc="http://schemas.openxmlformats.org/markup-compatibility/2006">
              <mc:Choice xmlns:v="urn:schemas-microsoft-com:vml" Requires="v">
                <p:oleObj spid="_x0000_s27748" name="Equation" r:id="rId8" imgW="1180800" imgH="393480" progId="Equation.DSMT4">
                  <p:embed/>
                </p:oleObj>
              </mc:Choice>
              <mc:Fallback>
                <p:oleObj name="Equation" r:id="rId8" imgW="1180800" imgH="393480" progId="Equation.DSMT4">
                  <p:embed/>
                  <p:pic>
                    <p:nvPicPr>
                      <p:cNvPr id="0" name=""/>
                      <p:cNvPicPr>
                        <a:picLocks noChangeAspect="1" noChangeArrowheads="1"/>
                      </p:cNvPicPr>
                      <p:nvPr/>
                    </p:nvPicPr>
                    <p:blipFill>
                      <a:blip r:embed="rId9"/>
                      <a:srcRect/>
                      <a:stretch>
                        <a:fillRect/>
                      </a:stretch>
                    </p:blipFill>
                    <p:spPr bwMode="auto">
                      <a:xfrm>
                        <a:off x="1966913" y="5334000"/>
                        <a:ext cx="25781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7" name="Straight Arrow Connector 16"/>
          <p:cNvCxnSpPr>
            <a:cxnSpLocks noChangeShapeType="1"/>
          </p:cNvCxnSpPr>
          <p:nvPr/>
        </p:nvCxnSpPr>
        <p:spPr bwMode="auto">
          <a:xfrm rot="5400000" flipH="1" flipV="1">
            <a:off x="3493294" y="3261519"/>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84</a:t>
            </a:fld>
            <a:endParaRPr lang="en-US" dirty="0" smtClean="0">
              <a:solidFill>
                <a:srgbClr val="000000"/>
              </a:solidFill>
              <a:latin typeface="Arial Black" pitchFamily="34" charset="0"/>
            </a:endParaRPr>
          </a:p>
        </p:txBody>
      </p:sp>
      <p:sp>
        <p:nvSpPr>
          <p:cNvPr id="1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322734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09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09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457200"/>
            <a:ext cx="8229600" cy="1066800"/>
          </a:xfrm>
        </p:spPr>
        <p:txBody>
          <a:bodyPr/>
          <a:lstStyle/>
          <a:p>
            <a:pPr eaLnBrk="1" hangingPunct="1"/>
            <a:r>
              <a:rPr lang="en-US" sz="4000" smtClean="0"/>
              <a:t>Measures of Position: </a:t>
            </a:r>
            <a:br>
              <a:rPr lang="en-US" sz="4000" smtClean="0"/>
            </a:br>
            <a:r>
              <a:rPr lang="en-US" sz="4000" smtClean="0"/>
              <a:t>Outliers</a:t>
            </a:r>
          </a:p>
        </p:txBody>
      </p:sp>
      <p:sp>
        <p:nvSpPr>
          <p:cNvPr id="55299" name="Rectangle 3"/>
          <p:cNvSpPr>
            <a:spLocks noGrp="1" noChangeArrowheads="1"/>
          </p:cNvSpPr>
          <p:nvPr>
            <p:ph type="body" sz="half" idx="1"/>
          </p:nvPr>
        </p:nvSpPr>
        <p:spPr>
          <a:xfrm>
            <a:off x="381000" y="1828800"/>
            <a:ext cx="8153400" cy="4495800"/>
          </a:xfrm>
        </p:spPr>
        <p:txBody>
          <a:bodyPr/>
          <a:lstStyle/>
          <a:p>
            <a:pPr eaLnBrk="1" hangingPunct="1">
              <a:lnSpc>
                <a:spcPct val="80000"/>
              </a:lnSpc>
              <a:spcBef>
                <a:spcPct val="50000"/>
              </a:spcBef>
              <a:defRPr/>
            </a:pPr>
            <a:r>
              <a:rPr lang="en-US" dirty="0" smtClean="0"/>
              <a:t>An </a:t>
            </a:r>
            <a:r>
              <a:rPr lang="en-US" b="1" dirty="0" smtClean="0">
                <a:solidFill>
                  <a:srgbClr val="000099"/>
                </a:solidFill>
                <a:effectLst>
                  <a:outerShdw blurRad="38100" dist="38100" dir="2700000" algn="tl">
                    <a:srgbClr val="C0C0C0"/>
                  </a:outerShdw>
                </a:effectLst>
              </a:rPr>
              <a:t>outlier</a:t>
            </a:r>
            <a:r>
              <a:rPr lang="en-US" dirty="0" smtClean="0"/>
              <a:t> is an extremely high or low data value when compared with the rest of the data values.</a:t>
            </a:r>
            <a:endParaRPr lang="en-US" baseline="-25000" dirty="0" smtClean="0"/>
          </a:p>
          <a:p>
            <a:pPr eaLnBrk="1" hangingPunct="1">
              <a:lnSpc>
                <a:spcPct val="80000"/>
              </a:lnSpc>
              <a:spcBef>
                <a:spcPct val="50000"/>
              </a:spcBef>
              <a:defRPr/>
            </a:pPr>
            <a:r>
              <a:rPr lang="en-US" dirty="0" smtClean="0"/>
              <a:t>A data value less than </a:t>
            </a:r>
            <a:r>
              <a:rPr lang="en-US" dirty="0" smtClean="0">
                <a:latin typeface="Times New Roman" pitchFamily="18" charset="0"/>
                <a:cs typeface="Times New Roman" pitchFamily="18" charset="0"/>
              </a:rPr>
              <a:t>Q</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1.5(IQR)</a:t>
            </a:r>
            <a:r>
              <a:rPr lang="en-US" dirty="0" smtClean="0"/>
              <a:t> or greater than </a:t>
            </a:r>
            <a:r>
              <a:rPr lang="en-US" dirty="0" smtClean="0">
                <a:latin typeface="Times New Roman" pitchFamily="18" charset="0"/>
                <a:cs typeface="Times New Roman" pitchFamily="18" charset="0"/>
              </a:rPr>
              <a:t>Q</a:t>
            </a:r>
            <a:r>
              <a:rPr lang="en-US" baseline="-25000" dirty="0">
                <a:latin typeface="Times New Roman" pitchFamily="18" charset="0"/>
                <a:cs typeface="Times New Roman" pitchFamily="18" charset="0"/>
              </a:rPr>
              <a:t>3</a:t>
            </a:r>
            <a:r>
              <a:rPr lang="en-US" dirty="0" smtClean="0">
                <a:latin typeface="Times New Roman" pitchFamily="18" charset="0"/>
                <a:cs typeface="Times New Roman" pitchFamily="18" charset="0"/>
              </a:rPr>
              <a:t> + 1.5(IQR) </a:t>
            </a:r>
            <a:r>
              <a:rPr lang="en-US" dirty="0" smtClean="0"/>
              <a:t>can be considered an outlier.</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2824922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457200"/>
            <a:ext cx="8229600" cy="914400"/>
          </a:xfrm>
        </p:spPr>
        <p:txBody>
          <a:bodyPr/>
          <a:lstStyle/>
          <a:p>
            <a:pPr eaLnBrk="1" hangingPunct="1"/>
            <a:r>
              <a:rPr lang="en-US" smtClean="0"/>
              <a:t>3.4 Exploratory Data Analysis</a:t>
            </a:r>
          </a:p>
        </p:txBody>
      </p:sp>
      <p:sp>
        <p:nvSpPr>
          <p:cNvPr id="33795" name="Rectangle 3"/>
          <p:cNvSpPr>
            <a:spLocks noGrp="1" noChangeArrowheads="1"/>
          </p:cNvSpPr>
          <p:nvPr>
            <p:ph type="body" sz="half" idx="1"/>
          </p:nvPr>
        </p:nvSpPr>
        <p:spPr>
          <a:xfrm>
            <a:off x="457200" y="1371600"/>
            <a:ext cx="8153400" cy="3810000"/>
          </a:xfrm>
        </p:spPr>
        <p:txBody>
          <a:bodyPr/>
          <a:lstStyle/>
          <a:p>
            <a:pPr eaLnBrk="1" hangingPunct="1">
              <a:spcBef>
                <a:spcPct val="50000"/>
              </a:spcBef>
              <a:defRPr/>
            </a:pPr>
            <a:r>
              <a:rPr lang="en-US" sz="3600" dirty="0" smtClean="0"/>
              <a:t>The </a:t>
            </a:r>
            <a:r>
              <a:rPr lang="en-US" sz="3600" b="1" dirty="0" smtClean="0">
                <a:solidFill>
                  <a:srgbClr val="000099"/>
                </a:solidFill>
                <a:effectLst>
                  <a:outerShdw blurRad="38100" dist="38100" dir="2700000" algn="tl">
                    <a:srgbClr val="C0C0C0"/>
                  </a:outerShdw>
                </a:effectLst>
              </a:rPr>
              <a:t>Five-Number Summary</a:t>
            </a:r>
            <a:r>
              <a:rPr lang="en-US" sz="3600" dirty="0" smtClean="0"/>
              <a:t> is composed of the following numbers: </a:t>
            </a:r>
            <a:r>
              <a:rPr lang="en-US" sz="3600" dirty="0" smtClean="0">
                <a:latin typeface="Times New Roman" pitchFamily="18" charset="0"/>
                <a:cs typeface="Times New Roman" pitchFamily="18" charset="0"/>
              </a:rPr>
              <a:t>Low, Q</a:t>
            </a:r>
            <a:r>
              <a:rPr lang="en-US" sz="3600" baseline="-25000" dirty="0" smtClean="0">
                <a:latin typeface="Times New Roman" pitchFamily="18" charset="0"/>
                <a:cs typeface="Times New Roman" pitchFamily="18" charset="0"/>
              </a:rPr>
              <a:t>1</a:t>
            </a:r>
            <a:r>
              <a:rPr lang="en-US" sz="3600" dirty="0" smtClean="0">
                <a:latin typeface="Times New Roman" pitchFamily="18" charset="0"/>
                <a:cs typeface="Times New Roman" pitchFamily="18" charset="0"/>
              </a:rPr>
              <a:t>, MD, Q</a:t>
            </a:r>
            <a:r>
              <a:rPr lang="en-US" sz="3600" baseline="-25000" dirty="0" smtClean="0">
                <a:latin typeface="Times New Roman" pitchFamily="18" charset="0"/>
                <a:cs typeface="Times New Roman" pitchFamily="18" charset="0"/>
              </a:rPr>
              <a:t>3</a:t>
            </a:r>
            <a:r>
              <a:rPr lang="en-US" sz="3600" dirty="0" smtClean="0">
                <a:latin typeface="Times New Roman" pitchFamily="18" charset="0"/>
                <a:cs typeface="Times New Roman" pitchFamily="18" charset="0"/>
              </a:rPr>
              <a:t>, High</a:t>
            </a:r>
          </a:p>
          <a:p>
            <a:pPr eaLnBrk="1" hangingPunct="1">
              <a:spcBef>
                <a:spcPct val="50000"/>
              </a:spcBef>
              <a:defRPr/>
            </a:pPr>
            <a:r>
              <a:rPr lang="en-US" sz="3600" dirty="0" smtClean="0"/>
              <a:t>The Five-Number Summary can be graphically represented using a  </a:t>
            </a:r>
            <a:r>
              <a:rPr lang="en-US" sz="3600" b="1" dirty="0" err="1" smtClean="0">
                <a:solidFill>
                  <a:srgbClr val="000099"/>
                </a:solidFill>
                <a:effectLst>
                  <a:outerShdw blurRad="38100" dist="38100" dir="2700000" algn="tl">
                    <a:srgbClr val="C0C0C0"/>
                  </a:outerShdw>
                </a:effectLst>
              </a:rPr>
              <a:t>Boxplot</a:t>
            </a:r>
            <a:r>
              <a:rPr lang="en-US" sz="3600" dirty="0" smtClean="0"/>
              <a:t>.</a:t>
            </a:r>
            <a:endParaRPr lang="en-US" sz="3600" b="1" i="1"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4051743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57200" y="533400"/>
            <a:ext cx="8229600" cy="4724400"/>
          </a:xfrm>
        </p:spPr>
        <p:txBody>
          <a:bodyPr/>
          <a:lstStyle/>
          <a:p>
            <a:pPr marL="514350" indent="-514350" algn="ctr" eaLnBrk="1" hangingPunct="1">
              <a:spcBef>
                <a:spcPct val="50000"/>
              </a:spcBef>
              <a:spcAft>
                <a:spcPts val="600"/>
              </a:spcAft>
              <a:buFont typeface="Wingdings" pitchFamily="2" charset="2"/>
              <a:buNone/>
              <a:defRPr/>
            </a:pPr>
            <a:r>
              <a:rPr lang="en-US" sz="2800" dirty="0" smtClean="0">
                <a:cs typeface="Arial" pitchFamily="34" charset="0"/>
              </a:rPr>
              <a:t>Constructing </a:t>
            </a:r>
            <a:r>
              <a:rPr lang="en-US" sz="2800" dirty="0" err="1" smtClean="0">
                <a:cs typeface="Arial" pitchFamily="34" charset="0"/>
              </a:rPr>
              <a:t>Boxplots</a:t>
            </a:r>
            <a:endParaRPr lang="en-US" sz="2800" dirty="0" smtClean="0">
              <a:cs typeface="Arial" pitchFamily="34" charset="0"/>
            </a:endParaRPr>
          </a:p>
          <a:p>
            <a:pPr marL="457200" indent="-457200">
              <a:spcBef>
                <a:spcPts val="1200"/>
              </a:spcBef>
              <a:buClrTx/>
              <a:buSzPct val="100000"/>
              <a:buFont typeface="+mj-lt"/>
              <a:buAutoNum type="arabicPeriod"/>
              <a:defRPr/>
            </a:pPr>
            <a:r>
              <a:rPr lang="en-US" sz="2800" dirty="0" smtClean="0"/>
              <a:t>Find the five-number summary.</a:t>
            </a:r>
          </a:p>
          <a:p>
            <a:pPr marL="457200" indent="-457200">
              <a:spcBef>
                <a:spcPts val="1200"/>
              </a:spcBef>
              <a:buClrTx/>
              <a:buSzPct val="100000"/>
              <a:buFont typeface="+mj-lt"/>
              <a:buAutoNum type="arabicPeriod"/>
              <a:defRPr/>
            </a:pPr>
            <a:r>
              <a:rPr lang="en-US" sz="2800" dirty="0" smtClean="0"/>
              <a:t>Draw a horizontal axis with a scale that includes the maximum and minimum data values.</a:t>
            </a:r>
          </a:p>
          <a:p>
            <a:pPr marL="457200" indent="-457200">
              <a:spcBef>
                <a:spcPts val="1200"/>
              </a:spcBef>
              <a:buClrTx/>
              <a:buSzPct val="100000"/>
              <a:buFont typeface="+mj-lt"/>
              <a:buAutoNum type="arabicPeriod"/>
              <a:defRPr/>
            </a:pPr>
            <a:r>
              <a:rPr lang="en-US" sz="2800" dirty="0" smtClean="0"/>
              <a:t>Draw a box with vertical sides through </a:t>
            </a:r>
            <a:r>
              <a:rPr lang="en-US" sz="2800" i="1" dirty="0" smtClean="0">
                <a:latin typeface="Times New Roman" pitchFamily="18" charset="0"/>
                <a:cs typeface="Times New Roman" pitchFamily="18" charset="0"/>
              </a:rPr>
              <a:t>Q</a:t>
            </a:r>
            <a:r>
              <a:rPr lang="en-US" sz="2800" i="1" baseline="-25000" dirty="0" smtClean="0">
                <a:latin typeface="Times New Roman" pitchFamily="18" charset="0"/>
                <a:cs typeface="Times New Roman" pitchFamily="18" charset="0"/>
              </a:rPr>
              <a:t>1</a:t>
            </a:r>
            <a:r>
              <a:rPr lang="en-US" sz="2800" i="1" dirty="0" smtClean="0"/>
              <a:t> and </a:t>
            </a:r>
            <a:r>
              <a:rPr lang="en-US" sz="2800" i="1" dirty="0" smtClean="0">
                <a:latin typeface="Times New Roman" pitchFamily="18" charset="0"/>
                <a:cs typeface="Times New Roman" pitchFamily="18" charset="0"/>
              </a:rPr>
              <a:t>Q</a:t>
            </a:r>
            <a:r>
              <a:rPr lang="en-US" sz="2800" i="1" baseline="-25000" dirty="0" smtClean="0">
                <a:latin typeface="Times New Roman" pitchFamily="18" charset="0"/>
                <a:cs typeface="Times New Roman" pitchFamily="18" charset="0"/>
              </a:rPr>
              <a:t>3</a:t>
            </a:r>
            <a:r>
              <a:rPr lang="en-US" sz="2800" i="1" dirty="0" smtClean="0"/>
              <a:t>, and draw a vertical line </a:t>
            </a:r>
            <a:r>
              <a:rPr lang="en-US" sz="2800" dirty="0" smtClean="0"/>
              <a:t>though the median.</a:t>
            </a:r>
          </a:p>
          <a:p>
            <a:pPr marL="457200" indent="-457200">
              <a:spcBef>
                <a:spcPts val="1200"/>
              </a:spcBef>
              <a:buClrTx/>
              <a:buSzPct val="100000"/>
              <a:buFont typeface="+mj-lt"/>
              <a:buAutoNum type="arabicPeriod"/>
              <a:defRPr/>
            </a:pPr>
            <a:r>
              <a:rPr lang="en-US" sz="2800" dirty="0" smtClean="0"/>
              <a:t>Draw a line from the minimum data value to the left side of the box and a line from the maximum data value to the right side of the box.</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87</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282716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457200" y="457200"/>
            <a:ext cx="8229600" cy="1905000"/>
          </a:xfrm>
        </p:spPr>
        <p:txBody>
          <a:bodyPr/>
          <a:lstStyle/>
          <a:p>
            <a:r>
              <a:rPr lang="en-US" smtClean="0"/>
              <a:t>Chapter 3</a:t>
            </a:r>
            <a:br>
              <a:rPr lang="en-US" smtClean="0"/>
            </a:br>
            <a:r>
              <a:rPr lang="en-US" smtClean="0"/>
              <a:t>Data Description</a:t>
            </a:r>
          </a:p>
        </p:txBody>
      </p:sp>
      <p:sp>
        <p:nvSpPr>
          <p:cNvPr id="90115"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3-4</a:t>
            </a:r>
          </a:p>
          <a:p>
            <a:pPr>
              <a:buFont typeface="Wingdings" pitchFamily="2" charset="2"/>
              <a:buNone/>
            </a:pPr>
            <a:r>
              <a:rPr lang="en-US" sz="3600" dirty="0" smtClean="0"/>
              <a:t>Example 3-37</a:t>
            </a:r>
          </a:p>
          <a:p>
            <a:pPr>
              <a:buFont typeface="Wingdings" pitchFamily="2" charset="2"/>
              <a:buNone/>
            </a:pPr>
            <a:r>
              <a:rPr lang="en-US" sz="3600" dirty="0" smtClean="0"/>
              <a:t>Page #169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40244396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15925"/>
            <a:ext cx="8229600" cy="685800"/>
          </a:xfrm>
        </p:spPr>
        <p:txBody>
          <a:bodyPr/>
          <a:lstStyle/>
          <a:p>
            <a:pPr eaLnBrk="1" hangingPunct="1"/>
            <a:r>
              <a:rPr lang="en-US" sz="3600" smtClean="0"/>
              <a:t>Example 3-37: Meteorites</a:t>
            </a:r>
          </a:p>
        </p:txBody>
      </p:sp>
      <p:sp>
        <p:nvSpPr>
          <p:cNvPr id="11267" name="Rectangle 3"/>
          <p:cNvSpPr>
            <a:spLocks noGrp="1" noChangeArrowheads="1"/>
          </p:cNvSpPr>
          <p:nvPr>
            <p:ph type="body" idx="1"/>
          </p:nvPr>
        </p:nvSpPr>
        <p:spPr>
          <a:xfrm>
            <a:off x="533400" y="990600"/>
            <a:ext cx="8077200" cy="4267200"/>
          </a:xfrm>
        </p:spPr>
        <p:txBody>
          <a:bodyPr/>
          <a:lstStyle/>
          <a:p>
            <a:pPr marL="0" indent="0">
              <a:buFont typeface="Wingdings" pitchFamily="2" charset="2"/>
              <a:buNone/>
              <a:defRPr/>
            </a:pPr>
            <a:r>
              <a:rPr lang="en-US" sz="2800" dirty="0" smtClean="0"/>
              <a:t>The number of meteorites found in 10 U.S. states is shown.  Construct a </a:t>
            </a:r>
            <a:r>
              <a:rPr lang="en-US" sz="2800" dirty="0" err="1" smtClean="0"/>
              <a:t>boxplot</a:t>
            </a:r>
            <a:r>
              <a:rPr lang="en-US" sz="2800" dirty="0" smtClean="0"/>
              <a:t> for the data.</a:t>
            </a:r>
          </a:p>
          <a:p>
            <a:pPr marL="400050" lvl="1" indent="0">
              <a:buFont typeface="Wingdings" pitchFamily="2" charset="2"/>
              <a:buNone/>
              <a:defRPr/>
            </a:pPr>
            <a:r>
              <a:rPr lang="en-US" sz="2400" dirty="0" smtClean="0">
                <a:ea typeface="+mn-ea"/>
                <a:cs typeface="+mn-cs"/>
              </a:rPr>
              <a:t> 89, 47, 164, 296, 30, 215, 138, 78, 48, 39</a:t>
            </a:r>
          </a:p>
          <a:p>
            <a:pPr lvl="1">
              <a:buFont typeface="Wingdings" pitchFamily="2" charset="2"/>
              <a:buNone/>
              <a:defRPr/>
            </a:pPr>
            <a:endParaRPr lang="en-US" sz="1200" dirty="0" smtClean="0">
              <a:ea typeface="+mn-ea"/>
              <a:cs typeface="+mn-cs"/>
            </a:endParaRPr>
          </a:p>
          <a:p>
            <a:pPr>
              <a:buFont typeface="Wingdings" pitchFamily="2" charset="2"/>
              <a:buNone/>
              <a:defRPr/>
            </a:pPr>
            <a:endParaRPr lang="en-US" sz="100" dirty="0" smtClean="0"/>
          </a:p>
          <a:p>
            <a:pPr lvl="1">
              <a:buFont typeface="Wingdings" pitchFamily="2" charset="2"/>
              <a:buNone/>
              <a:defRPr/>
            </a:pPr>
            <a:r>
              <a:rPr lang="en-US" sz="2400" dirty="0" smtClean="0">
                <a:ea typeface="+mn-ea"/>
                <a:cs typeface="+mn-cs"/>
              </a:rPr>
              <a:t>30, 39, 47, 48, 78, 89, 138, 164, 215, 296</a:t>
            </a:r>
          </a:p>
          <a:p>
            <a:pPr lvl="1">
              <a:buFont typeface="Wingdings" pitchFamily="2" charset="2"/>
              <a:buNone/>
              <a:defRPr/>
            </a:pPr>
            <a:endParaRPr lang="en-US" sz="3600" dirty="0" smtClean="0">
              <a:ea typeface="+mn-ea"/>
              <a:cs typeface="+mn-cs"/>
            </a:endParaRPr>
          </a:p>
          <a:p>
            <a:pPr>
              <a:buFont typeface="Wingdings" pitchFamily="2" charset="2"/>
              <a:buNone/>
              <a:defRPr/>
            </a:pPr>
            <a:r>
              <a:rPr lang="en-US" sz="2800" dirty="0" smtClean="0"/>
              <a:t>Five-Number Summary: 30-47-83.5-164-296</a:t>
            </a:r>
          </a:p>
          <a:p>
            <a:pPr lvl="1">
              <a:buFont typeface="Wingdings" pitchFamily="2" charset="2"/>
              <a:buNone/>
              <a:defRPr/>
            </a:pPr>
            <a:endParaRPr lang="en-US" dirty="0" smtClean="0">
              <a:ea typeface="+mn-ea"/>
              <a:cs typeface="+mn-cs"/>
            </a:endParaRPr>
          </a:p>
          <a:p>
            <a:pPr lvl="1">
              <a:buFont typeface="Wingdings" pitchFamily="2" charset="2"/>
              <a:buNone/>
              <a:defRPr/>
            </a:pPr>
            <a:endParaRPr lang="en-US" sz="1200" dirty="0" smtClean="0">
              <a:ea typeface="+mn-ea"/>
              <a:cs typeface="+mn-cs"/>
            </a:endParaRPr>
          </a:p>
          <a:p>
            <a:pPr>
              <a:buFont typeface="Wingdings" pitchFamily="2" charset="2"/>
              <a:buNone/>
              <a:defRPr/>
            </a:pPr>
            <a:endParaRPr lang="en-US" sz="2800" dirty="0" smtClean="0"/>
          </a:p>
          <a:p>
            <a:pPr>
              <a:buFont typeface="Wingdings" pitchFamily="2" charset="2"/>
              <a:buNone/>
              <a:defRPr/>
            </a:pPr>
            <a:endParaRPr lang="en-US" sz="2800" dirty="0" smtClean="0"/>
          </a:p>
          <a:p>
            <a:pPr lvl="1">
              <a:buFont typeface="Wingdings" pitchFamily="2" charset="2"/>
              <a:buNone/>
              <a:defRPr/>
            </a:pPr>
            <a:endParaRPr lang="en-US" sz="2400" dirty="0" smtClean="0">
              <a:ea typeface="+mn-ea"/>
              <a:cs typeface="+mn-cs"/>
            </a:endParaRPr>
          </a:p>
        </p:txBody>
      </p:sp>
      <p:cxnSp>
        <p:nvCxnSpPr>
          <p:cNvPr id="16" name="Straight Arrow Connector 15"/>
          <p:cNvCxnSpPr>
            <a:cxnSpLocks noChangeShapeType="1"/>
          </p:cNvCxnSpPr>
          <p:nvPr/>
        </p:nvCxnSpPr>
        <p:spPr bwMode="auto">
          <a:xfrm rot="5400000" flipH="1" flipV="1">
            <a:off x="3404394" y="3134519"/>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rot="5400000" flipH="1" flipV="1">
            <a:off x="2121694" y="3134519"/>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4914106" y="3134519"/>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108869" y="3134519"/>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6263481" y="3124994"/>
            <a:ext cx="274638"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819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683250"/>
            <a:ext cx="75438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p:cNvSpPr>
            <a:spLocks noChangeArrowheads="1"/>
          </p:cNvSpPr>
          <p:nvPr/>
        </p:nvSpPr>
        <p:spPr bwMode="auto">
          <a:xfrm>
            <a:off x="8023225" y="4984750"/>
            <a:ext cx="100013" cy="100013"/>
          </a:xfrm>
          <a:prstGeom prst="ellipse">
            <a:avLst/>
          </a:prstGeom>
          <a:solidFill>
            <a:schemeClr val="tx1"/>
          </a:solidFill>
          <a:ln w="9525" algn="ctr">
            <a:solidFill>
              <a:schemeClr val="tx1"/>
            </a:solidFill>
            <a:round/>
            <a:headEnd/>
            <a:tailEnd/>
          </a:ln>
        </p:spPr>
        <p:txBody>
          <a:bodyPr/>
          <a:lstStyle/>
          <a:p>
            <a:pPr eaLnBrk="0" fontAlgn="base" hangingPunct="0">
              <a:spcBef>
                <a:spcPct val="0"/>
              </a:spcBef>
              <a:spcAft>
                <a:spcPct val="0"/>
              </a:spcAft>
            </a:pPr>
            <a:endParaRPr lang="en-US" smtClean="0">
              <a:solidFill>
                <a:srgbClr val="000000"/>
              </a:solidFill>
            </a:endParaRPr>
          </a:p>
        </p:txBody>
      </p:sp>
      <p:sp>
        <p:nvSpPr>
          <p:cNvPr id="22" name="Oval 21"/>
          <p:cNvSpPr>
            <a:spLocks noChangeArrowheads="1"/>
          </p:cNvSpPr>
          <p:nvPr/>
        </p:nvSpPr>
        <p:spPr bwMode="auto">
          <a:xfrm>
            <a:off x="1649413" y="4984750"/>
            <a:ext cx="101600" cy="100013"/>
          </a:xfrm>
          <a:prstGeom prst="ellipse">
            <a:avLst/>
          </a:prstGeom>
          <a:solidFill>
            <a:schemeClr val="tx1"/>
          </a:solidFill>
          <a:ln w="9525" algn="ctr">
            <a:solidFill>
              <a:schemeClr val="tx1"/>
            </a:solidFill>
            <a:round/>
            <a:headEnd/>
            <a:tailEnd/>
          </a:ln>
        </p:spPr>
        <p:txBody>
          <a:bodyPr/>
          <a:lstStyle/>
          <a:p>
            <a:pPr eaLnBrk="0" fontAlgn="base" hangingPunct="0">
              <a:spcBef>
                <a:spcPct val="0"/>
              </a:spcBef>
              <a:spcAft>
                <a:spcPct val="0"/>
              </a:spcAft>
            </a:pPr>
            <a:endParaRPr lang="en-US" smtClean="0">
              <a:solidFill>
                <a:srgbClr val="000000"/>
              </a:solidFill>
            </a:endParaRPr>
          </a:p>
        </p:txBody>
      </p:sp>
      <p:cxnSp>
        <p:nvCxnSpPr>
          <p:cNvPr id="25" name="Straight Connector 24"/>
          <p:cNvCxnSpPr>
            <a:cxnSpLocks noChangeShapeType="1"/>
          </p:cNvCxnSpPr>
          <p:nvPr/>
        </p:nvCxnSpPr>
        <p:spPr bwMode="auto">
          <a:xfrm rot="5400000" flipH="1" flipV="1">
            <a:off x="1631950" y="5049838"/>
            <a:ext cx="923925"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25"/>
          <p:cNvCxnSpPr>
            <a:cxnSpLocks noChangeShapeType="1"/>
          </p:cNvCxnSpPr>
          <p:nvPr/>
        </p:nvCxnSpPr>
        <p:spPr bwMode="auto">
          <a:xfrm rot="5400000" flipH="1" flipV="1">
            <a:off x="4456113" y="5026025"/>
            <a:ext cx="9144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rot="5400000" flipH="1" flipV="1">
            <a:off x="2522538" y="5026025"/>
            <a:ext cx="9144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27"/>
          <p:cNvCxnSpPr>
            <a:cxnSpLocks noChangeShapeType="1"/>
          </p:cNvCxnSpPr>
          <p:nvPr/>
        </p:nvCxnSpPr>
        <p:spPr bwMode="auto">
          <a:xfrm rot="10800000" flipH="1" flipV="1">
            <a:off x="2078038" y="4589463"/>
            <a:ext cx="2835275"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rot="10800000" flipH="1" flipV="1">
            <a:off x="2089150" y="5503863"/>
            <a:ext cx="284321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rot="10800000" flipH="1" flipV="1">
            <a:off x="4913313" y="5046663"/>
            <a:ext cx="32004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rot="10800000" flipH="1" flipV="1">
            <a:off x="1712913" y="5038725"/>
            <a:ext cx="365125"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1500188" y="46434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30</a:t>
            </a:r>
          </a:p>
        </p:txBody>
      </p:sp>
      <p:sp>
        <p:nvSpPr>
          <p:cNvPr id="33" name="TextBox 32"/>
          <p:cNvSpPr txBox="1">
            <a:spLocks noChangeArrowheads="1"/>
          </p:cNvSpPr>
          <p:nvPr/>
        </p:nvSpPr>
        <p:spPr bwMode="auto">
          <a:xfrm>
            <a:off x="1893888" y="4200525"/>
            <a:ext cx="44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47</a:t>
            </a:r>
          </a:p>
        </p:txBody>
      </p:sp>
      <p:sp>
        <p:nvSpPr>
          <p:cNvPr id="34" name="TextBox 33"/>
          <p:cNvSpPr txBox="1">
            <a:spLocks noChangeArrowheads="1"/>
          </p:cNvSpPr>
          <p:nvPr/>
        </p:nvSpPr>
        <p:spPr bwMode="auto">
          <a:xfrm>
            <a:off x="2667000" y="4213225"/>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83.5</a:t>
            </a:r>
          </a:p>
        </p:txBody>
      </p:sp>
      <p:sp>
        <p:nvSpPr>
          <p:cNvPr id="35" name="TextBox 34"/>
          <p:cNvSpPr txBox="1">
            <a:spLocks noChangeArrowheads="1"/>
          </p:cNvSpPr>
          <p:nvPr/>
        </p:nvSpPr>
        <p:spPr bwMode="auto">
          <a:xfrm>
            <a:off x="4625975" y="4222750"/>
            <a:ext cx="56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164</a:t>
            </a:r>
          </a:p>
        </p:txBody>
      </p:sp>
      <p:sp>
        <p:nvSpPr>
          <p:cNvPr id="36" name="TextBox 35"/>
          <p:cNvSpPr txBox="1">
            <a:spLocks noChangeArrowheads="1"/>
          </p:cNvSpPr>
          <p:nvPr/>
        </p:nvSpPr>
        <p:spPr bwMode="auto">
          <a:xfrm>
            <a:off x="7812088" y="4629150"/>
            <a:ext cx="569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296</a:t>
            </a:r>
          </a:p>
        </p:txBody>
      </p:sp>
      <p:sp>
        <p:nvSpPr>
          <p:cNvPr id="37" name="TextBox 36"/>
          <p:cNvSpPr txBox="1">
            <a:spLocks noChangeArrowheads="1"/>
          </p:cNvSpPr>
          <p:nvPr/>
        </p:nvSpPr>
        <p:spPr bwMode="auto">
          <a:xfrm>
            <a:off x="2065338" y="3287713"/>
            <a:ext cx="449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Q</a:t>
            </a:r>
            <a:r>
              <a:rPr lang="en-US" baseline="-25000" smtClean="0">
                <a:solidFill>
                  <a:srgbClr val="000000"/>
                </a:solidFill>
              </a:rPr>
              <a:t>1</a:t>
            </a:r>
          </a:p>
        </p:txBody>
      </p:sp>
      <p:sp>
        <p:nvSpPr>
          <p:cNvPr id="39" name="TextBox 38"/>
          <p:cNvSpPr txBox="1">
            <a:spLocks noChangeArrowheads="1"/>
          </p:cNvSpPr>
          <p:nvPr/>
        </p:nvSpPr>
        <p:spPr bwMode="auto">
          <a:xfrm>
            <a:off x="4849813" y="3289300"/>
            <a:ext cx="449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Q</a:t>
            </a:r>
            <a:r>
              <a:rPr lang="en-US" baseline="-25000" smtClean="0">
                <a:solidFill>
                  <a:srgbClr val="000000"/>
                </a:solidFill>
              </a:rPr>
              <a:t>3</a:t>
            </a:r>
          </a:p>
        </p:txBody>
      </p:sp>
      <p:sp>
        <p:nvSpPr>
          <p:cNvPr id="40" name="TextBox 39"/>
          <p:cNvSpPr txBox="1">
            <a:spLocks noChangeArrowheads="1"/>
          </p:cNvSpPr>
          <p:nvPr/>
        </p:nvSpPr>
        <p:spPr bwMode="auto">
          <a:xfrm>
            <a:off x="3279775" y="3289300"/>
            <a:ext cx="544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MD</a:t>
            </a:r>
            <a:endParaRPr lang="en-US" baseline="-25000" smtClean="0">
              <a:solidFill>
                <a:srgbClr val="000000"/>
              </a:solidFill>
            </a:endParaRPr>
          </a:p>
        </p:txBody>
      </p:sp>
      <p:sp>
        <p:nvSpPr>
          <p:cNvPr id="41" name="TextBox 40"/>
          <p:cNvSpPr txBox="1">
            <a:spLocks noChangeArrowheads="1"/>
          </p:cNvSpPr>
          <p:nvPr/>
        </p:nvSpPr>
        <p:spPr bwMode="auto">
          <a:xfrm>
            <a:off x="990600" y="32893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Low</a:t>
            </a:r>
            <a:endParaRPr lang="en-US" baseline="-25000" smtClean="0">
              <a:solidFill>
                <a:srgbClr val="000000"/>
              </a:solidFill>
            </a:endParaRPr>
          </a:p>
        </p:txBody>
      </p:sp>
      <p:sp>
        <p:nvSpPr>
          <p:cNvPr id="42" name="TextBox 41"/>
          <p:cNvSpPr txBox="1">
            <a:spLocks noChangeArrowheads="1"/>
          </p:cNvSpPr>
          <p:nvPr/>
        </p:nvSpPr>
        <p:spPr bwMode="auto">
          <a:xfrm>
            <a:off x="6097588" y="3289300"/>
            <a:ext cx="658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High</a:t>
            </a:r>
            <a:endParaRPr lang="en-US" baseline="-25000" smtClean="0">
              <a:solidFill>
                <a:srgbClr val="000000"/>
              </a:solidFill>
            </a:endParaRPr>
          </a:p>
        </p:txBody>
      </p:sp>
      <p:sp>
        <p:nvSpPr>
          <p:cNvPr id="3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89</a:t>
            </a:fld>
            <a:endParaRPr lang="en-US" dirty="0" smtClean="0">
              <a:solidFill>
                <a:srgbClr val="000000"/>
              </a:solidFill>
              <a:latin typeface="Arial Black" pitchFamily="34" charset="0"/>
            </a:endParaRPr>
          </a:p>
        </p:txBody>
      </p:sp>
      <p:sp>
        <p:nvSpPr>
          <p:cNvPr id="4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1344274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819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p:bldP spid="33" grpId="0"/>
      <p:bldP spid="34" grpId="0"/>
      <p:bldP spid="35" grpId="0"/>
      <p:bldP spid="36" grpId="0"/>
      <p:bldP spid="37" grpId="0"/>
      <p:bldP spid="39" grpId="0"/>
      <p:bldP spid="40" grpId="0"/>
      <p:bldP spid="41"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762000"/>
            <a:ext cx="8077200" cy="3581400"/>
          </a:xfrm>
        </p:spPr>
        <p:txBody>
          <a:bodyPr/>
          <a:lstStyle/>
          <a:p>
            <a:pPr marL="0" indent="0" eaLnBrk="1" hangingPunct="1">
              <a:spcBef>
                <a:spcPct val="50000"/>
              </a:spcBef>
              <a:buFont typeface="Wingdings" pitchFamily="2" charset="2"/>
              <a:buNone/>
            </a:pPr>
            <a:r>
              <a:rPr lang="en-US" b="1" smtClean="0"/>
              <a:t>Rounding Rule: Mean</a:t>
            </a:r>
          </a:p>
          <a:p>
            <a:pPr marL="0" indent="0" eaLnBrk="1" hangingPunct="1">
              <a:spcBef>
                <a:spcPct val="50000"/>
              </a:spcBef>
              <a:buFont typeface="Wingdings" pitchFamily="2" charset="2"/>
              <a:buNone/>
            </a:pPr>
            <a:r>
              <a:rPr lang="en-US" smtClean="0"/>
              <a:t>The mean should be rounded to </a:t>
            </a:r>
            <a:r>
              <a:rPr lang="en-US" u="sng" smtClean="0"/>
              <a:t>one more decimal place</a:t>
            </a:r>
            <a:r>
              <a:rPr lang="en-US" smtClean="0"/>
              <a:t> than occurs in the raw data. </a:t>
            </a:r>
          </a:p>
          <a:p>
            <a:pPr marL="0" indent="0" eaLnBrk="1" hangingPunct="1">
              <a:spcBef>
                <a:spcPct val="50000"/>
              </a:spcBef>
              <a:buFont typeface="Wingdings" pitchFamily="2" charset="2"/>
              <a:buNone/>
            </a:pPr>
            <a:r>
              <a:rPr lang="en-US" smtClean="0"/>
              <a:t>The mean, in most cases, is not an actual data value.</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9</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3</a:t>
            </a:r>
          </a:p>
        </p:txBody>
      </p:sp>
    </p:spTree>
    <p:extLst>
      <p:ext uri="{BB962C8B-B14F-4D97-AF65-F5344CB8AC3E}">
        <p14:creationId xmlns:p14="http://schemas.microsoft.com/office/powerpoint/2010/main" val="576772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MPSTEXTTITLE" val="Basic Mathematics Skills"/>
  <p:tag name="AMPSTEXTSUBTITLE" val=""/>
  <p:tag name="AMPSEDITION" val="11"/>
  <p:tag name="AMPSAUTHOR" val="Bittinger"/>
  <p:tag name="AMPSCOPYRIGHT" val="2011"/>
  <p:tag name="AMPSISBN" val="none"/>
  <p:tag name="AMPSLASTUSEDDATE" val="10/7/2009"/>
  <p:tag name="AMPSCHAPTERNUMBER" val=""/>
  <p:tag name="AMPSCHAPTERTITLE" val=""/>
  <p:tag name="AMPSCHAPTERSUBTITLE" val=""/>
  <p:tag name="AMPSFILEROOTNAME" val=""/>
  <p:tag name="AMPSEXPIRED" val="True"/>
  <p:tag name="AMPSINITDATE" val="12/15/2009"/>
  <p:tag name="AMPSPRESENTATIONTYPE" val="AMPSFrames"/>
  <p:tag name="AMPSCOPYRIGHTYEAR" val="2012 The McGraw-Hill Companies, Inc."/>
  <p:tag name="AMPSPUBLISHER" val=""/>
  <p:tag name="AMPSCONSTEXT" val="(continued)"/>
</p:tagLst>
</file>

<file path=ppt/tags/tag2.xml><?xml version="1.0" encoding="utf-8"?>
<p:tagLst xmlns:a="http://schemas.openxmlformats.org/drawingml/2006/main" xmlns:r="http://schemas.openxmlformats.org/officeDocument/2006/relationships" xmlns:p="http://schemas.openxmlformats.org/presentationml/2006/main">
  <p:tag name="AMPSSECTIONTITLE" val="Descriptive and Inferential Statistics"/>
  <p:tag name="AMPSSECTIONNUMBER" val="1.1"/>
</p:tagLst>
</file>

<file path=ppt/tags/tag3.xml><?xml version="1.0" encoding="utf-8"?>
<p:tagLst xmlns:a="http://schemas.openxmlformats.org/drawingml/2006/main" xmlns:r="http://schemas.openxmlformats.org/officeDocument/2006/relationships" xmlns:p="http://schemas.openxmlformats.org/presentationml/2006/main">
  <p:tag name="AMPSSECTIONTITLE" val="Descriptive and Inferential Statistics"/>
  <p:tag name="AMPSSECTIONNUMBER" val="1.1"/>
</p:tagLst>
</file>

<file path=ppt/tags/tag4.xml><?xml version="1.0" encoding="utf-8"?>
<p:tagLst xmlns:a="http://schemas.openxmlformats.org/drawingml/2006/main" xmlns:r="http://schemas.openxmlformats.org/officeDocument/2006/relationships" xmlns:p="http://schemas.openxmlformats.org/presentationml/2006/main">
  <p:tag name="AMPSSECTIONTITLE" val="Measures of Position"/>
  <p:tag name="AMPSSECTIONNUMBER" val="3.3"/>
</p:tagLst>
</file>

<file path=ppt/theme/theme1.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bjectiv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xposi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x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olu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roced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Defini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anBo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31764</TotalTime>
  <Words>3676</Words>
  <Application>Microsoft Office PowerPoint</Application>
  <PresentationFormat>On-screen Show (4:3)</PresentationFormat>
  <Paragraphs>804</Paragraphs>
  <Slides>89</Slides>
  <Notes>81</Notes>
  <HiddenSlides>0</HiddenSlides>
  <MMClips>0</MMClips>
  <ScaleCrop>false</ScaleCrop>
  <HeadingPairs>
    <vt:vector size="6" baseType="variant">
      <vt:variant>
        <vt:lpstr>Theme</vt:lpstr>
      </vt:variant>
      <vt:variant>
        <vt:i4>11</vt:i4>
      </vt:variant>
      <vt:variant>
        <vt:lpstr>Embedded OLE Servers</vt:lpstr>
      </vt:variant>
      <vt:variant>
        <vt:i4>1</vt:i4>
      </vt:variant>
      <vt:variant>
        <vt:lpstr>Slide Titles</vt:lpstr>
      </vt:variant>
      <vt:variant>
        <vt:i4>89</vt:i4>
      </vt:variant>
    </vt:vector>
  </HeadingPairs>
  <TitlesOfParts>
    <vt:vector size="101" baseType="lpstr">
      <vt:lpstr>Cover</vt:lpstr>
      <vt:lpstr>Sections</vt:lpstr>
      <vt:lpstr>Objectives</vt:lpstr>
      <vt:lpstr>Exposition</vt:lpstr>
      <vt:lpstr>Example</vt:lpstr>
      <vt:lpstr>Solution</vt:lpstr>
      <vt:lpstr>Procedure</vt:lpstr>
      <vt:lpstr>Definition</vt:lpstr>
      <vt:lpstr>TanBox</vt:lpstr>
      <vt:lpstr>Pixel</vt:lpstr>
      <vt:lpstr>Office Theme</vt:lpstr>
      <vt:lpstr>Equation</vt:lpstr>
      <vt:lpstr>PowerPoint Presentation</vt:lpstr>
      <vt:lpstr>PowerPoint Presentation</vt:lpstr>
      <vt:lpstr>PowerPoint Presentation</vt:lpstr>
      <vt:lpstr>Introduction</vt:lpstr>
      <vt:lpstr>Measures of Central Tendency</vt:lpstr>
      <vt:lpstr>3.1 Measures of Central Tendency</vt:lpstr>
      <vt:lpstr>Measures of Central Tendency</vt:lpstr>
      <vt:lpstr>Measures of Central Tendency: Mean</vt:lpstr>
      <vt:lpstr>PowerPoint Presentation</vt:lpstr>
      <vt:lpstr>Chapter 3 Data Description</vt:lpstr>
      <vt:lpstr>Example 3-1: Police Incidents</vt:lpstr>
      <vt:lpstr>PowerPoint Presentation</vt:lpstr>
      <vt:lpstr>PowerPoint Presentation</vt:lpstr>
      <vt:lpstr>Chapter 3 Data Description</vt:lpstr>
      <vt:lpstr>Example 3-3: Miles Run</vt:lpstr>
      <vt:lpstr>Example 3-3: Miles Run</vt:lpstr>
      <vt:lpstr>Measures of Central Tendency: Median</vt:lpstr>
      <vt:lpstr>PowerPoint Presentation</vt:lpstr>
      <vt:lpstr>Chapter 3 Data Description</vt:lpstr>
      <vt:lpstr>Example 3-4: Police Officers Killed</vt:lpstr>
      <vt:lpstr>Chapter 3 Data Description</vt:lpstr>
      <vt:lpstr>Example 3-5: Tornadoes in the U.S.</vt:lpstr>
      <vt:lpstr>Measures of Central Tendency: Mode</vt:lpstr>
      <vt:lpstr>Chapter 3 Data Description</vt:lpstr>
      <vt:lpstr>Example 3-6: NFL Signing Bonuses</vt:lpstr>
      <vt:lpstr>Chapter 3 Data Description</vt:lpstr>
      <vt:lpstr>Example 3-7: Licensed Nuclear Reactors</vt:lpstr>
      <vt:lpstr>Chapter 3 Data Description</vt:lpstr>
      <vt:lpstr>Example 3-9: Miles Run per Week</vt:lpstr>
      <vt:lpstr>Chapter 3 Data Description</vt:lpstr>
      <vt:lpstr>Example 3-10: Area Boat Registrations</vt:lpstr>
      <vt:lpstr>Measures of Central Tendency: Midrange</vt:lpstr>
      <vt:lpstr>Chapter 3 Data Description</vt:lpstr>
      <vt:lpstr>Example 3-12: Bank failures</vt:lpstr>
      <vt:lpstr>Measures of Central Tendency: Weighted Mean</vt:lpstr>
      <vt:lpstr>Chapter 3 Data Description</vt:lpstr>
      <vt:lpstr>Example 3-17: Grade Point Average</vt:lpstr>
      <vt:lpstr>Properties of the Mean</vt:lpstr>
      <vt:lpstr>Properties of the Median</vt:lpstr>
      <vt:lpstr>Properties of the Mode</vt:lpstr>
      <vt:lpstr>Properties of the Midrange</vt:lpstr>
      <vt:lpstr>Distributions</vt:lpstr>
      <vt:lpstr>Measures of Variation: Range</vt:lpstr>
      <vt:lpstr>Chapter 3 Data Description</vt:lpstr>
      <vt:lpstr>Example 3-15: Outdoor Paint</vt:lpstr>
      <vt:lpstr>Example 3-15: Outdoor Paint</vt:lpstr>
      <vt:lpstr>Measures of Variation: Variance &amp; Standard Deviation</vt:lpstr>
      <vt:lpstr>Uses of the Variance and Standard Deviation</vt:lpstr>
      <vt:lpstr>Measures of Variation:  Variance &amp; Standard Deviation (Population Theoretical Model)</vt:lpstr>
      <vt:lpstr>PowerPoint Presentation</vt:lpstr>
      <vt:lpstr>Chapter 3 Data Description</vt:lpstr>
      <vt:lpstr>Example 3-18: Outdoor Paint</vt:lpstr>
      <vt:lpstr>Measures of Variation:  Variance &amp; Standard Deviation (Sample Theoretical Model)</vt:lpstr>
      <vt:lpstr>Measures of Variation:  Variance &amp; Standard Deviation (Sample Computational Model)</vt:lpstr>
      <vt:lpstr>Measures of Variation:  Variance &amp; Standard Deviation (Sample Computational Model)</vt:lpstr>
      <vt:lpstr>Measures of Variation:  Coefficient of Variation</vt:lpstr>
      <vt:lpstr>Chapter 3 Data Description</vt:lpstr>
      <vt:lpstr>Example 3-23: Sales of Automobiles</vt:lpstr>
      <vt:lpstr>Chapter 3 Data Description</vt:lpstr>
      <vt:lpstr>Example 3-24: Pages in Magazines</vt:lpstr>
      <vt:lpstr>Measures of Variation:  Range Rule of Thumb</vt:lpstr>
      <vt:lpstr>Measures of Variation:  Range Rule of Thumb</vt:lpstr>
      <vt:lpstr>Measures of Variation: Chebyshev’s Theorem</vt:lpstr>
      <vt:lpstr>Measures of Variation: Chebyshev’s Theorem</vt:lpstr>
      <vt:lpstr>Chapter 3 Data Description</vt:lpstr>
      <vt:lpstr>Example 3-25: Prices of Homes</vt:lpstr>
      <vt:lpstr>Chapter 3 Data Description</vt:lpstr>
      <vt:lpstr>Example 3-26: Travel Allowances</vt:lpstr>
      <vt:lpstr>Measures of Variation:  Empirical Rule (Normal)</vt:lpstr>
      <vt:lpstr>Measures of Variation:  Empirical Rule (Normal)</vt:lpstr>
      <vt:lpstr>3-3 Measures of Position</vt:lpstr>
      <vt:lpstr>Measures of Position: z-score</vt:lpstr>
      <vt:lpstr>Chapter 3 Data Description</vt:lpstr>
      <vt:lpstr>Example 3-27: Test Scores</vt:lpstr>
      <vt:lpstr>Measures of Position: Percentiles</vt:lpstr>
      <vt:lpstr>Measures of Position: Example of  a Percentile Graph</vt:lpstr>
      <vt:lpstr>Chapter 3 Data Description</vt:lpstr>
      <vt:lpstr>Example 3-30: Test Scores</vt:lpstr>
      <vt:lpstr>Chapter 3 Data Description</vt:lpstr>
      <vt:lpstr>Example 3-32: Test Scores</vt:lpstr>
      <vt:lpstr>Measures of Position:  Quartiles and Deciles</vt:lpstr>
      <vt:lpstr>PowerPoint Presentation</vt:lpstr>
      <vt:lpstr>Chapter 3 Data Description</vt:lpstr>
      <vt:lpstr>Example 3-34: Quartiles</vt:lpstr>
      <vt:lpstr>Measures of Position:  Outliers</vt:lpstr>
      <vt:lpstr>3.4 Exploratory Data Analysis</vt:lpstr>
      <vt:lpstr>PowerPoint Presentation</vt:lpstr>
      <vt:lpstr>Chapter 3 Data Description</vt:lpstr>
      <vt:lpstr>Example 3-37: Meteorites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Booze</dc:creator>
  <cp:lastModifiedBy>McFadden, Ashley</cp:lastModifiedBy>
  <cp:revision>6166</cp:revision>
  <cp:lastPrinted>2012-06-20T12:50:58Z</cp:lastPrinted>
  <dcterms:created xsi:type="dcterms:W3CDTF">2009-06-05T19:21:04Z</dcterms:created>
  <dcterms:modified xsi:type="dcterms:W3CDTF">2013-10-25T15:36:46Z</dcterms:modified>
</cp:coreProperties>
</file>