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9582" r:id="rId1"/>
    <p:sldMasterId id="2147489714" r:id="rId2"/>
    <p:sldMasterId id="2147489597" r:id="rId3"/>
    <p:sldMasterId id="2147489599" r:id="rId4"/>
    <p:sldMasterId id="2147489605" r:id="rId5"/>
    <p:sldMasterId id="2147489741" r:id="rId6"/>
    <p:sldMasterId id="2147489684" r:id="rId7"/>
    <p:sldMasterId id="2147489694" r:id="rId8"/>
    <p:sldMasterId id="2147489696" r:id="rId9"/>
    <p:sldMasterId id="2147489755" r:id="rId10"/>
    <p:sldMasterId id="2147489757" r:id="rId11"/>
    <p:sldMasterId id="2147489770" r:id="rId12"/>
  </p:sldMasterIdLst>
  <p:notesMasterIdLst>
    <p:notesMasterId r:id="rId66"/>
  </p:notesMasterIdLst>
  <p:handoutMasterIdLst>
    <p:handoutMasterId r:id="rId67"/>
  </p:handoutMasterIdLst>
  <p:sldIdLst>
    <p:sldId id="380" r:id="rId13"/>
    <p:sldId id="278" r:id="rId14"/>
    <p:sldId id="331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1" r:id="rId62"/>
    <p:sldId id="382" r:id="rId63"/>
    <p:sldId id="383" r:id="rId64"/>
    <p:sldId id="384" r:id="rId65"/>
  </p:sldIdLst>
  <p:sldSz cx="9144000" cy="6858000" type="screen4x3"/>
  <p:notesSz cx="9296400" cy="7010400"/>
  <p:custDataLst>
    <p:tags r:id="rId6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5B1D"/>
    <a:srgbClr val="CA6D19"/>
    <a:srgbClr val="FEF2E3"/>
    <a:srgbClr val="E2EAF6"/>
    <a:srgbClr val="196AB4"/>
    <a:srgbClr val="CCD3EA"/>
    <a:srgbClr val="E4F2E8"/>
    <a:srgbClr val="349C68"/>
    <a:srgbClr val="AFCEBA"/>
    <a:srgbClr val="DE6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53" autoAdjust="0"/>
  </p:normalViewPr>
  <p:slideViewPr>
    <p:cSldViewPr>
      <p:cViewPr>
        <p:scale>
          <a:sx n="60" d="100"/>
          <a:sy n="60" d="100"/>
        </p:scale>
        <p:origin x="-2454" y="-1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slide" Target="slides/slide51.xml"/><Relationship Id="rId68" Type="http://schemas.openxmlformats.org/officeDocument/2006/relationships/tags" Target="tags/tag1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61" Type="http://schemas.openxmlformats.org/officeDocument/2006/relationships/slide" Target="slides/slide4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slide" Target="slides/slide52.xml"/><Relationship Id="rId69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7607" cy="350520"/>
          </a:xfrm>
          <a:prstGeom prst="rect">
            <a:avLst/>
          </a:prstGeom>
        </p:spPr>
        <p:txBody>
          <a:bodyPr vert="horz" lIns="90279" tIns="45139" rIns="90279" bIns="4513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712" y="0"/>
            <a:ext cx="4027607" cy="350520"/>
          </a:xfrm>
          <a:prstGeom prst="rect">
            <a:avLst/>
          </a:prstGeom>
        </p:spPr>
        <p:txBody>
          <a:bodyPr vert="horz" lIns="90279" tIns="45139" rIns="90279" bIns="45139" rtlCol="0"/>
          <a:lstStyle>
            <a:lvl1pPr algn="r">
              <a:defRPr sz="1200"/>
            </a:lvl1pPr>
          </a:lstStyle>
          <a:p>
            <a:fld id="{72EC643B-1860-47F7-8234-FB0172CAB77E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700"/>
            <a:ext cx="4027607" cy="350520"/>
          </a:xfrm>
          <a:prstGeom prst="rect">
            <a:avLst/>
          </a:prstGeom>
        </p:spPr>
        <p:txBody>
          <a:bodyPr vert="horz" lIns="90279" tIns="45139" rIns="90279" bIns="4513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712" y="6658700"/>
            <a:ext cx="4027607" cy="350520"/>
          </a:xfrm>
          <a:prstGeom prst="rect">
            <a:avLst/>
          </a:prstGeom>
        </p:spPr>
        <p:txBody>
          <a:bodyPr vert="horz" lIns="90279" tIns="45139" rIns="90279" bIns="45139" rtlCol="0" anchor="b"/>
          <a:lstStyle>
            <a:lvl1pPr algn="r">
              <a:defRPr sz="1200"/>
            </a:lvl1pPr>
          </a:lstStyle>
          <a:p>
            <a:fld id="{13C80E0A-65E3-4467-B119-8D4B7B98A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5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0206"/>
          </a:xfrm>
          <a:prstGeom prst="rect">
            <a:avLst/>
          </a:prstGeom>
        </p:spPr>
        <p:txBody>
          <a:bodyPr vert="horz" lIns="90279" tIns="45139" rIns="90279" bIns="4513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96" y="1"/>
            <a:ext cx="4028440" cy="350206"/>
          </a:xfrm>
          <a:prstGeom prst="rect">
            <a:avLst/>
          </a:prstGeom>
        </p:spPr>
        <p:txBody>
          <a:bodyPr vert="horz" lIns="90279" tIns="45139" rIns="90279" bIns="45139" rtlCol="0"/>
          <a:lstStyle>
            <a:lvl1pPr algn="r">
              <a:defRPr sz="1200"/>
            </a:lvl1pPr>
          </a:lstStyle>
          <a:p>
            <a:fld id="{C21953DB-1A5D-4FB3-9952-8CD5038D5157}" type="datetimeFigureOut">
              <a:rPr lang="en-US" smtClean="0"/>
              <a:pPr/>
              <a:t>10/25/2013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279" tIns="45139" rIns="90279" bIns="4513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312"/>
            <a:ext cx="7437120" cy="3154995"/>
          </a:xfrm>
          <a:prstGeom prst="rect">
            <a:avLst/>
          </a:prstGeom>
        </p:spPr>
        <p:txBody>
          <a:bodyPr vert="horz" lIns="90279" tIns="45139" rIns="90279" bIns="4513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24"/>
            <a:ext cx="4028440" cy="350206"/>
          </a:xfrm>
          <a:prstGeom prst="rect">
            <a:avLst/>
          </a:prstGeom>
        </p:spPr>
        <p:txBody>
          <a:bodyPr vert="horz" lIns="90279" tIns="45139" rIns="90279" bIns="4513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96" y="6658624"/>
            <a:ext cx="4028440" cy="350206"/>
          </a:xfrm>
          <a:prstGeom prst="rect">
            <a:avLst/>
          </a:prstGeom>
        </p:spPr>
        <p:txBody>
          <a:bodyPr vert="horz" lIns="90279" tIns="45139" rIns="90279" bIns="45139" rtlCol="0" anchor="b"/>
          <a:lstStyle>
            <a:lvl1pPr algn="r">
              <a:defRPr sz="1200"/>
            </a:lvl1pPr>
          </a:lstStyle>
          <a:p>
            <a:fld id="{3AE64C79-EF60-448E-B926-A58E85799C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0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ABB3D1-05CA-4B25-801E-7CFC6F275187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544D7A-D69F-4B87-A0CA-E2E5438EA441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43EE669-21A6-4C6F-8AE9-4660BA73C55F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697744-7440-4887-9644-3C6619E10843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8E0803-70A8-46EC-BDCE-54A051A8EAF3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C9406C-26E7-4367-881F-9ED24E513929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544165-5E7A-41D9-ABE0-D3EC5286E1AD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291D00-29C0-4F12-8387-199D60BC3398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38CBB83-1C8F-4651-8ABC-799F8FC2A313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25BEB2-5799-444E-9AF5-BDDC3B7EA748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2CE378-B00D-4E53-94D8-5B287ED90094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E2322C-233C-40FA-99E8-2CFE91577267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BCEBB00-F04B-44DB-8AAE-34F21328BB55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B12D4A-F352-4856-A728-44066D6696C0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4551EC5-AF2E-40DF-80B9-AA77797CA372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FEE160-8AEC-47FD-881B-CE03F632FE04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299121-0DF2-4EF0-8CF7-FE66FD0F8193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4E6B61-E25A-437E-9D16-3F79FDEEFCB2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3CE868-BA0E-4BD2-8102-4979C3305838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4AFE57-6E37-4289-8DED-563CB278FCCC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B2754D-AF95-4440-A113-D477CDA7C436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0180D2B-5BC3-41EF-AA39-80A7D38738A5}" type="slidenum">
              <a:rPr lang="en-US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584ED7-D96A-4606-93E8-CB543F0C5064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6828E0-D06A-46F0-9D9F-09E1FA16364B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F11679-3FA0-47EC-80D9-039094B14EC9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3EED01-0B7D-47A2-B7E3-F456C63970A0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1EF4C1-EDE9-4094-B7A2-54F3D629F75B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B266D6-7B6F-42C1-AA97-6506CE614A0F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D9DAD9-4846-4F3F-973B-CFE67D1B7D97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8ABCCC-DD34-441A-8E66-E63D6E49FAAD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2C7679-927A-4DA8-96AA-F5A4E0127336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C71C8A-8B67-4364-B6D6-FAA83ED9F26D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736F5A-C5FE-45D1-A2C6-BBA9AB10CFFF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76200"/>
            <a:ext cx="2286000" cy="1676400"/>
          </a:xfrm>
          <a:prstGeom prst="rect">
            <a:avLst/>
          </a:prstGeom>
        </p:spPr>
        <p:txBody>
          <a:bodyPr anchor="ctr" anchorCtr="1"/>
          <a:lstStyle>
            <a:lvl1pPr algn="ctr">
              <a:defRPr sz="14000">
                <a:solidFill>
                  <a:schemeClr val="bg1"/>
                </a:solidFill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4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2300"/>
            <a:ext cx="6629400" cy="596900"/>
          </a:xfrm>
          <a:prstGeom prst="rect">
            <a:avLst/>
          </a:prstGeom>
        </p:spPr>
        <p:txBody>
          <a:bodyPr anchor="ctr" anchorCtr="0"/>
          <a:lstStyle>
            <a:lvl1pPr>
              <a:defRPr sz="3600" b="1">
                <a:solidFill>
                  <a:schemeClr val="bg1"/>
                </a:solidFill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5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1270000" y="1270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ChapterSubTitle</a:t>
            </a:r>
            <a:endParaRPr lang="en-US"/>
          </a:p>
        </p:txBody>
      </p:sp>
      <p:sp>
        <p:nvSpPr>
          <p:cNvPr id="6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0" y="1778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SectionNumber</a:t>
            </a:r>
            <a:endParaRPr lang="en-US"/>
          </a:p>
        </p:txBody>
      </p:sp>
      <p:sp>
        <p:nvSpPr>
          <p:cNvPr id="7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0" y="2286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SectionTitle</a:t>
            </a:r>
            <a:endParaRPr lang="en-US"/>
          </a:p>
        </p:txBody>
      </p:sp>
      <p:sp>
        <p:nvSpPr>
          <p:cNvPr id="8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1270000" y="2794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ObjectiveNumber</a:t>
            </a:r>
            <a:endParaRPr lang="en-US"/>
          </a:p>
        </p:txBody>
      </p:sp>
      <p:sp>
        <p:nvSpPr>
          <p:cNvPr id="9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1270000" y="3302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</a:t>
            </a:r>
            <a:endParaRPr lang="en-US"/>
          </a:p>
        </p:txBody>
      </p:sp>
      <p:sp>
        <p:nvSpPr>
          <p:cNvPr id="10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270000" y="3810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ItemNumber</a:t>
            </a:r>
            <a:endParaRPr lang="en-US"/>
          </a:p>
        </p:txBody>
      </p:sp>
      <p:sp>
        <p:nvSpPr>
          <p:cNvPr id="11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1270000" y="4318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ItemTitle</a:t>
            </a:r>
            <a:endParaRPr lang="en-US"/>
          </a:p>
        </p:txBody>
      </p:sp>
      <p:sp>
        <p:nvSpPr>
          <p:cNvPr id="12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1270000" y="4826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CONS</a:t>
            </a:r>
            <a:endParaRPr lang="en-US"/>
          </a:p>
        </p:txBody>
      </p:sp>
      <p:sp>
        <p:nvSpPr>
          <p:cNvPr id="13" name="SlideNumber" hidden="1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4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  <p:graphicFrame>
        <p:nvGraphicFramePr>
          <p:cNvPr id="15" name="SectionsTable" hidden="1"/>
          <p:cNvGraphicFramePr>
            <a:graphicFrameLocks noGrp="1"/>
          </p:cNvGraphicFramePr>
          <p:nvPr userDrawn="1"/>
        </p:nvGraphicFramePr>
        <p:xfrm>
          <a:off x="152400" y="2514600"/>
          <a:ext cx="8610600" cy="3627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7924800"/>
              </a:tblGrid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1270000" y="127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ChapterSubTitle</a:t>
            </a:r>
            <a:endParaRPr lang="en-US"/>
          </a:p>
        </p:txBody>
      </p:sp>
      <p:sp>
        <p:nvSpPr>
          <p:cNvPr id="9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0" y="177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SectionNumber</a:t>
            </a:r>
            <a:endParaRPr lang="en-US"/>
          </a:p>
        </p:txBody>
      </p:sp>
      <p:sp>
        <p:nvSpPr>
          <p:cNvPr id="10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0" y="228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SectionTitle</a:t>
            </a:r>
            <a:endParaRPr lang="en-US"/>
          </a:p>
        </p:txBody>
      </p:sp>
      <p:sp>
        <p:nvSpPr>
          <p:cNvPr id="11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1270000" y="2794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ObjectiveNumber</a:t>
            </a:r>
            <a:endParaRPr lang="en-US"/>
          </a:p>
        </p:txBody>
      </p:sp>
      <p:sp>
        <p:nvSpPr>
          <p:cNvPr id="12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1270000" y="3302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</a:t>
            </a:r>
            <a:endParaRPr lang="en-US"/>
          </a:p>
        </p:txBody>
      </p:sp>
      <p:sp>
        <p:nvSpPr>
          <p:cNvPr id="13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270000" y="381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ItemNumber</a:t>
            </a:r>
            <a:endParaRPr lang="en-US"/>
          </a:p>
        </p:txBody>
      </p:sp>
      <p:sp>
        <p:nvSpPr>
          <p:cNvPr id="14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1270000" y="431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ItemTitle</a:t>
            </a:r>
            <a:endParaRPr lang="en-US"/>
          </a:p>
        </p:txBody>
      </p:sp>
      <p:sp>
        <p:nvSpPr>
          <p:cNvPr id="15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1270000" y="482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CONS</a:t>
            </a:r>
            <a:endParaRPr lang="en-US"/>
          </a:p>
        </p:txBody>
      </p:sp>
      <p:sp>
        <p:nvSpPr>
          <p:cNvPr id="16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88352" y="6556248"/>
            <a:ext cx="1527048" cy="228600"/>
          </a:xfrm>
          <a:prstGeom prst="rect">
            <a:avLst/>
          </a:prstGeom>
        </p:spPr>
        <p:txBody>
          <a:bodyPr anchor="ctr" anchorCtr="0"/>
          <a:lstStyle>
            <a:lvl1pPr marL="0" indent="0">
              <a:defRPr sz="1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7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6248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defRPr sz="10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19" name="TextBox 16"/>
          <p:cNvSpPr txBox="1"/>
          <p:nvPr userDrawn="1"/>
        </p:nvSpPr>
        <p:spPr>
          <a:xfrm>
            <a:off x="1340084" y="63385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2015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5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5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28D8D-1762-4F20-B88B-89A3E30EBC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58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F96C0-5BD6-4314-81E8-EDC06C20805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12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76AF2-F986-45F5-B6B0-CB8F623891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49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5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E78F8-9A75-45B3-BA52-4DE50E04490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74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5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845BA-B791-4240-85CA-F34936547C3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962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5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37C99-8B49-4A2C-BCF4-98642A4FDE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3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5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BB0F0-4030-4487-8905-972A387BB7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00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5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88AA8-B486-4599-99B6-7E247268310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64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5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F432E-6329-42F0-BCD5-2F48875E5A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09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1270000" y="127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ChapterSubTitle</a:t>
            </a:r>
            <a:endParaRPr lang="en-US"/>
          </a:p>
        </p:txBody>
      </p:sp>
      <p:sp>
        <p:nvSpPr>
          <p:cNvPr id="9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0" y="177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SectionNumber</a:t>
            </a:r>
            <a:endParaRPr lang="en-US"/>
          </a:p>
        </p:txBody>
      </p:sp>
      <p:sp>
        <p:nvSpPr>
          <p:cNvPr id="10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0" y="228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SectionTitle</a:t>
            </a:r>
            <a:endParaRPr lang="en-US"/>
          </a:p>
        </p:txBody>
      </p:sp>
      <p:sp>
        <p:nvSpPr>
          <p:cNvPr id="11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1270000" y="2794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ObjectiveNumber</a:t>
            </a:r>
            <a:endParaRPr lang="en-US"/>
          </a:p>
        </p:txBody>
      </p:sp>
      <p:sp>
        <p:nvSpPr>
          <p:cNvPr id="12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1270000" y="3302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</a:t>
            </a:r>
            <a:endParaRPr lang="en-US"/>
          </a:p>
        </p:txBody>
      </p:sp>
      <p:sp>
        <p:nvSpPr>
          <p:cNvPr id="13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270000" y="381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ItemNumber</a:t>
            </a:r>
            <a:endParaRPr lang="en-US"/>
          </a:p>
        </p:txBody>
      </p:sp>
      <p:sp>
        <p:nvSpPr>
          <p:cNvPr id="14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1270000" y="431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ItemTitle</a:t>
            </a:r>
            <a:endParaRPr lang="en-US"/>
          </a:p>
        </p:txBody>
      </p:sp>
      <p:sp>
        <p:nvSpPr>
          <p:cNvPr id="15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1270000" y="482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CONS</a:t>
            </a:r>
            <a:endParaRPr lang="en-US"/>
          </a:p>
        </p:txBody>
      </p:sp>
      <p:sp>
        <p:nvSpPr>
          <p:cNvPr id="16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88352" y="6556248"/>
            <a:ext cx="1527048" cy="228600"/>
          </a:xfrm>
          <a:prstGeom prst="rect">
            <a:avLst/>
          </a:prstGeom>
        </p:spPr>
        <p:txBody>
          <a:bodyPr anchor="ctr" anchorCtr="0"/>
          <a:lstStyle>
            <a:lvl1pPr marL="0" indent="0">
              <a:defRPr sz="1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7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6248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defRPr sz="10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18" name="TextBox 16"/>
          <p:cNvSpPr txBox="1"/>
          <p:nvPr userDrawn="1"/>
        </p:nvSpPr>
        <p:spPr>
          <a:xfrm>
            <a:off x="1340084" y="63385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2015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19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5D7C0-F041-40A1-8442-4E7D7A20E2D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5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5D788-5C31-47E4-B010-52493242E6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19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Bluman, Chapter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30BFD-4D5F-431B-93FD-A3266F42A4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66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16"/>
          <p:cNvSpPr txBox="1"/>
          <p:nvPr userDrawn="1"/>
        </p:nvSpPr>
        <p:spPr>
          <a:xfrm>
            <a:off x="1340084" y="63385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2015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565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06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11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7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582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0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1270000" y="127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ChapterSubTitle</a:t>
            </a:r>
            <a:endParaRPr lang="en-US"/>
          </a:p>
        </p:txBody>
      </p:sp>
      <p:sp>
        <p:nvSpPr>
          <p:cNvPr id="9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0" y="177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SectionNumber</a:t>
            </a:r>
            <a:endParaRPr lang="en-US"/>
          </a:p>
        </p:txBody>
      </p:sp>
      <p:sp>
        <p:nvSpPr>
          <p:cNvPr id="10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0" y="228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SectionTitle</a:t>
            </a:r>
            <a:endParaRPr lang="en-US"/>
          </a:p>
        </p:txBody>
      </p:sp>
      <p:sp>
        <p:nvSpPr>
          <p:cNvPr id="11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1270000" y="2794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ObjectiveNumber</a:t>
            </a:r>
            <a:endParaRPr lang="en-US"/>
          </a:p>
        </p:txBody>
      </p:sp>
      <p:sp>
        <p:nvSpPr>
          <p:cNvPr id="12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1270000" y="3302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</a:t>
            </a:r>
            <a:endParaRPr lang="en-US"/>
          </a:p>
        </p:txBody>
      </p:sp>
      <p:sp>
        <p:nvSpPr>
          <p:cNvPr id="13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270000" y="381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ItemNumber</a:t>
            </a:r>
            <a:endParaRPr lang="en-US"/>
          </a:p>
        </p:txBody>
      </p:sp>
      <p:sp>
        <p:nvSpPr>
          <p:cNvPr id="14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1270000" y="431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ItemTitle</a:t>
            </a:r>
            <a:endParaRPr lang="en-US"/>
          </a:p>
        </p:txBody>
      </p:sp>
      <p:sp>
        <p:nvSpPr>
          <p:cNvPr id="15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1270000" y="482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CONS</a:t>
            </a:r>
            <a:endParaRPr lang="en-US"/>
          </a:p>
        </p:txBody>
      </p:sp>
      <p:sp>
        <p:nvSpPr>
          <p:cNvPr id="16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88352" y="6556248"/>
            <a:ext cx="1527048" cy="228600"/>
          </a:xfrm>
          <a:prstGeom prst="rect">
            <a:avLst/>
          </a:prstGeom>
        </p:spPr>
        <p:txBody>
          <a:bodyPr anchor="ctr" anchorCtr="0"/>
          <a:lstStyle>
            <a:lvl1pPr marL="0" indent="0">
              <a:defRPr sz="1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7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6248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defRPr sz="10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Copyright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99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2548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58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036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2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9" name="SectionNumber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600200" cy="457200"/>
          </a:xfrm>
          <a:prstGeom prst="rect">
            <a:avLst/>
          </a:prstGeom>
        </p:spPr>
        <p:txBody>
          <a:bodyPr tIns="0" bIns="0" anchor="t" anchorCtr="0"/>
          <a:lstStyle>
            <a:lvl1pPr algn="ctr">
              <a:buNone/>
              <a:defRPr sz="3200" b="1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20" name="Section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1600200" y="0"/>
            <a:ext cx="7543800" cy="457200"/>
          </a:xfrm>
          <a:prstGeom prst="rect">
            <a:avLst/>
          </a:prstGeom>
        </p:spPr>
        <p:txBody>
          <a:bodyPr tIns="0" bIns="0" anchor="t" anchorCtr="0"/>
          <a:lstStyle>
            <a:lvl1pPr marL="0" indent="0">
              <a:buNone/>
              <a:defRPr sz="3200" b="1" cap="all" baseline="0">
                <a:solidFill>
                  <a:srgbClr val="196AB4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/>
          <p:cNvSpPr>
            <a:spLocks noGrp="1"/>
          </p:cNvSpPr>
          <p:nvPr>
            <p:ph type="body" sz="quarter" idx="15" hasCustomPrompt="1"/>
          </p:nvPr>
        </p:nvSpPr>
        <p:spPr>
          <a:xfrm>
            <a:off x="1209155" y="1143000"/>
            <a:ext cx="586740" cy="466344"/>
          </a:xfrm>
          <a:prstGeom prst="rect">
            <a:avLst/>
          </a:prstGeom>
        </p:spPr>
        <p:txBody>
          <a:bodyPr anchor="t" anchorCtr="0"/>
          <a:lstStyle>
            <a:lvl1pPr algn="ctr"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/>
          <p:cNvSpPr>
            <a:spLocks noGrp="1"/>
          </p:cNvSpPr>
          <p:nvPr>
            <p:ph type="body" sz="quarter" idx="16" hasCustomPrompt="1"/>
          </p:nvPr>
        </p:nvSpPr>
        <p:spPr>
          <a:xfrm>
            <a:off x="1828800" y="1143000"/>
            <a:ext cx="7315200" cy="46634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038600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4495800"/>
            <a:ext cx="34290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0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0"/>
            <a:ext cx="1905000" cy="1371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72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11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2362200" y="0"/>
            <a:ext cx="6629400" cy="13716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1"/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41096" y="1468348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8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447800"/>
            <a:ext cx="8153400" cy="533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/>
          <p:cNvSpPr>
            <a:spLocks noGrp="1"/>
          </p:cNvSpPr>
          <p:nvPr>
            <p:ph type="body" sz="quarter" idx="17" hasCustomPrompt="1"/>
          </p:nvPr>
        </p:nvSpPr>
        <p:spPr>
          <a:xfrm>
            <a:off x="1447800" y="54864"/>
            <a:ext cx="1066800" cy="429768"/>
          </a:xfrm>
          <a:prstGeom prst="rect">
            <a:avLst/>
          </a:prstGeom>
        </p:spPr>
        <p:txBody>
          <a:bodyPr tIns="0" bIns="0" anchor="t" anchorCtr="0"/>
          <a:lstStyle>
            <a:lvl1pPr>
              <a:buNone/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/>
          <p:cNvSpPr>
            <a:spLocks noGrp="1"/>
          </p:cNvSpPr>
          <p:nvPr>
            <p:ph type="body" sz="quarter" idx="18" hasCustomPrompt="1"/>
          </p:nvPr>
        </p:nvSpPr>
        <p:spPr>
          <a:xfrm>
            <a:off x="2514600" y="54864"/>
            <a:ext cx="6629400" cy="429768"/>
          </a:xfrm>
          <a:prstGeom prst="rect">
            <a:avLst/>
          </a:prstGeom>
          <a:solidFill>
            <a:schemeClr val="bg1"/>
          </a:solidFill>
        </p:spPr>
        <p:txBody>
          <a:bodyPr tIns="0" bIns="0" anchor="t" anchorCtr="0"/>
          <a:lstStyle>
            <a:lvl1pPr marL="0" indent="0">
              <a:buNone/>
              <a:defRPr sz="2800" b="1">
                <a:solidFill>
                  <a:srgbClr val="349C68"/>
                </a:solidFill>
              </a:defRPr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0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0"/>
            <a:ext cx="1905000" cy="1371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72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11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2362200" y="0"/>
            <a:ext cx="6629400" cy="13716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1"/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41096" y="1468348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8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447800"/>
            <a:ext cx="8153400" cy="533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/>
          <p:cNvSpPr>
            <a:spLocks noGrp="1"/>
          </p:cNvSpPr>
          <p:nvPr>
            <p:ph type="body" sz="quarter" idx="17" hasCustomPrompt="1"/>
          </p:nvPr>
        </p:nvSpPr>
        <p:spPr>
          <a:xfrm>
            <a:off x="1447800" y="54864"/>
            <a:ext cx="1066800" cy="429768"/>
          </a:xfrm>
          <a:prstGeom prst="rect">
            <a:avLst/>
          </a:prstGeom>
        </p:spPr>
        <p:txBody>
          <a:bodyPr tIns="0" bIns="0" anchor="t" anchorCtr="0"/>
          <a:lstStyle>
            <a:lvl1pPr>
              <a:buNone/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/>
          <p:cNvSpPr>
            <a:spLocks noGrp="1"/>
          </p:cNvSpPr>
          <p:nvPr>
            <p:ph type="body" sz="quarter" idx="18" hasCustomPrompt="1"/>
          </p:nvPr>
        </p:nvSpPr>
        <p:spPr>
          <a:xfrm>
            <a:off x="2514600" y="54864"/>
            <a:ext cx="6629400" cy="429768"/>
          </a:xfrm>
          <a:prstGeom prst="rect">
            <a:avLst/>
          </a:prstGeom>
          <a:solidFill>
            <a:schemeClr val="bg1"/>
          </a:solidFill>
        </p:spPr>
        <p:txBody>
          <a:bodyPr tIns="0" bIns="0" anchor="t" anchorCtr="0"/>
          <a:lstStyle>
            <a:lvl1pPr marL="0" indent="0">
              <a:buNone/>
              <a:defRPr sz="2800" b="1">
                <a:solidFill>
                  <a:srgbClr val="349C68"/>
                </a:solidFill>
              </a:defRPr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8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d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13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14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5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0"/>
            <a:ext cx="1905000" cy="1371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72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16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2362200" y="0"/>
            <a:ext cx="6629400" cy="13716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1"/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7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3048000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8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5052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9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038600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20" name="ItemTitle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838200"/>
            <a:ext cx="9144000" cy="490450"/>
          </a:xfrm>
          <a:prstGeom prst="rect">
            <a:avLst/>
          </a:prstGeom>
        </p:spPr>
        <p:txBody>
          <a:bodyPr tIns="0" bIns="0" anchor="t" anchorCtr="0"/>
          <a:lstStyle>
            <a:lvl1pPr marL="0" indent="0">
              <a:buNone/>
              <a:defRPr sz="2800" b="1">
                <a:solidFill>
                  <a:srgbClr val="196AB4"/>
                </a:solidFill>
              </a:defRPr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21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22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23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9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2400"/>
            <a:ext cx="1219200" cy="457200"/>
          </a:xfrm>
          <a:prstGeom prst="rect">
            <a:avLst/>
          </a:prstGeom>
        </p:spPr>
        <p:txBody>
          <a:bodyPr anchor="ctr" anchorCtr="0"/>
          <a:lstStyle>
            <a:lvl1pPr algn="l">
              <a:buNone/>
              <a:defRPr sz="3200" b="0">
                <a:solidFill>
                  <a:srgbClr val="006CB8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20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600200" y="76200"/>
            <a:ext cx="7391400" cy="12192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3200" b="0" cap="all" baseline="0">
                <a:solidFill>
                  <a:srgbClr val="006CB8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41096" y="1905000"/>
            <a:ext cx="914400" cy="381000"/>
          </a:xfrm>
          <a:prstGeom prst="rect">
            <a:avLst/>
          </a:prstGeom>
        </p:spPr>
        <p:txBody>
          <a:bodyPr anchor="t" anchorCtr="0"/>
          <a:lstStyle>
            <a:lvl1pPr algn="ctr">
              <a:buNone/>
              <a:defRPr sz="28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905000"/>
            <a:ext cx="8153400" cy="381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038600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4495800"/>
            <a:ext cx="34290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0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0"/>
            <a:ext cx="1905000" cy="1371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72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11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2362200" y="0"/>
            <a:ext cx="6629400" cy="13716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1"/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41096" y="1468348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8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447800"/>
            <a:ext cx="8153400" cy="533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231648"/>
            <a:ext cx="1371600" cy="530352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3200" b="0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2950"/>
            <a:ext cx="9144000" cy="530352"/>
          </a:xfrm>
          <a:prstGeom prst="rect">
            <a:avLst/>
          </a:prstGeom>
          <a:noFill/>
        </p:spPr>
        <p:txBody>
          <a:bodyPr anchor="t" anchorCtr="0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1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9999">
              <a:srgbClr val="85C2FF"/>
            </a:gs>
            <a:gs pos="100000">
              <a:srgbClr val="C4D6EB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61" y="0"/>
            <a:ext cx="5603278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12" y="0"/>
            <a:ext cx="5583976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59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9999">
              <a:srgbClr val="85C2FF"/>
            </a:gs>
            <a:gs pos="100000">
              <a:srgbClr val="C4D6EB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762000" cy="381000"/>
          </a:xfrm>
          <a:prstGeom prst="rect">
            <a:avLst/>
          </a:prstGeom>
        </p:spPr>
      </p:pic>
      <p:sp>
        <p:nvSpPr>
          <p:cNvPr id="3" name="TextBox 16"/>
          <p:cNvSpPr txBox="1"/>
          <p:nvPr userDrawn="1"/>
        </p:nvSpPr>
        <p:spPr>
          <a:xfrm>
            <a:off x="1340084" y="63385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2015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75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9999">
              <a:srgbClr val="85C2FF"/>
            </a:gs>
            <a:gs pos="100000">
              <a:srgbClr val="C4D6EB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Bluman, Chapter 5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B09BA3-FF48-49AF-9799-1E2AB861A7E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50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1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16"/>
          <p:cNvSpPr txBox="1"/>
          <p:nvPr userDrawn="1"/>
        </p:nvSpPr>
        <p:spPr>
          <a:xfrm>
            <a:off x="1340084" y="63385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2015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6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758" r:id="rId1"/>
    <p:sldLayoutId id="2147489759" r:id="rId2"/>
    <p:sldLayoutId id="2147489760" r:id="rId3"/>
    <p:sldLayoutId id="2147489761" r:id="rId4"/>
    <p:sldLayoutId id="2147489762" r:id="rId5"/>
    <p:sldLayoutId id="2147489763" r:id="rId6"/>
    <p:sldLayoutId id="2147489764" r:id="rId7"/>
    <p:sldLayoutId id="2147489765" r:id="rId8"/>
    <p:sldLayoutId id="2147489766" r:id="rId9"/>
    <p:sldLayoutId id="2147489767" r:id="rId10"/>
    <p:sldLayoutId id="2147489768" r:id="rId11"/>
    <p:sldLayoutId id="214748976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9999">
              <a:srgbClr val="85C2FF"/>
            </a:gs>
            <a:gs pos="100000">
              <a:srgbClr val="C4D6EB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9CC3-B736-4EDE-A94F-BF60B1CBFF6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771" r:id="rId1"/>
    <p:sldLayoutId id="2147489772" r:id="rId2"/>
    <p:sldLayoutId id="2147489773" r:id="rId3"/>
    <p:sldLayoutId id="2147489774" r:id="rId4"/>
    <p:sldLayoutId id="2147489775" r:id="rId5"/>
    <p:sldLayoutId id="2147489776" r:id="rId6"/>
    <p:sldLayoutId id="2147489777" r:id="rId7"/>
    <p:sldLayoutId id="2147489778" r:id="rId8"/>
    <p:sldLayoutId id="2147489779" r:id="rId9"/>
    <p:sldLayoutId id="2147489780" r:id="rId10"/>
    <p:sldLayoutId id="214748978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ections"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9999">
              <a:srgbClr val="85C2FF"/>
            </a:gs>
            <a:gs pos="100000">
              <a:srgbClr val="C4D6EB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762000" cy="381000"/>
          </a:xfrm>
          <a:prstGeom prst="rect">
            <a:avLst/>
          </a:prstGeom>
        </p:spPr>
      </p:pic>
      <p:sp>
        <p:nvSpPr>
          <p:cNvPr id="5" name="Rounded Rectangle 4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72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9999">
              <a:srgbClr val="85C2FF"/>
            </a:gs>
            <a:gs pos="100000">
              <a:srgbClr val="C4D6EB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515100"/>
            <a:ext cx="685800" cy="342900"/>
          </a:xfrm>
          <a:prstGeom prst="rect">
            <a:avLst/>
          </a:prstGeom>
        </p:spPr>
      </p:pic>
      <p:sp>
        <p:nvSpPr>
          <p:cNvPr id="5" name="Rounded Rectangle 4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6"/>
          <p:cNvSpPr txBox="1"/>
          <p:nvPr userDrawn="1"/>
        </p:nvSpPr>
        <p:spPr>
          <a:xfrm>
            <a:off x="1340084" y="63385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2015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4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9999">
              <a:srgbClr val="85C2FF"/>
            </a:gs>
            <a:gs pos="100000">
              <a:srgbClr val="C4D6EB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90030"/>
            <a:ext cx="735937" cy="367969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600200" cy="457200"/>
          </a:xfrm>
          <a:prstGeom prst="rect">
            <a:avLst/>
          </a:prstGeom>
          <a:solidFill>
            <a:srgbClr val="DE6C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4075" y="1143000"/>
            <a:ext cx="1423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Objective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95400" y="1143000"/>
            <a:ext cx="457200" cy="430887"/>
          </a:xfrm>
          <a:prstGeom prst="rect">
            <a:avLst/>
          </a:prstGeom>
          <a:solidFill>
            <a:srgbClr val="196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60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9999">
              <a:srgbClr val="85C2FF"/>
            </a:gs>
            <a:gs pos="100000">
              <a:srgbClr val="C4D6EB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400" cy="4572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88614"/>
            <a:ext cx="2514600" cy="433714"/>
          </a:xfrm>
          <a:prstGeom prst="rect">
            <a:avLst/>
          </a:prstGeom>
          <a:solidFill>
            <a:srgbClr val="349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9575"/>
            <a:ext cx="9144000" cy="0"/>
          </a:xfrm>
          <a:prstGeom prst="line">
            <a:avLst/>
          </a:prstGeom>
          <a:ln w="38100">
            <a:solidFill>
              <a:srgbClr val="349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0" y="58190"/>
            <a:ext cx="152400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2800" b="1" dirty="0" smtClean="0">
                <a:solidFill>
                  <a:srgbClr val="AFCEBA"/>
                </a:solidFill>
                <a:latin typeface="+mn-lt"/>
              </a:rPr>
              <a:t>Example</a:t>
            </a:r>
            <a:endParaRPr lang="en-US" sz="2800" b="1" dirty="0">
              <a:solidFill>
                <a:srgbClr val="AFCEBA"/>
              </a:solidFill>
              <a:latin typeface="+mn-lt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38100">
            <a:solidFill>
              <a:srgbClr val="349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960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9999">
              <a:srgbClr val="85C2FF"/>
            </a:gs>
            <a:gs pos="100000">
              <a:srgbClr val="C4D6EB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400" cy="4572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88614"/>
            <a:ext cx="2514600" cy="433714"/>
          </a:xfrm>
          <a:prstGeom prst="rect">
            <a:avLst/>
          </a:prstGeom>
          <a:solidFill>
            <a:srgbClr val="349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9575"/>
            <a:ext cx="9144000" cy="0"/>
          </a:xfrm>
          <a:prstGeom prst="line">
            <a:avLst/>
          </a:prstGeom>
          <a:ln w="38100">
            <a:solidFill>
              <a:srgbClr val="349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0" y="58190"/>
            <a:ext cx="152400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2800" b="1" dirty="0" smtClean="0">
                <a:solidFill>
                  <a:srgbClr val="AFCEBA"/>
                </a:solidFill>
              </a:rPr>
              <a:t>Example</a:t>
            </a:r>
            <a:endParaRPr lang="en-US" sz="2800" b="1" dirty="0">
              <a:solidFill>
                <a:srgbClr val="AFCEBA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38100">
            <a:solidFill>
              <a:srgbClr val="349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695980"/>
            <a:ext cx="158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Solution </a:t>
            </a:r>
            <a:endParaRPr lang="en-US" sz="28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2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74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9999">
              <a:srgbClr val="85C2FF"/>
            </a:gs>
            <a:gs pos="100000">
              <a:srgbClr val="C4D6EB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762000" cy="381000"/>
          </a:xfrm>
          <a:prstGeom prst="rect">
            <a:avLst/>
          </a:prstGeom>
        </p:spPr>
      </p:pic>
      <p:sp>
        <p:nvSpPr>
          <p:cNvPr id="11" name="Rounded Rectangle 10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292387"/>
            <a:ext cx="2925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Procedure Table</a:t>
            </a:r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95770" y="762000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6"/>
          <p:cNvSpPr txBox="1"/>
          <p:nvPr userDrawn="1"/>
        </p:nvSpPr>
        <p:spPr>
          <a:xfrm>
            <a:off x="1340084" y="63385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2015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68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9999">
              <a:srgbClr val="85C2FF"/>
            </a:gs>
            <a:gs pos="100000">
              <a:srgbClr val="C4D6EB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400" cy="4572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381000"/>
            <a:ext cx="9144000" cy="5867400"/>
          </a:xfrm>
          <a:prstGeom prst="rect">
            <a:avLst/>
          </a:prstGeom>
          <a:solidFill>
            <a:srgbClr val="E4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7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69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39999">
              <a:srgbClr val="85C2FF"/>
            </a:gs>
            <a:gs pos="100000">
              <a:srgbClr val="C4D6EB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400" cy="4572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6309360"/>
          </a:xfrm>
          <a:prstGeom prst="rect">
            <a:avLst/>
          </a:prstGeom>
          <a:solidFill>
            <a:srgbClr val="FEF2E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gradFill>
            <a:gsLst>
              <a:gs pos="20000">
                <a:srgbClr val="915B1D"/>
              </a:gs>
              <a:gs pos="100000">
                <a:srgbClr val="CA6D1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0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69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2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2.wmf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21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30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28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3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1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2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5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8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62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61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788E6153-3A5C-4CCB-892F-0E9C74B599B3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>
          <a:xfrm>
            <a:off x="4399716" y="2057400"/>
            <a:ext cx="4572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 H A P T E R   F I V E</a:t>
            </a:r>
          </a:p>
          <a:p>
            <a:endParaRPr lang="en-US" sz="40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Discrete Probability Distributions</a:t>
            </a:r>
          </a:p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127481"/>
            <a:ext cx="3753934" cy="46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077200" cy="3200400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Wingdings" pitchFamily="2" charset="2"/>
              <a:buNone/>
            </a:pPr>
            <a:r>
              <a:rPr lang="en-US" sz="2800" b="1" smtClean="0"/>
              <a:t>Rounding Rule 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 smtClean="0"/>
              <a:t>The mean, variance, and standard deviation should be rounded to one more decimal place than the outcome </a:t>
            </a:r>
            <a:r>
              <a:rPr lang="en-US" sz="2800" i="1" smtClean="0"/>
              <a:t>X.  </a:t>
            </a:r>
          </a:p>
          <a:p>
            <a:pPr marL="0" indent="0">
              <a:buFont typeface="Wingdings" pitchFamily="2" charset="2"/>
              <a:buNone/>
            </a:pPr>
            <a:endParaRPr lang="en-US" sz="1200" i="1" smtClean="0"/>
          </a:p>
          <a:p>
            <a:pPr marL="0" indent="0">
              <a:buFont typeface="Wingdings" pitchFamily="2" charset="2"/>
              <a:buNone/>
            </a:pPr>
            <a:r>
              <a:rPr lang="en-US" sz="2800" smtClean="0"/>
              <a:t>When</a:t>
            </a:r>
            <a:r>
              <a:rPr lang="en-US" sz="2800" i="1" smtClean="0"/>
              <a:t> </a:t>
            </a:r>
            <a:r>
              <a:rPr lang="en-US" sz="2800" smtClean="0"/>
              <a:t>fractions are used, they should be reduced to lowest terms.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457200" y="5334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smtClean="0">
                <a:solidFill>
                  <a:srgbClr val="000000"/>
                </a:solidFill>
              </a:rPr>
              <a:t>Mean, Variance, Standard Deviation, and Expectation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10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4974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 smtClean="0"/>
              <a:t>Discrete Probability Distributions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5-2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5-5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#266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11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16222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smtClean="0"/>
              <a:t>Example 5-5: Rolling a Die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077200" cy="914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 smtClean="0"/>
              <a:t>Find the mean of the number of spots that appear when a die is tossed.</a:t>
            </a:r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r>
              <a:rPr lang="en-US" sz="2800" smtClean="0"/>
              <a:t>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8486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7090" name="Object 2"/>
          <p:cNvGraphicFramePr>
            <a:graphicFrameLocks noChangeAspect="1"/>
          </p:cNvGraphicFramePr>
          <p:nvPr/>
        </p:nvGraphicFramePr>
        <p:xfrm>
          <a:off x="1066800" y="3503613"/>
          <a:ext cx="3276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5" imgW="1054080" imgH="253800" progId="Equation.DSMT4">
                  <p:embed/>
                </p:oleObj>
              </mc:Choice>
              <mc:Fallback>
                <p:oleObj name="Equation" r:id="rId5" imgW="105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3613"/>
                        <a:ext cx="3276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1484313" y="4418013"/>
          <a:ext cx="65928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7" imgW="2120760" imgH="228600" progId="Equation.DSMT4">
                  <p:embed/>
                </p:oleObj>
              </mc:Choice>
              <mc:Fallback>
                <p:oleObj name="Equation" r:id="rId7" imgW="2120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4418013"/>
                        <a:ext cx="6592887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1489075" y="5297488"/>
          <a:ext cx="20923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9" imgW="672840" imgH="253800" progId="Equation.DSMT4">
                  <p:embed/>
                </p:oleObj>
              </mc:Choice>
              <mc:Fallback>
                <p:oleObj name="Equation" r:id="rId9" imgW="672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5297488"/>
                        <a:ext cx="2092325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12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126536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 smtClean="0"/>
              <a:t>Discrete Probability Distributions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5-2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5-8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#267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13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37024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smtClean="0"/>
              <a:t>Example 5-8: Trips of 5 Nights or More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3048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 smtClean="0"/>
              <a:t>The probability distribution shown represents the number of trips of five nights or more that American adults take per year. (That is, 6% do not take any trips lasting five nights or more, 70% take one trip lasting five nights or more per year, etc.) Find the mean.</a:t>
            </a:r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r>
              <a:rPr lang="en-US" sz="2800" smtClean="0"/>
              <a:t>.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74771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14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21530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smtClean="0"/>
              <a:t>Example 5-8: Trips of 5 Nights or More</a:t>
            </a:r>
          </a:p>
        </p:txBody>
      </p:sp>
      <p:graphicFrame>
        <p:nvGraphicFramePr>
          <p:cNvPr id="217090" name="Object 2"/>
          <p:cNvGraphicFramePr>
            <a:graphicFrameLocks noChangeAspect="1"/>
          </p:cNvGraphicFramePr>
          <p:nvPr/>
        </p:nvGraphicFramePr>
        <p:xfrm>
          <a:off x="1066800" y="2324100"/>
          <a:ext cx="3276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4" imgW="1054080" imgH="253800" progId="Equation.DSMT4">
                  <p:embed/>
                </p:oleObj>
              </mc:Choice>
              <mc:Fallback>
                <p:oleObj name="Equation" r:id="rId4" imgW="105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24100"/>
                        <a:ext cx="3276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162476"/>
              </p:ext>
            </p:extLst>
          </p:nvPr>
        </p:nvGraphicFramePr>
        <p:xfrm>
          <a:off x="1255714" y="3276600"/>
          <a:ext cx="59483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6" imgW="1841400" imgH="507960" progId="Equation.DSMT4">
                  <p:embed/>
                </p:oleObj>
              </mc:Choice>
              <mc:Fallback>
                <p:oleObj name="Equation" r:id="rId6" imgW="18414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4" y="3276600"/>
                        <a:ext cx="5948362" cy="1447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4"/>
          <p:cNvGraphicFramePr>
            <a:graphicFrameLocks noChangeAspect="1"/>
          </p:cNvGraphicFramePr>
          <p:nvPr/>
        </p:nvGraphicFramePr>
        <p:xfrm>
          <a:off x="1479550" y="4876800"/>
          <a:ext cx="1263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8" imgW="406080" imgH="241200" progId="Equation.DSMT4">
                  <p:embed/>
                </p:oleObj>
              </mc:Choice>
              <mc:Fallback>
                <p:oleObj name="Equation" r:id="rId8" imgW="406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4876800"/>
                        <a:ext cx="12636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4771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15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29004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 smtClean="0"/>
              <a:t>Discrete Probability Distributions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5-2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5-9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#268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16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418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smtClean="0"/>
              <a:t>Example 5-9: Rolling a Die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848600" cy="914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 smtClean="0"/>
              <a:t>Compute the variance and standard deviation for the probability distribution in Example 5–5.</a:t>
            </a:r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r>
              <a:rPr lang="en-US" sz="2800" smtClean="0"/>
              <a:t>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73275"/>
            <a:ext cx="78486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7090" name="Object 2"/>
          <p:cNvGraphicFramePr>
            <a:graphicFrameLocks noChangeAspect="1"/>
          </p:cNvGraphicFramePr>
          <p:nvPr/>
        </p:nvGraphicFramePr>
        <p:xfrm>
          <a:off x="922338" y="3048000"/>
          <a:ext cx="50133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5" imgW="1612800" imgH="279360" progId="Equation.DSMT4">
                  <p:embed/>
                </p:oleObj>
              </mc:Choice>
              <mc:Fallback>
                <p:oleObj name="Equation" r:id="rId5" imgW="1612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3048000"/>
                        <a:ext cx="5013325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930275" y="3929063"/>
          <a:ext cx="584358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7" imgW="1879560" imgH="533160" progId="Equation.DSMT4">
                  <p:embed/>
                </p:oleObj>
              </mc:Choice>
              <mc:Fallback>
                <p:oleObj name="Equation" r:id="rId7" imgW="18795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3929063"/>
                        <a:ext cx="5843588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914400" y="5486400"/>
          <a:ext cx="19351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Equation" r:id="rId9" imgW="622080" imgH="241200" progId="Equation.DSMT4">
                  <p:embed/>
                </p:oleObj>
              </mc:Choice>
              <mc:Fallback>
                <p:oleObj name="Equation" r:id="rId9" imgW="622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86400"/>
                        <a:ext cx="19351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2816225" y="5486400"/>
          <a:ext cx="2289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11" imgW="736560" imgH="241200" progId="Equation.DSMT4">
                  <p:embed/>
                </p:oleObj>
              </mc:Choice>
              <mc:Fallback>
                <p:oleObj name="Equation" r:id="rId11" imgW="736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5486400"/>
                        <a:ext cx="22891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17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16433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 smtClean="0"/>
              <a:t>Discrete Probability Distributions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5-2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5-11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#263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18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37497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 5-11: On Hold for Talk Radio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3505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 smtClean="0"/>
              <a:t>A talk radio station has four telephone lines. If the host is unable to talk (i.e., during a commercial) or is talking to a person, the other callers are placed on hold. When all lines are in use, others who are trying to call in get a busy signal. The probability that 0, 1, 2, 3, or 4 people will get through is shown in the distribution. Find the variance and standard deviation for the distribution.</a:t>
            </a:r>
          </a:p>
        </p:txBody>
      </p:sp>
      <p:pic>
        <p:nvPicPr>
          <p:cNvPr id="3789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00600"/>
            <a:ext cx="7524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19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14334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SubTitle" hidden="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ectionNumber" hidden="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000000"/>
                </a:solidFill>
              </a:rPr>
              <a:t>1.1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" name="SectionTitle" hidden="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000000"/>
                </a:solidFill>
              </a:rPr>
              <a:t>Descriptive and Inferential Statistics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" name="ObjectiveNumber" hidden="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bjective" hidden="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ItemNumber" hidden="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ItemTitle" hidden="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CONS" hidden="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SlideNumber" hidden="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412E8B25-1F05-4807-A8AD-600D0BCCA3FF}" type="slidenum">
              <a:rPr lang="en-US" smtClean="0">
                <a:solidFill>
                  <a:srgbClr val="000000"/>
                </a:solidFill>
              </a:r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Copyright" hidden="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solidFill>
                  <a:srgbClr val="000000"/>
                </a:solidFill>
              </a:rPr>
              <a:t>Copyright © 2012 The McGraw-Hill Companies, Inc. 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4" name="Sections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031505"/>
              </p:ext>
            </p:extLst>
          </p:nvPr>
        </p:nvGraphicFramePr>
        <p:xfrm>
          <a:off x="228600" y="3200400"/>
          <a:ext cx="8686800" cy="2499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7543800"/>
              </a:tblGrid>
              <a:tr h="47117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196AB4"/>
                          </a:solidFill>
                          <a:latin typeface="+mn-lt"/>
                        </a:rPr>
                        <a:t>5-1</a:t>
                      </a:r>
                      <a:endParaRPr lang="en-US" sz="2800" b="1" dirty="0">
                        <a:solidFill>
                          <a:srgbClr val="196AB4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Probability Distributions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196AB4"/>
                          </a:solidFill>
                          <a:latin typeface="+mn-lt"/>
                        </a:rPr>
                        <a:t>5-2</a:t>
                      </a:r>
                      <a:endParaRPr lang="en-US" sz="2800" b="1" dirty="0">
                        <a:solidFill>
                          <a:srgbClr val="196AB4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Mean, Variance, Standard Deviation, and Expectation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196AB4"/>
                          </a:solidFill>
                          <a:latin typeface="+mn-lt"/>
                        </a:rPr>
                        <a:t>5-3</a:t>
                      </a:r>
                      <a:endParaRPr lang="en-US" sz="2800" b="1" dirty="0">
                        <a:solidFill>
                          <a:srgbClr val="196AB4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The Binomial Distribution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r"/>
                      <a:r>
                        <a:rPr lang="en-US" sz="2800" b="1" smtClean="0">
                          <a:solidFill>
                            <a:srgbClr val="196AB4"/>
                          </a:solidFill>
                          <a:latin typeface="+mn-lt"/>
                        </a:rPr>
                        <a:t>5-4</a:t>
                      </a:r>
                      <a:endParaRPr lang="en-US" sz="2800" b="1" dirty="0">
                        <a:solidFill>
                          <a:srgbClr val="196AB4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Other Types of Distributions  Summary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1000" y="2296718"/>
            <a:ext cx="1927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Outline</a:t>
            </a:r>
            <a:endParaRPr lang="en-US" sz="4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22860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Discrete Probability Distributions</a:t>
            </a:r>
            <a:r>
              <a:rPr lang="en-US" sz="4800" dirty="0" smtClean="0"/>
              <a:t>	</a:t>
            </a:r>
            <a:endParaRPr lang="en-US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6876393" y="381000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CHAPTER</a:t>
            </a:r>
          </a:p>
          <a:p>
            <a:pPr algn="r"/>
            <a:r>
              <a:rPr lang="en-US" sz="36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8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smtClean="0"/>
              <a:t>Example 5-11: On Hold for Talk Radio</a:t>
            </a:r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711200" y="3886200"/>
          <a:ext cx="69088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4" imgW="2222280" imgH="533160" progId="Equation.DSMT4">
                  <p:embed/>
                </p:oleObj>
              </mc:Choice>
              <mc:Fallback>
                <p:oleObj name="Equation" r:id="rId4" imgW="22222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886200"/>
                        <a:ext cx="6908800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733425" y="5486400"/>
          <a:ext cx="1895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Equation" r:id="rId6" imgW="609480" imgH="241200" progId="Equation.DSMT4">
                  <p:embed/>
                </p:oleObj>
              </mc:Choice>
              <mc:Fallback>
                <p:oleObj name="Equation" r:id="rId6" imgW="609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5486400"/>
                        <a:ext cx="18954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9" name="Object 4"/>
          <p:cNvGraphicFramePr>
            <a:graphicFrameLocks noChangeAspect="1"/>
          </p:cNvGraphicFramePr>
          <p:nvPr/>
        </p:nvGraphicFramePr>
        <p:xfrm>
          <a:off x="2551113" y="5486400"/>
          <a:ext cx="22494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8" imgW="723600" imgH="241200" progId="Equation.DSMT4">
                  <p:embed/>
                </p:oleObj>
              </mc:Choice>
              <mc:Fallback>
                <p:oleObj name="Equation" r:id="rId8" imgW="723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5486400"/>
                        <a:ext cx="22494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9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81100"/>
            <a:ext cx="7524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2214" name="Object 6"/>
          <p:cNvGraphicFramePr>
            <a:graphicFrameLocks noChangeAspect="1"/>
          </p:cNvGraphicFramePr>
          <p:nvPr/>
        </p:nvGraphicFramePr>
        <p:xfrm>
          <a:off x="685800" y="2362200"/>
          <a:ext cx="6119813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Equation" r:id="rId11" imgW="1968480" imgH="507960" progId="Equation.DSMT4">
                  <p:embed/>
                </p:oleObj>
              </mc:Choice>
              <mc:Fallback>
                <p:oleObj name="Equation" r:id="rId11" imgW="19684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6119813" cy="144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20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330193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smtClean="0"/>
              <a:t>Example 5-11: On Hold for Talk Radio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3733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 smtClean="0"/>
              <a:t>A talk radio station has four telephone lines. If the host is unable to talk (i.e., during a commercial) or is talking to a person, the other callers are placed on hold. When all lines are in use, others who are trying to call in get a busy signal. </a:t>
            </a:r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r>
              <a:rPr lang="en-US" sz="2800" smtClean="0"/>
              <a:t>Should the station have considered getting more phone lines installed?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21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320131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smtClean="0"/>
              <a:t>Example 5-11: On Hold for Talk Radio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848600" cy="5181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 dirty="0" smtClean="0"/>
              <a:t>No, the four phone lines should be sufficient. 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 dirty="0" smtClean="0"/>
              <a:t>The mean number of people calling at any one time is 1.6. 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 dirty="0" smtClean="0"/>
              <a:t>Since the standard deviation is 1.1, most callers would be accommodated by having four phone lines because </a:t>
            </a:r>
            <a:r>
              <a:rPr lang="en-US" sz="2800" i="1" dirty="0" smtClean="0"/>
              <a:t>µ</a:t>
            </a:r>
            <a:r>
              <a:rPr lang="en-US" sz="2800" dirty="0" smtClean="0"/>
              <a:t> + 2</a:t>
            </a:r>
            <a:r>
              <a:rPr lang="en-US" sz="2800" i="1" dirty="0" smtClean="0">
                <a:sym typeface="Symbol" pitchFamily="18" charset="2"/>
              </a:rPr>
              <a:t>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smtClean="0"/>
              <a:t>would be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2800" dirty="0" smtClean="0"/>
              <a:t>1.6 + 2(1.1) = 1.6 + 2.2 = 3.8. 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 dirty="0" smtClean="0"/>
              <a:t>Very few callers would get a busy signal since at least 75% of the callers would either get through or be put on hold. (See </a:t>
            </a:r>
            <a:r>
              <a:rPr lang="en-US" sz="2800" dirty="0" err="1" smtClean="0"/>
              <a:t>Chebyshev’s</a:t>
            </a:r>
            <a:r>
              <a:rPr lang="en-US" sz="2800" dirty="0" smtClean="0"/>
              <a:t> theorem in Section 3–2.)</a:t>
            </a:r>
          </a:p>
          <a:p>
            <a:pPr marL="0" indent="0">
              <a:buFont typeface="Wingdings" pitchFamily="2" charset="2"/>
              <a:buNone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sz="2800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22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281869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Expectation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077200" cy="3352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expected value</a:t>
            </a:r>
            <a:r>
              <a:rPr lang="en-US" dirty="0" smtClean="0"/>
              <a:t>, or</a:t>
            </a: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expectation</a:t>
            </a:r>
            <a:r>
              <a:rPr lang="en-US" dirty="0" smtClean="0"/>
              <a:t>, of a discrete random variable of a probability distribution is the theoretical average of the variable. 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dirty="0" smtClean="0"/>
              <a:t>The expected value is, by definition, the mean of the probability distribution.</a:t>
            </a:r>
          </a:p>
        </p:txBody>
      </p:sp>
      <p:graphicFrame>
        <p:nvGraphicFramePr>
          <p:cNvPr id="206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788059"/>
              </p:ext>
            </p:extLst>
          </p:nvPr>
        </p:nvGraphicFramePr>
        <p:xfrm>
          <a:off x="1998663" y="4800600"/>
          <a:ext cx="5054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3" imgW="1625400" imgH="253800" progId="Equation.DSMT4">
                  <p:embed/>
                </p:oleObj>
              </mc:Choice>
              <mc:Fallback>
                <p:oleObj name="Equation" r:id="rId3" imgW="1625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4800600"/>
                        <a:ext cx="5054600" cy="800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23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25375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 smtClean="0"/>
              <a:t>Discrete Probability Distributions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5-2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5-13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#270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24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6374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 5-13: Selecting Balls</a:t>
            </a:r>
          </a:p>
        </p:txBody>
      </p:sp>
      <p:sp>
        <p:nvSpPr>
          <p:cNvPr id="7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2209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You have six balls numbered 1-8 and 13 are placed in a box. A ball is selected at random , and its number is recorded and it is replaced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Find the expected value of the number that will occur</a:t>
            </a: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960" y="3962400"/>
            <a:ext cx="7048080" cy="239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25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28629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smtClean="0"/>
              <a:t>5-3 The Binomial Distribution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077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200" smtClean="0">
                <a:solidFill>
                  <a:srgbClr val="000000"/>
                </a:solidFill>
              </a:rPr>
              <a:t>Many types of probability problems have only two possible outcomes or they can be reduced to two outcomes.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en-US" sz="3200" smtClean="0">
                <a:solidFill>
                  <a:srgbClr val="000000"/>
                </a:solidFill>
              </a:rPr>
              <a:t>Examples include: when a coin is tossed it can land on heads or tails, when a baby is born it is either a boy or girl, etc.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26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21125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smtClean="0"/>
              <a:t>The Binomial Distribution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38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r>
              <a:rPr lang="en-US" sz="3200" dirty="0">
                <a:solidFill>
                  <a:srgbClr val="000000"/>
                </a:solidFill>
              </a:rPr>
              <a:t>The </a:t>
            </a:r>
            <a:r>
              <a:rPr 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binomial experiment</a:t>
            </a:r>
            <a:r>
              <a:rPr lang="en-US" sz="3200" dirty="0">
                <a:solidFill>
                  <a:srgbClr val="000000"/>
                </a:solidFill>
              </a:rPr>
              <a:t> is a probability experiment that satisfies these requirements:</a:t>
            </a:r>
          </a:p>
          <a:p>
            <a:pPr marL="971550" lvl="1" indent="-514350" fontAlgn="base">
              <a:spcBef>
                <a:spcPts val="1200"/>
              </a:spcBef>
              <a:spcAft>
                <a:spcPct val="0"/>
              </a:spcAft>
              <a:buSzPct val="100000"/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There must be a fixed number of trials.</a:t>
            </a:r>
            <a:endParaRPr lang="en-US" sz="2800" dirty="0">
              <a:solidFill>
                <a:srgbClr val="000000"/>
              </a:solidFill>
            </a:endParaRPr>
          </a:p>
          <a:p>
            <a:pPr marL="971550" lvl="1" indent="-514350" fontAlgn="base"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Each trial can have only two outcomes</a:t>
            </a:r>
            <a:endParaRPr lang="en-US" sz="2800" dirty="0">
              <a:solidFill>
                <a:srgbClr val="000000"/>
              </a:solidFill>
            </a:endParaRPr>
          </a:p>
          <a:p>
            <a:pPr marL="971550" lvl="1" indent="-514350" fontAlgn="base"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</a:rPr>
              <a:t>The outcomes of each trial must be independent of each other.</a:t>
            </a:r>
          </a:p>
          <a:p>
            <a:pPr marL="971550" lvl="1" indent="-514350" fontAlgn="base">
              <a:spcBef>
                <a:spcPts val="120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</a:rPr>
              <a:t>The probability of success must remain the same for each trial.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27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315580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0213"/>
            <a:ext cx="8534400" cy="990600"/>
          </a:xfrm>
        </p:spPr>
        <p:txBody>
          <a:bodyPr/>
          <a:lstStyle/>
          <a:p>
            <a:pPr eaLnBrk="1" hangingPunct="1"/>
            <a:r>
              <a:rPr lang="en-US" sz="4000" smtClean="0"/>
              <a:t>Notation for the Binomial Distribution</a:t>
            </a:r>
          </a:p>
        </p:txBody>
      </p:sp>
      <p:sp>
        <p:nvSpPr>
          <p:cNvPr id="8" name="Rectangle 14"/>
          <p:cNvSpPr txBox="1">
            <a:spLocks noChangeArrowheads="1"/>
          </p:cNvSpPr>
          <p:nvPr/>
        </p:nvSpPr>
        <p:spPr>
          <a:xfrm>
            <a:off x="2209800" y="1371600"/>
            <a:ext cx="6172200" cy="4648200"/>
          </a:xfrm>
          <a:prstGeom prst="rect">
            <a:avLst/>
          </a:prstGeom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ts val="900"/>
              </a:spcAft>
              <a:buClr>
                <a:srgbClr val="00007D"/>
              </a:buClr>
              <a:buSzPct val="75000"/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symbol for the probability of success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ts val="900"/>
              </a:spcAft>
              <a:buClr>
                <a:srgbClr val="00007D"/>
              </a:buClr>
              <a:buSzPct val="75000"/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symbol for the probability of failure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ts val="900"/>
              </a:spcAft>
              <a:buClr>
                <a:srgbClr val="00007D"/>
              </a:buClr>
              <a:buSzPct val="75000"/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numerical probability of success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ts val="900"/>
              </a:spcAft>
              <a:buClr>
                <a:srgbClr val="00007D"/>
              </a:buClr>
              <a:buSzPct val="75000"/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numerical probability of failure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ts val="900"/>
              </a:spcAft>
              <a:buClr>
                <a:srgbClr val="00007D"/>
              </a:buClr>
              <a:buSzPct val="75000"/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and  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p = q</a:t>
            </a:r>
            <a:endParaRPr lang="en-US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ts val="900"/>
              </a:spcAft>
              <a:buClr>
                <a:srgbClr val="00007D"/>
              </a:buClr>
              <a:buSzPct val="75000"/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number of trials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ts val="900"/>
              </a:spcAft>
              <a:buClr>
                <a:srgbClr val="00007D"/>
              </a:buClr>
              <a:buSzPct val="75000"/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number of </a:t>
            </a:r>
            <a:r>
              <a:rPr lang="en-US" sz="28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successes in </a:t>
            </a:r>
            <a:r>
              <a:rPr lang="en-US" sz="2800" i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trials</a:t>
            </a:r>
            <a:endParaRPr lang="en-US" sz="2800" i="1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ts val="900"/>
              </a:spcAft>
              <a:buClr>
                <a:srgbClr val="00007D"/>
              </a:buClr>
              <a:buSzPct val="75000"/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4"/>
          <p:cNvSpPr txBox="1">
            <a:spLocks noChangeArrowheads="1"/>
          </p:cNvSpPr>
          <p:nvPr/>
        </p:nvSpPr>
        <p:spPr>
          <a:xfrm>
            <a:off x="990600" y="1371600"/>
            <a:ext cx="4724400" cy="5334000"/>
          </a:xfrm>
          <a:prstGeom prst="rect">
            <a:avLst/>
          </a:prstGeom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ts val="900"/>
              </a:spcAft>
              <a:buClr>
                <a:srgbClr val="00007D"/>
              </a:buClr>
              <a:buSzPct val="75000"/>
              <a:defRPr/>
            </a:pP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ts val="900"/>
              </a:spcAft>
              <a:buClr>
                <a:srgbClr val="00007D"/>
              </a:buClr>
              <a:buSzPct val="75000"/>
              <a:defRPr/>
            </a:pP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ts val="900"/>
              </a:spcAft>
              <a:buClr>
                <a:srgbClr val="00007D"/>
              </a:buClr>
              <a:buSzPct val="75000"/>
              <a:defRPr/>
            </a:pP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ts val="900"/>
              </a:spcAft>
              <a:buClr>
                <a:srgbClr val="00007D"/>
              </a:buClr>
              <a:buSzPct val="75000"/>
              <a:defRPr/>
            </a:pP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ts val="900"/>
              </a:spcAft>
              <a:buClr>
                <a:srgbClr val="00007D"/>
              </a:buClr>
              <a:buSzPct val="75000"/>
              <a:defRPr/>
            </a:pP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p</a:t>
            </a:r>
            <a:endParaRPr lang="en-US" sz="2400" i="1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ts val="900"/>
              </a:spcAft>
              <a:buClr>
                <a:srgbClr val="00007D"/>
              </a:buClr>
              <a:buSzPct val="75000"/>
              <a:defRPr/>
            </a:pP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ts val="900"/>
              </a:spcAft>
              <a:buClr>
                <a:srgbClr val="00007D"/>
              </a:buClr>
              <a:buSzPct val="75000"/>
              <a:defRPr/>
            </a:pP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ts val="900"/>
              </a:spcAft>
              <a:buClr>
                <a:srgbClr val="00007D"/>
              </a:buClr>
              <a:buSzPct val="75000"/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 that </a:t>
            </a:r>
            <a:r>
              <a:rPr lang="en-US" sz="2800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0, 1, 2, 3</a:t>
            </a:r>
            <a:r>
              <a:rPr lang="en-US" sz="28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... , </a:t>
            </a:r>
            <a:r>
              <a:rPr lang="en-US" sz="2800" i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800" i="1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28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349872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smtClean="0"/>
              <a:t>The Binomial Distribution</a:t>
            </a: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373921"/>
              </p:ext>
            </p:extLst>
          </p:nvPr>
        </p:nvGraphicFramePr>
        <p:xfrm>
          <a:off x="1255713" y="3200400"/>
          <a:ext cx="680292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3" imgW="1892160" imgH="444240" progId="Equation.DSMT4">
                  <p:embed/>
                </p:oleObj>
              </mc:Choice>
              <mc:Fallback>
                <p:oleObj name="Equation" r:id="rId3" imgW="1892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3200400"/>
                        <a:ext cx="6802923" cy="1600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4"/>
          <p:cNvSpPr txBox="1">
            <a:spLocks noChangeArrowheads="1"/>
          </p:cNvSpPr>
          <p:nvPr/>
        </p:nvSpPr>
        <p:spPr>
          <a:xfrm>
            <a:off x="685800" y="1371600"/>
            <a:ext cx="7543800" cy="1066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a binomial experiment, the probability of exactly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successes in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trials is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29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28883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SubTitle" hidden="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ectionNumber" hidden="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000000"/>
                </a:solidFill>
              </a:rPr>
              <a:t>1.1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" name="SectionTitle" hidden="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000000"/>
                </a:solidFill>
              </a:rPr>
              <a:t>Descriptive and inferential statistics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" name="ObjectiveNumber" hidden="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bjective" hidden="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ItemNumber" hidden="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ItemTitle" hidden="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CONS" hidden="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SlideNumber" hidden="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Copyright" hidden="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4" name="Objectives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87940"/>
              </p:ext>
            </p:extLst>
          </p:nvPr>
        </p:nvGraphicFramePr>
        <p:xfrm>
          <a:off x="228600" y="1905000"/>
          <a:ext cx="8686800" cy="4409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/>
                <a:gridCol w="7848600"/>
              </a:tblGrid>
              <a:tr h="66859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Construct a probability distribution for a random variable.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859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Find the mean, variance, standard deviation, and expected value for a discrete random variable.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859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Find the exact probability for 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successes in 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trials of a binomial experiment.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859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Find the mean, variance, and standard deviation for the variable of a binomial distribution.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247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Find probabilities for outcomes of variables, using the Poisson,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hypergeometric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and multinomial distributions.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" y="914400"/>
            <a:ext cx="4778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Learning Objectives</a:t>
            </a:r>
            <a:endParaRPr 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814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 smtClean="0"/>
              <a:t>Discrete Probability Distributions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5-3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5-17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#279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30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13150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 5-17: Survey on Doctor Visits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survey found that one out of five Americans say he or she has visited a doctor in any given month. If 10 people are selected at random, find the probability that exactly 3 will have visited a doctor last month.</a:t>
            </a:r>
          </a:p>
          <a:p>
            <a:pPr marL="0" indent="0">
              <a:buFont typeface="Wingdings" pitchFamily="2" charset="2"/>
              <a:buNone/>
            </a:pPr>
            <a:endParaRPr lang="en-US" sz="2800" dirty="0"/>
          </a:p>
          <a:p>
            <a:pPr marL="0" indent="0">
              <a:buFont typeface="Wingdings" pitchFamily="2" charset="2"/>
              <a:buNone/>
            </a:pPr>
            <a:endParaRPr lang="en-US" sz="2800" dirty="0" smtClean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31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206402"/>
              </p:ext>
            </p:extLst>
          </p:nvPr>
        </p:nvGraphicFramePr>
        <p:xfrm>
          <a:off x="2551113" y="3352800"/>
          <a:ext cx="404336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4" imgW="1892160" imgH="444240" progId="Equation.DSMT4">
                  <p:embed/>
                </p:oleObj>
              </mc:Choice>
              <mc:Fallback>
                <p:oleObj name="Equation" r:id="rId4" imgW="189216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3352800"/>
                        <a:ext cx="4043362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133600" y="4356100"/>
          <a:ext cx="5156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6" imgW="2413000" imgH="228600" progId="Equation.DSMT4">
                  <p:embed/>
                </p:oleObj>
              </mc:Choice>
              <mc:Fallback>
                <p:oleObj name="Equation" r:id="rId6" imgW="2413000" imgH="228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56100"/>
                        <a:ext cx="51562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67000" y="4876800"/>
          <a:ext cx="325596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8" imgW="1524000" imgH="469900" progId="Equation.DSMT4">
                  <p:embed/>
                </p:oleObj>
              </mc:Choice>
              <mc:Fallback>
                <p:oleObj name="Equation" r:id="rId8" imgW="1524000" imgH="4699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76800"/>
                        <a:ext cx="3255963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38813" y="5122863"/>
          <a:ext cx="11953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10" imgW="558558" imgH="241195" progId="Equation.DSMT4">
                  <p:embed/>
                </p:oleObj>
              </mc:Choice>
              <mc:Fallback>
                <p:oleObj name="Equation" r:id="rId10" imgW="558558" imgH="241195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5122863"/>
                        <a:ext cx="119538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650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 smtClean="0"/>
              <a:t>Discrete Probability Distributions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5-3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5-18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#279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32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4659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 5-18: Survey on Employment</a:t>
            </a:r>
          </a:p>
        </p:txBody>
      </p:sp>
      <p:sp>
        <p:nvSpPr>
          <p:cNvPr id="11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153400" cy="2743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 smtClean="0"/>
              <a:t>A survey from Teenage Research Unlimited (Northbrook, Illinois) found that 30% of teenage consumers receive their spending money from part-time jobs. If 5 teenagers are selected at random, find the probability that at least 3 of them will have part-time jobs.</a:t>
            </a:r>
          </a:p>
        </p:txBody>
      </p:sp>
      <p:graphicFrame>
        <p:nvGraphicFramePr>
          <p:cNvPr id="3" name="Object 38"/>
          <p:cNvGraphicFramePr>
            <a:graphicFrameLocks noChangeAspect="1"/>
          </p:cNvGraphicFramePr>
          <p:nvPr/>
        </p:nvGraphicFramePr>
        <p:xfrm>
          <a:off x="609600" y="3962400"/>
          <a:ext cx="382746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" name="Equation" r:id="rId4" imgW="1790640" imgH="393480" progId="Equation.DSMT4">
                  <p:embed/>
                </p:oleObj>
              </mc:Choice>
              <mc:Fallback>
                <p:oleObj name="Equation" r:id="rId4" imgW="1790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3827463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609600" y="3622675"/>
          <a:ext cx="52101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Equation" r:id="rId6" imgW="2438280" imgH="203040" progId="Equation.DSMT4">
                  <p:embed/>
                </p:oleObj>
              </mc:Choice>
              <mc:Fallback>
                <p:oleObj name="Equation" r:id="rId6" imgW="2438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22675"/>
                        <a:ext cx="52101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0"/>
          <p:cNvGraphicFramePr>
            <a:graphicFrameLocks noChangeAspect="1"/>
          </p:cNvGraphicFramePr>
          <p:nvPr/>
        </p:nvGraphicFramePr>
        <p:xfrm>
          <a:off x="4322763" y="4141788"/>
          <a:ext cx="10874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Equation" r:id="rId8" imgW="507960" imgH="177480" progId="Equation.DSMT4">
                  <p:embed/>
                </p:oleObj>
              </mc:Choice>
              <mc:Fallback>
                <p:oleObj name="Equation" r:id="rId8" imgW="507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4141788"/>
                        <a:ext cx="10874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98488" y="4797425"/>
          <a:ext cx="37719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Equation" r:id="rId10" imgW="1765080" imgH="393480" progId="Equation.DSMT4">
                  <p:embed/>
                </p:oleObj>
              </mc:Choice>
              <mc:Fallback>
                <p:oleObj name="Equation" r:id="rId10" imgW="1765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4797425"/>
                        <a:ext cx="3771900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322763" y="5016500"/>
          <a:ext cx="10874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Equation" r:id="rId12" imgW="507960" imgH="177480" progId="Equation.DSMT4">
                  <p:embed/>
                </p:oleObj>
              </mc:Choice>
              <mc:Fallback>
                <p:oleObj name="Equation" r:id="rId12" imgW="507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5016500"/>
                        <a:ext cx="10874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609600" y="5635625"/>
          <a:ext cx="382746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3" name="Equation" r:id="rId14" imgW="1790640" imgH="393480" progId="Equation.DSMT4">
                  <p:embed/>
                </p:oleObj>
              </mc:Choice>
              <mc:Fallback>
                <p:oleObj name="Equation" r:id="rId14" imgW="1790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35625"/>
                        <a:ext cx="3827463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4322763" y="5854700"/>
          <a:ext cx="10874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" name="Equation" r:id="rId16" imgW="507960" imgH="177480" progId="Equation.DSMT4">
                  <p:embed/>
                </p:oleObj>
              </mc:Choice>
              <mc:Fallback>
                <p:oleObj name="Equation" r:id="rId16" imgW="507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5854700"/>
                        <a:ext cx="10874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5715000" y="4092575"/>
          <a:ext cx="2555875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" name="Equation" r:id="rId18" imgW="1193760" imgH="965160" progId="Equation.DSMT4">
                  <p:embed/>
                </p:oleObj>
              </mc:Choice>
              <mc:Fallback>
                <p:oleObj name="Equation" r:id="rId18" imgW="11937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92575"/>
                        <a:ext cx="2555875" cy="206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33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21266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 smtClean="0"/>
              <a:t>Discrete Probability Distributions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5-3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5-19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#279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34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317009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 5-19: Tossing Coins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35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3400" y="10668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800" smtClean="0"/>
              <a:t>A coin is tossed 3 times. Find the probability of getting exactly two heads, using Table B.</a:t>
            </a:r>
            <a:endParaRPr lang="en-US" sz="2800" dirty="0" smtClean="0"/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609600" y="2136775"/>
          <a:ext cx="3148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4" imgW="1473120" imgH="228600" progId="Equation.DSMT4">
                  <p:embed/>
                </p:oleObj>
              </mc:Choice>
              <mc:Fallback>
                <p:oleObj name="Equation" r:id="rId4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6775"/>
                        <a:ext cx="31480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724150"/>
            <a:ext cx="65055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3811588" y="2070100"/>
          <a:ext cx="23606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7" imgW="1104840" imgH="266400" progId="Equation.DSMT4">
                  <p:embed/>
                </p:oleObj>
              </mc:Choice>
              <mc:Fallback>
                <p:oleObj name="Equation" r:id="rId7" imgW="1104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2070100"/>
                        <a:ext cx="2360612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728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smtClean="0"/>
              <a:t>The Binomial Distribution</a:t>
            </a: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295400" y="2971800"/>
          <a:ext cx="31797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317976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1289050" y="3810000"/>
          <a:ext cx="43354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5" imgW="1295280" imgH="228600" progId="Equation.DSMT4">
                  <p:embed/>
                </p:oleObj>
              </mc:Choice>
              <mc:Fallback>
                <p:oleObj name="Equation" r:id="rId5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3810000"/>
                        <a:ext cx="4335463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838200" y="1295400"/>
            <a:ext cx="7467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</a:rPr>
              <a:t>The mean, variance, and standard deviation of a variable that has the </a:t>
            </a:r>
            <a:r>
              <a:rPr lang="en-US" sz="2800" i="1" smtClean="0">
                <a:solidFill>
                  <a:srgbClr val="000000"/>
                </a:solidFill>
              </a:rPr>
              <a:t>binomial distribution </a:t>
            </a:r>
            <a:r>
              <a:rPr lang="en-US" sz="2800" smtClean="0">
                <a:solidFill>
                  <a:srgbClr val="000000"/>
                </a:solidFill>
              </a:rPr>
              <a:t>can</a:t>
            </a:r>
            <a:r>
              <a:rPr lang="en-US" sz="2800" i="1" smtClean="0">
                <a:solidFill>
                  <a:srgbClr val="000000"/>
                </a:solidFill>
              </a:rPr>
              <a:t> </a:t>
            </a:r>
            <a:r>
              <a:rPr lang="en-US" sz="2800" smtClean="0">
                <a:solidFill>
                  <a:srgbClr val="000000"/>
                </a:solidFill>
              </a:rPr>
              <a:t>be found by using the following formulas.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95400" y="4724400"/>
          <a:ext cx="64182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7" imgW="1917360" imgH="253800" progId="Equation.DSMT4">
                  <p:embed/>
                </p:oleObj>
              </mc:Choice>
              <mc:Fallback>
                <p:oleObj name="Equation" r:id="rId7" imgW="1917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641826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36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27174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smtClean="0"/>
              <a:t>Chapter 5</a:t>
            </a:r>
            <a:br>
              <a:rPr lang="en-US" smtClean="0"/>
            </a:br>
            <a:r>
              <a:rPr lang="en-US" smtClean="0"/>
              <a:t>Discrete Probability Distributions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5-3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5-23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#282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37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36310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smtClean="0"/>
              <a:t>Example 5-23: Likelihood of Twins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2743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 smtClean="0"/>
              <a:t>The </a:t>
            </a:r>
            <a:r>
              <a:rPr lang="en-US" sz="2800" i="1" smtClean="0"/>
              <a:t>Statistical Bulletin </a:t>
            </a:r>
            <a:r>
              <a:rPr lang="en-US" sz="2800" smtClean="0"/>
              <a:t>published by Metropolitan Life Insurance Co. reported that 2% of all American births result in twins. If a random sample of 8000 births is taken, find the mean, variance, and standard deviation of the number of births that would result in twins.</a:t>
            </a:r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490538" y="3657600"/>
          <a:ext cx="476726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4" imgW="1739880" imgH="266400" progId="Equation.DSMT4">
                  <p:embed/>
                </p:oleObj>
              </mc:Choice>
              <mc:Fallback>
                <p:oleObj name="Equation" r:id="rId4" imgW="17398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3657600"/>
                        <a:ext cx="4767262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471488" y="4419600"/>
          <a:ext cx="754856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Equation" r:id="rId6" imgW="2755800" imgH="266400" progId="Equation.DSMT4">
                  <p:embed/>
                </p:oleObj>
              </mc:Choice>
              <mc:Fallback>
                <p:oleObj name="Equation" r:id="rId6" imgW="27558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4419600"/>
                        <a:ext cx="7548562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484188" y="5130800"/>
          <a:ext cx="75834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8" imgW="2768400" imgH="291960" progId="Equation.DSMT4">
                  <p:embed/>
                </p:oleObj>
              </mc:Choice>
              <mc:Fallback>
                <p:oleObj name="Equation" r:id="rId8" imgW="2768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5130800"/>
                        <a:ext cx="7583487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38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32759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smtClean="0"/>
              <a:t>5-4 Other Types of Distributions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077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000000"/>
                </a:solidFill>
              </a:rPr>
              <a:t>The </a:t>
            </a:r>
            <a:r>
              <a:rPr 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multinomial distribution</a:t>
            </a:r>
            <a:r>
              <a:rPr lang="en-US" sz="3200" dirty="0">
                <a:solidFill>
                  <a:srgbClr val="000000"/>
                </a:solidFill>
              </a:rPr>
              <a:t> is similar to the binomial distribution but has the advantage of allowing one to compute probabilities when there are more than two outcomes.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endParaRPr lang="en-US" sz="3200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000000"/>
                </a:solidFill>
              </a:rPr>
              <a:t>The binomial distribution is a special case of the multinomial distribution.</a:t>
            </a: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1143000" y="4029075"/>
          <a:ext cx="66500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3" imgW="3111480" imgH="431640" progId="Equation.DSMT4">
                  <p:embed/>
                </p:oleObj>
              </mc:Choice>
              <mc:Fallback>
                <p:oleObj name="Equation" r:id="rId3" imgW="3111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29075"/>
                        <a:ext cx="6650038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39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302681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pPr eaLnBrk="1" hangingPunct="1"/>
            <a:r>
              <a:rPr lang="en-US" smtClean="0"/>
              <a:t>5.1 Probability Distributions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4724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smtClean="0"/>
              <a:t>A 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 variable</a:t>
            </a:r>
            <a:r>
              <a:rPr lang="en-US" sz="2800" smtClean="0"/>
              <a:t> is a variable whose values are determined by chance.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smtClean="0"/>
              <a:t>A 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discrete probability distribution</a:t>
            </a:r>
            <a:r>
              <a:rPr lang="en-US" sz="2800" smtClean="0"/>
              <a:t> consists of the values a random variable can assume and the corresponding probabilities of the values.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smtClean="0"/>
              <a:t>The sum of the </a:t>
            </a:r>
            <a:r>
              <a:rPr lang="en-US" sz="2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probabilities</a:t>
            </a:r>
            <a:r>
              <a:rPr lang="en-US" sz="2800" smtClean="0"/>
              <a:t> of all events in a sample space add up to 1.  Each probability is between 0 and 1, inclusively.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205167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smtClean="0"/>
              <a:t>Chapter 5</a:t>
            </a:r>
            <a:br>
              <a:rPr lang="en-US" smtClean="0"/>
            </a:br>
            <a:r>
              <a:rPr lang="en-US" smtClean="0"/>
              <a:t>Discrete Probability Distributions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5-4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5-25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#290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40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15122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 5-25: Leisure Activities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2743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 smtClean="0"/>
              <a:t>In a large city, 50% of the people choose a movie, 30% choose dinner and a play, and 20% choose shopping as a leisure activity. If a sample of 5 people is randomly selected, find the probability that 3 are planning to go to a movie, 1 to a play, and 1 to a shopping mall.</a:t>
            </a:r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533400" y="4029075"/>
          <a:ext cx="66500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4" imgW="3111480" imgH="431640" progId="Equation.DSMT4">
                  <p:embed/>
                </p:oleObj>
              </mc:Choice>
              <mc:Fallback>
                <p:oleObj name="Equation" r:id="rId4" imgW="3111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29075"/>
                        <a:ext cx="6650038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33400" y="5100638"/>
          <a:ext cx="4938713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6" imgW="2311200" imgH="393480" progId="Equation.DSMT4">
                  <p:embed/>
                </p:oleObj>
              </mc:Choice>
              <mc:Fallback>
                <p:oleObj name="Equation" r:id="rId6" imgW="2311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0638"/>
                        <a:ext cx="4938713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5410200" y="5230813"/>
          <a:ext cx="10588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8" imgW="495000" imgH="241200" progId="Equation.DSMT4">
                  <p:embed/>
                </p:oleObj>
              </mc:Choice>
              <mc:Fallback>
                <p:oleObj name="Equation" r:id="rId8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230813"/>
                        <a:ext cx="105886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41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169848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Other Types of Distributions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30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000000"/>
                </a:solidFill>
              </a:rPr>
              <a:t>The </a:t>
            </a:r>
            <a:r>
              <a:rPr 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Poisson distribution</a:t>
            </a:r>
            <a:r>
              <a:rPr lang="en-US" sz="3200" dirty="0">
                <a:solidFill>
                  <a:srgbClr val="000000"/>
                </a:solidFill>
              </a:rPr>
              <a:t> is a distribution useful when </a:t>
            </a:r>
            <a:r>
              <a:rPr lang="en-US" sz="3200" i="1" dirty="0">
                <a:solidFill>
                  <a:srgbClr val="000000"/>
                </a:solidFill>
              </a:rPr>
              <a:t>n </a:t>
            </a:r>
            <a:r>
              <a:rPr lang="en-US" sz="3200" dirty="0">
                <a:solidFill>
                  <a:srgbClr val="000000"/>
                </a:solidFill>
              </a:rPr>
              <a:t>is large and </a:t>
            </a:r>
            <a:r>
              <a:rPr lang="en-US" sz="3200" i="1" dirty="0">
                <a:solidFill>
                  <a:srgbClr val="000000"/>
                </a:solidFill>
              </a:rPr>
              <a:t>p</a:t>
            </a:r>
            <a:r>
              <a:rPr lang="en-US" sz="3200" dirty="0">
                <a:solidFill>
                  <a:srgbClr val="000000"/>
                </a:solidFill>
              </a:rPr>
              <a:t> is small and when the independent variables occur over a period of time.</a:t>
            </a: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000000"/>
                </a:solidFill>
              </a:rPr>
              <a:t>The Poisson distribution can also be used when a density of items is distributed over a given area or volume, such as the number of plants growing per acre or the number of defects in a given length of videotape.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42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319776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Other Types of Distributions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r>
              <a:rPr lang="en-US" sz="3200" b="1" dirty="0">
                <a:solidFill>
                  <a:srgbClr val="000000"/>
                </a:solidFill>
                <a:cs typeface="Times New Roman" pitchFamily="18" charset="0"/>
              </a:rPr>
              <a:t>Poisson Distribution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probability of 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occurrences in an interval of time, volume, area, etc., for a variable, where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(Greek letter lambda) is the mean number of occurrences per unit (time, volume, area, etc.), is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letter 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a constant approximately equal to 2.7183.</a:t>
            </a: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1447800" y="3967163"/>
          <a:ext cx="6265863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3" imgW="2476440" imgH="419040" progId="Equation.DSMT4">
                  <p:embed/>
                </p:oleObj>
              </mc:Choice>
              <mc:Fallback>
                <p:oleObj name="Equation" r:id="rId3" imgW="2476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67163"/>
                        <a:ext cx="6265863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43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31107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smtClean="0"/>
              <a:t>Chapter 5</a:t>
            </a:r>
            <a:br>
              <a:rPr lang="en-US" smtClean="0"/>
            </a:br>
            <a:r>
              <a:rPr lang="en-US" smtClean="0"/>
              <a:t>Discrete Probability Distributions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5-4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5-28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#292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44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8998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smtClean="0"/>
              <a:t>Example 5-27: Typographical Errors</a:t>
            </a:r>
          </a:p>
        </p:txBody>
      </p:sp>
      <p:sp>
        <p:nvSpPr>
          <p:cNvPr id="10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77200" cy="2971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 smtClean="0"/>
              <a:t>If there are 200 typographical errors randomly distributed in a 500-page manuscript, find the probability that a given page contains exactly 3 errors.</a:t>
            </a:r>
          </a:p>
          <a:p>
            <a:pPr marL="0" indent="0">
              <a:buFont typeface="Wingdings" pitchFamily="2" charset="2"/>
              <a:buNone/>
            </a:pPr>
            <a:endParaRPr lang="en-US" sz="1800" smtClean="0"/>
          </a:p>
          <a:p>
            <a:pPr marL="0" indent="0">
              <a:buFont typeface="Wingdings" pitchFamily="2" charset="2"/>
              <a:buNone/>
            </a:pPr>
            <a:r>
              <a:rPr lang="en-US" sz="2400" smtClean="0"/>
              <a:t>First, find the mean number    of errors. With 200 errors distributed over 500 pages, each page has an average of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smtClean="0"/>
              <a:t>                     errors per page. </a:t>
            </a:r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533400" y="3549650"/>
          <a:ext cx="1682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4"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49650"/>
                        <a:ext cx="16827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08000" y="4149725"/>
          <a:ext cx="2387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5" name="Equation" r:id="rId6" imgW="1117440" imgH="419040" progId="Equation.DSMT4">
                  <p:embed/>
                </p:oleObj>
              </mc:Choice>
              <mc:Fallback>
                <p:oleObj name="Equation" r:id="rId6" imgW="1117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149725"/>
                        <a:ext cx="238760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925763" y="4073525"/>
          <a:ext cx="17367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6" name="Equation" r:id="rId8" imgW="812520" imgH="457200" progId="Equation.DSMT4">
                  <p:embed/>
                </p:oleObj>
              </mc:Choice>
              <mc:Fallback>
                <p:oleObj name="Equation" r:id="rId8" imgW="8125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4073525"/>
                        <a:ext cx="1736725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5140325"/>
            <a:ext cx="79248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</a:rPr>
              <a:t>Thus, there is less than 1% chance that any given page will contain exactly 3 errors.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257675" y="2770188"/>
          <a:ext cx="3000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" name="Equation" r:id="rId10" imgW="139680" imgH="177480" progId="Equation.DSMT4">
                  <p:embed/>
                </p:oleObj>
              </mc:Choice>
              <mc:Fallback>
                <p:oleObj name="Equation" r:id="rId10" imgW="139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2770188"/>
                        <a:ext cx="3000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635500" y="4343400"/>
          <a:ext cx="13843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8" name="Equation" r:id="rId12" imgW="647640" imgH="241200" progId="Equation.DSMT4">
                  <p:embed/>
                </p:oleObj>
              </mc:Choice>
              <mc:Fallback>
                <p:oleObj name="Equation" r:id="rId12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4343400"/>
                        <a:ext cx="13843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45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23648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Other Types of Distributions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30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000000"/>
                </a:solidFill>
              </a:rPr>
              <a:t>The </a:t>
            </a:r>
            <a:r>
              <a:rPr lang="en-US" sz="3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hypergeometric</a:t>
            </a:r>
            <a:r>
              <a:rPr 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distribution</a:t>
            </a:r>
            <a:r>
              <a:rPr lang="en-US" sz="3200" dirty="0">
                <a:solidFill>
                  <a:srgbClr val="000000"/>
                </a:solidFill>
              </a:rPr>
              <a:t> is a distribution of a variable that has two outcomes when sampling is done without replacement.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46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35754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41" y="762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Other Types of Distributions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10668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r>
              <a:rPr lang="en-US" sz="3200" b="1" dirty="0" err="1">
                <a:solidFill>
                  <a:srgbClr val="000000"/>
                </a:solidFill>
                <a:cs typeface="Times New Roman" pitchFamily="18" charset="0"/>
              </a:rPr>
              <a:t>Hypergeometric</a:t>
            </a:r>
            <a:r>
              <a:rPr lang="en-US" sz="3200" b="1" dirty="0">
                <a:solidFill>
                  <a:srgbClr val="000000"/>
                </a:solidFill>
                <a:cs typeface="Times New Roman" pitchFamily="18" charset="0"/>
              </a:rPr>
              <a:t> Distribution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 a population with only two types of objects (females and males, defective and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nondefective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successes and failures, etc.), such that there are 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 of one kind and 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 of another kind and </a:t>
            </a:r>
            <a:r>
              <a:rPr lang="en-US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+ b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equals the total population, the probability 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P(X)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selecting without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replacement a sample of size 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 of type 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– X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items of type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 is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letter 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a constant approximately equal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2.7183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159479"/>
              </p:ext>
            </p:extLst>
          </p:nvPr>
        </p:nvGraphicFramePr>
        <p:xfrm>
          <a:off x="2838450" y="4772025"/>
          <a:ext cx="34686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3" imgW="1371600" imgH="431640" progId="Equation.DSMT4">
                  <p:embed/>
                </p:oleObj>
              </mc:Choice>
              <mc:Fallback>
                <p:oleObj name="Equation" r:id="rId3" imgW="1371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4772025"/>
                        <a:ext cx="3468688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47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8262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 smtClean="0"/>
              <a:t>Discrete Probability Distributions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5-4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5-32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#295</a:t>
            </a:r>
          </a:p>
          <a:p>
            <a:pPr>
              <a:buFont typeface="Wingdings" pitchFamily="2" charset="2"/>
              <a:buNone/>
            </a:pPr>
            <a:endParaRPr lang="en-US" sz="3600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48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412067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 5-32: House Insurance</a:t>
            </a:r>
          </a:p>
        </p:txBody>
      </p:sp>
      <p:sp>
        <p:nvSpPr>
          <p:cNvPr id="204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77200" cy="1600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 smtClean="0"/>
              <a:t>A recent study found that 2 out of every 10 houses in a neighborhood have no insurance. If 5 houses are selected from 10 houses, find the probability that exactly 1 will be uninsured.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33400" y="2916238"/>
          <a:ext cx="32004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Equation" r:id="rId4" imgW="1498320" imgH="203040" progId="Equation.DSMT4">
                  <p:embed/>
                </p:oleObj>
              </mc:Choice>
              <mc:Fallback>
                <p:oleObj name="Equation" r:id="rId4" imgW="1498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16238"/>
                        <a:ext cx="3200400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657600" y="2916238"/>
          <a:ext cx="36068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name="Equation" r:id="rId6" imgW="1688760" imgH="203040" progId="Equation.DSMT4">
                  <p:embed/>
                </p:oleObj>
              </mc:Choice>
              <mc:Fallback>
                <p:oleObj name="Equation" r:id="rId6" imgW="1688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916238"/>
                        <a:ext cx="3606800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533400" y="3505200"/>
          <a:ext cx="34686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" name="Equation" r:id="rId8" imgW="1371600" imgH="431640" progId="Equation.DSMT4">
                  <p:embed/>
                </p:oleObj>
              </mc:Choice>
              <mc:Fallback>
                <p:oleObj name="Equation" r:id="rId8" imgW="1371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3468688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60388" y="4848225"/>
          <a:ext cx="29876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Equation" r:id="rId10" imgW="1180800" imgH="431640" progId="Equation.DSMT4">
                  <p:embed/>
                </p:oleObj>
              </mc:Choice>
              <mc:Fallback>
                <p:oleObj name="Equation" r:id="rId10" imgW="1180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4848225"/>
                        <a:ext cx="2987675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3362325" y="4752975"/>
          <a:ext cx="31146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Equation" r:id="rId12" imgW="1231560" imgH="469800" progId="Equation.DSMT4">
                  <p:embed/>
                </p:oleObj>
              </mc:Choice>
              <mc:Fallback>
                <p:oleObj name="Equation" r:id="rId12" imgW="1231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4752975"/>
                        <a:ext cx="31146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49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24745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 smtClean="0"/>
              <a:t>  Discrete Probability Distributions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dirty="0" smtClean="0"/>
              <a:t>  </a:t>
            </a:r>
            <a:r>
              <a:rPr lang="en-US" sz="4400" u="sng" dirty="0" smtClean="0"/>
              <a:t>Section 5-1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  Example 5-1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  Page #259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5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32241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43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Geometric Distribution</a:t>
            </a:r>
          </a:p>
          <a:p>
            <a:pPr marL="0" indent="0">
              <a:buNone/>
            </a:pPr>
            <a:r>
              <a:rPr lang="en-US" dirty="0" smtClean="0"/>
              <a:t>This distribution can be used when we have an experiment that has two outcomes and is repeated until a successful outcome is obtained.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Bluman, Chapter 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F96C0-5BD6-4314-81E8-EDC06C20805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Other Types of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12230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Types </a:t>
            </a:r>
            <a:r>
              <a:rPr lang="en-US" dirty="0"/>
              <a:t>of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Geometric </a:t>
            </a:r>
            <a:r>
              <a:rPr lang="en-US" b="1" dirty="0"/>
              <a:t>Distribution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/>
              <a:t>p</a:t>
            </a:r>
            <a:r>
              <a:rPr lang="en-US" dirty="0"/>
              <a:t> is the probability of a success on each trial of a binomial experiment and </a:t>
            </a:r>
            <a:r>
              <a:rPr lang="en-US" i="1" dirty="0"/>
              <a:t>n is the number of the trial at which the first success occurs, then the probability of getting the first success on the nth </a:t>
            </a:r>
            <a:r>
              <a:rPr lang="en-US" i="1" dirty="0" smtClean="0"/>
              <a:t>trial is: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	</a:t>
            </a:r>
          </a:p>
          <a:p>
            <a:pPr marL="0" indent="0">
              <a:buNone/>
            </a:pPr>
            <a:r>
              <a:rPr lang="en-US" i="1" dirty="0" smtClean="0"/>
              <a:t>Where n is 1, 2, 3…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Bluman</a:t>
            </a:r>
            <a:r>
              <a:rPr lang="en-US" dirty="0" smtClean="0">
                <a:solidFill>
                  <a:srgbClr val="000000"/>
                </a:solidFill>
              </a:rPr>
              <a:t>, Chapter 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F96C0-5BD6-4314-81E8-EDC06C20805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96" y="4648200"/>
            <a:ext cx="5227324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00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Bluman, Chapter 5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F96C0-5BD6-4314-81E8-EDC06C20805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 smtClean="0"/>
              <a:t>Discrete Probability Distributions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5-4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5-35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#296</a:t>
            </a:r>
          </a:p>
          <a:p>
            <a:pPr>
              <a:buFont typeface="Wingdings" pitchFamily="2" charset="2"/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711195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657600"/>
            <a:ext cx="4724400" cy="2450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9200"/>
          </a:xfrm>
        </p:spPr>
        <p:txBody>
          <a:bodyPr/>
          <a:lstStyle/>
          <a:p>
            <a:r>
              <a:rPr lang="en-US" dirty="0" smtClean="0"/>
              <a:t>Example 5-35: Blood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14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 the US, approximately 42%of people have type A blood. If 4 people are selected at random find the probability that the fourth person is the first one selected with type A blood</a:t>
            </a:r>
          </a:p>
          <a:p>
            <a:pPr marL="0" indent="0">
              <a:buNone/>
            </a:pPr>
            <a:r>
              <a:rPr lang="en-US" sz="2800" dirty="0" smtClean="0"/>
              <a:t>Let </a:t>
            </a:r>
            <a:r>
              <a:rPr lang="en-US" sz="2800" i="1" dirty="0" smtClean="0"/>
              <a:t>p = 0.42 and n = 4.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Bluman</a:t>
            </a:r>
            <a:r>
              <a:rPr lang="en-US" dirty="0" smtClean="0">
                <a:solidFill>
                  <a:srgbClr val="000000"/>
                </a:solidFill>
              </a:rPr>
              <a:t>, Chapter 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F96C0-5BD6-4314-81E8-EDC06C20805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4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smtClean="0"/>
              <a:t>Example 5-1: Rolling a Die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077200" cy="914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 smtClean="0"/>
              <a:t>Construct a probability distribution for rolling a single die.</a:t>
            </a:r>
          </a:p>
        </p:txBody>
      </p:sp>
      <p:pic>
        <p:nvPicPr>
          <p:cNvPr id="2150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743200"/>
            <a:ext cx="78486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6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407054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905000"/>
          </a:xfrm>
        </p:spPr>
        <p:txBody>
          <a:bodyPr/>
          <a:lstStyle/>
          <a:p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 smtClean="0"/>
              <a:t>Discrete Probability Distributions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4400" u="sng" dirty="0" smtClean="0"/>
              <a:t>Section 5-1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Example 5-2</a:t>
            </a:r>
          </a:p>
          <a:p>
            <a:pPr>
              <a:buFont typeface="Wingdings" pitchFamily="2" charset="2"/>
              <a:buNone/>
            </a:pPr>
            <a:r>
              <a:rPr lang="en-US" sz="3600" dirty="0" smtClean="0"/>
              <a:t>Page #260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7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38335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z="3600" smtClean="0"/>
              <a:t>Example 5-2: Tossing Coins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077200" cy="914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 smtClean="0"/>
              <a:t>Represent graphically the probability distribution for the sample space for tossing three coins.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 smtClean="0"/>
              <a:t>.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2203450"/>
            <a:ext cx="66436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75" y="3049135"/>
            <a:ext cx="7400925" cy="326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8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396546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smtClean="0"/>
              <a:t>5-2 Mean, Variance, Standard Deviation, and Expectation</a:t>
            </a: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004888" y="2249488"/>
          <a:ext cx="56102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3" imgW="1612800" imgH="253800" progId="Equation.DSMT4">
                  <p:embed/>
                </p:oleObj>
              </mc:Choice>
              <mc:Fallback>
                <p:oleObj name="Equation" r:id="rId3" imgW="1612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2249488"/>
                        <a:ext cx="56102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45429"/>
              </p:ext>
            </p:extLst>
          </p:nvPr>
        </p:nvGraphicFramePr>
        <p:xfrm>
          <a:off x="762000" y="3657600"/>
          <a:ext cx="624840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5" imgW="1866600" imgH="507960" progId="Equation.DSMT4">
                  <p:embed/>
                </p:oleObj>
              </mc:Choice>
              <mc:Fallback>
                <p:oleObj name="Equation" r:id="rId5" imgW="18666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6248400" cy="170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9AFF4B-1993-42E6-9AF9-9AEAF698A461}" type="slidenum">
              <a:rPr lang="en-US" smtClean="0">
                <a:solidFill>
                  <a:srgbClr val="000000"/>
                </a:solidFill>
                <a:latin typeface="Arial Black" pitchFamily="34" charset="0"/>
              </a:rPr>
              <a:pPr/>
              <a:t>9</a:t>
            </a:fld>
            <a:endParaRPr lang="en-US" dirty="0" smtClean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Bluman Chapter 5</a:t>
            </a:r>
          </a:p>
        </p:txBody>
      </p:sp>
    </p:spTree>
    <p:extLst>
      <p:ext uri="{BB962C8B-B14F-4D97-AF65-F5344CB8AC3E}">
        <p14:creationId xmlns:p14="http://schemas.microsoft.com/office/powerpoint/2010/main" val="35660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PSTEXTTITLE" val="Basic Mathematics Skills"/>
  <p:tag name="AMPSTEXTSUBTITLE" val=""/>
  <p:tag name="AMPSEDITION" val="11"/>
  <p:tag name="AMPSAUTHOR" val="Bittinger"/>
  <p:tag name="AMPSCOPYRIGHT" val="2011"/>
  <p:tag name="AMPSISBN" val="none"/>
  <p:tag name="AMPSLASTUSEDDATE" val="10/7/2009"/>
  <p:tag name="AMPSCHAPTERNUMBER" val=""/>
  <p:tag name="AMPSCHAPTERTITLE" val=""/>
  <p:tag name="AMPSCHAPTERSUBTITLE" val=""/>
  <p:tag name="AMPSFILEROOTNAME" val=""/>
  <p:tag name="AMPSEXPIRED" val="True"/>
  <p:tag name="AMPSINITDATE" val="12/15/2009"/>
  <p:tag name="AMPSPRESENTATIONTYPE" val="AMPSFrames"/>
  <p:tag name="AMPSCOPYRIGHTYEAR" val="2012 The McGraw-Hill Companies, Inc."/>
  <p:tag name="AMPSPUBLISHER" val=""/>
  <p:tag name="AMPSCONSTEXT" val="(continued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PSSECTIONTITLE" val="Descriptive and Inferential Statistics"/>
  <p:tag name="AMPSSECTIONNUMBER" val="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PSSECTIONTITLE" val="Descriptive and inferential statistics"/>
  <p:tag name="AMPSSECTIONNUMBER" val="1.1"/>
</p:tagLst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Objectiv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bjectiv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xposi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xa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olu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Proced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efini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anBo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31448</TotalTime>
  <Words>2204</Words>
  <Application>Microsoft Office PowerPoint</Application>
  <PresentationFormat>On-screen Show (4:3)</PresentationFormat>
  <Paragraphs>360</Paragraphs>
  <Slides>53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Cover</vt:lpstr>
      <vt:lpstr>Sections</vt:lpstr>
      <vt:lpstr>Objectives</vt:lpstr>
      <vt:lpstr>Exposition</vt:lpstr>
      <vt:lpstr>Example</vt:lpstr>
      <vt:lpstr>Solution</vt:lpstr>
      <vt:lpstr>Procedure</vt:lpstr>
      <vt:lpstr>Definition</vt:lpstr>
      <vt:lpstr>TanBox</vt:lpstr>
      <vt:lpstr>1_Objectives</vt:lpstr>
      <vt:lpstr>Pixel</vt:lpstr>
      <vt:lpstr>Office Theme</vt:lpstr>
      <vt:lpstr>Equation</vt:lpstr>
      <vt:lpstr>PowerPoint Presentation</vt:lpstr>
      <vt:lpstr>PowerPoint Presentation</vt:lpstr>
      <vt:lpstr>PowerPoint Presentation</vt:lpstr>
      <vt:lpstr>5.1 Probability Distributions</vt:lpstr>
      <vt:lpstr>Chapter 5   Discrete Probability Distributions</vt:lpstr>
      <vt:lpstr>Example 5-1: Rolling a Die</vt:lpstr>
      <vt:lpstr>Chapter 5 Discrete Probability Distributions</vt:lpstr>
      <vt:lpstr>Example 5-2: Tossing Coins</vt:lpstr>
      <vt:lpstr>5-2 Mean, Variance, Standard Deviation, and Expectation</vt:lpstr>
      <vt:lpstr>PowerPoint Presentation</vt:lpstr>
      <vt:lpstr>Chapter 5 Discrete Probability Distributions</vt:lpstr>
      <vt:lpstr>Example 5-5: Rolling a Die</vt:lpstr>
      <vt:lpstr>Chapter 5 Discrete Probability Distributions</vt:lpstr>
      <vt:lpstr>Example 5-8: Trips of 5 Nights or More</vt:lpstr>
      <vt:lpstr>Example 5-8: Trips of 5 Nights or More</vt:lpstr>
      <vt:lpstr>Chapter 5 Discrete Probability Distributions</vt:lpstr>
      <vt:lpstr>Example 5-9: Rolling a Die</vt:lpstr>
      <vt:lpstr>Chapter 5 Discrete Probability Distributions</vt:lpstr>
      <vt:lpstr>Example 5-11: On Hold for Talk Radio</vt:lpstr>
      <vt:lpstr>Example 5-11: On Hold for Talk Radio</vt:lpstr>
      <vt:lpstr>Example 5-11: On Hold for Talk Radio</vt:lpstr>
      <vt:lpstr>Example 5-11: On Hold for Talk Radio</vt:lpstr>
      <vt:lpstr>Expectation</vt:lpstr>
      <vt:lpstr>Chapter 5 Discrete Probability Distributions</vt:lpstr>
      <vt:lpstr>Example 5-13: Selecting Balls</vt:lpstr>
      <vt:lpstr>5-3 The Binomial Distribution</vt:lpstr>
      <vt:lpstr>The Binomial Distribution</vt:lpstr>
      <vt:lpstr>Notation for the Binomial Distribution</vt:lpstr>
      <vt:lpstr>The Binomial Distribution</vt:lpstr>
      <vt:lpstr>Chapter 5 Discrete Probability Distributions</vt:lpstr>
      <vt:lpstr>Example 5-17: Survey on Doctor Visits</vt:lpstr>
      <vt:lpstr>Chapter 5 Discrete Probability Distributions</vt:lpstr>
      <vt:lpstr>Example 5-18: Survey on Employment</vt:lpstr>
      <vt:lpstr>Chapter 5 Discrete Probability Distributions</vt:lpstr>
      <vt:lpstr>Example 5-19: Tossing Coins</vt:lpstr>
      <vt:lpstr>The Binomial Distribution</vt:lpstr>
      <vt:lpstr>Chapter 5 Discrete Probability Distributions</vt:lpstr>
      <vt:lpstr>Example 5-23: Likelihood of Twins</vt:lpstr>
      <vt:lpstr>5-4 Other Types of Distributions</vt:lpstr>
      <vt:lpstr>Chapter 5 Discrete Probability Distributions</vt:lpstr>
      <vt:lpstr>Example 5-25: Leisure Activities</vt:lpstr>
      <vt:lpstr>Other Types of Distributions</vt:lpstr>
      <vt:lpstr>Other Types of Distributions</vt:lpstr>
      <vt:lpstr>Chapter 5 Discrete Probability Distributions</vt:lpstr>
      <vt:lpstr>Example 5-27: Typographical Errors</vt:lpstr>
      <vt:lpstr>Other Types of Distributions</vt:lpstr>
      <vt:lpstr>Other Types of Distributions</vt:lpstr>
      <vt:lpstr>Chapter 5 Discrete Probability Distributions</vt:lpstr>
      <vt:lpstr>Example 5-32: House Insurance</vt:lpstr>
      <vt:lpstr>Other Types of Distributions</vt:lpstr>
      <vt:lpstr>Other Types of Distributions</vt:lpstr>
      <vt:lpstr>Chapter 5 Discrete Probability Distributions</vt:lpstr>
      <vt:lpstr>Example 5-35: Blood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Booze</dc:creator>
  <cp:lastModifiedBy>McFadden, Ashley</cp:lastModifiedBy>
  <cp:revision>6151</cp:revision>
  <cp:lastPrinted>2012-06-20T11:48:14Z</cp:lastPrinted>
  <dcterms:created xsi:type="dcterms:W3CDTF">2009-06-05T19:21:04Z</dcterms:created>
  <dcterms:modified xsi:type="dcterms:W3CDTF">2013-10-25T15:37:46Z</dcterms:modified>
</cp:coreProperties>
</file>