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9582" r:id="rId1"/>
    <p:sldMasterId id="2147489714" r:id="rId2"/>
    <p:sldMasterId id="2147489597" r:id="rId3"/>
    <p:sldMasterId id="2147489599" r:id="rId4"/>
    <p:sldMasterId id="2147489605" r:id="rId5"/>
    <p:sldMasterId id="2147489741" r:id="rId6"/>
    <p:sldMasterId id="2147489684" r:id="rId7"/>
    <p:sldMasterId id="2147489694" r:id="rId8"/>
    <p:sldMasterId id="2147489696" r:id="rId9"/>
    <p:sldMasterId id="2147489755" r:id="rId10"/>
    <p:sldMasterId id="2147489757" r:id="rId11"/>
    <p:sldMasterId id="2147489770" r:id="rId12"/>
  </p:sldMasterIdLst>
  <p:notesMasterIdLst>
    <p:notesMasterId r:id="rId97"/>
  </p:notesMasterIdLst>
  <p:handoutMasterIdLst>
    <p:handoutMasterId r:id="rId98"/>
  </p:handoutMasterIdLst>
  <p:sldIdLst>
    <p:sldId id="413" r:id="rId13"/>
    <p:sldId id="278"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414" r:id="rId38"/>
    <p:sldId id="415" r:id="rId39"/>
    <p:sldId id="354" r:id="rId40"/>
    <p:sldId id="355" r:id="rId41"/>
    <p:sldId id="356" r:id="rId42"/>
    <p:sldId id="357" r:id="rId43"/>
    <p:sldId id="358" r:id="rId44"/>
    <p:sldId id="359" r:id="rId45"/>
    <p:sldId id="360" r:id="rId46"/>
    <p:sldId id="409" r:id="rId47"/>
    <p:sldId id="362" r:id="rId48"/>
    <p:sldId id="363" r:id="rId49"/>
    <p:sldId id="364" r:id="rId50"/>
    <p:sldId id="365" r:id="rId51"/>
    <p:sldId id="366" r:id="rId52"/>
    <p:sldId id="410" r:id="rId53"/>
    <p:sldId id="416"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11" r:id="rId89"/>
    <p:sldId id="412" r:id="rId90"/>
    <p:sldId id="403" r:id="rId91"/>
    <p:sldId id="404" r:id="rId92"/>
    <p:sldId id="405" r:id="rId93"/>
    <p:sldId id="406" r:id="rId94"/>
    <p:sldId id="407" r:id="rId95"/>
    <p:sldId id="408" r:id="rId96"/>
  </p:sldIdLst>
  <p:sldSz cx="9144000" cy="6858000" type="screen4x3"/>
  <p:notesSz cx="9296400" cy="7010400"/>
  <p:custDataLst>
    <p:tags r:id="rId9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5B1D"/>
    <a:srgbClr val="CA6D19"/>
    <a:srgbClr val="FEF2E3"/>
    <a:srgbClr val="E2EAF6"/>
    <a:srgbClr val="196AB4"/>
    <a:srgbClr val="CCD3EA"/>
    <a:srgbClr val="E4F2E8"/>
    <a:srgbClr val="349C68"/>
    <a:srgbClr val="AFCEBA"/>
    <a:srgbClr val="DE6C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53" autoAdjust="0"/>
  </p:normalViewPr>
  <p:slideViewPr>
    <p:cSldViewPr>
      <p:cViewPr>
        <p:scale>
          <a:sx n="70" d="100"/>
          <a:sy n="70" d="100"/>
        </p:scale>
        <p:origin x="-2184" y="-10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slide" Target="slides/slide62.xml"/><Relationship Id="rId79" Type="http://schemas.openxmlformats.org/officeDocument/2006/relationships/slide" Target="slides/slide67.xml"/><Relationship Id="rId87" Type="http://schemas.openxmlformats.org/officeDocument/2006/relationships/slide" Target="slides/slide75.xml"/><Relationship Id="rId102"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49.xml"/><Relationship Id="rId82" Type="http://schemas.openxmlformats.org/officeDocument/2006/relationships/slide" Target="slides/slide70.xml"/><Relationship Id="rId90" Type="http://schemas.openxmlformats.org/officeDocument/2006/relationships/slide" Target="slides/slide78.xml"/><Relationship Id="rId95" Type="http://schemas.openxmlformats.org/officeDocument/2006/relationships/slide" Target="slides/slide83.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100"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slide" Target="slides/slide81.xml"/><Relationship Id="rId98"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103" Type="http://schemas.openxmlformats.org/officeDocument/2006/relationships/tableStyles" Target="tableStyle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7607" cy="350520"/>
          </a:xfrm>
          <a:prstGeom prst="rect">
            <a:avLst/>
          </a:prstGeom>
        </p:spPr>
        <p:txBody>
          <a:bodyPr vert="horz" lIns="90279" tIns="45139" rIns="90279" bIns="45139" rtlCol="0"/>
          <a:lstStyle>
            <a:lvl1pPr algn="l">
              <a:defRPr sz="1200"/>
            </a:lvl1pPr>
          </a:lstStyle>
          <a:p>
            <a:endParaRPr lang="en-US"/>
          </a:p>
        </p:txBody>
      </p:sp>
      <p:sp>
        <p:nvSpPr>
          <p:cNvPr id="3" name="Date Placeholder 2"/>
          <p:cNvSpPr>
            <a:spLocks noGrp="1"/>
          </p:cNvSpPr>
          <p:nvPr>
            <p:ph type="dt" sz="quarter" idx="1"/>
          </p:nvPr>
        </p:nvSpPr>
        <p:spPr>
          <a:xfrm>
            <a:off x="5266712" y="0"/>
            <a:ext cx="4027607" cy="350520"/>
          </a:xfrm>
          <a:prstGeom prst="rect">
            <a:avLst/>
          </a:prstGeom>
        </p:spPr>
        <p:txBody>
          <a:bodyPr vert="horz" lIns="90279" tIns="45139" rIns="90279" bIns="45139" rtlCol="0"/>
          <a:lstStyle>
            <a:lvl1pPr algn="r">
              <a:defRPr sz="1200"/>
            </a:lvl1pPr>
          </a:lstStyle>
          <a:p>
            <a:fld id="{72EC643B-1860-47F7-8234-FB0172CAB77E}" type="datetimeFigureOut">
              <a:rPr lang="en-US" smtClean="0"/>
              <a:pPr/>
              <a:t>10/25/2013</a:t>
            </a:fld>
            <a:endParaRPr lang="en-US"/>
          </a:p>
        </p:txBody>
      </p:sp>
      <p:sp>
        <p:nvSpPr>
          <p:cNvPr id="4" name="Footer Placeholder 3"/>
          <p:cNvSpPr>
            <a:spLocks noGrp="1"/>
          </p:cNvSpPr>
          <p:nvPr>
            <p:ph type="ftr" sz="quarter" idx="2"/>
          </p:nvPr>
        </p:nvSpPr>
        <p:spPr>
          <a:xfrm>
            <a:off x="1" y="6658700"/>
            <a:ext cx="4027607" cy="350520"/>
          </a:xfrm>
          <a:prstGeom prst="rect">
            <a:avLst/>
          </a:prstGeom>
        </p:spPr>
        <p:txBody>
          <a:bodyPr vert="horz" lIns="90279" tIns="45139" rIns="90279" bIns="45139" rtlCol="0" anchor="b"/>
          <a:lstStyle>
            <a:lvl1pPr algn="l">
              <a:defRPr sz="1200"/>
            </a:lvl1pPr>
          </a:lstStyle>
          <a:p>
            <a:endParaRPr lang="en-US"/>
          </a:p>
        </p:txBody>
      </p:sp>
      <p:sp>
        <p:nvSpPr>
          <p:cNvPr id="5" name="Slide Number Placeholder 4"/>
          <p:cNvSpPr>
            <a:spLocks noGrp="1"/>
          </p:cNvSpPr>
          <p:nvPr>
            <p:ph type="sldNum" sz="quarter" idx="3"/>
          </p:nvPr>
        </p:nvSpPr>
        <p:spPr>
          <a:xfrm>
            <a:off x="5266712" y="6658700"/>
            <a:ext cx="4027607" cy="350520"/>
          </a:xfrm>
          <a:prstGeom prst="rect">
            <a:avLst/>
          </a:prstGeom>
        </p:spPr>
        <p:txBody>
          <a:bodyPr vert="horz" lIns="90279" tIns="45139" rIns="90279" bIns="45139" rtlCol="0" anchor="b"/>
          <a:lstStyle>
            <a:lvl1pPr algn="r">
              <a:defRPr sz="1200"/>
            </a:lvl1pPr>
          </a:lstStyle>
          <a:p>
            <a:fld id="{13C80E0A-65E3-4467-B119-8D4B7B98A420}" type="slidenum">
              <a:rPr lang="en-US" smtClean="0"/>
              <a:pPr/>
              <a:t>‹#›</a:t>
            </a:fld>
            <a:endParaRPr lang="en-US"/>
          </a:p>
        </p:txBody>
      </p:sp>
    </p:spTree>
    <p:extLst>
      <p:ext uri="{BB962C8B-B14F-4D97-AF65-F5344CB8AC3E}">
        <p14:creationId xmlns:p14="http://schemas.microsoft.com/office/powerpoint/2010/main" val="1256815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0206"/>
          </a:xfrm>
          <a:prstGeom prst="rect">
            <a:avLst/>
          </a:prstGeom>
        </p:spPr>
        <p:txBody>
          <a:bodyPr vert="horz" lIns="90279" tIns="45139" rIns="90279" bIns="45139" rtlCol="0"/>
          <a:lstStyle>
            <a:lvl1pPr algn="l">
              <a:defRPr sz="1200"/>
            </a:lvl1pPr>
          </a:lstStyle>
          <a:p>
            <a:endParaRPr lang="en-US"/>
          </a:p>
        </p:txBody>
      </p:sp>
      <p:sp>
        <p:nvSpPr>
          <p:cNvPr id="3" name="Date Placeholder 2"/>
          <p:cNvSpPr>
            <a:spLocks noGrp="1"/>
          </p:cNvSpPr>
          <p:nvPr>
            <p:ph type="dt" idx="1"/>
          </p:nvPr>
        </p:nvSpPr>
        <p:spPr>
          <a:xfrm>
            <a:off x="5266396" y="1"/>
            <a:ext cx="4028440" cy="350206"/>
          </a:xfrm>
          <a:prstGeom prst="rect">
            <a:avLst/>
          </a:prstGeom>
        </p:spPr>
        <p:txBody>
          <a:bodyPr vert="horz" lIns="90279" tIns="45139" rIns="90279" bIns="45139" rtlCol="0"/>
          <a:lstStyle>
            <a:lvl1pPr algn="r">
              <a:defRPr sz="1200"/>
            </a:lvl1pPr>
          </a:lstStyle>
          <a:p>
            <a:fld id="{C21953DB-1A5D-4FB3-9952-8CD5038D5157}" type="datetimeFigureOut">
              <a:rPr lang="en-US" smtClean="0"/>
              <a:pPr/>
              <a:t>10/25/2013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0279" tIns="45139" rIns="90279" bIns="45139" rtlCol="0" anchor="ctr"/>
          <a:lstStyle/>
          <a:p>
            <a:endParaRPr lang="en-US"/>
          </a:p>
        </p:txBody>
      </p:sp>
      <p:sp>
        <p:nvSpPr>
          <p:cNvPr id="5" name="Notes Placeholder 4"/>
          <p:cNvSpPr>
            <a:spLocks noGrp="1"/>
          </p:cNvSpPr>
          <p:nvPr>
            <p:ph type="body" sz="quarter" idx="3"/>
          </p:nvPr>
        </p:nvSpPr>
        <p:spPr>
          <a:xfrm>
            <a:off x="929640" y="3329312"/>
            <a:ext cx="7437120" cy="3154995"/>
          </a:xfrm>
          <a:prstGeom prst="rect">
            <a:avLst/>
          </a:prstGeom>
        </p:spPr>
        <p:txBody>
          <a:bodyPr vert="horz" lIns="90279" tIns="45139" rIns="90279" bIns="4513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24"/>
            <a:ext cx="4028440" cy="350206"/>
          </a:xfrm>
          <a:prstGeom prst="rect">
            <a:avLst/>
          </a:prstGeom>
        </p:spPr>
        <p:txBody>
          <a:bodyPr vert="horz" lIns="90279" tIns="45139" rIns="90279" bIns="45139" rtlCol="0" anchor="b"/>
          <a:lstStyle>
            <a:lvl1pPr algn="l">
              <a:defRPr sz="1200"/>
            </a:lvl1pPr>
          </a:lstStyle>
          <a:p>
            <a:endParaRPr lang="en-US"/>
          </a:p>
        </p:txBody>
      </p:sp>
      <p:sp>
        <p:nvSpPr>
          <p:cNvPr id="7" name="Slide Number Placeholder 6"/>
          <p:cNvSpPr>
            <a:spLocks noGrp="1"/>
          </p:cNvSpPr>
          <p:nvPr>
            <p:ph type="sldNum" sz="quarter" idx="5"/>
          </p:nvPr>
        </p:nvSpPr>
        <p:spPr>
          <a:xfrm>
            <a:off x="5266396" y="6658624"/>
            <a:ext cx="4028440" cy="350206"/>
          </a:xfrm>
          <a:prstGeom prst="rect">
            <a:avLst/>
          </a:prstGeom>
        </p:spPr>
        <p:txBody>
          <a:bodyPr vert="horz" lIns="90279" tIns="45139" rIns="90279" bIns="45139" rtlCol="0" anchor="b"/>
          <a:lstStyle>
            <a:lvl1pPr algn="r">
              <a:defRPr sz="1200"/>
            </a:lvl1pPr>
          </a:lstStyle>
          <a:p>
            <a:fld id="{3AE64C79-EF60-448E-B926-A58E85799C52}" type="slidenum">
              <a:rPr lang="en-US" smtClean="0"/>
              <a:pPr/>
              <a:t>‹#›</a:t>
            </a:fld>
            <a:endParaRPr lang="en-US"/>
          </a:p>
        </p:txBody>
      </p:sp>
    </p:spTree>
    <p:extLst>
      <p:ext uri="{BB962C8B-B14F-4D97-AF65-F5344CB8AC3E}">
        <p14:creationId xmlns:p14="http://schemas.microsoft.com/office/powerpoint/2010/main" val="348000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BDEA88-D43B-487E-A448-68F2B32532EC}" type="slidenum">
              <a:rPr lang="en-US">
                <a:solidFill>
                  <a:prstClr val="black"/>
                </a:solidFill>
              </a:rPr>
              <a:pPr/>
              <a:t>18</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836A89-8A17-42C5-A682-441087AF8972}" type="slidenum">
              <a:rPr lang="en-US">
                <a:solidFill>
                  <a:prstClr val="black"/>
                </a:solidFill>
              </a:rPr>
              <a:pPr/>
              <a:t>29</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61A29CD-0CCE-4E15-8F17-12346B1595EE}" type="slidenum">
              <a:rPr lang="en-US">
                <a:solidFill>
                  <a:prstClr val="black"/>
                </a:solidFill>
              </a:rPr>
              <a:pPr/>
              <a:t>30</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90498FE-2009-4875-B373-7A59A3F1E9A7}" type="slidenum">
              <a:rPr lang="en-US">
                <a:solidFill>
                  <a:prstClr val="black"/>
                </a:solidFill>
              </a:rPr>
              <a:pPr/>
              <a:t>33</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9F4ACF8-975B-481F-9669-056537B1B6C5}" type="slidenum">
              <a:rPr lang="en-US">
                <a:solidFill>
                  <a:prstClr val="black"/>
                </a:solidFill>
              </a:rPr>
              <a:pPr/>
              <a:t>34</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9F4ACF8-975B-481F-9669-056537B1B6C5}" type="slidenum">
              <a:rPr lang="en-US">
                <a:solidFill>
                  <a:prstClr val="black"/>
                </a:solidFill>
              </a:rPr>
              <a:pPr/>
              <a:t>35</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8D6D3B-A8B8-417A-AF0F-A2F692888339}" type="slidenum">
              <a:rPr lang="en-US">
                <a:solidFill>
                  <a:prstClr val="black"/>
                </a:solidFill>
              </a:rPr>
              <a:pPr/>
              <a:t>36</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9A6E50-97D5-4CA0-A250-A1C2F575F150}" type="slidenum">
              <a:rPr lang="en-US">
                <a:solidFill>
                  <a:prstClr val="black"/>
                </a:solidFill>
              </a:rPr>
              <a:pPr/>
              <a:t>37</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CCD00F-B3D4-41B5-A52B-3764D94962DF}" type="slidenum">
              <a:rPr lang="en-US">
                <a:solidFill>
                  <a:prstClr val="black"/>
                </a:solidFill>
              </a:rPr>
              <a:pPr/>
              <a:t>38</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6297715-EC3C-4EE6-B146-786253FD38DD}" type="slidenum">
              <a:rPr lang="en-US">
                <a:solidFill>
                  <a:prstClr val="black"/>
                </a:solidFill>
              </a:rPr>
              <a:pPr/>
              <a:t>39</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A151D2E-DDB4-4183-BFFD-F294E3A055D1}" type="slidenum">
              <a:rPr lang="en-US">
                <a:solidFill>
                  <a:prstClr val="black"/>
                </a:solidFill>
              </a:rPr>
              <a:pPr/>
              <a:t>40</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F4CAA30-345D-44F5-8D58-6E523FDAF712}" type="slidenum">
              <a:rPr lang="en-US">
                <a:solidFill>
                  <a:prstClr val="black"/>
                </a:solidFill>
              </a:rPr>
              <a:pPr/>
              <a:t>19</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A151D2E-DDB4-4183-BFFD-F294E3A055D1}" type="slidenum">
              <a:rPr lang="en-US">
                <a:solidFill>
                  <a:prstClr val="black"/>
                </a:solidFill>
              </a:rPr>
              <a:pPr/>
              <a:t>41</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D2E321-FA2B-4006-A3B8-FF9CCCBDF5C2}" type="slidenum">
              <a:rPr lang="en-US">
                <a:solidFill>
                  <a:prstClr val="black"/>
                </a:solidFill>
              </a:rPr>
              <a:pPr/>
              <a:t>43</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E1AC68-B5F3-4FD7-8937-7A0EE6F99B92}" type="slidenum">
              <a:rPr lang="en-US">
                <a:solidFill>
                  <a:prstClr val="black"/>
                </a:solidFill>
              </a:rPr>
              <a:pPr/>
              <a:t>44</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A8077EF-5D18-4C0E-8394-A1CF671F34E7}" type="slidenum">
              <a:rPr lang="en-US">
                <a:solidFill>
                  <a:prstClr val="black"/>
                </a:solidFill>
              </a:rPr>
              <a:pPr/>
              <a:t>45</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0F08813-00A4-401E-A6A6-D9126DE25975}" type="slidenum">
              <a:rPr lang="en-US">
                <a:solidFill>
                  <a:prstClr val="black"/>
                </a:solidFill>
              </a:rPr>
              <a:pPr/>
              <a:t>46</a:t>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6ED52C3-20E1-441C-BD2C-2388813E326D}" type="slidenum">
              <a:rPr lang="en-US">
                <a:solidFill>
                  <a:prstClr val="black"/>
                </a:solidFill>
              </a:rPr>
              <a:pPr/>
              <a:t>47</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DC0D282-3C92-4E51-BC76-7ADAD0BB10A0}" type="slidenum">
              <a:rPr lang="en-US">
                <a:solidFill>
                  <a:prstClr val="black"/>
                </a:solidFill>
              </a:rPr>
              <a:pPr/>
              <a:t>48</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DD3CFC-DA10-4FD5-A9D9-D03A2FCD7A99}" type="slidenum">
              <a:rPr lang="en-US">
                <a:solidFill>
                  <a:prstClr val="black"/>
                </a:solidFill>
              </a:rPr>
              <a:pPr/>
              <a:t>51</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9490106-D19F-43D6-8F0B-8ED810DADA12}" type="slidenum">
              <a:rPr lang="en-US">
                <a:solidFill>
                  <a:prstClr val="black"/>
                </a:solidFill>
              </a:rPr>
              <a:pPr/>
              <a:t>52</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F3F9C07-FF2D-4D6A-BCE1-5A370F92081B}" type="slidenum">
              <a:rPr lang="en-US">
                <a:solidFill>
                  <a:prstClr val="black"/>
                </a:solidFill>
              </a:rPr>
              <a:pPr/>
              <a:t>53</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7EB09B-4780-4051-AE80-23DE52F1C23D}" type="slidenum">
              <a:rPr lang="en-US">
                <a:solidFill>
                  <a:prstClr val="black"/>
                </a:solidFill>
              </a:rPr>
              <a:pPr/>
              <a:t>20</a:t>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E2656F-65A2-4D72-BDDD-8EB185403947}" type="slidenum">
              <a:rPr lang="en-US">
                <a:solidFill>
                  <a:prstClr val="black"/>
                </a:solidFill>
              </a:rPr>
              <a:pPr/>
              <a:t>54</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64C79-EF60-448E-B926-A58E85799C52}" type="slidenum">
              <a:rPr lang="en-US" smtClean="0"/>
              <a:pPr/>
              <a:t>59</a:t>
            </a:fld>
            <a:endParaRPr lang="en-US"/>
          </a:p>
        </p:txBody>
      </p:sp>
    </p:spTree>
    <p:extLst>
      <p:ext uri="{BB962C8B-B14F-4D97-AF65-F5344CB8AC3E}">
        <p14:creationId xmlns:p14="http://schemas.microsoft.com/office/powerpoint/2010/main" val="4133138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88EFC05-05F1-47E2-BB9A-D3357F5D2733}" type="slidenum">
              <a:rPr lang="en-US">
                <a:solidFill>
                  <a:prstClr val="black"/>
                </a:solidFill>
              </a:rPr>
              <a:pPr/>
              <a:t>60</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C404118-8AD1-4F54-BEF6-BFFC555492D9}" type="slidenum">
              <a:rPr lang="en-US">
                <a:solidFill>
                  <a:prstClr val="black"/>
                </a:solidFill>
              </a:rPr>
              <a:pPr/>
              <a:t>61</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01E93-FCB4-4D98-8E53-1D4CF95BDEB1}" type="slidenum">
              <a:rPr lang="en-US">
                <a:solidFill>
                  <a:prstClr val="black"/>
                </a:solidFill>
              </a:rPr>
              <a:pPr/>
              <a:t>62</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109A5DF-D215-4F3C-9C53-ED57DB073C14}" type="slidenum">
              <a:rPr lang="en-US">
                <a:solidFill>
                  <a:prstClr val="black"/>
                </a:solidFill>
              </a:rPr>
              <a:pPr/>
              <a:t>63</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8A29EA-2DEB-459F-AD6A-8E2DB2C56F3A}" type="slidenum">
              <a:rPr lang="en-US">
                <a:solidFill>
                  <a:prstClr val="black"/>
                </a:solidFill>
              </a:rPr>
              <a:pPr/>
              <a:t>64</a:t>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E04762-D173-42D1-968B-E684B9259E1E}" type="slidenum">
              <a:rPr lang="en-US">
                <a:solidFill>
                  <a:prstClr val="black"/>
                </a:solidFill>
              </a:rPr>
              <a:pPr/>
              <a:t>65</a:t>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BBAAAC-8B28-4935-BF54-6ED2862DEF58}" type="slidenum">
              <a:rPr lang="en-US">
                <a:solidFill>
                  <a:prstClr val="black"/>
                </a:solidFill>
              </a:rPr>
              <a:pPr/>
              <a:t>66</a:t>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C35549F-34F5-41D9-B359-A5C68C10A1AB}" type="slidenum">
              <a:rPr lang="en-US">
                <a:solidFill>
                  <a:prstClr val="black"/>
                </a:solidFill>
              </a:rPr>
              <a:pPr/>
              <a:t>67</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AC500E-10C9-4C77-AD7A-B85FB2E1ED84}" type="slidenum">
              <a:rPr lang="en-US">
                <a:solidFill>
                  <a:prstClr val="black"/>
                </a:solidFill>
              </a:rPr>
              <a:pPr/>
              <a:t>21</a:t>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9AD495B-B593-4EE7-9FC4-C585CC04324C}" type="slidenum">
              <a:rPr lang="en-US">
                <a:solidFill>
                  <a:prstClr val="black"/>
                </a:solidFill>
              </a:rPr>
              <a:pPr/>
              <a:t>68</a:t>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7BAA04-D8CB-4EA9-B134-5E1AB7A44120}" type="slidenum">
              <a:rPr lang="en-US">
                <a:solidFill>
                  <a:prstClr val="black"/>
                </a:solidFill>
              </a:rPr>
              <a:pPr/>
              <a:t>69</a:t>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EBBD5A4-3643-4B0D-B1AE-31FC14F5228F}" type="slidenum">
              <a:rPr lang="en-US">
                <a:solidFill>
                  <a:prstClr val="black"/>
                </a:solidFill>
              </a:rPr>
              <a:pPr/>
              <a:t>70</a:t>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13297E3-4388-4ED3-A0FE-EF0D6E1D7370}" type="slidenum">
              <a:rPr lang="en-US">
                <a:solidFill>
                  <a:prstClr val="black"/>
                </a:solidFill>
              </a:rPr>
              <a:pPr/>
              <a:t>79</a:t>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2C75F9-01EB-472C-A85B-593377AD0DE4}" type="slidenum">
              <a:rPr lang="en-US">
                <a:solidFill>
                  <a:prstClr val="black"/>
                </a:solidFill>
              </a:rPr>
              <a:pPr/>
              <a:t>80</a:t>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AD86700-E48C-4396-8B9F-1B2D0BEB05D6}" type="slidenum">
              <a:rPr lang="en-US">
                <a:solidFill>
                  <a:prstClr val="black"/>
                </a:solidFill>
              </a:rPr>
              <a:pPr/>
              <a:t>81</a:t>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55A544A-C064-4627-A947-A693665B1D56}" type="slidenum">
              <a:rPr lang="en-US">
                <a:solidFill>
                  <a:prstClr val="black"/>
                </a:solidFill>
              </a:rPr>
              <a:pPr/>
              <a:t>82</a:t>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47B29A-111D-4547-8572-362DFE12A449}" type="slidenum">
              <a:rPr lang="en-US">
                <a:solidFill>
                  <a:prstClr val="black"/>
                </a:solidFill>
              </a:rPr>
              <a:pPr/>
              <a:t>83</a:t>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A0C201B-55A4-4577-B2D0-25B3466D135F}" type="slidenum">
              <a:rPr lang="en-US">
                <a:solidFill>
                  <a:prstClr val="black"/>
                </a:solidFill>
              </a:rPr>
              <a:pPr/>
              <a:t>84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0CD6114-BC0F-4D1B-BCD3-629898E860DF}" type="slidenum">
              <a:rPr lang="en-US">
                <a:solidFill>
                  <a:prstClr val="black"/>
                </a:solidFill>
              </a:rPr>
              <a:pPr/>
              <a:t>22</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734F5E0-D3BF-4CB1-A3B3-8AC1D0904BBD}" type="slidenum">
              <a:rPr lang="en-US">
                <a:solidFill>
                  <a:prstClr val="black"/>
                </a:solidFill>
              </a:rPr>
              <a:pPr/>
              <a:t>23</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C2EEE7-D59A-4C58-92E0-B49240AAE258}" type="slidenum">
              <a:rPr lang="en-US">
                <a:solidFill>
                  <a:prstClr val="black"/>
                </a:solidFill>
              </a:rPr>
              <a:pPr/>
              <a:t>24</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399B818-9450-4EE7-9F93-BD307B6D2789}" type="slidenum">
              <a:rPr lang="en-US">
                <a:solidFill>
                  <a:prstClr val="black"/>
                </a:solidFill>
              </a:rPr>
              <a:pPr/>
              <a:t>25</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20E75D6-F172-4F38-8A21-6B00E07B3E94}" type="slidenum">
              <a:rPr lang="en-US">
                <a:solidFill>
                  <a:prstClr val="black"/>
                </a:solidFill>
              </a:rPr>
              <a:pPr/>
              <a:t>28</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ChapterNumber" hidden="1"/>
          <p:cNvSpPr>
            <a:spLocks noGrp="1"/>
          </p:cNvSpPr>
          <p:nvPr>
            <p:ph type="body" sz="quarter" idx="10" hasCustomPrompt="1"/>
          </p:nvPr>
        </p:nvSpPr>
        <p:spPr>
          <a:xfrm>
            <a:off x="6858000" y="76200"/>
            <a:ext cx="2286000" cy="1676400"/>
          </a:xfrm>
          <a:prstGeom prst="rect">
            <a:avLst/>
          </a:prstGeom>
        </p:spPr>
        <p:txBody>
          <a:bodyPr anchor="ctr" anchorCtr="1"/>
          <a:lstStyle>
            <a:lvl1pPr algn="ctr">
              <a:defRPr sz="14000">
                <a:solidFill>
                  <a:schemeClr val="bg1"/>
                </a:solidFill>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XX</a:t>
            </a:r>
            <a:endParaRPr lang="en-US" dirty="0"/>
          </a:p>
        </p:txBody>
      </p:sp>
      <p:sp>
        <p:nvSpPr>
          <p:cNvPr id="4" name="ChapterTitle" hidden="1"/>
          <p:cNvSpPr>
            <a:spLocks noGrp="1"/>
          </p:cNvSpPr>
          <p:nvPr>
            <p:ph type="body" sz="quarter" idx="11" hasCustomPrompt="1"/>
          </p:nvPr>
        </p:nvSpPr>
        <p:spPr>
          <a:xfrm>
            <a:off x="0" y="622300"/>
            <a:ext cx="6629400" cy="596900"/>
          </a:xfrm>
          <a:prstGeom prst="rect">
            <a:avLst/>
          </a:prstGeom>
        </p:spPr>
        <p:txBody>
          <a:bodyPr anchor="ctr" anchorCtr="0"/>
          <a:lstStyle>
            <a:lvl1pPr>
              <a:defRPr sz="3600" b="1">
                <a:solidFill>
                  <a:schemeClr val="bg1"/>
                </a:solidFill>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Chapter Title</a:t>
            </a:r>
            <a:endParaRPr lang="en-US" dirty="0"/>
          </a:p>
        </p:txBody>
      </p:sp>
      <p:sp>
        <p:nvSpPr>
          <p:cNvPr id="5" name="ChapterSubTitle" hidden="1"/>
          <p:cNvSpPr>
            <a:spLocks noGrp="1"/>
          </p:cNvSpPr>
          <p:nvPr>
            <p:ph type="body" sz="quarter" idx="12" hasCustomPrompt="1"/>
          </p:nvPr>
        </p:nvSpPr>
        <p:spPr>
          <a:xfrm>
            <a:off x="1270000" y="1270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6" name="SectionNumber" hidden="1"/>
          <p:cNvSpPr>
            <a:spLocks noGrp="1"/>
          </p:cNvSpPr>
          <p:nvPr>
            <p:ph type="body" sz="quarter" idx="13" hasCustomPrompt="1"/>
          </p:nvPr>
        </p:nvSpPr>
        <p:spPr>
          <a:xfrm>
            <a:off x="1270000" y="1778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7" name="SectionTitle" hidden="1"/>
          <p:cNvSpPr>
            <a:spLocks noGrp="1"/>
          </p:cNvSpPr>
          <p:nvPr>
            <p:ph type="body" sz="quarter" idx="14" hasCustomPrompt="1"/>
          </p:nvPr>
        </p:nvSpPr>
        <p:spPr>
          <a:xfrm>
            <a:off x="1270000" y="2286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8" name="ObjectiveNumber" hidden="1"/>
          <p:cNvSpPr>
            <a:spLocks noGrp="1"/>
          </p:cNvSpPr>
          <p:nvPr>
            <p:ph type="body" sz="quarter" idx="15" hasCustomPrompt="1"/>
          </p:nvPr>
        </p:nvSpPr>
        <p:spPr>
          <a:xfrm>
            <a:off x="1270000" y="2794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9" name="Objective" hidden="1"/>
          <p:cNvSpPr>
            <a:spLocks noGrp="1"/>
          </p:cNvSpPr>
          <p:nvPr>
            <p:ph type="body" sz="quarter" idx="16" hasCustomPrompt="1"/>
          </p:nvPr>
        </p:nvSpPr>
        <p:spPr>
          <a:xfrm>
            <a:off x="1270000" y="3302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0" name="ItemNumber" hidden="1"/>
          <p:cNvSpPr>
            <a:spLocks noGrp="1"/>
          </p:cNvSpPr>
          <p:nvPr>
            <p:ph type="body" sz="quarter" idx="17" hasCustomPrompt="1"/>
          </p:nvPr>
        </p:nvSpPr>
        <p:spPr>
          <a:xfrm>
            <a:off x="1270000" y="3810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1" name="ItemTitle" hidden="1"/>
          <p:cNvSpPr>
            <a:spLocks noGrp="1"/>
          </p:cNvSpPr>
          <p:nvPr>
            <p:ph type="body" sz="quarter" idx="18" hasCustomPrompt="1"/>
          </p:nvPr>
        </p:nvSpPr>
        <p:spPr>
          <a:xfrm>
            <a:off x="1270000" y="4318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2" name="CONS" hidden="1"/>
          <p:cNvSpPr>
            <a:spLocks noGrp="1"/>
          </p:cNvSpPr>
          <p:nvPr>
            <p:ph type="body" sz="quarter" idx="19" hasCustomPrompt="1"/>
          </p:nvPr>
        </p:nvSpPr>
        <p:spPr>
          <a:xfrm>
            <a:off x="1270000" y="4826000"/>
            <a:ext cx="5080000" cy="444500"/>
          </a:xfrm>
          <a:prstGeom prst="rect">
            <a:avLst/>
          </a:prstGeom>
        </p:spPr>
        <p:txBody>
          <a:bodyPr/>
          <a:lstStyle>
            <a:lvl1pPr>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3" name="SlideNumber" hidden="1"/>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4"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graphicFrame>
        <p:nvGraphicFramePr>
          <p:cNvPr id="15" name="SectionsTable" hidden="1"/>
          <p:cNvGraphicFramePr>
            <a:graphicFrameLocks noGrp="1"/>
          </p:cNvGraphicFramePr>
          <p:nvPr userDrawn="1"/>
        </p:nvGraphicFramePr>
        <p:xfrm>
          <a:off x="152400" y="2514600"/>
          <a:ext cx="8610600" cy="3627120"/>
        </p:xfrm>
        <a:graphic>
          <a:graphicData uri="http://schemas.openxmlformats.org/drawingml/2006/table">
            <a:tbl>
              <a:tblPr>
                <a:tableStyleId>{5C22544A-7EE6-4342-B048-85BDC9FD1C3A}</a:tableStyleId>
              </a:tblPr>
              <a:tblGrid>
                <a:gridCol w="685800"/>
                <a:gridCol w="7924800"/>
              </a:tblGrid>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r h="485775">
                <a:tc>
                  <a:txBody>
                    <a:bodyPr/>
                    <a:lstStyle/>
                    <a:p>
                      <a:pPr algn="r"/>
                      <a:endParaRPr lang="en-US" sz="2800" dirty="0">
                        <a:solidFill>
                          <a:srgbClr val="0092C8"/>
                        </a:solidFill>
                      </a:endParaRPr>
                    </a:p>
                  </a:txBody>
                  <a:tcPr>
                    <a:noFill/>
                  </a:tcPr>
                </a:tc>
                <a:tc>
                  <a:txBody>
                    <a:bodyPr/>
                    <a:lstStyle/>
                    <a:p>
                      <a:endParaRPr lang="en-US" sz="2800" dirty="0">
                        <a:solidFill>
                          <a:schemeClr val="tx1"/>
                        </a:solidFill>
                      </a:endParaRPr>
                    </a:p>
                  </a:txBody>
                  <a:tcPr>
                    <a:no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18" name="Rounded Rectangle 17"/>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apterSubTitle" hidden="1"/>
          <p:cNvSpPr>
            <a:spLocks noGrp="1"/>
          </p:cNvSpPr>
          <p:nvPr>
            <p:ph type="body" sz="quarter" idx="12" hasCustomPrompt="1"/>
          </p:nvPr>
        </p:nvSpPr>
        <p:spPr>
          <a:xfrm>
            <a:off x="1270000" y="127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9" name="SectionNumber" hidden="1"/>
          <p:cNvSpPr>
            <a:spLocks noGrp="1"/>
          </p:cNvSpPr>
          <p:nvPr>
            <p:ph type="body" sz="quarter" idx="13" hasCustomPrompt="1"/>
          </p:nvPr>
        </p:nvSpPr>
        <p:spPr>
          <a:xfrm>
            <a:off x="1270000" y="177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10" name="SectionTitle" hidden="1"/>
          <p:cNvSpPr>
            <a:spLocks noGrp="1"/>
          </p:cNvSpPr>
          <p:nvPr>
            <p:ph type="body" sz="quarter" idx="14" hasCustomPrompt="1"/>
          </p:nvPr>
        </p:nvSpPr>
        <p:spPr>
          <a:xfrm>
            <a:off x="1270000" y="228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11" name="ObjectiveNumber" hidden="1"/>
          <p:cNvSpPr>
            <a:spLocks noGrp="1"/>
          </p:cNvSpPr>
          <p:nvPr>
            <p:ph type="body" sz="quarter" idx="15" hasCustomPrompt="1"/>
          </p:nvPr>
        </p:nvSpPr>
        <p:spPr>
          <a:xfrm>
            <a:off x="1270000" y="2794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12" name="Objective" hidden="1"/>
          <p:cNvSpPr>
            <a:spLocks noGrp="1"/>
          </p:cNvSpPr>
          <p:nvPr>
            <p:ph type="body" sz="quarter" idx="16" hasCustomPrompt="1"/>
          </p:nvPr>
        </p:nvSpPr>
        <p:spPr>
          <a:xfrm>
            <a:off x="1270000" y="3302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3" name="ItemNumber" hidden="1"/>
          <p:cNvSpPr>
            <a:spLocks noGrp="1"/>
          </p:cNvSpPr>
          <p:nvPr>
            <p:ph type="body" sz="quarter" idx="17" hasCustomPrompt="1"/>
          </p:nvPr>
        </p:nvSpPr>
        <p:spPr>
          <a:xfrm>
            <a:off x="1270000" y="381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4" name="ItemTitle" hidden="1"/>
          <p:cNvSpPr>
            <a:spLocks noGrp="1"/>
          </p:cNvSpPr>
          <p:nvPr>
            <p:ph type="body" sz="quarter" idx="18" hasCustomPrompt="1"/>
          </p:nvPr>
        </p:nvSpPr>
        <p:spPr>
          <a:xfrm>
            <a:off x="1270000" y="431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5" name="CONS" hidden="1"/>
          <p:cNvSpPr>
            <a:spLocks noGrp="1"/>
          </p:cNvSpPr>
          <p:nvPr>
            <p:ph type="body" sz="quarter" idx="19" hasCustomPrompt="1"/>
          </p:nvPr>
        </p:nvSpPr>
        <p:spPr>
          <a:xfrm>
            <a:off x="1270000" y="482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6" name="SlideNumber"/>
          <p:cNvSpPr>
            <a:spLocks noGrp="1"/>
          </p:cNvSpPr>
          <p:nvPr>
            <p:ph type="body" sz="quarter" idx="20" hasCustomPrompt="1"/>
          </p:nvPr>
        </p:nvSpPr>
        <p:spPr>
          <a:xfrm>
            <a:off x="7388352" y="6556248"/>
            <a:ext cx="1527048" cy="228600"/>
          </a:xfrm>
          <a:prstGeom prst="rect">
            <a:avLst/>
          </a:prstGeom>
        </p:spPr>
        <p:txBody>
          <a:bodyPr anchor="ctr" anchorCtr="0"/>
          <a:lstStyle>
            <a:lvl1pPr marL="0" indent="0">
              <a:defRPr sz="1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err="1" smtClean="0"/>
              <a:t>SlideNumber</a:t>
            </a:r>
            <a:endParaRPr lang="en-US" dirty="0"/>
          </a:p>
        </p:txBody>
      </p:sp>
      <p:sp>
        <p:nvSpPr>
          <p:cNvPr id="17" name="Copyright" hidden="1"/>
          <p:cNvSpPr>
            <a:spLocks noGrp="1"/>
          </p:cNvSpPr>
          <p:nvPr>
            <p:ph type="body" sz="quarter" idx="21" hasCustomPrompt="1"/>
          </p:nvPr>
        </p:nvSpPr>
        <p:spPr>
          <a:xfrm>
            <a:off x="1143000" y="6556248"/>
            <a:ext cx="5943600" cy="228600"/>
          </a:xfrm>
          <a:prstGeom prst="rect">
            <a:avLst/>
          </a:prstGeom>
        </p:spPr>
        <p:txBody>
          <a:bodyPr anchor="ctr" anchorCtr="0"/>
          <a:lstStyle>
            <a:lvl1pPr marL="0" indent="0" algn="ctr">
              <a:defRPr sz="10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Copyright</a:t>
            </a:r>
            <a:endParaRPr lang="en-US" dirty="0"/>
          </a:p>
        </p:txBody>
      </p:sp>
      <p:sp>
        <p:nvSpPr>
          <p:cNvPr id="19" name="TextBox 16"/>
          <p:cNvSpPr txBox="1"/>
          <p:nvPr userDrawn="1"/>
        </p:nvSpPr>
        <p:spPr>
          <a:xfrm>
            <a:off x="1370672"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386125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fontAlgn="base">
                  <a:spcBef>
                    <a:spcPct val="0"/>
                  </a:spcBef>
                  <a:spcAft>
                    <a:spcPct val="0"/>
                  </a:spcAft>
                  <a:defRPr/>
                </a:pPr>
                <a:endParaRPr lang="en-US" sz="2400">
                  <a:solidFill>
                    <a:srgbClr val="000000"/>
                  </a:solidFill>
                  <a:latin typeface="Times New Roman"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r>
              <a:rPr lang="en-US">
                <a:solidFill>
                  <a:srgbClr val="000000"/>
                </a:solidFill>
              </a:rPr>
              <a:t>Bluman, Chapter 6</a:t>
            </a:r>
          </a:p>
        </p:txBody>
      </p:sp>
      <p:sp>
        <p:nvSpPr>
          <p:cNvPr id="20" name="Rectangle 18"/>
          <p:cNvSpPr>
            <a:spLocks noGrp="1" noChangeArrowheads="1"/>
          </p:cNvSpPr>
          <p:nvPr>
            <p:ph type="sldNum" sz="quarter" idx="12"/>
          </p:nvPr>
        </p:nvSpPr>
        <p:spPr/>
        <p:txBody>
          <a:bodyPr/>
          <a:lstStyle>
            <a:lvl1pPr>
              <a:defRPr/>
            </a:lvl1pPr>
          </a:lstStyle>
          <a:p>
            <a:pPr>
              <a:defRPr/>
            </a:pPr>
            <a:fld id="{5ED9FD71-F2F6-4123-9B05-B8F5B3DB9F1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50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5" name="Rectangle 3"/>
          <p:cNvSpPr>
            <a:spLocks noGrp="1" noChangeArrowheads="1"/>
          </p:cNvSpPr>
          <p:nvPr>
            <p:ph type="sldNum" sz="quarter" idx="11"/>
          </p:nvPr>
        </p:nvSpPr>
        <p:spPr>
          <a:ln/>
        </p:spPr>
        <p:txBody>
          <a:bodyPr/>
          <a:lstStyle>
            <a:lvl1pPr>
              <a:defRPr/>
            </a:lvl1pPr>
          </a:lstStyle>
          <a:p>
            <a:pPr>
              <a:defRPr/>
            </a:pPr>
            <a:fld id="{55B02A0D-4B61-48AB-962F-6F2EAFA21CA0}"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276668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5" name="Rectangle 3"/>
          <p:cNvSpPr>
            <a:spLocks noGrp="1" noChangeArrowheads="1"/>
          </p:cNvSpPr>
          <p:nvPr>
            <p:ph type="sldNum" sz="quarter" idx="11"/>
          </p:nvPr>
        </p:nvSpPr>
        <p:spPr>
          <a:ln/>
        </p:spPr>
        <p:txBody>
          <a:bodyPr/>
          <a:lstStyle>
            <a:lvl1pPr>
              <a:defRPr/>
            </a:lvl1pPr>
          </a:lstStyle>
          <a:p>
            <a:pPr>
              <a:defRPr/>
            </a:pPr>
            <a:fld id="{B0269D95-997E-40E6-A4B5-CE8A64BBB979}"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61883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6" name="Rectangle 3"/>
          <p:cNvSpPr>
            <a:spLocks noGrp="1" noChangeArrowheads="1"/>
          </p:cNvSpPr>
          <p:nvPr>
            <p:ph type="sldNum" sz="quarter" idx="11"/>
          </p:nvPr>
        </p:nvSpPr>
        <p:spPr>
          <a:ln/>
        </p:spPr>
        <p:txBody>
          <a:bodyPr/>
          <a:lstStyle>
            <a:lvl1pPr>
              <a:defRPr/>
            </a:lvl1pPr>
          </a:lstStyle>
          <a:p>
            <a:pPr>
              <a:defRPr/>
            </a:pPr>
            <a:fld id="{310C592E-4AA9-4E27-BFDA-AD90A1D89D96}"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649444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8" name="Rectangle 3"/>
          <p:cNvSpPr>
            <a:spLocks noGrp="1" noChangeArrowheads="1"/>
          </p:cNvSpPr>
          <p:nvPr>
            <p:ph type="sldNum" sz="quarter" idx="11"/>
          </p:nvPr>
        </p:nvSpPr>
        <p:spPr>
          <a:ln/>
        </p:spPr>
        <p:txBody>
          <a:bodyPr/>
          <a:lstStyle>
            <a:lvl1pPr>
              <a:defRPr/>
            </a:lvl1pPr>
          </a:lstStyle>
          <a:p>
            <a:pPr>
              <a:defRPr/>
            </a:pPr>
            <a:fld id="{DEC1FB7E-08F9-4EA4-AB64-B9B30D28384B}" type="slidenum">
              <a:rPr lang="en-US">
                <a:solidFill>
                  <a:srgbClr val="000000"/>
                </a:solidFill>
              </a:rPr>
              <a:pPr>
                <a:defRPr/>
              </a:pPr>
              <a:t>‹#›</a:t>
            </a:fld>
            <a:endParaRPr lang="en-US">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352910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4" name="Rectangle 3"/>
          <p:cNvSpPr>
            <a:spLocks noGrp="1" noChangeArrowheads="1"/>
          </p:cNvSpPr>
          <p:nvPr>
            <p:ph type="sldNum" sz="quarter" idx="11"/>
          </p:nvPr>
        </p:nvSpPr>
        <p:spPr>
          <a:ln/>
        </p:spPr>
        <p:txBody>
          <a:bodyPr/>
          <a:lstStyle>
            <a:lvl1pPr>
              <a:defRPr/>
            </a:lvl1pPr>
          </a:lstStyle>
          <a:p>
            <a:pPr>
              <a:defRPr/>
            </a:pPr>
            <a:fld id="{1EEFC8A1-9995-4875-9DE6-CB38BCEF391B}" type="slidenum">
              <a:rPr lang="en-US">
                <a:solidFill>
                  <a:srgbClr val="000000"/>
                </a:solidFill>
              </a:rPr>
              <a:pPr>
                <a:defRPr/>
              </a:pPr>
              <a:t>‹#›</a:t>
            </a:fld>
            <a:endParaRPr lang="en-US">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12103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3" name="Rectangle 3"/>
          <p:cNvSpPr>
            <a:spLocks noGrp="1" noChangeArrowheads="1"/>
          </p:cNvSpPr>
          <p:nvPr>
            <p:ph type="sldNum" sz="quarter" idx="11"/>
          </p:nvPr>
        </p:nvSpPr>
        <p:spPr>
          <a:ln/>
        </p:spPr>
        <p:txBody>
          <a:bodyPr/>
          <a:lstStyle>
            <a:lvl1pPr>
              <a:defRPr/>
            </a:lvl1pPr>
          </a:lstStyle>
          <a:p>
            <a:pPr>
              <a:defRPr/>
            </a:pPr>
            <a:fld id="{442C1BD8-F84B-4AF1-9C1B-9AA8A368A51D}" type="slidenum">
              <a:rPr lang="en-US">
                <a:solidFill>
                  <a:srgbClr val="000000"/>
                </a:solidFill>
              </a:rPr>
              <a:pPr>
                <a:defRPr/>
              </a:pPr>
              <a:t>‹#›</a:t>
            </a:fld>
            <a:endParaRPr lang="en-US">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64038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6" name="Rectangle 3"/>
          <p:cNvSpPr>
            <a:spLocks noGrp="1" noChangeArrowheads="1"/>
          </p:cNvSpPr>
          <p:nvPr>
            <p:ph type="sldNum" sz="quarter" idx="11"/>
          </p:nvPr>
        </p:nvSpPr>
        <p:spPr>
          <a:ln/>
        </p:spPr>
        <p:txBody>
          <a:bodyPr/>
          <a:lstStyle>
            <a:lvl1pPr>
              <a:defRPr/>
            </a:lvl1pPr>
          </a:lstStyle>
          <a:p>
            <a:pPr>
              <a:defRPr/>
            </a:pPr>
            <a:fld id="{22E9F5B7-7B40-4ED7-A0AE-956EF066B780}"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91779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6" name="Rectangle 3"/>
          <p:cNvSpPr>
            <a:spLocks noGrp="1" noChangeArrowheads="1"/>
          </p:cNvSpPr>
          <p:nvPr>
            <p:ph type="sldNum" sz="quarter" idx="11"/>
          </p:nvPr>
        </p:nvSpPr>
        <p:spPr>
          <a:ln/>
        </p:spPr>
        <p:txBody>
          <a:bodyPr/>
          <a:lstStyle>
            <a:lvl1pPr>
              <a:defRPr/>
            </a:lvl1pPr>
          </a:lstStyle>
          <a:p>
            <a:pPr>
              <a:defRPr/>
            </a:pPr>
            <a:fld id="{3D229130-B30A-4260-AD53-81225CF8FC38}" type="slidenum">
              <a:rPr lang="en-US">
                <a:solidFill>
                  <a:srgbClr val="000000"/>
                </a:solidFill>
              </a:rPr>
              <a:pPr>
                <a:defRPr/>
              </a:pPr>
              <a:t>‹#›</a:t>
            </a:fld>
            <a:endParaRPr lang="en-US">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07910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s">
    <p:spTree>
      <p:nvGrpSpPr>
        <p:cNvPr id="1" name=""/>
        <p:cNvGrpSpPr/>
        <p:nvPr/>
      </p:nvGrpSpPr>
      <p:grpSpPr>
        <a:xfrm>
          <a:off x="0" y="0"/>
          <a:ext cx="0" cy="0"/>
          <a:chOff x="0" y="0"/>
          <a:chExt cx="0" cy="0"/>
        </a:xfrm>
      </p:grpSpPr>
      <p:sp>
        <p:nvSpPr>
          <p:cNvPr id="8" name="ChapterSubTitle" hidden="1"/>
          <p:cNvSpPr>
            <a:spLocks noGrp="1"/>
          </p:cNvSpPr>
          <p:nvPr>
            <p:ph type="body" sz="quarter" idx="12" hasCustomPrompt="1"/>
          </p:nvPr>
        </p:nvSpPr>
        <p:spPr>
          <a:xfrm>
            <a:off x="1270000" y="127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9" name="SectionNumber" hidden="1"/>
          <p:cNvSpPr>
            <a:spLocks noGrp="1"/>
          </p:cNvSpPr>
          <p:nvPr>
            <p:ph type="body" sz="quarter" idx="13" hasCustomPrompt="1"/>
          </p:nvPr>
        </p:nvSpPr>
        <p:spPr>
          <a:xfrm>
            <a:off x="1270000" y="177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10" name="SectionTitle" hidden="1"/>
          <p:cNvSpPr>
            <a:spLocks noGrp="1"/>
          </p:cNvSpPr>
          <p:nvPr>
            <p:ph type="body" sz="quarter" idx="14" hasCustomPrompt="1"/>
          </p:nvPr>
        </p:nvSpPr>
        <p:spPr>
          <a:xfrm>
            <a:off x="1270000" y="228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11" name="ObjectiveNumber" hidden="1"/>
          <p:cNvSpPr>
            <a:spLocks noGrp="1"/>
          </p:cNvSpPr>
          <p:nvPr>
            <p:ph type="body" sz="quarter" idx="15" hasCustomPrompt="1"/>
          </p:nvPr>
        </p:nvSpPr>
        <p:spPr>
          <a:xfrm>
            <a:off x="1270000" y="2794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12" name="Objective" hidden="1"/>
          <p:cNvSpPr>
            <a:spLocks noGrp="1"/>
          </p:cNvSpPr>
          <p:nvPr>
            <p:ph type="body" sz="quarter" idx="16" hasCustomPrompt="1"/>
          </p:nvPr>
        </p:nvSpPr>
        <p:spPr>
          <a:xfrm>
            <a:off x="1270000" y="3302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3" name="ItemNumber" hidden="1"/>
          <p:cNvSpPr>
            <a:spLocks noGrp="1"/>
          </p:cNvSpPr>
          <p:nvPr>
            <p:ph type="body" sz="quarter" idx="17" hasCustomPrompt="1"/>
          </p:nvPr>
        </p:nvSpPr>
        <p:spPr>
          <a:xfrm>
            <a:off x="1270000" y="381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4" name="ItemTitle" hidden="1"/>
          <p:cNvSpPr>
            <a:spLocks noGrp="1"/>
          </p:cNvSpPr>
          <p:nvPr>
            <p:ph type="body" sz="quarter" idx="18" hasCustomPrompt="1"/>
          </p:nvPr>
        </p:nvSpPr>
        <p:spPr>
          <a:xfrm>
            <a:off x="1270000" y="431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5" name="CONS" hidden="1"/>
          <p:cNvSpPr>
            <a:spLocks noGrp="1"/>
          </p:cNvSpPr>
          <p:nvPr>
            <p:ph type="body" sz="quarter" idx="19" hasCustomPrompt="1"/>
          </p:nvPr>
        </p:nvSpPr>
        <p:spPr>
          <a:xfrm>
            <a:off x="1270000" y="482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6" name="SlideNumber"/>
          <p:cNvSpPr>
            <a:spLocks noGrp="1"/>
          </p:cNvSpPr>
          <p:nvPr>
            <p:ph type="body" sz="quarter" idx="20" hasCustomPrompt="1"/>
          </p:nvPr>
        </p:nvSpPr>
        <p:spPr>
          <a:xfrm>
            <a:off x="7388352" y="6556248"/>
            <a:ext cx="1527048" cy="228600"/>
          </a:xfrm>
          <a:prstGeom prst="rect">
            <a:avLst/>
          </a:prstGeom>
        </p:spPr>
        <p:txBody>
          <a:bodyPr anchor="ctr" anchorCtr="0"/>
          <a:lstStyle>
            <a:lvl1pPr marL="0" indent="0">
              <a:defRPr sz="1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err="1" smtClean="0"/>
              <a:t>SlideNumber</a:t>
            </a:r>
            <a:endParaRPr lang="en-US" dirty="0"/>
          </a:p>
        </p:txBody>
      </p:sp>
      <p:sp>
        <p:nvSpPr>
          <p:cNvPr id="17" name="Copyright" hidden="1"/>
          <p:cNvSpPr>
            <a:spLocks noGrp="1"/>
          </p:cNvSpPr>
          <p:nvPr>
            <p:ph type="body" sz="quarter" idx="21" hasCustomPrompt="1"/>
          </p:nvPr>
        </p:nvSpPr>
        <p:spPr>
          <a:xfrm>
            <a:off x="1143000" y="6556248"/>
            <a:ext cx="5943600" cy="228600"/>
          </a:xfrm>
          <a:prstGeom prst="rect">
            <a:avLst/>
          </a:prstGeom>
        </p:spPr>
        <p:txBody>
          <a:bodyPr anchor="ctr" anchorCtr="0"/>
          <a:lstStyle>
            <a:lvl1pPr marL="0" indent="0" algn="ctr">
              <a:defRPr sz="10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Copyright</a:t>
            </a:r>
            <a:endParaRPr lang="en-US" dirty="0"/>
          </a:p>
        </p:txBody>
      </p:sp>
      <p:sp>
        <p:nvSpPr>
          <p:cNvPr id="18" name="TextBox 16"/>
          <p:cNvSpPr txBox="1"/>
          <p:nvPr userDrawn="1"/>
        </p:nvSpPr>
        <p:spPr>
          <a:xfrm>
            <a:off x="1370672"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206619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5" name="Rectangle 3"/>
          <p:cNvSpPr>
            <a:spLocks noGrp="1" noChangeArrowheads="1"/>
          </p:cNvSpPr>
          <p:nvPr>
            <p:ph type="sldNum" sz="quarter" idx="11"/>
          </p:nvPr>
        </p:nvSpPr>
        <p:spPr>
          <a:ln/>
        </p:spPr>
        <p:txBody>
          <a:bodyPr/>
          <a:lstStyle>
            <a:lvl1pPr>
              <a:defRPr/>
            </a:lvl1pPr>
          </a:lstStyle>
          <a:p>
            <a:pPr>
              <a:defRPr/>
            </a:pPr>
            <a:fld id="{17307327-2B17-4AB8-B6E0-FA2F9D6DF19A}"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737813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5" name="Rectangle 3"/>
          <p:cNvSpPr>
            <a:spLocks noGrp="1" noChangeArrowheads="1"/>
          </p:cNvSpPr>
          <p:nvPr>
            <p:ph type="sldNum" sz="quarter" idx="11"/>
          </p:nvPr>
        </p:nvSpPr>
        <p:spPr>
          <a:ln/>
        </p:spPr>
        <p:txBody>
          <a:bodyPr/>
          <a:lstStyle>
            <a:lvl1pPr>
              <a:defRPr/>
            </a:lvl1pPr>
          </a:lstStyle>
          <a:p>
            <a:pPr>
              <a:defRPr/>
            </a:pPr>
            <a:fld id="{EFAA407C-B4DB-49B2-808E-1F01A7EC8ACF}"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238187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ftr" sz="quarter" idx="10"/>
          </p:nvPr>
        </p:nvSpPr>
        <p:spPr>
          <a:ln/>
        </p:spPr>
        <p:txBody>
          <a:bodyPr/>
          <a:lstStyle>
            <a:lvl1pPr>
              <a:defRPr/>
            </a:lvl1pPr>
          </a:lstStyle>
          <a:p>
            <a:pPr>
              <a:defRPr/>
            </a:pPr>
            <a:r>
              <a:rPr lang="en-US">
                <a:solidFill>
                  <a:srgbClr val="000000"/>
                </a:solidFill>
              </a:rPr>
              <a:t>Bluman, Chapter 6</a:t>
            </a:r>
          </a:p>
        </p:txBody>
      </p:sp>
      <p:sp>
        <p:nvSpPr>
          <p:cNvPr id="5" name="Rectangle 3"/>
          <p:cNvSpPr>
            <a:spLocks noGrp="1" noChangeArrowheads="1"/>
          </p:cNvSpPr>
          <p:nvPr>
            <p:ph type="sldNum" sz="quarter" idx="11"/>
          </p:nvPr>
        </p:nvSpPr>
        <p:spPr>
          <a:ln/>
        </p:spPr>
        <p:txBody>
          <a:bodyPr/>
          <a:lstStyle>
            <a:lvl1pPr>
              <a:defRPr/>
            </a:lvl1pPr>
          </a:lstStyle>
          <a:p>
            <a:pPr>
              <a:defRPr/>
            </a:pPr>
            <a:fld id="{6D1C51AD-ADCF-40FC-8181-392DC944C50F}" type="slidenum">
              <a:rPr lang="en-US">
                <a:solidFill>
                  <a:srgbClr val="000000"/>
                </a:solidFill>
              </a:rPr>
              <a:pPr>
                <a:defRPr/>
              </a:pPr>
              <a:t>‹#›</a:t>
            </a:fld>
            <a:endParaRPr lang="en-US">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351758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3037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6581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16744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749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776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0613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503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ChapterSubTitle" hidden="1"/>
          <p:cNvSpPr>
            <a:spLocks noGrp="1"/>
          </p:cNvSpPr>
          <p:nvPr>
            <p:ph type="body" sz="quarter" idx="12" hasCustomPrompt="1"/>
          </p:nvPr>
        </p:nvSpPr>
        <p:spPr>
          <a:xfrm>
            <a:off x="1270000" y="127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ChapterSubTitle</a:t>
            </a:r>
            <a:endParaRPr lang="en-US"/>
          </a:p>
        </p:txBody>
      </p:sp>
      <p:sp>
        <p:nvSpPr>
          <p:cNvPr id="9" name="SectionNumber" hidden="1"/>
          <p:cNvSpPr>
            <a:spLocks noGrp="1"/>
          </p:cNvSpPr>
          <p:nvPr>
            <p:ph type="body" sz="quarter" idx="13" hasCustomPrompt="1"/>
          </p:nvPr>
        </p:nvSpPr>
        <p:spPr>
          <a:xfrm>
            <a:off x="1270000" y="177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SectionNumber</a:t>
            </a:r>
            <a:endParaRPr lang="en-US"/>
          </a:p>
        </p:txBody>
      </p:sp>
      <p:sp>
        <p:nvSpPr>
          <p:cNvPr id="10" name="SectionTitle" hidden="1"/>
          <p:cNvSpPr>
            <a:spLocks noGrp="1"/>
          </p:cNvSpPr>
          <p:nvPr>
            <p:ph type="body" sz="quarter" idx="14" hasCustomPrompt="1"/>
          </p:nvPr>
        </p:nvSpPr>
        <p:spPr>
          <a:xfrm>
            <a:off x="1270000" y="228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SectionTitle</a:t>
            </a:r>
            <a:endParaRPr lang="en-US"/>
          </a:p>
        </p:txBody>
      </p:sp>
      <p:sp>
        <p:nvSpPr>
          <p:cNvPr id="11" name="ObjectiveNumber" hidden="1"/>
          <p:cNvSpPr>
            <a:spLocks noGrp="1"/>
          </p:cNvSpPr>
          <p:nvPr>
            <p:ph type="body" sz="quarter" idx="15" hasCustomPrompt="1"/>
          </p:nvPr>
        </p:nvSpPr>
        <p:spPr>
          <a:xfrm>
            <a:off x="1270000" y="2794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ObjectiveNumber</a:t>
            </a:r>
            <a:endParaRPr lang="en-US"/>
          </a:p>
        </p:txBody>
      </p:sp>
      <p:sp>
        <p:nvSpPr>
          <p:cNvPr id="12" name="Objective" hidden="1"/>
          <p:cNvSpPr>
            <a:spLocks noGrp="1"/>
          </p:cNvSpPr>
          <p:nvPr>
            <p:ph type="body" sz="quarter" idx="16" hasCustomPrompt="1"/>
          </p:nvPr>
        </p:nvSpPr>
        <p:spPr>
          <a:xfrm>
            <a:off x="1270000" y="3302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Objective</a:t>
            </a:r>
            <a:endParaRPr lang="en-US"/>
          </a:p>
        </p:txBody>
      </p:sp>
      <p:sp>
        <p:nvSpPr>
          <p:cNvPr id="13" name="ItemNumber" hidden="1"/>
          <p:cNvSpPr>
            <a:spLocks noGrp="1"/>
          </p:cNvSpPr>
          <p:nvPr>
            <p:ph type="body" sz="quarter" idx="17" hasCustomPrompt="1"/>
          </p:nvPr>
        </p:nvSpPr>
        <p:spPr>
          <a:xfrm>
            <a:off x="1270000" y="3810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ItemNumber</a:t>
            </a:r>
            <a:endParaRPr lang="en-US"/>
          </a:p>
        </p:txBody>
      </p:sp>
      <p:sp>
        <p:nvSpPr>
          <p:cNvPr id="14" name="ItemTitle" hidden="1"/>
          <p:cNvSpPr>
            <a:spLocks noGrp="1"/>
          </p:cNvSpPr>
          <p:nvPr>
            <p:ph type="body" sz="quarter" idx="18" hasCustomPrompt="1"/>
          </p:nvPr>
        </p:nvSpPr>
        <p:spPr>
          <a:xfrm>
            <a:off x="1270000" y="4318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ItemTitle</a:t>
            </a:r>
            <a:endParaRPr lang="en-US"/>
          </a:p>
        </p:txBody>
      </p:sp>
      <p:sp>
        <p:nvSpPr>
          <p:cNvPr id="15" name="CONS" hidden="1"/>
          <p:cNvSpPr>
            <a:spLocks noGrp="1"/>
          </p:cNvSpPr>
          <p:nvPr>
            <p:ph type="body" sz="quarter" idx="19" hasCustomPrompt="1"/>
          </p:nvPr>
        </p:nvSpPr>
        <p:spPr>
          <a:xfrm>
            <a:off x="1270000" y="4826000"/>
            <a:ext cx="5080000" cy="444500"/>
          </a:xfrm>
          <a:prstGeom prst="rect">
            <a:avLst/>
          </a:prstGeom>
        </p:spPr>
        <p:txBody>
          <a:bodyPr/>
          <a:lstStyle>
            <a:lvl1pPr marL="0" indent="0">
              <a:defRPr sz="2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smtClean="0"/>
              <a:t>CONS</a:t>
            </a:r>
            <a:endParaRPr lang="en-US"/>
          </a:p>
        </p:txBody>
      </p:sp>
      <p:sp>
        <p:nvSpPr>
          <p:cNvPr id="16" name="SlideNumber"/>
          <p:cNvSpPr>
            <a:spLocks noGrp="1"/>
          </p:cNvSpPr>
          <p:nvPr>
            <p:ph type="body" sz="quarter" idx="20" hasCustomPrompt="1"/>
          </p:nvPr>
        </p:nvSpPr>
        <p:spPr>
          <a:xfrm>
            <a:off x="7388352" y="6556248"/>
            <a:ext cx="1527048" cy="228600"/>
          </a:xfrm>
          <a:prstGeom prst="rect">
            <a:avLst/>
          </a:prstGeom>
        </p:spPr>
        <p:txBody>
          <a:bodyPr anchor="ctr" anchorCtr="0"/>
          <a:lstStyle>
            <a:lvl1pPr marL="0" indent="0">
              <a:defRPr sz="18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err="1" smtClean="0"/>
              <a:t>SlideNumber</a:t>
            </a:r>
            <a:endParaRPr lang="en-US" dirty="0"/>
          </a:p>
        </p:txBody>
      </p:sp>
      <p:sp>
        <p:nvSpPr>
          <p:cNvPr id="17" name="Copyright" hidden="1"/>
          <p:cNvSpPr>
            <a:spLocks noGrp="1"/>
          </p:cNvSpPr>
          <p:nvPr>
            <p:ph type="body" sz="quarter" idx="21" hasCustomPrompt="1"/>
          </p:nvPr>
        </p:nvSpPr>
        <p:spPr>
          <a:xfrm>
            <a:off x="1143000" y="6556248"/>
            <a:ext cx="5943600" cy="228600"/>
          </a:xfrm>
          <a:prstGeom prst="rect">
            <a:avLst/>
          </a:prstGeom>
        </p:spPr>
        <p:txBody>
          <a:bodyPr anchor="ctr" anchorCtr="0"/>
          <a:lstStyle>
            <a:lvl1pPr marL="0" indent="0" algn="ctr">
              <a:defRPr sz="1000">
                <a:latin typeface="Calibri"/>
              </a:defRPr>
            </a:lvl1pPr>
            <a:lvl2pPr>
              <a:defRPr sz="2800">
                <a:latin typeface="Calibri"/>
              </a:defRPr>
            </a:lvl2pPr>
            <a:lvl3pPr>
              <a:defRPr sz="2800">
                <a:latin typeface="Calibri"/>
              </a:defRPr>
            </a:lvl3pPr>
            <a:lvl4pPr>
              <a:defRPr sz="2800">
                <a:latin typeface="Calibri"/>
              </a:defRPr>
            </a:lvl4pPr>
            <a:lvl5pPr>
              <a:defRPr sz="2800">
                <a:latin typeface="Calibri"/>
              </a:defRPr>
            </a:lvl5pPr>
          </a:lstStyle>
          <a:p>
            <a:pPr marL="342900" lvl="0" indent="-342900" algn="l" defTabSz="914400" rtl="0" eaLnBrk="1" latinLnBrk="0" hangingPunct="1">
              <a:spcBef>
                <a:spcPct val="20000"/>
              </a:spcBef>
              <a:buFont typeface="Arial" pitchFamily="34" charset="0"/>
              <a:buNone/>
            </a:pPr>
            <a:r>
              <a:rPr lang="en-US" dirty="0" smtClean="0"/>
              <a:t>Copyright</a:t>
            </a:r>
            <a:endParaRPr lang="en-US" dirty="0"/>
          </a:p>
        </p:txBody>
      </p:sp>
    </p:spTree>
    <p:extLst>
      <p:ext uri="{BB962C8B-B14F-4D97-AF65-F5344CB8AC3E}">
        <p14:creationId xmlns:p14="http://schemas.microsoft.com/office/powerpoint/2010/main" val="5159991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1045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23708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2797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220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posi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9" name="SectionNumber"/>
          <p:cNvSpPr>
            <a:spLocks noGrp="1"/>
          </p:cNvSpPr>
          <p:nvPr>
            <p:ph type="body" sz="quarter" idx="13" hasCustomPrompt="1"/>
          </p:nvPr>
        </p:nvSpPr>
        <p:spPr>
          <a:xfrm>
            <a:off x="0" y="0"/>
            <a:ext cx="1600200" cy="457200"/>
          </a:xfrm>
          <a:prstGeom prst="rect">
            <a:avLst/>
          </a:prstGeom>
        </p:spPr>
        <p:txBody>
          <a:bodyPr tIns="0" bIns="0" anchor="t" anchorCtr="0"/>
          <a:lstStyle>
            <a:lvl1pPr algn="ctr">
              <a:buNone/>
              <a:defRPr sz="3200" b="1">
                <a:solidFill>
                  <a:schemeClr val="bg1"/>
                </a:solidFill>
                <a:latin typeface="Helvetica" pitchFamily="34" charset="0"/>
              </a:defRPr>
            </a:lvl1pPr>
          </a:lstStyle>
          <a:p>
            <a:pPr lvl="0"/>
            <a:r>
              <a:rPr lang="en-US" dirty="0" smtClean="0"/>
              <a:t>SC#</a:t>
            </a:r>
            <a:endParaRPr lang="en-US" dirty="0"/>
          </a:p>
        </p:txBody>
      </p:sp>
      <p:sp>
        <p:nvSpPr>
          <p:cNvPr id="20" name="SectionTitle"/>
          <p:cNvSpPr>
            <a:spLocks noGrp="1"/>
          </p:cNvSpPr>
          <p:nvPr>
            <p:ph type="body" sz="quarter" idx="14" hasCustomPrompt="1"/>
          </p:nvPr>
        </p:nvSpPr>
        <p:spPr>
          <a:xfrm>
            <a:off x="1600200" y="0"/>
            <a:ext cx="7543800" cy="457200"/>
          </a:xfrm>
          <a:prstGeom prst="rect">
            <a:avLst/>
          </a:prstGeom>
        </p:spPr>
        <p:txBody>
          <a:bodyPr tIns="0" bIns="0" anchor="t" anchorCtr="0"/>
          <a:lstStyle>
            <a:lvl1pPr marL="0" indent="0">
              <a:buNone/>
              <a:defRPr sz="3200" b="1" cap="all" baseline="0">
                <a:solidFill>
                  <a:srgbClr val="196AB4"/>
                </a:solidFill>
                <a:latin typeface="Helvetica" pitchFamily="34" charset="0"/>
              </a:defRPr>
            </a:lvl1pPr>
          </a:lstStyle>
          <a:p>
            <a:pPr lvl="0"/>
            <a:r>
              <a:rPr lang="en-US" dirty="0" err="1" smtClean="0"/>
              <a:t>SectionTitle</a:t>
            </a:r>
            <a:endParaRPr lang="en-US" dirty="0"/>
          </a:p>
        </p:txBody>
      </p:sp>
      <p:sp>
        <p:nvSpPr>
          <p:cNvPr id="12" name="ObjectiveNumber"/>
          <p:cNvSpPr>
            <a:spLocks noGrp="1"/>
          </p:cNvSpPr>
          <p:nvPr>
            <p:ph type="body" sz="quarter" idx="15" hasCustomPrompt="1"/>
          </p:nvPr>
        </p:nvSpPr>
        <p:spPr>
          <a:xfrm>
            <a:off x="1209155" y="1143000"/>
            <a:ext cx="586740" cy="466344"/>
          </a:xfrm>
          <a:prstGeom prst="rect">
            <a:avLst/>
          </a:prstGeom>
        </p:spPr>
        <p:txBody>
          <a:bodyPr anchor="t" anchorCtr="0"/>
          <a:lstStyle>
            <a:lvl1pPr algn="ctr">
              <a:buNone/>
              <a:defRPr sz="2200" b="1">
                <a:solidFill>
                  <a:schemeClr val="bg1"/>
                </a:solidFill>
              </a:defRPr>
            </a:lvl1pPr>
          </a:lstStyle>
          <a:p>
            <a:pPr lvl="0"/>
            <a:r>
              <a:rPr lang="en-US" dirty="0" smtClean="0"/>
              <a:t>OB#</a:t>
            </a:r>
            <a:endParaRPr lang="en-US" dirty="0"/>
          </a:p>
        </p:txBody>
      </p:sp>
      <p:sp>
        <p:nvSpPr>
          <p:cNvPr id="13" name="Objective"/>
          <p:cNvSpPr>
            <a:spLocks noGrp="1"/>
          </p:cNvSpPr>
          <p:nvPr>
            <p:ph type="body" sz="quarter" idx="16" hasCustomPrompt="1"/>
          </p:nvPr>
        </p:nvSpPr>
        <p:spPr>
          <a:xfrm>
            <a:off x="1828800" y="1143000"/>
            <a:ext cx="7315200" cy="466344"/>
          </a:xfrm>
          <a:prstGeom prst="rect">
            <a:avLst/>
          </a:prstGeom>
        </p:spPr>
        <p:txBody>
          <a:bodyPr anchor="t" anchorCtr="0"/>
          <a:lstStyle>
            <a:lvl1pPr marL="0" indent="0">
              <a:buNone/>
              <a:defRPr sz="2200" b="0">
                <a:solidFill>
                  <a:schemeClr val="tx1"/>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15" name="ItemTitle" hidden="1"/>
          <p:cNvSpPr>
            <a:spLocks noGrp="1"/>
          </p:cNvSpPr>
          <p:nvPr>
            <p:ph type="body" sz="quarter" idx="18" hasCustomPrompt="1"/>
          </p:nvPr>
        </p:nvSpPr>
        <p:spPr>
          <a:xfrm>
            <a:off x="304800" y="4495800"/>
            <a:ext cx="3429000" cy="533400"/>
          </a:xfrm>
          <a:prstGeom prst="rect">
            <a:avLst/>
          </a:prstGeom>
        </p:spPr>
        <p:txBody>
          <a:bodyPr anchor="ctr" anchorCtr="0"/>
          <a:lstStyle>
            <a:lvl1pPr>
              <a:buNone/>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ple">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p:cNvSpPr>
            <a:spLocks noGrp="1"/>
          </p:cNvSpPr>
          <p:nvPr>
            <p:ph type="body" sz="quarter" idx="17" hasCustomPrompt="1"/>
          </p:nvPr>
        </p:nvSpPr>
        <p:spPr>
          <a:xfrm>
            <a:off x="1447800" y="54864"/>
            <a:ext cx="1066800" cy="429768"/>
          </a:xfrm>
          <a:prstGeom prst="rect">
            <a:avLst/>
          </a:prstGeom>
        </p:spPr>
        <p:txBody>
          <a:bodyPr tIns="0" bIns="0" anchor="t" anchorCtr="0"/>
          <a:lstStyle>
            <a:lvl1pPr>
              <a:buNone/>
              <a:defRPr sz="2800" b="1">
                <a:solidFill>
                  <a:schemeClr val="bg1"/>
                </a:solidFill>
                <a:latin typeface="+mn-lt"/>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2514600" y="54864"/>
            <a:ext cx="6629400" cy="429768"/>
          </a:xfrm>
          <a:prstGeom prst="rect">
            <a:avLst/>
          </a:prstGeom>
          <a:solidFill>
            <a:schemeClr val="bg1"/>
          </a:solidFill>
        </p:spPr>
        <p:txBody>
          <a:bodyPr tIns="0" bIns="0" anchor="t" anchorCtr="0"/>
          <a:lstStyle>
            <a:lvl1pPr marL="0" indent="0">
              <a:buNone/>
              <a:defRPr sz="2800" b="1">
                <a:solidFill>
                  <a:srgbClr val="349C68"/>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p:cNvSpPr>
            <a:spLocks noGrp="1"/>
          </p:cNvSpPr>
          <p:nvPr>
            <p:ph type="body" sz="quarter" idx="17" hasCustomPrompt="1"/>
          </p:nvPr>
        </p:nvSpPr>
        <p:spPr>
          <a:xfrm>
            <a:off x="1447800" y="54864"/>
            <a:ext cx="1066800" cy="429768"/>
          </a:xfrm>
          <a:prstGeom prst="rect">
            <a:avLst/>
          </a:prstGeom>
        </p:spPr>
        <p:txBody>
          <a:bodyPr tIns="0" bIns="0" anchor="t" anchorCtr="0"/>
          <a:lstStyle>
            <a:lvl1pPr>
              <a:buNone/>
              <a:defRPr sz="2800" b="1">
                <a:solidFill>
                  <a:schemeClr val="bg1"/>
                </a:solidFill>
                <a:latin typeface="+mn-lt"/>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2514600" y="54864"/>
            <a:ext cx="6629400" cy="429768"/>
          </a:xfrm>
          <a:prstGeom prst="rect">
            <a:avLst/>
          </a:prstGeom>
          <a:solidFill>
            <a:schemeClr val="bg1"/>
          </a:solidFill>
        </p:spPr>
        <p:txBody>
          <a:bodyPr tIns="0" bIns="0" anchor="t" anchorCtr="0"/>
          <a:lstStyle>
            <a:lvl1pPr marL="0" indent="0">
              <a:buNone/>
              <a:defRPr sz="2800" b="1">
                <a:solidFill>
                  <a:srgbClr val="349C68"/>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extLst>
      <p:ext uri="{BB962C8B-B14F-4D97-AF65-F5344CB8AC3E}">
        <p14:creationId xmlns:p14="http://schemas.microsoft.com/office/powerpoint/2010/main" val="44778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cedure">
    <p:spTree>
      <p:nvGrpSpPr>
        <p:cNvPr id="1" name=""/>
        <p:cNvGrpSpPr/>
        <p:nvPr/>
      </p:nvGrpSpPr>
      <p:grpSpPr>
        <a:xfrm>
          <a:off x="0" y="0"/>
          <a:ext cx="0" cy="0"/>
          <a:chOff x="0" y="0"/>
          <a:chExt cx="0" cy="0"/>
        </a:xfrm>
      </p:grpSpPr>
      <p:sp>
        <p:nvSpPr>
          <p:cNvPr id="12"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13"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14"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5"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6"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7" name="ObjectiveNumber" hidden="1"/>
          <p:cNvSpPr>
            <a:spLocks noGrp="1"/>
          </p:cNvSpPr>
          <p:nvPr>
            <p:ph type="body" sz="quarter" idx="15" hasCustomPrompt="1"/>
          </p:nvPr>
        </p:nvSpPr>
        <p:spPr>
          <a:xfrm>
            <a:off x="304800" y="3048000"/>
            <a:ext cx="914400" cy="457200"/>
          </a:xfrm>
          <a:prstGeom prst="rect">
            <a:avLst/>
          </a:prstGeom>
        </p:spPr>
        <p:txBody>
          <a:bodyPr anchor="ctr" anchorCtr="0"/>
          <a:lstStyle>
            <a:lvl1pPr>
              <a:buNone/>
              <a:defRPr/>
            </a:lvl1pPr>
          </a:lstStyle>
          <a:p>
            <a:pPr lvl="0"/>
            <a:r>
              <a:rPr lang="en-US" dirty="0" smtClean="0"/>
              <a:t>OB#</a:t>
            </a:r>
            <a:endParaRPr lang="en-US" dirty="0"/>
          </a:p>
        </p:txBody>
      </p:sp>
      <p:sp>
        <p:nvSpPr>
          <p:cNvPr id="18" name="Objective" hidden="1"/>
          <p:cNvSpPr>
            <a:spLocks noGrp="1"/>
          </p:cNvSpPr>
          <p:nvPr>
            <p:ph type="body" sz="quarter" idx="16" hasCustomPrompt="1"/>
          </p:nvPr>
        </p:nvSpPr>
        <p:spPr>
          <a:xfrm>
            <a:off x="304800" y="3505200"/>
            <a:ext cx="3352800" cy="533400"/>
          </a:xfrm>
          <a:prstGeom prst="rect">
            <a:avLst/>
          </a:prstGeom>
        </p:spPr>
        <p:txBody>
          <a:bodyPr anchor="ctr" anchorCtr="0"/>
          <a:lstStyle>
            <a:lvl1pPr>
              <a:buNone/>
              <a:defRPr/>
            </a:lvl1pPr>
          </a:lstStyle>
          <a:p>
            <a:pPr lvl="0"/>
            <a:r>
              <a:rPr lang="en-US" dirty="0" smtClean="0"/>
              <a:t>Objective</a:t>
            </a:r>
            <a:endParaRPr lang="en-US" dirty="0"/>
          </a:p>
        </p:txBody>
      </p:sp>
      <p:sp>
        <p:nvSpPr>
          <p:cNvPr id="19"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20" name="ItemTitle"/>
          <p:cNvSpPr>
            <a:spLocks noGrp="1"/>
          </p:cNvSpPr>
          <p:nvPr>
            <p:ph type="body" sz="quarter" idx="18" hasCustomPrompt="1"/>
          </p:nvPr>
        </p:nvSpPr>
        <p:spPr>
          <a:xfrm>
            <a:off x="228600" y="838200"/>
            <a:ext cx="9144000" cy="490450"/>
          </a:xfrm>
          <a:prstGeom prst="rect">
            <a:avLst/>
          </a:prstGeom>
        </p:spPr>
        <p:txBody>
          <a:bodyPr tIns="0" bIns="0" anchor="t" anchorCtr="0"/>
          <a:lstStyle>
            <a:lvl1pPr marL="0" indent="0">
              <a:buNone/>
              <a:defRPr sz="2800" b="1">
                <a:solidFill>
                  <a:srgbClr val="196AB4"/>
                </a:solidFill>
              </a:defRPr>
            </a:lvl1pPr>
          </a:lstStyle>
          <a:p>
            <a:pPr lvl="0"/>
            <a:r>
              <a:rPr lang="en-US" dirty="0" err="1" smtClean="0"/>
              <a:t>ItemTitle</a:t>
            </a:r>
            <a:endParaRPr lang="en-US" dirty="0"/>
          </a:p>
        </p:txBody>
      </p:sp>
      <p:sp>
        <p:nvSpPr>
          <p:cNvPr id="21"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22"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23"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9" name="SectionNumber" hidden="1"/>
          <p:cNvSpPr>
            <a:spLocks noGrp="1"/>
          </p:cNvSpPr>
          <p:nvPr>
            <p:ph type="body" sz="quarter" idx="13" hasCustomPrompt="1"/>
          </p:nvPr>
        </p:nvSpPr>
        <p:spPr>
          <a:xfrm>
            <a:off x="304800" y="152400"/>
            <a:ext cx="1219200" cy="457200"/>
          </a:xfrm>
          <a:prstGeom prst="rect">
            <a:avLst/>
          </a:prstGeom>
        </p:spPr>
        <p:txBody>
          <a:bodyPr anchor="ctr" anchorCtr="0"/>
          <a:lstStyle>
            <a:lvl1pPr algn="l">
              <a:buNone/>
              <a:defRPr sz="3200" b="0">
                <a:solidFill>
                  <a:srgbClr val="006CB8"/>
                </a:solidFill>
                <a:latin typeface="Helvetica" pitchFamily="34" charset="0"/>
              </a:defRPr>
            </a:lvl1pPr>
          </a:lstStyle>
          <a:p>
            <a:pPr lvl="0"/>
            <a:r>
              <a:rPr lang="en-US" dirty="0" smtClean="0"/>
              <a:t>SC#</a:t>
            </a:r>
            <a:endParaRPr lang="en-US" dirty="0"/>
          </a:p>
        </p:txBody>
      </p:sp>
      <p:sp>
        <p:nvSpPr>
          <p:cNvPr id="20" name="SectionTitle" hidden="1"/>
          <p:cNvSpPr>
            <a:spLocks noGrp="1"/>
          </p:cNvSpPr>
          <p:nvPr>
            <p:ph type="body" sz="quarter" idx="14" hasCustomPrompt="1"/>
          </p:nvPr>
        </p:nvSpPr>
        <p:spPr>
          <a:xfrm>
            <a:off x="1600200" y="76200"/>
            <a:ext cx="7391400" cy="1219200"/>
          </a:xfrm>
          <a:prstGeom prst="rect">
            <a:avLst/>
          </a:prstGeom>
        </p:spPr>
        <p:txBody>
          <a:bodyPr anchor="t" anchorCtr="0"/>
          <a:lstStyle>
            <a:lvl1pPr marL="0" indent="0">
              <a:buNone/>
              <a:defRPr sz="3200" b="0" cap="all" baseline="0">
                <a:solidFill>
                  <a:srgbClr val="006CB8"/>
                </a:solidFill>
                <a:latin typeface="Helvetica" pitchFamily="34" charset="0"/>
              </a:defRPr>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905000"/>
            <a:ext cx="914400" cy="381000"/>
          </a:xfrm>
          <a:prstGeom prst="rect">
            <a:avLst/>
          </a:prstGeom>
        </p:spPr>
        <p:txBody>
          <a:bodyPr anchor="t" anchorCtr="0"/>
          <a:lstStyle>
            <a:lvl1pPr algn="ctr">
              <a:buNone/>
              <a:defRPr sz="2800" b="1">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905000"/>
            <a:ext cx="8153400" cy="381000"/>
          </a:xfrm>
          <a:prstGeom prst="rect">
            <a:avLst/>
          </a:prstGeom>
        </p:spPr>
        <p:txBody>
          <a:bodyPr anchor="t" anchorCtr="0"/>
          <a:lstStyle>
            <a:lvl1pPr marL="0" indent="0">
              <a:buNone/>
              <a:defRPr sz="2800" b="1">
                <a:solidFill>
                  <a:srgbClr val="C30075"/>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304800" y="4038600"/>
            <a:ext cx="914400" cy="457200"/>
          </a:xfrm>
          <a:prstGeom prst="rect">
            <a:avLst/>
          </a:prstGeom>
        </p:spPr>
        <p:txBody>
          <a:bodyPr anchor="ctr" anchorCtr="0"/>
          <a:lstStyle>
            <a:lvl1pPr>
              <a:buNone/>
              <a:defRPr/>
            </a:lvl1pPr>
          </a:lstStyle>
          <a:p>
            <a:pPr lvl="0"/>
            <a:r>
              <a:rPr lang="en-US" dirty="0" smtClean="0"/>
              <a:t>IT#</a:t>
            </a:r>
            <a:endParaRPr lang="en-US" dirty="0"/>
          </a:p>
        </p:txBody>
      </p:sp>
      <p:sp>
        <p:nvSpPr>
          <p:cNvPr id="15" name="ItemTitle" hidden="1"/>
          <p:cNvSpPr>
            <a:spLocks noGrp="1"/>
          </p:cNvSpPr>
          <p:nvPr>
            <p:ph type="body" sz="quarter" idx="18" hasCustomPrompt="1"/>
          </p:nvPr>
        </p:nvSpPr>
        <p:spPr>
          <a:xfrm>
            <a:off x="304800" y="4495800"/>
            <a:ext cx="3429000" cy="533400"/>
          </a:xfrm>
          <a:prstGeom prst="rect">
            <a:avLst/>
          </a:prstGeom>
        </p:spPr>
        <p:txBody>
          <a:bodyPr anchor="ctr" anchorCtr="0"/>
          <a:lstStyle>
            <a:lvl1pPr>
              <a:buNone/>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extLst>
      <p:ext uri="{BB962C8B-B14F-4D97-AF65-F5344CB8AC3E}">
        <p14:creationId xmlns:p14="http://schemas.microsoft.com/office/powerpoint/2010/main" val="358497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nBox">
    <p:spTree>
      <p:nvGrpSpPr>
        <p:cNvPr id="1" name=""/>
        <p:cNvGrpSpPr/>
        <p:nvPr/>
      </p:nvGrpSpPr>
      <p:grpSpPr>
        <a:xfrm>
          <a:off x="0" y="0"/>
          <a:ext cx="0" cy="0"/>
          <a:chOff x="0" y="0"/>
          <a:chExt cx="0" cy="0"/>
        </a:xfrm>
      </p:grpSpPr>
      <p:sp>
        <p:nvSpPr>
          <p:cNvPr id="7" name="ChapterNumber" hidden="1"/>
          <p:cNvSpPr>
            <a:spLocks noGrp="1"/>
          </p:cNvSpPr>
          <p:nvPr>
            <p:ph type="body" sz="quarter" idx="10" hasCustomPrompt="1"/>
          </p:nvPr>
        </p:nvSpPr>
        <p:spPr>
          <a:xfrm>
            <a:off x="4114800" y="1524000"/>
            <a:ext cx="1447800" cy="990600"/>
          </a:xfrm>
          <a:prstGeom prst="rect">
            <a:avLst/>
          </a:prstGeom>
        </p:spPr>
        <p:txBody>
          <a:bodyPr anchor="ctr" anchorCtr="0"/>
          <a:lstStyle>
            <a:lvl1pPr algn="ctr">
              <a:buNone/>
              <a:defRPr sz="6000" b="1" baseline="0">
                <a:solidFill>
                  <a:srgbClr val="C30075"/>
                </a:solidFill>
              </a:defRPr>
            </a:lvl1pPr>
          </a:lstStyle>
          <a:p>
            <a:pPr lvl="0"/>
            <a:r>
              <a:rPr lang="en-US" dirty="0" smtClean="0"/>
              <a:t>CH#</a:t>
            </a:r>
            <a:endParaRPr lang="en-US" dirty="0"/>
          </a:p>
        </p:txBody>
      </p:sp>
      <p:sp>
        <p:nvSpPr>
          <p:cNvPr id="8" name="ChapterTitle" hidden="1"/>
          <p:cNvSpPr>
            <a:spLocks noGrp="1"/>
          </p:cNvSpPr>
          <p:nvPr>
            <p:ph type="body" sz="quarter" idx="11" hasCustomPrompt="1"/>
          </p:nvPr>
        </p:nvSpPr>
        <p:spPr>
          <a:xfrm>
            <a:off x="304800" y="2057400"/>
            <a:ext cx="3505200" cy="457200"/>
          </a:xfrm>
          <a:prstGeom prst="rect">
            <a:avLst/>
          </a:prstGeom>
        </p:spPr>
        <p:txBody>
          <a:bodyPr anchor="ctr" anchorCtr="0"/>
          <a:lstStyle>
            <a:lvl1pPr>
              <a:buNone/>
              <a:defRPr b="0" baseline="0">
                <a:solidFill>
                  <a:schemeClr val="tx1"/>
                </a:solidFill>
              </a:defRPr>
            </a:lvl1pPr>
          </a:lstStyle>
          <a:p>
            <a:pPr lvl="0"/>
            <a:r>
              <a:rPr lang="en-US" dirty="0" smtClean="0"/>
              <a:t>Chapter Title</a:t>
            </a:r>
            <a:endParaRPr lang="en-US" dirty="0"/>
          </a:p>
        </p:txBody>
      </p:sp>
      <p:sp>
        <p:nvSpPr>
          <p:cNvPr id="9" name="ChapterSubTitle" hidden="1"/>
          <p:cNvSpPr>
            <a:spLocks noGrp="1"/>
          </p:cNvSpPr>
          <p:nvPr>
            <p:ph type="body" sz="quarter" idx="12" hasCustomPrompt="1"/>
          </p:nvPr>
        </p:nvSpPr>
        <p:spPr>
          <a:xfrm>
            <a:off x="304800" y="1524000"/>
            <a:ext cx="3352800" cy="533400"/>
          </a:xfrm>
          <a:prstGeom prst="rect">
            <a:avLst/>
          </a:prstGeom>
        </p:spPr>
        <p:txBody>
          <a:bodyPr anchor="ctr" anchorCtr="0"/>
          <a:lstStyle>
            <a:lvl1pPr>
              <a:buNone/>
              <a:defRPr/>
            </a:lvl1pPr>
          </a:lstStyle>
          <a:p>
            <a:pPr lvl="0"/>
            <a:r>
              <a:rPr lang="en-US" dirty="0" smtClean="0"/>
              <a:t>Chapter </a:t>
            </a:r>
            <a:r>
              <a:rPr lang="en-US" dirty="0" err="1" smtClean="0"/>
              <a:t>SubTitle</a:t>
            </a:r>
            <a:endParaRPr lang="en-US" dirty="0"/>
          </a:p>
        </p:txBody>
      </p:sp>
      <p:sp>
        <p:nvSpPr>
          <p:cNvPr id="10" name="SectionNumber" hidden="1"/>
          <p:cNvSpPr>
            <a:spLocks noGrp="1"/>
          </p:cNvSpPr>
          <p:nvPr>
            <p:ph type="body" sz="quarter" idx="13" hasCustomPrompt="1"/>
          </p:nvPr>
        </p:nvSpPr>
        <p:spPr>
          <a:xfrm>
            <a:off x="152400" y="0"/>
            <a:ext cx="1905000" cy="1371600"/>
          </a:xfrm>
          <a:prstGeom prst="rect">
            <a:avLst/>
          </a:prstGeom>
        </p:spPr>
        <p:txBody>
          <a:bodyPr anchor="ctr" anchorCtr="0"/>
          <a:lstStyle>
            <a:lvl1pPr algn="ctr">
              <a:buNone/>
              <a:defRPr sz="7200" b="1">
                <a:solidFill>
                  <a:srgbClr val="C30075"/>
                </a:solidFill>
              </a:defRPr>
            </a:lvl1pPr>
          </a:lstStyle>
          <a:p>
            <a:pPr lvl="0"/>
            <a:r>
              <a:rPr lang="en-US" dirty="0" smtClean="0"/>
              <a:t>SC#</a:t>
            </a:r>
            <a:endParaRPr lang="en-US" dirty="0"/>
          </a:p>
        </p:txBody>
      </p:sp>
      <p:sp>
        <p:nvSpPr>
          <p:cNvPr id="11" name="SectionTitle" hidden="1"/>
          <p:cNvSpPr>
            <a:spLocks noGrp="1"/>
          </p:cNvSpPr>
          <p:nvPr>
            <p:ph type="body" sz="quarter" idx="14" hasCustomPrompt="1"/>
          </p:nvPr>
        </p:nvSpPr>
        <p:spPr>
          <a:xfrm>
            <a:off x="2362200" y="0"/>
            <a:ext cx="6629400" cy="1371600"/>
          </a:xfrm>
          <a:prstGeom prst="rect">
            <a:avLst/>
          </a:prstGeom>
        </p:spPr>
        <p:txBody>
          <a:bodyPr anchor="ctr" anchorCtr="0"/>
          <a:lstStyle>
            <a:lvl1pPr>
              <a:buNone/>
              <a:defRPr b="1"/>
            </a:lvl1pPr>
          </a:lstStyle>
          <a:p>
            <a:pPr lvl="0"/>
            <a:r>
              <a:rPr lang="en-US" dirty="0" err="1" smtClean="0"/>
              <a:t>SectionTitle</a:t>
            </a:r>
            <a:endParaRPr lang="en-US" dirty="0"/>
          </a:p>
        </p:txBody>
      </p:sp>
      <p:sp>
        <p:nvSpPr>
          <p:cNvPr id="12" name="ObjectiveNumber" hidden="1"/>
          <p:cNvSpPr>
            <a:spLocks noGrp="1"/>
          </p:cNvSpPr>
          <p:nvPr>
            <p:ph type="body" sz="quarter" idx="15" hasCustomPrompt="1"/>
          </p:nvPr>
        </p:nvSpPr>
        <p:spPr>
          <a:xfrm>
            <a:off x="41096" y="1468348"/>
            <a:ext cx="914400" cy="457200"/>
          </a:xfrm>
          <a:prstGeom prst="rect">
            <a:avLst/>
          </a:prstGeom>
        </p:spPr>
        <p:txBody>
          <a:bodyPr anchor="ctr" anchorCtr="0"/>
          <a:lstStyle>
            <a:lvl1pPr algn="ctr">
              <a:buNone/>
              <a:defRPr sz="2800">
                <a:solidFill>
                  <a:srgbClr val="C30075"/>
                </a:solidFill>
              </a:defRPr>
            </a:lvl1pPr>
          </a:lstStyle>
          <a:p>
            <a:pPr lvl="0"/>
            <a:r>
              <a:rPr lang="en-US" dirty="0" smtClean="0"/>
              <a:t>OB#</a:t>
            </a:r>
            <a:endParaRPr lang="en-US" dirty="0"/>
          </a:p>
        </p:txBody>
      </p:sp>
      <p:sp>
        <p:nvSpPr>
          <p:cNvPr id="13" name="Objective" hidden="1"/>
          <p:cNvSpPr>
            <a:spLocks noGrp="1"/>
          </p:cNvSpPr>
          <p:nvPr>
            <p:ph type="body" sz="quarter" idx="16" hasCustomPrompt="1"/>
          </p:nvPr>
        </p:nvSpPr>
        <p:spPr>
          <a:xfrm>
            <a:off x="838200" y="1447800"/>
            <a:ext cx="8153400" cy="533400"/>
          </a:xfrm>
          <a:prstGeom prst="rect">
            <a:avLst/>
          </a:prstGeom>
        </p:spPr>
        <p:txBody>
          <a:bodyPr anchor="ctr" anchorCtr="0"/>
          <a:lstStyle>
            <a:lvl1pPr marL="0" indent="0">
              <a:buNone/>
              <a:defRPr sz="2400">
                <a:solidFill>
                  <a:srgbClr val="C30075"/>
                </a:solidFill>
              </a:defRPr>
            </a:lvl1pPr>
          </a:lstStyle>
          <a:p>
            <a:pPr lvl="0"/>
            <a:r>
              <a:rPr lang="en-US" dirty="0" smtClean="0"/>
              <a:t>Objective</a:t>
            </a:r>
            <a:endParaRPr lang="en-US" dirty="0"/>
          </a:p>
        </p:txBody>
      </p:sp>
      <p:sp>
        <p:nvSpPr>
          <p:cNvPr id="14" name="ItemNumber" hidden="1"/>
          <p:cNvSpPr>
            <a:spLocks noGrp="1"/>
          </p:cNvSpPr>
          <p:nvPr>
            <p:ph type="body" sz="quarter" idx="17" hasCustomPrompt="1"/>
          </p:nvPr>
        </p:nvSpPr>
        <p:spPr>
          <a:xfrm>
            <a:off x="1828800" y="231648"/>
            <a:ext cx="1371600" cy="530352"/>
          </a:xfrm>
          <a:prstGeom prst="rect">
            <a:avLst/>
          </a:prstGeom>
        </p:spPr>
        <p:txBody>
          <a:bodyPr anchor="t" anchorCtr="0"/>
          <a:lstStyle>
            <a:lvl1pPr>
              <a:buNone/>
              <a:defRPr sz="3200" b="0">
                <a:solidFill>
                  <a:schemeClr val="bg1"/>
                </a:solidFill>
                <a:latin typeface="Helvetica" pitchFamily="34" charset="0"/>
              </a:defRPr>
            </a:lvl1pPr>
          </a:lstStyle>
          <a:p>
            <a:pPr lvl="0"/>
            <a:r>
              <a:rPr lang="en-US" dirty="0" smtClean="0"/>
              <a:t>IT#</a:t>
            </a:r>
            <a:endParaRPr lang="en-US" dirty="0"/>
          </a:p>
        </p:txBody>
      </p:sp>
      <p:sp>
        <p:nvSpPr>
          <p:cNvPr id="15" name="ItemTitle"/>
          <p:cNvSpPr>
            <a:spLocks noGrp="1"/>
          </p:cNvSpPr>
          <p:nvPr>
            <p:ph type="body" sz="quarter" idx="18" hasCustomPrompt="1"/>
          </p:nvPr>
        </p:nvSpPr>
        <p:spPr>
          <a:xfrm>
            <a:off x="0" y="42950"/>
            <a:ext cx="9144000" cy="530352"/>
          </a:xfrm>
          <a:prstGeom prst="rect">
            <a:avLst/>
          </a:prstGeom>
          <a:noFill/>
        </p:spPr>
        <p:txBody>
          <a:bodyPr anchor="t" anchorCtr="0"/>
          <a:lstStyle>
            <a:lvl1pPr marL="0" indent="0">
              <a:buNone/>
              <a:defRPr sz="2800" b="1">
                <a:solidFill>
                  <a:schemeClr val="bg1"/>
                </a:solidFill>
              </a:defRPr>
            </a:lvl1pPr>
          </a:lstStyle>
          <a:p>
            <a:pPr lvl="0"/>
            <a:r>
              <a:rPr lang="en-US" dirty="0" err="1" smtClean="0"/>
              <a:t>ItemTitle</a:t>
            </a:r>
            <a:endParaRPr lang="en-US" dirty="0"/>
          </a:p>
        </p:txBody>
      </p:sp>
      <p:sp>
        <p:nvSpPr>
          <p:cNvPr id="16" name="CONS" hidden="1"/>
          <p:cNvSpPr>
            <a:spLocks noGrp="1"/>
          </p:cNvSpPr>
          <p:nvPr>
            <p:ph type="body" sz="quarter" idx="19" hasCustomPrompt="1"/>
          </p:nvPr>
        </p:nvSpPr>
        <p:spPr>
          <a:xfrm>
            <a:off x="6400800" y="6096000"/>
            <a:ext cx="2514600" cy="304800"/>
          </a:xfrm>
          <a:prstGeom prst="rect">
            <a:avLst/>
          </a:prstGeom>
        </p:spPr>
        <p:txBody>
          <a:bodyPr anchor="ctr" anchorCtr="0"/>
          <a:lstStyle>
            <a:lvl1pPr>
              <a:buNone/>
              <a:defRPr sz="2000"/>
            </a:lvl1pPr>
          </a:lstStyle>
          <a:p>
            <a:pPr lvl="0"/>
            <a:r>
              <a:rPr lang="en-US" dirty="0" smtClean="0"/>
              <a:t>CONS</a:t>
            </a:r>
            <a:endParaRPr lang="en-US" dirty="0"/>
          </a:p>
        </p:txBody>
      </p:sp>
      <p:sp>
        <p:nvSpPr>
          <p:cNvPr id="17" name="SlideNumber"/>
          <p:cNvSpPr>
            <a:spLocks noGrp="1"/>
          </p:cNvSpPr>
          <p:nvPr>
            <p:ph type="body" sz="quarter" idx="20" hasCustomPrompt="1"/>
          </p:nvPr>
        </p:nvSpPr>
        <p:spPr>
          <a:xfrm>
            <a:off x="7391400" y="6553200"/>
            <a:ext cx="1524000" cy="228600"/>
          </a:xfrm>
          <a:prstGeom prst="rect">
            <a:avLst/>
          </a:prstGeom>
        </p:spPr>
        <p:txBody>
          <a:bodyPr anchor="ctr" anchorCtr="0"/>
          <a:lstStyle>
            <a:lvl1pPr algn="r">
              <a:buNone/>
              <a:defRPr sz="1800"/>
            </a:lvl1pPr>
          </a:lstStyle>
          <a:p>
            <a:pPr lvl="0"/>
            <a:r>
              <a:rPr lang="en-US" dirty="0" err="1" smtClean="0"/>
              <a:t>SlideNumber</a:t>
            </a:r>
            <a:endParaRPr lang="en-US" dirty="0"/>
          </a:p>
        </p:txBody>
      </p:sp>
      <p:sp>
        <p:nvSpPr>
          <p:cNvPr id="18" name="Copyright" hidden="1"/>
          <p:cNvSpPr>
            <a:spLocks noGrp="1"/>
          </p:cNvSpPr>
          <p:nvPr>
            <p:ph type="body" sz="quarter" idx="21" hasCustomPrompt="1"/>
          </p:nvPr>
        </p:nvSpPr>
        <p:spPr>
          <a:xfrm>
            <a:off x="1143000" y="6553200"/>
            <a:ext cx="5943600" cy="228600"/>
          </a:xfrm>
          <a:prstGeom prst="rect">
            <a:avLst/>
          </a:prstGeom>
        </p:spPr>
        <p:txBody>
          <a:bodyPr anchor="ctr" anchorCtr="0"/>
          <a:lstStyle>
            <a:lvl1pPr algn="ctr">
              <a:buNone/>
              <a:defRPr sz="1000"/>
            </a:lvl1pPr>
          </a:lstStyle>
          <a:p>
            <a:pPr lvl="0"/>
            <a:r>
              <a:rPr lang="en-US" dirty="0" smtClean="0"/>
              <a:t>Copyright</a:t>
            </a:r>
            <a:endParaRPr lang="en-US" dirty="0"/>
          </a:p>
        </p:txBody>
      </p:sp>
    </p:spTree>
    <p:extLst>
      <p:ext uri="{BB962C8B-B14F-4D97-AF65-F5344CB8AC3E}">
        <p14:creationId xmlns:p14="http://schemas.microsoft.com/office/powerpoint/2010/main" val="2479513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11.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1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Cover">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0361" y="0"/>
            <a:ext cx="5603278" cy="68580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780012" y="0"/>
            <a:ext cx="5583976" cy="6858000"/>
          </a:xfrm>
          <a:prstGeom prst="rect">
            <a:avLst/>
          </a:prstGeom>
        </p:spPr>
      </p:pic>
    </p:spTree>
  </p:cSld>
  <p:clrMap bg1="lt1" tx1="dk1" bg2="lt2" tx2="dk2" accent1="accent1" accent2="accent2" accent3="accent3" accent4="accent4" accent5="accent5" accent6="accent6" hlink="hlink" folHlink="folHlink"/>
  <p:sldLayoutIdLst>
    <p:sldLayoutId id="214748959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7" name="Picture 6" descr="McGraw-Hill Logo.jpg"/>
          <p:cNvPicPr>
            <a:picLocks noChangeAspect="1"/>
          </p:cNvPicPr>
          <p:nvPr userDrawn="1"/>
        </p:nvPicPr>
        <p:blipFill>
          <a:blip r:embed="rId3" cstate="print"/>
          <a:stretch>
            <a:fillRect/>
          </a:stretch>
        </p:blipFill>
        <p:spPr>
          <a:xfrm>
            <a:off x="0" y="6477000"/>
            <a:ext cx="762000" cy="381000"/>
          </a:xfrm>
          <a:prstGeom prst="rect">
            <a:avLst/>
          </a:prstGeom>
        </p:spPr>
      </p:pic>
      <p:sp>
        <p:nvSpPr>
          <p:cNvPr id="3" name="TextBox 16"/>
          <p:cNvSpPr txBox="1"/>
          <p:nvPr userDrawn="1"/>
        </p:nvSpPr>
        <p:spPr>
          <a:xfrm>
            <a:off x="1370672"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1117729516"/>
      </p:ext>
    </p:extLst>
  </p:cSld>
  <p:clrMap bg1="lt1" tx1="dk1" bg2="lt2" tx2="dk2" accent1="accent1" accent2="accent2" accent3="accent3" accent4="accent4" accent5="accent5" accent6="accent6" hlink="hlink" folHlink="folHlink"/>
  <p:sldLayoutIdLst>
    <p:sldLayoutId id="214748975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17" name="Rounded Rectangle 16"/>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fontAlgn="base">
              <a:spcBef>
                <a:spcPct val="0"/>
              </a:spcBef>
              <a:spcAft>
                <a:spcPct val="0"/>
              </a:spcAft>
              <a:defRPr/>
            </a:pPr>
            <a:r>
              <a:rPr lang="en-US">
                <a:solidFill>
                  <a:srgbClr val="000000"/>
                </a:solidFill>
              </a:rPr>
              <a:t>Bluman, Chapter 6</a:t>
            </a:r>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fontAlgn="base">
              <a:spcBef>
                <a:spcPct val="0"/>
              </a:spcBef>
              <a:spcAft>
                <a:spcPct val="0"/>
              </a:spcAft>
              <a:defRPr/>
            </a:pPr>
            <a:fld id="{A501893C-9A88-44C9-8350-A06EA57FF44B}"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2150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fontAlgn="base">
              <a:spcBef>
                <a:spcPct val="0"/>
              </a:spcBef>
              <a:spcAft>
                <a:spcPct val="0"/>
              </a:spcAft>
              <a:defRPr/>
            </a:pPr>
            <a:endParaRPr lang="en-US">
              <a:solidFill>
                <a:srgbClr val="000000"/>
              </a:solidFill>
            </a:endParaRPr>
          </a:p>
        </p:txBody>
      </p:sp>
      <p:sp>
        <p:nvSpPr>
          <p:cNvPr id="8" name="TextBox 16"/>
          <p:cNvSpPr txBox="1"/>
          <p:nvPr userDrawn="1"/>
        </p:nvSpPr>
        <p:spPr>
          <a:xfrm>
            <a:off x="1370672"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352215896"/>
      </p:ext>
    </p:extLst>
  </p:cSld>
  <p:clrMap bg1="lt1" tx1="dk1" bg2="lt2" tx2="dk2" accent1="accent1" accent2="accent2" accent3="accent3" accent4="accent4" accent5="accent5" accent6="accent6" hlink="hlink" folHlink="folHlink"/>
  <p:sldLayoutIdLst>
    <p:sldLayoutId id="2147489758" r:id="rId1"/>
    <p:sldLayoutId id="2147489759" r:id="rId2"/>
    <p:sldLayoutId id="2147489760" r:id="rId3"/>
    <p:sldLayoutId id="2147489761" r:id="rId4"/>
    <p:sldLayoutId id="2147489762" r:id="rId5"/>
    <p:sldLayoutId id="2147489763" r:id="rId6"/>
    <p:sldLayoutId id="2147489764" r:id="rId7"/>
    <p:sldLayoutId id="2147489765" r:id="rId8"/>
    <p:sldLayoutId id="2147489766" r:id="rId9"/>
    <p:sldLayoutId id="2147489767" r:id="rId10"/>
    <p:sldLayoutId id="2147489768" r:id="rId11"/>
    <p:sldLayoutId id="2147489769" r:id="rId12"/>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99CC3-B736-4EDE-A94F-BF60B1CBFF6A}" type="datetimeFigureOut">
              <a:rPr lang="en-US" smtClean="0">
                <a:solidFill>
                  <a:prstClr val="black">
                    <a:tint val="75000"/>
                  </a:prstClr>
                </a:solidFill>
              </a:rPr>
              <a:pPr/>
              <a:t>10/25/2013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23F9D-7E7B-4F79-99EA-2B54EFDA516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3045195"/>
      </p:ext>
    </p:extLst>
  </p:cSld>
  <p:clrMap bg1="lt1" tx1="dk1" bg2="lt2" tx2="dk2" accent1="accent1" accent2="accent2" accent3="accent3" accent4="accent4" accent5="accent5" accent6="accent6" hlink="hlink" folHlink="folHlink"/>
  <p:sldLayoutIdLst>
    <p:sldLayoutId id="2147489771" r:id="rId1"/>
    <p:sldLayoutId id="2147489772" r:id="rId2"/>
    <p:sldLayoutId id="2147489773" r:id="rId3"/>
    <p:sldLayoutId id="2147489774" r:id="rId4"/>
    <p:sldLayoutId id="2147489775" r:id="rId5"/>
    <p:sldLayoutId id="2147489776" r:id="rId6"/>
    <p:sldLayoutId id="2147489777" r:id="rId7"/>
    <p:sldLayoutId id="2147489778" r:id="rId8"/>
    <p:sldLayoutId id="2147489779" r:id="rId9"/>
    <p:sldLayoutId id="2147489780" r:id="rId10"/>
    <p:sldLayoutId id="21474897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name="Sections">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5" name="Rounded Rectangle 4"/>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McGraw-Hill Logo.jpg"/>
          <p:cNvPicPr>
            <a:picLocks noChangeAspect="1"/>
          </p:cNvPicPr>
          <p:nvPr userDrawn="1"/>
        </p:nvPicPr>
        <p:blipFill>
          <a:blip r:embed="rId3" cstate="print"/>
          <a:stretch>
            <a:fillRect/>
          </a:stretch>
        </p:blipFill>
        <p:spPr>
          <a:xfrm>
            <a:off x="0" y="6515100"/>
            <a:ext cx="685800" cy="342900"/>
          </a:xfrm>
          <a:prstGeom prst="rect">
            <a:avLst/>
          </a:prstGeom>
        </p:spPr>
      </p:pic>
      <p:sp>
        <p:nvSpPr>
          <p:cNvPr id="4" name="TextBox 16"/>
          <p:cNvSpPr txBox="1"/>
          <p:nvPr userDrawn="1"/>
        </p:nvSpPr>
        <p:spPr>
          <a:xfrm>
            <a:off x="1370672"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extLst>
      <p:ext uri="{BB962C8B-B14F-4D97-AF65-F5344CB8AC3E}">
        <p14:creationId xmlns:p14="http://schemas.microsoft.com/office/powerpoint/2010/main" val="1085873466"/>
      </p:ext>
    </p:extLst>
  </p:cSld>
  <p:clrMap bg1="lt1" tx1="dk1" bg2="lt2" tx2="dk2" accent1="accent1" accent2="accent2" accent3="accent3" accent4="accent4" accent5="accent5" accent6="accent6" hlink="hlink" folHlink="folHlink"/>
  <p:sldLayoutIdLst>
    <p:sldLayoutId id="214748972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5" name="Rounded Rectangle 4"/>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cGraw-Hill Logo.jpg"/>
          <p:cNvPicPr>
            <a:picLocks noChangeAspect="1"/>
          </p:cNvPicPr>
          <p:nvPr userDrawn="1"/>
        </p:nvPicPr>
        <p:blipFill>
          <a:blip r:embed="rId3" cstate="print"/>
          <a:stretch>
            <a:fillRect/>
          </a:stretch>
        </p:blipFill>
        <p:spPr>
          <a:xfrm>
            <a:off x="0" y="6477000"/>
            <a:ext cx="762000" cy="381000"/>
          </a:xfrm>
          <a:prstGeom prst="rect">
            <a:avLst/>
          </a:prstGeom>
        </p:spPr>
      </p:pic>
      <p:sp>
        <p:nvSpPr>
          <p:cNvPr id="4" name="TextBox 16"/>
          <p:cNvSpPr txBox="1"/>
          <p:nvPr userDrawn="1"/>
        </p:nvSpPr>
        <p:spPr>
          <a:xfrm>
            <a:off x="1370672"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9740"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5" name="Picture 4"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3" name="Rectangle 2"/>
          <p:cNvSpPr/>
          <p:nvPr userDrawn="1"/>
        </p:nvSpPr>
        <p:spPr>
          <a:xfrm>
            <a:off x="0" y="0"/>
            <a:ext cx="1600200" cy="457200"/>
          </a:xfrm>
          <a:prstGeom prst="rect">
            <a:avLst/>
          </a:prstGeom>
          <a:solidFill>
            <a:srgbClr val="DE6C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24075" y="1143000"/>
            <a:ext cx="1423725" cy="430887"/>
          </a:xfrm>
          <a:prstGeom prst="rect">
            <a:avLst/>
          </a:prstGeom>
          <a:noFill/>
        </p:spPr>
        <p:txBody>
          <a:bodyPr wrap="square" rtlCol="0">
            <a:spAutoFit/>
          </a:bodyPr>
          <a:lstStyle/>
          <a:p>
            <a:r>
              <a:rPr lang="en-US" sz="2200" b="1" dirty="0" smtClean="0">
                <a:solidFill>
                  <a:schemeClr val="tx1"/>
                </a:solidFill>
              </a:rPr>
              <a:t>Objective</a:t>
            </a:r>
            <a:endParaRPr lang="en-US" sz="2200" b="1" dirty="0">
              <a:solidFill>
                <a:schemeClr val="tx1"/>
              </a:solidFill>
            </a:endParaRPr>
          </a:p>
        </p:txBody>
      </p:sp>
      <p:sp>
        <p:nvSpPr>
          <p:cNvPr id="11" name="Rectangle 10"/>
          <p:cNvSpPr/>
          <p:nvPr userDrawn="1"/>
        </p:nvSpPr>
        <p:spPr>
          <a:xfrm>
            <a:off x="1295400" y="1143000"/>
            <a:ext cx="457200" cy="430887"/>
          </a:xfrm>
          <a:prstGeom prst="rect">
            <a:avLst/>
          </a:prstGeom>
          <a:solidFill>
            <a:srgbClr val="196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960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8" name="Picture 7"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88614"/>
            <a:ext cx="2514600" cy="433714"/>
          </a:xfrm>
          <a:prstGeom prst="rect">
            <a:avLst/>
          </a:prstGeom>
          <a:solidFill>
            <a:srgbClr val="349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a:off x="0" y="59575"/>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0" y="58190"/>
            <a:ext cx="1524000" cy="430887"/>
          </a:xfrm>
          <a:prstGeom prst="rect">
            <a:avLst/>
          </a:prstGeom>
          <a:noFill/>
        </p:spPr>
        <p:txBody>
          <a:bodyPr wrap="square" tIns="0" bIns="0" rtlCol="0">
            <a:spAutoFit/>
          </a:bodyPr>
          <a:lstStyle/>
          <a:p>
            <a:r>
              <a:rPr lang="en-US" sz="2800" b="1" dirty="0" smtClean="0">
                <a:solidFill>
                  <a:srgbClr val="AFCEBA"/>
                </a:solidFill>
                <a:latin typeface="+mn-lt"/>
              </a:rPr>
              <a:t>Example</a:t>
            </a:r>
            <a:endParaRPr lang="en-US" sz="2800" b="1" dirty="0">
              <a:solidFill>
                <a:srgbClr val="AFCEBA"/>
              </a:solidFill>
              <a:latin typeface="+mn-lt"/>
            </a:endParaRPr>
          </a:p>
        </p:txBody>
      </p:sp>
      <p:cxnSp>
        <p:nvCxnSpPr>
          <p:cNvPr id="15" name="Straight Connector 14"/>
          <p:cNvCxnSpPr/>
          <p:nvPr userDrawn="1"/>
        </p:nvCxnSpPr>
        <p:spPr>
          <a:xfrm>
            <a:off x="0" y="6324600"/>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960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8" name="Picture 7"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88614"/>
            <a:ext cx="2514600" cy="433714"/>
          </a:xfrm>
          <a:prstGeom prst="rect">
            <a:avLst/>
          </a:prstGeom>
          <a:solidFill>
            <a:srgbClr val="349C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 name="Straight Connector 4"/>
          <p:cNvCxnSpPr/>
          <p:nvPr userDrawn="1"/>
        </p:nvCxnSpPr>
        <p:spPr>
          <a:xfrm>
            <a:off x="0" y="59575"/>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userDrawn="1"/>
        </p:nvSpPr>
        <p:spPr>
          <a:xfrm>
            <a:off x="0" y="58190"/>
            <a:ext cx="1524000" cy="430887"/>
          </a:xfrm>
          <a:prstGeom prst="rect">
            <a:avLst/>
          </a:prstGeom>
          <a:noFill/>
        </p:spPr>
        <p:txBody>
          <a:bodyPr wrap="square" tIns="0" bIns="0" rtlCol="0">
            <a:spAutoFit/>
          </a:bodyPr>
          <a:lstStyle/>
          <a:p>
            <a:r>
              <a:rPr lang="en-US" sz="2800" b="1" dirty="0" smtClean="0">
                <a:solidFill>
                  <a:srgbClr val="AFCEBA"/>
                </a:solidFill>
              </a:rPr>
              <a:t>Example</a:t>
            </a:r>
            <a:endParaRPr lang="en-US" sz="2800" b="1" dirty="0">
              <a:solidFill>
                <a:srgbClr val="AFCEBA"/>
              </a:solidFill>
            </a:endParaRPr>
          </a:p>
        </p:txBody>
      </p:sp>
      <p:cxnSp>
        <p:nvCxnSpPr>
          <p:cNvPr id="15" name="Straight Connector 14"/>
          <p:cNvCxnSpPr/>
          <p:nvPr userDrawn="1"/>
        </p:nvCxnSpPr>
        <p:spPr>
          <a:xfrm>
            <a:off x="0" y="6324600"/>
            <a:ext cx="9144000" cy="0"/>
          </a:xfrm>
          <a:prstGeom prst="line">
            <a:avLst/>
          </a:prstGeom>
          <a:ln w="38100">
            <a:solidFill>
              <a:srgbClr val="349C68"/>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0" y="695980"/>
            <a:ext cx="1588897" cy="523220"/>
          </a:xfrm>
          <a:prstGeom prst="rect">
            <a:avLst/>
          </a:prstGeom>
          <a:noFill/>
        </p:spPr>
        <p:txBody>
          <a:bodyPr wrap="none" rtlCol="0">
            <a:spAutoFit/>
          </a:bodyPr>
          <a:lstStyle/>
          <a:p>
            <a:r>
              <a:rPr lang="en-US" sz="2800" b="1" u="sng" dirty="0" smtClean="0">
                <a:solidFill>
                  <a:schemeClr val="tx2">
                    <a:lumMod val="60000"/>
                    <a:lumOff val="40000"/>
                  </a:schemeClr>
                </a:solidFill>
              </a:rPr>
              <a:t> Solution </a:t>
            </a:r>
            <a:endParaRPr lang="en-US" sz="2800" b="1" u="sng" dirty="0">
              <a:solidFill>
                <a:schemeClr val="tx2">
                  <a:lumMod val="60000"/>
                  <a:lumOff val="40000"/>
                </a:schemeClr>
              </a:solidFill>
            </a:endParaRPr>
          </a:p>
        </p:txBody>
      </p:sp>
    </p:spTree>
    <p:extLst>
      <p:ext uri="{BB962C8B-B14F-4D97-AF65-F5344CB8AC3E}">
        <p14:creationId xmlns:p14="http://schemas.microsoft.com/office/powerpoint/2010/main" val="3208821386"/>
      </p:ext>
    </p:extLst>
  </p:cSld>
  <p:clrMap bg1="lt1" tx1="dk1" bg2="lt2" tx2="dk2" accent1="accent1" accent2="accent2" accent3="accent3" accent4="accent4" accent5="accent5" accent6="accent6" hlink="hlink" folHlink="folHlink"/>
  <p:sldLayoutIdLst>
    <p:sldLayoutId id="214748974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9" name="Rounded Rectangle 8"/>
          <p:cNvSpPr/>
          <p:nvPr userDrawn="1"/>
        </p:nvSpPr>
        <p:spPr>
          <a:xfrm>
            <a:off x="143540" y="76200"/>
            <a:ext cx="884806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7" name="TextBox 6"/>
          <p:cNvSpPr txBox="1"/>
          <p:nvPr userDrawn="1"/>
        </p:nvSpPr>
        <p:spPr>
          <a:xfrm>
            <a:off x="762000" y="292387"/>
            <a:ext cx="2925224" cy="584775"/>
          </a:xfrm>
          <a:prstGeom prst="rect">
            <a:avLst/>
          </a:prstGeom>
          <a:noFill/>
        </p:spPr>
        <p:txBody>
          <a:bodyPr wrap="none" rtlCol="0">
            <a:spAutoFit/>
          </a:bodyPr>
          <a:lstStyle/>
          <a:p>
            <a:r>
              <a:rPr lang="en-US" sz="3200" b="1" dirty="0" smtClean="0">
                <a:solidFill>
                  <a:schemeClr val="tx2"/>
                </a:solidFill>
              </a:rPr>
              <a:t>Procedure Table</a:t>
            </a:r>
            <a:endParaRPr lang="en-US" sz="3200" b="1" dirty="0">
              <a:solidFill>
                <a:schemeClr val="tx2"/>
              </a:solidFill>
            </a:endParaRPr>
          </a:p>
        </p:txBody>
      </p:sp>
      <p:cxnSp>
        <p:nvCxnSpPr>
          <p:cNvPr id="8" name="Straight Connector 7"/>
          <p:cNvCxnSpPr/>
          <p:nvPr userDrawn="1"/>
        </p:nvCxnSpPr>
        <p:spPr>
          <a:xfrm>
            <a:off x="1595770" y="76200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16"/>
          <p:cNvSpPr txBox="1"/>
          <p:nvPr userDrawn="1"/>
        </p:nvSpPr>
        <p:spPr>
          <a:xfrm>
            <a:off x="1370672" y="6352401"/>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968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5" name="Picture 4"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381000"/>
            <a:ext cx="9144000" cy="5867400"/>
          </a:xfrm>
          <a:prstGeom prst="rect">
            <a:avLst/>
          </a:prstGeom>
          <a:solidFill>
            <a:srgbClr val="E4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userDrawn="1"/>
        </p:nvCxnSpPr>
        <p:spPr>
          <a:xfrm>
            <a:off x="0" y="3810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24840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777856"/>
      </p:ext>
    </p:extLst>
  </p:cSld>
  <p:clrMap bg1="lt1" tx1="dk1" bg2="lt2" tx2="dk2" accent1="accent1" accent2="accent2" accent3="accent3" accent4="accent4" accent5="accent5" accent6="accent6" hlink="hlink" folHlink="folHlink"/>
  <p:sldLayoutIdLst>
    <p:sldLayoutId id="2147489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40000"/>
                <a:lumOff val="60000"/>
              </a:schemeClr>
            </a:gs>
            <a:gs pos="39999">
              <a:srgbClr val="85C2FF"/>
            </a:gs>
            <a:gs pos="100000">
              <a:srgbClr val="C4D6EB"/>
            </a:gs>
            <a:gs pos="100000">
              <a:schemeClr val="bg1"/>
            </a:gs>
          </a:gsLst>
          <a:lin ang="5400000" scaled="1"/>
          <a:tileRect/>
        </a:gradFill>
        <a:effectLst/>
      </p:bgPr>
    </p:bg>
    <p:spTree>
      <p:nvGrpSpPr>
        <p:cNvPr id="1" name=""/>
        <p:cNvGrpSpPr/>
        <p:nvPr/>
      </p:nvGrpSpPr>
      <p:grpSpPr>
        <a:xfrm>
          <a:off x="0" y="0"/>
          <a:ext cx="0" cy="0"/>
          <a:chOff x="0" y="0"/>
          <a:chExt cx="0" cy="0"/>
        </a:xfrm>
      </p:grpSpPr>
      <p:pic>
        <p:nvPicPr>
          <p:cNvPr id="8" name="Picture 7" descr="McGraw-Hill Logo.jpg"/>
          <p:cNvPicPr>
            <a:picLocks noChangeAspect="1"/>
          </p:cNvPicPr>
          <p:nvPr userDrawn="1"/>
        </p:nvPicPr>
        <p:blipFill>
          <a:blip r:embed="rId3" cstate="print"/>
          <a:stretch>
            <a:fillRect/>
          </a:stretch>
        </p:blipFill>
        <p:spPr>
          <a:xfrm>
            <a:off x="0" y="6400800"/>
            <a:ext cx="914400" cy="457200"/>
          </a:xfrm>
          <a:prstGeom prst="rect">
            <a:avLst/>
          </a:prstGeom>
        </p:spPr>
      </p:pic>
      <p:sp>
        <p:nvSpPr>
          <p:cNvPr id="2" name="Rectangle 1"/>
          <p:cNvSpPr/>
          <p:nvPr userDrawn="1"/>
        </p:nvSpPr>
        <p:spPr>
          <a:xfrm>
            <a:off x="0" y="0"/>
            <a:ext cx="9144000" cy="6309360"/>
          </a:xfrm>
          <a:prstGeom prst="rect">
            <a:avLst/>
          </a:prstGeom>
          <a:solidFill>
            <a:srgbClr val="FEF2E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0" y="0"/>
            <a:ext cx="9144000" cy="609600"/>
          </a:xfrm>
          <a:prstGeom prst="rect">
            <a:avLst/>
          </a:prstGeom>
          <a:gradFill>
            <a:gsLst>
              <a:gs pos="20000">
                <a:srgbClr val="915B1D"/>
              </a:gs>
              <a:gs pos="100000">
                <a:srgbClr val="CA6D1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908106"/>
      </p:ext>
    </p:extLst>
  </p:cSld>
  <p:clrMap bg1="lt1" tx1="dk1" bg2="lt2" tx2="dk2" accent1="accent1" accent2="accent2" accent3="accent3" accent4="accent4" accent5="accent5" accent6="accent6" hlink="hlink" folHlink="folHlink"/>
  <p:sldLayoutIdLst>
    <p:sldLayoutId id="214748969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9.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8.wmf"/><Relationship Id="rId4"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34.xml"/><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45.wmf"/><Relationship Id="rId5" Type="http://schemas.openxmlformats.org/officeDocument/2006/relationships/oleObject" Target="../embeddings/oleObject8.bin"/><Relationship Id="rId10" Type="http://schemas.openxmlformats.org/officeDocument/2006/relationships/image" Target="../media/image47.wmf"/><Relationship Id="rId4" Type="http://schemas.openxmlformats.org/officeDocument/2006/relationships/image" Target="../media/image44.png"/><Relationship Id="rId9"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37.xml"/><Relationship Id="rId7" Type="http://schemas.openxmlformats.org/officeDocument/2006/relationships/image" Target="../media/image50.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49.wmf"/><Relationship Id="rId4" Type="http://schemas.openxmlformats.org/officeDocument/2006/relationships/oleObject" Target="../embeddings/oleObject11.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55.wmf"/></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58.w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59.wmf"/><Relationship Id="rId4" Type="http://schemas.openxmlformats.org/officeDocument/2006/relationships/oleObject" Target="../embeddings/oleObject15.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60.wmf"/><Relationship Id="rId4" Type="http://schemas.openxmlformats.org/officeDocument/2006/relationships/oleObject" Target="../embeddings/oleObject16.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62.wmf"/><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553200" y="6356350"/>
            <a:ext cx="2133600" cy="365125"/>
          </a:xfrm>
          <a:noFill/>
        </p:spPr>
        <p:txBody>
          <a:bodyPr/>
          <a:lstStyle/>
          <a:p>
            <a:fld id="{788E6153-3A5C-4CCB-892F-0E9C74B599B3}" type="slidenum">
              <a:rPr lang="en-US" altLang="en-US">
                <a:solidFill>
                  <a:prstClr val="black">
                    <a:tint val="75000"/>
                  </a:prstClr>
                </a:solidFill>
              </a:rPr>
              <a:pPr/>
              <a:t>1</a:t>
            </a:fld>
            <a:endParaRPr lang="en-US" altLang="en-US" dirty="0">
              <a:solidFill>
                <a:prstClr val="black">
                  <a:tint val="75000"/>
                </a:prstClr>
              </a:solidFill>
            </a:endParaRPr>
          </a:p>
        </p:txBody>
      </p:sp>
      <p:sp>
        <p:nvSpPr>
          <p:cNvPr id="7" name="TextBox 16"/>
          <p:cNvSpPr txBox="1"/>
          <p:nvPr/>
        </p:nvSpPr>
        <p:spPr>
          <a:xfrm>
            <a:off x="1370672" y="6172200"/>
            <a:ext cx="6454972"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chemeClr val="bg1">
                    <a:lumMod val="65000"/>
                  </a:schemeClr>
                </a:solidFill>
              </a:rPr>
              <a:t>Copyright © 2015 The McGraw-Hill Companies, Inc. </a:t>
            </a:r>
            <a:r>
              <a:rPr lang="en-US" sz="1200" dirty="0">
                <a:solidFill>
                  <a:schemeClr val="bg1">
                    <a:lumMod val="65000"/>
                  </a:schemeClr>
                </a:solidFill>
              </a:rPr>
              <a:t> </a:t>
            </a:r>
            <a:r>
              <a:rPr lang="en-US" sz="1200" dirty="0" smtClean="0">
                <a:solidFill>
                  <a:schemeClr val="bg1">
                    <a:lumMod val="65000"/>
                  </a:schemeClr>
                </a:solidFill>
              </a:rPr>
              <a:t>Permission required for reproduction or display.</a:t>
            </a:r>
            <a:endParaRPr lang="en-US" sz="1200" dirty="0">
              <a:solidFill>
                <a:schemeClr val="bg1">
                  <a:lumMod val="65000"/>
                </a:schemeClr>
              </a:solidFill>
            </a:endParaRPr>
          </a:p>
        </p:txBody>
      </p:sp>
      <p:sp>
        <p:nvSpPr>
          <p:cNvPr id="8" name="TextBox 7"/>
          <p:cNvSpPr txBox="1">
            <a:spLocks noChangeArrowheads="1"/>
          </p:cNvSpPr>
          <p:nvPr/>
        </p:nvSpPr>
        <p:spPr>
          <a:xfrm>
            <a:off x="4399716" y="2057400"/>
            <a:ext cx="4572000" cy="24384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400" b="1" dirty="0" smtClean="0">
                <a:solidFill>
                  <a:prstClr val="black"/>
                </a:solidFill>
                <a:latin typeface="Arial" pitchFamily="34" charset="0"/>
                <a:cs typeface="Arial" pitchFamily="34" charset="0"/>
              </a:rPr>
              <a:t>C H A P T E R   S I X</a:t>
            </a:r>
          </a:p>
          <a:p>
            <a:endParaRPr lang="en-US" sz="4000" b="1" dirty="0" smtClean="0">
              <a:solidFill>
                <a:prstClr val="black"/>
              </a:solidFill>
              <a:latin typeface="Arial" pitchFamily="34" charset="0"/>
              <a:cs typeface="Arial" pitchFamily="34" charset="0"/>
            </a:endParaRPr>
          </a:p>
          <a:p>
            <a:pPr algn="ctr"/>
            <a:r>
              <a:rPr lang="en-US" sz="4000" b="1" dirty="0" smtClean="0">
                <a:solidFill>
                  <a:prstClr val="black"/>
                </a:solidFill>
                <a:latin typeface="Arial" pitchFamily="34" charset="0"/>
                <a:cs typeface="Arial" pitchFamily="34" charset="0"/>
              </a:rPr>
              <a:t>The Normal Distribution</a:t>
            </a:r>
          </a:p>
          <a:p>
            <a:endParaRPr lang="en-US" sz="2000" dirty="0">
              <a:solidFill>
                <a:prstClr val="black">
                  <a:tint val="75000"/>
                </a:prstClr>
              </a:solidFill>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127481"/>
            <a:ext cx="3753934" cy="4603038"/>
          </a:xfrm>
          <a:prstGeom prst="rect">
            <a:avLst/>
          </a:prstGeom>
        </p:spPr>
      </p:pic>
    </p:spTree>
    <p:extLst>
      <p:ext uri="{BB962C8B-B14F-4D97-AF65-F5344CB8AC3E}">
        <p14:creationId xmlns:p14="http://schemas.microsoft.com/office/powerpoint/2010/main" val="189605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304800"/>
            <a:ext cx="8229600" cy="990600"/>
          </a:xfrm>
        </p:spPr>
        <p:txBody>
          <a:bodyPr/>
          <a:lstStyle/>
          <a:p>
            <a:pPr eaLnBrk="1" hangingPunct="1"/>
            <a:r>
              <a:rPr lang="en-US" sz="4000" smtClean="0"/>
              <a:t>Normal Distribution Properties</a:t>
            </a:r>
          </a:p>
        </p:txBody>
      </p:sp>
      <p:sp>
        <p:nvSpPr>
          <p:cNvPr id="21507" name="Rectangle 3"/>
          <p:cNvSpPr>
            <a:spLocks noGrp="1" noChangeArrowheads="1"/>
          </p:cNvSpPr>
          <p:nvPr>
            <p:ph type="body" idx="1"/>
          </p:nvPr>
        </p:nvSpPr>
        <p:spPr>
          <a:xfrm>
            <a:off x="457200" y="1295400"/>
            <a:ext cx="8077200" cy="4495800"/>
          </a:xfrm>
        </p:spPr>
        <p:txBody>
          <a:bodyPr/>
          <a:lstStyle/>
          <a:p>
            <a:r>
              <a:rPr lang="en-US" sz="2800" dirty="0" smtClean="0"/>
              <a:t>The curve is continuous—i.e., there are no gaps or holes. For each value of </a:t>
            </a:r>
            <a:r>
              <a:rPr lang="en-US" sz="2800" i="1" dirty="0" smtClean="0"/>
              <a:t>X</a:t>
            </a:r>
            <a:r>
              <a:rPr lang="en-US" sz="2800" dirty="0" smtClean="0"/>
              <a:t>, there is a corresponding value of </a:t>
            </a:r>
            <a:r>
              <a:rPr lang="en-US" sz="2800" i="1" dirty="0" smtClean="0"/>
              <a:t>Y</a:t>
            </a:r>
            <a:r>
              <a:rPr lang="en-US" sz="2800" dirty="0" smtClean="0"/>
              <a:t>.</a:t>
            </a:r>
          </a:p>
          <a:p>
            <a:r>
              <a:rPr lang="en-US" sz="2800" dirty="0" smtClean="0"/>
              <a:t>The curve never touches the </a:t>
            </a:r>
            <a:r>
              <a:rPr lang="en-US" sz="2800" i="1" dirty="0" smtClean="0"/>
              <a:t>x-</a:t>
            </a:r>
            <a:r>
              <a:rPr lang="en-US" sz="2800" dirty="0" smtClean="0"/>
              <a:t>axis. Theoretically, no matter how far in either direction the curve extends, it never meets the </a:t>
            </a:r>
            <a:r>
              <a:rPr lang="en-US" sz="2800" i="1" dirty="0" smtClean="0"/>
              <a:t>x-</a:t>
            </a:r>
            <a:r>
              <a:rPr lang="en-US" sz="2800" dirty="0" smtClean="0"/>
              <a:t>axis—but it gets increasingly close.</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51524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04800"/>
            <a:ext cx="8229600" cy="990600"/>
          </a:xfrm>
        </p:spPr>
        <p:txBody>
          <a:bodyPr/>
          <a:lstStyle/>
          <a:p>
            <a:pPr eaLnBrk="1" hangingPunct="1"/>
            <a:r>
              <a:rPr lang="en-US" sz="4000" smtClean="0"/>
              <a:t>Normal Distribution Properties</a:t>
            </a:r>
          </a:p>
        </p:txBody>
      </p:sp>
      <p:sp>
        <p:nvSpPr>
          <p:cNvPr id="8195" name="Rectangle 3"/>
          <p:cNvSpPr>
            <a:spLocks noGrp="1" noChangeArrowheads="1"/>
          </p:cNvSpPr>
          <p:nvPr>
            <p:ph type="body" idx="1"/>
          </p:nvPr>
        </p:nvSpPr>
        <p:spPr>
          <a:xfrm>
            <a:off x="457200" y="1295400"/>
            <a:ext cx="8077200" cy="4495800"/>
          </a:xfrm>
        </p:spPr>
        <p:txBody>
          <a:bodyPr/>
          <a:lstStyle/>
          <a:p>
            <a:r>
              <a:rPr lang="en-US" sz="2800" smtClean="0"/>
              <a:t>The total area under the normal distribution curve is equal to 1.00 or 100%. </a:t>
            </a:r>
          </a:p>
          <a:p>
            <a:r>
              <a:rPr lang="en-US" sz="2800" smtClean="0"/>
              <a:t>The area under the normal curve that lies within</a:t>
            </a:r>
          </a:p>
          <a:p>
            <a:pPr lvl="1"/>
            <a:r>
              <a:rPr lang="en-US" sz="2400" smtClean="0"/>
              <a:t> </a:t>
            </a:r>
            <a:r>
              <a:rPr lang="en-US" smtClean="0"/>
              <a:t>one standard deviation of the mean is approximately 0.68 (68%).</a:t>
            </a:r>
          </a:p>
          <a:p>
            <a:pPr lvl="1"/>
            <a:r>
              <a:rPr lang="en-US" smtClean="0"/>
              <a:t>two standard deviations of the mean is approximately 0.95 (95%). </a:t>
            </a:r>
          </a:p>
          <a:p>
            <a:pPr lvl="1"/>
            <a:r>
              <a:rPr lang="en-US" smtClean="0"/>
              <a:t>three standard deviations of the mean is approximately 0.997 ( 99.7%).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4152588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04800"/>
            <a:ext cx="8229600" cy="990600"/>
          </a:xfrm>
        </p:spPr>
        <p:txBody>
          <a:bodyPr/>
          <a:lstStyle/>
          <a:p>
            <a:pPr eaLnBrk="1" hangingPunct="1"/>
            <a:r>
              <a:rPr lang="en-US" sz="4000" smtClean="0"/>
              <a:t>Normal Distribution Properties</a:t>
            </a:r>
          </a:p>
        </p:txBody>
      </p:sp>
      <p:pic>
        <p:nvPicPr>
          <p:cNvPr id="3379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 y="1468821"/>
            <a:ext cx="7713647" cy="420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12</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476462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04800"/>
            <a:ext cx="8229600" cy="990600"/>
          </a:xfrm>
        </p:spPr>
        <p:txBody>
          <a:bodyPr/>
          <a:lstStyle/>
          <a:p>
            <a:pPr eaLnBrk="1" hangingPunct="1"/>
            <a:r>
              <a:rPr lang="en-US" sz="4000" smtClean="0"/>
              <a:t>Standard Normal Distribution</a:t>
            </a:r>
          </a:p>
        </p:txBody>
      </p:sp>
      <p:sp>
        <p:nvSpPr>
          <p:cNvPr id="8195" name="Rectangle 3"/>
          <p:cNvSpPr>
            <a:spLocks noGrp="1" noChangeArrowheads="1"/>
          </p:cNvSpPr>
          <p:nvPr>
            <p:ph type="body" idx="1"/>
          </p:nvPr>
        </p:nvSpPr>
        <p:spPr>
          <a:xfrm>
            <a:off x="457200" y="1295400"/>
            <a:ext cx="8077200" cy="4495800"/>
          </a:xfrm>
        </p:spPr>
        <p:txBody>
          <a:bodyPr/>
          <a:lstStyle/>
          <a:p>
            <a:pPr>
              <a:defRPr/>
            </a:pPr>
            <a:r>
              <a:rPr lang="en-US" sz="2800" dirty="0" smtClean="0"/>
              <a:t>Since each normally distributed variable has its own mean and standard deviation, the shape and location of these curves will vary. In practical applications, one would have to have a table of areas under the curve for each variable. To simplify this, statisticians use the </a:t>
            </a:r>
            <a:r>
              <a:rPr lang="en-US" sz="2800" b="1" i="1" dirty="0" smtClean="0">
                <a:solidFill>
                  <a:schemeClr val="accent1">
                    <a:lumMod val="50000"/>
                  </a:schemeClr>
                </a:solidFill>
                <a:effectLst>
                  <a:outerShdw blurRad="38100" dist="38100" dir="2700000" algn="tl">
                    <a:srgbClr val="000000">
                      <a:alpha val="43137"/>
                    </a:srgbClr>
                  </a:outerShdw>
                </a:effectLst>
              </a:rPr>
              <a:t>standard normal distribution</a:t>
            </a:r>
            <a:r>
              <a:rPr lang="en-US" sz="2800" dirty="0" smtClean="0"/>
              <a:t>.</a:t>
            </a:r>
          </a:p>
          <a:p>
            <a:pPr>
              <a:defRPr/>
            </a:pPr>
            <a:r>
              <a:rPr lang="en-US" sz="2800" dirty="0" smtClean="0"/>
              <a:t>The </a:t>
            </a:r>
            <a:r>
              <a:rPr lang="en-US" sz="2800" b="1" i="1" dirty="0" smtClean="0">
                <a:solidFill>
                  <a:srgbClr val="000099"/>
                </a:solidFill>
                <a:effectLst>
                  <a:outerShdw blurRad="38100" dist="38100" dir="2700000" algn="tl">
                    <a:srgbClr val="C0C0C0"/>
                  </a:outerShdw>
                </a:effectLst>
              </a:rPr>
              <a:t>standard normal distribution</a:t>
            </a:r>
            <a:r>
              <a:rPr lang="en-US" sz="2800" dirty="0" smtClean="0"/>
              <a:t> is a normal distribution with a mean of 0 and a standard deviation of 1.</a:t>
            </a:r>
            <a:endParaRPr lang="en-US" sz="2800" dirty="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763947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304800"/>
            <a:ext cx="8229600" cy="990600"/>
          </a:xfrm>
        </p:spPr>
        <p:txBody>
          <a:bodyPr/>
          <a:lstStyle/>
          <a:p>
            <a:pPr eaLnBrk="1" hangingPunct="1"/>
            <a:r>
              <a:rPr lang="en-US" sz="4000" i="1" smtClean="0"/>
              <a:t>z</a:t>
            </a:r>
            <a:r>
              <a:rPr lang="en-US" sz="4000" smtClean="0"/>
              <a:t> value (Standard Value)</a:t>
            </a:r>
          </a:p>
        </p:txBody>
      </p:sp>
      <p:sp>
        <p:nvSpPr>
          <p:cNvPr id="2053" name="Rectangle 3"/>
          <p:cNvSpPr>
            <a:spLocks noGrp="1" noChangeArrowheads="1"/>
          </p:cNvSpPr>
          <p:nvPr>
            <p:ph type="body" idx="1"/>
          </p:nvPr>
        </p:nvSpPr>
        <p:spPr>
          <a:xfrm>
            <a:off x="457200" y="1295400"/>
            <a:ext cx="8077200" cy="1524000"/>
          </a:xfrm>
        </p:spPr>
        <p:txBody>
          <a:bodyPr/>
          <a:lstStyle/>
          <a:p>
            <a:pPr marL="0" indent="0">
              <a:buFont typeface="Wingdings" pitchFamily="2" charset="2"/>
              <a:buNone/>
            </a:pPr>
            <a:r>
              <a:rPr lang="en-US" sz="2800" dirty="0" smtClean="0"/>
              <a:t>The </a:t>
            </a:r>
            <a:r>
              <a:rPr lang="en-US" sz="2800" i="1" dirty="0" smtClean="0"/>
              <a:t>z</a:t>
            </a:r>
            <a:r>
              <a:rPr lang="en-US" sz="2800" dirty="0" smtClean="0"/>
              <a:t> value is the number of standard deviations that a particular </a:t>
            </a:r>
            <a:r>
              <a:rPr lang="en-US" sz="2800" i="1" dirty="0" smtClean="0"/>
              <a:t>X</a:t>
            </a:r>
            <a:r>
              <a:rPr lang="en-US" sz="2800" dirty="0" smtClean="0"/>
              <a:t> value is away from the mean. The formula for finding the </a:t>
            </a:r>
            <a:r>
              <a:rPr lang="en-US" sz="2800" i="1" dirty="0" smtClean="0"/>
              <a:t>z</a:t>
            </a:r>
            <a:r>
              <a:rPr lang="en-US" sz="2800" dirty="0" smtClean="0"/>
              <a:t> value is:</a:t>
            </a:r>
          </a:p>
        </p:txBody>
      </p:sp>
      <p:graphicFrame>
        <p:nvGraphicFramePr>
          <p:cNvPr id="69636" name="Object 4"/>
          <p:cNvGraphicFramePr>
            <a:graphicFrameLocks noChangeAspect="1"/>
          </p:cNvGraphicFramePr>
          <p:nvPr>
            <p:extLst>
              <p:ext uri="{D42A27DB-BD31-4B8C-83A1-F6EECF244321}">
                <p14:modId xmlns:p14="http://schemas.microsoft.com/office/powerpoint/2010/main" val="774441778"/>
              </p:ext>
            </p:extLst>
          </p:nvPr>
        </p:nvGraphicFramePr>
        <p:xfrm>
          <a:off x="2286000" y="2971800"/>
          <a:ext cx="4946650" cy="1254125"/>
        </p:xfrm>
        <a:graphic>
          <a:graphicData uri="http://schemas.openxmlformats.org/presentationml/2006/ole">
            <mc:AlternateContent xmlns:mc="http://schemas.openxmlformats.org/markup-compatibility/2006">
              <mc:Choice xmlns:v="urn:schemas-microsoft-com:vml" Requires="v">
                <p:oleObj spid="_x0000_s22600" name="Equation" r:id="rId3" imgW="1422360" imgH="393480" progId="Equation.DSMT4">
                  <p:embed/>
                </p:oleObj>
              </mc:Choice>
              <mc:Fallback>
                <p:oleObj name="Equation" r:id="rId3" imgW="1422360" imgH="393480" progId="Equation.DSMT4">
                  <p:embed/>
                  <p:pic>
                    <p:nvPicPr>
                      <p:cNvPr id="0" name=""/>
                      <p:cNvPicPr>
                        <a:picLocks noChangeAspect="1" noChangeArrowheads="1"/>
                      </p:cNvPicPr>
                      <p:nvPr/>
                    </p:nvPicPr>
                    <p:blipFill>
                      <a:blip r:embed="rId4"/>
                      <a:srcRect/>
                      <a:stretch>
                        <a:fillRect/>
                      </a:stretch>
                    </p:blipFill>
                    <p:spPr bwMode="auto">
                      <a:xfrm>
                        <a:off x="2286000" y="2971800"/>
                        <a:ext cx="4946650"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3494088" y="4537075"/>
          <a:ext cx="2297112" cy="1254125"/>
        </p:xfrm>
        <a:graphic>
          <a:graphicData uri="http://schemas.openxmlformats.org/presentationml/2006/ole">
            <mc:AlternateContent xmlns:mc="http://schemas.openxmlformats.org/markup-compatibility/2006">
              <mc:Choice xmlns:v="urn:schemas-microsoft-com:vml" Requires="v">
                <p:oleObj spid="_x0000_s22601" name="Equation" r:id="rId5" imgW="660240" imgH="393480" progId="Equation.DSMT4">
                  <p:embed/>
                </p:oleObj>
              </mc:Choice>
              <mc:Fallback>
                <p:oleObj name="Equation" r:id="rId5" imgW="66024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088" y="4537075"/>
                        <a:ext cx="2297112"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14</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230335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3400"/>
            <a:ext cx="8229600" cy="990600"/>
          </a:xfrm>
        </p:spPr>
        <p:txBody>
          <a:bodyPr/>
          <a:lstStyle/>
          <a:p>
            <a:pPr eaLnBrk="1" hangingPunct="1"/>
            <a:r>
              <a:rPr lang="en-US" sz="4000" i="1" smtClean="0"/>
              <a:t>Area under the Standard Normal Distribution Curve</a:t>
            </a:r>
            <a:endParaRPr lang="en-US" sz="4000" smtClean="0"/>
          </a:p>
        </p:txBody>
      </p:sp>
      <p:sp>
        <p:nvSpPr>
          <p:cNvPr id="8195" name="Rectangle 3"/>
          <p:cNvSpPr>
            <a:spLocks noGrp="1" noChangeArrowheads="1"/>
          </p:cNvSpPr>
          <p:nvPr>
            <p:ph type="body" idx="1"/>
          </p:nvPr>
        </p:nvSpPr>
        <p:spPr>
          <a:xfrm>
            <a:off x="533400" y="1752600"/>
            <a:ext cx="8077200" cy="1524000"/>
          </a:xfrm>
        </p:spPr>
        <p:txBody>
          <a:bodyPr/>
          <a:lstStyle/>
          <a:p>
            <a:pPr marL="0" indent="0">
              <a:buFont typeface="Wingdings" pitchFamily="2" charset="2"/>
              <a:buNone/>
              <a:defRPr/>
            </a:pPr>
            <a:r>
              <a:rPr lang="en-US" sz="2800" b="1" dirty="0" smtClean="0"/>
              <a:t>1. To the left of any </a:t>
            </a:r>
            <a:r>
              <a:rPr lang="en-US" sz="2800" b="1" i="1" dirty="0" smtClean="0"/>
              <a:t>z </a:t>
            </a:r>
            <a:r>
              <a:rPr lang="en-US" sz="2800" b="1" dirty="0" smtClean="0"/>
              <a:t>value:</a:t>
            </a:r>
          </a:p>
          <a:p>
            <a:pPr marL="400050" lvl="1" indent="0">
              <a:buFont typeface="Wingdings" pitchFamily="2" charset="2"/>
              <a:buNone/>
              <a:defRPr/>
            </a:pPr>
            <a:r>
              <a:rPr lang="en-US" dirty="0" smtClean="0">
                <a:ea typeface="+mn-ea"/>
                <a:cs typeface="+mn-cs"/>
              </a:rPr>
              <a:t>Look up the </a:t>
            </a:r>
            <a:r>
              <a:rPr lang="en-US" i="1" dirty="0" smtClean="0">
                <a:ea typeface="+mn-ea"/>
                <a:cs typeface="+mn-cs"/>
              </a:rPr>
              <a:t>z </a:t>
            </a:r>
            <a:r>
              <a:rPr lang="en-US" dirty="0" smtClean="0">
                <a:ea typeface="+mn-ea"/>
                <a:cs typeface="+mn-cs"/>
              </a:rPr>
              <a:t>value in the table and use the area given</a:t>
            </a:r>
            <a:r>
              <a:rPr lang="en-US" i="1" dirty="0" smtClean="0">
                <a:ea typeface="+mn-ea"/>
                <a:cs typeface="+mn-cs"/>
              </a:rPr>
              <a:t>.</a:t>
            </a:r>
          </a:p>
        </p:txBody>
      </p:sp>
      <p:pic>
        <p:nvPicPr>
          <p:cNvPr id="358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81400"/>
            <a:ext cx="72580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15</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337659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533400"/>
            <a:ext cx="8229600" cy="990600"/>
          </a:xfrm>
        </p:spPr>
        <p:txBody>
          <a:bodyPr/>
          <a:lstStyle/>
          <a:p>
            <a:pPr eaLnBrk="1" hangingPunct="1"/>
            <a:r>
              <a:rPr lang="en-US" sz="4000" i="1" smtClean="0"/>
              <a:t>Area under the Standard Normal Distribution Curve</a:t>
            </a:r>
            <a:endParaRPr lang="en-US" sz="4000" smtClean="0"/>
          </a:p>
        </p:txBody>
      </p:sp>
      <p:sp>
        <p:nvSpPr>
          <p:cNvPr id="8195" name="Rectangle 3"/>
          <p:cNvSpPr>
            <a:spLocks noGrp="1" noChangeArrowheads="1"/>
          </p:cNvSpPr>
          <p:nvPr>
            <p:ph type="body" idx="1"/>
          </p:nvPr>
        </p:nvSpPr>
        <p:spPr>
          <a:xfrm>
            <a:off x="533400" y="1752600"/>
            <a:ext cx="7924800" cy="1524000"/>
          </a:xfrm>
        </p:spPr>
        <p:txBody>
          <a:bodyPr/>
          <a:lstStyle/>
          <a:p>
            <a:pPr>
              <a:buFont typeface="Wingdings" pitchFamily="2" charset="2"/>
              <a:buNone/>
              <a:defRPr/>
            </a:pPr>
            <a:r>
              <a:rPr lang="en-US" sz="2800" b="1" dirty="0" smtClean="0"/>
              <a:t>2. To the right of any </a:t>
            </a:r>
            <a:r>
              <a:rPr lang="en-US" sz="2800" b="1" i="1" dirty="0" smtClean="0"/>
              <a:t>z </a:t>
            </a:r>
            <a:r>
              <a:rPr lang="en-US" sz="2800" b="1" dirty="0" smtClean="0"/>
              <a:t>value:</a:t>
            </a:r>
          </a:p>
          <a:p>
            <a:pPr marL="463550" lvl="1" indent="-6350">
              <a:buFont typeface="Wingdings" pitchFamily="2" charset="2"/>
              <a:buNone/>
              <a:defRPr/>
            </a:pPr>
            <a:r>
              <a:rPr lang="en-US" dirty="0" smtClean="0">
                <a:ea typeface="+mn-ea"/>
                <a:cs typeface="+mn-cs"/>
              </a:rPr>
              <a:t>Look up the </a:t>
            </a:r>
            <a:r>
              <a:rPr lang="en-US" i="1" dirty="0" smtClean="0">
                <a:ea typeface="+mn-ea"/>
                <a:cs typeface="+mn-cs"/>
              </a:rPr>
              <a:t>z </a:t>
            </a:r>
            <a:r>
              <a:rPr lang="en-US" dirty="0" smtClean="0">
                <a:ea typeface="+mn-ea"/>
                <a:cs typeface="+mn-cs"/>
              </a:rPr>
              <a:t>value and subtract the area from 1.</a:t>
            </a:r>
          </a:p>
        </p:txBody>
      </p:sp>
      <p:pic>
        <p:nvPicPr>
          <p:cNvPr id="368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609975"/>
            <a:ext cx="72771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16</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013686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533400"/>
            <a:ext cx="8229600" cy="990600"/>
          </a:xfrm>
        </p:spPr>
        <p:txBody>
          <a:bodyPr/>
          <a:lstStyle/>
          <a:p>
            <a:pPr eaLnBrk="1" hangingPunct="1"/>
            <a:r>
              <a:rPr lang="en-US" sz="4000" i="1" smtClean="0"/>
              <a:t>Area under the Standard Normal Distribution Curve</a:t>
            </a:r>
            <a:endParaRPr lang="en-US" sz="4000" smtClean="0"/>
          </a:p>
        </p:txBody>
      </p:sp>
      <p:sp>
        <p:nvSpPr>
          <p:cNvPr id="8195" name="Rectangle 3"/>
          <p:cNvSpPr>
            <a:spLocks noGrp="1" noChangeArrowheads="1"/>
          </p:cNvSpPr>
          <p:nvPr>
            <p:ph type="body" idx="1"/>
          </p:nvPr>
        </p:nvSpPr>
        <p:spPr>
          <a:xfrm>
            <a:off x="533400" y="1752600"/>
            <a:ext cx="7924800" cy="1524000"/>
          </a:xfrm>
        </p:spPr>
        <p:txBody>
          <a:bodyPr/>
          <a:lstStyle/>
          <a:p>
            <a:pPr>
              <a:buFont typeface="Wingdings" pitchFamily="2" charset="2"/>
              <a:buNone/>
              <a:defRPr/>
            </a:pPr>
            <a:r>
              <a:rPr lang="en-US" sz="2800" b="1" dirty="0" smtClean="0"/>
              <a:t>3. Between two </a:t>
            </a:r>
            <a:r>
              <a:rPr lang="en-US" sz="2800" b="1" i="1" dirty="0" smtClean="0"/>
              <a:t>z </a:t>
            </a:r>
            <a:r>
              <a:rPr lang="en-US" sz="2800" b="1" dirty="0" smtClean="0"/>
              <a:t>values:</a:t>
            </a:r>
          </a:p>
          <a:p>
            <a:pPr marL="463550" lvl="1" indent="-6350">
              <a:buFont typeface="Wingdings" pitchFamily="2" charset="2"/>
              <a:buNone/>
              <a:defRPr/>
            </a:pPr>
            <a:r>
              <a:rPr lang="en-US" dirty="0" smtClean="0">
                <a:ea typeface="+mn-ea"/>
                <a:cs typeface="+mn-cs"/>
              </a:rPr>
              <a:t>Look up both </a:t>
            </a:r>
            <a:r>
              <a:rPr lang="en-US" i="1" dirty="0" smtClean="0">
                <a:ea typeface="+mn-ea"/>
                <a:cs typeface="+mn-cs"/>
              </a:rPr>
              <a:t>z </a:t>
            </a:r>
            <a:r>
              <a:rPr lang="en-US" dirty="0" smtClean="0">
                <a:ea typeface="+mn-ea"/>
                <a:cs typeface="+mn-cs"/>
              </a:rPr>
              <a:t>values and subtract the corresponding areas.</a:t>
            </a:r>
          </a:p>
        </p:txBody>
      </p:sp>
      <p:pic>
        <p:nvPicPr>
          <p:cNvPr id="378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29025"/>
            <a:ext cx="75533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17</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266987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38915"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6-1</a:t>
            </a:r>
          </a:p>
          <a:p>
            <a:pPr>
              <a:buFont typeface="Wingdings" pitchFamily="2" charset="2"/>
              <a:buNone/>
            </a:pPr>
            <a:r>
              <a:rPr lang="en-US" sz="3600" dirty="0" smtClean="0"/>
              <a:t>Example 6-1</a:t>
            </a:r>
          </a:p>
          <a:p>
            <a:pPr>
              <a:buFont typeface="Wingdings" pitchFamily="2" charset="2"/>
              <a:buNone/>
            </a:pPr>
            <a:r>
              <a:rPr lang="en-US" sz="3600" dirty="0" smtClean="0"/>
              <a:t>Page #317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838131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533400"/>
            <a:ext cx="8229600" cy="685800"/>
          </a:xfrm>
        </p:spPr>
        <p:txBody>
          <a:bodyPr/>
          <a:lstStyle/>
          <a:p>
            <a:pPr eaLnBrk="1" hangingPunct="1"/>
            <a:r>
              <a:rPr lang="en-US" sz="3600" smtClean="0"/>
              <a:t>Example 6-1: Area under the Curve</a:t>
            </a:r>
          </a:p>
        </p:txBody>
      </p:sp>
      <p:sp>
        <p:nvSpPr>
          <p:cNvPr id="39939" name="Rectangle 3"/>
          <p:cNvSpPr>
            <a:spLocks noGrp="1" noChangeArrowheads="1"/>
          </p:cNvSpPr>
          <p:nvPr>
            <p:ph type="body" idx="1"/>
          </p:nvPr>
        </p:nvSpPr>
        <p:spPr>
          <a:xfrm>
            <a:off x="762000" y="1371600"/>
            <a:ext cx="8077200" cy="914400"/>
          </a:xfrm>
        </p:spPr>
        <p:txBody>
          <a:bodyPr/>
          <a:lstStyle/>
          <a:p>
            <a:pPr>
              <a:buNone/>
            </a:pPr>
            <a:r>
              <a:rPr lang="en-US" sz="2800" dirty="0" smtClean="0"/>
              <a:t>Find the area to the left of </a:t>
            </a:r>
            <a:r>
              <a:rPr lang="en-US" sz="2800" i="1" dirty="0" smtClean="0"/>
              <a:t>z</a:t>
            </a:r>
            <a:r>
              <a:rPr lang="en-US" sz="2800" dirty="0" smtClean="0"/>
              <a:t> = 2.09.</a:t>
            </a:r>
            <a:endParaRPr lang="en-US" sz="2800" i="1" dirty="0" smtClean="0"/>
          </a:p>
        </p:txBody>
      </p:sp>
      <p:sp>
        <p:nvSpPr>
          <p:cNvPr id="9" name="Rectangle 3"/>
          <p:cNvSpPr txBox="1">
            <a:spLocks noChangeArrowheads="1"/>
          </p:cNvSpPr>
          <p:nvPr/>
        </p:nvSpPr>
        <p:spPr bwMode="auto">
          <a:xfrm>
            <a:off x="762000" y="5181600"/>
            <a:ext cx="8077200" cy="9144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800" kern="0" dirty="0" smtClean="0">
                <a:solidFill>
                  <a:srgbClr val="000000"/>
                </a:solidFill>
              </a:rPr>
              <a:t>From the table </a:t>
            </a:r>
            <a:r>
              <a:rPr lang="en-US" sz="2800" kern="0" dirty="0">
                <a:solidFill>
                  <a:srgbClr val="000000"/>
                </a:solidFill>
              </a:rPr>
              <a:t>t</a:t>
            </a:r>
            <a:r>
              <a:rPr lang="en-US" sz="2800" kern="0" dirty="0" smtClean="0">
                <a:solidFill>
                  <a:srgbClr val="000000"/>
                </a:solidFill>
              </a:rPr>
              <a:t>he area is 0.9817, so 98.17% of the area is left of </a:t>
            </a:r>
            <a:r>
              <a:rPr lang="en-US" sz="2800" i="1" dirty="0" smtClean="0"/>
              <a:t>z = 2.09</a:t>
            </a:r>
            <a:endParaRPr lang="en-US" sz="2800" i="1" kern="0" dirty="0">
              <a:solidFill>
                <a:srgbClr val="000000"/>
              </a:solidFill>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6800" y="2036374"/>
            <a:ext cx="6620268" cy="295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19</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264678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pterSubTitle" hidden="1"/>
          <p:cNvSpPr>
            <a:spLocks noGrp="1"/>
          </p:cNvSpPr>
          <p:nvPr>
            <p:ph type="body" sz="quarter" idx="12"/>
          </p:nvPr>
        </p:nvSpPr>
        <p:spPr/>
        <p:txBody>
          <a:bodyPr/>
          <a:lstStyle/>
          <a:p>
            <a:pPr>
              <a:buNone/>
            </a:pPr>
            <a:endParaRPr lang="en-US">
              <a:solidFill>
                <a:srgbClr val="000000"/>
              </a:solidFill>
            </a:endParaRPr>
          </a:p>
        </p:txBody>
      </p:sp>
      <p:sp>
        <p:nvSpPr>
          <p:cNvPr id="5" name="SectionNumber" hidden="1"/>
          <p:cNvSpPr>
            <a:spLocks noGrp="1"/>
          </p:cNvSpPr>
          <p:nvPr>
            <p:ph type="body" sz="quarter" idx="13"/>
          </p:nvPr>
        </p:nvSpPr>
        <p:spPr/>
        <p:txBody>
          <a:bodyPr/>
          <a:lstStyle/>
          <a:p>
            <a:pPr>
              <a:buNone/>
            </a:pPr>
            <a:r>
              <a:rPr lang="en-US" b="1" smtClean="0">
                <a:solidFill>
                  <a:srgbClr val="000000"/>
                </a:solidFill>
              </a:rPr>
              <a:t>1.1</a:t>
            </a:r>
            <a:endParaRPr lang="en-US" b="1">
              <a:solidFill>
                <a:srgbClr val="000000"/>
              </a:solidFill>
            </a:endParaRPr>
          </a:p>
        </p:txBody>
      </p:sp>
      <p:sp>
        <p:nvSpPr>
          <p:cNvPr id="6" name="SectionTitle" hidden="1"/>
          <p:cNvSpPr>
            <a:spLocks noGrp="1"/>
          </p:cNvSpPr>
          <p:nvPr>
            <p:ph type="body" sz="quarter" idx="14"/>
          </p:nvPr>
        </p:nvSpPr>
        <p:spPr/>
        <p:txBody>
          <a:bodyPr/>
          <a:lstStyle/>
          <a:p>
            <a:pPr>
              <a:buNone/>
            </a:pPr>
            <a:r>
              <a:rPr lang="en-US" b="1" smtClean="0">
                <a:solidFill>
                  <a:srgbClr val="000000"/>
                </a:solidFill>
              </a:rPr>
              <a:t>Descriptive and Inferential Statistics</a:t>
            </a:r>
            <a:endParaRPr lang="en-US" b="1">
              <a:solidFill>
                <a:srgbClr val="000000"/>
              </a:solidFill>
            </a:endParaRPr>
          </a:p>
        </p:txBody>
      </p:sp>
      <p:sp>
        <p:nvSpPr>
          <p:cNvPr id="7" name="ObjectiveNumber" hidden="1"/>
          <p:cNvSpPr>
            <a:spLocks noGrp="1"/>
          </p:cNvSpPr>
          <p:nvPr>
            <p:ph type="body" sz="quarter" idx="15"/>
          </p:nvPr>
        </p:nvSpPr>
        <p:spPr/>
        <p:txBody>
          <a:bodyPr/>
          <a:lstStyle/>
          <a:p>
            <a:pPr>
              <a:buNone/>
            </a:pPr>
            <a:endParaRPr lang="en-US">
              <a:solidFill>
                <a:srgbClr val="000000"/>
              </a:solidFill>
            </a:endParaRPr>
          </a:p>
        </p:txBody>
      </p:sp>
      <p:sp>
        <p:nvSpPr>
          <p:cNvPr id="8" name="Objective" hidden="1"/>
          <p:cNvSpPr>
            <a:spLocks noGrp="1"/>
          </p:cNvSpPr>
          <p:nvPr>
            <p:ph type="body" sz="quarter" idx="16"/>
          </p:nvPr>
        </p:nvSpPr>
        <p:spPr/>
        <p:txBody>
          <a:bodyPr/>
          <a:lstStyle/>
          <a:p>
            <a:pPr>
              <a:buNone/>
            </a:pPr>
            <a:endParaRPr lang="en-US">
              <a:solidFill>
                <a:srgbClr val="000000"/>
              </a:solidFill>
            </a:endParaRPr>
          </a:p>
        </p:txBody>
      </p:sp>
      <p:sp>
        <p:nvSpPr>
          <p:cNvPr id="9" name="ItemNumber" hidden="1"/>
          <p:cNvSpPr>
            <a:spLocks noGrp="1"/>
          </p:cNvSpPr>
          <p:nvPr>
            <p:ph type="body" sz="quarter" idx="17"/>
          </p:nvPr>
        </p:nvSpPr>
        <p:spPr/>
        <p:txBody>
          <a:bodyPr/>
          <a:lstStyle/>
          <a:p>
            <a:pPr>
              <a:buNone/>
            </a:pPr>
            <a:endParaRPr lang="en-US">
              <a:solidFill>
                <a:srgbClr val="000000"/>
              </a:solidFill>
            </a:endParaRPr>
          </a:p>
        </p:txBody>
      </p:sp>
      <p:sp>
        <p:nvSpPr>
          <p:cNvPr id="10" name="ItemTitle" hidden="1"/>
          <p:cNvSpPr>
            <a:spLocks noGrp="1"/>
          </p:cNvSpPr>
          <p:nvPr>
            <p:ph type="body" sz="quarter" idx="18"/>
          </p:nvPr>
        </p:nvSpPr>
        <p:spPr/>
        <p:txBody>
          <a:bodyPr/>
          <a:lstStyle/>
          <a:p>
            <a:pPr>
              <a:buNone/>
            </a:pPr>
            <a:endParaRPr lang="en-US">
              <a:solidFill>
                <a:srgbClr val="000000"/>
              </a:solidFill>
            </a:endParaRPr>
          </a:p>
        </p:txBody>
      </p:sp>
      <p:sp>
        <p:nvSpPr>
          <p:cNvPr id="11" name="CONS" hidden="1"/>
          <p:cNvSpPr>
            <a:spLocks noGrp="1"/>
          </p:cNvSpPr>
          <p:nvPr>
            <p:ph type="body" sz="quarter" idx="19"/>
          </p:nvPr>
        </p:nvSpPr>
        <p:spPr/>
        <p:txBody>
          <a:bodyPr/>
          <a:lstStyle/>
          <a:p>
            <a:pPr>
              <a:buNone/>
            </a:pPr>
            <a:endParaRPr lang="en-US">
              <a:solidFill>
                <a:srgbClr val="000000"/>
              </a:solidFill>
            </a:endParaRPr>
          </a:p>
        </p:txBody>
      </p:sp>
      <p:sp>
        <p:nvSpPr>
          <p:cNvPr id="12" name="SlideNumber" hidden="1"/>
          <p:cNvSpPr>
            <a:spLocks noGrp="1"/>
          </p:cNvSpPr>
          <p:nvPr>
            <p:ph type="body" sz="quarter" idx="20"/>
          </p:nvPr>
        </p:nvSpPr>
        <p:spPr/>
        <p:txBody>
          <a:bodyPr/>
          <a:lstStyle/>
          <a:p>
            <a:pPr>
              <a:buNone/>
            </a:pPr>
            <a:r>
              <a:rPr lang="en-US" smtClean="0">
                <a:solidFill>
                  <a:srgbClr val="000000"/>
                </a:solidFill>
              </a:rPr>
              <a:t>Slide </a:t>
            </a:r>
            <a:fld id="{412E8B25-1F05-4807-A8AD-600D0BCCA3FF}" type="slidenum">
              <a:rPr lang="en-US" smtClean="0">
                <a:solidFill>
                  <a:srgbClr val="000000"/>
                </a:solidFill>
              </a:rPr>
              <a:t>2</a:t>
            </a:fld>
            <a:endParaRPr lang="en-US">
              <a:solidFill>
                <a:srgbClr val="000000"/>
              </a:solidFill>
            </a:endParaRPr>
          </a:p>
        </p:txBody>
      </p:sp>
      <p:sp>
        <p:nvSpPr>
          <p:cNvPr id="13" name="Copyright" hidden="1"/>
          <p:cNvSpPr>
            <a:spLocks noGrp="1"/>
          </p:cNvSpPr>
          <p:nvPr>
            <p:ph type="body" sz="quarter" idx="21"/>
          </p:nvPr>
        </p:nvSpPr>
        <p:spPr/>
        <p:txBody>
          <a:bodyPr/>
          <a:lstStyle/>
          <a:p>
            <a:pPr>
              <a:buNone/>
            </a:pPr>
            <a:r>
              <a:rPr lang="en-US" smtClean="0">
                <a:solidFill>
                  <a:srgbClr val="000000"/>
                </a:solidFill>
              </a:rPr>
              <a:t>Copyright © 2012 The McGraw-Hill Companies, Inc. </a:t>
            </a:r>
            <a:endParaRPr lang="en-US">
              <a:solidFill>
                <a:srgbClr val="000000"/>
              </a:solidFill>
            </a:endParaRPr>
          </a:p>
        </p:txBody>
      </p:sp>
      <p:graphicFrame>
        <p:nvGraphicFramePr>
          <p:cNvPr id="14" name="SectionsTable"/>
          <p:cNvGraphicFramePr>
            <a:graphicFrameLocks noGrp="1"/>
          </p:cNvGraphicFramePr>
          <p:nvPr>
            <p:extLst>
              <p:ext uri="{D42A27DB-BD31-4B8C-83A1-F6EECF244321}">
                <p14:modId xmlns:p14="http://schemas.microsoft.com/office/powerpoint/2010/main" val="1504527739"/>
              </p:ext>
            </p:extLst>
          </p:nvPr>
        </p:nvGraphicFramePr>
        <p:xfrm>
          <a:off x="228600" y="2971800"/>
          <a:ext cx="8686800" cy="2499360"/>
        </p:xfrm>
        <a:graphic>
          <a:graphicData uri="http://schemas.openxmlformats.org/drawingml/2006/table">
            <a:tbl>
              <a:tblPr>
                <a:tableStyleId>{5C22544A-7EE6-4342-B048-85BDC9FD1C3A}</a:tableStyleId>
              </a:tblPr>
              <a:tblGrid>
                <a:gridCol w="1143000"/>
                <a:gridCol w="7543800"/>
              </a:tblGrid>
              <a:tr h="137160">
                <a:tc>
                  <a:txBody>
                    <a:bodyPr/>
                    <a:lstStyle/>
                    <a:p>
                      <a:pPr algn="r"/>
                      <a:r>
                        <a:rPr lang="en-US" sz="2800" b="1" dirty="0" smtClean="0">
                          <a:solidFill>
                            <a:srgbClr val="196AB4"/>
                          </a:solidFill>
                          <a:latin typeface="+mn-lt"/>
                        </a:rPr>
                        <a:t>6-1</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Normal Distributions</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dirty="0" smtClean="0">
                          <a:solidFill>
                            <a:srgbClr val="196AB4"/>
                          </a:solidFill>
                          <a:latin typeface="+mn-lt"/>
                        </a:rPr>
                        <a:t>6-2</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Applications of the Normal Distribution</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dirty="0" smtClean="0">
                          <a:solidFill>
                            <a:srgbClr val="196AB4"/>
                          </a:solidFill>
                          <a:latin typeface="+mn-lt"/>
                        </a:rPr>
                        <a:t>6-3</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The Central Limit Theorem</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71170">
                <a:tc>
                  <a:txBody>
                    <a:bodyPr/>
                    <a:lstStyle/>
                    <a:p>
                      <a:pPr algn="r"/>
                      <a:r>
                        <a:rPr lang="en-US" sz="2800" b="1" smtClean="0">
                          <a:solidFill>
                            <a:srgbClr val="196AB4"/>
                          </a:solidFill>
                          <a:latin typeface="+mn-lt"/>
                        </a:rPr>
                        <a:t>6-4</a:t>
                      </a:r>
                      <a:endParaRPr lang="en-US" sz="2800" b="1" dirty="0">
                        <a:solidFill>
                          <a:srgbClr val="196AB4"/>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800" b="1" dirty="0" smtClean="0">
                          <a:solidFill>
                            <a:schemeClr val="tx1"/>
                          </a:solidFill>
                          <a:latin typeface="+mn-lt"/>
                        </a:rPr>
                        <a:t>The Normal Approximation to the Binomial</a:t>
                      </a:r>
                    </a:p>
                    <a:p>
                      <a:r>
                        <a:rPr lang="en-US" sz="2800" b="1" dirty="0" smtClean="0">
                          <a:solidFill>
                            <a:schemeClr val="tx1"/>
                          </a:solidFill>
                          <a:latin typeface="+mn-lt"/>
                        </a:rPr>
                        <a:t>Distribution</a:t>
                      </a:r>
                      <a:endParaRPr lang="en-US" sz="2800" b="1" dirty="0">
                        <a:solidFill>
                          <a:schemeClr val="tx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6" name="ChapterTitle"/>
          <p:cNvSpPr txBox="1">
            <a:spLocks/>
          </p:cNvSpPr>
          <p:nvPr/>
        </p:nvSpPr>
        <p:spPr>
          <a:xfrm>
            <a:off x="609600" y="533400"/>
            <a:ext cx="7086600" cy="144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800" b="1" dirty="0" smtClean="0"/>
              <a:t>The Normal Distribution</a:t>
            </a:r>
            <a:endParaRPr lang="en-US" sz="4800" b="1" dirty="0"/>
          </a:p>
        </p:txBody>
      </p:sp>
      <p:sp>
        <p:nvSpPr>
          <p:cNvPr id="17" name="TextBox 16"/>
          <p:cNvSpPr txBox="1"/>
          <p:nvPr/>
        </p:nvSpPr>
        <p:spPr>
          <a:xfrm>
            <a:off x="7315200" y="381000"/>
            <a:ext cx="1287532" cy="923330"/>
          </a:xfrm>
          <a:prstGeom prst="rect">
            <a:avLst/>
          </a:prstGeom>
          <a:noFill/>
        </p:spPr>
        <p:txBody>
          <a:bodyPr wrap="none" rtlCol="0">
            <a:spAutoFit/>
          </a:bodyPr>
          <a:lstStyle/>
          <a:p>
            <a:pPr algn="r"/>
            <a:r>
              <a:rPr lang="en-US" dirty="0" smtClean="0">
                <a:latin typeface="Arial" pitchFamily="34" charset="0"/>
                <a:cs typeface="Arial" pitchFamily="34" charset="0"/>
              </a:rPr>
              <a:t>CHAPTER</a:t>
            </a:r>
          </a:p>
          <a:p>
            <a:pPr algn="r"/>
            <a:r>
              <a:rPr lang="en-US" sz="3600" dirty="0">
                <a:latin typeface="Arial" pitchFamily="34" charset="0"/>
                <a:cs typeface="Arial" pitchFamily="34" charset="0"/>
              </a:rPr>
              <a:t>6</a:t>
            </a:r>
          </a:p>
        </p:txBody>
      </p:sp>
      <p:sp>
        <p:nvSpPr>
          <p:cNvPr id="18" name="TextBox 17"/>
          <p:cNvSpPr txBox="1"/>
          <p:nvPr/>
        </p:nvSpPr>
        <p:spPr>
          <a:xfrm>
            <a:off x="438161" y="2111514"/>
            <a:ext cx="1771639" cy="707886"/>
          </a:xfrm>
          <a:prstGeom prst="rect">
            <a:avLst/>
          </a:prstGeom>
          <a:noFill/>
        </p:spPr>
        <p:txBody>
          <a:bodyPr wrap="none" rtlCol="0">
            <a:spAutoFit/>
          </a:bodyPr>
          <a:lstStyle/>
          <a:p>
            <a:r>
              <a:rPr lang="en-US" sz="4000" b="1" dirty="0" smtClean="0"/>
              <a:t>Outline</a:t>
            </a:r>
            <a:endParaRPr lang="en-US" sz="4000" b="1" dirty="0"/>
          </a:p>
        </p:txBody>
      </p:sp>
    </p:spTree>
    <p:custDataLst>
      <p:tags r:id="rId1"/>
    </p:custDataLst>
    <p:extLst>
      <p:ext uri="{BB962C8B-B14F-4D97-AF65-F5344CB8AC3E}">
        <p14:creationId xmlns:p14="http://schemas.microsoft.com/office/powerpoint/2010/main" val="421873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40963"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6-1</a:t>
            </a:r>
          </a:p>
          <a:p>
            <a:pPr>
              <a:buFont typeface="Wingdings" pitchFamily="2" charset="2"/>
              <a:buNone/>
            </a:pPr>
            <a:r>
              <a:rPr lang="en-US" sz="3600" dirty="0" smtClean="0"/>
              <a:t>Example 6-2</a:t>
            </a:r>
          </a:p>
          <a:p>
            <a:pPr>
              <a:buFont typeface="Wingdings" pitchFamily="2" charset="2"/>
              <a:buNone/>
            </a:pPr>
            <a:r>
              <a:rPr lang="en-US" sz="3600" dirty="0" smtClean="0"/>
              <a:t>Page #318</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287982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533400"/>
            <a:ext cx="8229600" cy="685800"/>
          </a:xfrm>
        </p:spPr>
        <p:txBody>
          <a:bodyPr/>
          <a:lstStyle/>
          <a:p>
            <a:pPr eaLnBrk="1" hangingPunct="1"/>
            <a:r>
              <a:rPr lang="en-US" sz="3600" smtClean="0"/>
              <a:t>Example 6-2: Area under the Curve</a:t>
            </a:r>
          </a:p>
        </p:txBody>
      </p:sp>
      <p:sp>
        <p:nvSpPr>
          <p:cNvPr id="41987" name="Rectangle 3"/>
          <p:cNvSpPr>
            <a:spLocks noGrp="1" noChangeArrowheads="1"/>
          </p:cNvSpPr>
          <p:nvPr>
            <p:ph type="body" idx="1"/>
          </p:nvPr>
        </p:nvSpPr>
        <p:spPr>
          <a:xfrm>
            <a:off x="762000" y="1371600"/>
            <a:ext cx="8077200" cy="914400"/>
          </a:xfrm>
        </p:spPr>
        <p:txBody>
          <a:bodyPr/>
          <a:lstStyle/>
          <a:p>
            <a:pPr>
              <a:buNone/>
            </a:pPr>
            <a:r>
              <a:rPr lang="en-US" sz="2800" dirty="0" smtClean="0"/>
              <a:t>Find the area to the right of </a:t>
            </a:r>
            <a:r>
              <a:rPr lang="en-US" sz="2800" i="1" dirty="0" smtClean="0"/>
              <a:t>z</a:t>
            </a:r>
            <a:r>
              <a:rPr lang="en-US" sz="2800" dirty="0" smtClean="0"/>
              <a:t> = –1.14.</a:t>
            </a:r>
            <a:endParaRPr lang="en-US" sz="2800" i="1" dirty="0" smtClean="0"/>
          </a:p>
        </p:txBody>
      </p:sp>
      <p:sp>
        <p:nvSpPr>
          <p:cNvPr id="9" name="Rectangle 3"/>
          <p:cNvSpPr txBox="1">
            <a:spLocks noChangeArrowheads="1"/>
          </p:cNvSpPr>
          <p:nvPr/>
        </p:nvSpPr>
        <p:spPr bwMode="auto">
          <a:xfrm>
            <a:off x="762000" y="5105400"/>
            <a:ext cx="8077200" cy="9144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800" kern="0" dirty="0" smtClean="0">
                <a:solidFill>
                  <a:srgbClr val="000000"/>
                </a:solidFill>
              </a:rPr>
              <a:t>Find the area from the table; 0.1271 subtract it form 1.0000 = .8729 or 87.29% of the area to the right of </a:t>
            </a:r>
            <a:r>
              <a:rPr lang="en-US" sz="2800" i="1" dirty="0"/>
              <a:t>z</a:t>
            </a:r>
            <a:endParaRPr lang="en-US" sz="2800" i="1" kern="0" dirty="0">
              <a:solidFill>
                <a:srgbClr val="000000"/>
              </a:solidFill>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7610" y="2053964"/>
            <a:ext cx="6588781" cy="286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21</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70145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4301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6-1</a:t>
            </a:r>
          </a:p>
          <a:p>
            <a:pPr>
              <a:buFont typeface="Wingdings" pitchFamily="2" charset="2"/>
              <a:buNone/>
            </a:pPr>
            <a:r>
              <a:rPr lang="en-US" sz="3600" dirty="0" smtClean="0"/>
              <a:t>Example 6-3</a:t>
            </a:r>
          </a:p>
          <a:p>
            <a:pPr>
              <a:buFont typeface="Wingdings" pitchFamily="2" charset="2"/>
              <a:buNone/>
            </a:pPr>
            <a:r>
              <a:rPr lang="en-US" sz="3600" dirty="0" smtClean="0"/>
              <a:t>Page #318</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22</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861024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533400"/>
            <a:ext cx="8229600" cy="685800"/>
          </a:xfrm>
        </p:spPr>
        <p:txBody>
          <a:bodyPr/>
          <a:lstStyle/>
          <a:p>
            <a:pPr eaLnBrk="1" hangingPunct="1"/>
            <a:r>
              <a:rPr lang="en-US" sz="3600" smtClean="0"/>
              <a:t>Example 6-3: Area under the Curve</a:t>
            </a:r>
          </a:p>
        </p:txBody>
      </p:sp>
      <p:sp>
        <p:nvSpPr>
          <p:cNvPr id="44035" name="Rectangle 3"/>
          <p:cNvSpPr>
            <a:spLocks noGrp="1" noChangeArrowheads="1"/>
          </p:cNvSpPr>
          <p:nvPr>
            <p:ph type="body" idx="1"/>
          </p:nvPr>
        </p:nvSpPr>
        <p:spPr>
          <a:xfrm>
            <a:off x="762000" y="1371600"/>
            <a:ext cx="8077200" cy="914400"/>
          </a:xfrm>
        </p:spPr>
        <p:txBody>
          <a:bodyPr/>
          <a:lstStyle/>
          <a:p>
            <a:pPr>
              <a:buFont typeface="Wingdings" pitchFamily="2" charset="2"/>
              <a:buNone/>
            </a:pPr>
            <a:r>
              <a:rPr lang="en-US" sz="2800" dirty="0" smtClean="0"/>
              <a:t>Find the area between </a:t>
            </a:r>
            <a:r>
              <a:rPr lang="en-US" sz="2800" i="1" dirty="0" smtClean="0"/>
              <a:t>z = </a:t>
            </a:r>
            <a:r>
              <a:rPr lang="en-US" sz="2800" dirty="0" smtClean="0"/>
              <a:t>1.62 and </a:t>
            </a:r>
            <a:r>
              <a:rPr lang="en-US" sz="2800" i="1" dirty="0" smtClean="0"/>
              <a:t>z = </a:t>
            </a:r>
            <a:r>
              <a:rPr lang="en-US" sz="2800" dirty="0" smtClean="0"/>
              <a:t>-135.</a:t>
            </a:r>
          </a:p>
        </p:txBody>
      </p:sp>
      <p:sp>
        <p:nvSpPr>
          <p:cNvPr id="9" name="Rectangle 3"/>
          <p:cNvSpPr txBox="1">
            <a:spLocks noChangeArrowheads="1"/>
          </p:cNvSpPr>
          <p:nvPr/>
        </p:nvSpPr>
        <p:spPr bwMode="auto">
          <a:xfrm>
            <a:off x="609600" y="4876800"/>
            <a:ext cx="8077200" cy="9144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800" kern="0" dirty="0">
                <a:solidFill>
                  <a:srgbClr val="000000"/>
                </a:solidFill>
              </a:rPr>
              <a:t>The values for </a:t>
            </a:r>
            <a:r>
              <a:rPr lang="en-US" sz="2800" i="1" kern="0" dirty="0">
                <a:solidFill>
                  <a:srgbClr val="000000"/>
                </a:solidFill>
              </a:rPr>
              <a:t>z </a:t>
            </a:r>
            <a:r>
              <a:rPr lang="en-US" sz="2800" kern="0" dirty="0">
                <a:solidFill>
                  <a:srgbClr val="000000"/>
                </a:solidFill>
              </a:rPr>
              <a:t>= </a:t>
            </a:r>
            <a:r>
              <a:rPr lang="en-US" sz="2800" kern="0" dirty="0" smtClean="0">
                <a:solidFill>
                  <a:srgbClr val="000000"/>
                </a:solidFill>
              </a:rPr>
              <a:t>1.62 </a:t>
            </a:r>
            <a:r>
              <a:rPr lang="en-US" sz="2800" kern="0" dirty="0">
                <a:solidFill>
                  <a:srgbClr val="000000"/>
                </a:solidFill>
              </a:rPr>
              <a:t>is </a:t>
            </a:r>
            <a:r>
              <a:rPr lang="en-US" sz="2800" kern="0" dirty="0" smtClean="0">
                <a:solidFill>
                  <a:srgbClr val="000000"/>
                </a:solidFill>
              </a:rPr>
              <a:t>0.9474 </a:t>
            </a:r>
            <a:r>
              <a:rPr lang="en-US" sz="2800" kern="0" dirty="0">
                <a:solidFill>
                  <a:srgbClr val="000000"/>
                </a:solidFill>
              </a:rPr>
              <a:t>and for </a:t>
            </a:r>
            <a:endParaRPr lang="en-US" sz="2800" kern="0" dirty="0" smtClean="0">
              <a:solidFill>
                <a:srgbClr val="000000"/>
              </a:solidFill>
            </a:endParaRPr>
          </a:p>
          <a:p>
            <a:pPr eaLnBrk="0" fontAlgn="base" hangingPunct="0">
              <a:spcBef>
                <a:spcPct val="20000"/>
              </a:spcBef>
              <a:spcAft>
                <a:spcPct val="0"/>
              </a:spcAft>
              <a:buClr>
                <a:srgbClr val="00007D"/>
              </a:buClr>
              <a:buSzPct val="75000"/>
              <a:buFont typeface="Wingdings" pitchFamily="2" charset="2"/>
              <a:buNone/>
              <a:defRPr/>
            </a:pPr>
            <a:r>
              <a:rPr lang="en-US" sz="2800" i="1" kern="0" dirty="0" smtClean="0">
                <a:solidFill>
                  <a:srgbClr val="000000"/>
                </a:solidFill>
              </a:rPr>
              <a:t>z</a:t>
            </a:r>
            <a:r>
              <a:rPr lang="en-US" sz="2800" kern="0" dirty="0" smtClean="0">
                <a:solidFill>
                  <a:srgbClr val="000000"/>
                </a:solidFill>
              </a:rPr>
              <a:t> </a:t>
            </a:r>
            <a:r>
              <a:rPr lang="en-US" sz="2800" kern="0" dirty="0">
                <a:solidFill>
                  <a:srgbClr val="000000"/>
                </a:solidFill>
              </a:rPr>
              <a:t>= </a:t>
            </a:r>
            <a:r>
              <a:rPr lang="en-US" sz="2800" kern="0" dirty="0" smtClean="0">
                <a:solidFill>
                  <a:srgbClr val="000000"/>
                </a:solidFill>
              </a:rPr>
              <a:t>–1.35 </a:t>
            </a:r>
            <a:r>
              <a:rPr lang="en-US" sz="2800" kern="0" dirty="0">
                <a:solidFill>
                  <a:srgbClr val="000000"/>
                </a:solidFill>
              </a:rPr>
              <a:t>is </a:t>
            </a:r>
            <a:r>
              <a:rPr lang="en-US" sz="2800" kern="0" dirty="0" smtClean="0">
                <a:solidFill>
                  <a:srgbClr val="000000"/>
                </a:solidFill>
              </a:rPr>
              <a:t>0.0885.  </a:t>
            </a:r>
            <a:r>
              <a:rPr lang="en-US" sz="2800" kern="0" dirty="0">
                <a:solidFill>
                  <a:srgbClr val="000000"/>
                </a:solidFill>
              </a:rPr>
              <a:t>The area is </a:t>
            </a:r>
            <a:r>
              <a:rPr lang="en-US" sz="2800" kern="0" dirty="0" smtClean="0">
                <a:solidFill>
                  <a:srgbClr val="000000"/>
                </a:solidFill>
              </a:rPr>
              <a:t>0.9535 – 0.0853 </a:t>
            </a:r>
            <a:r>
              <a:rPr lang="en-US" sz="2800" kern="0" dirty="0">
                <a:solidFill>
                  <a:srgbClr val="000000"/>
                </a:solidFill>
              </a:rPr>
              <a:t>= </a:t>
            </a:r>
            <a:r>
              <a:rPr lang="en-US" sz="2800" kern="0" dirty="0" smtClean="0">
                <a:solidFill>
                  <a:srgbClr val="000000"/>
                </a:solidFill>
              </a:rPr>
              <a:t>0.8589, or 85.89%</a:t>
            </a:r>
            <a:endParaRPr lang="en-US" sz="2800" i="1" kern="0" dirty="0">
              <a:solidFill>
                <a:srgbClr val="000000"/>
              </a:solidFill>
            </a:endParaRPr>
          </a:p>
        </p:txBody>
      </p:sp>
      <p:pic>
        <p:nvPicPr>
          <p:cNvPr id="1116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4000" y="2057400"/>
            <a:ext cx="6096000" cy="273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23</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255065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4505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6-1</a:t>
            </a:r>
          </a:p>
          <a:p>
            <a:pPr>
              <a:buFont typeface="Wingdings" pitchFamily="2" charset="2"/>
              <a:buNone/>
            </a:pPr>
            <a:r>
              <a:rPr lang="en-US" sz="3600" dirty="0" smtClean="0"/>
              <a:t>Example 6-4</a:t>
            </a:r>
          </a:p>
          <a:p>
            <a:pPr>
              <a:buFont typeface="Wingdings" pitchFamily="2" charset="2"/>
              <a:buNone/>
            </a:pPr>
            <a:r>
              <a:rPr lang="en-US" sz="3600" dirty="0" smtClean="0"/>
              <a:t>Page #319</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996720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5900" y="1882729"/>
            <a:ext cx="5981700" cy="264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Rectangle 2"/>
          <p:cNvSpPr>
            <a:spLocks noGrp="1" noChangeArrowheads="1"/>
          </p:cNvSpPr>
          <p:nvPr>
            <p:ph type="title"/>
          </p:nvPr>
        </p:nvSpPr>
        <p:spPr>
          <a:xfrm>
            <a:off x="457200" y="76200"/>
            <a:ext cx="8229600" cy="914400"/>
          </a:xfrm>
        </p:spPr>
        <p:txBody>
          <a:bodyPr/>
          <a:lstStyle/>
          <a:p>
            <a:pPr eaLnBrk="1" hangingPunct="1"/>
            <a:r>
              <a:rPr lang="en-US" sz="3600" dirty="0" smtClean="0"/>
              <a:t>Example 6-4: Probability</a:t>
            </a:r>
          </a:p>
        </p:txBody>
      </p:sp>
      <p:sp>
        <p:nvSpPr>
          <p:cNvPr id="46083" name="Rectangle 3"/>
          <p:cNvSpPr>
            <a:spLocks noGrp="1" noChangeArrowheads="1"/>
          </p:cNvSpPr>
          <p:nvPr>
            <p:ph type="body" idx="1"/>
          </p:nvPr>
        </p:nvSpPr>
        <p:spPr>
          <a:xfrm>
            <a:off x="762000" y="838200"/>
            <a:ext cx="8077200" cy="1143000"/>
          </a:xfrm>
        </p:spPr>
        <p:txBody>
          <a:bodyPr/>
          <a:lstStyle/>
          <a:p>
            <a:pPr marL="0" indent="0">
              <a:buNone/>
            </a:pPr>
            <a:r>
              <a:rPr lang="en-US" sz="2800" dirty="0" smtClean="0"/>
              <a:t>Find the probability: </a:t>
            </a:r>
          </a:p>
          <a:p>
            <a:pPr marL="0" indent="0">
              <a:buNone/>
            </a:pPr>
            <a:r>
              <a:rPr lang="en-US" sz="2800" i="1" dirty="0" smtClean="0"/>
              <a:t>a.  P</a:t>
            </a:r>
            <a:r>
              <a:rPr lang="en-US" sz="2800" dirty="0" smtClean="0"/>
              <a:t>(0 &lt; </a:t>
            </a:r>
            <a:r>
              <a:rPr lang="en-US" sz="2800" i="1" dirty="0" smtClean="0"/>
              <a:t>z</a:t>
            </a:r>
            <a:r>
              <a:rPr lang="en-US" sz="2800" dirty="0" smtClean="0"/>
              <a:t> &lt; 2.53)   </a:t>
            </a:r>
            <a:r>
              <a:rPr lang="en-US" sz="2800" i="1" dirty="0" smtClean="0"/>
              <a:t>b</a:t>
            </a:r>
            <a:r>
              <a:rPr lang="en-US" sz="2800" dirty="0" smtClean="0"/>
              <a:t>.  </a:t>
            </a:r>
            <a:r>
              <a:rPr lang="en-US" sz="2800" i="1" dirty="0" smtClean="0"/>
              <a:t>P</a:t>
            </a:r>
            <a:r>
              <a:rPr lang="en-US" sz="2800" dirty="0" smtClean="0"/>
              <a:t>(</a:t>
            </a:r>
            <a:r>
              <a:rPr lang="en-US" sz="2800" i="1" dirty="0" smtClean="0"/>
              <a:t>z</a:t>
            </a:r>
            <a:r>
              <a:rPr lang="en-US" sz="2800" dirty="0" smtClean="0"/>
              <a:t>&lt;1.73)   </a:t>
            </a:r>
            <a:r>
              <a:rPr lang="en-US" sz="2800" i="1" dirty="0" smtClean="0"/>
              <a:t>c</a:t>
            </a:r>
            <a:r>
              <a:rPr lang="en-US" sz="2800" dirty="0" smtClean="0"/>
              <a:t>. </a:t>
            </a:r>
            <a:r>
              <a:rPr lang="en-US" sz="2800" i="1" dirty="0" smtClean="0"/>
              <a:t>P</a:t>
            </a:r>
            <a:r>
              <a:rPr lang="en-US" sz="2800" dirty="0" smtClean="0"/>
              <a:t>(</a:t>
            </a:r>
            <a:r>
              <a:rPr lang="en-US" sz="2800" i="1" dirty="0" smtClean="0"/>
              <a:t>z</a:t>
            </a:r>
            <a:r>
              <a:rPr lang="en-US" sz="2800" dirty="0" smtClean="0"/>
              <a:t>&gt;1.98)</a:t>
            </a:r>
          </a:p>
          <a:p>
            <a:pPr marL="0" indent="0">
              <a:buNone/>
            </a:pPr>
            <a:endParaRPr lang="en-US" sz="2800" dirty="0"/>
          </a:p>
          <a:p>
            <a:pPr marL="0" indent="0">
              <a:buNone/>
            </a:pPr>
            <a:r>
              <a:rPr lang="en-US" sz="2800" i="1" dirty="0" smtClean="0"/>
              <a:t>a</a:t>
            </a:r>
            <a:r>
              <a:rPr lang="en-US" sz="2800" dirty="0" smtClean="0"/>
              <a:t>.</a:t>
            </a:r>
          </a:p>
          <a:p>
            <a:pPr marL="0" indent="0">
              <a:buNone/>
            </a:pPr>
            <a:endParaRPr lang="en-US" sz="2800" dirty="0" smtClean="0"/>
          </a:p>
        </p:txBody>
      </p:sp>
      <p:sp>
        <p:nvSpPr>
          <p:cNvPr id="9" name="Rectangle 3"/>
          <p:cNvSpPr txBox="1">
            <a:spLocks noChangeArrowheads="1"/>
          </p:cNvSpPr>
          <p:nvPr/>
        </p:nvSpPr>
        <p:spPr bwMode="auto">
          <a:xfrm>
            <a:off x="609600" y="4724400"/>
            <a:ext cx="8077200" cy="12954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800" kern="0" dirty="0" smtClean="0">
                <a:solidFill>
                  <a:srgbClr val="000000"/>
                </a:solidFill>
              </a:rPr>
              <a:t>The value of 2.53 is 0.9943 and 0 is .5000. 0.9943 - 0.5000 = 0.4943 or 49.43</a:t>
            </a:r>
            <a:endParaRPr lang="en-US" sz="2800" i="1" kern="0" dirty="0">
              <a:solidFill>
                <a:srgbClr val="000000"/>
              </a:solidFill>
            </a:endParaRP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25</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81380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752600"/>
            <a:ext cx="7162800" cy="3072517"/>
          </a:xfrm>
        </p:spPr>
      </p:pic>
      <p:sp>
        <p:nvSpPr>
          <p:cNvPr id="4" name="Footer Placeholder 3"/>
          <p:cNvSpPr>
            <a:spLocks noGrp="1"/>
          </p:cNvSpPr>
          <p:nvPr>
            <p:ph type="ftr" sz="quarter" idx="10"/>
          </p:nvPr>
        </p:nvSpPr>
        <p:spPr>
          <a:xfrm>
            <a:off x="3124200" y="6400800"/>
            <a:ext cx="2895600" cy="457200"/>
          </a:xfrm>
        </p:spPr>
        <p:txBody>
          <a:bodyPr/>
          <a:lstStyle/>
          <a:p>
            <a:pPr>
              <a:defRPr/>
            </a:pPr>
            <a:r>
              <a:rPr lang="en-US" dirty="0" err="1" smtClean="0">
                <a:solidFill>
                  <a:srgbClr val="000000"/>
                </a:solidFill>
              </a:rPr>
              <a:t>Bluman</a:t>
            </a:r>
            <a:r>
              <a:rPr lang="en-US" dirty="0" smtClean="0">
                <a:solidFill>
                  <a:srgbClr val="000000"/>
                </a:solidFill>
              </a:rPr>
              <a:t>, Chapter 6</a:t>
            </a:r>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55B02A0D-4B61-48AB-962F-6F2EAFA21CA0}" type="slidenum">
              <a:rPr lang="en-US" smtClean="0">
                <a:solidFill>
                  <a:srgbClr val="000000"/>
                </a:solidFill>
              </a:rPr>
              <a:pPr>
                <a:defRPr/>
              </a:pPr>
              <a:t>26</a:t>
            </a:fld>
            <a:endParaRPr lang="en-US">
              <a:solidFill>
                <a:srgbClr val="000000"/>
              </a:solidFill>
            </a:endParaRPr>
          </a:p>
        </p:txBody>
      </p:sp>
      <p:sp>
        <p:nvSpPr>
          <p:cNvPr id="6" name="Rectangle 2"/>
          <p:cNvSpPr>
            <a:spLocks noGrp="1" noChangeArrowheads="1"/>
          </p:cNvSpPr>
          <p:nvPr>
            <p:ph type="title"/>
          </p:nvPr>
        </p:nvSpPr>
        <p:spPr>
          <a:xfrm>
            <a:off x="457200" y="457200"/>
            <a:ext cx="8229600" cy="3276600"/>
          </a:xfrm>
        </p:spPr>
        <p:txBody>
          <a:bodyPr/>
          <a:lstStyle/>
          <a:p>
            <a:pPr eaLnBrk="1" hangingPunct="1"/>
            <a:r>
              <a:rPr lang="en-US" sz="3600" dirty="0" smtClean="0"/>
              <a:t>Example 6-4: Probability</a:t>
            </a:r>
            <a:br>
              <a:rPr lang="en-US" sz="3600" dirty="0" smtClean="0"/>
            </a:br>
            <a:r>
              <a:rPr lang="en-US" sz="3600" dirty="0"/>
              <a:t/>
            </a:r>
            <a:br>
              <a:rPr lang="en-US" sz="3600" dirty="0"/>
            </a:br>
            <a:r>
              <a:rPr lang="en-US" sz="3600" dirty="0" smtClean="0"/>
              <a:t/>
            </a:r>
            <a:br>
              <a:rPr lang="en-US" sz="3600" dirty="0" smtClean="0"/>
            </a:br>
            <a:r>
              <a:rPr lang="en-US" sz="3600" dirty="0" smtClean="0"/>
              <a:t>	</a:t>
            </a:r>
            <a:r>
              <a:rPr lang="en-US" sz="2800" i="1" dirty="0" smtClean="0"/>
              <a:t>b</a:t>
            </a:r>
            <a:r>
              <a:rPr lang="en-US" sz="2800" dirty="0" smtClean="0"/>
              <a:t>.</a:t>
            </a:r>
            <a:r>
              <a:rPr lang="en-US" sz="3600" dirty="0" smtClean="0"/>
              <a:t/>
            </a:r>
            <a:br>
              <a:rPr lang="en-US" sz="3600" dirty="0" smtClean="0"/>
            </a:br>
            <a:r>
              <a:rPr lang="en-US" sz="3600" dirty="0" smtClean="0"/>
              <a:t>	</a:t>
            </a:r>
            <a:r>
              <a:rPr lang="en-US" sz="3600" dirty="0"/>
              <a:t/>
            </a:r>
            <a:br>
              <a:rPr lang="en-US" sz="3600" dirty="0"/>
            </a:br>
            <a:endParaRPr lang="en-US" sz="3600" dirty="0" smtClean="0"/>
          </a:p>
        </p:txBody>
      </p:sp>
      <p:sp>
        <p:nvSpPr>
          <p:cNvPr id="8" name="TextBox 7"/>
          <p:cNvSpPr txBox="1"/>
          <p:nvPr/>
        </p:nvSpPr>
        <p:spPr>
          <a:xfrm>
            <a:off x="533400" y="4800600"/>
            <a:ext cx="8305800" cy="954107"/>
          </a:xfrm>
          <a:prstGeom prst="rect">
            <a:avLst/>
          </a:prstGeom>
          <a:noFill/>
        </p:spPr>
        <p:txBody>
          <a:bodyPr wrap="square" rtlCol="0">
            <a:spAutoFit/>
          </a:bodyPr>
          <a:lstStyle/>
          <a:p>
            <a:r>
              <a:rPr lang="en-US" sz="2800" dirty="0" smtClean="0"/>
              <a:t>From the table  the value for 1.73 is 0.9582 or 95.82</a:t>
            </a:r>
            <a:endParaRPr lang="en-US" sz="2800" dirty="0"/>
          </a:p>
        </p:txBody>
      </p:sp>
    </p:spTree>
    <p:extLst>
      <p:ext uri="{BB962C8B-B14F-4D97-AF65-F5344CB8AC3E}">
        <p14:creationId xmlns:p14="http://schemas.microsoft.com/office/powerpoint/2010/main" val="199594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828800"/>
            <a:ext cx="7233246" cy="2971800"/>
          </a:xfrm>
        </p:spPr>
      </p:pic>
      <p:sp>
        <p:nvSpPr>
          <p:cNvPr id="4" name="Footer Placeholder 3"/>
          <p:cNvSpPr>
            <a:spLocks noGrp="1"/>
          </p:cNvSpPr>
          <p:nvPr>
            <p:ph type="ftr" sz="quarter" idx="10"/>
          </p:nvPr>
        </p:nvSpPr>
        <p:spPr>
          <a:xfrm>
            <a:off x="3124200" y="6384878"/>
            <a:ext cx="2895600" cy="457200"/>
          </a:xfrm>
        </p:spPr>
        <p:txBody>
          <a:bodyPr/>
          <a:lstStyle/>
          <a:p>
            <a:pPr>
              <a:defRPr/>
            </a:pPr>
            <a:r>
              <a:rPr lang="en-US" dirty="0" err="1" smtClean="0">
                <a:solidFill>
                  <a:srgbClr val="000000"/>
                </a:solidFill>
              </a:rPr>
              <a:t>Bluman</a:t>
            </a:r>
            <a:r>
              <a:rPr lang="en-US" dirty="0" smtClean="0">
                <a:solidFill>
                  <a:srgbClr val="000000"/>
                </a:solidFill>
              </a:rPr>
              <a:t>, Chapter 6</a:t>
            </a:r>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55B02A0D-4B61-48AB-962F-6F2EAFA21CA0}" type="slidenum">
              <a:rPr lang="en-US" smtClean="0">
                <a:solidFill>
                  <a:srgbClr val="000000"/>
                </a:solidFill>
              </a:rPr>
              <a:pPr>
                <a:defRPr/>
              </a:pPr>
              <a:t>27</a:t>
            </a:fld>
            <a:endParaRPr lang="en-US">
              <a:solidFill>
                <a:srgbClr val="000000"/>
              </a:solidFill>
            </a:endParaRPr>
          </a:p>
        </p:txBody>
      </p:sp>
      <p:sp>
        <p:nvSpPr>
          <p:cNvPr id="8" name="Rectangle 2"/>
          <p:cNvSpPr>
            <a:spLocks noGrp="1" noChangeArrowheads="1"/>
          </p:cNvSpPr>
          <p:nvPr>
            <p:ph type="title"/>
          </p:nvPr>
        </p:nvSpPr>
        <p:spPr>
          <a:xfrm>
            <a:off x="457200" y="457200"/>
            <a:ext cx="8229600" cy="3124200"/>
          </a:xfrm>
        </p:spPr>
        <p:txBody>
          <a:bodyPr/>
          <a:lstStyle/>
          <a:p>
            <a:pPr eaLnBrk="1" hangingPunct="1"/>
            <a:r>
              <a:rPr lang="en-US" sz="3600" dirty="0" smtClean="0"/>
              <a:t>Example 6-4: Probability</a:t>
            </a:r>
            <a:br>
              <a:rPr lang="en-US" sz="3600" dirty="0" smtClean="0"/>
            </a:br>
            <a:r>
              <a:rPr lang="en-US" sz="3600" dirty="0"/>
              <a:t/>
            </a:r>
            <a:br>
              <a:rPr lang="en-US" sz="3600" dirty="0"/>
            </a:br>
            <a:r>
              <a:rPr lang="en-US" sz="3600" dirty="0" smtClean="0"/>
              <a:t/>
            </a:r>
            <a:br>
              <a:rPr lang="en-US" sz="3600" dirty="0" smtClean="0"/>
            </a:br>
            <a:r>
              <a:rPr lang="en-US" sz="3600" dirty="0" smtClean="0"/>
              <a:t>	</a:t>
            </a:r>
            <a:r>
              <a:rPr lang="en-US" sz="2800" i="1" dirty="0" smtClean="0"/>
              <a:t>c</a:t>
            </a:r>
            <a:r>
              <a:rPr lang="en-US" sz="2800" dirty="0" smtClean="0"/>
              <a:t>.</a:t>
            </a:r>
            <a:r>
              <a:rPr lang="en-US" sz="3600" dirty="0" smtClean="0"/>
              <a:t/>
            </a:r>
            <a:br>
              <a:rPr lang="en-US" sz="3600" dirty="0" smtClean="0"/>
            </a:br>
            <a:r>
              <a:rPr lang="en-US" sz="3600" dirty="0" smtClean="0"/>
              <a:t>	</a:t>
            </a:r>
            <a:r>
              <a:rPr lang="en-US" sz="3600" dirty="0"/>
              <a:t/>
            </a:r>
            <a:br>
              <a:rPr lang="en-US" sz="3600" dirty="0"/>
            </a:br>
            <a:endParaRPr lang="en-US" sz="3600" dirty="0" smtClean="0"/>
          </a:p>
        </p:txBody>
      </p:sp>
      <p:sp>
        <p:nvSpPr>
          <p:cNvPr id="10" name="TextBox 9"/>
          <p:cNvSpPr txBox="1"/>
          <p:nvPr/>
        </p:nvSpPr>
        <p:spPr>
          <a:xfrm>
            <a:off x="990600" y="4800600"/>
            <a:ext cx="7391400" cy="954107"/>
          </a:xfrm>
          <a:prstGeom prst="rect">
            <a:avLst/>
          </a:prstGeom>
          <a:noFill/>
        </p:spPr>
        <p:txBody>
          <a:bodyPr wrap="square" rtlCol="0">
            <a:spAutoFit/>
          </a:bodyPr>
          <a:lstStyle/>
          <a:p>
            <a:r>
              <a:rPr lang="en-US" sz="2800" dirty="0" smtClean="0"/>
              <a:t>The area corresponding to 1.98 is 0.9761 subtracting it from 1.0000 = 0.0239 or 2.39</a:t>
            </a:r>
            <a:endParaRPr lang="en-US" sz="2800" dirty="0"/>
          </a:p>
        </p:txBody>
      </p:sp>
    </p:spTree>
    <p:extLst>
      <p:ext uri="{BB962C8B-B14F-4D97-AF65-F5344CB8AC3E}">
        <p14:creationId xmlns:p14="http://schemas.microsoft.com/office/powerpoint/2010/main" val="3359439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47107"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6-1</a:t>
            </a:r>
          </a:p>
          <a:p>
            <a:pPr>
              <a:buFont typeface="Wingdings" pitchFamily="2" charset="2"/>
              <a:buNone/>
            </a:pPr>
            <a:r>
              <a:rPr lang="en-US" sz="3600" dirty="0" smtClean="0"/>
              <a:t>Example 6-5</a:t>
            </a:r>
          </a:p>
          <a:p>
            <a:pPr>
              <a:buFont typeface="Wingdings" pitchFamily="2" charset="2"/>
              <a:buNone/>
            </a:pPr>
            <a:r>
              <a:rPr lang="en-US" sz="3600" dirty="0" smtClean="0"/>
              <a:t>Page #320</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28</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665061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43150"/>
            <a:ext cx="58483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2"/>
          <p:cNvSpPr>
            <a:spLocks noGrp="1" noChangeArrowheads="1"/>
          </p:cNvSpPr>
          <p:nvPr>
            <p:ph type="title"/>
          </p:nvPr>
        </p:nvSpPr>
        <p:spPr>
          <a:xfrm>
            <a:off x="485775" y="228600"/>
            <a:ext cx="8229600" cy="685800"/>
          </a:xfrm>
        </p:spPr>
        <p:txBody>
          <a:bodyPr/>
          <a:lstStyle/>
          <a:p>
            <a:pPr eaLnBrk="1" hangingPunct="1"/>
            <a:r>
              <a:rPr lang="en-US" sz="3600" dirty="0" smtClean="0"/>
              <a:t>Example 6-5: Probability</a:t>
            </a:r>
          </a:p>
        </p:txBody>
      </p:sp>
      <p:sp>
        <p:nvSpPr>
          <p:cNvPr id="48132" name="Rectangle 3"/>
          <p:cNvSpPr>
            <a:spLocks noGrp="1" noChangeArrowheads="1"/>
          </p:cNvSpPr>
          <p:nvPr>
            <p:ph type="body" idx="1"/>
          </p:nvPr>
        </p:nvSpPr>
        <p:spPr>
          <a:xfrm>
            <a:off x="762000" y="990600"/>
            <a:ext cx="8077200" cy="1371600"/>
          </a:xfrm>
        </p:spPr>
        <p:txBody>
          <a:bodyPr/>
          <a:lstStyle/>
          <a:p>
            <a:pPr marL="0" indent="0">
              <a:buFont typeface="Wingdings" pitchFamily="2" charset="2"/>
              <a:buNone/>
            </a:pPr>
            <a:r>
              <a:rPr lang="en-US" sz="2800" dirty="0" smtClean="0"/>
              <a:t>Find the </a:t>
            </a:r>
            <a:r>
              <a:rPr lang="en-US" sz="2800" i="1" dirty="0" smtClean="0"/>
              <a:t>z </a:t>
            </a:r>
            <a:r>
              <a:rPr lang="en-US" sz="2800" dirty="0" smtClean="0"/>
              <a:t>value such that the area under the standard normal distribution curve between 0 and the </a:t>
            </a:r>
            <a:r>
              <a:rPr lang="en-US" sz="2800" i="1" dirty="0" smtClean="0"/>
              <a:t>z</a:t>
            </a:r>
            <a:r>
              <a:rPr lang="en-US" sz="2800" dirty="0" smtClean="0"/>
              <a:t> value is 0.2123.</a:t>
            </a:r>
          </a:p>
        </p:txBody>
      </p:sp>
      <p:sp>
        <p:nvSpPr>
          <p:cNvPr id="11" name="Rectangle 3"/>
          <p:cNvSpPr txBox="1">
            <a:spLocks noChangeArrowheads="1"/>
          </p:cNvSpPr>
          <p:nvPr/>
        </p:nvSpPr>
        <p:spPr bwMode="auto">
          <a:xfrm>
            <a:off x="776288" y="5029200"/>
            <a:ext cx="8077200" cy="9144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400" kern="0" dirty="0">
                <a:solidFill>
                  <a:srgbClr val="000000"/>
                </a:solidFill>
              </a:rPr>
              <a:t>Add </a:t>
            </a:r>
            <a:r>
              <a:rPr lang="en-US" sz="2400" kern="0" dirty="0" smtClean="0">
                <a:solidFill>
                  <a:srgbClr val="000000"/>
                </a:solidFill>
              </a:rPr>
              <a:t>0.5000 </a:t>
            </a:r>
            <a:r>
              <a:rPr lang="en-US" sz="2400" kern="0" dirty="0">
                <a:solidFill>
                  <a:srgbClr val="000000"/>
                </a:solidFill>
              </a:rPr>
              <a:t>to </a:t>
            </a:r>
            <a:r>
              <a:rPr lang="en-US" sz="2400" kern="0" dirty="0" smtClean="0">
                <a:solidFill>
                  <a:srgbClr val="000000"/>
                </a:solidFill>
              </a:rPr>
              <a:t>0.2123 </a:t>
            </a:r>
            <a:r>
              <a:rPr lang="en-US" sz="2400" kern="0" dirty="0">
                <a:solidFill>
                  <a:srgbClr val="000000"/>
                </a:solidFill>
              </a:rPr>
              <a:t>to get the cumulative area of </a:t>
            </a:r>
            <a:r>
              <a:rPr lang="en-US" sz="2400" kern="0" dirty="0" smtClean="0">
                <a:solidFill>
                  <a:srgbClr val="000000"/>
                </a:solidFill>
              </a:rPr>
              <a:t>0.7123</a:t>
            </a:r>
            <a:r>
              <a:rPr lang="en-US" sz="2400" kern="0" dirty="0">
                <a:solidFill>
                  <a:srgbClr val="000000"/>
                </a:solidFill>
              </a:rPr>
              <a:t>.  Then look for that value inside Table E.</a:t>
            </a:r>
            <a:endParaRPr lang="en-US" sz="2400" i="1" kern="0" dirty="0">
              <a:solidFill>
                <a:srgbClr val="000000"/>
              </a:solidFill>
            </a:endParaRPr>
          </a:p>
        </p:txBody>
      </p:sp>
      <p:sp>
        <p:nvSpPr>
          <p:cNvPr id="8" name="Slide Number Placeholder 4"/>
          <p:cNvSpPr>
            <a:spLocks noGrp="1"/>
          </p:cNvSpPr>
          <p:nvPr>
            <p:ph type="sldNum" sz="quarter" idx="11"/>
          </p:nvPr>
        </p:nvSpPr>
        <p:spPr>
          <a:xfrm>
            <a:off x="6553200" y="63246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29</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808609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pterSubTitle" hidden="1"/>
          <p:cNvSpPr>
            <a:spLocks noGrp="1"/>
          </p:cNvSpPr>
          <p:nvPr>
            <p:ph type="body" sz="quarter" idx="12"/>
          </p:nvPr>
        </p:nvSpPr>
        <p:spPr/>
        <p:txBody>
          <a:bodyPr/>
          <a:lstStyle/>
          <a:p>
            <a:pPr>
              <a:buNone/>
            </a:pPr>
            <a:endParaRPr lang="en-US">
              <a:solidFill>
                <a:srgbClr val="000000"/>
              </a:solidFill>
            </a:endParaRPr>
          </a:p>
        </p:txBody>
      </p:sp>
      <p:sp>
        <p:nvSpPr>
          <p:cNvPr id="5" name="SectionNumber" hidden="1"/>
          <p:cNvSpPr>
            <a:spLocks noGrp="1"/>
          </p:cNvSpPr>
          <p:nvPr>
            <p:ph type="body" sz="quarter" idx="13"/>
          </p:nvPr>
        </p:nvSpPr>
        <p:spPr/>
        <p:txBody>
          <a:bodyPr/>
          <a:lstStyle/>
          <a:p>
            <a:pPr>
              <a:buNone/>
            </a:pPr>
            <a:r>
              <a:rPr lang="en-US" b="1" smtClean="0">
                <a:solidFill>
                  <a:srgbClr val="000000"/>
                </a:solidFill>
              </a:rPr>
              <a:t>1.1</a:t>
            </a:r>
            <a:endParaRPr lang="en-US" b="1">
              <a:solidFill>
                <a:srgbClr val="000000"/>
              </a:solidFill>
            </a:endParaRPr>
          </a:p>
        </p:txBody>
      </p:sp>
      <p:sp>
        <p:nvSpPr>
          <p:cNvPr id="6" name="SectionTitle" hidden="1"/>
          <p:cNvSpPr>
            <a:spLocks noGrp="1"/>
          </p:cNvSpPr>
          <p:nvPr>
            <p:ph type="body" sz="quarter" idx="14"/>
          </p:nvPr>
        </p:nvSpPr>
        <p:spPr/>
        <p:txBody>
          <a:bodyPr/>
          <a:lstStyle/>
          <a:p>
            <a:pPr>
              <a:buNone/>
            </a:pPr>
            <a:r>
              <a:rPr lang="en-US" b="1" smtClean="0">
                <a:solidFill>
                  <a:srgbClr val="000000"/>
                </a:solidFill>
              </a:rPr>
              <a:t>Descriptive and inferential statistics</a:t>
            </a:r>
            <a:endParaRPr lang="en-US" b="1">
              <a:solidFill>
                <a:srgbClr val="000000"/>
              </a:solidFill>
            </a:endParaRPr>
          </a:p>
        </p:txBody>
      </p:sp>
      <p:sp>
        <p:nvSpPr>
          <p:cNvPr id="7" name="ObjectiveNumber" hidden="1"/>
          <p:cNvSpPr>
            <a:spLocks noGrp="1"/>
          </p:cNvSpPr>
          <p:nvPr>
            <p:ph type="body" sz="quarter" idx="15"/>
          </p:nvPr>
        </p:nvSpPr>
        <p:spPr/>
        <p:txBody>
          <a:bodyPr/>
          <a:lstStyle/>
          <a:p>
            <a:pPr>
              <a:buNone/>
            </a:pPr>
            <a:endParaRPr lang="en-US">
              <a:solidFill>
                <a:srgbClr val="000000"/>
              </a:solidFill>
            </a:endParaRPr>
          </a:p>
        </p:txBody>
      </p:sp>
      <p:sp>
        <p:nvSpPr>
          <p:cNvPr id="8" name="Objective" hidden="1"/>
          <p:cNvSpPr>
            <a:spLocks noGrp="1"/>
          </p:cNvSpPr>
          <p:nvPr>
            <p:ph type="body" sz="quarter" idx="16"/>
          </p:nvPr>
        </p:nvSpPr>
        <p:spPr/>
        <p:txBody>
          <a:bodyPr/>
          <a:lstStyle/>
          <a:p>
            <a:pPr>
              <a:buNone/>
            </a:pPr>
            <a:endParaRPr lang="en-US">
              <a:solidFill>
                <a:srgbClr val="000000"/>
              </a:solidFill>
            </a:endParaRPr>
          </a:p>
        </p:txBody>
      </p:sp>
      <p:sp>
        <p:nvSpPr>
          <p:cNvPr id="9" name="ItemNumber" hidden="1"/>
          <p:cNvSpPr>
            <a:spLocks noGrp="1"/>
          </p:cNvSpPr>
          <p:nvPr>
            <p:ph type="body" sz="quarter" idx="17"/>
          </p:nvPr>
        </p:nvSpPr>
        <p:spPr/>
        <p:txBody>
          <a:bodyPr/>
          <a:lstStyle/>
          <a:p>
            <a:pPr>
              <a:buNone/>
            </a:pPr>
            <a:endParaRPr lang="en-US">
              <a:solidFill>
                <a:srgbClr val="000000"/>
              </a:solidFill>
            </a:endParaRPr>
          </a:p>
        </p:txBody>
      </p:sp>
      <p:sp>
        <p:nvSpPr>
          <p:cNvPr id="10" name="ItemTitle" hidden="1"/>
          <p:cNvSpPr>
            <a:spLocks noGrp="1"/>
          </p:cNvSpPr>
          <p:nvPr>
            <p:ph type="body" sz="quarter" idx="18"/>
          </p:nvPr>
        </p:nvSpPr>
        <p:spPr/>
        <p:txBody>
          <a:bodyPr/>
          <a:lstStyle/>
          <a:p>
            <a:pPr>
              <a:buNone/>
            </a:pPr>
            <a:endParaRPr lang="en-US">
              <a:solidFill>
                <a:srgbClr val="000000"/>
              </a:solidFill>
            </a:endParaRPr>
          </a:p>
        </p:txBody>
      </p:sp>
      <p:sp>
        <p:nvSpPr>
          <p:cNvPr id="11" name="CONS" hidden="1"/>
          <p:cNvSpPr>
            <a:spLocks noGrp="1"/>
          </p:cNvSpPr>
          <p:nvPr>
            <p:ph type="body" sz="quarter" idx="19"/>
          </p:nvPr>
        </p:nvSpPr>
        <p:spPr/>
        <p:txBody>
          <a:bodyPr/>
          <a:lstStyle/>
          <a:p>
            <a:pPr>
              <a:buNone/>
            </a:pPr>
            <a:endParaRPr lang="en-US">
              <a:solidFill>
                <a:srgbClr val="000000"/>
              </a:solidFill>
            </a:endParaRPr>
          </a:p>
        </p:txBody>
      </p:sp>
      <p:sp>
        <p:nvSpPr>
          <p:cNvPr id="12" name="SlideNumber" hidden="1"/>
          <p:cNvSpPr>
            <a:spLocks noGrp="1"/>
          </p:cNvSpPr>
          <p:nvPr>
            <p:ph type="body" sz="quarter" idx="20"/>
          </p:nvPr>
        </p:nvSpPr>
        <p:spPr/>
        <p:txBody>
          <a:bodyPr/>
          <a:lstStyle/>
          <a:p>
            <a:pPr>
              <a:buNone/>
            </a:pPr>
            <a:endParaRPr lang="en-US">
              <a:solidFill>
                <a:srgbClr val="000000"/>
              </a:solidFill>
            </a:endParaRPr>
          </a:p>
        </p:txBody>
      </p:sp>
      <p:sp>
        <p:nvSpPr>
          <p:cNvPr id="13" name="Copyright" hidden="1"/>
          <p:cNvSpPr>
            <a:spLocks noGrp="1"/>
          </p:cNvSpPr>
          <p:nvPr>
            <p:ph type="body" sz="quarter" idx="21"/>
          </p:nvPr>
        </p:nvSpPr>
        <p:spPr/>
        <p:txBody>
          <a:bodyPr/>
          <a:lstStyle/>
          <a:p>
            <a:pPr>
              <a:buNone/>
            </a:pPr>
            <a:endParaRPr lang="en-US">
              <a:solidFill>
                <a:srgbClr val="000000"/>
              </a:solidFill>
            </a:endParaRPr>
          </a:p>
        </p:txBody>
      </p:sp>
      <p:graphicFrame>
        <p:nvGraphicFramePr>
          <p:cNvPr id="14" name="ObjectivesTable"/>
          <p:cNvGraphicFramePr>
            <a:graphicFrameLocks noGrp="1"/>
          </p:cNvGraphicFramePr>
          <p:nvPr>
            <p:extLst>
              <p:ext uri="{D42A27DB-BD31-4B8C-83A1-F6EECF244321}">
                <p14:modId xmlns:p14="http://schemas.microsoft.com/office/powerpoint/2010/main" val="2829175662"/>
              </p:ext>
            </p:extLst>
          </p:nvPr>
        </p:nvGraphicFramePr>
        <p:xfrm>
          <a:off x="152400" y="1981200"/>
          <a:ext cx="8686800" cy="3870960"/>
        </p:xfrm>
        <a:graphic>
          <a:graphicData uri="http://schemas.openxmlformats.org/drawingml/2006/table">
            <a:tbl>
              <a:tblPr>
                <a:tableStyleId>{5C22544A-7EE6-4342-B048-85BDC9FD1C3A}</a:tableStyleId>
              </a:tblPr>
              <a:tblGrid>
                <a:gridCol w="838200"/>
                <a:gridCol w="7848600"/>
              </a:tblGrid>
              <a:tr h="471170">
                <a:tc>
                  <a:txBody>
                    <a:bodyPr/>
                    <a:lstStyle/>
                    <a:p>
                      <a:pPr algn="ctr"/>
                      <a:r>
                        <a:rPr lang="en-US" sz="2800" b="1" dirty="0" smtClean="0">
                          <a:solidFill>
                            <a:schemeClr val="tx1"/>
                          </a:solidFill>
                          <a:latin typeface="+mn-lt"/>
                        </a:rPr>
                        <a:t>1</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12700" cmpd="sng">
                      <a:noFill/>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Identify the properties of a normal distribution.</a:t>
                      </a:r>
                    </a:p>
                  </a:txBody>
                  <a:tcPr>
                    <a:lnL w="12700" cap="flat" cmpd="sng" algn="ctr">
                      <a:noFill/>
                      <a:prstDash val="solid"/>
                      <a:round/>
                      <a:headEnd type="none" w="med" len="med"/>
                      <a:tailEnd type="none" w="med" len="med"/>
                    </a:lnL>
                    <a:lnR w="12700" cmpd="sng">
                      <a:noFill/>
                    </a:lnR>
                    <a:lnT w="12700" cmpd="sng">
                      <a:noFill/>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2</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Identify distributions as symmetric</a:t>
                      </a:r>
                      <a:r>
                        <a:rPr lang="en-US" sz="2800" b="0" baseline="0" dirty="0" smtClean="0">
                          <a:solidFill>
                            <a:schemeClr val="tx1"/>
                          </a:solidFill>
                          <a:latin typeface="+mn-lt"/>
                        </a:rPr>
                        <a:t> or skewed</a:t>
                      </a: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3</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the area under the standard normal distribution, given various z values.</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4</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probabilities for a normally distributed variable by transforming it into a standard normal variable.</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5</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Find specific data values for given percentages, using the standard normal distribution.</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381000" y="1135559"/>
            <a:ext cx="4778424" cy="769441"/>
          </a:xfrm>
          <a:prstGeom prst="rect">
            <a:avLst/>
          </a:prstGeom>
          <a:noFill/>
        </p:spPr>
        <p:txBody>
          <a:bodyPr wrap="none" rtlCol="0">
            <a:spAutoFit/>
          </a:bodyPr>
          <a:lstStyle/>
          <a:p>
            <a:r>
              <a:rPr lang="en-US" sz="4400" b="1" dirty="0" smtClean="0"/>
              <a:t>Learning Objectives</a:t>
            </a:r>
            <a:endParaRPr lang="en-US" sz="4400" b="1" dirty="0"/>
          </a:p>
        </p:txBody>
      </p:sp>
    </p:spTree>
    <p:custDataLst>
      <p:tags r:id="rId1"/>
    </p:custDataLst>
    <p:extLst>
      <p:ext uri="{BB962C8B-B14F-4D97-AF65-F5344CB8AC3E}">
        <p14:creationId xmlns:p14="http://schemas.microsoft.com/office/powerpoint/2010/main" val="3495814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70866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p:cNvSpPr>
            <a:spLocks noGrp="1" noChangeArrowheads="1"/>
          </p:cNvSpPr>
          <p:nvPr>
            <p:ph type="title"/>
          </p:nvPr>
        </p:nvSpPr>
        <p:spPr>
          <a:xfrm>
            <a:off x="457200" y="533400"/>
            <a:ext cx="8229600" cy="685800"/>
          </a:xfrm>
        </p:spPr>
        <p:txBody>
          <a:bodyPr/>
          <a:lstStyle/>
          <a:p>
            <a:pPr eaLnBrk="1" hangingPunct="1"/>
            <a:r>
              <a:rPr lang="en-US" sz="3600" smtClean="0"/>
              <a:t>Example 6-5: Probability</a:t>
            </a:r>
          </a:p>
        </p:txBody>
      </p:sp>
      <p:sp>
        <p:nvSpPr>
          <p:cNvPr id="9" name="Rectangle 3"/>
          <p:cNvSpPr txBox="1">
            <a:spLocks noChangeArrowheads="1"/>
          </p:cNvSpPr>
          <p:nvPr/>
        </p:nvSpPr>
        <p:spPr bwMode="auto">
          <a:xfrm>
            <a:off x="3048000" y="5638800"/>
            <a:ext cx="3352800" cy="5334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800" kern="0" dirty="0">
                <a:solidFill>
                  <a:srgbClr val="000000"/>
                </a:solidFill>
              </a:rPr>
              <a:t>The </a:t>
            </a:r>
            <a:r>
              <a:rPr lang="en-US" sz="2800" i="1" kern="0" dirty="0">
                <a:solidFill>
                  <a:srgbClr val="000000"/>
                </a:solidFill>
              </a:rPr>
              <a:t>z</a:t>
            </a:r>
            <a:r>
              <a:rPr lang="en-US" sz="2800" kern="0" dirty="0">
                <a:solidFill>
                  <a:srgbClr val="000000"/>
                </a:solidFill>
              </a:rPr>
              <a:t> value is 0.56.</a:t>
            </a:r>
            <a:endParaRPr lang="en-US" sz="2800" i="1" kern="0" dirty="0">
              <a:solidFill>
                <a:srgbClr val="000000"/>
              </a:solidFill>
            </a:endParaRPr>
          </a:p>
        </p:txBody>
      </p:sp>
      <p:sp>
        <p:nvSpPr>
          <p:cNvPr id="10" name="Rounded Rectangle 9"/>
          <p:cNvSpPr>
            <a:spLocks noChangeArrowheads="1"/>
          </p:cNvSpPr>
          <p:nvPr/>
        </p:nvSpPr>
        <p:spPr bwMode="auto">
          <a:xfrm>
            <a:off x="5395913" y="5715000"/>
            <a:ext cx="728662" cy="3810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 name="Rectangle 3"/>
          <p:cNvSpPr txBox="1">
            <a:spLocks noChangeArrowheads="1"/>
          </p:cNvSpPr>
          <p:nvPr/>
        </p:nvSpPr>
        <p:spPr bwMode="auto">
          <a:xfrm>
            <a:off x="685800" y="1219200"/>
            <a:ext cx="8077200" cy="9144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800" kern="0" dirty="0">
                <a:solidFill>
                  <a:srgbClr val="000000"/>
                </a:solidFill>
              </a:rPr>
              <a:t>Add .5000 to .2123 to get the cumulative area of .7123.  Then look for that value inside Table E.</a:t>
            </a:r>
            <a:endParaRPr lang="en-US" sz="2800" i="1" kern="0" dirty="0">
              <a:solidFill>
                <a:srgbClr val="000000"/>
              </a:solidFill>
            </a:endParaRPr>
          </a:p>
        </p:txBody>
      </p:sp>
      <p:sp>
        <p:nvSpPr>
          <p:cNvPr id="11"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30</a:t>
            </a:fld>
            <a:endParaRPr lang="en-US" dirty="0" smtClean="0">
              <a:solidFill>
                <a:srgbClr val="000000"/>
              </a:solidFill>
              <a:latin typeface="Arial Black" pitchFamily="34" charset="0"/>
            </a:endParaRPr>
          </a:p>
        </p:txBody>
      </p:sp>
      <p:sp>
        <p:nvSpPr>
          <p:cNvPr id="1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420627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609600"/>
            <a:ext cx="8229600" cy="990600"/>
          </a:xfrm>
        </p:spPr>
        <p:txBody>
          <a:bodyPr/>
          <a:lstStyle/>
          <a:p>
            <a:pPr eaLnBrk="1" hangingPunct="1"/>
            <a:r>
              <a:rPr lang="en-US" sz="4000" smtClean="0"/>
              <a:t>6.2 Applications of the Normal Distributions</a:t>
            </a:r>
          </a:p>
        </p:txBody>
      </p:sp>
      <p:sp>
        <p:nvSpPr>
          <p:cNvPr id="8195" name="Rectangle 3"/>
          <p:cNvSpPr>
            <a:spLocks noGrp="1" noChangeArrowheads="1"/>
          </p:cNvSpPr>
          <p:nvPr>
            <p:ph type="body" idx="1"/>
          </p:nvPr>
        </p:nvSpPr>
        <p:spPr>
          <a:xfrm>
            <a:off x="457200" y="1828800"/>
            <a:ext cx="8077200" cy="3657600"/>
          </a:xfrm>
        </p:spPr>
        <p:txBody>
          <a:bodyPr/>
          <a:lstStyle/>
          <a:p>
            <a:r>
              <a:rPr lang="en-US" sz="2800" smtClean="0"/>
              <a:t>The standard normal distribution curve can be used to solve a wide variety of practical problems. The only requirement is that the variable be normally or approximately normally distributed.</a:t>
            </a:r>
          </a:p>
          <a:p>
            <a:r>
              <a:rPr lang="en-US" sz="2800" smtClean="0"/>
              <a:t>For all the problems presented in this chapter, you can assume that the variable is normally or approximately normally distributed.</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276689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609600"/>
            <a:ext cx="8229600" cy="990600"/>
          </a:xfrm>
        </p:spPr>
        <p:txBody>
          <a:bodyPr/>
          <a:lstStyle/>
          <a:p>
            <a:pPr eaLnBrk="1" hangingPunct="1"/>
            <a:r>
              <a:rPr lang="en-US" sz="4000" smtClean="0"/>
              <a:t>Applications of the Normal Distributions</a:t>
            </a:r>
          </a:p>
        </p:txBody>
      </p:sp>
      <p:sp>
        <p:nvSpPr>
          <p:cNvPr id="8195" name="Rectangle 3"/>
          <p:cNvSpPr>
            <a:spLocks noGrp="1" noChangeArrowheads="1"/>
          </p:cNvSpPr>
          <p:nvPr>
            <p:ph type="body" idx="1"/>
          </p:nvPr>
        </p:nvSpPr>
        <p:spPr>
          <a:xfrm>
            <a:off x="457200" y="1828800"/>
            <a:ext cx="8077200" cy="2057400"/>
          </a:xfrm>
        </p:spPr>
        <p:txBody>
          <a:bodyPr/>
          <a:lstStyle/>
          <a:p>
            <a:pPr marL="0" indent="0">
              <a:buNone/>
            </a:pPr>
            <a:r>
              <a:rPr lang="en-US" sz="2800" dirty="0"/>
              <a:t>To solve problems by using the standard normal distribution, transform the </a:t>
            </a:r>
            <a:r>
              <a:rPr lang="en-US" sz="2800" dirty="0" err="1" smtClean="0"/>
              <a:t>originalvariable</a:t>
            </a:r>
            <a:r>
              <a:rPr lang="en-US" sz="2800" dirty="0" smtClean="0"/>
              <a:t> </a:t>
            </a:r>
            <a:r>
              <a:rPr lang="en-US" sz="2800" dirty="0"/>
              <a:t>to a standard normal distribution variable by using </a:t>
            </a:r>
            <a:r>
              <a:rPr lang="en-US" sz="2800" dirty="0" smtClean="0"/>
              <a:t>the formula.</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32</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86200"/>
            <a:ext cx="8458200" cy="1295400"/>
          </a:xfrm>
          <a:prstGeom prst="rect">
            <a:avLst/>
          </a:prstGeom>
        </p:spPr>
      </p:pic>
    </p:spTree>
    <p:extLst>
      <p:ext uri="{BB962C8B-B14F-4D97-AF65-F5344CB8AC3E}">
        <p14:creationId xmlns:p14="http://schemas.microsoft.com/office/powerpoint/2010/main" val="3897619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52227"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6-2</a:t>
            </a:r>
          </a:p>
          <a:p>
            <a:pPr>
              <a:buFont typeface="Wingdings" pitchFamily="2" charset="2"/>
              <a:buNone/>
            </a:pPr>
            <a:r>
              <a:rPr lang="en-US" sz="3600" dirty="0" smtClean="0"/>
              <a:t>Example 6-6</a:t>
            </a:r>
          </a:p>
          <a:p>
            <a:pPr>
              <a:buFont typeface="Wingdings" pitchFamily="2" charset="2"/>
              <a:buNone/>
            </a:pPr>
            <a:r>
              <a:rPr lang="en-US" sz="3600" dirty="0" smtClean="0"/>
              <a:t>Page #329</a:t>
            </a:r>
          </a:p>
          <a:p>
            <a:pPr>
              <a:buFont typeface="Wingdings" pitchFamily="2" charset="2"/>
              <a:buNone/>
            </a:pPr>
            <a:endParaRPr lang="en-US" sz="36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058491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524" y="2590800"/>
            <a:ext cx="6440488" cy="2622082"/>
          </a:xfrm>
          <a:prstGeom prst="rect">
            <a:avLst/>
          </a:prstGeom>
        </p:spPr>
      </p:pic>
      <p:sp>
        <p:nvSpPr>
          <p:cNvPr id="53250"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6-6: Liters of Blood</a:t>
            </a:r>
          </a:p>
        </p:txBody>
      </p:sp>
      <p:sp>
        <p:nvSpPr>
          <p:cNvPr id="28675" name="Rectangle 3"/>
          <p:cNvSpPr>
            <a:spLocks noGrp="1" noChangeArrowheads="1"/>
          </p:cNvSpPr>
          <p:nvPr>
            <p:ph type="body" idx="1"/>
          </p:nvPr>
        </p:nvSpPr>
        <p:spPr>
          <a:xfrm>
            <a:off x="762000" y="1143000"/>
            <a:ext cx="8077200" cy="1676400"/>
          </a:xfrm>
        </p:spPr>
        <p:txBody>
          <a:bodyPr/>
          <a:lstStyle/>
          <a:p>
            <a:pPr marL="0" indent="0">
              <a:buNone/>
            </a:pPr>
            <a:r>
              <a:rPr lang="en-US" sz="2400" dirty="0"/>
              <a:t>An adult has on average 5.2 liters of blood. Assume the variable is normally </a:t>
            </a:r>
            <a:r>
              <a:rPr lang="en-US" sz="2400" dirty="0" smtClean="0"/>
              <a:t>distributed and </a:t>
            </a:r>
            <a:r>
              <a:rPr lang="en-US" sz="2400" dirty="0"/>
              <a:t>has a </a:t>
            </a:r>
            <a:r>
              <a:rPr lang="en-US" sz="2400" dirty="0" smtClean="0"/>
              <a:t>standard deviation </a:t>
            </a:r>
            <a:r>
              <a:rPr lang="en-US" sz="2400" dirty="0"/>
              <a:t>of 0.3. Find the percentage of people who have less </a:t>
            </a:r>
            <a:r>
              <a:rPr lang="en-US" sz="2400" dirty="0" smtClean="0"/>
              <a:t>than5.4 </a:t>
            </a:r>
            <a:r>
              <a:rPr lang="en-US" sz="2400" dirty="0"/>
              <a:t>liters of blood in their system.</a:t>
            </a:r>
            <a:r>
              <a:rPr lang="en-US" sz="2400" dirty="0" smtClean="0"/>
              <a:t> </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712" y="5138596"/>
            <a:ext cx="6893409" cy="1216484"/>
          </a:xfrm>
          <a:prstGeom prst="rect">
            <a:avLst/>
          </a:prstGeom>
        </p:spPr>
      </p:pic>
    </p:spTree>
    <p:extLst>
      <p:ext uri="{BB962C8B-B14F-4D97-AF65-F5344CB8AC3E}">
        <p14:creationId xmlns:p14="http://schemas.microsoft.com/office/powerpoint/2010/main" val="1038504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533400"/>
            <a:ext cx="8229600" cy="685800"/>
          </a:xfrm>
        </p:spPr>
        <p:txBody>
          <a:bodyPr/>
          <a:lstStyle/>
          <a:p>
            <a:pPr eaLnBrk="1" hangingPunct="1"/>
            <a:r>
              <a:rPr lang="en-US" sz="3600" dirty="0" smtClean="0"/>
              <a:t>Example 6-6: Summer Spending</a:t>
            </a:r>
          </a:p>
        </p:txBody>
      </p:sp>
      <p:sp>
        <p:nvSpPr>
          <p:cNvPr id="28675" name="Rectangle 3"/>
          <p:cNvSpPr>
            <a:spLocks noGrp="1" noChangeArrowheads="1"/>
          </p:cNvSpPr>
          <p:nvPr>
            <p:ph type="body" idx="1"/>
          </p:nvPr>
        </p:nvSpPr>
        <p:spPr>
          <a:xfrm>
            <a:off x="762000" y="5105400"/>
            <a:ext cx="8077200" cy="1143000"/>
          </a:xfrm>
        </p:spPr>
        <p:txBody>
          <a:bodyPr/>
          <a:lstStyle/>
          <a:p>
            <a:pPr marL="0" indent="0">
              <a:buFont typeface="Wingdings" pitchFamily="2" charset="2"/>
              <a:buNone/>
            </a:pPr>
            <a:r>
              <a:rPr lang="en-US" sz="2800" dirty="0" smtClean="0"/>
              <a:t>Find the area for 0.67 which is 0.7486 or 74.87%</a:t>
            </a:r>
          </a:p>
        </p:txBody>
      </p:sp>
      <p:pic>
        <p:nvPicPr>
          <p:cNvPr id="11571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3999" y="1752600"/>
            <a:ext cx="6170819"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35</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041477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54275"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6-2</a:t>
            </a:r>
          </a:p>
          <a:p>
            <a:pPr>
              <a:buFont typeface="Wingdings" pitchFamily="2" charset="2"/>
              <a:buNone/>
            </a:pPr>
            <a:r>
              <a:rPr lang="en-US" sz="3600" dirty="0" smtClean="0"/>
              <a:t>Example 6-7a</a:t>
            </a:r>
          </a:p>
          <a:p>
            <a:pPr>
              <a:buFont typeface="Wingdings" pitchFamily="2" charset="2"/>
              <a:buNone/>
            </a:pPr>
            <a:r>
              <a:rPr lang="en-US" sz="3600" dirty="0" smtClean="0"/>
              <a:t>Page #330</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440481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503" y="3886200"/>
            <a:ext cx="5322815"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body" idx="1"/>
          </p:nvPr>
        </p:nvSpPr>
        <p:spPr>
          <a:xfrm>
            <a:off x="685800" y="838200"/>
            <a:ext cx="8077200" cy="3276600"/>
          </a:xfrm>
        </p:spPr>
        <p:txBody>
          <a:bodyPr/>
          <a:lstStyle/>
          <a:p>
            <a:pPr marL="0" indent="0">
              <a:buNone/>
            </a:pPr>
            <a:r>
              <a:rPr lang="en-US" sz="2400" dirty="0"/>
              <a:t>Each month, an American household generates an average of 28 pounds of </a:t>
            </a:r>
            <a:r>
              <a:rPr lang="en-US" sz="2400" dirty="0" smtClean="0"/>
              <a:t>newspaper for </a:t>
            </a:r>
            <a:r>
              <a:rPr lang="en-US" sz="2400" dirty="0"/>
              <a:t>garbage or recycling. Assume the variable is approximately normally </a:t>
            </a:r>
            <a:r>
              <a:rPr lang="en-US" sz="2400" dirty="0" smtClean="0"/>
              <a:t>distributed and </a:t>
            </a:r>
            <a:r>
              <a:rPr lang="en-US" sz="2400" dirty="0"/>
              <a:t>the standard deviation is 2 pounds. If </a:t>
            </a:r>
            <a:r>
              <a:rPr lang="en-US" sz="2400" dirty="0" smtClean="0"/>
              <a:t>a household </a:t>
            </a:r>
            <a:r>
              <a:rPr lang="en-US" sz="2400" dirty="0"/>
              <a:t>is selected at random, find </a:t>
            </a:r>
            <a:r>
              <a:rPr lang="en-US" sz="2400" dirty="0" smtClean="0"/>
              <a:t>the probability </a:t>
            </a:r>
            <a:r>
              <a:rPr lang="en-US" sz="2400" dirty="0"/>
              <a:t>of its generating</a:t>
            </a:r>
            <a:r>
              <a:rPr lang="en-US" sz="2400" dirty="0" smtClean="0"/>
              <a:t>.</a:t>
            </a:r>
          </a:p>
          <a:p>
            <a:pPr marL="457200" indent="-457200">
              <a:buAutoNum type="alphaLcPeriod"/>
            </a:pPr>
            <a:r>
              <a:rPr lang="en-US" sz="2400" dirty="0" smtClean="0"/>
              <a:t>Between 27 and 31 pounds per month</a:t>
            </a:r>
          </a:p>
          <a:p>
            <a:pPr marL="457200" indent="-457200">
              <a:buAutoNum type="alphaLcPeriod"/>
            </a:pPr>
            <a:r>
              <a:rPr lang="en-US" sz="2400" dirty="0" smtClean="0"/>
              <a:t>More than 30.2 pounds per month</a:t>
            </a:r>
          </a:p>
          <a:p>
            <a:pPr marL="0" indent="0">
              <a:buFont typeface="Wingdings" pitchFamily="2" charset="2"/>
              <a:buNone/>
            </a:pPr>
            <a:endParaRPr lang="en-US" sz="1200" dirty="0" smtClean="0"/>
          </a:p>
        </p:txBody>
      </p:sp>
      <p:sp>
        <p:nvSpPr>
          <p:cNvPr id="55299" name="Rectangle 2"/>
          <p:cNvSpPr>
            <a:spLocks noGrp="1" noChangeArrowheads="1"/>
          </p:cNvSpPr>
          <p:nvPr>
            <p:ph type="title"/>
          </p:nvPr>
        </p:nvSpPr>
        <p:spPr>
          <a:xfrm>
            <a:off x="457200" y="228600"/>
            <a:ext cx="8229600" cy="685800"/>
          </a:xfrm>
        </p:spPr>
        <p:txBody>
          <a:bodyPr/>
          <a:lstStyle/>
          <a:p>
            <a:pPr eaLnBrk="1" hangingPunct="1"/>
            <a:r>
              <a:rPr lang="en-US" sz="3600" dirty="0" smtClean="0"/>
              <a:t>Example 6-7a: Newspaper Recycling</a:t>
            </a:r>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37</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259804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457200"/>
            <a:ext cx="8229600" cy="685800"/>
          </a:xfrm>
        </p:spPr>
        <p:txBody>
          <a:bodyPr/>
          <a:lstStyle/>
          <a:p>
            <a:pPr eaLnBrk="1" hangingPunct="1"/>
            <a:r>
              <a:rPr lang="en-US" sz="3600" smtClean="0"/>
              <a:t>Example 6-7a: Newspaper Recycling</a:t>
            </a:r>
          </a:p>
        </p:txBody>
      </p:sp>
      <p:sp>
        <p:nvSpPr>
          <p:cNvPr id="4101" name="Rectangle 3"/>
          <p:cNvSpPr>
            <a:spLocks noGrp="1" noChangeArrowheads="1"/>
          </p:cNvSpPr>
          <p:nvPr>
            <p:ph type="body" idx="1"/>
          </p:nvPr>
        </p:nvSpPr>
        <p:spPr>
          <a:xfrm>
            <a:off x="762000" y="1143000"/>
            <a:ext cx="8077200" cy="457200"/>
          </a:xfrm>
        </p:spPr>
        <p:txBody>
          <a:bodyPr/>
          <a:lstStyle/>
          <a:p>
            <a:pPr marL="0" indent="0">
              <a:buFont typeface="Wingdings" pitchFamily="2" charset="2"/>
              <a:buNone/>
            </a:pPr>
            <a:r>
              <a:rPr lang="en-US" sz="2400" dirty="0" smtClean="0"/>
              <a:t>Step 2: Find the two z values</a:t>
            </a:r>
          </a:p>
          <a:p>
            <a:pPr marL="0" indent="0">
              <a:buFont typeface="Wingdings" pitchFamily="2" charset="2"/>
              <a:buNone/>
            </a:pPr>
            <a:endParaRPr lang="en-US" sz="2400" i="1" dirty="0" smtClean="0"/>
          </a:p>
          <a:p>
            <a:pPr marL="0" indent="0">
              <a:buFont typeface="Wingdings" pitchFamily="2" charset="2"/>
              <a:buNone/>
            </a:pPr>
            <a:endParaRPr lang="en-US" sz="2000" dirty="0" smtClean="0"/>
          </a:p>
        </p:txBody>
      </p:sp>
      <p:sp>
        <p:nvSpPr>
          <p:cNvPr id="11" name="Rectangle 3"/>
          <p:cNvSpPr txBox="1">
            <a:spLocks noChangeArrowheads="1"/>
          </p:cNvSpPr>
          <p:nvPr/>
        </p:nvSpPr>
        <p:spPr bwMode="auto">
          <a:xfrm>
            <a:off x="776288" y="4191000"/>
            <a:ext cx="8139112" cy="12192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800" kern="0" dirty="0">
                <a:solidFill>
                  <a:srgbClr val="000000"/>
                </a:solidFill>
              </a:rPr>
              <a:t>Table E gives us an area of </a:t>
            </a:r>
            <a:r>
              <a:rPr lang="en-US" sz="2800" kern="0" dirty="0" smtClean="0">
                <a:solidFill>
                  <a:srgbClr val="000000"/>
                </a:solidFill>
              </a:rPr>
              <a:t>0.9332 – 0.3085 </a:t>
            </a:r>
            <a:r>
              <a:rPr lang="en-US" sz="2800" kern="0" dirty="0">
                <a:solidFill>
                  <a:srgbClr val="000000"/>
                </a:solidFill>
              </a:rPr>
              <a:t>= </a:t>
            </a:r>
            <a:r>
              <a:rPr lang="en-US" sz="2800" kern="0" dirty="0" smtClean="0">
                <a:solidFill>
                  <a:srgbClr val="000000"/>
                </a:solidFill>
              </a:rPr>
              <a:t>0.6247. The </a:t>
            </a:r>
            <a:r>
              <a:rPr lang="en-US" sz="2800" kern="0" dirty="0">
                <a:solidFill>
                  <a:srgbClr val="000000"/>
                </a:solidFill>
              </a:rPr>
              <a:t>probability is 62%.</a:t>
            </a:r>
            <a:endParaRPr lang="en-US" sz="2800" i="1" kern="0" dirty="0">
              <a:solidFill>
                <a:srgbClr val="000000"/>
              </a:solidFill>
            </a:endParaRPr>
          </a:p>
        </p:txBody>
      </p:sp>
      <p:sp>
        <p:nvSpPr>
          <p:cNvPr id="12"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38</a:t>
            </a:fld>
            <a:endParaRPr lang="en-US" dirty="0" smtClean="0">
              <a:solidFill>
                <a:srgbClr val="000000"/>
              </a:solidFill>
              <a:latin typeface="Arial Black" pitchFamily="34" charset="0"/>
            </a:endParaRPr>
          </a:p>
        </p:txBody>
      </p:sp>
      <p:sp>
        <p:nvSpPr>
          <p:cNvPr id="13"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391" y="1752600"/>
            <a:ext cx="5083215" cy="1865065"/>
          </a:xfrm>
          <a:prstGeom prst="rect">
            <a:avLst/>
          </a:prstGeom>
        </p:spPr>
      </p:pic>
    </p:spTree>
    <p:extLst>
      <p:ext uri="{BB962C8B-B14F-4D97-AF65-F5344CB8AC3E}">
        <p14:creationId xmlns:p14="http://schemas.microsoft.com/office/powerpoint/2010/main" val="1510222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56323"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6-2</a:t>
            </a:r>
          </a:p>
          <a:p>
            <a:pPr>
              <a:buFont typeface="Wingdings" pitchFamily="2" charset="2"/>
              <a:buNone/>
            </a:pPr>
            <a:r>
              <a:rPr lang="en-US" sz="3600" dirty="0" smtClean="0"/>
              <a:t>Example 6-8</a:t>
            </a:r>
          </a:p>
          <a:p>
            <a:pPr>
              <a:buFont typeface="Wingdings" pitchFamily="2" charset="2"/>
              <a:buNone/>
            </a:pPr>
            <a:r>
              <a:rPr lang="en-US" sz="3600" dirty="0" smtClean="0"/>
              <a:t>Page #331</a:t>
            </a:r>
          </a:p>
          <a:p>
            <a:pPr>
              <a:buFont typeface="Wingdings" pitchFamily="2" charset="2"/>
              <a:buNone/>
            </a:pPr>
            <a:endParaRPr lang="en-US" sz="36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39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358639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pterSubTitle" hidden="1"/>
          <p:cNvSpPr>
            <a:spLocks noGrp="1"/>
          </p:cNvSpPr>
          <p:nvPr>
            <p:ph type="body" sz="quarter" idx="12"/>
          </p:nvPr>
        </p:nvSpPr>
        <p:spPr/>
        <p:txBody>
          <a:bodyPr/>
          <a:lstStyle/>
          <a:p>
            <a:pPr>
              <a:buNone/>
            </a:pPr>
            <a:endParaRPr lang="en-US">
              <a:solidFill>
                <a:srgbClr val="000000"/>
              </a:solidFill>
            </a:endParaRPr>
          </a:p>
        </p:txBody>
      </p:sp>
      <p:sp>
        <p:nvSpPr>
          <p:cNvPr id="5" name="SectionNumber" hidden="1"/>
          <p:cNvSpPr>
            <a:spLocks noGrp="1"/>
          </p:cNvSpPr>
          <p:nvPr>
            <p:ph type="body" sz="quarter" idx="13"/>
          </p:nvPr>
        </p:nvSpPr>
        <p:spPr/>
        <p:txBody>
          <a:bodyPr/>
          <a:lstStyle/>
          <a:p>
            <a:pPr>
              <a:buNone/>
            </a:pPr>
            <a:r>
              <a:rPr lang="en-US" b="1" smtClean="0">
                <a:solidFill>
                  <a:srgbClr val="000000"/>
                </a:solidFill>
              </a:rPr>
              <a:t>1.1</a:t>
            </a:r>
            <a:endParaRPr lang="en-US" b="1">
              <a:solidFill>
                <a:srgbClr val="000000"/>
              </a:solidFill>
            </a:endParaRPr>
          </a:p>
        </p:txBody>
      </p:sp>
      <p:sp>
        <p:nvSpPr>
          <p:cNvPr id="6" name="SectionTitle" hidden="1"/>
          <p:cNvSpPr>
            <a:spLocks noGrp="1"/>
          </p:cNvSpPr>
          <p:nvPr>
            <p:ph type="body" sz="quarter" idx="14"/>
          </p:nvPr>
        </p:nvSpPr>
        <p:spPr/>
        <p:txBody>
          <a:bodyPr/>
          <a:lstStyle/>
          <a:p>
            <a:pPr>
              <a:buNone/>
            </a:pPr>
            <a:r>
              <a:rPr lang="en-US" b="1" smtClean="0">
                <a:solidFill>
                  <a:srgbClr val="000000"/>
                </a:solidFill>
              </a:rPr>
              <a:t>Descriptive and inferential statistics</a:t>
            </a:r>
            <a:endParaRPr lang="en-US" b="1">
              <a:solidFill>
                <a:srgbClr val="000000"/>
              </a:solidFill>
            </a:endParaRPr>
          </a:p>
        </p:txBody>
      </p:sp>
      <p:sp>
        <p:nvSpPr>
          <p:cNvPr id="7" name="ObjectiveNumber" hidden="1"/>
          <p:cNvSpPr>
            <a:spLocks noGrp="1"/>
          </p:cNvSpPr>
          <p:nvPr>
            <p:ph type="body" sz="quarter" idx="15"/>
          </p:nvPr>
        </p:nvSpPr>
        <p:spPr/>
        <p:txBody>
          <a:bodyPr/>
          <a:lstStyle/>
          <a:p>
            <a:pPr>
              <a:buNone/>
            </a:pPr>
            <a:endParaRPr lang="en-US">
              <a:solidFill>
                <a:srgbClr val="000000"/>
              </a:solidFill>
            </a:endParaRPr>
          </a:p>
        </p:txBody>
      </p:sp>
      <p:sp>
        <p:nvSpPr>
          <p:cNvPr id="8" name="Objective" hidden="1"/>
          <p:cNvSpPr>
            <a:spLocks noGrp="1"/>
          </p:cNvSpPr>
          <p:nvPr>
            <p:ph type="body" sz="quarter" idx="16"/>
          </p:nvPr>
        </p:nvSpPr>
        <p:spPr/>
        <p:txBody>
          <a:bodyPr/>
          <a:lstStyle/>
          <a:p>
            <a:pPr>
              <a:buNone/>
            </a:pPr>
            <a:endParaRPr lang="en-US">
              <a:solidFill>
                <a:srgbClr val="000000"/>
              </a:solidFill>
            </a:endParaRPr>
          </a:p>
        </p:txBody>
      </p:sp>
      <p:sp>
        <p:nvSpPr>
          <p:cNvPr id="9" name="ItemNumber" hidden="1"/>
          <p:cNvSpPr>
            <a:spLocks noGrp="1"/>
          </p:cNvSpPr>
          <p:nvPr>
            <p:ph type="body" sz="quarter" idx="17"/>
          </p:nvPr>
        </p:nvSpPr>
        <p:spPr/>
        <p:txBody>
          <a:bodyPr/>
          <a:lstStyle/>
          <a:p>
            <a:pPr>
              <a:buNone/>
            </a:pPr>
            <a:endParaRPr lang="en-US">
              <a:solidFill>
                <a:srgbClr val="000000"/>
              </a:solidFill>
            </a:endParaRPr>
          </a:p>
        </p:txBody>
      </p:sp>
      <p:sp>
        <p:nvSpPr>
          <p:cNvPr id="10" name="ItemTitle" hidden="1"/>
          <p:cNvSpPr>
            <a:spLocks noGrp="1"/>
          </p:cNvSpPr>
          <p:nvPr>
            <p:ph type="body" sz="quarter" idx="18"/>
          </p:nvPr>
        </p:nvSpPr>
        <p:spPr/>
        <p:txBody>
          <a:bodyPr/>
          <a:lstStyle/>
          <a:p>
            <a:pPr>
              <a:buNone/>
            </a:pPr>
            <a:endParaRPr lang="en-US">
              <a:solidFill>
                <a:srgbClr val="000000"/>
              </a:solidFill>
            </a:endParaRPr>
          </a:p>
        </p:txBody>
      </p:sp>
      <p:sp>
        <p:nvSpPr>
          <p:cNvPr id="11" name="CONS" hidden="1"/>
          <p:cNvSpPr>
            <a:spLocks noGrp="1"/>
          </p:cNvSpPr>
          <p:nvPr>
            <p:ph type="body" sz="quarter" idx="19"/>
          </p:nvPr>
        </p:nvSpPr>
        <p:spPr/>
        <p:txBody>
          <a:bodyPr/>
          <a:lstStyle/>
          <a:p>
            <a:pPr>
              <a:buNone/>
            </a:pPr>
            <a:endParaRPr lang="en-US">
              <a:solidFill>
                <a:srgbClr val="000000"/>
              </a:solidFill>
            </a:endParaRPr>
          </a:p>
        </p:txBody>
      </p:sp>
      <p:sp>
        <p:nvSpPr>
          <p:cNvPr id="12" name="SlideNumber" hidden="1"/>
          <p:cNvSpPr>
            <a:spLocks noGrp="1"/>
          </p:cNvSpPr>
          <p:nvPr>
            <p:ph type="body" sz="quarter" idx="20"/>
          </p:nvPr>
        </p:nvSpPr>
        <p:spPr/>
        <p:txBody>
          <a:bodyPr/>
          <a:lstStyle/>
          <a:p>
            <a:pPr>
              <a:buNone/>
            </a:pPr>
            <a:endParaRPr lang="en-US">
              <a:solidFill>
                <a:srgbClr val="000000"/>
              </a:solidFill>
            </a:endParaRPr>
          </a:p>
        </p:txBody>
      </p:sp>
      <p:sp>
        <p:nvSpPr>
          <p:cNvPr id="13" name="Copyright" hidden="1"/>
          <p:cNvSpPr>
            <a:spLocks noGrp="1"/>
          </p:cNvSpPr>
          <p:nvPr>
            <p:ph type="body" sz="quarter" idx="21"/>
          </p:nvPr>
        </p:nvSpPr>
        <p:spPr/>
        <p:txBody>
          <a:bodyPr/>
          <a:lstStyle/>
          <a:p>
            <a:pPr>
              <a:buNone/>
            </a:pPr>
            <a:endParaRPr lang="en-US">
              <a:solidFill>
                <a:srgbClr val="000000"/>
              </a:solidFill>
            </a:endParaRPr>
          </a:p>
        </p:txBody>
      </p:sp>
      <p:graphicFrame>
        <p:nvGraphicFramePr>
          <p:cNvPr id="14" name="ObjectivesTable"/>
          <p:cNvGraphicFramePr>
            <a:graphicFrameLocks noGrp="1"/>
          </p:cNvGraphicFramePr>
          <p:nvPr>
            <p:extLst>
              <p:ext uri="{D42A27DB-BD31-4B8C-83A1-F6EECF244321}">
                <p14:modId xmlns:p14="http://schemas.microsoft.com/office/powerpoint/2010/main" val="903705511"/>
              </p:ext>
            </p:extLst>
          </p:nvPr>
        </p:nvGraphicFramePr>
        <p:xfrm>
          <a:off x="152400" y="2133600"/>
          <a:ext cx="8686800" cy="1889760"/>
        </p:xfrm>
        <a:graphic>
          <a:graphicData uri="http://schemas.openxmlformats.org/drawingml/2006/table">
            <a:tbl>
              <a:tblPr>
                <a:tableStyleId>{5C22544A-7EE6-4342-B048-85BDC9FD1C3A}</a:tableStyleId>
              </a:tblPr>
              <a:tblGrid>
                <a:gridCol w="838200"/>
                <a:gridCol w="7848600"/>
              </a:tblGrid>
              <a:tr h="471170">
                <a:tc>
                  <a:txBody>
                    <a:bodyPr/>
                    <a:lstStyle/>
                    <a:p>
                      <a:pPr algn="ctr"/>
                      <a:r>
                        <a:rPr lang="en-US" sz="2800" b="1" dirty="0" smtClean="0">
                          <a:solidFill>
                            <a:schemeClr val="tx1"/>
                          </a:solidFill>
                          <a:latin typeface="+mn-lt"/>
                        </a:rPr>
                        <a:t>6</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Use the central limit theorem to solve problems involving sample means for large samples.</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r h="471170">
                <a:tc>
                  <a:txBody>
                    <a:bodyPr/>
                    <a:lstStyle/>
                    <a:p>
                      <a:pPr algn="ctr"/>
                      <a:r>
                        <a:rPr lang="en-US" sz="2800" b="1" dirty="0" smtClean="0">
                          <a:solidFill>
                            <a:schemeClr val="tx1"/>
                          </a:solidFill>
                          <a:latin typeface="+mn-lt"/>
                        </a:rPr>
                        <a:t>7</a:t>
                      </a:r>
                      <a:endParaRPr lang="en-US" sz="2800" b="1" dirty="0">
                        <a:solidFill>
                          <a:schemeClr val="tx1"/>
                        </a:solidFill>
                        <a:latin typeface="+mn-lt"/>
                      </a:endParaRPr>
                    </a:p>
                  </a:txBody>
                  <a:tcPr>
                    <a:lnL w="12700" cmpd="sng">
                      <a:noFill/>
                    </a:lnL>
                    <a:lnR w="12700" cap="flat" cmpd="sng" algn="ctr">
                      <a:noFill/>
                      <a:prstDash val="solid"/>
                      <a:round/>
                      <a:headEnd type="none" w="med" len="med"/>
                      <a:tailEnd type="none" w="med" len="med"/>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smtClean="0">
                          <a:solidFill>
                            <a:schemeClr val="tx1"/>
                          </a:solidFill>
                          <a:latin typeface="+mn-lt"/>
                        </a:rPr>
                        <a:t>Use the normal approximation to compute probabilities for a binomial variable.</a:t>
                      </a:r>
                      <a:endParaRPr lang="en-US" sz="2800" b="0" dirty="0">
                        <a:solidFill>
                          <a:schemeClr val="tx1"/>
                        </a:solidFill>
                        <a:latin typeface="+mn-lt"/>
                      </a:endParaRPr>
                    </a:p>
                  </a:txBody>
                  <a:tcPr>
                    <a:lnL w="12700" cap="flat" cmpd="sng" algn="ctr">
                      <a:noFill/>
                      <a:prstDash val="solid"/>
                      <a:round/>
                      <a:headEnd type="none" w="med" len="med"/>
                      <a:tailEnd type="none" w="med" len="med"/>
                    </a:lnL>
                    <a:lnR w="12700" cmpd="sng">
                      <a:noFill/>
                    </a:lnR>
                    <a:lnT w="57150" cap="flat" cmpd="sng" algn="ctr">
                      <a:solidFill>
                        <a:srgbClr val="E4F2E8"/>
                      </a:solidFill>
                      <a:prstDash val="solid"/>
                      <a:round/>
                      <a:headEnd type="none" w="med" len="med"/>
                      <a:tailEnd type="none" w="med" len="med"/>
                    </a:lnT>
                    <a:lnB w="57150" cap="flat" cmpd="sng" algn="ctr">
                      <a:solidFill>
                        <a:srgbClr val="E4F2E8"/>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457200" y="969660"/>
            <a:ext cx="4778424" cy="769441"/>
          </a:xfrm>
          <a:prstGeom prst="rect">
            <a:avLst/>
          </a:prstGeom>
          <a:noFill/>
        </p:spPr>
        <p:txBody>
          <a:bodyPr wrap="none" rtlCol="0">
            <a:spAutoFit/>
          </a:bodyPr>
          <a:lstStyle/>
          <a:p>
            <a:r>
              <a:rPr lang="en-US" sz="4400" b="1" dirty="0" smtClean="0"/>
              <a:t>Learning Objectives</a:t>
            </a:r>
            <a:endParaRPr lang="en-US" sz="4400" b="1" dirty="0"/>
          </a:p>
        </p:txBody>
      </p:sp>
    </p:spTree>
    <p:custDataLst>
      <p:tags r:id="rId1"/>
    </p:custDataLst>
    <p:extLst>
      <p:ext uri="{BB962C8B-B14F-4D97-AF65-F5344CB8AC3E}">
        <p14:creationId xmlns:p14="http://schemas.microsoft.com/office/powerpoint/2010/main" val="1274724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295400"/>
            <a:ext cx="8077200" cy="1981200"/>
          </a:xfrm>
        </p:spPr>
        <p:txBody>
          <a:bodyPr/>
          <a:lstStyle/>
          <a:p>
            <a:pPr marL="0" indent="0">
              <a:buNone/>
            </a:pPr>
            <a:r>
              <a:rPr lang="en-US" sz="2800" dirty="0" smtClean="0"/>
              <a:t>A desktop PC used 120 watts of electricity per hour based on 4 hours of use per day the variable is approximately normally distributed and the standard deviation is 6. If 500 PCs are selected, approximately how many will use less than 106 watts of power</a:t>
            </a:r>
          </a:p>
        </p:txBody>
      </p:sp>
      <p:sp>
        <p:nvSpPr>
          <p:cNvPr id="57347" name="Rectangle 2"/>
          <p:cNvSpPr>
            <a:spLocks noGrp="1" noChangeArrowheads="1"/>
          </p:cNvSpPr>
          <p:nvPr>
            <p:ph type="title"/>
          </p:nvPr>
        </p:nvSpPr>
        <p:spPr>
          <a:xfrm>
            <a:off x="533400" y="152400"/>
            <a:ext cx="8153400" cy="1143000"/>
          </a:xfrm>
        </p:spPr>
        <p:txBody>
          <a:bodyPr/>
          <a:lstStyle/>
          <a:p>
            <a:pPr eaLnBrk="1" hangingPunct="1"/>
            <a:r>
              <a:rPr lang="en-US" sz="3600" dirty="0" smtClean="0"/>
              <a:t>Example 6-8: Amount of Electricity Used by a PC</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06938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491" y="1447799"/>
            <a:ext cx="6854797" cy="2509345"/>
          </a:xfrm>
          <a:prstGeom prst="rect">
            <a:avLst/>
          </a:prstGeom>
        </p:spPr>
      </p:pic>
      <p:sp>
        <p:nvSpPr>
          <p:cNvPr id="28675" name="Rectangle 3"/>
          <p:cNvSpPr>
            <a:spLocks noGrp="1" noChangeArrowheads="1"/>
          </p:cNvSpPr>
          <p:nvPr>
            <p:ph type="body" idx="1"/>
          </p:nvPr>
        </p:nvSpPr>
        <p:spPr>
          <a:xfrm>
            <a:off x="152400" y="3810000"/>
            <a:ext cx="8077200" cy="533400"/>
          </a:xfrm>
        </p:spPr>
        <p:txBody>
          <a:bodyPr/>
          <a:lstStyle/>
          <a:p>
            <a:pPr marL="0" indent="0">
              <a:buFont typeface="Wingdings" pitchFamily="2" charset="2"/>
              <a:buNone/>
            </a:pPr>
            <a:r>
              <a:rPr lang="en-US" sz="2400" dirty="0" smtClean="0"/>
              <a:t>Find the z value</a:t>
            </a:r>
          </a:p>
          <a:p>
            <a:pPr marL="0" indent="0">
              <a:buFont typeface="Wingdings" pitchFamily="2" charset="2"/>
              <a:buNone/>
            </a:pPr>
            <a:endParaRPr lang="en-US" sz="2400" dirty="0" smtClean="0"/>
          </a:p>
        </p:txBody>
      </p:sp>
      <p:sp>
        <p:nvSpPr>
          <p:cNvPr id="57347" name="Rectangle 2"/>
          <p:cNvSpPr>
            <a:spLocks noGrp="1" noChangeArrowheads="1"/>
          </p:cNvSpPr>
          <p:nvPr>
            <p:ph type="title"/>
          </p:nvPr>
        </p:nvSpPr>
        <p:spPr>
          <a:xfrm>
            <a:off x="457200" y="152400"/>
            <a:ext cx="8229600" cy="1371600"/>
          </a:xfrm>
        </p:spPr>
        <p:txBody>
          <a:bodyPr/>
          <a:lstStyle/>
          <a:p>
            <a:pPr eaLnBrk="1" hangingPunct="1"/>
            <a:r>
              <a:rPr lang="en-US" sz="3600" dirty="0"/>
              <a:t>Example 6-8: Amount of Electricity Used by a PC</a:t>
            </a:r>
            <a:endParaRPr lang="en-US" sz="3600" dirty="0" smtClean="0"/>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41</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333" y="4648200"/>
            <a:ext cx="5503333" cy="990600"/>
          </a:xfrm>
          <a:prstGeom prst="rect">
            <a:avLst/>
          </a:prstGeom>
        </p:spPr>
      </p:pic>
    </p:spTree>
    <p:extLst>
      <p:ext uri="{BB962C8B-B14F-4D97-AF65-F5344CB8AC3E}">
        <p14:creationId xmlns:p14="http://schemas.microsoft.com/office/powerpoint/2010/main" val="379504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6256237" cy="2438400"/>
          </a:xfrm>
        </p:spPr>
      </p:pic>
      <p:sp>
        <p:nvSpPr>
          <p:cNvPr id="4" name="Footer Placeholder 3"/>
          <p:cNvSpPr>
            <a:spLocks noGrp="1"/>
          </p:cNvSpPr>
          <p:nvPr>
            <p:ph type="ftr" sz="quarter" idx="10"/>
          </p:nvPr>
        </p:nvSpPr>
        <p:spPr>
          <a:xfrm>
            <a:off x="3124200" y="6400800"/>
            <a:ext cx="2895600" cy="457200"/>
          </a:xfrm>
        </p:spPr>
        <p:txBody>
          <a:bodyPr/>
          <a:lstStyle/>
          <a:p>
            <a:pPr>
              <a:defRPr/>
            </a:pPr>
            <a:r>
              <a:rPr lang="en-US" smtClean="0">
                <a:solidFill>
                  <a:srgbClr val="000000"/>
                </a:solidFill>
              </a:rPr>
              <a:t>Bluman, Chapter 6</a:t>
            </a:r>
            <a:endParaRPr lang="en-US">
              <a:solidFill>
                <a:srgbClr val="000000"/>
              </a:solidFill>
            </a:endParaRPr>
          </a:p>
        </p:txBody>
      </p:sp>
      <p:sp>
        <p:nvSpPr>
          <p:cNvPr id="5" name="Slide Number Placeholder 4"/>
          <p:cNvSpPr>
            <a:spLocks noGrp="1"/>
          </p:cNvSpPr>
          <p:nvPr>
            <p:ph type="sldNum" sz="quarter" idx="11"/>
          </p:nvPr>
        </p:nvSpPr>
        <p:spPr>
          <a:xfrm>
            <a:off x="6553200" y="6400800"/>
            <a:ext cx="2133600" cy="457200"/>
          </a:xfrm>
        </p:spPr>
        <p:txBody>
          <a:bodyPr/>
          <a:lstStyle/>
          <a:p>
            <a:pPr>
              <a:defRPr/>
            </a:pPr>
            <a:fld id="{55B02A0D-4B61-48AB-962F-6F2EAFA21CA0}" type="slidenum">
              <a:rPr lang="en-US" smtClean="0">
                <a:solidFill>
                  <a:srgbClr val="000000"/>
                </a:solidFill>
              </a:rPr>
              <a:pPr>
                <a:defRPr/>
              </a:pPr>
              <a:t>42</a:t>
            </a:fld>
            <a:endParaRPr lang="en-US">
              <a:solidFill>
                <a:srgbClr val="000000"/>
              </a:solidFill>
            </a:endParaRPr>
          </a:p>
        </p:txBody>
      </p:sp>
      <p:sp>
        <p:nvSpPr>
          <p:cNvPr id="6" name="Rectangle 2"/>
          <p:cNvSpPr>
            <a:spLocks noGrp="1" noChangeArrowheads="1"/>
          </p:cNvSpPr>
          <p:nvPr>
            <p:ph type="title"/>
          </p:nvPr>
        </p:nvSpPr>
        <p:spPr>
          <a:xfrm>
            <a:off x="457200" y="152400"/>
            <a:ext cx="8229600" cy="1371600"/>
          </a:xfrm>
        </p:spPr>
        <p:txBody>
          <a:bodyPr/>
          <a:lstStyle/>
          <a:p>
            <a:pPr eaLnBrk="1" hangingPunct="1"/>
            <a:r>
              <a:rPr lang="en-US" sz="3600" dirty="0"/>
              <a:t>Example 6-8: Amount of Electricity Used by a PC</a:t>
            </a:r>
            <a:endParaRPr lang="en-US" sz="3600" dirty="0" smtClean="0"/>
          </a:p>
        </p:txBody>
      </p:sp>
      <p:sp>
        <p:nvSpPr>
          <p:cNvPr id="8" name="TextBox 7"/>
          <p:cNvSpPr txBox="1"/>
          <p:nvPr/>
        </p:nvSpPr>
        <p:spPr>
          <a:xfrm>
            <a:off x="762000" y="4495800"/>
            <a:ext cx="7620000" cy="1384995"/>
          </a:xfrm>
          <a:prstGeom prst="rect">
            <a:avLst/>
          </a:prstGeom>
          <a:noFill/>
        </p:spPr>
        <p:txBody>
          <a:bodyPr wrap="square" rtlCol="0">
            <a:spAutoFit/>
          </a:bodyPr>
          <a:lstStyle/>
          <a:p>
            <a:r>
              <a:rPr lang="en-US" sz="2800" dirty="0" smtClean="0"/>
              <a:t>Multiply 500 X 0.0099 = 5 hence, approximately 5 PCs use less than 106 watts</a:t>
            </a:r>
          </a:p>
          <a:p>
            <a:endParaRPr lang="en-US" sz="2800" dirty="0"/>
          </a:p>
        </p:txBody>
      </p:sp>
    </p:spTree>
    <p:extLst>
      <p:ext uri="{BB962C8B-B14F-4D97-AF65-F5344CB8AC3E}">
        <p14:creationId xmlns:p14="http://schemas.microsoft.com/office/powerpoint/2010/main" val="762502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5837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6-2</a:t>
            </a:r>
          </a:p>
          <a:p>
            <a:pPr>
              <a:buFont typeface="Wingdings" pitchFamily="2" charset="2"/>
              <a:buNone/>
            </a:pPr>
            <a:r>
              <a:rPr lang="en-US" sz="3600" dirty="0" smtClean="0"/>
              <a:t>Example 6-9</a:t>
            </a:r>
          </a:p>
          <a:p>
            <a:pPr>
              <a:buFont typeface="Wingdings" pitchFamily="2" charset="2"/>
              <a:buNone/>
            </a:pPr>
            <a:r>
              <a:rPr lang="en-US" sz="3600" dirty="0" smtClean="0"/>
              <a:t>Page #333</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43</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5354683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43000"/>
            <a:ext cx="8077200" cy="5105400"/>
          </a:xfrm>
        </p:spPr>
        <p:txBody>
          <a:bodyPr/>
          <a:lstStyle/>
          <a:p>
            <a:pPr marL="0" indent="0">
              <a:buFont typeface="Wingdings" pitchFamily="2" charset="2"/>
              <a:buNone/>
            </a:pPr>
            <a:r>
              <a:rPr lang="en-US" sz="2400" smtClean="0"/>
              <a:t>To qualify for a police academy, candidates must score in the top 10% on a general abilities test. The test has a mean of 200 and a standard deviation of 20. Find the lowest possible score to qualify. Assume the test scores are normally distributed.</a:t>
            </a:r>
          </a:p>
          <a:p>
            <a:pPr marL="0" indent="0">
              <a:buFont typeface="Wingdings" pitchFamily="2" charset="2"/>
              <a:buNone/>
            </a:pPr>
            <a:endParaRPr lang="en-US" sz="1200" smtClean="0"/>
          </a:p>
          <a:p>
            <a:pPr marL="0" indent="0">
              <a:buFont typeface="Wingdings" pitchFamily="2" charset="2"/>
              <a:buNone/>
            </a:pPr>
            <a:r>
              <a:rPr lang="en-US" sz="2400" smtClean="0"/>
              <a:t>Step 1: Draw the normal distribution curve.</a:t>
            </a:r>
          </a:p>
        </p:txBody>
      </p:sp>
      <p:sp>
        <p:nvSpPr>
          <p:cNvPr id="59395" name="Rectangle 2"/>
          <p:cNvSpPr>
            <a:spLocks noGrp="1" noChangeArrowheads="1"/>
          </p:cNvSpPr>
          <p:nvPr>
            <p:ph type="title"/>
          </p:nvPr>
        </p:nvSpPr>
        <p:spPr>
          <a:xfrm>
            <a:off x="457200" y="457200"/>
            <a:ext cx="8229600" cy="685800"/>
          </a:xfrm>
        </p:spPr>
        <p:txBody>
          <a:bodyPr/>
          <a:lstStyle/>
          <a:p>
            <a:pPr eaLnBrk="1" hangingPunct="1"/>
            <a:r>
              <a:rPr lang="en-US" sz="3600" smtClean="0"/>
              <a:t>Example 6-9: Police Academy</a:t>
            </a:r>
          </a:p>
        </p:txBody>
      </p:sp>
      <p:pic>
        <p:nvPicPr>
          <p:cNvPr id="798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57599"/>
            <a:ext cx="5486400" cy="250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44</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994482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533400" y="5791200"/>
            <a:ext cx="7696200" cy="4572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400" kern="0" dirty="0">
                <a:solidFill>
                  <a:srgbClr val="000000"/>
                </a:solidFill>
              </a:rPr>
              <a:t>The cutoff, the lowest possible score to qualify, is 226.</a:t>
            </a:r>
            <a:endParaRPr lang="en-US" sz="2000" kern="0" dirty="0">
              <a:solidFill>
                <a:srgbClr val="000000"/>
              </a:solidFill>
            </a:endParaRPr>
          </a:p>
        </p:txBody>
      </p:sp>
      <p:sp>
        <p:nvSpPr>
          <p:cNvPr id="6148"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6-8: Police Academy</a:t>
            </a:r>
          </a:p>
        </p:txBody>
      </p:sp>
      <p:sp>
        <p:nvSpPr>
          <p:cNvPr id="6149" name="Rectangle 3"/>
          <p:cNvSpPr>
            <a:spLocks noGrp="1" noChangeArrowheads="1"/>
          </p:cNvSpPr>
          <p:nvPr>
            <p:ph type="body" idx="1"/>
          </p:nvPr>
        </p:nvSpPr>
        <p:spPr>
          <a:xfrm>
            <a:off x="533400" y="1143000"/>
            <a:ext cx="8382000" cy="914400"/>
          </a:xfrm>
        </p:spPr>
        <p:txBody>
          <a:bodyPr/>
          <a:lstStyle/>
          <a:p>
            <a:pPr marL="1023938" indent="-1023938">
              <a:buFont typeface="Wingdings" pitchFamily="2" charset="2"/>
              <a:buNone/>
            </a:pPr>
            <a:r>
              <a:rPr lang="en-US" sz="2400" dirty="0" smtClean="0"/>
              <a:t>Step 2: Subtract 1 – 0.1000 to find area to the left, 0.9000.  Look for the closest value to that in Table E.</a:t>
            </a:r>
          </a:p>
        </p:txBody>
      </p:sp>
      <p:graphicFrame>
        <p:nvGraphicFramePr>
          <p:cNvPr id="69636" name="Object 2"/>
          <p:cNvGraphicFramePr>
            <a:graphicFrameLocks noChangeAspect="1"/>
          </p:cNvGraphicFramePr>
          <p:nvPr/>
        </p:nvGraphicFramePr>
        <p:xfrm>
          <a:off x="1614488" y="5291138"/>
          <a:ext cx="5867400" cy="574675"/>
        </p:xfrm>
        <a:graphic>
          <a:graphicData uri="http://schemas.openxmlformats.org/presentationml/2006/ole">
            <mc:AlternateContent xmlns:mc="http://schemas.openxmlformats.org/markup-compatibility/2006">
              <mc:Choice xmlns:v="urn:schemas-microsoft-com:vml" Requires="v">
                <p:oleObj spid="_x0000_s26661" name="Equation" r:id="rId4" imgW="2374560" imgH="253800" progId="Equation.DSMT4">
                  <p:embed/>
                </p:oleObj>
              </mc:Choice>
              <mc:Fallback>
                <p:oleObj name="Equation" r:id="rId4" imgW="237456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488" y="5291138"/>
                        <a:ext cx="58674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txBox="1">
            <a:spLocks noChangeArrowheads="1"/>
          </p:cNvSpPr>
          <p:nvPr/>
        </p:nvSpPr>
        <p:spPr bwMode="auto">
          <a:xfrm>
            <a:off x="533400" y="4876800"/>
            <a:ext cx="2209800" cy="457200"/>
          </a:xfrm>
          <a:prstGeom prst="rect">
            <a:avLst/>
          </a:prstGeom>
          <a:noFill/>
          <a:ln w="9525">
            <a:noFill/>
            <a:miter lim="800000"/>
            <a:headEnd/>
            <a:tailEnd/>
          </a:ln>
        </p:spPr>
        <p:txBody>
          <a:bodyPr/>
          <a:lstStyle/>
          <a:p>
            <a:pPr eaLnBrk="0" fontAlgn="base" hangingPunct="0">
              <a:spcBef>
                <a:spcPct val="20000"/>
              </a:spcBef>
              <a:spcAft>
                <a:spcPct val="0"/>
              </a:spcAft>
              <a:buClr>
                <a:srgbClr val="00007D"/>
              </a:buClr>
              <a:buSzPct val="75000"/>
              <a:buFont typeface="Wingdings" pitchFamily="2" charset="2"/>
              <a:buNone/>
              <a:defRPr/>
            </a:pPr>
            <a:r>
              <a:rPr lang="en-US" sz="2400" kern="0" dirty="0">
                <a:solidFill>
                  <a:srgbClr val="000000"/>
                </a:solidFill>
              </a:rPr>
              <a:t>Step 3: Find </a:t>
            </a:r>
            <a:r>
              <a:rPr lang="en-US" sz="2400" i="1" kern="0" dirty="0">
                <a:solidFill>
                  <a:srgbClr val="000000"/>
                </a:solidFill>
                <a:latin typeface="Times New Roman" pitchFamily="18" charset="0"/>
                <a:cs typeface="Times New Roman" pitchFamily="18" charset="0"/>
              </a:rPr>
              <a:t>X</a:t>
            </a:r>
            <a:r>
              <a:rPr lang="en-US" sz="2400" i="1" kern="0" dirty="0">
                <a:solidFill>
                  <a:srgbClr val="000000"/>
                </a:solidFill>
              </a:rPr>
              <a:t>.</a:t>
            </a:r>
            <a:endParaRPr lang="en-US" sz="2000" kern="0" dirty="0">
              <a:solidFill>
                <a:srgbClr val="000000"/>
              </a:solidFill>
            </a:endParaRPr>
          </a:p>
        </p:txBody>
      </p:sp>
      <p:pic>
        <p:nvPicPr>
          <p:cNvPr id="788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3088" y="1885950"/>
            <a:ext cx="545782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45</a:t>
            </a:fld>
            <a:endParaRPr lang="en-US" dirty="0" smtClean="0">
              <a:solidFill>
                <a:srgbClr val="000000"/>
              </a:solidFill>
              <a:latin typeface="Arial Black" pitchFamily="34" charset="0"/>
            </a:endParaRPr>
          </a:p>
        </p:txBody>
      </p:sp>
      <p:sp>
        <p:nvSpPr>
          <p:cNvPr id="12"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451940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6041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6-2</a:t>
            </a:r>
          </a:p>
          <a:p>
            <a:pPr>
              <a:buFont typeface="Wingdings" pitchFamily="2" charset="2"/>
              <a:buNone/>
            </a:pPr>
            <a:r>
              <a:rPr lang="en-US" sz="3600" dirty="0" smtClean="0"/>
              <a:t>Example 6-10</a:t>
            </a:r>
          </a:p>
          <a:p>
            <a:pPr>
              <a:buFont typeface="Wingdings" pitchFamily="2" charset="2"/>
              <a:buNone/>
            </a:pPr>
            <a:r>
              <a:rPr lang="en-US" sz="3600" dirty="0" smtClean="0"/>
              <a:t>Page #334</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2577450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43000"/>
            <a:ext cx="8077200" cy="5105400"/>
          </a:xfrm>
        </p:spPr>
        <p:txBody>
          <a:bodyPr/>
          <a:lstStyle/>
          <a:p>
            <a:pPr marL="0" indent="0">
              <a:buFont typeface="Wingdings" pitchFamily="2" charset="2"/>
              <a:buNone/>
            </a:pPr>
            <a:r>
              <a:rPr lang="en-US" sz="2400" dirty="0" smtClean="0"/>
              <a:t>For a medical study, a researcher wishes to select people in the middle 60% of the population based on blood pressure. If the mean systolic blood pressure is 120 and the standard deviation is 8, find the upper and lower readings that would qualify people to participate in the study.</a:t>
            </a:r>
          </a:p>
          <a:p>
            <a:pPr marL="0" indent="0">
              <a:buFont typeface="Wingdings" pitchFamily="2" charset="2"/>
              <a:buNone/>
            </a:pPr>
            <a:endParaRPr lang="en-US" sz="1200" dirty="0" smtClean="0"/>
          </a:p>
          <a:p>
            <a:pPr marL="0" indent="0">
              <a:buFont typeface="Wingdings" pitchFamily="2" charset="2"/>
              <a:buNone/>
            </a:pPr>
            <a:r>
              <a:rPr lang="en-US" sz="2400" dirty="0" smtClean="0"/>
              <a:t>Step 1: Draw the normal distribution curve.</a:t>
            </a:r>
          </a:p>
        </p:txBody>
      </p:sp>
      <p:sp>
        <p:nvSpPr>
          <p:cNvPr id="61443" name="Rectangle 2"/>
          <p:cNvSpPr>
            <a:spLocks noGrp="1" noChangeArrowheads="1"/>
          </p:cNvSpPr>
          <p:nvPr>
            <p:ph type="title"/>
          </p:nvPr>
        </p:nvSpPr>
        <p:spPr>
          <a:xfrm>
            <a:off x="457200" y="457200"/>
            <a:ext cx="8229600" cy="685800"/>
          </a:xfrm>
        </p:spPr>
        <p:txBody>
          <a:bodyPr/>
          <a:lstStyle/>
          <a:p>
            <a:pPr eaLnBrk="1" hangingPunct="1"/>
            <a:r>
              <a:rPr lang="en-US" sz="3600" smtClean="0"/>
              <a:t>Example 6-10: Systolic Blood Pressure</a:t>
            </a:r>
          </a:p>
        </p:txBody>
      </p:sp>
      <p:pic>
        <p:nvPicPr>
          <p:cNvPr id="819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874" y="4042046"/>
            <a:ext cx="4772595" cy="231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47</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968966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body" idx="1"/>
          </p:nvPr>
        </p:nvSpPr>
        <p:spPr>
          <a:xfrm>
            <a:off x="533400" y="1143000"/>
            <a:ext cx="8382000" cy="5334000"/>
          </a:xfrm>
        </p:spPr>
        <p:txBody>
          <a:bodyPr/>
          <a:lstStyle/>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r>
              <a:rPr lang="en-US" sz="2400" dirty="0" smtClean="0">
                <a:latin typeface="Times New Roman" pitchFamily="18" charset="0"/>
                <a:cs typeface="Times New Roman" pitchFamily="18" charset="0"/>
              </a:rPr>
              <a:t>Area to the left of the positive </a:t>
            </a:r>
            <a:r>
              <a:rPr lang="en-US" sz="2400" i="1" dirty="0" smtClean="0">
                <a:latin typeface="Times New Roman" pitchFamily="18" charset="0"/>
                <a:cs typeface="Times New Roman" pitchFamily="18" charset="0"/>
              </a:rPr>
              <a:t>z</a:t>
            </a:r>
            <a:r>
              <a:rPr lang="en-US" sz="2400" dirty="0" smtClean="0">
                <a:latin typeface="Times New Roman" pitchFamily="18" charset="0"/>
                <a:cs typeface="Times New Roman" pitchFamily="18" charset="0"/>
              </a:rPr>
              <a:t>:  0.5000 + 0.3000 = 0.8000.  </a:t>
            </a:r>
          </a:p>
          <a:p>
            <a:pPr marL="0" indent="0">
              <a:buFont typeface="Wingdings" pitchFamily="2" charset="2"/>
              <a:buNone/>
              <a:defRPr/>
            </a:pPr>
            <a:r>
              <a:rPr lang="en-US" sz="2400" dirty="0" smtClean="0">
                <a:latin typeface="Times New Roman" pitchFamily="18" charset="0"/>
                <a:cs typeface="Times New Roman" pitchFamily="18" charset="0"/>
              </a:rPr>
              <a:t>Using Table E, z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0.84.</a:t>
            </a:r>
          </a:p>
          <a:p>
            <a:pPr marL="0" indent="0">
              <a:buFont typeface="Wingdings" pitchFamily="2" charset="2"/>
              <a:buNone/>
              <a:defRPr/>
            </a:pPr>
            <a:endParaRPr lang="en-US" sz="1600" dirty="0" smtClean="0">
              <a:latin typeface="Times New Roman" pitchFamily="18" charset="0"/>
              <a:cs typeface="Times New Roman" pitchFamily="18" charset="0"/>
            </a:endParaRPr>
          </a:p>
          <a:p>
            <a:pPr marL="0" indent="0">
              <a:buFont typeface="Wingdings" pitchFamily="2" charset="2"/>
              <a:buNone/>
              <a:defRPr/>
            </a:pPr>
            <a:r>
              <a:rPr lang="en-US" sz="2400" dirty="0" smtClean="0">
                <a:latin typeface="Times New Roman" pitchFamily="18" charset="0"/>
                <a:cs typeface="Times New Roman" pitchFamily="18" charset="0"/>
              </a:rPr>
              <a:t>Area to the left of the negative </a:t>
            </a:r>
            <a:r>
              <a:rPr lang="en-US" sz="2400" i="1" dirty="0" smtClean="0">
                <a:latin typeface="Times New Roman" pitchFamily="18" charset="0"/>
                <a:cs typeface="Times New Roman" pitchFamily="18" charset="0"/>
              </a:rPr>
              <a:t>z</a:t>
            </a:r>
            <a:r>
              <a:rPr lang="en-US" sz="2400" dirty="0" smtClean="0">
                <a:latin typeface="Times New Roman" pitchFamily="18" charset="0"/>
                <a:cs typeface="Times New Roman" pitchFamily="18" charset="0"/>
              </a:rPr>
              <a:t>:  0.5000 – 0.3000 = 0.2000.</a:t>
            </a:r>
          </a:p>
          <a:p>
            <a:pPr marL="0" indent="0">
              <a:buFont typeface="Wingdings" pitchFamily="2" charset="2"/>
              <a:buNone/>
              <a:defRPr/>
            </a:pPr>
            <a:r>
              <a:rPr lang="en-US" sz="2400" dirty="0" smtClean="0">
                <a:latin typeface="Times New Roman" pitchFamily="18" charset="0"/>
                <a:cs typeface="Times New Roman" pitchFamily="18" charset="0"/>
              </a:rPr>
              <a:t>Using Table E, z </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0.84.</a:t>
            </a:r>
          </a:p>
          <a:p>
            <a:pPr marL="0" indent="0">
              <a:buFont typeface="Wingdings" pitchFamily="2" charset="2"/>
              <a:buNone/>
              <a:defRPr/>
            </a:pPr>
            <a:endParaRPr lang="en-US" sz="1600" dirty="0" smtClean="0">
              <a:latin typeface="Times New Roman" pitchFamily="18" charset="0"/>
              <a:cs typeface="Times New Roman" pitchFamily="18" charset="0"/>
            </a:endParaRPr>
          </a:p>
          <a:p>
            <a:pPr marL="0" indent="0">
              <a:buFont typeface="Wingdings" pitchFamily="2" charset="2"/>
              <a:buNone/>
              <a:defRPr/>
            </a:pPr>
            <a:r>
              <a:rPr lang="en-US" sz="2400" dirty="0" smtClean="0">
                <a:latin typeface="Times New Roman" pitchFamily="18" charset="0"/>
                <a:cs typeface="Times New Roman" pitchFamily="18" charset="0"/>
              </a:rPr>
              <a:t>The middle 60% of readings are between 113 and 127.</a:t>
            </a:r>
            <a:endParaRPr lang="en-US" sz="2400" i="1" dirty="0" smtClean="0">
              <a:latin typeface="Times New Roman" pitchFamily="18" charset="0"/>
              <a:cs typeface="Times New Roman" pitchFamily="18" charset="0"/>
            </a:endParaRPr>
          </a:p>
          <a:p>
            <a:pPr marL="1023938" indent="-1023938">
              <a:buFont typeface="Wingdings" pitchFamily="2" charset="2"/>
              <a:buNone/>
              <a:defRPr/>
            </a:pPr>
            <a:endParaRPr lang="en-US" sz="2400" dirty="0" smtClean="0"/>
          </a:p>
        </p:txBody>
      </p:sp>
      <p:sp>
        <p:nvSpPr>
          <p:cNvPr id="62467" name="Rectangle 2"/>
          <p:cNvSpPr>
            <a:spLocks noGrp="1" noChangeArrowheads="1"/>
          </p:cNvSpPr>
          <p:nvPr>
            <p:ph type="title"/>
          </p:nvPr>
        </p:nvSpPr>
        <p:spPr>
          <a:xfrm>
            <a:off x="457200" y="457200"/>
            <a:ext cx="8229600" cy="685800"/>
          </a:xfrm>
        </p:spPr>
        <p:txBody>
          <a:bodyPr/>
          <a:lstStyle/>
          <a:p>
            <a:pPr eaLnBrk="1" hangingPunct="1"/>
            <a:r>
              <a:rPr lang="en-US" sz="3600" smtClean="0"/>
              <a:t>Example 6-10: Systolic Blood Pressure</a:t>
            </a:r>
          </a:p>
        </p:txBody>
      </p:sp>
      <p:pic>
        <p:nvPicPr>
          <p:cNvPr id="624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43000"/>
            <a:ext cx="43434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a:spLocks noChangeArrowheads="1"/>
          </p:cNvSpPr>
          <p:nvPr/>
        </p:nvSpPr>
        <p:spPr bwMode="auto">
          <a:xfrm>
            <a:off x="3733800" y="3775075"/>
            <a:ext cx="3559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i="1" smtClean="0">
                <a:solidFill>
                  <a:srgbClr val="000000"/>
                </a:solidFill>
                <a:latin typeface="Times New Roman" pitchFamily="18" charset="0"/>
                <a:cs typeface="Times New Roman" pitchFamily="18" charset="0"/>
              </a:rPr>
              <a:t>X</a:t>
            </a:r>
            <a:r>
              <a:rPr lang="en-US" sz="2400" smtClean="0">
                <a:solidFill>
                  <a:srgbClr val="000000"/>
                </a:solidFill>
                <a:latin typeface="Times New Roman" pitchFamily="18" charset="0"/>
                <a:cs typeface="Times New Roman" pitchFamily="18" charset="0"/>
              </a:rPr>
              <a:t> = 120 + 0.84(8) = 126.72</a:t>
            </a:r>
          </a:p>
        </p:txBody>
      </p:sp>
      <p:sp>
        <p:nvSpPr>
          <p:cNvPr id="22" name="TextBox 21"/>
          <p:cNvSpPr txBox="1">
            <a:spLocks noChangeArrowheads="1"/>
          </p:cNvSpPr>
          <p:nvPr/>
        </p:nvSpPr>
        <p:spPr bwMode="auto">
          <a:xfrm>
            <a:off x="3886200" y="4948238"/>
            <a:ext cx="36309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 120 – 0.84(8) = 113.28</a:t>
            </a:r>
          </a:p>
        </p:txBody>
      </p:sp>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48</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93048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5">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5">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609600"/>
            <a:ext cx="8229600" cy="533400"/>
          </a:xfrm>
        </p:spPr>
        <p:txBody>
          <a:bodyPr/>
          <a:lstStyle/>
          <a:p>
            <a:pPr eaLnBrk="1" hangingPunct="1"/>
            <a:r>
              <a:rPr lang="en-US" sz="4000" smtClean="0"/>
              <a:t>Normal Distributions</a:t>
            </a:r>
          </a:p>
        </p:txBody>
      </p:sp>
      <p:sp>
        <p:nvSpPr>
          <p:cNvPr id="53251" name="Rectangle 3"/>
          <p:cNvSpPr>
            <a:spLocks noGrp="1" noChangeArrowheads="1"/>
          </p:cNvSpPr>
          <p:nvPr>
            <p:ph type="body" idx="1"/>
          </p:nvPr>
        </p:nvSpPr>
        <p:spPr>
          <a:xfrm>
            <a:off x="457200" y="1371600"/>
            <a:ext cx="8077200" cy="4038600"/>
          </a:xfrm>
        </p:spPr>
        <p:txBody>
          <a:bodyPr/>
          <a:lstStyle/>
          <a:p>
            <a:r>
              <a:rPr lang="en-US" sz="2800" smtClean="0"/>
              <a:t>A normally shaped or bell-shaped distribution is only one of many shapes that a distribution can assume; however, it is very important since many statistical methods require that the distribution of values (shown in subsequent chapters) be normally or approximately normally shaped.</a:t>
            </a:r>
          </a:p>
          <a:p>
            <a:r>
              <a:rPr lang="en-US" sz="2800" smtClean="0"/>
              <a:t>There are a number of ways statisticians check for normality.  We will focus on three of them.</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49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268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8229600" cy="990600"/>
          </a:xfrm>
        </p:spPr>
        <p:txBody>
          <a:bodyPr/>
          <a:lstStyle/>
          <a:p>
            <a:pPr eaLnBrk="1" hangingPunct="1"/>
            <a:r>
              <a:rPr lang="en-US" sz="4000" smtClean="0"/>
              <a:t>6.1 Normal Distributions</a:t>
            </a:r>
          </a:p>
        </p:txBody>
      </p:sp>
      <p:sp>
        <p:nvSpPr>
          <p:cNvPr id="8195" name="Rectangle 3"/>
          <p:cNvSpPr>
            <a:spLocks noGrp="1" noChangeArrowheads="1"/>
          </p:cNvSpPr>
          <p:nvPr>
            <p:ph type="body" idx="1"/>
          </p:nvPr>
        </p:nvSpPr>
        <p:spPr>
          <a:xfrm>
            <a:off x="457200" y="1295400"/>
            <a:ext cx="8077200" cy="3657600"/>
          </a:xfrm>
        </p:spPr>
        <p:txBody>
          <a:bodyPr/>
          <a:lstStyle/>
          <a:p>
            <a:pPr>
              <a:defRPr/>
            </a:pPr>
            <a:r>
              <a:rPr lang="en-US" sz="2800" dirty="0" smtClean="0"/>
              <a:t>Many continuous variables have distributions that are bell-shaped and are called </a:t>
            </a:r>
            <a:r>
              <a:rPr lang="en-US" sz="2800" b="1" dirty="0" smtClean="0">
                <a:solidFill>
                  <a:srgbClr val="000099"/>
                </a:solidFill>
                <a:effectLst>
                  <a:outerShdw blurRad="38100" dist="38100" dir="2700000" algn="tl">
                    <a:srgbClr val="C0C0C0"/>
                  </a:outerShdw>
                </a:effectLst>
              </a:rPr>
              <a:t>approximately normally distributed variables</a:t>
            </a:r>
            <a:r>
              <a:rPr lang="en-US" sz="2800" dirty="0" smtClean="0"/>
              <a:t>.</a:t>
            </a:r>
          </a:p>
          <a:p>
            <a:pPr>
              <a:defRPr/>
            </a:pPr>
            <a:r>
              <a:rPr lang="en-US" sz="2800" dirty="0" smtClean="0"/>
              <a:t>The theoretical curve, called the </a:t>
            </a:r>
            <a:r>
              <a:rPr lang="en-US" sz="2800" b="1" dirty="0" smtClean="0">
                <a:solidFill>
                  <a:srgbClr val="000099"/>
                </a:solidFill>
                <a:effectLst>
                  <a:outerShdw blurRad="38100" dist="38100" dir="2700000" algn="tl">
                    <a:srgbClr val="C0C0C0"/>
                  </a:outerShdw>
                </a:effectLst>
              </a:rPr>
              <a:t>bell curve</a:t>
            </a:r>
            <a:r>
              <a:rPr lang="en-US" sz="2800" dirty="0" smtClean="0"/>
              <a:t> or the </a:t>
            </a:r>
            <a:r>
              <a:rPr lang="en-US" sz="2800" b="1" dirty="0" smtClean="0">
                <a:solidFill>
                  <a:srgbClr val="000099"/>
                </a:solidFill>
                <a:effectLst>
                  <a:outerShdw blurRad="38100" dist="38100" dir="2700000" algn="tl">
                    <a:srgbClr val="C0C0C0"/>
                  </a:outerShdw>
                </a:effectLst>
              </a:rPr>
              <a:t>Gaussian distribution</a:t>
            </a:r>
            <a:r>
              <a:rPr lang="en-US" sz="2800" dirty="0" smtClean="0"/>
              <a:t>, can be used to study many variables that are not normally distributed but are approximately normal.</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79110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381000"/>
            <a:ext cx="8229600" cy="990600"/>
          </a:xfrm>
        </p:spPr>
        <p:txBody>
          <a:bodyPr/>
          <a:lstStyle/>
          <a:p>
            <a:pPr eaLnBrk="1" hangingPunct="1"/>
            <a:r>
              <a:rPr lang="en-US" sz="4000" smtClean="0"/>
              <a:t>Checking for Normality</a:t>
            </a:r>
          </a:p>
        </p:txBody>
      </p:sp>
      <p:sp>
        <p:nvSpPr>
          <p:cNvPr id="8195" name="Rectangle 3"/>
          <p:cNvSpPr>
            <a:spLocks noGrp="1" noChangeArrowheads="1"/>
          </p:cNvSpPr>
          <p:nvPr>
            <p:ph type="body" idx="1"/>
          </p:nvPr>
        </p:nvSpPr>
        <p:spPr>
          <a:xfrm>
            <a:off x="838200" y="1905000"/>
            <a:ext cx="6781800" cy="4191000"/>
          </a:xfrm>
        </p:spPr>
        <p:txBody>
          <a:bodyPr/>
          <a:lstStyle/>
          <a:p>
            <a:pPr>
              <a:defRPr/>
            </a:pPr>
            <a:r>
              <a:rPr lang="en-US" dirty="0" smtClean="0"/>
              <a:t>Histogram</a:t>
            </a:r>
          </a:p>
          <a:p>
            <a:pPr>
              <a:defRPr/>
            </a:pPr>
            <a:r>
              <a:rPr lang="en-US" dirty="0" smtClean="0"/>
              <a:t>Pearson’s Index PI of </a:t>
            </a:r>
            <a:r>
              <a:rPr lang="en-US" dirty="0" err="1" smtClean="0"/>
              <a:t>Skewness</a:t>
            </a:r>
            <a:endParaRPr lang="en-US" dirty="0" smtClean="0"/>
          </a:p>
          <a:p>
            <a:pPr>
              <a:defRPr/>
            </a:pPr>
            <a:r>
              <a:rPr lang="en-US" dirty="0" smtClean="0"/>
              <a:t>Outliers</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899903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6553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6-2</a:t>
            </a:r>
          </a:p>
          <a:p>
            <a:pPr>
              <a:buFont typeface="Wingdings" pitchFamily="2" charset="2"/>
              <a:buNone/>
            </a:pPr>
            <a:r>
              <a:rPr lang="en-US" sz="3600" dirty="0" smtClean="0"/>
              <a:t>Example 6-11</a:t>
            </a:r>
          </a:p>
          <a:p>
            <a:pPr>
              <a:buFont typeface="Wingdings" pitchFamily="2" charset="2"/>
              <a:buNone/>
            </a:pPr>
            <a:r>
              <a:rPr lang="en-US" sz="3600" dirty="0" smtClean="0"/>
              <a:t>Page #335</a:t>
            </a:r>
          </a:p>
          <a:p>
            <a:pPr>
              <a:buFont typeface="Wingdings" pitchFamily="2" charset="2"/>
              <a:buNone/>
            </a:pPr>
            <a:endParaRPr lang="en-US" sz="36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9090224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8800" y="3352800"/>
            <a:ext cx="4495800" cy="24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body" idx="1"/>
          </p:nvPr>
        </p:nvSpPr>
        <p:spPr>
          <a:xfrm>
            <a:off x="1066800" y="853758"/>
            <a:ext cx="7772400" cy="5166042"/>
          </a:xfrm>
        </p:spPr>
        <p:txBody>
          <a:bodyPr/>
          <a:lstStyle/>
          <a:p>
            <a:pPr marL="0" indent="0">
              <a:buFont typeface="Wingdings" pitchFamily="2" charset="2"/>
              <a:buNone/>
              <a:defRPr/>
            </a:pPr>
            <a:r>
              <a:rPr lang="en-US" sz="2400" dirty="0" smtClean="0"/>
              <a:t>A survey of 18 high-technology firms showed the number of days’ inventory they had on hand. Determine if the data are approximately normally distributed.</a:t>
            </a:r>
          </a:p>
          <a:p>
            <a:pPr marL="800100" lvl="2" indent="0">
              <a:buFont typeface="Wingdings" pitchFamily="2" charset="2"/>
              <a:buNone/>
              <a:defRPr/>
            </a:pPr>
            <a:r>
              <a:rPr lang="en-US" dirty="0" smtClean="0">
                <a:ea typeface="+mn-ea"/>
                <a:cs typeface="+mn-cs"/>
              </a:rPr>
              <a:t>  5  29  34  44  45   63   68   74   74</a:t>
            </a:r>
          </a:p>
          <a:p>
            <a:pPr marL="800100" lvl="2" indent="0">
              <a:buFont typeface="Wingdings" pitchFamily="2" charset="2"/>
              <a:buNone/>
              <a:defRPr/>
            </a:pPr>
            <a:r>
              <a:rPr lang="en-US" dirty="0" smtClean="0">
                <a:ea typeface="+mn-ea"/>
                <a:cs typeface="+mn-cs"/>
              </a:rPr>
              <a:t>81  88  91  97  98 113 118 151 158</a:t>
            </a:r>
          </a:p>
          <a:p>
            <a:pPr marL="0" indent="0">
              <a:buFont typeface="Wingdings" pitchFamily="2" charset="2"/>
              <a:buNone/>
              <a:defRPr/>
            </a:pPr>
            <a:r>
              <a:rPr lang="en-US" sz="2400" dirty="0" smtClean="0"/>
              <a:t>Method 1: Construct a Histogram.</a:t>
            </a:r>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1800" dirty="0" smtClean="0"/>
          </a:p>
          <a:p>
            <a:pPr marL="0" indent="0">
              <a:buFont typeface="Wingdings" pitchFamily="2" charset="2"/>
              <a:buNone/>
              <a:defRPr/>
            </a:pPr>
            <a:endParaRPr lang="en-US" sz="2400" dirty="0" smtClean="0"/>
          </a:p>
          <a:p>
            <a:pPr marL="0" indent="0">
              <a:buFont typeface="Wingdings" pitchFamily="2" charset="2"/>
              <a:buNone/>
              <a:defRPr/>
            </a:pPr>
            <a:r>
              <a:rPr lang="en-US" sz="2400" dirty="0" smtClean="0"/>
              <a:t>The histogram is approximately bell-shaped.</a:t>
            </a:r>
          </a:p>
        </p:txBody>
      </p:sp>
      <p:sp>
        <p:nvSpPr>
          <p:cNvPr id="66564" name="Rectangle 2"/>
          <p:cNvSpPr>
            <a:spLocks noGrp="1" noChangeArrowheads="1"/>
          </p:cNvSpPr>
          <p:nvPr>
            <p:ph type="title"/>
          </p:nvPr>
        </p:nvSpPr>
        <p:spPr>
          <a:xfrm>
            <a:off x="457200" y="228600"/>
            <a:ext cx="8229600" cy="685800"/>
          </a:xfrm>
        </p:spPr>
        <p:txBody>
          <a:bodyPr/>
          <a:lstStyle/>
          <a:p>
            <a:pPr eaLnBrk="1" hangingPunct="1"/>
            <a:r>
              <a:rPr lang="en-US" sz="3600" dirty="0" smtClean="0"/>
              <a:t>Example 6-11: Technology Inventories</a:t>
            </a:r>
          </a:p>
        </p:txBody>
      </p:sp>
      <p:pic>
        <p:nvPicPr>
          <p:cNvPr id="8294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4600" y="2133600"/>
            <a:ext cx="2514600" cy="237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52</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530672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43000"/>
            <a:ext cx="8229600" cy="5105400"/>
          </a:xfrm>
        </p:spPr>
        <p:txBody>
          <a:bodyPr/>
          <a:lstStyle/>
          <a:p>
            <a:pPr marL="0" indent="0">
              <a:buFont typeface="Wingdings" pitchFamily="2" charset="2"/>
              <a:buNone/>
              <a:defRPr/>
            </a:pPr>
            <a:r>
              <a:rPr lang="en-US" sz="2400" dirty="0" smtClean="0"/>
              <a:t>Method 2: Check for </a:t>
            </a:r>
            <a:r>
              <a:rPr lang="en-US" sz="2400" dirty="0" err="1" smtClean="0"/>
              <a:t>Skewness</a:t>
            </a:r>
            <a:r>
              <a:rPr lang="en-US" sz="2400" dirty="0" smtClean="0"/>
              <a:t>.</a:t>
            </a:r>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r>
              <a:rPr lang="en-US" sz="2400" dirty="0" smtClean="0"/>
              <a:t>The PI is not greater than 1 or less than –1, so it can be concluded that the distribution is not significantly skewed.</a:t>
            </a:r>
          </a:p>
          <a:p>
            <a:pPr marL="0" indent="0">
              <a:buFont typeface="Wingdings" pitchFamily="2" charset="2"/>
              <a:buNone/>
              <a:defRPr/>
            </a:pPr>
            <a:endParaRPr lang="en-US" sz="1600" dirty="0" smtClean="0"/>
          </a:p>
          <a:p>
            <a:pPr marL="0" indent="0">
              <a:buFont typeface="Wingdings" pitchFamily="2" charset="2"/>
              <a:buNone/>
              <a:defRPr/>
            </a:pPr>
            <a:r>
              <a:rPr lang="en-US" sz="2400" dirty="0" smtClean="0"/>
              <a:t>Method 3: Check for Outliers.</a:t>
            </a:r>
          </a:p>
          <a:p>
            <a:pPr marL="400050" lvl="1" indent="0">
              <a:buFont typeface="Wingdings" pitchFamily="2" charset="2"/>
              <a:buNone/>
              <a:defRPr/>
            </a:pPr>
            <a:r>
              <a:rPr lang="en-US" sz="2400" dirty="0" smtClean="0">
                <a:ea typeface="+mn-ea"/>
                <a:cs typeface="+mn-cs"/>
              </a:rPr>
              <a:t>Five-Number Summary:  5 - 45 - 77.5 - 98 - 158</a:t>
            </a:r>
          </a:p>
          <a:p>
            <a:pPr marL="400050" lvl="1" indent="0">
              <a:buFont typeface="Wingdings" pitchFamily="2" charset="2"/>
              <a:buNone/>
              <a:defRPr/>
            </a:pPr>
            <a:r>
              <a:rPr lang="en-US" sz="2400" dirty="0" smtClean="0"/>
              <a:t>Q1 – 1.5(IQR) = 45 – 1.5(53) = –34.5</a:t>
            </a:r>
          </a:p>
          <a:p>
            <a:pPr marL="400050" lvl="1" indent="0">
              <a:buFont typeface="Wingdings" pitchFamily="2" charset="2"/>
              <a:buNone/>
              <a:defRPr/>
            </a:pPr>
            <a:r>
              <a:rPr lang="en-US" sz="2400" dirty="0" smtClean="0">
                <a:ea typeface="+mn-ea"/>
                <a:cs typeface="+mn-cs"/>
              </a:rPr>
              <a:t>Q3 + 1.5(IQR) = 98 + 1.5(53) = 177.5</a:t>
            </a:r>
          </a:p>
          <a:p>
            <a:pPr marL="0" indent="0">
              <a:buFont typeface="Wingdings" pitchFamily="2" charset="2"/>
              <a:buNone/>
              <a:defRPr/>
            </a:pPr>
            <a:r>
              <a:rPr lang="en-US" sz="2400" dirty="0" smtClean="0"/>
              <a:t>No data below –34.5 or above 177.5, so no outliers.</a:t>
            </a:r>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p:txBody>
      </p:sp>
      <p:sp>
        <p:nvSpPr>
          <p:cNvPr id="7173" name="Rectangle 2"/>
          <p:cNvSpPr>
            <a:spLocks noGrp="1" noChangeArrowheads="1"/>
          </p:cNvSpPr>
          <p:nvPr>
            <p:ph type="title"/>
          </p:nvPr>
        </p:nvSpPr>
        <p:spPr>
          <a:xfrm>
            <a:off x="457200" y="457200"/>
            <a:ext cx="8229600" cy="685800"/>
          </a:xfrm>
        </p:spPr>
        <p:txBody>
          <a:bodyPr/>
          <a:lstStyle/>
          <a:p>
            <a:pPr eaLnBrk="1" hangingPunct="1"/>
            <a:r>
              <a:rPr lang="en-US" sz="3600" smtClean="0"/>
              <a:t>Example 6-11: Technology Inventories</a:t>
            </a:r>
          </a:p>
        </p:txBody>
      </p:sp>
      <p:graphicFrame>
        <p:nvGraphicFramePr>
          <p:cNvPr id="69636" name="Object 2"/>
          <p:cNvGraphicFramePr>
            <a:graphicFrameLocks noChangeAspect="1"/>
          </p:cNvGraphicFramePr>
          <p:nvPr/>
        </p:nvGraphicFramePr>
        <p:xfrm>
          <a:off x="1165225" y="2106613"/>
          <a:ext cx="5791200" cy="865187"/>
        </p:xfrm>
        <a:graphic>
          <a:graphicData uri="http://schemas.openxmlformats.org/presentationml/2006/ole">
            <mc:AlternateContent xmlns:mc="http://schemas.openxmlformats.org/markup-compatibility/2006">
              <mc:Choice xmlns:v="urn:schemas-microsoft-com:vml" Requires="v">
                <p:oleObj spid="_x0000_s27720" name="Equation" r:id="rId4" imgW="2565360" imgH="419040" progId="Equation.DSMT4">
                  <p:embed/>
                </p:oleObj>
              </mc:Choice>
              <mc:Fallback>
                <p:oleObj name="Equation" r:id="rId4" imgW="256536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5225" y="2106613"/>
                        <a:ext cx="57912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6"/>
          <p:cNvGraphicFramePr>
            <a:graphicFrameLocks noChangeAspect="1"/>
          </p:cNvGraphicFramePr>
          <p:nvPr/>
        </p:nvGraphicFramePr>
        <p:xfrm>
          <a:off x="1177925" y="1600200"/>
          <a:ext cx="4156075" cy="471488"/>
        </p:xfrm>
        <a:graphic>
          <a:graphicData uri="http://schemas.openxmlformats.org/presentationml/2006/ole">
            <mc:AlternateContent xmlns:mc="http://schemas.openxmlformats.org/markup-compatibility/2006">
              <mc:Choice xmlns:v="urn:schemas-microsoft-com:vml" Requires="v">
                <p:oleObj spid="_x0000_s27721" name="Equation" r:id="rId6" imgW="1841400" imgH="228600" progId="Equation.DSMT4">
                  <p:embed/>
                </p:oleObj>
              </mc:Choice>
              <mc:Fallback>
                <p:oleObj name="Equation" r:id="rId6" imgW="18414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7925" y="1600200"/>
                        <a:ext cx="41560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53</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919241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43000"/>
            <a:ext cx="8229600" cy="5410200"/>
          </a:xfrm>
        </p:spPr>
        <p:txBody>
          <a:bodyPr/>
          <a:lstStyle/>
          <a:p>
            <a:pPr marL="0" indent="0">
              <a:buFont typeface="Wingdings" pitchFamily="2" charset="2"/>
              <a:buNone/>
              <a:defRPr/>
            </a:pPr>
            <a:r>
              <a:rPr lang="en-US" sz="2400" dirty="0" smtClean="0"/>
              <a:t>A survey of 18 high-technology firms showed the number of days’ inventory they had on hand. Determine if the data are approximately normally distributed.</a:t>
            </a:r>
          </a:p>
          <a:p>
            <a:pPr marL="800100" lvl="2" indent="0">
              <a:buFont typeface="Wingdings" pitchFamily="2" charset="2"/>
              <a:buNone/>
              <a:defRPr/>
            </a:pPr>
            <a:r>
              <a:rPr lang="en-US" dirty="0" smtClean="0">
                <a:ea typeface="+mn-ea"/>
                <a:cs typeface="+mn-cs"/>
              </a:rPr>
              <a:t>  5  29  34  44  45   63   68   74   74</a:t>
            </a:r>
          </a:p>
          <a:p>
            <a:pPr marL="800100" lvl="2" indent="0">
              <a:buFont typeface="Wingdings" pitchFamily="2" charset="2"/>
              <a:buNone/>
              <a:defRPr/>
            </a:pPr>
            <a:r>
              <a:rPr lang="en-US" dirty="0" smtClean="0">
                <a:ea typeface="+mn-ea"/>
                <a:cs typeface="+mn-cs"/>
              </a:rPr>
              <a:t>81  88  91  97  98 113 118 151 158</a:t>
            </a:r>
          </a:p>
          <a:p>
            <a:pPr marL="0" indent="0">
              <a:buFont typeface="Wingdings" pitchFamily="2" charset="2"/>
              <a:buNone/>
              <a:defRPr/>
            </a:pPr>
            <a:endParaRPr lang="en-US" sz="1200" dirty="0" smtClean="0"/>
          </a:p>
          <a:p>
            <a:pPr marL="0" indent="0">
              <a:buFont typeface="Wingdings" pitchFamily="2" charset="2"/>
              <a:buNone/>
              <a:defRPr/>
            </a:pPr>
            <a:r>
              <a:rPr lang="en-US" sz="2400" dirty="0" smtClean="0"/>
              <a:t>Conclusion: </a:t>
            </a:r>
          </a:p>
          <a:p>
            <a:pPr>
              <a:defRPr/>
            </a:pPr>
            <a:r>
              <a:rPr lang="en-US" sz="2400" dirty="0" smtClean="0"/>
              <a:t>The histogram is approximately bell-shaped.</a:t>
            </a:r>
          </a:p>
          <a:p>
            <a:pPr>
              <a:defRPr/>
            </a:pPr>
            <a:r>
              <a:rPr lang="en-US" sz="2400" dirty="0" smtClean="0"/>
              <a:t>The data are not significantly skewed.</a:t>
            </a:r>
          </a:p>
          <a:p>
            <a:pPr>
              <a:defRPr/>
            </a:pPr>
            <a:r>
              <a:rPr lang="en-US" sz="2400" dirty="0" smtClean="0"/>
              <a:t>There are no outliers.</a:t>
            </a:r>
          </a:p>
          <a:p>
            <a:pPr marL="0" indent="0">
              <a:buFont typeface="Wingdings" pitchFamily="2" charset="2"/>
              <a:buNone/>
              <a:defRPr/>
            </a:pPr>
            <a:r>
              <a:rPr lang="en-US" sz="2400" dirty="0" smtClean="0"/>
              <a:t>Thus, it can be concluded that the distribution is approximately normally distributed.</a:t>
            </a:r>
          </a:p>
          <a:p>
            <a:pPr marL="0" indent="0">
              <a:buFont typeface="Wingdings" pitchFamily="2" charset="2"/>
              <a:buNone/>
              <a:defRPr/>
            </a:pPr>
            <a:endParaRPr lang="en-US" sz="2400" dirty="0" smtClean="0"/>
          </a:p>
        </p:txBody>
      </p:sp>
      <p:sp>
        <p:nvSpPr>
          <p:cNvPr id="67587" name="Rectangle 2"/>
          <p:cNvSpPr>
            <a:spLocks noGrp="1" noChangeArrowheads="1"/>
          </p:cNvSpPr>
          <p:nvPr>
            <p:ph type="title"/>
          </p:nvPr>
        </p:nvSpPr>
        <p:spPr>
          <a:xfrm>
            <a:off x="457200" y="457200"/>
            <a:ext cx="8229600" cy="685800"/>
          </a:xfrm>
        </p:spPr>
        <p:txBody>
          <a:bodyPr/>
          <a:lstStyle/>
          <a:p>
            <a:pPr eaLnBrk="1" hangingPunct="1"/>
            <a:r>
              <a:rPr lang="en-US" sz="3600" smtClean="0"/>
              <a:t>Example 6-11: Technology Inventories</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47308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381000"/>
            <a:ext cx="8229600" cy="990600"/>
          </a:xfrm>
        </p:spPr>
        <p:txBody>
          <a:bodyPr/>
          <a:lstStyle/>
          <a:p>
            <a:pPr eaLnBrk="1" hangingPunct="1"/>
            <a:r>
              <a:rPr lang="en-US" sz="4000" smtClean="0"/>
              <a:t>6.3 The Central Limit Theorem</a:t>
            </a:r>
          </a:p>
        </p:txBody>
      </p:sp>
      <p:sp>
        <p:nvSpPr>
          <p:cNvPr id="68611" name="Rectangle 3"/>
          <p:cNvSpPr>
            <a:spLocks noGrp="1" noChangeArrowheads="1"/>
          </p:cNvSpPr>
          <p:nvPr>
            <p:ph type="body" idx="1"/>
          </p:nvPr>
        </p:nvSpPr>
        <p:spPr>
          <a:xfrm>
            <a:off x="609600" y="1828800"/>
            <a:ext cx="8077200" cy="4191000"/>
          </a:xfrm>
        </p:spPr>
        <p:txBody>
          <a:bodyPr/>
          <a:lstStyle/>
          <a:p>
            <a:pPr marL="0" indent="0">
              <a:buFont typeface="Wingdings" pitchFamily="2" charset="2"/>
              <a:buNone/>
            </a:pPr>
            <a:r>
              <a:rPr lang="en-US" sz="2800" smtClean="0"/>
              <a:t>In addition to knowing how individual data values vary about the mean for a population, statisticians are interested in knowing how the means of samples of the same size taken from the same population vary about the population mean.</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41721008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381000"/>
            <a:ext cx="8229600" cy="990600"/>
          </a:xfrm>
        </p:spPr>
        <p:txBody>
          <a:bodyPr/>
          <a:lstStyle/>
          <a:p>
            <a:pPr eaLnBrk="1" hangingPunct="1"/>
            <a:r>
              <a:rPr lang="en-US" sz="4000" smtClean="0"/>
              <a:t>Distribution of Sample Means</a:t>
            </a:r>
          </a:p>
        </p:txBody>
      </p:sp>
      <p:sp>
        <p:nvSpPr>
          <p:cNvPr id="8195" name="Rectangle 3"/>
          <p:cNvSpPr>
            <a:spLocks noGrp="1" noChangeArrowheads="1"/>
          </p:cNvSpPr>
          <p:nvPr>
            <p:ph type="body" idx="1"/>
          </p:nvPr>
        </p:nvSpPr>
        <p:spPr>
          <a:xfrm>
            <a:off x="457200" y="1447800"/>
            <a:ext cx="8077200" cy="4191000"/>
          </a:xfrm>
        </p:spPr>
        <p:txBody>
          <a:bodyPr/>
          <a:lstStyle/>
          <a:p>
            <a:pPr>
              <a:defRPr/>
            </a:pPr>
            <a:r>
              <a:rPr lang="en-US" sz="2800" dirty="0" smtClean="0"/>
              <a:t>A </a:t>
            </a:r>
            <a:r>
              <a:rPr lang="en-US" sz="2800" b="1" i="1" dirty="0" smtClean="0">
                <a:solidFill>
                  <a:srgbClr val="000099"/>
                </a:solidFill>
                <a:effectLst>
                  <a:outerShdw blurRad="38100" dist="38100" dir="2700000" algn="tl">
                    <a:srgbClr val="000000">
                      <a:alpha val="43137"/>
                    </a:srgbClr>
                  </a:outerShdw>
                </a:effectLst>
              </a:rPr>
              <a:t>sampling distribution of sample means</a:t>
            </a:r>
            <a:r>
              <a:rPr lang="en-US" sz="2800" b="1" dirty="0" smtClean="0">
                <a:solidFill>
                  <a:srgbClr val="000099"/>
                </a:solidFill>
                <a:effectLst>
                  <a:outerShdw blurRad="38100" dist="38100" dir="2700000" algn="tl">
                    <a:srgbClr val="000000">
                      <a:alpha val="43137"/>
                    </a:srgbClr>
                  </a:outerShdw>
                </a:effectLst>
              </a:rPr>
              <a:t> </a:t>
            </a:r>
            <a:r>
              <a:rPr lang="en-US" sz="2800" dirty="0" smtClean="0"/>
              <a:t>is a distribution obtained by using the means computed from random samples of a specific size taken from a population.</a:t>
            </a:r>
          </a:p>
          <a:p>
            <a:pPr>
              <a:defRPr/>
            </a:pPr>
            <a:r>
              <a:rPr lang="en-US" sz="2800" b="1" i="1" dirty="0" smtClean="0">
                <a:solidFill>
                  <a:srgbClr val="000099"/>
                </a:solidFill>
                <a:effectLst>
                  <a:outerShdw blurRad="38100" dist="38100" dir="2700000" algn="tl">
                    <a:srgbClr val="000000">
                      <a:alpha val="43137"/>
                    </a:srgbClr>
                  </a:outerShdw>
                </a:effectLst>
              </a:rPr>
              <a:t>Sampling error</a:t>
            </a:r>
            <a:r>
              <a:rPr lang="en-US" sz="2800" b="1" dirty="0" smtClean="0">
                <a:solidFill>
                  <a:srgbClr val="000099"/>
                </a:solidFill>
                <a:effectLst>
                  <a:outerShdw blurRad="38100" dist="38100" dir="2700000" algn="tl">
                    <a:srgbClr val="000000">
                      <a:alpha val="43137"/>
                    </a:srgbClr>
                  </a:outerShdw>
                </a:effectLst>
              </a:rPr>
              <a:t> </a:t>
            </a:r>
            <a:r>
              <a:rPr lang="en-US" sz="2800" dirty="0" smtClean="0"/>
              <a:t>is the difference between the sample measure and the corresponding population measure due to the fact that the sample is not a perfect representation of the population.</a:t>
            </a:r>
            <a:endParaRPr lang="en-US" sz="2800" dirty="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437686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609600"/>
            <a:ext cx="8229600" cy="990600"/>
          </a:xfrm>
        </p:spPr>
        <p:txBody>
          <a:bodyPr/>
          <a:lstStyle/>
          <a:p>
            <a:pPr eaLnBrk="1" hangingPunct="1"/>
            <a:r>
              <a:rPr lang="en-US" sz="4000" smtClean="0"/>
              <a:t>Properties of the Distribution of Sample Means</a:t>
            </a:r>
          </a:p>
        </p:txBody>
      </p:sp>
      <p:sp>
        <p:nvSpPr>
          <p:cNvPr id="60419" name="Rectangle 3"/>
          <p:cNvSpPr>
            <a:spLocks noGrp="1" noChangeArrowheads="1"/>
          </p:cNvSpPr>
          <p:nvPr>
            <p:ph type="body" idx="1"/>
          </p:nvPr>
        </p:nvSpPr>
        <p:spPr>
          <a:xfrm>
            <a:off x="457200" y="1905000"/>
            <a:ext cx="8077200" cy="4191000"/>
          </a:xfrm>
        </p:spPr>
        <p:txBody>
          <a:bodyPr/>
          <a:lstStyle/>
          <a:p>
            <a:r>
              <a:rPr lang="en-US" sz="2800" smtClean="0"/>
              <a:t>The mean of the sample means will be the same as the population mean.</a:t>
            </a:r>
          </a:p>
          <a:p>
            <a:r>
              <a:rPr lang="en-US" sz="2800" smtClean="0"/>
              <a:t>The standard deviation of the sample means will be smaller than the standard deviation of the population, and will be equal to the population standard deviation divided by the square root of the sample size.</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57</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09253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117" y="3906317"/>
            <a:ext cx="350600" cy="279464"/>
          </a:xfrm>
          <a:prstGeom prst="rect">
            <a:avLst/>
          </a:prstGeom>
        </p:spPr>
      </p:pic>
      <p:sp>
        <p:nvSpPr>
          <p:cNvPr id="8195" name="Rectangle 3"/>
          <p:cNvSpPr>
            <a:spLocks noGrp="1" noChangeArrowheads="1"/>
          </p:cNvSpPr>
          <p:nvPr>
            <p:ph type="body" idx="1"/>
          </p:nvPr>
        </p:nvSpPr>
        <p:spPr>
          <a:xfrm>
            <a:off x="457200" y="1295400"/>
            <a:ext cx="8077200" cy="4686380"/>
          </a:xfrm>
        </p:spPr>
        <p:txBody>
          <a:bodyPr/>
          <a:lstStyle/>
          <a:p>
            <a:pPr marL="0" indent="0">
              <a:buNone/>
            </a:pPr>
            <a:r>
              <a:rPr lang="en-US" dirty="0" smtClean="0"/>
              <a:t>As the sample size </a:t>
            </a:r>
            <a:r>
              <a:rPr lang="en-US" i="1" dirty="0" smtClean="0"/>
              <a:t>n</a:t>
            </a:r>
            <a:r>
              <a:rPr lang="en-US" dirty="0" smtClean="0"/>
              <a:t> increases, the shape of the </a:t>
            </a:r>
            <a:r>
              <a:rPr lang="en-US" dirty="0"/>
              <a:t>As the sample size </a:t>
            </a:r>
            <a:r>
              <a:rPr lang="en-US" i="1" dirty="0"/>
              <a:t>n </a:t>
            </a:r>
            <a:r>
              <a:rPr lang="en-US" dirty="0"/>
              <a:t>increases without limit, the shape of the distribution of the </a:t>
            </a:r>
            <a:r>
              <a:rPr lang="en-US" dirty="0" smtClean="0"/>
              <a:t>sample means </a:t>
            </a:r>
            <a:r>
              <a:rPr lang="en-US" dirty="0"/>
              <a:t>taken with replacement from a population with mean </a:t>
            </a:r>
            <a:r>
              <a:rPr lang="en-US" dirty="0" smtClean="0"/>
              <a:t>   </a:t>
            </a:r>
            <a:r>
              <a:rPr lang="en-US" dirty="0"/>
              <a:t>and standard deviation </a:t>
            </a:r>
            <a:r>
              <a:rPr lang="en-US" dirty="0" smtClean="0"/>
              <a:t>   will approach </a:t>
            </a:r>
            <a:r>
              <a:rPr lang="en-US" dirty="0"/>
              <a:t>a normal distribution. As previously shown, this distribution will have a mean m </a:t>
            </a:r>
            <a:r>
              <a:rPr lang="en-US" dirty="0" smtClean="0"/>
              <a:t>and</a:t>
            </a:r>
          </a:p>
          <a:p>
            <a:pPr marL="0" indent="0">
              <a:buNone/>
            </a:pPr>
            <a:r>
              <a:rPr lang="en-US" dirty="0" smtClean="0"/>
              <a:t>a standard deviation            .</a:t>
            </a:r>
            <a:endParaRPr lang="en-US" sz="8800" dirty="0"/>
          </a:p>
        </p:txBody>
      </p:sp>
      <p:sp>
        <p:nvSpPr>
          <p:cNvPr id="8196" name="Rectangle 2"/>
          <p:cNvSpPr>
            <a:spLocks noGrp="1" noChangeArrowheads="1"/>
          </p:cNvSpPr>
          <p:nvPr>
            <p:ph type="title"/>
          </p:nvPr>
        </p:nvSpPr>
        <p:spPr>
          <a:xfrm>
            <a:off x="457200" y="381000"/>
            <a:ext cx="8229600" cy="990600"/>
          </a:xfrm>
        </p:spPr>
        <p:txBody>
          <a:bodyPr/>
          <a:lstStyle/>
          <a:p>
            <a:pPr eaLnBrk="1" hangingPunct="1"/>
            <a:r>
              <a:rPr lang="en-US" sz="4000" smtClean="0"/>
              <a:t>The Central Limit Theorem</a:t>
            </a: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58</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5242563"/>
            <a:ext cx="1295581" cy="57158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0" y="3429000"/>
            <a:ext cx="324608" cy="299638"/>
          </a:xfrm>
          <a:prstGeom prst="rect">
            <a:avLst/>
          </a:prstGeom>
        </p:spPr>
      </p:pic>
    </p:spTree>
    <p:extLst>
      <p:ext uri="{BB962C8B-B14F-4D97-AF65-F5344CB8AC3E}">
        <p14:creationId xmlns:p14="http://schemas.microsoft.com/office/powerpoint/2010/main" val="15671037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381000"/>
            <a:ext cx="8229600" cy="990600"/>
          </a:xfrm>
        </p:spPr>
        <p:txBody>
          <a:bodyPr/>
          <a:lstStyle/>
          <a:p>
            <a:pPr eaLnBrk="1" hangingPunct="1"/>
            <a:r>
              <a:rPr lang="en-US" sz="4000" smtClean="0"/>
              <a:t>The Central Limit Theorem</a:t>
            </a:r>
          </a:p>
        </p:txBody>
      </p:sp>
      <p:sp>
        <p:nvSpPr>
          <p:cNvPr id="8195" name="Rectangle 3"/>
          <p:cNvSpPr>
            <a:spLocks noGrp="1" noChangeArrowheads="1"/>
          </p:cNvSpPr>
          <p:nvPr>
            <p:ph type="body" idx="1"/>
          </p:nvPr>
        </p:nvSpPr>
        <p:spPr>
          <a:xfrm>
            <a:off x="457200" y="1447800"/>
            <a:ext cx="8077200" cy="2819400"/>
          </a:xfrm>
        </p:spPr>
        <p:txBody>
          <a:bodyPr/>
          <a:lstStyle/>
          <a:p>
            <a:r>
              <a:rPr lang="en-US" sz="2800" smtClean="0"/>
              <a:t>The central limit theorem can be used to answer questions about sample means in the same manner that the normal distribution can be used to answer questions about individual values.</a:t>
            </a:r>
          </a:p>
          <a:p>
            <a:r>
              <a:rPr lang="en-US" sz="2800" smtClean="0"/>
              <a:t>A new formula must be used for the </a:t>
            </a:r>
            <a:r>
              <a:rPr lang="en-US" sz="2800" i="1" smtClean="0"/>
              <a:t>z</a:t>
            </a:r>
            <a:r>
              <a:rPr lang="en-US" sz="2800" smtClean="0"/>
              <a:t> values:</a:t>
            </a: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59</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4191000"/>
            <a:ext cx="3581400" cy="2015297"/>
          </a:xfrm>
          <a:prstGeom prst="rect">
            <a:avLst/>
          </a:prstGeom>
        </p:spPr>
      </p:pic>
    </p:spTree>
    <p:extLst>
      <p:ext uri="{BB962C8B-B14F-4D97-AF65-F5344CB8AC3E}">
        <p14:creationId xmlns:p14="http://schemas.microsoft.com/office/powerpoint/2010/main" val="1895732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457200"/>
            <a:ext cx="8229600" cy="990600"/>
          </a:xfrm>
        </p:spPr>
        <p:txBody>
          <a:bodyPr/>
          <a:lstStyle/>
          <a:p>
            <a:pPr eaLnBrk="1" hangingPunct="1"/>
            <a:r>
              <a:rPr lang="en-US" sz="4000" smtClean="0"/>
              <a:t>Normal Distributions</a:t>
            </a:r>
          </a:p>
        </p:txBody>
      </p:sp>
      <p:graphicFrame>
        <p:nvGraphicFramePr>
          <p:cNvPr id="69640" name="Object 8"/>
          <p:cNvGraphicFramePr>
            <a:graphicFrameLocks noChangeAspect="1"/>
          </p:cNvGraphicFramePr>
          <p:nvPr/>
        </p:nvGraphicFramePr>
        <p:xfrm>
          <a:off x="3041650" y="2438400"/>
          <a:ext cx="2832100" cy="1260475"/>
        </p:xfrm>
        <a:graphic>
          <a:graphicData uri="http://schemas.openxmlformats.org/presentationml/2006/ole">
            <mc:AlternateContent xmlns:mc="http://schemas.openxmlformats.org/markup-compatibility/2006">
              <mc:Choice xmlns:v="urn:schemas-microsoft-com:vml" Requires="v">
                <p:oleObj spid="_x0000_s21576" name="Equation" r:id="rId3" imgW="1028520" imgH="457200" progId="Equation.DSMT4">
                  <p:embed/>
                </p:oleObj>
              </mc:Choice>
              <mc:Fallback>
                <p:oleObj name="Equation" r:id="rId3" imgW="102852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650" y="2438400"/>
                        <a:ext cx="2832100" cy="126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4"/>
          <p:cNvSpPr txBox="1">
            <a:spLocks noChangeArrowheads="1"/>
          </p:cNvSpPr>
          <p:nvPr/>
        </p:nvSpPr>
        <p:spPr>
          <a:xfrm>
            <a:off x="685800" y="1371600"/>
            <a:ext cx="7543800" cy="1066800"/>
          </a:xfrm>
          <a:prstGeom prst="rect">
            <a:avLst/>
          </a:prstGeom>
        </p:spPr>
        <p:txBody>
          <a:bodyPr/>
          <a:lstStyle/>
          <a:p>
            <a:pPr eaLnBrk="0" fontAlgn="base" hangingPunct="0">
              <a:spcBef>
                <a:spcPct val="20000"/>
              </a:spcBef>
              <a:spcAft>
                <a:spcPct val="0"/>
              </a:spcAft>
              <a:buClr>
                <a:srgbClr val="00007D"/>
              </a:buClr>
              <a:buSzPct val="75000"/>
              <a:defRPr/>
            </a:pPr>
            <a:r>
              <a:rPr lang="en-US" sz="3200" i="1" dirty="0">
                <a:solidFill>
                  <a:srgbClr val="000000"/>
                </a:solidFill>
                <a:latin typeface="Times New Roman" pitchFamily="18" charset="0"/>
                <a:cs typeface="Times New Roman" pitchFamily="18" charset="0"/>
              </a:rPr>
              <a:t>The mathematical equation for the normal distribution is:</a:t>
            </a:r>
            <a:endParaRPr lang="en-US" sz="2400" i="1" kern="0" dirty="0">
              <a:solidFill>
                <a:srgbClr val="000000"/>
              </a:solidFill>
              <a:latin typeface="Times New Roman" pitchFamily="18" charset="0"/>
              <a:cs typeface="Times New Roman" pitchFamily="18" charset="0"/>
            </a:endParaRPr>
          </a:p>
        </p:txBody>
      </p:sp>
      <p:graphicFrame>
        <p:nvGraphicFramePr>
          <p:cNvPr id="2" name="Object 4"/>
          <p:cNvGraphicFramePr>
            <a:graphicFrameLocks noChangeAspect="1"/>
          </p:cNvGraphicFramePr>
          <p:nvPr>
            <p:extLst>
              <p:ext uri="{D42A27DB-BD31-4B8C-83A1-F6EECF244321}">
                <p14:modId xmlns:p14="http://schemas.microsoft.com/office/powerpoint/2010/main" val="3239250125"/>
              </p:ext>
            </p:extLst>
          </p:nvPr>
        </p:nvGraphicFramePr>
        <p:xfrm>
          <a:off x="854075" y="3657600"/>
          <a:ext cx="5029200" cy="2652713"/>
        </p:xfrm>
        <a:graphic>
          <a:graphicData uri="http://schemas.openxmlformats.org/presentationml/2006/ole">
            <mc:AlternateContent xmlns:mc="http://schemas.openxmlformats.org/markup-compatibility/2006">
              <mc:Choice xmlns:v="urn:schemas-microsoft-com:vml" Requires="v">
                <p:oleObj spid="_x0000_s21577" name="Equation" r:id="rId5" imgW="2120760" imgH="1117440" progId="Equation.DSMT4">
                  <p:embed/>
                </p:oleObj>
              </mc:Choice>
              <mc:Fallback>
                <p:oleObj name="Equation" r:id="rId5" imgW="2120760" imgH="1117440" progId="Equation.DSMT4">
                  <p:embed/>
                  <p:pic>
                    <p:nvPicPr>
                      <p:cNvPr id="0" name=""/>
                      <p:cNvPicPr>
                        <a:picLocks noChangeAspect="1" noChangeArrowheads="1"/>
                      </p:cNvPicPr>
                      <p:nvPr/>
                    </p:nvPicPr>
                    <p:blipFill>
                      <a:blip r:embed="rId6"/>
                      <a:srcRect/>
                      <a:stretch>
                        <a:fillRect/>
                      </a:stretch>
                    </p:blipFill>
                    <p:spPr bwMode="auto">
                      <a:xfrm>
                        <a:off x="854075" y="3657600"/>
                        <a:ext cx="5029200" cy="265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496230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71683"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6-3</a:t>
            </a:r>
          </a:p>
          <a:p>
            <a:pPr>
              <a:buFont typeface="Wingdings" pitchFamily="2" charset="2"/>
              <a:buNone/>
            </a:pPr>
            <a:r>
              <a:rPr lang="en-US" sz="3600" dirty="0" smtClean="0"/>
              <a:t>Example 6-13</a:t>
            </a:r>
          </a:p>
          <a:p>
            <a:pPr>
              <a:buFont typeface="Wingdings" pitchFamily="2" charset="2"/>
              <a:buNone/>
            </a:pPr>
            <a:r>
              <a:rPr lang="en-US" sz="3600" dirty="0" smtClean="0"/>
              <a:t>Page #347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60</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8370470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685800" y="1143000"/>
            <a:ext cx="8229600" cy="2743200"/>
          </a:xfrm>
        </p:spPr>
        <p:txBody>
          <a:bodyPr/>
          <a:lstStyle/>
          <a:p>
            <a:pPr marL="0" indent="0">
              <a:buFont typeface="Wingdings" pitchFamily="2" charset="2"/>
              <a:buNone/>
            </a:pPr>
            <a:r>
              <a:rPr lang="en-US" sz="2400" smtClean="0"/>
              <a:t>A. C. Neilsen reported that children between the ages of 2 and 5 watch an average of 25 hours of television per week. Assume the variable is normally distributed and the standard deviation is 3 hours. If 20 children between the ages of 2 and 5 are randomly selected, find the probability that the mean of the number of hours they watch television will be greater than 26.3 hours.</a:t>
            </a:r>
          </a:p>
        </p:txBody>
      </p:sp>
      <p:sp>
        <p:nvSpPr>
          <p:cNvPr id="72707" name="Rectangle 2"/>
          <p:cNvSpPr>
            <a:spLocks noGrp="1" noChangeArrowheads="1"/>
          </p:cNvSpPr>
          <p:nvPr>
            <p:ph type="title"/>
          </p:nvPr>
        </p:nvSpPr>
        <p:spPr>
          <a:xfrm>
            <a:off x="457200" y="457200"/>
            <a:ext cx="8229600" cy="685800"/>
          </a:xfrm>
        </p:spPr>
        <p:txBody>
          <a:bodyPr/>
          <a:lstStyle/>
          <a:p>
            <a:pPr eaLnBrk="1" hangingPunct="1"/>
            <a:r>
              <a:rPr lang="en-US" sz="3600" smtClean="0"/>
              <a:t>Example 6-13: Hours of Television</a:t>
            </a:r>
          </a:p>
        </p:txBody>
      </p:sp>
      <p:pic>
        <p:nvPicPr>
          <p:cNvPr id="62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62400"/>
            <a:ext cx="441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61</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333313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body" idx="1"/>
          </p:nvPr>
        </p:nvSpPr>
        <p:spPr>
          <a:xfrm>
            <a:off x="533400" y="1143000"/>
            <a:ext cx="8382000" cy="5334000"/>
          </a:xfrm>
        </p:spPr>
        <p:txBody>
          <a:bodyPr/>
          <a:lstStyle/>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1400" dirty="0" smtClean="0"/>
          </a:p>
          <a:p>
            <a:pPr marL="0" indent="0">
              <a:buFont typeface="Wingdings" pitchFamily="2" charset="2"/>
              <a:buNone/>
              <a:defRPr/>
            </a:pPr>
            <a:r>
              <a:rPr lang="en-US" sz="2400" dirty="0" smtClean="0">
                <a:latin typeface="Times New Roman" pitchFamily="18" charset="0"/>
                <a:cs typeface="Times New Roman" pitchFamily="18" charset="0"/>
              </a:rPr>
              <a:t>Since we are calculating probability for a sample mean, we need the Central Limit Theorem formula</a:t>
            </a:r>
          </a:p>
          <a:p>
            <a:pPr marL="0" indent="0">
              <a:buFont typeface="Wingdings" pitchFamily="2" charset="2"/>
              <a:buNone/>
              <a:defRPr/>
            </a:pPr>
            <a:endParaRPr lang="en-US" sz="2400" dirty="0" smtClean="0">
              <a:latin typeface="Times New Roman" pitchFamily="18" charset="0"/>
              <a:cs typeface="Times New Roman" pitchFamily="18" charset="0"/>
            </a:endParaRPr>
          </a:p>
          <a:p>
            <a:pPr marL="0" indent="0">
              <a:buFont typeface="Wingdings" pitchFamily="2" charset="2"/>
              <a:buNone/>
              <a:defRPr/>
            </a:pPr>
            <a:endParaRPr lang="en-US" sz="1600" dirty="0" smtClean="0">
              <a:latin typeface="Times New Roman" pitchFamily="18" charset="0"/>
              <a:cs typeface="Times New Roman" pitchFamily="18" charset="0"/>
            </a:endParaRPr>
          </a:p>
          <a:p>
            <a:pPr marL="0" indent="0">
              <a:buFont typeface="Wingdings" pitchFamily="2" charset="2"/>
              <a:buNone/>
              <a:defRPr/>
            </a:pPr>
            <a:endParaRPr lang="en-US" sz="2400" dirty="0" smtClean="0">
              <a:latin typeface="Times New Roman" pitchFamily="18" charset="0"/>
              <a:cs typeface="Times New Roman" pitchFamily="18" charset="0"/>
            </a:endParaRPr>
          </a:p>
          <a:p>
            <a:pPr marL="0" indent="0">
              <a:buFont typeface="Wingdings" pitchFamily="2" charset="2"/>
              <a:buNone/>
              <a:defRPr/>
            </a:pPr>
            <a:endParaRPr lang="en-US" sz="800" dirty="0" smtClean="0">
              <a:latin typeface="Times New Roman" pitchFamily="18" charset="0"/>
              <a:cs typeface="Times New Roman" pitchFamily="18" charset="0"/>
            </a:endParaRPr>
          </a:p>
          <a:p>
            <a:pPr marL="0" indent="0">
              <a:buFont typeface="Wingdings" pitchFamily="2" charset="2"/>
              <a:buNone/>
              <a:defRPr/>
            </a:pPr>
            <a:r>
              <a:rPr lang="en-US" sz="2400" dirty="0" smtClean="0">
                <a:latin typeface="Times New Roman" pitchFamily="18" charset="0"/>
                <a:cs typeface="Times New Roman" pitchFamily="18" charset="0"/>
              </a:rPr>
              <a:t>The area is 1.0000 – 0.9738 = 0.0262.  The probability of obtaining a sample mean larger than 26.3 hours is 2.62%.</a:t>
            </a:r>
          </a:p>
          <a:p>
            <a:pPr marL="0" indent="0">
              <a:buFont typeface="Wingdings" pitchFamily="2" charset="2"/>
              <a:buNone/>
              <a:defRPr/>
            </a:pPr>
            <a:endParaRPr lang="en-US" sz="2400" i="1" dirty="0" smtClean="0">
              <a:latin typeface="Times New Roman" pitchFamily="18" charset="0"/>
              <a:cs typeface="Times New Roman" pitchFamily="18" charset="0"/>
            </a:endParaRPr>
          </a:p>
          <a:p>
            <a:pPr marL="1023938" indent="-1023938">
              <a:buFont typeface="Wingdings" pitchFamily="2" charset="2"/>
              <a:buNone/>
              <a:defRPr/>
            </a:pPr>
            <a:endParaRPr lang="en-US" sz="2400" dirty="0" smtClean="0"/>
          </a:p>
        </p:txBody>
      </p:sp>
      <p:sp>
        <p:nvSpPr>
          <p:cNvPr id="10246" name="Rectangle 2"/>
          <p:cNvSpPr>
            <a:spLocks noGrp="1" noChangeArrowheads="1"/>
          </p:cNvSpPr>
          <p:nvPr>
            <p:ph type="title"/>
          </p:nvPr>
        </p:nvSpPr>
        <p:spPr>
          <a:xfrm>
            <a:off x="457200" y="457200"/>
            <a:ext cx="8229600" cy="685800"/>
          </a:xfrm>
        </p:spPr>
        <p:txBody>
          <a:bodyPr/>
          <a:lstStyle/>
          <a:p>
            <a:pPr eaLnBrk="1" hangingPunct="1"/>
            <a:r>
              <a:rPr lang="en-US" sz="3600" smtClean="0"/>
              <a:t>Example 6-13: Hours of Television</a:t>
            </a:r>
          </a:p>
        </p:txBody>
      </p:sp>
      <p:pic>
        <p:nvPicPr>
          <p:cNvPr id="1024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066800"/>
            <a:ext cx="441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9636" name="Object 2"/>
          <p:cNvGraphicFramePr>
            <a:graphicFrameLocks noChangeAspect="1"/>
          </p:cNvGraphicFramePr>
          <p:nvPr>
            <p:extLst>
              <p:ext uri="{D42A27DB-BD31-4B8C-83A1-F6EECF244321}">
                <p14:modId xmlns:p14="http://schemas.microsoft.com/office/powerpoint/2010/main" val="1038748640"/>
              </p:ext>
            </p:extLst>
          </p:nvPr>
        </p:nvGraphicFramePr>
        <p:xfrm>
          <a:off x="2133600" y="4103688"/>
          <a:ext cx="1728788" cy="1093787"/>
        </p:xfrm>
        <a:graphic>
          <a:graphicData uri="http://schemas.openxmlformats.org/presentationml/2006/ole">
            <mc:AlternateContent xmlns:mc="http://schemas.openxmlformats.org/markup-compatibility/2006">
              <mc:Choice xmlns:v="urn:schemas-microsoft-com:vml" Requires="v">
                <p:oleObj spid="_x0000_s30827" name="Equation" r:id="rId5" imgW="660240" imgH="457200" progId="Equation.DSMT4">
                  <p:embed/>
                </p:oleObj>
              </mc:Choice>
              <mc:Fallback>
                <p:oleObj name="Equation" r:id="rId5" imgW="660240" imgH="457200" progId="Equation.DSMT4">
                  <p:embed/>
                  <p:pic>
                    <p:nvPicPr>
                      <p:cNvPr id="0" name=""/>
                      <p:cNvPicPr>
                        <a:picLocks noChangeAspect="1" noChangeArrowheads="1"/>
                      </p:cNvPicPr>
                      <p:nvPr/>
                    </p:nvPicPr>
                    <p:blipFill>
                      <a:blip r:embed="rId6"/>
                      <a:srcRect/>
                      <a:stretch>
                        <a:fillRect/>
                      </a:stretch>
                    </p:blipFill>
                    <p:spPr bwMode="auto">
                      <a:xfrm>
                        <a:off x="2133600" y="4103688"/>
                        <a:ext cx="1728788" cy="1093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extLst>
              <p:ext uri="{D42A27DB-BD31-4B8C-83A1-F6EECF244321}">
                <p14:modId xmlns:p14="http://schemas.microsoft.com/office/powerpoint/2010/main" val="2405181235"/>
              </p:ext>
            </p:extLst>
          </p:nvPr>
        </p:nvGraphicFramePr>
        <p:xfrm>
          <a:off x="3940175" y="4149725"/>
          <a:ext cx="1927225" cy="1063625"/>
        </p:xfrm>
        <a:graphic>
          <a:graphicData uri="http://schemas.openxmlformats.org/presentationml/2006/ole">
            <mc:AlternateContent xmlns:mc="http://schemas.openxmlformats.org/markup-compatibility/2006">
              <mc:Choice xmlns:v="urn:schemas-microsoft-com:vml" Requires="v">
                <p:oleObj spid="_x0000_s30828" name="Equation" r:id="rId7" imgW="736560" imgH="444240" progId="Equation.DSMT4">
                  <p:embed/>
                </p:oleObj>
              </mc:Choice>
              <mc:Fallback>
                <p:oleObj name="Equation" r:id="rId7" imgW="736560" imgH="444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0175" y="4149725"/>
                        <a:ext cx="1927225"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5913438" y="4424363"/>
          <a:ext cx="1096962" cy="425450"/>
        </p:xfrm>
        <a:graphic>
          <a:graphicData uri="http://schemas.openxmlformats.org/presentationml/2006/ole">
            <mc:AlternateContent xmlns:mc="http://schemas.openxmlformats.org/markup-compatibility/2006">
              <mc:Choice xmlns:v="urn:schemas-microsoft-com:vml" Requires="v">
                <p:oleObj spid="_x0000_s30829" name="Equation" r:id="rId9" imgW="419040" imgH="177480" progId="Equation.DSMT4">
                  <p:embed/>
                </p:oleObj>
              </mc:Choice>
              <mc:Fallback>
                <p:oleObj name="Equation" r:id="rId9" imgW="41904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3438" y="4424363"/>
                        <a:ext cx="1096962"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62</a:t>
            </a:fld>
            <a:endParaRPr lang="en-US" dirty="0" smtClean="0">
              <a:solidFill>
                <a:srgbClr val="000000"/>
              </a:solidFill>
              <a:latin typeface="Arial Black" pitchFamily="34" charset="0"/>
            </a:endParaRPr>
          </a:p>
        </p:txBody>
      </p:sp>
      <p:sp>
        <p:nvSpPr>
          <p:cNvPr id="11"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209341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7373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6-3</a:t>
            </a:r>
          </a:p>
          <a:p>
            <a:pPr>
              <a:buFont typeface="Wingdings" pitchFamily="2" charset="2"/>
              <a:buNone/>
            </a:pPr>
            <a:r>
              <a:rPr lang="en-US" sz="3600" dirty="0" smtClean="0"/>
              <a:t>Example 6-14</a:t>
            </a:r>
          </a:p>
          <a:p>
            <a:pPr>
              <a:buFont typeface="Wingdings" pitchFamily="2" charset="2"/>
              <a:buNone/>
            </a:pPr>
            <a:r>
              <a:rPr lang="en-US" sz="3600" dirty="0" smtClean="0"/>
              <a:t>Page #348</a:t>
            </a:r>
          </a:p>
        </p:txBody>
      </p:sp>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63</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243110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20680" y="4171950"/>
            <a:ext cx="4084919" cy="223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body" idx="1"/>
          </p:nvPr>
        </p:nvSpPr>
        <p:spPr>
          <a:xfrm>
            <a:off x="685800" y="1143000"/>
            <a:ext cx="8229600" cy="3352800"/>
          </a:xfrm>
        </p:spPr>
        <p:txBody>
          <a:bodyPr/>
          <a:lstStyle/>
          <a:p>
            <a:pPr marL="0" indent="0">
              <a:buFont typeface="Wingdings" pitchFamily="2" charset="2"/>
              <a:buNone/>
            </a:pPr>
            <a:r>
              <a:rPr lang="en-US" sz="2400" smtClean="0"/>
              <a:t>The average age of a vehicle registered in the United States is 8 years, or 96 months. Assume the standard deviation is 16 months. If a random sample of 36 vehicles is selected, find the probability that the mean of their age is between 90 and 100 months.</a:t>
            </a:r>
          </a:p>
          <a:p>
            <a:pPr marL="0" indent="0">
              <a:buFont typeface="Wingdings" pitchFamily="2" charset="2"/>
              <a:buNone/>
            </a:pPr>
            <a:endParaRPr lang="en-US" sz="2400" smtClean="0"/>
          </a:p>
          <a:p>
            <a:pPr marL="0" indent="0">
              <a:buFont typeface="Wingdings" pitchFamily="2" charset="2"/>
              <a:buNone/>
            </a:pPr>
            <a:r>
              <a:rPr lang="en-US" sz="2400" smtClean="0"/>
              <a:t>Since the sample is 30 or larger, the normality assumption is not necessary.</a:t>
            </a:r>
          </a:p>
          <a:p>
            <a:pPr marL="0" indent="0">
              <a:buFont typeface="Wingdings" pitchFamily="2" charset="2"/>
              <a:buNone/>
            </a:pPr>
            <a:endParaRPr lang="en-US" sz="2400" smtClean="0"/>
          </a:p>
        </p:txBody>
      </p:sp>
      <p:sp>
        <p:nvSpPr>
          <p:cNvPr id="74756" name="Rectangle 2"/>
          <p:cNvSpPr>
            <a:spLocks noGrp="1" noChangeArrowheads="1"/>
          </p:cNvSpPr>
          <p:nvPr>
            <p:ph type="title"/>
          </p:nvPr>
        </p:nvSpPr>
        <p:spPr>
          <a:xfrm>
            <a:off x="457200" y="457200"/>
            <a:ext cx="8229600" cy="685800"/>
          </a:xfrm>
        </p:spPr>
        <p:txBody>
          <a:bodyPr/>
          <a:lstStyle/>
          <a:p>
            <a:pPr eaLnBrk="1" hangingPunct="1"/>
            <a:r>
              <a:rPr lang="en-US" sz="3600" smtClean="0"/>
              <a:t>Example 6-14: Vehicle Age</a:t>
            </a:r>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64</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56230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body" idx="1"/>
          </p:nvPr>
        </p:nvSpPr>
        <p:spPr>
          <a:xfrm>
            <a:off x="533400" y="1143000"/>
            <a:ext cx="8382000" cy="5334000"/>
          </a:xfrm>
        </p:spPr>
        <p:txBody>
          <a:bodyPr/>
          <a:lstStyle/>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1400" dirty="0" smtClean="0"/>
          </a:p>
          <a:p>
            <a:pPr marL="0" indent="0">
              <a:buFont typeface="Wingdings" pitchFamily="2" charset="2"/>
              <a:buNone/>
              <a:defRPr/>
            </a:pPr>
            <a:endParaRPr lang="en-US" sz="2400" dirty="0" smtClean="0">
              <a:latin typeface="Times New Roman" pitchFamily="18" charset="0"/>
              <a:cs typeface="Times New Roman" pitchFamily="18" charset="0"/>
            </a:endParaRPr>
          </a:p>
          <a:p>
            <a:pPr marL="0" indent="0">
              <a:buFont typeface="Wingdings" pitchFamily="2" charset="2"/>
              <a:buNone/>
              <a:defRPr/>
            </a:pPr>
            <a:endParaRPr lang="en-US" sz="2400" dirty="0" smtClean="0">
              <a:latin typeface="Times New Roman" pitchFamily="18" charset="0"/>
              <a:cs typeface="Times New Roman" pitchFamily="18" charset="0"/>
            </a:endParaRPr>
          </a:p>
          <a:p>
            <a:pPr marL="0" indent="0">
              <a:buFont typeface="Wingdings" pitchFamily="2" charset="2"/>
              <a:buNone/>
              <a:defRPr/>
            </a:pPr>
            <a:endParaRPr lang="en-US" sz="1600" dirty="0" smtClean="0">
              <a:latin typeface="Times New Roman" pitchFamily="18" charset="0"/>
              <a:cs typeface="Times New Roman" pitchFamily="18" charset="0"/>
            </a:endParaRPr>
          </a:p>
          <a:p>
            <a:pPr marL="0" indent="0">
              <a:buFont typeface="Wingdings" pitchFamily="2" charset="2"/>
              <a:buNone/>
              <a:defRPr/>
            </a:pPr>
            <a:endParaRPr lang="en-US" sz="1000" dirty="0" smtClean="0">
              <a:latin typeface="Times New Roman" pitchFamily="18" charset="0"/>
              <a:cs typeface="Times New Roman" pitchFamily="18" charset="0"/>
            </a:endParaRPr>
          </a:p>
          <a:p>
            <a:pPr marL="0" indent="0">
              <a:buFont typeface="Wingdings" pitchFamily="2" charset="2"/>
              <a:buNone/>
              <a:defRPr/>
            </a:pPr>
            <a:r>
              <a:rPr lang="en-US" sz="2400" dirty="0" smtClean="0">
                <a:latin typeface="Times New Roman" pitchFamily="18" charset="0"/>
                <a:cs typeface="Times New Roman" pitchFamily="18" charset="0"/>
              </a:rPr>
              <a:t>Table E gives us areas 0.9332 and 0.0122, respectively.</a:t>
            </a:r>
          </a:p>
          <a:p>
            <a:pPr marL="0" indent="0">
              <a:buFont typeface="Wingdings" pitchFamily="2" charset="2"/>
              <a:buNone/>
              <a:defRPr/>
            </a:pPr>
            <a:r>
              <a:rPr lang="en-US" sz="2400" dirty="0" smtClean="0">
                <a:latin typeface="Times New Roman" pitchFamily="18" charset="0"/>
                <a:cs typeface="Times New Roman" pitchFamily="18" charset="0"/>
              </a:rPr>
              <a:t>The desired area is 0.9332 – 0.0122 = 0.9210.</a:t>
            </a:r>
          </a:p>
          <a:p>
            <a:pPr marL="0" indent="0">
              <a:buFont typeface="Wingdings" pitchFamily="2" charset="2"/>
              <a:buNone/>
              <a:defRPr/>
            </a:pPr>
            <a:r>
              <a:rPr lang="en-US" sz="2400" dirty="0" smtClean="0">
                <a:latin typeface="Times New Roman" pitchFamily="18" charset="0"/>
                <a:cs typeface="Times New Roman" pitchFamily="18" charset="0"/>
              </a:rPr>
              <a:t>The probability of obtaining a sample mean between 90 and 100 months is 92.1%.</a:t>
            </a:r>
          </a:p>
          <a:p>
            <a:pPr marL="0" indent="0">
              <a:buFont typeface="Wingdings" pitchFamily="2" charset="2"/>
              <a:buNone/>
              <a:defRPr/>
            </a:pPr>
            <a:endParaRPr lang="en-US" sz="2400" i="1" dirty="0" smtClean="0">
              <a:latin typeface="Times New Roman" pitchFamily="18" charset="0"/>
              <a:cs typeface="Times New Roman" pitchFamily="18" charset="0"/>
            </a:endParaRPr>
          </a:p>
          <a:p>
            <a:pPr marL="1023938" indent="-1023938">
              <a:buFont typeface="Wingdings" pitchFamily="2" charset="2"/>
              <a:buNone/>
              <a:defRPr/>
            </a:pPr>
            <a:endParaRPr lang="en-US" sz="2400" dirty="0" smtClean="0"/>
          </a:p>
        </p:txBody>
      </p:sp>
      <p:sp>
        <p:nvSpPr>
          <p:cNvPr id="11269" name="Rectangle 2"/>
          <p:cNvSpPr>
            <a:spLocks noGrp="1" noChangeArrowheads="1"/>
          </p:cNvSpPr>
          <p:nvPr>
            <p:ph type="title"/>
          </p:nvPr>
        </p:nvSpPr>
        <p:spPr>
          <a:xfrm>
            <a:off x="457200" y="457200"/>
            <a:ext cx="8229600" cy="685800"/>
          </a:xfrm>
        </p:spPr>
        <p:txBody>
          <a:bodyPr/>
          <a:lstStyle/>
          <a:p>
            <a:pPr eaLnBrk="1" hangingPunct="1"/>
            <a:r>
              <a:rPr lang="en-US" sz="3600" smtClean="0"/>
              <a:t>Example 6-14: Vehicle Age</a:t>
            </a:r>
          </a:p>
        </p:txBody>
      </p:sp>
      <p:graphicFrame>
        <p:nvGraphicFramePr>
          <p:cNvPr id="69636" name="Object 2"/>
          <p:cNvGraphicFramePr>
            <a:graphicFrameLocks noChangeAspect="1"/>
          </p:cNvGraphicFramePr>
          <p:nvPr/>
        </p:nvGraphicFramePr>
        <p:xfrm>
          <a:off x="976313" y="3276600"/>
          <a:ext cx="3290887" cy="1063625"/>
        </p:xfrm>
        <a:graphic>
          <a:graphicData uri="http://schemas.openxmlformats.org/presentationml/2006/ole">
            <mc:AlternateContent xmlns:mc="http://schemas.openxmlformats.org/markup-compatibility/2006">
              <mc:Choice xmlns:v="urn:schemas-microsoft-com:vml" Requires="v">
                <p:oleObj spid="_x0000_s31818" name="Equation" r:id="rId4" imgW="1257120" imgH="444240" progId="Equation.DSMT4">
                  <p:embed/>
                </p:oleObj>
              </mc:Choice>
              <mc:Fallback>
                <p:oleObj name="Equation" r:id="rId4" imgW="125712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3" y="3276600"/>
                        <a:ext cx="329088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4953000" y="3276600"/>
          <a:ext cx="3124200" cy="1063625"/>
        </p:xfrm>
        <a:graphic>
          <a:graphicData uri="http://schemas.openxmlformats.org/presentationml/2006/ole">
            <mc:AlternateContent xmlns:mc="http://schemas.openxmlformats.org/markup-compatibility/2006">
              <mc:Choice xmlns:v="urn:schemas-microsoft-com:vml" Requires="v">
                <p:oleObj spid="_x0000_s31819" name="Equation" r:id="rId6" imgW="1193760" imgH="444240" progId="Equation.DSMT4">
                  <p:embed/>
                </p:oleObj>
              </mc:Choice>
              <mc:Fallback>
                <p:oleObj name="Equation" r:id="rId6" imgW="119376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3276600"/>
                        <a:ext cx="312420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72" name="Picture 5"/>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82581" y="1066800"/>
            <a:ext cx="3940738"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65</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421132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5">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5">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75779"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6-3</a:t>
            </a:r>
          </a:p>
          <a:p>
            <a:pPr>
              <a:buFont typeface="Wingdings" pitchFamily="2" charset="2"/>
              <a:buNone/>
            </a:pPr>
            <a:r>
              <a:rPr lang="en-US" sz="3600" dirty="0" smtClean="0"/>
              <a:t>Example 6-15</a:t>
            </a:r>
          </a:p>
          <a:p>
            <a:pPr>
              <a:buFont typeface="Wingdings" pitchFamily="2" charset="2"/>
              <a:buNone/>
            </a:pPr>
            <a:r>
              <a:rPr lang="en-US" sz="3600" dirty="0" smtClean="0"/>
              <a:t>Page #349</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66</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2587014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28600" y="1143000"/>
            <a:ext cx="8686800" cy="2514600"/>
          </a:xfrm>
        </p:spPr>
        <p:txBody>
          <a:bodyPr/>
          <a:lstStyle/>
          <a:p>
            <a:pPr marL="0" indent="0">
              <a:buFont typeface="Wingdings" pitchFamily="2" charset="2"/>
              <a:buNone/>
              <a:defRPr/>
            </a:pPr>
            <a:r>
              <a:rPr lang="en-US" sz="2400" dirty="0" smtClean="0"/>
              <a:t>The average time spent by construction workers on weekends is 7.93 hours (over 2 days). Assume the distribution is approximately normal with a standard deviation of 0.8 hours.</a:t>
            </a:r>
          </a:p>
          <a:p>
            <a:pPr marL="400050" lvl="1" indent="0">
              <a:buNone/>
              <a:defRPr/>
            </a:pPr>
            <a:r>
              <a:rPr lang="en-US" sz="2400" dirty="0" smtClean="0">
                <a:ea typeface="+mn-ea"/>
                <a:cs typeface="+mn-cs"/>
              </a:rPr>
              <a:t>a.  Find the probability an individual who works that trade works fewer than 8 hours on the weekend</a:t>
            </a:r>
          </a:p>
        </p:txBody>
      </p:sp>
      <p:sp>
        <p:nvSpPr>
          <p:cNvPr id="76803"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6-15: Working Weekends</a:t>
            </a:r>
          </a:p>
        </p:txBody>
      </p:sp>
      <p:pic>
        <p:nvPicPr>
          <p:cNvPr id="1167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1237" y="3962400"/>
            <a:ext cx="4581525" cy="228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67</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700378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65781" y="1048554"/>
            <a:ext cx="4576762" cy="227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3"/>
          <p:cNvSpPr>
            <a:spLocks noGrp="1" noChangeArrowheads="1"/>
          </p:cNvSpPr>
          <p:nvPr>
            <p:ph type="body" idx="1"/>
          </p:nvPr>
        </p:nvSpPr>
        <p:spPr>
          <a:xfrm>
            <a:off x="533400" y="1219200"/>
            <a:ext cx="8382000" cy="5334000"/>
          </a:xfrm>
        </p:spPr>
        <p:txBody>
          <a:bodyPr/>
          <a:lstStyle/>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1400" dirty="0" smtClean="0"/>
          </a:p>
          <a:p>
            <a:pPr marL="0" indent="0">
              <a:buFont typeface="Wingdings" pitchFamily="2" charset="2"/>
              <a:buNone/>
              <a:defRPr/>
            </a:pPr>
            <a:endParaRPr lang="en-US" sz="2400" dirty="0" smtClean="0">
              <a:latin typeface="Times New Roman" pitchFamily="18" charset="0"/>
              <a:cs typeface="Times New Roman" pitchFamily="18" charset="0"/>
            </a:endParaRPr>
          </a:p>
          <a:p>
            <a:pPr marL="0" indent="0">
              <a:buFont typeface="Wingdings" pitchFamily="2" charset="2"/>
              <a:buNone/>
              <a:defRPr/>
            </a:pPr>
            <a:endParaRPr lang="en-US" sz="2400" dirty="0" smtClean="0">
              <a:latin typeface="Times New Roman" pitchFamily="18" charset="0"/>
              <a:cs typeface="Times New Roman" pitchFamily="18" charset="0"/>
            </a:endParaRPr>
          </a:p>
          <a:p>
            <a:pPr marL="0" indent="0">
              <a:buFont typeface="Wingdings" pitchFamily="2" charset="2"/>
              <a:buNone/>
              <a:defRPr/>
            </a:pPr>
            <a:endParaRPr lang="en-US" sz="1600" dirty="0" smtClean="0">
              <a:latin typeface="Times New Roman" pitchFamily="18" charset="0"/>
              <a:cs typeface="Times New Roman" pitchFamily="18" charset="0"/>
            </a:endParaRPr>
          </a:p>
          <a:p>
            <a:pPr marL="0" indent="0">
              <a:buFont typeface="Wingdings" pitchFamily="2" charset="2"/>
              <a:buNone/>
              <a:defRPr/>
            </a:pPr>
            <a:endParaRPr lang="en-US" sz="1100" dirty="0" smtClean="0"/>
          </a:p>
          <a:p>
            <a:pPr marL="0" indent="0">
              <a:buFont typeface="Wingdings" pitchFamily="2" charset="2"/>
              <a:buNone/>
              <a:defRPr/>
            </a:pPr>
            <a:r>
              <a:rPr lang="en-US" sz="2400" dirty="0" smtClean="0"/>
              <a:t>   The area to the left of z = 0.09 is 0.5359 or 53.59%</a:t>
            </a:r>
          </a:p>
          <a:p>
            <a:pPr marL="0" indent="0">
              <a:buFont typeface="Wingdings" pitchFamily="2" charset="2"/>
              <a:buNone/>
              <a:defRPr/>
            </a:pPr>
            <a:endParaRPr lang="en-US" sz="2400" i="1" dirty="0" smtClean="0">
              <a:latin typeface="Times New Roman" pitchFamily="18" charset="0"/>
              <a:cs typeface="Times New Roman" pitchFamily="18" charset="0"/>
            </a:endParaRPr>
          </a:p>
          <a:p>
            <a:pPr marL="1023938" indent="-1023938">
              <a:buFont typeface="Wingdings" pitchFamily="2" charset="2"/>
              <a:buNone/>
              <a:defRPr/>
            </a:pPr>
            <a:endParaRPr lang="en-US" sz="2400" dirty="0" smtClean="0"/>
          </a:p>
        </p:txBody>
      </p:sp>
      <p:sp>
        <p:nvSpPr>
          <p:cNvPr id="12294"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6-15: Working Weekends</a:t>
            </a:r>
          </a:p>
        </p:txBody>
      </p:sp>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68</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1424" y="3314370"/>
            <a:ext cx="4985475" cy="1029030"/>
          </a:xfrm>
          <a:prstGeom prst="rect">
            <a:avLst/>
          </a:prstGeom>
        </p:spPr>
      </p:pic>
    </p:spTree>
    <p:extLst>
      <p:ext uri="{BB962C8B-B14F-4D97-AF65-F5344CB8AC3E}">
        <p14:creationId xmlns:p14="http://schemas.microsoft.com/office/powerpoint/2010/main" val="2532113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447800"/>
            <a:ext cx="8229600" cy="4648200"/>
          </a:xfrm>
        </p:spPr>
        <p:txBody>
          <a:bodyPr/>
          <a:lstStyle/>
          <a:p>
            <a:pPr marL="400050" lvl="1" indent="0">
              <a:buNone/>
              <a:defRPr/>
            </a:pPr>
            <a:r>
              <a:rPr lang="en-US" sz="2400" dirty="0" smtClean="0"/>
              <a:t>a.  If </a:t>
            </a:r>
            <a:r>
              <a:rPr lang="en-US" sz="2400" dirty="0"/>
              <a:t>a sample of 40 workers is randomly selected, find the probability the mean of the sample will be less than 8 </a:t>
            </a:r>
            <a:r>
              <a:rPr lang="en-US" sz="2400" dirty="0" smtClean="0"/>
              <a:t>hours</a:t>
            </a:r>
          </a:p>
          <a:p>
            <a:pPr marL="857250" lvl="1" indent="-457200">
              <a:buAutoNum type="alphaLcPeriod" startAt="2"/>
              <a:defRPr/>
            </a:pPr>
            <a:endParaRPr lang="en-US" sz="2400" dirty="0"/>
          </a:p>
          <a:p>
            <a:pPr marL="857250" lvl="1" indent="-457200">
              <a:buAutoNum type="alphaLcPeriod" startAt="2"/>
              <a:defRPr/>
            </a:pPr>
            <a:endParaRPr lang="en-US" sz="2400" dirty="0" smtClean="0"/>
          </a:p>
          <a:p>
            <a:pPr marL="857250" lvl="1" indent="-457200">
              <a:buAutoNum type="alphaLcPeriod" startAt="2"/>
              <a:defRPr/>
            </a:pPr>
            <a:endParaRPr lang="en-US" sz="2400" dirty="0"/>
          </a:p>
          <a:p>
            <a:pPr marL="857250" lvl="1" indent="-457200">
              <a:buAutoNum type="alphaLcPeriod" startAt="2"/>
              <a:defRPr/>
            </a:pPr>
            <a:endParaRPr lang="en-US" sz="2400" dirty="0" smtClean="0"/>
          </a:p>
          <a:p>
            <a:pPr marL="857250" lvl="1" indent="-457200">
              <a:buAutoNum type="alphaLcPeriod" startAt="2"/>
              <a:defRPr/>
            </a:pPr>
            <a:endParaRPr lang="en-US" sz="2400" dirty="0"/>
          </a:p>
          <a:p>
            <a:pPr marL="400050" lvl="1" indent="0">
              <a:buNone/>
              <a:defRPr/>
            </a:pPr>
            <a:endParaRPr lang="en-US" sz="2400" dirty="0"/>
          </a:p>
          <a:p>
            <a:pPr marL="400050" lvl="1" indent="0">
              <a:buFont typeface="Wingdings" pitchFamily="2" charset="2"/>
              <a:buNone/>
              <a:defRPr/>
            </a:pPr>
            <a:endParaRPr lang="en-US" sz="2400" dirty="0" smtClean="0">
              <a:ea typeface="+mn-ea"/>
              <a:cs typeface="+mn-cs"/>
            </a:endParaRPr>
          </a:p>
        </p:txBody>
      </p:sp>
      <p:sp>
        <p:nvSpPr>
          <p:cNvPr id="77827" name="Rectangle 2"/>
          <p:cNvSpPr>
            <a:spLocks noGrp="1" noChangeArrowheads="1"/>
          </p:cNvSpPr>
          <p:nvPr>
            <p:ph type="title"/>
          </p:nvPr>
        </p:nvSpPr>
        <p:spPr>
          <a:xfrm>
            <a:off x="457200" y="457200"/>
            <a:ext cx="8229600" cy="685800"/>
          </a:xfrm>
        </p:spPr>
        <p:txBody>
          <a:bodyPr/>
          <a:lstStyle/>
          <a:p>
            <a:pPr eaLnBrk="1" hangingPunct="1"/>
            <a:r>
              <a:rPr lang="en-US" sz="3600" dirty="0" smtClean="0"/>
              <a:t>Example 6-15: Working Weekends</a:t>
            </a:r>
          </a:p>
        </p:txBody>
      </p:sp>
      <p:pic>
        <p:nvPicPr>
          <p:cNvPr id="7783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5000" y="3200400"/>
            <a:ext cx="546652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69</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310334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304800"/>
            <a:ext cx="8229600" cy="990600"/>
          </a:xfrm>
        </p:spPr>
        <p:txBody>
          <a:bodyPr/>
          <a:lstStyle/>
          <a:p>
            <a:pPr eaLnBrk="1" hangingPunct="1"/>
            <a:r>
              <a:rPr lang="en-US" sz="4000" smtClean="0"/>
              <a:t>Normal Distributions</a:t>
            </a:r>
          </a:p>
        </p:txBody>
      </p:sp>
      <p:sp>
        <p:nvSpPr>
          <p:cNvPr id="8195" name="Rectangle 3"/>
          <p:cNvSpPr>
            <a:spLocks noGrp="1" noChangeArrowheads="1"/>
          </p:cNvSpPr>
          <p:nvPr>
            <p:ph type="body" idx="1"/>
          </p:nvPr>
        </p:nvSpPr>
        <p:spPr>
          <a:xfrm>
            <a:off x="457200" y="1295400"/>
            <a:ext cx="8077200" cy="3657600"/>
          </a:xfrm>
        </p:spPr>
        <p:txBody>
          <a:bodyPr/>
          <a:lstStyle/>
          <a:p>
            <a:pPr>
              <a:defRPr/>
            </a:pPr>
            <a:r>
              <a:rPr lang="en-US" sz="2800" dirty="0" smtClean="0"/>
              <a:t>The shape and position of the normal distribution curve depend on two parameters, the </a:t>
            </a:r>
            <a:r>
              <a:rPr lang="en-US" sz="2800" b="1" dirty="0" smtClean="0">
                <a:solidFill>
                  <a:srgbClr val="000099"/>
                </a:solidFill>
                <a:effectLst>
                  <a:outerShdw blurRad="38100" dist="38100" dir="2700000" algn="tl">
                    <a:srgbClr val="C0C0C0"/>
                  </a:outerShdw>
                </a:effectLst>
              </a:rPr>
              <a:t>mean</a:t>
            </a:r>
            <a:r>
              <a:rPr lang="en-US" sz="2800" dirty="0" smtClean="0"/>
              <a:t> and the </a:t>
            </a:r>
            <a:r>
              <a:rPr lang="en-US" sz="2800" b="1" dirty="0" smtClean="0">
                <a:solidFill>
                  <a:srgbClr val="000099"/>
                </a:solidFill>
                <a:effectLst>
                  <a:outerShdw blurRad="38100" dist="38100" dir="2700000" algn="tl">
                    <a:srgbClr val="C0C0C0"/>
                  </a:outerShdw>
                </a:effectLst>
              </a:rPr>
              <a:t>standard deviation</a:t>
            </a:r>
            <a:r>
              <a:rPr lang="en-US" sz="2800" dirty="0" smtClean="0"/>
              <a:t>. </a:t>
            </a:r>
          </a:p>
          <a:p>
            <a:pPr>
              <a:defRPr/>
            </a:pPr>
            <a:r>
              <a:rPr lang="en-US" sz="2800" dirty="0" smtClean="0"/>
              <a:t>Each normally distributed variable has its own normal distribution curve, which depends on the values of the variable’s mean and standard deviation.</a:t>
            </a:r>
            <a:endParaRPr lang="en-US" sz="2800" dirty="0"/>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678781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body" idx="1"/>
          </p:nvPr>
        </p:nvSpPr>
        <p:spPr>
          <a:xfrm>
            <a:off x="762000" y="1295400"/>
            <a:ext cx="7848600" cy="5334000"/>
          </a:xfrm>
        </p:spPr>
        <p:txBody>
          <a:bodyPr/>
          <a:lstStyle/>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2400" dirty="0" smtClean="0"/>
          </a:p>
          <a:p>
            <a:pPr marL="0" indent="0">
              <a:buFont typeface="Wingdings" pitchFamily="2" charset="2"/>
              <a:buNone/>
              <a:defRPr/>
            </a:pPr>
            <a:endParaRPr lang="en-US" sz="1400" dirty="0" smtClean="0"/>
          </a:p>
          <a:p>
            <a:pPr marL="0" indent="0">
              <a:buFont typeface="Wingdings" pitchFamily="2" charset="2"/>
              <a:buNone/>
              <a:defRPr/>
            </a:pPr>
            <a:endParaRPr lang="en-US" sz="2400" dirty="0" smtClean="0">
              <a:latin typeface="Times New Roman" pitchFamily="18" charset="0"/>
              <a:cs typeface="Times New Roman" pitchFamily="18" charset="0"/>
            </a:endParaRPr>
          </a:p>
          <a:p>
            <a:pPr marL="0" indent="0">
              <a:buFont typeface="Wingdings" pitchFamily="2" charset="2"/>
              <a:buNone/>
              <a:defRPr/>
            </a:pPr>
            <a:endParaRPr lang="en-US" sz="2400" dirty="0" smtClean="0">
              <a:latin typeface="Times New Roman" pitchFamily="18" charset="0"/>
              <a:cs typeface="Times New Roman" pitchFamily="18" charset="0"/>
            </a:endParaRPr>
          </a:p>
          <a:p>
            <a:pPr marL="0" indent="0">
              <a:buFont typeface="Wingdings" pitchFamily="2" charset="2"/>
              <a:buNone/>
              <a:defRPr/>
            </a:pPr>
            <a:endParaRPr lang="en-US" sz="1600" dirty="0" smtClean="0">
              <a:latin typeface="Times New Roman" pitchFamily="18" charset="0"/>
              <a:cs typeface="Times New Roman" pitchFamily="18" charset="0"/>
            </a:endParaRPr>
          </a:p>
          <a:p>
            <a:pPr marL="0" indent="0">
              <a:buFont typeface="Wingdings" pitchFamily="2" charset="2"/>
              <a:buNone/>
              <a:defRPr/>
            </a:pPr>
            <a:endParaRPr lang="en-US" sz="1100" dirty="0" smtClean="0"/>
          </a:p>
          <a:p>
            <a:pPr marL="0" indent="0">
              <a:buFont typeface="Wingdings" pitchFamily="2" charset="2"/>
              <a:buNone/>
              <a:defRPr/>
            </a:pPr>
            <a:endParaRPr lang="en-US" sz="2400" dirty="0" smtClean="0"/>
          </a:p>
          <a:p>
            <a:pPr marL="0" indent="0">
              <a:buFont typeface="Wingdings" pitchFamily="2" charset="2"/>
              <a:buNone/>
              <a:defRPr/>
            </a:pPr>
            <a:r>
              <a:rPr lang="en-US" sz="2400" dirty="0" smtClean="0"/>
              <a:t>The area to the left of z = 0.55 is 0.7088 meaning the probability of getting a sample mean less than 8 hours with sample size 40 is 70.88.</a:t>
            </a:r>
          </a:p>
          <a:p>
            <a:pPr marL="0" indent="0">
              <a:buFont typeface="Wingdings" pitchFamily="2" charset="2"/>
              <a:buNone/>
              <a:defRPr/>
            </a:pPr>
            <a:endParaRPr lang="en-US" sz="2400" i="1" dirty="0" smtClean="0">
              <a:latin typeface="Times New Roman" pitchFamily="18" charset="0"/>
              <a:cs typeface="Times New Roman" pitchFamily="18" charset="0"/>
            </a:endParaRPr>
          </a:p>
          <a:p>
            <a:pPr marL="1023938" indent="-1023938">
              <a:buFont typeface="Wingdings" pitchFamily="2" charset="2"/>
              <a:buNone/>
              <a:defRPr/>
            </a:pPr>
            <a:endParaRPr lang="en-US" sz="2400" dirty="0" smtClean="0"/>
          </a:p>
        </p:txBody>
      </p:sp>
      <p:sp>
        <p:nvSpPr>
          <p:cNvPr id="13317" name="Rectangle 2"/>
          <p:cNvSpPr>
            <a:spLocks noGrp="1" noChangeArrowheads="1"/>
          </p:cNvSpPr>
          <p:nvPr>
            <p:ph type="title"/>
          </p:nvPr>
        </p:nvSpPr>
        <p:spPr>
          <a:xfrm>
            <a:off x="457200" y="457200"/>
            <a:ext cx="8229600" cy="685800"/>
          </a:xfrm>
        </p:spPr>
        <p:txBody>
          <a:bodyPr/>
          <a:lstStyle/>
          <a:p>
            <a:pPr eaLnBrk="1" hangingPunct="1"/>
            <a:r>
              <a:rPr lang="en-US" sz="3600" smtClean="0"/>
              <a:t>Example 6-15: Meat Consumption</a:t>
            </a:r>
          </a:p>
        </p:txBody>
      </p:sp>
      <p:pic>
        <p:nvPicPr>
          <p:cNvPr id="133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1" y="1408270"/>
            <a:ext cx="4495800" cy="206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70</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5315" y="3476336"/>
            <a:ext cx="6430273" cy="1467055"/>
          </a:xfrm>
          <a:prstGeom prst="rect">
            <a:avLst/>
          </a:prstGeom>
        </p:spPr>
      </p:pic>
    </p:spTree>
    <p:extLst>
      <p:ext uri="{BB962C8B-B14F-4D97-AF65-F5344CB8AC3E}">
        <p14:creationId xmlns:p14="http://schemas.microsoft.com/office/powerpoint/2010/main" val="3261165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381000"/>
            <a:ext cx="8229600" cy="990600"/>
          </a:xfrm>
        </p:spPr>
        <p:txBody>
          <a:bodyPr/>
          <a:lstStyle/>
          <a:p>
            <a:pPr eaLnBrk="1" hangingPunct="1"/>
            <a:r>
              <a:rPr lang="en-US" sz="4000" smtClean="0"/>
              <a:t>Finite Population Correction Factor</a:t>
            </a:r>
          </a:p>
        </p:txBody>
      </p:sp>
      <p:sp>
        <p:nvSpPr>
          <p:cNvPr id="8195" name="Rectangle 3"/>
          <p:cNvSpPr>
            <a:spLocks noGrp="1" noChangeArrowheads="1"/>
          </p:cNvSpPr>
          <p:nvPr>
            <p:ph type="body" idx="1"/>
          </p:nvPr>
        </p:nvSpPr>
        <p:spPr>
          <a:xfrm>
            <a:off x="457200" y="1295400"/>
            <a:ext cx="8077200" cy="5029200"/>
          </a:xfrm>
        </p:spPr>
        <p:txBody>
          <a:bodyPr/>
          <a:lstStyle/>
          <a:p>
            <a:pPr>
              <a:defRPr/>
            </a:pPr>
            <a:r>
              <a:rPr lang="en-US" sz="2800" dirty="0" smtClean="0"/>
              <a:t>The formula for standard error of the mean is accurate when the samples are drawn with replacement or are drawn without replacement from a very large or infinite population.</a:t>
            </a:r>
          </a:p>
          <a:p>
            <a:pPr>
              <a:defRPr/>
            </a:pPr>
            <a:r>
              <a:rPr lang="en-US" sz="2800" dirty="0" smtClean="0"/>
              <a:t>A </a:t>
            </a:r>
            <a:r>
              <a:rPr lang="en-US" sz="2800" b="1" dirty="0" smtClean="0">
                <a:solidFill>
                  <a:srgbClr val="000099"/>
                </a:solidFill>
                <a:effectLst>
                  <a:outerShdw blurRad="38100" dist="38100" dir="2700000" algn="tl">
                    <a:srgbClr val="000000">
                      <a:alpha val="43137"/>
                    </a:srgbClr>
                  </a:outerShdw>
                </a:effectLst>
              </a:rPr>
              <a:t>correction factor</a:t>
            </a:r>
            <a:r>
              <a:rPr lang="en-US" sz="2800" dirty="0" smtClean="0"/>
              <a:t> is necessary for computing the standard error of the mean for samples drawn without replacement from a finite population.</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71</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9450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57200" y="381000"/>
            <a:ext cx="8229600" cy="990600"/>
          </a:xfrm>
        </p:spPr>
        <p:txBody>
          <a:bodyPr/>
          <a:lstStyle/>
          <a:p>
            <a:pPr eaLnBrk="1" hangingPunct="1"/>
            <a:r>
              <a:rPr lang="en-US" sz="4000" smtClean="0"/>
              <a:t>Finite Population Correction Factor</a:t>
            </a:r>
          </a:p>
        </p:txBody>
      </p:sp>
      <p:sp>
        <p:nvSpPr>
          <p:cNvPr id="8195" name="Rectangle 3"/>
          <p:cNvSpPr>
            <a:spLocks noGrp="1" noChangeArrowheads="1"/>
          </p:cNvSpPr>
          <p:nvPr>
            <p:ph type="body" idx="1"/>
          </p:nvPr>
        </p:nvSpPr>
        <p:spPr>
          <a:xfrm>
            <a:off x="457200" y="1295400"/>
            <a:ext cx="8077200" cy="5029200"/>
          </a:xfrm>
        </p:spPr>
        <p:txBody>
          <a:bodyPr/>
          <a:lstStyle/>
          <a:p>
            <a:r>
              <a:rPr lang="en-US" sz="2800" smtClean="0"/>
              <a:t>The correction factor is computed using the following formula:</a:t>
            </a:r>
          </a:p>
          <a:p>
            <a:pPr>
              <a:buFont typeface="Wingdings" pitchFamily="2" charset="2"/>
              <a:buNone/>
            </a:pPr>
            <a:endParaRPr lang="en-US" sz="2800" smtClean="0"/>
          </a:p>
          <a:p>
            <a:pPr>
              <a:buFont typeface="Wingdings" pitchFamily="2" charset="2"/>
              <a:buNone/>
            </a:pPr>
            <a:endParaRPr lang="en-US" sz="2800" smtClean="0"/>
          </a:p>
          <a:p>
            <a:pPr>
              <a:buFont typeface="Wingdings" pitchFamily="2" charset="2"/>
              <a:buNone/>
            </a:pPr>
            <a:r>
              <a:rPr lang="en-US" sz="2800" smtClean="0"/>
              <a:t>	where </a:t>
            </a:r>
            <a:r>
              <a:rPr lang="en-US" sz="2800" i="1" smtClean="0"/>
              <a:t>N</a:t>
            </a:r>
            <a:r>
              <a:rPr lang="en-US" sz="2800" smtClean="0"/>
              <a:t> is the population size and </a:t>
            </a:r>
            <a:r>
              <a:rPr lang="en-US" sz="2800" i="1" smtClean="0"/>
              <a:t>n</a:t>
            </a:r>
            <a:r>
              <a:rPr lang="en-US" sz="2800" smtClean="0"/>
              <a:t> is the sample size.</a:t>
            </a:r>
          </a:p>
          <a:p>
            <a:pPr>
              <a:buFont typeface="Wingdings" pitchFamily="2" charset="2"/>
              <a:buNone/>
            </a:pPr>
            <a:endParaRPr lang="en-US" sz="1400" smtClean="0"/>
          </a:p>
          <a:p>
            <a:r>
              <a:rPr lang="en-US" sz="2800" smtClean="0"/>
              <a:t>The standard error of the mean must be multiplied by the correction factor to adjust it for large samples taken from a small population.</a:t>
            </a:r>
          </a:p>
        </p:txBody>
      </p:sp>
      <p:graphicFrame>
        <p:nvGraphicFramePr>
          <p:cNvPr id="69636" name="Object 2"/>
          <p:cNvGraphicFramePr>
            <a:graphicFrameLocks noChangeAspect="1"/>
          </p:cNvGraphicFramePr>
          <p:nvPr/>
        </p:nvGraphicFramePr>
        <p:xfrm>
          <a:off x="3352800" y="2209800"/>
          <a:ext cx="1362075" cy="1065213"/>
        </p:xfrm>
        <a:graphic>
          <a:graphicData uri="http://schemas.openxmlformats.org/presentationml/2006/ole">
            <mc:AlternateContent xmlns:mc="http://schemas.openxmlformats.org/markup-compatibility/2006">
              <mc:Choice xmlns:v="urn:schemas-microsoft-com:vml" Requires="v">
                <p:oleObj spid="_x0000_s34853" name="Equation" r:id="rId3" imgW="520560" imgH="444240" progId="Equation.DSMT4">
                  <p:embed/>
                </p:oleObj>
              </mc:Choice>
              <mc:Fallback>
                <p:oleObj name="Equation" r:id="rId3" imgW="52056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09800"/>
                        <a:ext cx="1362075"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72</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420550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381000"/>
            <a:ext cx="8229600" cy="990600"/>
          </a:xfrm>
        </p:spPr>
        <p:txBody>
          <a:bodyPr/>
          <a:lstStyle/>
          <a:p>
            <a:pPr eaLnBrk="1" hangingPunct="1"/>
            <a:r>
              <a:rPr lang="en-US" sz="4000" smtClean="0"/>
              <a:t>Finite Population Correction Factor</a:t>
            </a:r>
          </a:p>
        </p:txBody>
      </p:sp>
      <p:sp>
        <p:nvSpPr>
          <p:cNvPr id="8195" name="Rectangle 3"/>
          <p:cNvSpPr>
            <a:spLocks noGrp="1" noChangeArrowheads="1"/>
          </p:cNvSpPr>
          <p:nvPr>
            <p:ph type="body" idx="1"/>
          </p:nvPr>
        </p:nvSpPr>
        <p:spPr>
          <a:xfrm>
            <a:off x="457200" y="2971800"/>
            <a:ext cx="8077200" cy="1752600"/>
          </a:xfrm>
        </p:spPr>
        <p:txBody>
          <a:bodyPr/>
          <a:lstStyle/>
          <a:p>
            <a:r>
              <a:rPr lang="en-US" sz="2800" dirty="0" smtClean="0"/>
              <a:t>The standard error for the mean must be adjusted when it is included in the formula for calculating the </a:t>
            </a:r>
            <a:r>
              <a:rPr lang="en-US" sz="2800" i="1" dirty="0" smtClean="0"/>
              <a:t>z</a:t>
            </a:r>
            <a:r>
              <a:rPr lang="en-US" sz="2800" dirty="0" smtClean="0"/>
              <a:t> values. </a:t>
            </a: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73</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183195"/>
            <a:ext cx="4876800" cy="171240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4267200"/>
            <a:ext cx="3526020" cy="1870220"/>
          </a:xfrm>
          <a:prstGeom prst="rect">
            <a:avLst/>
          </a:prstGeom>
        </p:spPr>
      </p:pic>
    </p:spTree>
    <p:extLst>
      <p:ext uri="{BB962C8B-B14F-4D97-AF65-F5344CB8AC3E}">
        <p14:creationId xmlns:p14="http://schemas.microsoft.com/office/powerpoint/2010/main" val="4259745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685800"/>
            <a:ext cx="8229600" cy="990600"/>
          </a:xfrm>
        </p:spPr>
        <p:txBody>
          <a:bodyPr/>
          <a:lstStyle/>
          <a:p>
            <a:pPr eaLnBrk="1" hangingPunct="1"/>
            <a:r>
              <a:rPr lang="en-US" sz="4000" smtClean="0"/>
              <a:t>6.4 The Normal Approximation to the Binomial Distribution</a:t>
            </a:r>
          </a:p>
        </p:txBody>
      </p:sp>
      <p:sp>
        <p:nvSpPr>
          <p:cNvPr id="79875" name="Rectangle 3"/>
          <p:cNvSpPr>
            <a:spLocks noGrp="1" noChangeArrowheads="1"/>
          </p:cNvSpPr>
          <p:nvPr>
            <p:ph type="body" idx="1"/>
          </p:nvPr>
        </p:nvSpPr>
        <p:spPr>
          <a:xfrm>
            <a:off x="533400" y="1981200"/>
            <a:ext cx="8077200" cy="4191000"/>
          </a:xfrm>
        </p:spPr>
        <p:txBody>
          <a:bodyPr/>
          <a:lstStyle/>
          <a:p>
            <a:pPr marL="0" indent="0">
              <a:buFont typeface="Wingdings" pitchFamily="2" charset="2"/>
              <a:buNone/>
            </a:pPr>
            <a:r>
              <a:rPr lang="en-US" sz="2800" smtClean="0"/>
              <a:t>A normal distribution is often used to solve problems that involve the binomial distribution since when </a:t>
            </a:r>
            <a:r>
              <a:rPr lang="en-US" sz="2800" i="1" smtClean="0"/>
              <a:t>n </a:t>
            </a:r>
            <a:r>
              <a:rPr lang="en-US" sz="2800" smtClean="0"/>
              <a:t>is large (say, 100), the calculations are too difficult to do by hand using the binomial distribution.</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74</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9598128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609600"/>
            <a:ext cx="8229600" cy="990600"/>
          </a:xfrm>
        </p:spPr>
        <p:txBody>
          <a:bodyPr/>
          <a:lstStyle/>
          <a:p>
            <a:pPr eaLnBrk="1" hangingPunct="1"/>
            <a:r>
              <a:rPr lang="en-US" sz="4000" smtClean="0"/>
              <a:t>The Normal Approximation to the Binomial Distribution</a:t>
            </a:r>
          </a:p>
        </p:txBody>
      </p:sp>
      <p:sp>
        <p:nvSpPr>
          <p:cNvPr id="8195" name="Rectangle 3"/>
          <p:cNvSpPr>
            <a:spLocks noGrp="1" noChangeArrowheads="1"/>
          </p:cNvSpPr>
          <p:nvPr>
            <p:ph type="body" idx="1"/>
          </p:nvPr>
        </p:nvSpPr>
        <p:spPr>
          <a:xfrm>
            <a:off x="457200" y="1905000"/>
            <a:ext cx="8077200" cy="4343400"/>
          </a:xfrm>
        </p:spPr>
        <p:txBody>
          <a:bodyPr/>
          <a:lstStyle/>
          <a:p>
            <a:pPr>
              <a:defRPr/>
            </a:pPr>
            <a:r>
              <a:rPr lang="en-US" sz="2800" dirty="0" smtClean="0"/>
              <a:t>The normal approximation to the binomial is appropriate when </a:t>
            </a:r>
            <a:r>
              <a:rPr lang="en-US" sz="2800" b="1" i="1" dirty="0" err="1" smtClean="0">
                <a:solidFill>
                  <a:srgbClr val="000099"/>
                </a:solidFill>
                <a:effectLst>
                  <a:outerShdw blurRad="38100" dist="38100" dir="2700000" algn="tl">
                    <a:srgbClr val="000000">
                      <a:alpha val="43137"/>
                    </a:srgbClr>
                  </a:outerShdw>
                </a:effectLst>
                <a:latin typeface="Times New Roman" pitchFamily="18" charset="0"/>
                <a:cs typeface="Times New Roman" pitchFamily="18" charset="0"/>
              </a:rPr>
              <a:t>np</a:t>
            </a:r>
            <a:r>
              <a:rPr lang="en-US" sz="2800" b="1" dirty="0" smtClean="0">
                <a:solidFill>
                  <a:srgbClr val="000099"/>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u="sng" dirty="0" smtClean="0">
                <a:solidFill>
                  <a:srgbClr val="000099"/>
                </a:solidFill>
                <a:effectLst>
                  <a:outerShdw blurRad="38100" dist="38100" dir="2700000" algn="tl">
                    <a:srgbClr val="000000">
                      <a:alpha val="43137"/>
                    </a:srgbClr>
                  </a:outerShdw>
                </a:effectLst>
                <a:latin typeface="Times New Roman" pitchFamily="18" charset="0"/>
                <a:cs typeface="Times New Roman" pitchFamily="18" charset="0"/>
              </a:rPr>
              <a:t>&gt;</a:t>
            </a:r>
            <a:r>
              <a:rPr lang="en-US" sz="2800" b="1" dirty="0" smtClean="0">
                <a:solidFill>
                  <a:srgbClr val="000099"/>
                </a:solidFill>
                <a:effectLst>
                  <a:outerShdw blurRad="38100" dist="38100" dir="2700000" algn="tl">
                    <a:srgbClr val="000000">
                      <a:alpha val="43137"/>
                    </a:srgbClr>
                  </a:outerShdw>
                </a:effectLst>
                <a:latin typeface="Times New Roman" pitchFamily="18" charset="0"/>
                <a:cs typeface="Times New Roman" pitchFamily="18" charset="0"/>
              </a:rPr>
              <a:t> 5 </a:t>
            </a:r>
            <a:r>
              <a:rPr lang="en-US" sz="2800" dirty="0" smtClean="0"/>
              <a:t>and </a:t>
            </a:r>
            <a:r>
              <a:rPr lang="en-US" sz="2800" b="1" i="1" dirty="0" err="1" smtClean="0">
                <a:solidFill>
                  <a:srgbClr val="000099"/>
                </a:solidFill>
                <a:effectLst>
                  <a:outerShdw blurRad="38100" dist="38100" dir="2700000" algn="tl">
                    <a:srgbClr val="000000">
                      <a:alpha val="43137"/>
                    </a:srgbClr>
                  </a:outerShdw>
                </a:effectLst>
                <a:latin typeface="Times New Roman" pitchFamily="18" charset="0"/>
                <a:cs typeface="Times New Roman" pitchFamily="18" charset="0"/>
              </a:rPr>
              <a:t>nq</a:t>
            </a:r>
            <a:r>
              <a:rPr lang="en-US" sz="2800" b="1" dirty="0" smtClean="0">
                <a:solidFill>
                  <a:srgbClr val="000099"/>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u="sng" dirty="0" smtClean="0">
                <a:solidFill>
                  <a:srgbClr val="000099"/>
                </a:solidFill>
                <a:effectLst>
                  <a:outerShdw blurRad="38100" dist="38100" dir="2700000" algn="tl">
                    <a:srgbClr val="000000">
                      <a:alpha val="43137"/>
                    </a:srgbClr>
                  </a:outerShdw>
                </a:effectLst>
                <a:latin typeface="Times New Roman" pitchFamily="18" charset="0"/>
                <a:cs typeface="Times New Roman" pitchFamily="18" charset="0"/>
              </a:rPr>
              <a:t>&gt;</a:t>
            </a:r>
            <a:r>
              <a:rPr lang="en-US" sz="2800" b="1" dirty="0" smtClean="0">
                <a:solidFill>
                  <a:srgbClr val="000099"/>
                </a:solidFill>
                <a:effectLst>
                  <a:outerShdw blurRad="38100" dist="38100" dir="2700000" algn="tl">
                    <a:srgbClr val="000000">
                      <a:alpha val="43137"/>
                    </a:srgbClr>
                  </a:outerShdw>
                </a:effectLst>
                <a:latin typeface="Times New Roman" pitchFamily="18" charset="0"/>
                <a:cs typeface="Times New Roman" pitchFamily="18" charset="0"/>
              </a:rPr>
              <a:t> 5 </a:t>
            </a:r>
            <a:r>
              <a:rPr lang="en-US" sz="2800" dirty="0" smtClean="0"/>
              <a:t>. </a:t>
            </a:r>
          </a:p>
          <a:p>
            <a:pPr>
              <a:defRPr/>
            </a:pPr>
            <a:r>
              <a:rPr lang="en-US" sz="2800" dirty="0" smtClean="0"/>
              <a:t>In addition, a </a:t>
            </a:r>
            <a:r>
              <a:rPr lang="en-US" sz="2800" b="1" dirty="0" smtClean="0">
                <a:solidFill>
                  <a:srgbClr val="000099"/>
                </a:solidFill>
                <a:effectLst>
                  <a:outerShdw blurRad="38100" dist="38100" dir="2700000" algn="tl">
                    <a:srgbClr val="000000">
                      <a:alpha val="43137"/>
                    </a:srgbClr>
                  </a:outerShdw>
                </a:effectLst>
              </a:rPr>
              <a:t>correction for continuity </a:t>
            </a:r>
            <a:r>
              <a:rPr lang="en-US" sz="2800" dirty="0" smtClean="0"/>
              <a:t>may be used in the normal approximation to the binomial.</a:t>
            </a:r>
          </a:p>
          <a:p>
            <a:pPr>
              <a:defRPr/>
            </a:pPr>
            <a:r>
              <a:rPr lang="en-US" sz="2800" dirty="0" smtClean="0"/>
              <a:t>The continuity correction means that for any specific value of </a:t>
            </a:r>
            <a:r>
              <a:rPr lang="en-US" sz="2800" i="1" dirty="0" smtClean="0"/>
              <a:t>X</a:t>
            </a:r>
            <a:r>
              <a:rPr lang="en-US" sz="2800" dirty="0" smtClean="0"/>
              <a:t>, say 8, the boundaries of </a:t>
            </a:r>
            <a:r>
              <a:rPr lang="en-US" sz="2800" i="1" dirty="0" smtClean="0"/>
              <a:t>X </a:t>
            </a:r>
            <a:r>
              <a:rPr lang="en-US" sz="2800" dirty="0" smtClean="0"/>
              <a:t>in the binomial distribution (in this case, 7.5 to 8.5) must be used.</a:t>
            </a:r>
          </a:p>
          <a:p>
            <a:pPr>
              <a:defRPr/>
            </a:pPr>
            <a:endParaRPr lang="en-US" sz="2800" dirty="0" smtClean="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75</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412347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609600"/>
            <a:ext cx="8229600" cy="990600"/>
          </a:xfrm>
        </p:spPr>
        <p:txBody>
          <a:bodyPr/>
          <a:lstStyle/>
          <a:p>
            <a:pPr eaLnBrk="1" hangingPunct="1"/>
            <a:r>
              <a:rPr lang="en-US" sz="4000" smtClean="0"/>
              <a:t>The Normal Approximation to the Binomial Distribution</a:t>
            </a:r>
          </a:p>
        </p:txBody>
      </p:sp>
      <p:sp>
        <p:nvSpPr>
          <p:cNvPr id="8195" name="Rectangle 3"/>
          <p:cNvSpPr>
            <a:spLocks noGrp="1" noChangeArrowheads="1"/>
          </p:cNvSpPr>
          <p:nvPr>
            <p:ph type="body" idx="1"/>
          </p:nvPr>
        </p:nvSpPr>
        <p:spPr>
          <a:xfrm>
            <a:off x="796925" y="1905000"/>
            <a:ext cx="2286000" cy="3733800"/>
          </a:xfrm>
        </p:spPr>
        <p:txBody>
          <a:bodyPr/>
          <a:lstStyle/>
          <a:p>
            <a:pPr>
              <a:spcAft>
                <a:spcPts val="600"/>
              </a:spcAft>
              <a:buFont typeface="Wingdings" pitchFamily="2" charset="2"/>
              <a:buNone/>
            </a:pPr>
            <a:r>
              <a:rPr lang="en-US" b="1" dirty="0" smtClean="0">
                <a:latin typeface="Times New Roman" pitchFamily="18" charset="0"/>
                <a:cs typeface="Times New Roman" pitchFamily="18" charset="0"/>
              </a:rPr>
              <a:t>Binomial</a:t>
            </a:r>
          </a:p>
          <a:p>
            <a:pPr>
              <a:buFont typeface="Wingdings" pitchFamily="2" charset="2"/>
              <a:buNone/>
            </a:pPr>
            <a:r>
              <a:rPr lang="en-US" sz="2800" dirty="0" smtClean="0">
                <a:latin typeface="Times New Roman" pitchFamily="18" charset="0"/>
                <a:cs typeface="Times New Roman" pitchFamily="18" charset="0"/>
              </a:rPr>
              <a:t>When finding:</a:t>
            </a:r>
          </a:p>
          <a:p>
            <a:pPr>
              <a:buFont typeface="Wingdings" pitchFamily="2" charset="2"/>
              <a:buNone/>
            </a:pPr>
            <a:r>
              <a:rPr lang="en-US" sz="2800" dirty="0" smtClean="0">
                <a:latin typeface="Times New Roman" pitchFamily="18" charset="0"/>
                <a:cs typeface="Times New Roman" pitchFamily="18" charset="0"/>
              </a:rPr>
              <a:t>P(</a:t>
            </a:r>
            <a:r>
              <a:rPr lang="en-US" sz="2800"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 </a:t>
            </a:r>
            <a:r>
              <a:rPr lang="en-US" sz="2800"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a:t>
            </a:r>
          </a:p>
          <a:p>
            <a:pPr>
              <a:buFont typeface="Wingdings" pitchFamily="2" charset="2"/>
              <a:buNone/>
            </a:pPr>
            <a:r>
              <a:rPr lang="en-US" sz="2800" dirty="0" smtClean="0">
                <a:latin typeface="Times New Roman" pitchFamily="18" charset="0"/>
                <a:cs typeface="Times New Roman" pitchFamily="18" charset="0"/>
              </a:rPr>
              <a:t>P(</a:t>
            </a:r>
            <a:r>
              <a:rPr lang="en-US" sz="2800"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Symbol" pitchFamily="18" charset="2"/>
              </a:rPr>
              <a:t> </a:t>
            </a:r>
            <a:r>
              <a:rPr lang="en-US" sz="2800"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a:t>
            </a:r>
          </a:p>
          <a:p>
            <a:pPr>
              <a:buFont typeface="Wingdings" pitchFamily="2" charset="2"/>
              <a:buNone/>
            </a:pPr>
            <a:r>
              <a:rPr lang="en-US" sz="2800" dirty="0" smtClean="0">
                <a:latin typeface="Times New Roman" pitchFamily="18" charset="0"/>
                <a:cs typeface="Times New Roman" pitchFamily="18" charset="0"/>
              </a:rPr>
              <a:t>P(</a:t>
            </a:r>
            <a:r>
              <a:rPr lang="en-US" sz="2800"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Symbol" pitchFamily="18" charset="2"/>
              </a:rPr>
              <a:t>&gt; </a:t>
            </a:r>
            <a:r>
              <a:rPr lang="en-US" sz="2800"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a:t>
            </a:r>
          </a:p>
          <a:p>
            <a:pPr>
              <a:buFont typeface="Wingdings" pitchFamily="2" charset="2"/>
              <a:buNone/>
            </a:pPr>
            <a:r>
              <a:rPr lang="en-US" sz="2800" dirty="0" smtClean="0">
                <a:latin typeface="Times New Roman" pitchFamily="18" charset="0"/>
                <a:cs typeface="Times New Roman" pitchFamily="18" charset="0"/>
              </a:rPr>
              <a:t>P(</a:t>
            </a:r>
            <a:r>
              <a:rPr lang="en-US" sz="2800" i="1" dirty="0" smtClean="0">
                <a:latin typeface="Times New Roman" pitchFamily="18" charset="0"/>
                <a:cs typeface="Times New Roman" pitchFamily="18" charset="0"/>
              </a:rPr>
              <a:t>X </a:t>
            </a:r>
            <a:r>
              <a:rPr lang="en-US" sz="2800" dirty="0" smtClean="0">
                <a:latin typeface="Times New Roman" pitchFamily="18" charset="0"/>
                <a:cs typeface="Times New Roman" pitchFamily="18" charset="0"/>
                <a:sym typeface="Symbol" pitchFamily="18" charset="2"/>
              </a:rPr>
              <a:t> </a:t>
            </a:r>
            <a:r>
              <a:rPr lang="en-US" sz="2800"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a:t>
            </a:r>
          </a:p>
          <a:p>
            <a:pPr>
              <a:buFont typeface="Wingdings" pitchFamily="2" charset="2"/>
              <a:buNone/>
            </a:pPr>
            <a:r>
              <a:rPr lang="en-US" sz="2800" dirty="0" smtClean="0">
                <a:latin typeface="Times New Roman" pitchFamily="18" charset="0"/>
                <a:cs typeface="Times New Roman" pitchFamily="18" charset="0"/>
              </a:rPr>
              <a:t>P(</a:t>
            </a:r>
            <a:r>
              <a:rPr lang="en-US" sz="2800"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sym typeface="Symbol" pitchFamily="18" charset="2"/>
              </a:rPr>
              <a:t>&lt; </a:t>
            </a:r>
            <a:r>
              <a:rPr lang="en-US" sz="2800"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a:t>
            </a:r>
          </a:p>
          <a:p>
            <a:pPr>
              <a:buFont typeface="Wingdings" pitchFamily="2" charset="2"/>
              <a:buNone/>
            </a:pPr>
            <a:endParaRPr lang="en-US" sz="2800" dirty="0" smtClean="0">
              <a:latin typeface="Times New Roman" pitchFamily="18" charset="0"/>
              <a:cs typeface="Times New Roman" pitchFamily="18" charset="0"/>
            </a:endParaRPr>
          </a:p>
        </p:txBody>
      </p:sp>
      <p:sp>
        <p:nvSpPr>
          <p:cNvPr id="6" name="Rectangle 3"/>
          <p:cNvSpPr txBox="1">
            <a:spLocks noChangeArrowheads="1"/>
          </p:cNvSpPr>
          <p:nvPr/>
        </p:nvSpPr>
        <p:spPr bwMode="auto">
          <a:xfrm>
            <a:off x="3581400" y="1905000"/>
            <a:ext cx="4114800" cy="3810000"/>
          </a:xfrm>
          <a:prstGeom prst="rect">
            <a:avLst/>
          </a:prstGeom>
          <a:noFill/>
          <a:ln w="9525">
            <a:noFill/>
            <a:miter lim="800000"/>
            <a:headEnd/>
            <a:tailEnd/>
          </a:ln>
        </p:spPr>
        <p:txBody>
          <a:bodyPr/>
          <a:lstStyle/>
          <a:p>
            <a:pPr marL="342900" indent="-342900" eaLnBrk="0" fontAlgn="base" hangingPunct="0">
              <a:spcBef>
                <a:spcPct val="20000"/>
              </a:spcBef>
              <a:spcAft>
                <a:spcPts val="600"/>
              </a:spcAft>
              <a:buClr>
                <a:srgbClr val="00007D"/>
              </a:buClr>
              <a:buSzPct val="75000"/>
              <a:buFont typeface="Wingdings" pitchFamily="2" charset="2"/>
              <a:buNone/>
              <a:defRPr/>
            </a:pPr>
            <a:r>
              <a:rPr lang="en-US" sz="3200" b="1" kern="0" dirty="0">
                <a:solidFill>
                  <a:srgbClr val="000000"/>
                </a:solidFill>
                <a:latin typeface="Times New Roman" pitchFamily="18" charset="0"/>
                <a:cs typeface="Times New Roman" pitchFamily="18" charset="0"/>
              </a:rPr>
              <a:t>Normal</a:t>
            </a:r>
          </a:p>
          <a:p>
            <a:pPr marL="342900" indent="-342900" eaLnBrk="0" fontAlgn="base" hangingPunct="0">
              <a:spcBef>
                <a:spcPct val="20000"/>
              </a:spcBef>
              <a:spcAft>
                <a:spcPct val="0"/>
              </a:spcAft>
              <a:buClr>
                <a:srgbClr val="00007D"/>
              </a:buClr>
              <a:buSzPct val="75000"/>
              <a:defRPr/>
            </a:pPr>
            <a:r>
              <a:rPr lang="en-US" sz="2800" dirty="0">
                <a:solidFill>
                  <a:srgbClr val="000000"/>
                </a:solidFill>
                <a:latin typeface="Times New Roman" pitchFamily="18" charset="0"/>
                <a:cs typeface="Times New Roman" pitchFamily="18" charset="0"/>
              </a:rPr>
              <a:t>Use:</a:t>
            </a:r>
          </a:p>
          <a:p>
            <a:pPr marL="342900" indent="-342900" eaLnBrk="0" fontAlgn="base" hangingPunct="0">
              <a:spcBef>
                <a:spcPts val="672"/>
              </a:spcBef>
              <a:spcAft>
                <a:spcPct val="0"/>
              </a:spcAft>
              <a:buClr>
                <a:srgbClr val="00007D"/>
              </a:buClr>
              <a:buSzPct val="75000"/>
              <a:defRPr/>
            </a:pPr>
            <a:r>
              <a:rPr lang="en-US" sz="2800" dirty="0">
                <a:solidFill>
                  <a:srgbClr val="000000"/>
                </a:solidFill>
                <a:latin typeface="Times New Roman" pitchFamily="18" charset="0"/>
                <a:cs typeface="Times New Roman" pitchFamily="18" charset="0"/>
              </a:rPr>
              <a:t>P(</a:t>
            </a:r>
            <a:r>
              <a:rPr lang="en-US" sz="2800" i="1" dirty="0">
                <a:solidFill>
                  <a:srgbClr val="000000"/>
                </a:solidFill>
                <a:latin typeface="Times New Roman" pitchFamily="18" charset="0"/>
                <a:cs typeface="Times New Roman" pitchFamily="18" charset="0"/>
              </a:rPr>
              <a:t>a</a:t>
            </a:r>
            <a:r>
              <a:rPr lang="en-US" sz="2800" dirty="0">
                <a:solidFill>
                  <a:srgbClr val="000000"/>
                </a:solidFill>
                <a:latin typeface="Times New Roman" pitchFamily="18" charset="0"/>
                <a:cs typeface="Times New Roman" pitchFamily="18" charset="0"/>
              </a:rPr>
              <a:t> – 0.5 &lt; </a:t>
            </a:r>
            <a:r>
              <a:rPr lang="en-US" sz="2800" i="1" dirty="0">
                <a:solidFill>
                  <a:srgbClr val="000000"/>
                </a:solidFill>
                <a:latin typeface="Times New Roman" pitchFamily="18" charset="0"/>
                <a:cs typeface="Times New Roman" pitchFamily="18" charset="0"/>
              </a:rPr>
              <a:t>X &lt;</a:t>
            </a:r>
            <a:r>
              <a:rPr lang="en-US" sz="2800" dirty="0">
                <a:solidFill>
                  <a:srgbClr val="000000"/>
                </a:solidFill>
                <a:latin typeface="Times New Roman" pitchFamily="18" charset="0"/>
                <a:cs typeface="Times New Roman" pitchFamily="18" charset="0"/>
                <a:sym typeface="Symbol"/>
              </a:rPr>
              <a:t> </a:t>
            </a:r>
            <a:r>
              <a:rPr lang="en-US" sz="2800" i="1" dirty="0">
                <a:solidFill>
                  <a:srgbClr val="000000"/>
                </a:solidFill>
                <a:latin typeface="Times New Roman" pitchFamily="18" charset="0"/>
                <a:cs typeface="Times New Roman" pitchFamily="18" charset="0"/>
              </a:rPr>
              <a:t>a</a:t>
            </a:r>
            <a:r>
              <a:rPr lang="en-US" sz="2800" dirty="0">
                <a:solidFill>
                  <a:srgbClr val="000000"/>
                </a:solidFill>
                <a:latin typeface="Times New Roman" pitchFamily="18" charset="0"/>
                <a:cs typeface="Times New Roman" pitchFamily="18" charset="0"/>
              </a:rPr>
              <a:t> + 0.5)</a:t>
            </a:r>
          </a:p>
          <a:p>
            <a:pPr fontAlgn="base">
              <a:spcBef>
                <a:spcPts val="672"/>
              </a:spcBef>
              <a:spcAft>
                <a:spcPct val="0"/>
              </a:spcAft>
              <a:defRPr/>
            </a:pPr>
            <a:r>
              <a:rPr lang="en-US" sz="2800" dirty="0">
                <a:solidFill>
                  <a:srgbClr val="000000"/>
                </a:solidFill>
                <a:latin typeface="Times New Roman" pitchFamily="18" charset="0"/>
                <a:cs typeface="Times New Roman" pitchFamily="18" charset="0"/>
              </a:rPr>
              <a:t>P(</a:t>
            </a:r>
            <a:r>
              <a:rPr lang="en-US" sz="2800" i="1" dirty="0">
                <a:solidFill>
                  <a:srgbClr val="000000"/>
                </a:solidFill>
                <a:latin typeface="Times New Roman" pitchFamily="18" charset="0"/>
                <a:cs typeface="Times New Roman" pitchFamily="18" charset="0"/>
              </a:rPr>
              <a:t>X</a:t>
            </a:r>
            <a:r>
              <a:rPr lang="en-US" sz="2800" dirty="0">
                <a:solidFill>
                  <a:srgbClr val="000000"/>
                </a:solidFill>
                <a:latin typeface="Times New Roman" pitchFamily="18" charset="0"/>
                <a:cs typeface="Times New Roman" pitchFamily="18" charset="0"/>
              </a:rPr>
              <a:t> </a:t>
            </a:r>
            <a:r>
              <a:rPr lang="en-US" sz="2800" dirty="0">
                <a:solidFill>
                  <a:srgbClr val="000000"/>
                </a:solidFill>
                <a:latin typeface="Times New Roman" pitchFamily="18" charset="0"/>
                <a:cs typeface="Times New Roman" pitchFamily="18" charset="0"/>
                <a:sym typeface="Symbol"/>
              </a:rPr>
              <a:t>&gt;</a:t>
            </a:r>
            <a:r>
              <a:rPr lang="en-US" sz="2800" dirty="0">
                <a:solidFill>
                  <a:srgbClr val="000000"/>
                </a:solidFill>
                <a:latin typeface="Times New Roman" pitchFamily="18" charset="0"/>
                <a:cs typeface="Times New Roman" pitchFamily="18" charset="0"/>
              </a:rPr>
              <a:t> </a:t>
            </a:r>
            <a:r>
              <a:rPr lang="en-US" sz="2800" i="1" dirty="0">
                <a:solidFill>
                  <a:srgbClr val="000000"/>
                </a:solidFill>
                <a:latin typeface="Times New Roman" pitchFamily="18" charset="0"/>
                <a:cs typeface="Times New Roman" pitchFamily="18" charset="0"/>
              </a:rPr>
              <a:t>a</a:t>
            </a:r>
            <a:r>
              <a:rPr lang="en-US" sz="2800" dirty="0">
                <a:solidFill>
                  <a:srgbClr val="000000"/>
                </a:solidFill>
                <a:latin typeface="Times New Roman" pitchFamily="18" charset="0"/>
                <a:cs typeface="Times New Roman" pitchFamily="18" charset="0"/>
              </a:rPr>
              <a:t> – 0.5)</a:t>
            </a:r>
          </a:p>
          <a:p>
            <a:pPr fontAlgn="base">
              <a:spcBef>
                <a:spcPts val="672"/>
              </a:spcBef>
              <a:spcAft>
                <a:spcPct val="0"/>
              </a:spcAft>
              <a:defRPr/>
            </a:pPr>
            <a:r>
              <a:rPr lang="en-US" sz="2800" dirty="0">
                <a:solidFill>
                  <a:srgbClr val="000000"/>
                </a:solidFill>
                <a:latin typeface="Times New Roman" pitchFamily="18" charset="0"/>
                <a:cs typeface="Times New Roman" pitchFamily="18" charset="0"/>
              </a:rPr>
              <a:t>P(</a:t>
            </a:r>
            <a:r>
              <a:rPr lang="en-US" sz="2800" i="1" dirty="0">
                <a:solidFill>
                  <a:srgbClr val="000000"/>
                </a:solidFill>
                <a:latin typeface="Times New Roman" pitchFamily="18" charset="0"/>
                <a:cs typeface="Times New Roman" pitchFamily="18" charset="0"/>
              </a:rPr>
              <a:t>X</a:t>
            </a:r>
            <a:r>
              <a:rPr lang="en-US" sz="2800" dirty="0">
                <a:solidFill>
                  <a:srgbClr val="000000"/>
                </a:solidFill>
                <a:latin typeface="Times New Roman" pitchFamily="18" charset="0"/>
                <a:cs typeface="Times New Roman" pitchFamily="18" charset="0"/>
              </a:rPr>
              <a:t> </a:t>
            </a:r>
            <a:r>
              <a:rPr lang="en-US" sz="2800" dirty="0">
                <a:solidFill>
                  <a:srgbClr val="000000"/>
                </a:solidFill>
                <a:latin typeface="Times New Roman" pitchFamily="18" charset="0"/>
                <a:cs typeface="Times New Roman" pitchFamily="18" charset="0"/>
                <a:sym typeface="Symbol"/>
              </a:rPr>
              <a:t>&gt;</a:t>
            </a:r>
            <a:r>
              <a:rPr lang="en-US" sz="2800" dirty="0">
                <a:solidFill>
                  <a:srgbClr val="000000"/>
                </a:solidFill>
                <a:latin typeface="Times New Roman" pitchFamily="18" charset="0"/>
                <a:cs typeface="Times New Roman" pitchFamily="18" charset="0"/>
              </a:rPr>
              <a:t> </a:t>
            </a:r>
            <a:r>
              <a:rPr lang="en-US" sz="2800" i="1" dirty="0">
                <a:solidFill>
                  <a:srgbClr val="000000"/>
                </a:solidFill>
                <a:latin typeface="Times New Roman" pitchFamily="18" charset="0"/>
                <a:cs typeface="Times New Roman" pitchFamily="18" charset="0"/>
              </a:rPr>
              <a:t>a</a:t>
            </a:r>
            <a:r>
              <a:rPr lang="en-US" sz="2800" dirty="0">
                <a:solidFill>
                  <a:srgbClr val="000000"/>
                </a:solidFill>
                <a:latin typeface="Times New Roman" pitchFamily="18" charset="0"/>
                <a:cs typeface="Times New Roman" pitchFamily="18" charset="0"/>
              </a:rPr>
              <a:t> + 0.5)</a:t>
            </a:r>
          </a:p>
          <a:p>
            <a:pPr fontAlgn="base">
              <a:spcBef>
                <a:spcPts val="672"/>
              </a:spcBef>
              <a:spcAft>
                <a:spcPct val="0"/>
              </a:spcAft>
              <a:defRPr/>
            </a:pPr>
            <a:r>
              <a:rPr lang="en-US" sz="2800" dirty="0">
                <a:solidFill>
                  <a:srgbClr val="000000"/>
                </a:solidFill>
                <a:latin typeface="Times New Roman" pitchFamily="18" charset="0"/>
                <a:cs typeface="Times New Roman" pitchFamily="18" charset="0"/>
              </a:rPr>
              <a:t>P(</a:t>
            </a:r>
            <a:r>
              <a:rPr lang="en-US" sz="2800" i="1" dirty="0">
                <a:solidFill>
                  <a:srgbClr val="000000"/>
                </a:solidFill>
                <a:latin typeface="Times New Roman" pitchFamily="18" charset="0"/>
                <a:cs typeface="Times New Roman" pitchFamily="18" charset="0"/>
              </a:rPr>
              <a:t>X </a:t>
            </a:r>
            <a:r>
              <a:rPr lang="en-US" sz="2800" dirty="0">
                <a:solidFill>
                  <a:srgbClr val="000000"/>
                </a:solidFill>
                <a:latin typeface="Times New Roman" pitchFamily="18" charset="0"/>
                <a:cs typeface="Times New Roman" pitchFamily="18" charset="0"/>
                <a:sym typeface="Symbol"/>
              </a:rPr>
              <a:t>&lt; </a:t>
            </a:r>
            <a:r>
              <a:rPr lang="en-US" sz="2800" i="1" dirty="0">
                <a:solidFill>
                  <a:srgbClr val="000000"/>
                </a:solidFill>
                <a:latin typeface="Times New Roman" pitchFamily="18" charset="0"/>
                <a:cs typeface="Times New Roman" pitchFamily="18" charset="0"/>
              </a:rPr>
              <a:t>a</a:t>
            </a:r>
            <a:r>
              <a:rPr lang="en-US" sz="2800" dirty="0">
                <a:solidFill>
                  <a:srgbClr val="000000"/>
                </a:solidFill>
                <a:latin typeface="Times New Roman" pitchFamily="18" charset="0"/>
                <a:cs typeface="Times New Roman" pitchFamily="18" charset="0"/>
              </a:rPr>
              <a:t> + 0.5)</a:t>
            </a:r>
          </a:p>
          <a:p>
            <a:pPr fontAlgn="base">
              <a:spcBef>
                <a:spcPts val="672"/>
              </a:spcBef>
              <a:spcAft>
                <a:spcPct val="0"/>
              </a:spcAft>
              <a:defRPr/>
            </a:pPr>
            <a:r>
              <a:rPr lang="en-US" sz="2800" dirty="0">
                <a:solidFill>
                  <a:srgbClr val="000000"/>
                </a:solidFill>
                <a:latin typeface="Times New Roman" pitchFamily="18" charset="0"/>
                <a:cs typeface="Times New Roman" pitchFamily="18" charset="0"/>
              </a:rPr>
              <a:t>P(</a:t>
            </a:r>
            <a:r>
              <a:rPr lang="en-US" sz="2800" i="1" dirty="0">
                <a:solidFill>
                  <a:srgbClr val="000000"/>
                </a:solidFill>
                <a:latin typeface="Times New Roman" pitchFamily="18" charset="0"/>
                <a:cs typeface="Times New Roman" pitchFamily="18" charset="0"/>
              </a:rPr>
              <a:t>X</a:t>
            </a:r>
            <a:r>
              <a:rPr lang="en-US" sz="2800" dirty="0">
                <a:solidFill>
                  <a:srgbClr val="000000"/>
                </a:solidFill>
                <a:latin typeface="Times New Roman" pitchFamily="18" charset="0"/>
                <a:cs typeface="Times New Roman" pitchFamily="18" charset="0"/>
              </a:rPr>
              <a:t> </a:t>
            </a:r>
            <a:r>
              <a:rPr lang="en-US" sz="2800" dirty="0">
                <a:solidFill>
                  <a:srgbClr val="000000"/>
                </a:solidFill>
                <a:latin typeface="Times New Roman" pitchFamily="18" charset="0"/>
                <a:cs typeface="Times New Roman" pitchFamily="18" charset="0"/>
                <a:sym typeface="Symbol"/>
              </a:rPr>
              <a:t>&lt; </a:t>
            </a:r>
            <a:r>
              <a:rPr lang="en-US" sz="2800" i="1" dirty="0">
                <a:solidFill>
                  <a:srgbClr val="000000"/>
                </a:solidFill>
                <a:latin typeface="Times New Roman" pitchFamily="18" charset="0"/>
                <a:cs typeface="Times New Roman" pitchFamily="18" charset="0"/>
              </a:rPr>
              <a:t>a</a:t>
            </a:r>
            <a:r>
              <a:rPr lang="en-US" sz="2800" dirty="0">
                <a:solidFill>
                  <a:srgbClr val="000000"/>
                </a:solidFill>
                <a:latin typeface="Times New Roman" pitchFamily="18" charset="0"/>
                <a:cs typeface="Times New Roman" pitchFamily="18" charset="0"/>
              </a:rPr>
              <a:t> – 0.5)</a:t>
            </a:r>
          </a:p>
          <a:p>
            <a:pPr marL="342900" indent="-342900" eaLnBrk="0" fontAlgn="base" hangingPunct="0">
              <a:spcBef>
                <a:spcPct val="20000"/>
              </a:spcBef>
              <a:spcAft>
                <a:spcPct val="0"/>
              </a:spcAft>
              <a:buClr>
                <a:srgbClr val="00007D"/>
              </a:buClr>
              <a:buSzPct val="75000"/>
              <a:buFont typeface="Wingdings" pitchFamily="2" charset="2"/>
              <a:buNone/>
              <a:defRPr/>
            </a:pPr>
            <a:endParaRPr lang="en-US" sz="2800" kern="0" dirty="0">
              <a:solidFill>
                <a:srgbClr val="000000"/>
              </a:solidFill>
              <a:latin typeface="Times New Roman" pitchFamily="18" charset="0"/>
              <a:cs typeface="Times New Roman" pitchFamily="18" charset="0"/>
            </a:endParaRPr>
          </a:p>
        </p:txBody>
      </p:sp>
      <p:graphicFrame>
        <p:nvGraphicFramePr>
          <p:cNvPr id="69636" name="Object 2"/>
          <p:cNvGraphicFramePr>
            <a:graphicFrameLocks noChangeAspect="1"/>
          </p:cNvGraphicFramePr>
          <p:nvPr/>
        </p:nvGraphicFramePr>
        <p:xfrm>
          <a:off x="838200" y="5638800"/>
          <a:ext cx="7570788" cy="608013"/>
        </p:xfrm>
        <a:graphic>
          <a:graphicData uri="http://schemas.openxmlformats.org/presentationml/2006/ole">
            <mc:AlternateContent xmlns:mc="http://schemas.openxmlformats.org/markup-compatibility/2006">
              <mc:Choice xmlns:v="urn:schemas-microsoft-com:vml" Requires="v">
                <p:oleObj spid="_x0000_s36901" name="Equation" r:id="rId3" imgW="2895480" imgH="253800" progId="Equation.DSMT4">
                  <p:embed/>
                </p:oleObj>
              </mc:Choice>
              <mc:Fallback>
                <p:oleObj name="Equation" r:id="rId3" imgW="28954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638800"/>
                        <a:ext cx="7570788"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392" name="Straight Connector 8"/>
          <p:cNvCxnSpPr>
            <a:cxnSpLocks noChangeShapeType="1"/>
          </p:cNvCxnSpPr>
          <p:nvPr/>
        </p:nvCxnSpPr>
        <p:spPr bwMode="auto">
          <a:xfrm>
            <a:off x="838200" y="2514600"/>
            <a:ext cx="7620000" cy="0"/>
          </a:xfrm>
          <a:prstGeom prst="line">
            <a:avLst/>
          </a:prstGeom>
          <a:noFill/>
          <a:ln w="25400" algn="ctr">
            <a:solidFill>
              <a:schemeClr val="tx1"/>
            </a:solidFill>
            <a:round/>
            <a:headEnd/>
            <a:tailEnd/>
          </a:ln>
        </p:spPr>
      </p:cxnSp>
      <p:sp>
        <p:nvSpPr>
          <p:cNvPr id="9"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76</a:t>
            </a:fld>
            <a:endParaRPr lang="en-US" dirty="0" smtClean="0">
              <a:solidFill>
                <a:srgbClr val="000000"/>
              </a:solidFill>
              <a:latin typeface="Arial Black" pitchFamily="34" charset="0"/>
            </a:endParaRPr>
          </a:p>
        </p:txBody>
      </p:sp>
      <p:sp>
        <p:nvSpPr>
          <p:cNvPr id="10"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515538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9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pterNumber" hidden="1"/>
          <p:cNvSpPr>
            <a:spLocks noGrp="1"/>
          </p:cNvSpPr>
          <p:nvPr>
            <p:ph type="body" sz="quarter" idx="10"/>
          </p:nvPr>
        </p:nvSpPr>
        <p:spPr/>
        <p:txBody>
          <a:bodyPr/>
          <a:lstStyle/>
          <a:p>
            <a:endParaRPr lang="en-US">
              <a:latin typeface="Calibri"/>
            </a:endParaRPr>
          </a:p>
        </p:txBody>
      </p:sp>
      <p:sp>
        <p:nvSpPr>
          <p:cNvPr id="3" name="ChapterTitle" hidden="1"/>
          <p:cNvSpPr>
            <a:spLocks noGrp="1"/>
          </p:cNvSpPr>
          <p:nvPr>
            <p:ph type="body" sz="quarter" idx="11"/>
          </p:nvPr>
        </p:nvSpPr>
        <p:spPr/>
        <p:txBody>
          <a:bodyPr/>
          <a:lstStyle/>
          <a:p>
            <a:endParaRPr lang="en-US">
              <a:solidFill>
                <a:srgbClr val="000000"/>
              </a:solidFill>
              <a:latin typeface="Calibri"/>
            </a:endParaRPr>
          </a:p>
        </p:txBody>
      </p:sp>
      <p:sp>
        <p:nvSpPr>
          <p:cNvPr id="4" name="ChapterSubTitle" hidden="1"/>
          <p:cNvSpPr>
            <a:spLocks noGrp="1"/>
          </p:cNvSpPr>
          <p:nvPr>
            <p:ph type="body" sz="quarter" idx="12"/>
          </p:nvPr>
        </p:nvSpPr>
        <p:spPr/>
        <p:txBody>
          <a:bodyPr/>
          <a:lstStyle/>
          <a:p>
            <a:endParaRPr lang="en-US">
              <a:solidFill>
                <a:srgbClr val="000000"/>
              </a:solidFill>
              <a:latin typeface="Calibri"/>
            </a:endParaRPr>
          </a:p>
        </p:txBody>
      </p:sp>
      <p:sp>
        <p:nvSpPr>
          <p:cNvPr id="5" name="SectionNumber" hidden="1"/>
          <p:cNvSpPr>
            <a:spLocks noGrp="1"/>
          </p:cNvSpPr>
          <p:nvPr>
            <p:ph type="body" sz="quarter" idx="13"/>
          </p:nvPr>
        </p:nvSpPr>
        <p:spPr/>
        <p:txBody>
          <a:bodyPr/>
          <a:lstStyle/>
          <a:p>
            <a:r>
              <a:rPr lang="en-US" smtClean="0">
                <a:latin typeface="Calibri"/>
              </a:rPr>
              <a:t>6.4</a:t>
            </a:r>
            <a:endParaRPr lang="en-US">
              <a:latin typeface="Calibri"/>
            </a:endParaRPr>
          </a:p>
        </p:txBody>
      </p:sp>
      <p:sp>
        <p:nvSpPr>
          <p:cNvPr id="6" name="SectionTitle" hidden="1"/>
          <p:cNvSpPr>
            <a:spLocks noGrp="1"/>
          </p:cNvSpPr>
          <p:nvPr>
            <p:ph type="body" sz="quarter" idx="14"/>
          </p:nvPr>
        </p:nvSpPr>
        <p:spPr/>
        <p:txBody>
          <a:bodyPr/>
          <a:lstStyle/>
          <a:p>
            <a:r>
              <a:rPr lang="en-US" smtClean="0">
                <a:solidFill>
                  <a:srgbClr val="000000"/>
                </a:solidFill>
                <a:latin typeface="Calibri"/>
              </a:rPr>
              <a:t>The Normal Approximation to the Binomial</a:t>
            </a:r>
          </a:p>
          <a:p>
            <a:r>
              <a:rPr lang="en-US" smtClean="0">
                <a:solidFill>
                  <a:srgbClr val="000000"/>
                </a:solidFill>
                <a:latin typeface="Calibri"/>
              </a:rPr>
              <a:t>Distribution</a:t>
            </a:r>
            <a:endParaRPr lang="en-US">
              <a:solidFill>
                <a:srgbClr val="000000"/>
              </a:solidFill>
              <a:latin typeface="Calibri"/>
            </a:endParaRPr>
          </a:p>
        </p:txBody>
      </p:sp>
      <p:sp>
        <p:nvSpPr>
          <p:cNvPr id="7" name="ObjectiveNumber" hidden="1"/>
          <p:cNvSpPr>
            <a:spLocks noGrp="1"/>
          </p:cNvSpPr>
          <p:nvPr>
            <p:ph type="body" sz="quarter" idx="15"/>
          </p:nvPr>
        </p:nvSpPr>
        <p:spPr/>
        <p:txBody>
          <a:bodyPr/>
          <a:lstStyle/>
          <a:p>
            <a:endParaRPr lang="en-US">
              <a:solidFill>
                <a:srgbClr val="000000"/>
              </a:solidFill>
              <a:latin typeface="Calibri"/>
            </a:endParaRPr>
          </a:p>
        </p:txBody>
      </p:sp>
      <p:sp>
        <p:nvSpPr>
          <p:cNvPr id="8" name="Objective" hidden="1"/>
          <p:cNvSpPr>
            <a:spLocks noGrp="1"/>
          </p:cNvSpPr>
          <p:nvPr>
            <p:ph type="body" sz="quarter" idx="16"/>
          </p:nvPr>
        </p:nvSpPr>
        <p:spPr/>
        <p:txBody>
          <a:bodyPr/>
          <a:lstStyle/>
          <a:p>
            <a:endParaRPr lang="en-US">
              <a:solidFill>
                <a:srgbClr val="000000"/>
              </a:solidFill>
              <a:latin typeface="Calibri"/>
            </a:endParaRPr>
          </a:p>
        </p:txBody>
      </p:sp>
      <p:sp>
        <p:nvSpPr>
          <p:cNvPr id="9" name="ItemNumber" hidden="1"/>
          <p:cNvSpPr>
            <a:spLocks noGrp="1"/>
          </p:cNvSpPr>
          <p:nvPr>
            <p:ph type="body" sz="quarter" idx="17"/>
          </p:nvPr>
        </p:nvSpPr>
        <p:spPr/>
        <p:txBody>
          <a:bodyPr/>
          <a:lstStyle/>
          <a:p>
            <a:endParaRPr lang="en-US">
              <a:solidFill>
                <a:srgbClr val="000000"/>
              </a:solidFill>
              <a:latin typeface="Calibri"/>
            </a:endParaRPr>
          </a:p>
        </p:txBody>
      </p:sp>
      <p:sp>
        <p:nvSpPr>
          <p:cNvPr id="10" name="ItemTitle"/>
          <p:cNvSpPr>
            <a:spLocks noGrp="1"/>
          </p:cNvSpPr>
          <p:nvPr>
            <p:ph type="body" sz="quarter" idx="18"/>
          </p:nvPr>
        </p:nvSpPr>
        <p:spPr/>
        <p:txBody>
          <a:bodyPr/>
          <a:lstStyle/>
          <a:p>
            <a:r>
              <a:rPr lang="en-US" dirty="0"/>
              <a:t>Procedure for the Normal Approximation to the Binomial Distribution</a:t>
            </a:r>
            <a:endParaRPr lang="en-US" dirty="0">
              <a:latin typeface="Calibri"/>
            </a:endParaRPr>
          </a:p>
        </p:txBody>
      </p:sp>
      <p:sp>
        <p:nvSpPr>
          <p:cNvPr id="11" name="CONS" hidden="1"/>
          <p:cNvSpPr>
            <a:spLocks noGrp="1"/>
          </p:cNvSpPr>
          <p:nvPr>
            <p:ph type="body" sz="quarter" idx="19"/>
          </p:nvPr>
        </p:nvSpPr>
        <p:spPr/>
        <p:txBody>
          <a:bodyPr/>
          <a:lstStyle/>
          <a:p>
            <a:endParaRPr lang="en-US">
              <a:solidFill>
                <a:srgbClr val="000000"/>
              </a:solidFill>
              <a:latin typeface="Calibri"/>
            </a:endParaRPr>
          </a:p>
        </p:txBody>
      </p:sp>
      <p:sp>
        <p:nvSpPr>
          <p:cNvPr id="12" name="SlideNumber" hidden="1"/>
          <p:cNvSpPr>
            <a:spLocks noGrp="1"/>
          </p:cNvSpPr>
          <p:nvPr>
            <p:ph type="body" sz="quarter" idx="20"/>
          </p:nvPr>
        </p:nvSpPr>
        <p:spPr/>
        <p:txBody>
          <a:bodyPr/>
          <a:lstStyle/>
          <a:p>
            <a:endParaRPr lang="en-US">
              <a:solidFill>
                <a:srgbClr val="000000"/>
              </a:solidFill>
              <a:latin typeface="Calibri"/>
            </a:endParaRPr>
          </a:p>
        </p:txBody>
      </p:sp>
      <p:sp>
        <p:nvSpPr>
          <p:cNvPr id="13" name="Copyright" hidden="1"/>
          <p:cNvSpPr>
            <a:spLocks noGrp="1"/>
          </p:cNvSpPr>
          <p:nvPr>
            <p:ph type="body" sz="quarter" idx="21"/>
          </p:nvPr>
        </p:nvSpPr>
        <p:spPr/>
        <p:txBody>
          <a:bodyPr/>
          <a:lstStyle/>
          <a:p>
            <a:endParaRPr lang="en-US">
              <a:solidFill>
                <a:srgbClr val="000000"/>
              </a:solidFill>
              <a:latin typeface="Calibri"/>
            </a:endParaRPr>
          </a:p>
        </p:txBody>
      </p:sp>
      <p:sp>
        <p:nvSpPr>
          <p:cNvPr id="14" name="Rectangle 13"/>
          <p:cNvSpPr/>
          <p:nvPr/>
        </p:nvSpPr>
        <p:spPr>
          <a:xfrm>
            <a:off x="304800" y="2209800"/>
            <a:ext cx="8534400" cy="3495701"/>
          </a:xfrm>
          <a:prstGeom prst="rect">
            <a:avLst/>
          </a:prstGeom>
        </p:spPr>
        <p:txBody>
          <a:bodyPr wrap="square">
            <a:spAutoFit/>
          </a:bodyPr>
          <a:lstStyle/>
          <a:p>
            <a:pPr marL="1381125" indent="-1381125">
              <a:lnSpc>
                <a:spcPts val="2400"/>
              </a:lnSpc>
            </a:pPr>
            <a:r>
              <a:rPr lang="en-US" sz="2800" b="1" dirty="0"/>
              <a:t>Step 1 </a:t>
            </a:r>
            <a:r>
              <a:rPr lang="en-US" sz="2800" b="1" dirty="0" smtClean="0"/>
              <a:t>	</a:t>
            </a:r>
            <a:r>
              <a:rPr lang="en-US" sz="2800" dirty="0" smtClean="0"/>
              <a:t>Check </a:t>
            </a:r>
            <a:r>
              <a:rPr lang="en-US" sz="2800" dirty="0"/>
              <a:t>to see whether the normal approximation can be used</a:t>
            </a:r>
            <a:r>
              <a:rPr lang="en-US" sz="2800" dirty="0" smtClean="0"/>
              <a:t>.</a:t>
            </a:r>
            <a:br>
              <a:rPr lang="en-US" sz="2800" dirty="0" smtClean="0"/>
            </a:br>
            <a:endParaRPr lang="en-US" sz="2800" dirty="0"/>
          </a:p>
          <a:p>
            <a:pPr marL="1381125" indent="-1381125">
              <a:lnSpc>
                <a:spcPts val="2400"/>
              </a:lnSpc>
            </a:pPr>
            <a:r>
              <a:rPr lang="en-US" sz="2800" b="1" dirty="0"/>
              <a:t>Step 2 </a:t>
            </a:r>
            <a:r>
              <a:rPr lang="en-US" sz="2800" b="1" dirty="0" smtClean="0"/>
              <a:t>	</a:t>
            </a:r>
            <a:r>
              <a:rPr lang="en-US" sz="2800" dirty="0" smtClean="0"/>
              <a:t>Find </a:t>
            </a:r>
            <a:r>
              <a:rPr lang="en-US" sz="2800" dirty="0"/>
              <a:t>the mean </a:t>
            </a:r>
            <a:r>
              <a:rPr lang="en-US" sz="2800" i="1" dirty="0" smtClean="0">
                <a:sym typeface="Symbol"/>
              </a:rPr>
              <a:t></a:t>
            </a:r>
            <a:r>
              <a:rPr lang="en-US" sz="2800" dirty="0" smtClean="0"/>
              <a:t> </a:t>
            </a:r>
            <a:r>
              <a:rPr lang="en-US" sz="2800" dirty="0"/>
              <a:t>and the standard deviation </a:t>
            </a:r>
            <a:r>
              <a:rPr lang="en-US" sz="2800" i="1" dirty="0" smtClean="0">
                <a:sym typeface="Symbol"/>
              </a:rPr>
              <a:t></a:t>
            </a:r>
            <a:r>
              <a:rPr lang="en-US" sz="2800" dirty="0" smtClean="0"/>
              <a:t>.</a:t>
            </a:r>
            <a:br>
              <a:rPr lang="en-US" sz="2800" dirty="0" smtClean="0"/>
            </a:br>
            <a:endParaRPr lang="en-US" sz="2800" dirty="0"/>
          </a:p>
          <a:p>
            <a:pPr marL="1381125" indent="-1381125">
              <a:lnSpc>
                <a:spcPts val="2400"/>
              </a:lnSpc>
            </a:pPr>
            <a:r>
              <a:rPr lang="en-US" sz="2800" b="1" dirty="0"/>
              <a:t>Step 3 </a:t>
            </a:r>
            <a:r>
              <a:rPr lang="en-US" sz="2800" b="1" dirty="0" smtClean="0"/>
              <a:t>	</a:t>
            </a:r>
            <a:r>
              <a:rPr lang="en-US" sz="2800" dirty="0" smtClean="0"/>
              <a:t>Write </a:t>
            </a:r>
            <a:r>
              <a:rPr lang="en-US" sz="2800" dirty="0"/>
              <a:t>the problem in probability notation, using </a:t>
            </a:r>
            <a:r>
              <a:rPr lang="en-US" sz="2800" i="1" dirty="0"/>
              <a:t>X</a:t>
            </a:r>
            <a:r>
              <a:rPr lang="en-US" sz="2800" dirty="0" smtClean="0"/>
              <a:t>.</a:t>
            </a:r>
            <a:br>
              <a:rPr lang="en-US" sz="2800" dirty="0" smtClean="0"/>
            </a:br>
            <a:endParaRPr lang="en-US" sz="2800" dirty="0"/>
          </a:p>
          <a:p>
            <a:pPr marL="1381125" indent="-1381125">
              <a:lnSpc>
                <a:spcPts val="2400"/>
              </a:lnSpc>
            </a:pPr>
            <a:r>
              <a:rPr lang="en-US" sz="2800" b="1" dirty="0"/>
              <a:t>Step 4 </a:t>
            </a:r>
            <a:r>
              <a:rPr lang="en-US" sz="2800" b="1" dirty="0" smtClean="0"/>
              <a:t>	</a:t>
            </a:r>
            <a:r>
              <a:rPr lang="en-US" sz="2800" dirty="0" smtClean="0"/>
              <a:t>Rewrite </a:t>
            </a:r>
            <a:r>
              <a:rPr lang="en-US" sz="2800" dirty="0"/>
              <a:t>the problem by using the continuity correction factor, and show </a:t>
            </a:r>
            <a:r>
              <a:rPr lang="en-US" sz="2800" dirty="0" smtClean="0"/>
              <a:t>the corresponding </a:t>
            </a:r>
            <a:r>
              <a:rPr lang="en-US" sz="2800" dirty="0"/>
              <a:t>area under the normal distribution</a:t>
            </a:r>
            <a:r>
              <a:rPr lang="en-US" sz="2800" dirty="0" smtClean="0"/>
              <a:t>.</a:t>
            </a:r>
            <a:endParaRPr lang="en-US" sz="2800" dirty="0"/>
          </a:p>
        </p:txBody>
      </p:sp>
    </p:spTree>
    <p:custDataLst>
      <p:tags r:id="rId1"/>
    </p:custDataLst>
    <p:extLst>
      <p:ext uri="{BB962C8B-B14F-4D97-AF65-F5344CB8AC3E}">
        <p14:creationId xmlns:p14="http://schemas.microsoft.com/office/powerpoint/2010/main" val="14201092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pterNumber" hidden="1"/>
          <p:cNvSpPr>
            <a:spLocks noGrp="1"/>
          </p:cNvSpPr>
          <p:nvPr>
            <p:ph type="body" sz="quarter" idx="10"/>
          </p:nvPr>
        </p:nvSpPr>
        <p:spPr/>
        <p:txBody>
          <a:bodyPr/>
          <a:lstStyle/>
          <a:p>
            <a:endParaRPr lang="en-US">
              <a:latin typeface="Calibri"/>
            </a:endParaRPr>
          </a:p>
        </p:txBody>
      </p:sp>
      <p:sp>
        <p:nvSpPr>
          <p:cNvPr id="3" name="ChapterTitle" hidden="1"/>
          <p:cNvSpPr>
            <a:spLocks noGrp="1"/>
          </p:cNvSpPr>
          <p:nvPr>
            <p:ph type="body" sz="quarter" idx="11"/>
          </p:nvPr>
        </p:nvSpPr>
        <p:spPr/>
        <p:txBody>
          <a:bodyPr/>
          <a:lstStyle/>
          <a:p>
            <a:endParaRPr lang="en-US">
              <a:solidFill>
                <a:srgbClr val="000000"/>
              </a:solidFill>
              <a:latin typeface="Calibri"/>
            </a:endParaRPr>
          </a:p>
        </p:txBody>
      </p:sp>
      <p:sp>
        <p:nvSpPr>
          <p:cNvPr id="4" name="ChapterSubTitle" hidden="1"/>
          <p:cNvSpPr>
            <a:spLocks noGrp="1"/>
          </p:cNvSpPr>
          <p:nvPr>
            <p:ph type="body" sz="quarter" idx="12"/>
          </p:nvPr>
        </p:nvSpPr>
        <p:spPr/>
        <p:txBody>
          <a:bodyPr/>
          <a:lstStyle/>
          <a:p>
            <a:endParaRPr lang="en-US">
              <a:solidFill>
                <a:srgbClr val="000000"/>
              </a:solidFill>
              <a:latin typeface="Calibri"/>
            </a:endParaRPr>
          </a:p>
        </p:txBody>
      </p:sp>
      <p:sp>
        <p:nvSpPr>
          <p:cNvPr id="5" name="SectionNumber" hidden="1"/>
          <p:cNvSpPr>
            <a:spLocks noGrp="1"/>
          </p:cNvSpPr>
          <p:nvPr>
            <p:ph type="body" sz="quarter" idx="13"/>
          </p:nvPr>
        </p:nvSpPr>
        <p:spPr/>
        <p:txBody>
          <a:bodyPr/>
          <a:lstStyle/>
          <a:p>
            <a:r>
              <a:rPr lang="en-US" smtClean="0">
                <a:latin typeface="Calibri"/>
              </a:rPr>
              <a:t>6.4</a:t>
            </a:r>
            <a:endParaRPr lang="en-US">
              <a:latin typeface="Calibri"/>
            </a:endParaRPr>
          </a:p>
        </p:txBody>
      </p:sp>
      <p:sp>
        <p:nvSpPr>
          <p:cNvPr id="6" name="SectionTitle" hidden="1"/>
          <p:cNvSpPr>
            <a:spLocks noGrp="1"/>
          </p:cNvSpPr>
          <p:nvPr>
            <p:ph type="body" sz="quarter" idx="14"/>
          </p:nvPr>
        </p:nvSpPr>
        <p:spPr/>
        <p:txBody>
          <a:bodyPr/>
          <a:lstStyle/>
          <a:p>
            <a:r>
              <a:rPr lang="en-US" smtClean="0">
                <a:solidFill>
                  <a:srgbClr val="000000"/>
                </a:solidFill>
                <a:latin typeface="Calibri"/>
              </a:rPr>
              <a:t>The Normal Approximation to the Binomial</a:t>
            </a:r>
          </a:p>
          <a:p>
            <a:r>
              <a:rPr lang="en-US" smtClean="0">
                <a:solidFill>
                  <a:srgbClr val="000000"/>
                </a:solidFill>
                <a:latin typeface="Calibri"/>
              </a:rPr>
              <a:t>Distribution</a:t>
            </a:r>
            <a:endParaRPr lang="en-US">
              <a:solidFill>
                <a:srgbClr val="000000"/>
              </a:solidFill>
              <a:latin typeface="Calibri"/>
            </a:endParaRPr>
          </a:p>
        </p:txBody>
      </p:sp>
      <p:sp>
        <p:nvSpPr>
          <p:cNvPr id="7" name="ObjectiveNumber" hidden="1"/>
          <p:cNvSpPr>
            <a:spLocks noGrp="1"/>
          </p:cNvSpPr>
          <p:nvPr>
            <p:ph type="body" sz="quarter" idx="15"/>
          </p:nvPr>
        </p:nvSpPr>
        <p:spPr/>
        <p:txBody>
          <a:bodyPr/>
          <a:lstStyle/>
          <a:p>
            <a:endParaRPr lang="en-US">
              <a:solidFill>
                <a:srgbClr val="000000"/>
              </a:solidFill>
              <a:latin typeface="Calibri"/>
            </a:endParaRPr>
          </a:p>
        </p:txBody>
      </p:sp>
      <p:sp>
        <p:nvSpPr>
          <p:cNvPr id="8" name="Objective" hidden="1"/>
          <p:cNvSpPr>
            <a:spLocks noGrp="1"/>
          </p:cNvSpPr>
          <p:nvPr>
            <p:ph type="body" sz="quarter" idx="16"/>
          </p:nvPr>
        </p:nvSpPr>
        <p:spPr/>
        <p:txBody>
          <a:bodyPr/>
          <a:lstStyle/>
          <a:p>
            <a:endParaRPr lang="en-US">
              <a:solidFill>
                <a:srgbClr val="000000"/>
              </a:solidFill>
              <a:latin typeface="Calibri"/>
            </a:endParaRPr>
          </a:p>
        </p:txBody>
      </p:sp>
      <p:sp>
        <p:nvSpPr>
          <p:cNvPr id="9" name="ItemNumber" hidden="1"/>
          <p:cNvSpPr>
            <a:spLocks noGrp="1"/>
          </p:cNvSpPr>
          <p:nvPr>
            <p:ph type="body" sz="quarter" idx="17"/>
          </p:nvPr>
        </p:nvSpPr>
        <p:spPr/>
        <p:txBody>
          <a:bodyPr/>
          <a:lstStyle/>
          <a:p>
            <a:endParaRPr lang="en-US">
              <a:solidFill>
                <a:srgbClr val="000000"/>
              </a:solidFill>
              <a:latin typeface="Calibri"/>
            </a:endParaRPr>
          </a:p>
        </p:txBody>
      </p:sp>
      <p:sp>
        <p:nvSpPr>
          <p:cNvPr id="10" name="ItemTitle"/>
          <p:cNvSpPr>
            <a:spLocks noGrp="1"/>
          </p:cNvSpPr>
          <p:nvPr>
            <p:ph type="body" sz="quarter" idx="18"/>
          </p:nvPr>
        </p:nvSpPr>
        <p:spPr/>
        <p:txBody>
          <a:bodyPr/>
          <a:lstStyle/>
          <a:p>
            <a:r>
              <a:rPr lang="en-US" dirty="0"/>
              <a:t>Procedure for the Normal Approximation to the Binomial Distribution</a:t>
            </a:r>
            <a:endParaRPr lang="en-US" dirty="0">
              <a:latin typeface="Calibri"/>
            </a:endParaRPr>
          </a:p>
        </p:txBody>
      </p:sp>
      <p:sp>
        <p:nvSpPr>
          <p:cNvPr id="11" name="CONS" hidden="1"/>
          <p:cNvSpPr>
            <a:spLocks noGrp="1"/>
          </p:cNvSpPr>
          <p:nvPr>
            <p:ph type="body" sz="quarter" idx="19"/>
          </p:nvPr>
        </p:nvSpPr>
        <p:spPr/>
        <p:txBody>
          <a:bodyPr/>
          <a:lstStyle/>
          <a:p>
            <a:endParaRPr lang="en-US">
              <a:solidFill>
                <a:srgbClr val="000000"/>
              </a:solidFill>
              <a:latin typeface="Calibri"/>
            </a:endParaRPr>
          </a:p>
        </p:txBody>
      </p:sp>
      <p:sp>
        <p:nvSpPr>
          <p:cNvPr id="12" name="SlideNumber" hidden="1"/>
          <p:cNvSpPr>
            <a:spLocks noGrp="1"/>
          </p:cNvSpPr>
          <p:nvPr>
            <p:ph type="body" sz="quarter" idx="20"/>
          </p:nvPr>
        </p:nvSpPr>
        <p:spPr/>
        <p:txBody>
          <a:bodyPr/>
          <a:lstStyle/>
          <a:p>
            <a:endParaRPr lang="en-US">
              <a:solidFill>
                <a:srgbClr val="000000"/>
              </a:solidFill>
              <a:latin typeface="Calibri"/>
            </a:endParaRPr>
          </a:p>
        </p:txBody>
      </p:sp>
      <p:sp>
        <p:nvSpPr>
          <p:cNvPr id="13" name="Copyright" hidden="1"/>
          <p:cNvSpPr>
            <a:spLocks noGrp="1"/>
          </p:cNvSpPr>
          <p:nvPr>
            <p:ph type="body" sz="quarter" idx="21"/>
          </p:nvPr>
        </p:nvSpPr>
        <p:spPr/>
        <p:txBody>
          <a:bodyPr/>
          <a:lstStyle/>
          <a:p>
            <a:endParaRPr lang="en-US">
              <a:solidFill>
                <a:srgbClr val="000000"/>
              </a:solidFill>
              <a:latin typeface="Calibri"/>
            </a:endParaRPr>
          </a:p>
        </p:txBody>
      </p:sp>
      <p:sp>
        <p:nvSpPr>
          <p:cNvPr id="14" name="Rectangle 13"/>
          <p:cNvSpPr/>
          <p:nvPr/>
        </p:nvSpPr>
        <p:spPr>
          <a:xfrm>
            <a:off x="381000" y="2362200"/>
            <a:ext cx="8305800" cy="1384995"/>
          </a:xfrm>
          <a:prstGeom prst="rect">
            <a:avLst/>
          </a:prstGeom>
        </p:spPr>
        <p:txBody>
          <a:bodyPr wrap="square">
            <a:spAutoFit/>
          </a:bodyPr>
          <a:lstStyle/>
          <a:p>
            <a:pPr marL="1381125" indent="-1381125"/>
            <a:r>
              <a:rPr lang="en-US" sz="2800" b="1" dirty="0" smtClean="0">
                <a:solidFill>
                  <a:prstClr val="black"/>
                </a:solidFill>
              </a:rPr>
              <a:t>Step </a:t>
            </a:r>
            <a:r>
              <a:rPr lang="en-US" sz="2800" b="1" dirty="0">
                <a:solidFill>
                  <a:prstClr val="black"/>
                </a:solidFill>
              </a:rPr>
              <a:t>5 </a:t>
            </a:r>
            <a:r>
              <a:rPr lang="en-US" sz="2800" b="1" dirty="0" smtClean="0">
                <a:solidFill>
                  <a:prstClr val="black"/>
                </a:solidFill>
              </a:rPr>
              <a:t>	</a:t>
            </a:r>
            <a:r>
              <a:rPr lang="en-US" sz="2800" dirty="0" smtClean="0">
                <a:solidFill>
                  <a:prstClr val="black"/>
                </a:solidFill>
              </a:rPr>
              <a:t>Find </a:t>
            </a:r>
            <a:r>
              <a:rPr lang="en-US" sz="2800" dirty="0">
                <a:solidFill>
                  <a:prstClr val="black"/>
                </a:solidFill>
              </a:rPr>
              <a:t>the corresponding </a:t>
            </a:r>
            <a:r>
              <a:rPr lang="en-US" sz="2800" i="1" dirty="0">
                <a:solidFill>
                  <a:prstClr val="black"/>
                </a:solidFill>
              </a:rPr>
              <a:t>z </a:t>
            </a:r>
            <a:r>
              <a:rPr lang="en-US" sz="2800" dirty="0">
                <a:solidFill>
                  <a:prstClr val="black"/>
                </a:solidFill>
              </a:rPr>
              <a:t>values</a:t>
            </a:r>
            <a:r>
              <a:rPr lang="en-US" sz="2800" dirty="0" smtClean="0">
                <a:solidFill>
                  <a:prstClr val="black"/>
                </a:solidFill>
              </a:rPr>
              <a:t>.</a:t>
            </a:r>
            <a:br>
              <a:rPr lang="en-US" sz="2800" dirty="0" smtClean="0">
                <a:solidFill>
                  <a:prstClr val="black"/>
                </a:solidFill>
              </a:rPr>
            </a:br>
            <a:endParaRPr lang="en-US" sz="2800" dirty="0">
              <a:solidFill>
                <a:prstClr val="black"/>
              </a:solidFill>
            </a:endParaRPr>
          </a:p>
          <a:p>
            <a:pPr marL="1381125" indent="-1381125"/>
            <a:r>
              <a:rPr lang="en-US" sz="2800" b="1" dirty="0" smtClean="0">
                <a:solidFill>
                  <a:prstClr val="black"/>
                </a:solidFill>
              </a:rPr>
              <a:t>Step </a:t>
            </a:r>
            <a:r>
              <a:rPr lang="en-US" sz="2800" b="1" dirty="0">
                <a:solidFill>
                  <a:prstClr val="black"/>
                </a:solidFill>
              </a:rPr>
              <a:t>6 </a:t>
            </a:r>
            <a:r>
              <a:rPr lang="en-US" sz="2800" b="1" dirty="0" smtClean="0">
                <a:solidFill>
                  <a:prstClr val="black"/>
                </a:solidFill>
              </a:rPr>
              <a:t>	</a:t>
            </a:r>
            <a:r>
              <a:rPr lang="en-US" sz="2800" dirty="0" smtClean="0">
                <a:solidFill>
                  <a:prstClr val="black"/>
                </a:solidFill>
              </a:rPr>
              <a:t>Find </a:t>
            </a:r>
            <a:r>
              <a:rPr lang="en-US" sz="2800" dirty="0">
                <a:solidFill>
                  <a:prstClr val="black"/>
                </a:solidFill>
              </a:rPr>
              <a:t>the solution.</a:t>
            </a:r>
          </a:p>
        </p:txBody>
      </p:sp>
    </p:spTree>
    <p:custDataLst>
      <p:tags r:id="rId1"/>
    </p:custDataLst>
    <p:extLst>
      <p:ext uri="{BB962C8B-B14F-4D97-AF65-F5344CB8AC3E}">
        <p14:creationId xmlns:p14="http://schemas.microsoft.com/office/powerpoint/2010/main" val="38343805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82947"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6-4</a:t>
            </a:r>
          </a:p>
          <a:p>
            <a:pPr>
              <a:buFont typeface="Wingdings" pitchFamily="2" charset="2"/>
              <a:buNone/>
            </a:pPr>
            <a:r>
              <a:rPr lang="en-US" sz="3600" dirty="0" smtClean="0"/>
              <a:t>Example 6-16</a:t>
            </a:r>
          </a:p>
          <a:p>
            <a:pPr>
              <a:buFont typeface="Wingdings" pitchFamily="2" charset="2"/>
              <a:buNone/>
            </a:pPr>
            <a:r>
              <a:rPr lang="en-US" sz="3600" dirty="0" smtClean="0"/>
              <a:t>Page #356</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79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581489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990600"/>
          </a:xfrm>
        </p:spPr>
        <p:txBody>
          <a:bodyPr/>
          <a:lstStyle/>
          <a:p>
            <a:pPr eaLnBrk="1" hangingPunct="1"/>
            <a:r>
              <a:rPr lang="en-US" sz="4000" smtClean="0"/>
              <a:t>Normal Distributions</a:t>
            </a: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5713" y="1169994"/>
            <a:ext cx="6059487" cy="2454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3255" y="3733800"/>
            <a:ext cx="6736745" cy="229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114418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43000"/>
            <a:ext cx="8229600" cy="4648200"/>
          </a:xfrm>
        </p:spPr>
        <p:txBody>
          <a:bodyPr/>
          <a:lstStyle/>
          <a:p>
            <a:pPr marL="0" indent="0">
              <a:buFont typeface="Wingdings" pitchFamily="2" charset="2"/>
              <a:buNone/>
              <a:defRPr/>
            </a:pPr>
            <a:r>
              <a:rPr lang="en-US" sz="2400" dirty="0" smtClean="0"/>
              <a:t>A magazine reported that 6% of American drivers read the newspaper while driving. If 300 drivers are selected at random, find the probability that exactly 25 say they read the newspaper while driving.</a:t>
            </a:r>
          </a:p>
          <a:p>
            <a:pPr marL="0" indent="0">
              <a:buFont typeface="Wingdings" pitchFamily="2" charset="2"/>
              <a:buNone/>
              <a:defRPr/>
            </a:pPr>
            <a:endParaRPr lang="en-US" sz="800" dirty="0" smtClean="0"/>
          </a:p>
          <a:p>
            <a:pPr marL="0" indent="0">
              <a:buFont typeface="Wingdings" pitchFamily="2" charset="2"/>
              <a:buNone/>
              <a:defRPr/>
            </a:pPr>
            <a:r>
              <a:rPr lang="en-US" sz="2400" dirty="0" smtClean="0"/>
              <a:t>Here, </a:t>
            </a:r>
            <a:r>
              <a:rPr lang="en-US" sz="2400" i="1" dirty="0" smtClean="0">
                <a:latin typeface="Times New Roman" pitchFamily="18" charset="0"/>
                <a:cs typeface="Times New Roman" pitchFamily="18" charset="0"/>
              </a:rPr>
              <a:t>p = </a:t>
            </a:r>
            <a:r>
              <a:rPr lang="en-US" sz="2400" dirty="0" smtClean="0">
                <a:latin typeface="Times New Roman" pitchFamily="18" charset="0"/>
                <a:cs typeface="Times New Roman" pitchFamily="18" charset="0"/>
              </a:rPr>
              <a:t>0.06</a:t>
            </a:r>
            <a:r>
              <a:rPr lang="en-US" sz="2400" i="1" dirty="0" smtClean="0">
                <a:latin typeface="Times New Roman" pitchFamily="18" charset="0"/>
                <a:cs typeface="Times New Roman" pitchFamily="18" charset="0"/>
              </a:rPr>
              <a:t>, q </a:t>
            </a:r>
            <a:r>
              <a:rPr lang="en-US" sz="2400" i="1"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sym typeface="Symbol"/>
              </a:rPr>
              <a:t>0.94, and </a:t>
            </a:r>
            <a:r>
              <a:rPr lang="en-US" sz="2400" i="1" dirty="0" smtClean="0">
                <a:latin typeface="Times New Roman" pitchFamily="18" charset="0"/>
                <a:cs typeface="Times New Roman" pitchFamily="18" charset="0"/>
                <a:sym typeface="Symbol"/>
              </a:rPr>
              <a:t>n</a:t>
            </a:r>
            <a:r>
              <a:rPr lang="en-US" sz="2400" dirty="0" smtClean="0">
                <a:latin typeface="Times New Roman" pitchFamily="18" charset="0"/>
                <a:cs typeface="Times New Roman" pitchFamily="18" charset="0"/>
                <a:sym typeface="Symbol"/>
              </a:rPr>
              <a:t> = 300</a:t>
            </a:r>
            <a:r>
              <a:rPr lang="en-US" sz="2400" i="1" dirty="0" smtClean="0"/>
              <a:t>.</a:t>
            </a:r>
          </a:p>
          <a:p>
            <a:pPr marL="0" indent="0">
              <a:buFont typeface="Wingdings" pitchFamily="2" charset="2"/>
              <a:buNone/>
              <a:defRPr/>
            </a:pPr>
            <a:r>
              <a:rPr lang="en-US" sz="2400" b="1" dirty="0" smtClean="0"/>
              <a:t>Step 1: </a:t>
            </a:r>
            <a:r>
              <a:rPr lang="en-US" sz="2400" dirty="0" smtClean="0"/>
              <a:t>Check to see whether a normal approximation can be used.</a:t>
            </a:r>
          </a:p>
          <a:p>
            <a:pPr marL="400050" lvl="1" indent="0">
              <a:buFont typeface="Wingdings" pitchFamily="2" charset="2"/>
              <a:buNone/>
              <a:defRPr/>
            </a:pPr>
            <a:r>
              <a:rPr lang="pl-PL" sz="2400" i="1" dirty="0" smtClean="0">
                <a:latin typeface="Times New Roman" pitchFamily="18" charset="0"/>
                <a:ea typeface="+mn-ea"/>
                <a:cs typeface="Times New Roman" pitchFamily="18" charset="0"/>
              </a:rPr>
              <a:t>np </a:t>
            </a:r>
            <a:r>
              <a:rPr lang="en-US" sz="2400" i="1" dirty="0" smtClean="0">
                <a:latin typeface="Times New Roman" pitchFamily="18" charset="0"/>
                <a:ea typeface="+mn-ea"/>
                <a:cs typeface="Times New Roman" pitchFamily="18" charset="0"/>
              </a:rPr>
              <a:t>=</a:t>
            </a:r>
            <a:r>
              <a:rPr lang="pl-PL" sz="2400" i="1" dirty="0" smtClean="0">
                <a:latin typeface="Times New Roman" pitchFamily="18" charset="0"/>
                <a:ea typeface="+mn-ea"/>
                <a:cs typeface="Times New Roman" pitchFamily="18" charset="0"/>
              </a:rPr>
              <a:t> </a:t>
            </a:r>
            <a:r>
              <a:rPr lang="pl-PL" sz="2400" dirty="0" smtClean="0">
                <a:latin typeface="Times New Roman" pitchFamily="18" charset="0"/>
                <a:ea typeface="+mn-ea"/>
                <a:cs typeface="Times New Roman" pitchFamily="18" charset="0"/>
              </a:rPr>
              <a:t>(300)(0.06)</a:t>
            </a:r>
            <a:r>
              <a:rPr lang="en-US" sz="2400" dirty="0" smtClean="0">
                <a:latin typeface="Times New Roman" pitchFamily="18" charset="0"/>
                <a:ea typeface="+mn-ea"/>
                <a:cs typeface="Times New Roman" pitchFamily="18" charset="0"/>
              </a:rPr>
              <a:t> = </a:t>
            </a:r>
            <a:r>
              <a:rPr lang="pl-PL" sz="2400" dirty="0" smtClean="0">
                <a:latin typeface="Times New Roman" pitchFamily="18" charset="0"/>
                <a:ea typeface="+mn-ea"/>
                <a:cs typeface="Times New Roman" pitchFamily="18" charset="0"/>
              </a:rPr>
              <a:t>18 </a:t>
            </a:r>
            <a:r>
              <a:rPr lang="en-US" sz="2400" dirty="0" smtClean="0">
                <a:latin typeface="Times New Roman" pitchFamily="18" charset="0"/>
                <a:ea typeface="+mn-ea"/>
                <a:cs typeface="Times New Roman" pitchFamily="18" charset="0"/>
              </a:rPr>
              <a:t> and </a:t>
            </a:r>
            <a:r>
              <a:rPr lang="pl-PL" sz="2400" i="1" dirty="0" smtClean="0">
                <a:latin typeface="Times New Roman" pitchFamily="18" charset="0"/>
                <a:ea typeface="+mn-ea"/>
                <a:cs typeface="Times New Roman" pitchFamily="18" charset="0"/>
              </a:rPr>
              <a:t>nq</a:t>
            </a:r>
            <a:r>
              <a:rPr lang="en-US" sz="2400" i="1" dirty="0" smtClean="0">
                <a:latin typeface="Times New Roman" pitchFamily="18" charset="0"/>
                <a:ea typeface="+mn-ea"/>
                <a:cs typeface="Times New Roman" pitchFamily="18" charset="0"/>
              </a:rPr>
              <a:t> =</a:t>
            </a:r>
            <a:r>
              <a:rPr lang="pl-PL" sz="2400" i="1" dirty="0" smtClean="0">
                <a:latin typeface="Times New Roman" pitchFamily="18" charset="0"/>
                <a:ea typeface="+mn-ea"/>
                <a:cs typeface="Times New Roman" pitchFamily="18" charset="0"/>
              </a:rPr>
              <a:t> </a:t>
            </a:r>
            <a:r>
              <a:rPr lang="pl-PL" sz="2400" dirty="0" smtClean="0">
                <a:latin typeface="Times New Roman" pitchFamily="18" charset="0"/>
                <a:ea typeface="+mn-ea"/>
                <a:cs typeface="Times New Roman" pitchFamily="18" charset="0"/>
              </a:rPr>
              <a:t>(300)(0.94)</a:t>
            </a:r>
            <a:r>
              <a:rPr lang="en-US" sz="2400" dirty="0" smtClean="0">
                <a:latin typeface="Times New Roman" pitchFamily="18" charset="0"/>
                <a:ea typeface="+mn-ea"/>
                <a:cs typeface="Times New Roman" pitchFamily="18" charset="0"/>
              </a:rPr>
              <a:t> =</a:t>
            </a:r>
            <a:r>
              <a:rPr lang="pl-PL" sz="2400" dirty="0" smtClean="0">
                <a:latin typeface="Times New Roman" pitchFamily="18" charset="0"/>
                <a:ea typeface="+mn-ea"/>
                <a:cs typeface="Times New Roman" pitchFamily="18" charset="0"/>
              </a:rPr>
              <a:t> 282</a:t>
            </a:r>
          </a:p>
          <a:p>
            <a:pPr marL="400050" lvl="1" indent="0">
              <a:buFont typeface="Wingdings" pitchFamily="2" charset="2"/>
              <a:buNone/>
              <a:defRPr/>
            </a:pPr>
            <a:r>
              <a:rPr lang="en-US" sz="2400" dirty="0" smtClean="0">
                <a:latin typeface="Times New Roman" pitchFamily="18" charset="0"/>
                <a:ea typeface="+mn-ea"/>
                <a:cs typeface="Times New Roman" pitchFamily="18" charset="0"/>
              </a:rPr>
              <a:t>Since </a:t>
            </a:r>
            <a:r>
              <a:rPr lang="en-US" sz="2400" i="1" dirty="0" err="1" smtClean="0">
                <a:latin typeface="Times New Roman" pitchFamily="18" charset="0"/>
                <a:ea typeface="+mn-ea"/>
                <a:cs typeface="Times New Roman" pitchFamily="18" charset="0"/>
              </a:rPr>
              <a:t>np</a:t>
            </a:r>
            <a:r>
              <a:rPr lang="en-US" sz="2400" i="1" dirty="0" smtClean="0">
                <a:latin typeface="Times New Roman" pitchFamily="18" charset="0"/>
                <a:ea typeface="+mn-ea"/>
                <a:cs typeface="Times New Roman" pitchFamily="18" charset="0"/>
              </a:rPr>
              <a:t> </a:t>
            </a:r>
            <a:r>
              <a:rPr lang="en-US" sz="2400" dirty="0" smtClean="0">
                <a:latin typeface="Times New Roman" pitchFamily="18" charset="0"/>
                <a:ea typeface="+mn-ea"/>
                <a:cs typeface="Times New Roman" pitchFamily="18" charset="0"/>
                <a:sym typeface="Symbol"/>
              </a:rPr>
              <a:t></a:t>
            </a:r>
            <a:r>
              <a:rPr lang="en-US" sz="2400" dirty="0" smtClean="0">
                <a:latin typeface="Times New Roman" pitchFamily="18" charset="0"/>
                <a:ea typeface="+mn-ea"/>
                <a:cs typeface="Times New Roman" pitchFamily="18" charset="0"/>
              </a:rPr>
              <a:t> 5 and</a:t>
            </a:r>
            <a:r>
              <a:rPr lang="en-US" sz="2400" i="1" dirty="0" smtClean="0">
                <a:latin typeface="Times New Roman" pitchFamily="18" charset="0"/>
                <a:ea typeface="+mn-ea"/>
                <a:cs typeface="Times New Roman" pitchFamily="18" charset="0"/>
              </a:rPr>
              <a:t> </a:t>
            </a:r>
            <a:r>
              <a:rPr lang="en-US" sz="2400" i="1" dirty="0" err="1" smtClean="0">
                <a:latin typeface="Times New Roman" pitchFamily="18" charset="0"/>
                <a:ea typeface="+mn-ea"/>
                <a:cs typeface="Times New Roman" pitchFamily="18" charset="0"/>
              </a:rPr>
              <a:t>nq</a:t>
            </a:r>
            <a:r>
              <a:rPr lang="en-US" sz="2400" i="1" dirty="0" smtClean="0">
                <a:latin typeface="Times New Roman" pitchFamily="18" charset="0"/>
                <a:ea typeface="+mn-ea"/>
                <a:cs typeface="Times New Roman" pitchFamily="18" charset="0"/>
              </a:rPr>
              <a:t>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ea typeface="+mn-ea"/>
                <a:cs typeface="Times New Roman" pitchFamily="18" charset="0"/>
              </a:rPr>
              <a:t> 5, we can use the normal distribution.</a:t>
            </a:r>
          </a:p>
          <a:p>
            <a:pPr marL="0" indent="0">
              <a:buFont typeface="Wingdings" pitchFamily="2" charset="2"/>
              <a:buNone/>
              <a:defRPr/>
            </a:pPr>
            <a:r>
              <a:rPr lang="en-US" sz="2400" b="1" dirty="0" smtClean="0"/>
              <a:t>Step 2: </a:t>
            </a:r>
            <a:r>
              <a:rPr lang="en-US" sz="2400" dirty="0" smtClean="0"/>
              <a:t>Find the mean and standard deviation.</a:t>
            </a:r>
          </a:p>
          <a:p>
            <a:pPr marL="400050" lvl="1" indent="0">
              <a:buFont typeface="Wingdings" pitchFamily="2" charset="2"/>
              <a:buNone/>
              <a:defRPr/>
            </a:pPr>
            <a:r>
              <a:rPr lang="pl-PL" sz="2400" i="1" dirty="0" smtClean="0">
                <a:latin typeface="Times New Roman" pitchFamily="18" charset="0"/>
                <a:ea typeface="+mn-ea"/>
                <a:cs typeface="Times New Roman" pitchFamily="18" charset="0"/>
              </a:rPr>
              <a:t>µ</a:t>
            </a:r>
            <a:r>
              <a:rPr lang="en-US" sz="2400" dirty="0" smtClean="0">
                <a:latin typeface="Times New Roman" pitchFamily="18" charset="0"/>
                <a:ea typeface="+mn-ea"/>
                <a:cs typeface="Times New Roman" pitchFamily="18" charset="0"/>
              </a:rPr>
              <a:t> = </a:t>
            </a:r>
            <a:r>
              <a:rPr lang="pl-PL" sz="2400" i="1" dirty="0" smtClean="0">
                <a:latin typeface="Times New Roman" pitchFamily="18" charset="0"/>
                <a:ea typeface="+mn-ea"/>
                <a:cs typeface="Times New Roman" pitchFamily="18" charset="0"/>
              </a:rPr>
              <a:t>np</a:t>
            </a:r>
            <a:r>
              <a:rPr lang="en-US" sz="2400" i="1" dirty="0" smtClean="0">
                <a:latin typeface="Times New Roman" pitchFamily="18" charset="0"/>
                <a:ea typeface="+mn-ea"/>
                <a:cs typeface="Times New Roman" pitchFamily="18" charset="0"/>
              </a:rPr>
              <a:t> = </a:t>
            </a:r>
            <a:r>
              <a:rPr lang="pl-PL" sz="2400" dirty="0" smtClean="0">
                <a:latin typeface="Times New Roman" pitchFamily="18" charset="0"/>
                <a:ea typeface="+mn-ea"/>
                <a:cs typeface="Times New Roman" pitchFamily="18" charset="0"/>
              </a:rPr>
              <a:t>(300)(0.06)</a:t>
            </a:r>
            <a:r>
              <a:rPr lang="en-US" sz="2400" dirty="0" smtClean="0">
                <a:latin typeface="Times New Roman" pitchFamily="18" charset="0"/>
                <a:ea typeface="+mn-ea"/>
                <a:cs typeface="Times New Roman" pitchFamily="18" charset="0"/>
              </a:rPr>
              <a:t> = 18</a:t>
            </a:r>
            <a:endParaRPr lang="en-US" sz="2400" dirty="0" smtClean="0">
              <a:latin typeface="Times New Roman" pitchFamily="18" charset="0"/>
              <a:cs typeface="Times New Roman" pitchFamily="18" charset="0"/>
            </a:endParaRPr>
          </a:p>
        </p:txBody>
      </p:sp>
      <p:sp>
        <p:nvSpPr>
          <p:cNvPr id="17412" name="Rectangle 2"/>
          <p:cNvSpPr>
            <a:spLocks noGrp="1" noChangeArrowheads="1"/>
          </p:cNvSpPr>
          <p:nvPr>
            <p:ph type="title"/>
          </p:nvPr>
        </p:nvSpPr>
        <p:spPr>
          <a:xfrm>
            <a:off x="457200" y="457200"/>
            <a:ext cx="8229600" cy="685800"/>
          </a:xfrm>
        </p:spPr>
        <p:txBody>
          <a:bodyPr/>
          <a:lstStyle/>
          <a:p>
            <a:pPr eaLnBrk="1" hangingPunct="1"/>
            <a:r>
              <a:rPr lang="en-US" sz="3600" smtClean="0"/>
              <a:t>Example 6-16: Reading While Driving</a:t>
            </a:r>
          </a:p>
        </p:txBody>
      </p:sp>
      <p:graphicFrame>
        <p:nvGraphicFramePr>
          <p:cNvPr id="69636" name="Object 2"/>
          <p:cNvGraphicFramePr>
            <a:graphicFrameLocks noChangeAspect="1"/>
          </p:cNvGraphicFramePr>
          <p:nvPr/>
        </p:nvGraphicFramePr>
        <p:xfrm>
          <a:off x="1128713" y="5794375"/>
          <a:ext cx="4738687" cy="588963"/>
        </p:xfrm>
        <a:graphic>
          <a:graphicData uri="http://schemas.openxmlformats.org/presentationml/2006/ole">
            <mc:AlternateContent xmlns:mc="http://schemas.openxmlformats.org/markup-compatibility/2006">
              <mc:Choice xmlns:v="urn:schemas-microsoft-com:vml" Requires="v">
                <p:oleObj spid="_x0000_s37925" name="Equation" r:id="rId4" imgW="2349360" imgH="291960" progId="Equation.DSMT4">
                  <p:embed/>
                </p:oleObj>
              </mc:Choice>
              <mc:Fallback>
                <p:oleObj name="Equation" r:id="rId4" imgW="2349360" imgH="291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713" y="5794375"/>
                        <a:ext cx="4738687"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80</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721679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9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85800" y="1143000"/>
            <a:ext cx="7467600" cy="5029200"/>
          </a:xfrm>
        </p:spPr>
        <p:txBody>
          <a:bodyPr/>
          <a:lstStyle/>
          <a:p>
            <a:pPr marL="0" indent="0">
              <a:buFont typeface="Wingdings" pitchFamily="2" charset="2"/>
              <a:buNone/>
              <a:defRPr/>
            </a:pPr>
            <a:r>
              <a:rPr lang="en-US" sz="2400" b="1" dirty="0" smtClean="0"/>
              <a:t>Step 3: </a:t>
            </a:r>
            <a:r>
              <a:rPr lang="en-US" sz="2400" dirty="0" smtClean="0"/>
              <a:t>Write in probability notation.</a:t>
            </a:r>
            <a:endParaRPr lang="en-US" sz="2400" dirty="0" smtClean="0">
              <a:latin typeface="Times New Roman" pitchFamily="18" charset="0"/>
              <a:cs typeface="Times New Roman" pitchFamily="18" charset="0"/>
            </a:endParaRPr>
          </a:p>
          <a:p>
            <a:pPr marL="0" indent="0">
              <a:buFont typeface="Wingdings" pitchFamily="2" charset="2"/>
              <a:buNone/>
              <a:defRPr/>
            </a:pPr>
            <a:r>
              <a:rPr lang="en-US" sz="2400" b="1" dirty="0" smtClean="0"/>
              <a:t>Step 4: </a:t>
            </a:r>
            <a:r>
              <a:rPr lang="en-US" sz="2400" dirty="0" smtClean="0"/>
              <a:t>Rewrite using the continuity correction factor.</a:t>
            </a:r>
          </a:p>
          <a:p>
            <a:pPr marL="1092200" lvl="1" indent="0">
              <a:buFont typeface="Wingdings" pitchFamily="2" charset="2"/>
              <a:buNone/>
              <a:defRPr/>
            </a:pPr>
            <a:r>
              <a:rPr lang="en-US" sz="2400" dirty="0" smtClean="0">
                <a:latin typeface="Times New Roman" pitchFamily="18" charset="0"/>
                <a:cs typeface="Times New Roman" pitchFamily="18" charset="0"/>
              </a:rPr>
              <a:t>P(24.5 &lt; </a:t>
            </a:r>
            <a:r>
              <a:rPr lang="en-US" sz="2400" i="1" dirty="0" smtClean="0">
                <a:latin typeface="Times New Roman" pitchFamily="18" charset="0"/>
                <a:cs typeface="Times New Roman" pitchFamily="18" charset="0"/>
              </a:rPr>
              <a:t>X </a:t>
            </a:r>
            <a:r>
              <a:rPr lang="en-US" sz="2400" i="1" dirty="0" smtClean="0">
                <a:latin typeface="Times New Roman" pitchFamily="18" charset="0"/>
                <a:cs typeface="Times New Roman" pitchFamily="18" charset="0"/>
                <a:sym typeface="Symbol"/>
              </a:rPr>
              <a:t>&lt; </a:t>
            </a:r>
            <a:r>
              <a:rPr lang="en-US" sz="2400" dirty="0" smtClean="0">
                <a:latin typeface="Times New Roman" pitchFamily="18" charset="0"/>
                <a:cs typeface="Times New Roman" pitchFamily="18" charset="0"/>
                <a:sym typeface="Symbol"/>
              </a:rPr>
              <a:t>25.5</a:t>
            </a:r>
            <a:r>
              <a:rPr lang="en-US" sz="2400" dirty="0" smtClean="0">
                <a:latin typeface="Times New Roman" pitchFamily="18" charset="0"/>
                <a:cs typeface="Times New Roman" pitchFamily="18" charset="0"/>
              </a:rPr>
              <a:t>)</a:t>
            </a:r>
            <a:endParaRPr lang="en-US" sz="2400" dirty="0" smtClean="0">
              <a:latin typeface="Times New Roman" pitchFamily="18" charset="0"/>
              <a:ea typeface="+mn-ea"/>
              <a:cs typeface="Times New Roman" pitchFamily="18" charset="0"/>
            </a:endParaRPr>
          </a:p>
          <a:p>
            <a:pPr marL="1092200" indent="-1092200">
              <a:buFont typeface="Wingdings" pitchFamily="2" charset="2"/>
              <a:buNone/>
              <a:defRPr/>
            </a:pPr>
            <a:r>
              <a:rPr lang="en-US" sz="2400" b="1" dirty="0" smtClean="0"/>
              <a:t>Step 5: </a:t>
            </a:r>
            <a:r>
              <a:rPr lang="en-US" sz="2400" dirty="0" smtClean="0"/>
              <a:t>Find the corresponding </a:t>
            </a:r>
            <a:r>
              <a:rPr lang="en-US" sz="2400" i="1" dirty="0" smtClean="0"/>
              <a:t>z</a:t>
            </a:r>
            <a:r>
              <a:rPr lang="en-US" sz="2400" dirty="0" smtClean="0"/>
              <a:t> values.</a:t>
            </a:r>
          </a:p>
          <a:p>
            <a:pPr marL="1092200" indent="-1092200">
              <a:buFont typeface="Wingdings" pitchFamily="2" charset="2"/>
              <a:buNone/>
              <a:defRPr/>
            </a:pPr>
            <a:endParaRPr lang="en-US" sz="2400" dirty="0" smtClean="0"/>
          </a:p>
          <a:p>
            <a:pPr marL="1092200" indent="-1092200">
              <a:buFont typeface="Wingdings" pitchFamily="2" charset="2"/>
              <a:buNone/>
              <a:defRPr/>
            </a:pPr>
            <a:endParaRPr lang="en-US" sz="2400" dirty="0" smtClean="0"/>
          </a:p>
          <a:p>
            <a:pPr marL="1092200" indent="-1092200">
              <a:buFont typeface="Wingdings" pitchFamily="2" charset="2"/>
              <a:buNone/>
              <a:defRPr/>
            </a:pPr>
            <a:r>
              <a:rPr lang="en-US" sz="2400" b="1" dirty="0" smtClean="0"/>
              <a:t>Step 6: </a:t>
            </a:r>
            <a:r>
              <a:rPr lang="en-US" sz="2400" dirty="0" smtClean="0"/>
              <a:t>Find the solution</a:t>
            </a:r>
          </a:p>
          <a:p>
            <a:pPr marL="1092200" lvl="2" indent="0">
              <a:buFont typeface="Wingdings" pitchFamily="2" charset="2"/>
              <a:buNone/>
              <a:defRPr/>
            </a:pPr>
            <a:r>
              <a:rPr lang="en-US" dirty="0" smtClean="0">
                <a:ea typeface="+mn-ea"/>
                <a:cs typeface="+mn-cs"/>
              </a:rPr>
              <a:t>The area between the two </a:t>
            </a:r>
            <a:r>
              <a:rPr lang="en-US" i="1" dirty="0" smtClean="0">
                <a:ea typeface="+mn-ea"/>
                <a:cs typeface="+mn-cs"/>
              </a:rPr>
              <a:t>z </a:t>
            </a:r>
            <a:r>
              <a:rPr lang="en-US" dirty="0" smtClean="0">
                <a:ea typeface="+mn-ea"/>
                <a:cs typeface="+mn-cs"/>
              </a:rPr>
              <a:t>values is         0.9656 – 0.9429 =  0.0227, or 2.27%. </a:t>
            </a:r>
          </a:p>
          <a:p>
            <a:pPr marL="0" indent="0">
              <a:buFont typeface="Wingdings" pitchFamily="2" charset="2"/>
              <a:buNone/>
              <a:defRPr/>
            </a:pPr>
            <a:endParaRPr lang="en-US" sz="1050" dirty="0" smtClean="0"/>
          </a:p>
          <a:p>
            <a:pPr marL="0" indent="0">
              <a:buFont typeface="Wingdings" pitchFamily="2" charset="2"/>
              <a:buNone/>
              <a:defRPr/>
            </a:pPr>
            <a:r>
              <a:rPr lang="en-US" sz="2400" dirty="0" smtClean="0"/>
              <a:t>Hence, the probability that exactly 25 people read the newspaper while driving is 2.27%.</a:t>
            </a:r>
          </a:p>
        </p:txBody>
      </p:sp>
      <p:sp>
        <p:nvSpPr>
          <p:cNvPr id="18436" name="Rectangle 2"/>
          <p:cNvSpPr>
            <a:spLocks noGrp="1" noChangeArrowheads="1"/>
          </p:cNvSpPr>
          <p:nvPr>
            <p:ph type="title"/>
          </p:nvPr>
        </p:nvSpPr>
        <p:spPr>
          <a:xfrm>
            <a:off x="457200" y="457200"/>
            <a:ext cx="8229600" cy="685800"/>
          </a:xfrm>
        </p:spPr>
        <p:txBody>
          <a:bodyPr/>
          <a:lstStyle/>
          <a:p>
            <a:pPr eaLnBrk="1" hangingPunct="1"/>
            <a:r>
              <a:rPr lang="en-US" sz="3600" smtClean="0"/>
              <a:t>Example 6-16: Reading While Driving</a:t>
            </a:r>
          </a:p>
        </p:txBody>
      </p:sp>
      <p:graphicFrame>
        <p:nvGraphicFramePr>
          <p:cNvPr id="2" name="Object 2"/>
          <p:cNvGraphicFramePr>
            <a:graphicFrameLocks noChangeAspect="1"/>
          </p:cNvGraphicFramePr>
          <p:nvPr/>
        </p:nvGraphicFramePr>
        <p:xfrm>
          <a:off x="1828800" y="2895600"/>
          <a:ext cx="5199063" cy="795338"/>
        </p:xfrm>
        <a:graphic>
          <a:graphicData uri="http://schemas.openxmlformats.org/presentationml/2006/ole">
            <mc:AlternateContent xmlns:mc="http://schemas.openxmlformats.org/markup-compatibility/2006">
              <mc:Choice xmlns:v="urn:schemas-microsoft-com:vml" Requires="v">
                <p:oleObj spid="_x0000_s38949" name="Equation" r:id="rId4" imgW="2577960" imgH="393480" progId="Equation.DSMT4">
                  <p:embed/>
                </p:oleObj>
              </mc:Choice>
              <mc:Fallback>
                <p:oleObj name="Equation" r:id="rId4" imgW="257796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95600"/>
                        <a:ext cx="5199063"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5689600" y="1143000"/>
            <a:ext cx="1382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latin typeface="Times New Roman" pitchFamily="18" charset="0"/>
                <a:cs typeface="Times New Roman" pitchFamily="18" charset="0"/>
              </a:rPr>
              <a:t>P(</a:t>
            </a:r>
            <a:r>
              <a:rPr lang="en-US" sz="2400" i="1" smtClean="0">
                <a:solidFill>
                  <a:srgbClr val="000000"/>
                </a:solidFill>
                <a:latin typeface="Times New Roman" pitchFamily="18" charset="0"/>
                <a:cs typeface="Times New Roman" pitchFamily="18" charset="0"/>
              </a:rPr>
              <a:t>X </a:t>
            </a:r>
            <a:r>
              <a:rPr lang="en-US" sz="2400" smtClean="0">
                <a:solidFill>
                  <a:srgbClr val="000000"/>
                </a:solidFill>
                <a:latin typeface="Times New Roman" pitchFamily="18" charset="0"/>
                <a:cs typeface="Times New Roman" pitchFamily="18" charset="0"/>
              </a:rPr>
              <a:t>= 25)</a:t>
            </a: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81</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1869562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457200"/>
            <a:ext cx="8229600" cy="1905000"/>
          </a:xfrm>
        </p:spPr>
        <p:txBody>
          <a:bodyPr/>
          <a:lstStyle/>
          <a:p>
            <a:r>
              <a:rPr lang="en-US" smtClean="0"/>
              <a:t>Chapter 6</a:t>
            </a:r>
            <a:br>
              <a:rPr lang="en-US" smtClean="0"/>
            </a:br>
            <a:r>
              <a:rPr lang="en-US" smtClean="0"/>
              <a:t>Normal Distributions</a:t>
            </a:r>
          </a:p>
        </p:txBody>
      </p:sp>
      <p:sp>
        <p:nvSpPr>
          <p:cNvPr id="83971" name="Content Placeholder 2"/>
          <p:cNvSpPr>
            <a:spLocks noGrp="1"/>
          </p:cNvSpPr>
          <p:nvPr>
            <p:ph idx="1"/>
          </p:nvPr>
        </p:nvSpPr>
        <p:spPr>
          <a:xfrm>
            <a:off x="457200" y="3352800"/>
            <a:ext cx="8229600" cy="2514600"/>
          </a:xfrm>
        </p:spPr>
        <p:txBody>
          <a:bodyPr/>
          <a:lstStyle/>
          <a:p>
            <a:pPr>
              <a:buFont typeface="Wingdings" pitchFamily="2" charset="2"/>
              <a:buNone/>
            </a:pPr>
            <a:r>
              <a:rPr lang="en-US" sz="4400" u="sng" dirty="0" smtClean="0"/>
              <a:t>Section 6-4</a:t>
            </a:r>
          </a:p>
          <a:p>
            <a:pPr>
              <a:buFont typeface="Wingdings" pitchFamily="2" charset="2"/>
              <a:buNone/>
            </a:pPr>
            <a:r>
              <a:rPr lang="en-US" sz="3600" dirty="0" smtClean="0"/>
              <a:t>Example 6-17</a:t>
            </a:r>
          </a:p>
          <a:p>
            <a:pPr>
              <a:buFont typeface="Wingdings" pitchFamily="2" charset="2"/>
              <a:buNone/>
            </a:pPr>
            <a:r>
              <a:rPr lang="en-US" sz="3600" dirty="0" smtClean="0"/>
              <a:t>Page #357</a:t>
            </a:r>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82</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29659625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57200" y="914400"/>
            <a:ext cx="8458200" cy="4876800"/>
          </a:xfrm>
        </p:spPr>
        <p:txBody>
          <a:bodyPr/>
          <a:lstStyle/>
          <a:p>
            <a:pPr marL="0" indent="0">
              <a:buFont typeface="Wingdings" pitchFamily="2" charset="2"/>
              <a:buNone/>
              <a:defRPr/>
            </a:pPr>
            <a:r>
              <a:rPr lang="en-US" sz="2400" dirty="0" smtClean="0"/>
              <a:t>Ten percent of Americans are allergic to ragweed. If a random sample of 200 people is selected find the probability that 10 or more will be allergic to ragweed.</a:t>
            </a:r>
          </a:p>
          <a:p>
            <a:pPr marL="0" indent="0">
              <a:buFont typeface="Wingdings" pitchFamily="2" charset="2"/>
              <a:buNone/>
              <a:defRPr/>
            </a:pPr>
            <a:endParaRPr lang="en-US" sz="800" dirty="0" smtClean="0"/>
          </a:p>
          <a:p>
            <a:pPr marL="0" indent="0">
              <a:buFont typeface="Wingdings" pitchFamily="2" charset="2"/>
              <a:buNone/>
              <a:defRPr/>
            </a:pPr>
            <a:r>
              <a:rPr lang="en-US" sz="2400" b="1" dirty="0" smtClean="0"/>
              <a:t>Step 1: </a:t>
            </a:r>
            <a:r>
              <a:rPr lang="en-US" sz="2400" dirty="0" smtClean="0"/>
              <a:t>Check to see whether a normal approximation can be used. Here p = 0.10, q = 0.90, and n = 200</a:t>
            </a:r>
          </a:p>
          <a:p>
            <a:pPr marL="400050" lvl="1" indent="0">
              <a:buFont typeface="Wingdings" pitchFamily="2" charset="2"/>
              <a:buNone/>
              <a:defRPr/>
            </a:pPr>
            <a:r>
              <a:rPr lang="pl-PL" sz="2400" i="1" dirty="0" smtClean="0">
                <a:latin typeface="Times New Roman" pitchFamily="18" charset="0"/>
                <a:ea typeface="+mn-ea"/>
                <a:cs typeface="Times New Roman" pitchFamily="18" charset="0"/>
              </a:rPr>
              <a:t>np </a:t>
            </a:r>
            <a:r>
              <a:rPr lang="en-US" sz="2400" i="1" dirty="0" smtClean="0">
                <a:latin typeface="Times New Roman" pitchFamily="18" charset="0"/>
                <a:ea typeface="+mn-ea"/>
                <a:cs typeface="Times New Roman" pitchFamily="18" charset="0"/>
              </a:rPr>
              <a:t>=</a:t>
            </a:r>
            <a:r>
              <a:rPr lang="pl-PL" sz="2400" i="1" dirty="0" smtClean="0">
                <a:latin typeface="Times New Roman" pitchFamily="18" charset="0"/>
                <a:ea typeface="+mn-ea"/>
                <a:cs typeface="Times New Roman" pitchFamily="18" charset="0"/>
              </a:rPr>
              <a:t> </a:t>
            </a:r>
            <a:r>
              <a:rPr lang="pl-PL" sz="2400" dirty="0" smtClean="0">
                <a:latin typeface="Times New Roman" pitchFamily="18" charset="0"/>
                <a:ea typeface="+mn-ea"/>
                <a:cs typeface="Times New Roman" pitchFamily="18" charset="0"/>
              </a:rPr>
              <a:t>(</a:t>
            </a:r>
            <a:r>
              <a:rPr lang="en-US" sz="2400" dirty="0" smtClean="0">
                <a:latin typeface="Times New Roman" pitchFamily="18" charset="0"/>
                <a:ea typeface="+mn-ea"/>
                <a:cs typeface="Times New Roman" pitchFamily="18" charset="0"/>
              </a:rPr>
              <a:t>2</a:t>
            </a:r>
            <a:r>
              <a:rPr lang="pl-PL" sz="2400" dirty="0" smtClean="0">
                <a:latin typeface="Times New Roman" pitchFamily="18" charset="0"/>
                <a:ea typeface="+mn-ea"/>
                <a:cs typeface="Times New Roman" pitchFamily="18" charset="0"/>
              </a:rPr>
              <a:t>00)(0.</a:t>
            </a:r>
            <a:r>
              <a:rPr lang="en-US" sz="2400" dirty="0" smtClean="0">
                <a:latin typeface="Times New Roman" pitchFamily="18" charset="0"/>
                <a:ea typeface="+mn-ea"/>
                <a:cs typeface="Times New Roman" pitchFamily="18" charset="0"/>
              </a:rPr>
              <a:t>10</a:t>
            </a:r>
            <a:r>
              <a:rPr lang="pl-PL" sz="2400" dirty="0" smtClean="0">
                <a:latin typeface="Times New Roman" pitchFamily="18" charset="0"/>
                <a:ea typeface="+mn-ea"/>
                <a:cs typeface="Times New Roman" pitchFamily="18" charset="0"/>
              </a:rPr>
              <a:t>)</a:t>
            </a:r>
            <a:r>
              <a:rPr lang="en-US" sz="2400" dirty="0" smtClean="0">
                <a:latin typeface="Times New Roman" pitchFamily="18" charset="0"/>
                <a:ea typeface="+mn-ea"/>
                <a:cs typeface="Times New Roman" pitchFamily="18" charset="0"/>
              </a:rPr>
              <a:t> = 20</a:t>
            </a:r>
            <a:r>
              <a:rPr lang="pl-PL" sz="2400" dirty="0" smtClean="0">
                <a:latin typeface="Times New Roman" pitchFamily="18" charset="0"/>
                <a:ea typeface="+mn-ea"/>
                <a:cs typeface="Times New Roman" pitchFamily="18" charset="0"/>
              </a:rPr>
              <a:t> </a:t>
            </a:r>
            <a:r>
              <a:rPr lang="en-US" sz="2400" dirty="0" smtClean="0">
                <a:latin typeface="Times New Roman" pitchFamily="18" charset="0"/>
                <a:ea typeface="+mn-ea"/>
                <a:cs typeface="Times New Roman" pitchFamily="18" charset="0"/>
              </a:rPr>
              <a:t> and </a:t>
            </a:r>
            <a:r>
              <a:rPr lang="pl-PL" sz="2400" i="1" dirty="0" smtClean="0">
                <a:latin typeface="Times New Roman" pitchFamily="18" charset="0"/>
                <a:ea typeface="+mn-ea"/>
                <a:cs typeface="Times New Roman" pitchFamily="18" charset="0"/>
              </a:rPr>
              <a:t>nq</a:t>
            </a:r>
            <a:r>
              <a:rPr lang="en-US" sz="2400" i="1" dirty="0" smtClean="0">
                <a:latin typeface="Times New Roman" pitchFamily="18" charset="0"/>
                <a:ea typeface="+mn-ea"/>
                <a:cs typeface="Times New Roman" pitchFamily="18" charset="0"/>
              </a:rPr>
              <a:t> =</a:t>
            </a:r>
            <a:r>
              <a:rPr lang="pl-PL" sz="2400" i="1" dirty="0" smtClean="0">
                <a:latin typeface="Times New Roman" pitchFamily="18" charset="0"/>
                <a:ea typeface="+mn-ea"/>
                <a:cs typeface="Times New Roman" pitchFamily="18" charset="0"/>
              </a:rPr>
              <a:t> </a:t>
            </a:r>
            <a:r>
              <a:rPr lang="pl-PL" sz="2400" dirty="0" smtClean="0">
                <a:latin typeface="Times New Roman" pitchFamily="18" charset="0"/>
                <a:ea typeface="+mn-ea"/>
                <a:cs typeface="Times New Roman" pitchFamily="18" charset="0"/>
              </a:rPr>
              <a:t>(</a:t>
            </a:r>
            <a:r>
              <a:rPr lang="en-US" sz="2400" dirty="0" smtClean="0">
                <a:latin typeface="Times New Roman" pitchFamily="18" charset="0"/>
                <a:ea typeface="+mn-ea"/>
                <a:cs typeface="Times New Roman" pitchFamily="18" charset="0"/>
              </a:rPr>
              <a:t>2</a:t>
            </a:r>
            <a:r>
              <a:rPr lang="pl-PL" sz="2400" dirty="0" smtClean="0">
                <a:latin typeface="Times New Roman" pitchFamily="18" charset="0"/>
                <a:ea typeface="+mn-ea"/>
                <a:cs typeface="Times New Roman" pitchFamily="18" charset="0"/>
              </a:rPr>
              <a:t>00)(0.9</a:t>
            </a:r>
            <a:r>
              <a:rPr lang="en-US" sz="2400" dirty="0" smtClean="0">
                <a:latin typeface="Times New Roman" pitchFamily="18" charset="0"/>
                <a:ea typeface="+mn-ea"/>
                <a:cs typeface="Times New Roman" pitchFamily="18" charset="0"/>
              </a:rPr>
              <a:t>0</a:t>
            </a:r>
            <a:r>
              <a:rPr lang="pl-PL" sz="2400" dirty="0" smtClean="0">
                <a:latin typeface="Times New Roman" pitchFamily="18" charset="0"/>
                <a:ea typeface="+mn-ea"/>
                <a:cs typeface="Times New Roman" pitchFamily="18" charset="0"/>
              </a:rPr>
              <a:t>)</a:t>
            </a:r>
            <a:r>
              <a:rPr lang="en-US" sz="2400" dirty="0" smtClean="0">
                <a:latin typeface="Times New Roman" pitchFamily="18" charset="0"/>
                <a:ea typeface="+mn-ea"/>
                <a:cs typeface="Times New Roman" pitchFamily="18" charset="0"/>
              </a:rPr>
              <a:t> =</a:t>
            </a:r>
            <a:r>
              <a:rPr lang="pl-PL" sz="2400" dirty="0" smtClean="0">
                <a:latin typeface="Times New Roman" pitchFamily="18" charset="0"/>
                <a:ea typeface="+mn-ea"/>
                <a:cs typeface="Times New Roman" pitchFamily="18" charset="0"/>
              </a:rPr>
              <a:t> </a:t>
            </a:r>
            <a:r>
              <a:rPr lang="en-US" sz="2400" dirty="0" smtClean="0">
                <a:latin typeface="Times New Roman" pitchFamily="18" charset="0"/>
                <a:ea typeface="+mn-ea"/>
                <a:cs typeface="Times New Roman" pitchFamily="18" charset="0"/>
              </a:rPr>
              <a:t>180</a:t>
            </a:r>
            <a:endParaRPr lang="pl-PL" sz="2400" dirty="0" smtClean="0">
              <a:latin typeface="Times New Roman" pitchFamily="18" charset="0"/>
              <a:ea typeface="+mn-ea"/>
              <a:cs typeface="Times New Roman" pitchFamily="18" charset="0"/>
            </a:endParaRPr>
          </a:p>
          <a:p>
            <a:pPr marL="400050" lvl="1" indent="0">
              <a:buFont typeface="Wingdings" pitchFamily="2" charset="2"/>
              <a:buNone/>
              <a:defRPr/>
            </a:pPr>
            <a:r>
              <a:rPr lang="en-US" sz="2400" dirty="0" smtClean="0">
                <a:latin typeface="Times New Roman" pitchFamily="18" charset="0"/>
                <a:ea typeface="+mn-ea"/>
                <a:cs typeface="Times New Roman" pitchFamily="18" charset="0"/>
              </a:rPr>
              <a:t>Since </a:t>
            </a:r>
            <a:r>
              <a:rPr lang="en-US" sz="2400" i="1" dirty="0" err="1" smtClean="0">
                <a:latin typeface="Times New Roman" pitchFamily="18" charset="0"/>
                <a:ea typeface="+mn-ea"/>
                <a:cs typeface="Times New Roman" pitchFamily="18" charset="0"/>
              </a:rPr>
              <a:t>np</a:t>
            </a:r>
            <a:r>
              <a:rPr lang="en-US" sz="2400" i="1" dirty="0" smtClean="0">
                <a:latin typeface="Times New Roman" pitchFamily="18" charset="0"/>
                <a:ea typeface="+mn-ea"/>
                <a:cs typeface="Times New Roman" pitchFamily="18" charset="0"/>
              </a:rPr>
              <a:t> </a:t>
            </a:r>
            <a:r>
              <a:rPr lang="en-US" sz="2400" dirty="0" smtClean="0">
                <a:latin typeface="Times New Roman" pitchFamily="18" charset="0"/>
                <a:ea typeface="+mn-ea"/>
                <a:cs typeface="Times New Roman" pitchFamily="18" charset="0"/>
                <a:sym typeface="Symbol"/>
              </a:rPr>
              <a:t></a:t>
            </a:r>
            <a:r>
              <a:rPr lang="en-US" sz="2400" dirty="0" smtClean="0">
                <a:latin typeface="Times New Roman" pitchFamily="18" charset="0"/>
                <a:ea typeface="+mn-ea"/>
                <a:cs typeface="Times New Roman" pitchFamily="18" charset="0"/>
              </a:rPr>
              <a:t> 5 and</a:t>
            </a:r>
            <a:r>
              <a:rPr lang="en-US" sz="2400" i="1" dirty="0" smtClean="0">
                <a:latin typeface="Times New Roman" pitchFamily="18" charset="0"/>
                <a:ea typeface="+mn-ea"/>
                <a:cs typeface="Times New Roman" pitchFamily="18" charset="0"/>
              </a:rPr>
              <a:t> </a:t>
            </a:r>
            <a:r>
              <a:rPr lang="en-US" sz="2400" i="1" dirty="0" err="1" smtClean="0">
                <a:latin typeface="Times New Roman" pitchFamily="18" charset="0"/>
                <a:ea typeface="+mn-ea"/>
                <a:cs typeface="Times New Roman" pitchFamily="18" charset="0"/>
              </a:rPr>
              <a:t>nq</a:t>
            </a:r>
            <a:r>
              <a:rPr lang="en-US" sz="2400" i="1" dirty="0" smtClean="0">
                <a:latin typeface="Times New Roman" pitchFamily="18" charset="0"/>
                <a:ea typeface="+mn-ea"/>
                <a:cs typeface="Times New Roman" pitchFamily="18" charset="0"/>
              </a:rPr>
              <a:t> </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ea typeface="+mn-ea"/>
                <a:cs typeface="Times New Roman" pitchFamily="18" charset="0"/>
              </a:rPr>
              <a:t> 5, we can use the normal distribution.</a:t>
            </a:r>
          </a:p>
          <a:p>
            <a:pPr marL="0" indent="0">
              <a:buFont typeface="Wingdings" pitchFamily="2" charset="2"/>
              <a:buNone/>
              <a:defRPr/>
            </a:pPr>
            <a:r>
              <a:rPr lang="en-US" sz="2400" b="1" dirty="0" smtClean="0"/>
              <a:t>Step 2: </a:t>
            </a:r>
            <a:r>
              <a:rPr lang="en-US" sz="2400" dirty="0" smtClean="0"/>
              <a:t>Find the mean and standard deviation.</a:t>
            </a:r>
          </a:p>
          <a:p>
            <a:pPr marL="400050" lvl="1" indent="0">
              <a:buFont typeface="Wingdings" pitchFamily="2" charset="2"/>
              <a:buNone/>
              <a:defRPr/>
            </a:pPr>
            <a:endParaRPr lang="en-US" sz="2400" i="1" dirty="0" smtClean="0">
              <a:latin typeface="Times New Roman" pitchFamily="18" charset="0"/>
              <a:ea typeface="+mn-ea"/>
              <a:cs typeface="Times New Roman" pitchFamily="18" charset="0"/>
            </a:endParaRPr>
          </a:p>
          <a:p>
            <a:pPr marL="400050" lvl="1" indent="0">
              <a:buFont typeface="Wingdings" pitchFamily="2" charset="2"/>
              <a:buNone/>
              <a:defRPr/>
            </a:pPr>
            <a:r>
              <a:rPr lang="en-US" sz="2400" i="1" dirty="0" smtClean="0">
                <a:latin typeface="Times New Roman" pitchFamily="18" charset="0"/>
                <a:ea typeface="+mn-ea"/>
                <a:cs typeface="Times New Roman" pitchFamily="18" charset="0"/>
              </a:rPr>
              <a:t>    </a:t>
            </a:r>
            <a:r>
              <a:rPr lang="pl-PL" sz="2400" i="1" dirty="0" smtClean="0">
                <a:latin typeface="Times New Roman" pitchFamily="18" charset="0"/>
                <a:ea typeface="+mn-ea"/>
                <a:cs typeface="Times New Roman" pitchFamily="18" charset="0"/>
              </a:rPr>
              <a:t>µ</a:t>
            </a:r>
            <a:r>
              <a:rPr lang="en-US" sz="2400" dirty="0" smtClean="0">
                <a:latin typeface="Times New Roman" pitchFamily="18" charset="0"/>
                <a:ea typeface="+mn-ea"/>
                <a:cs typeface="Times New Roman" pitchFamily="18" charset="0"/>
              </a:rPr>
              <a:t> = </a:t>
            </a:r>
            <a:r>
              <a:rPr lang="pl-PL" sz="2400" i="1" dirty="0" smtClean="0">
                <a:latin typeface="Times New Roman" pitchFamily="18" charset="0"/>
                <a:ea typeface="+mn-ea"/>
                <a:cs typeface="Times New Roman" pitchFamily="18" charset="0"/>
              </a:rPr>
              <a:t>np</a:t>
            </a:r>
            <a:r>
              <a:rPr lang="en-US" sz="2400" i="1" dirty="0" smtClean="0">
                <a:latin typeface="Times New Roman" pitchFamily="18" charset="0"/>
                <a:ea typeface="+mn-ea"/>
                <a:cs typeface="Times New Roman" pitchFamily="18" charset="0"/>
              </a:rPr>
              <a:t> = </a:t>
            </a:r>
            <a:r>
              <a:rPr lang="pl-PL" sz="2400" dirty="0" smtClean="0">
                <a:latin typeface="Times New Roman" pitchFamily="18" charset="0"/>
                <a:ea typeface="+mn-ea"/>
                <a:cs typeface="Times New Roman" pitchFamily="18" charset="0"/>
              </a:rPr>
              <a:t>(</a:t>
            </a:r>
            <a:r>
              <a:rPr lang="en-US" sz="2400" dirty="0" smtClean="0">
                <a:latin typeface="Times New Roman" pitchFamily="18" charset="0"/>
                <a:ea typeface="+mn-ea"/>
                <a:cs typeface="Times New Roman" pitchFamily="18" charset="0"/>
              </a:rPr>
              <a:t>2</a:t>
            </a:r>
            <a:r>
              <a:rPr lang="pl-PL" sz="2400" dirty="0" smtClean="0">
                <a:latin typeface="Times New Roman" pitchFamily="18" charset="0"/>
                <a:ea typeface="+mn-ea"/>
                <a:cs typeface="Times New Roman" pitchFamily="18" charset="0"/>
              </a:rPr>
              <a:t>00)(0.</a:t>
            </a:r>
            <a:r>
              <a:rPr lang="en-US" sz="2400" dirty="0" smtClean="0">
                <a:latin typeface="Times New Roman" pitchFamily="18" charset="0"/>
                <a:ea typeface="+mn-ea"/>
                <a:cs typeface="Times New Roman" pitchFamily="18" charset="0"/>
              </a:rPr>
              <a:t>10</a:t>
            </a:r>
            <a:r>
              <a:rPr lang="pl-PL" sz="2400" dirty="0" smtClean="0">
                <a:latin typeface="Times New Roman" pitchFamily="18" charset="0"/>
                <a:ea typeface="+mn-ea"/>
                <a:cs typeface="Times New Roman" pitchFamily="18" charset="0"/>
              </a:rPr>
              <a:t>)</a:t>
            </a:r>
            <a:r>
              <a:rPr lang="en-US" sz="2400" dirty="0" smtClean="0">
                <a:latin typeface="Times New Roman" pitchFamily="18" charset="0"/>
                <a:ea typeface="+mn-ea"/>
                <a:cs typeface="Times New Roman" pitchFamily="18" charset="0"/>
              </a:rPr>
              <a:t> = 20</a:t>
            </a:r>
            <a:endParaRPr lang="en-US" sz="2400" dirty="0" smtClean="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457200" y="228600"/>
            <a:ext cx="8229600" cy="762000"/>
          </a:xfrm>
        </p:spPr>
        <p:txBody>
          <a:bodyPr/>
          <a:lstStyle/>
          <a:p>
            <a:pPr eaLnBrk="1" hangingPunct="1"/>
            <a:r>
              <a:rPr lang="en-US" sz="3600" dirty="0" smtClean="0"/>
              <a:t>Example 6-17: Ragweed Allergies</a:t>
            </a:r>
          </a:p>
        </p:txBody>
      </p:sp>
      <p:sp>
        <p:nvSpPr>
          <p:cNvPr id="7"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83</a:t>
            </a:fld>
            <a:endParaRPr lang="en-US" dirty="0" smtClean="0">
              <a:solidFill>
                <a:srgbClr val="000000"/>
              </a:solidFill>
              <a:latin typeface="Arial Black" pitchFamily="34" charset="0"/>
            </a:endParaRPr>
          </a:p>
        </p:txBody>
      </p:sp>
      <p:sp>
        <p:nvSpPr>
          <p:cNvPr id="8"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713" y="5524500"/>
            <a:ext cx="6857999" cy="489857"/>
          </a:xfrm>
          <a:prstGeom prst="rect">
            <a:avLst/>
          </a:prstGeom>
        </p:spPr>
      </p:pic>
    </p:spTree>
    <p:extLst>
      <p:ext uri="{BB962C8B-B14F-4D97-AF65-F5344CB8AC3E}">
        <p14:creationId xmlns:p14="http://schemas.microsoft.com/office/powerpoint/2010/main" val="313264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09600" y="1143000"/>
            <a:ext cx="8153400" cy="5029200"/>
          </a:xfrm>
        </p:spPr>
        <p:txBody>
          <a:bodyPr/>
          <a:lstStyle/>
          <a:p>
            <a:pPr marL="0" indent="0">
              <a:buFont typeface="Wingdings" pitchFamily="2" charset="2"/>
              <a:buNone/>
              <a:defRPr/>
            </a:pPr>
            <a:r>
              <a:rPr lang="en-US" sz="2400" b="1" dirty="0" smtClean="0"/>
              <a:t>Step 3: </a:t>
            </a:r>
            <a:r>
              <a:rPr lang="en-US" sz="2400" dirty="0" smtClean="0"/>
              <a:t>Write in probability notation.</a:t>
            </a:r>
            <a:endParaRPr lang="en-US" sz="2400" dirty="0" smtClean="0">
              <a:latin typeface="Times New Roman" pitchFamily="18" charset="0"/>
              <a:cs typeface="Times New Roman" pitchFamily="18" charset="0"/>
            </a:endParaRPr>
          </a:p>
          <a:p>
            <a:pPr marL="0" indent="0">
              <a:buFont typeface="Wingdings" pitchFamily="2" charset="2"/>
              <a:buNone/>
              <a:defRPr/>
            </a:pPr>
            <a:r>
              <a:rPr lang="en-US" sz="2400" b="1" dirty="0" smtClean="0"/>
              <a:t>Step 4: </a:t>
            </a:r>
            <a:r>
              <a:rPr lang="en-US" sz="2400" dirty="0" smtClean="0"/>
              <a:t>Rewrite using the continuity correction factor.</a:t>
            </a:r>
          </a:p>
          <a:p>
            <a:pPr marL="1092200" lvl="1" indent="0">
              <a:buFont typeface="Wingdings" pitchFamily="2" charset="2"/>
              <a:buNone/>
              <a:defRPr/>
            </a:pPr>
            <a:r>
              <a:rPr lang="en-US" sz="2400" dirty="0" smtClean="0">
                <a:latin typeface="Times New Roman" pitchFamily="18" charset="0"/>
                <a:cs typeface="Times New Roman" pitchFamily="18" charset="0"/>
              </a:rPr>
              <a:t>P(</a:t>
            </a:r>
            <a:r>
              <a:rPr lang="en-US" sz="2400" i="1" dirty="0" smtClean="0">
                <a:latin typeface="Times New Roman" pitchFamily="18" charset="0"/>
                <a:cs typeface="Times New Roman" pitchFamily="18" charset="0"/>
              </a:rPr>
              <a:t>X  </a:t>
            </a:r>
            <a:r>
              <a:rPr lang="en-US" sz="2400" i="1" dirty="0" smtClean="0">
                <a:latin typeface="Times New Roman" pitchFamily="18" charset="0"/>
                <a:cs typeface="Times New Roman" pitchFamily="18" charset="0"/>
                <a:sym typeface="Symbol"/>
              </a:rPr>
              <a:t>&gt; </a:t>
            </a:r>
            <a:r>
              <a:rPr lang="en-US" sz="2400" dirty="0" smtClean="0">
                <a:latin typeface="Times New Roman" pitchFamily="18" charset="0"/>
                <a:cs typeface="Times New Roman" pitchFamily="18" charset="0"/>
                <a:sym typeface="Symbol"/>
              </a:rPr>
              <a:t>9.5</a:t>
            </a:r>
            <a:r>
              <a:rPr lang="en-US" sz="2400" dirty="0" smtClean="0">
                <a:latin typeface="Times New Roman" pitchFamily="18" charset="0"/>
                <a:cs typeface="Times New Roman" pitchFamily="18" charset="0"/>
              </a:rPr>
              <a:t>)</a:t>
            </a:r>
            <a:endParaRPr lang="en-US" sz="2400" dirty="0" smtClean="0">
              <a:latin typeface="Times New Roman" pitchFamily="18" charset="0"/>
              <a:ea typeface="+mn-ea"/>
              <a:cs typeface="Times New Roman" pitchFamily="18" charset="0"/>
            </a:endParaRPr>
          </a:p>
          <a:p>
            <a:pPr marL="1092200" indent="-1092200">
              <a:buFont typeface="Wingdings" pitchFamily="2" charset="2"/>
              <a:buNone/>
              <a:defRPr/>
            </a:pPr>
            <a:r>
              <a:rPr lang="en-US" sz="2400" b="1" dirty="0" smtClean="0"/>
              <a:t>Step 5: </a:t>
            </a:r>
            <a:r>
              <a:rPr lang="en-US" sz="2400" dirty="0" smtClean="0"/>
              <a:t>Find the corresponding </a:t>
            </a:r>
            <a:r>
              <a:rPr lang="en-US" sz="2400" i="1" dirty="0" smtClean="0"/>
              <a:t>z</a:t>
            </a:r>
            <a:r>
              <a:rPr lang="en-US" sz="2400" dirty="0" smtClean="0"/>
              <a:t> values.</a:t>
            </a:r>
          </a:p>
          <a:p>
            <a:pPr marL="1092200" indent="-1092200">
              <a:buFont typeface="Wingdings" pitchFamily="2" charset="2"/>
              <a:buNone/>
              <a:defRPr/>
            </a:pPr>
            <a:endParaRPr lang="en-US" sz="2400" dirty="0" smtClean="0"/>
          </a:p>
          <a:p>
            <a:pPr marL="1092200" indent="-1092200">
              <a:buFont typeface="Wingdings" pitchFamily="2" charset="2"/>
              <a:buNone/>
              <a:defRPr/>
            </a:pPr>
            <a:endParaRPr lang="en-US" sz="2400" dirty="0" smtClean="0"/>
          </a:p>
          <a:p>
            <a:pPr marL="1092200" indent="-1092200">
              <a:buFont typeface="Wingdings" pitchFamily="2" charset="2"/>
              <a:buNone/>
              <a:defRPr/>
            </a:pPr>
            <a:r>
              <a:rPr lang="en-US" sz="2400" b="1" dirty="0" smtClean="0"/>
              <a:t>Step 6: </a:t>
            </a:r>
            <a:r>
              <a:rPr lang="en-US" sz="2400" dirty="0" smtClean="0"/>
              <a:t>Find the solution</a:t>
            </a:r>
          </a:p>
          <a:p>
            <a:pPr marL="1092200" lvl="2" indent="0">
              <a:buFont typeface="Wingdings" pitchFamily="2" charset="2"/>
              <a:buNone/>
              <a:defRPr/>
            </a:pPr>
            <a:r>
              <a:rPr lang="en-US" dirty="0" smtClean="0">
                <a:ea typeface="+mn-ea"/>
                <a:cs typeface="+mn-cs"/>
              </a:rPr>
              <a:t>The area to the right of the </a:t>
            </a:r>
            <a:r>
              <a:rPr lang="en-US" i="1" dirty="0" smtClean="0">
                <a:ea typeface="+mn-ea"/>
                <a:cs typeface="+mn-cs"/>
              </a:rPr>
              <a:t>z</a:t>
            </a:r>
            <a:r>
              <a:rPr lang="en-US" dirty="0" smtClean="0">
                <a:ea typeface="+mn-ea"/>
                <a:cs typeface="+mn-cs"/>
              </a:rPr>
              <a:t> value is            1.0000 – 0.0066 =  0.9934, or 99.34%. </a:t>
            </a:r>
          </a:p>
          <a:p>
            <a:pPr marL="0" indent="0">
              <a:buFont typeface="Wingdings" pitchFamily="2" charset="2"/>
              <a:buNone/>
              <a:defRPr/>
            </a:pPr>
            <a:endParaRPr lang="en-US" sz="1050" dirty="0" smtClean="0"/>
          </a:p>
          <a:p>
            <a:pPr marL="0" indent="0">
              <a:buFont typeface="Wingdings" pitchFamily="2" charset="2"/>
              <a:buNone/>
              <a:defRPr/>
            </a:pPr>
            <a:r>
              <a:rPr lang="en-US" sz="2400" dirty="0" smtClean="0"/>
              <a:t>The probability of 10 or more widowed people in a random sample of 200 bowling league members is 99.34%.</a:t>
            </a:r>
          </a:p>
        </p:txBody>
      </p:sp>
      <p:sp>
        <p:nvSpPr>
          <p:cNvPr id="20484" name="Rectangle 2"/>
          <p:cNvSpPr>
            <a:spLocks noGrp="1" noChangeArrowheads="1"/>
          </p:cNvSpPr>
          <p:nvPr>
            <p:ph type="title"/>
          </p:nvPr>
        </p:nvSpPr>
        <p:spPr>
          <a:xfrm>
            <a:off x="457200" y="457200"/>
            <a:ext cx="8229600" cy="685800"/>
          </a:xfrm>
        </p:spPr>
        <p:txBody>
          <a:bodyPr/>
          <a:lstStyle/>
          <a:p>
            <a:pPr eaLnBrk="1" hangingPunct="1"/>
            <a:r>
              <a:rPr lang="en-US" sz="3600" smtClean="0"/>
              <a:t>Example 6-17: Widowed Bowlers</a:t>
            </a:r>
          </a:p>
        </p:txBody>
      </p:sp>
      <p:graphicFrame>
        <p:nvGraphicFramePr>
          <p:cNvPr id="2" name="Object 2"/>
          <p:cNvGraphicFramePr>
            <a:graphicFrameLocks noChangeAspect="1"/>
          </p:cNvGraphicFramePr>
          <p:nvPr/>
        </p:nvGraphicFramePr>
        <p:xfrm>
          <a:off x="1857375" y="2895600"/>
          <a:ext cx="2562225" cy="795338"/>
        </p:xfrm>
        <a:graphic>
          <a:graphicData uri="http://schemas.openxmlformats.org/presentationml/2006/ole">
            <mc:AlternateContent xmlns:mc="http://schemas.openxmlformats.org/markup-compatibility/2006">
              <mc:Choice xmlns:v="urn:schemas-microsoft-com:vml" Requires="v">
                <p:oleObj spid="_x0000_s40997" name="Equation" r:id="rId4" imgW="1269720" imgH="393480" progId="Equation.DSMT4">
                  <p:embed/>
                </p:oleObj>
              </mc:Choice>
              <mc:Fallback>
                <p:oleObj name="Equation" r:id="rId4" imgW="126972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2895600"/>
                        <a:ext cx="2562225"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a:spLocks noChangeArrowheads="1"/>
          </p:cNvSpPr>
          <p:nvPr/>
        </p:nvSpPr>
        <p:spPr bwMode="auto">
          <a:xfrm>
            <a:off x="5689600" y="1143000"/>
            <a:ext cx="1455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r>
              <a:rPr lang="en-US" sz="2400" smtClean="0">
                <a:solidFill>
                  <a:srgbClr val="000000"/>
                </a:solidFill>
                <a:latin typeface="Times New Roman" pitchFamily="18" charset="0"/>
                <a:cs typeface="Times New Roman" pitchFamily="18" charset="0"/>
              </a:rPr>
              <a:t>P(</a:t>
            </a:r>
            <a:r>
              <a:rPr lang="en-US" sz="2400" i="1" smtClean="0">
                <a:solidFill>
                  <a:srgbClr val="000000"/>
                </a:solidFill>
                <a:latin typeface="Times New Roman" pitchFamily="18" charset="0"/>
                <a:cs typeface="Times New Roman" pitchFamily="18" charset="0"/>
              </a:rPr>
              <a:t>X  </a:t>
            </a:r>
            <a:r>
              <a:rPr lang="en-US" sz="2400" smtClean="0">
                <a:solidFill>
                  <a:srgbClr val="000000"/>
                </a:solidFill>
                <a:latin typeface="Times New Roman" pitchFamily="18" charset="0"/>
                <a:cs typeface="Times New Roman" pitchFamily="18" charset="0"/>
                <a:sym typeface="Symbol" pitchFamily="18" charset="2"/>
              </a:rPr>
              <a:t></a:t>
            </a:r>
            <a:r>
              <a:rPr lang="en-US" sz="2400" smtClean="0">
                <a:solidFill>
                  <a:srgbClr val="000000"/>
                </a:solidFill>
                <a:latin typeface="Times New Roman" pitchFamily="18" charset="0"/>
                <a:cs typeface="Times New Roman" pitchFamily="18" charset="0"/>
              </a:rPr>
              <a:t> 10)</a:t>
            </a:r>
          </a:p>
        </p:txBody>
      </p:sp>
      <p:sp>
        <p:nvSpPr>
          <p:cNvPr id="8"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84</a:t>
            </a:fld>
            <a:endParaRPr lang="en-US" dirty="0" smtClean="0">
              <a:solidFill>
                <a:srgbClr val="000000"/>
              </a:solidFill>
              <a:latin typeface="Arial Black" pitchFamily="34" charset="0"/>
            </a:endParaRPr>
          </a:p>
        </p:txBody>
      </p:sp>
      <p:sp>
        <p:nvSpPr>
          <p:cNvPr id="9"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665806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8229600" cy="990600"/>
          </a:xfrm>
        </p:spPr>
        <p:txBody>
          <a:bodyPr/>
          <a:lstStyle/>
          <a:p>
            <a:pPr eaLnBrk="1" hangingPunct="1"/>
            <a:r>
              <a:rPr lang="en-US" sz="4000" smtClean="0"/>
              <a:t>Normal Distribution Properties</a:t>
            </a:r>
          </a:p>
        </p:txBody>
      </p:sp>
      <p:sp>
        <p:nvSpPr>
          <p:cNvPr id="8195" name="Rectangle 3"/>
          <p:cNvSpPr>
            <a:spLocks noGrp="1" noChangeArrowheads="1"/>
          </p:cNvSpPr>
          <p:nvPr>
            <p:ph type="body" idx="1"/>
          </p:nvPr>
        </p:nvSpPr>
        <p:spPr>
          <a:xfrm>
            <a:off x="457200" y="1295400"/>
            <a:ext cx="8077200" cy="4495800"/>
          </a:xfrm>
        </p:spPr>
        <p:txBody>
          <a:bodyPr/>
          <a:lstStyle/>
          <a:p>
            <a:pPr>
              <a:defRPr/>
            </a:pPr>
            <a:r>
              <a:rPr lang="en-US" sz="2800" dirty="0" smtClean="0"/>
              <a:t>The normal distribution curve is bell-shaped.</a:t>
            </a:r>
          </a:p>
          <a:p>
            <a:pPr>
              <a:defRPr/>
            </a:pPr>
            <a:r>
              <a:rPr lang="en-US" sz="2800" dirty="0" smtClean="0"/>
              <a:t>The mean, median, and mode are equal and located at the center of the distribution.</a:t>
            </a:r>
          </a:p>
          <a:p>
            <a:pPr>
              <a:defRPr/>
            </a:pPr>
            <a:r>
              <a:rPr lang="en-US" sz="2800" dirty="0" smtClean="0"/>
              <a:t>The normal distribution curve is </a:t>
            </a:r>
            <a:r>
              <a:rPr lang="en-US" sz="2800" b="1" dirty="0" err="1" smtClean="0">
                <a:solidFill>
                  <a:srgbClr val="000099"/>
                </a:solidFill>
                <a:effectLst>
                  <a:outerShdw blurRad="38100" dist="38100" dir="2700000" algn="tl">
                    <a:srgbClr val="C0C0C0"/>
                  </a:outerShdw>
                </a:effectLst>
              </a:rPr>
              <a:t>unimodal</a:t>
            </a:r>
            <a:r>
              <a:rPr lang="en-US" sz="2800" dirty="0" smtClean="0"/>
              <a:t> (i.e., it has only one mode).</a:t>
            </a:r>
          </a:p>
          <a:p>
            <a:pPr>
              <a:defRPr/>
            </a:pPr>
            <a:r>
              <a:rPr lang="en-US" sz="2800" dirty="0" smtClean="0"/>
              <a:t>The curve is symmetrical about the mean, which is equivalent to saying that its shape is the same on both sides of a vertical line passing through the center.</a:t>
            </a:r>
            <a:endParaRPr lang="en-US" sz="2800" dirty="0"/>
          </a:p>
        </p:txBody>
      </p:sp>
      <p:sp>
        <p:nvSpPr>
          <p:cNvPr id="6" name="Slide Number Placeholder 4"/>
          <p:cNvSpPr>
            <a:spLocks noGrp="1"/>
          </p:cNvSpPr>
          <p:nvPr>
            <p:ph type="sldNum" sz="quarter" idx="11"/>
          </p:nvPr>
        </p:nvSpPr>
        <p:spPr>
          <a:xfrm>
            <a:off x="6553200" y="64008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AFF4B-1993-42E6-9AF9-9AEAF698A461}" type="slidenum">
              <a:rPr lang="en-US" smtClean="0">
                <a:solidFill>
                  <a:srgbClr val="000000"/>
                </a:solidFill>
                <a:latin typeface="Arial Black" pitchFamily="34" charset="0"/>
              </a:rPr>
              <a:pPr/>
              <a:t>9</a:t>
            </a:fld>
            <a:endParaRPr lang="en-US" dirty="0" smtClean="0">
              <a:solidFill>
                <a:srgbClr val="000000"/>
              </a:solidFill>
              <a:latin typeface="Arial Black" pitchFamily="34" charset="0"/>
            </a:endParaRPr>
          </a:p>
        </p:txBody>
      </p:sp>
      <p:sp>
        <p:nvSpPr>
          <p:cNvPr id="7" name="Footer Placeholder 5"/>
          <p:cNvSpPr>
            <a:spLocks noGrp="1"/>
          </p:cNvSpPr>
          <p:nvPr>
            <p:ph type="ftr" sz="quarter" idx="10"/>
          </p:nvPr>
        </p:nvSpPr>
        <p:spPr>
          <a:xfrm>
            <a:off x="3124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solidFill>
                  <a:srgbClr val="000000"/>
                </a:solidFill>
              </a:rPr>
              <a:t>Bluman Chapter </a:t>
            </a:r>
            <a:r>
              <a:rPr lang="en-US" dirty="0">
                <a:solidFill>
                  <a:srgbClr val="000000"/>
                </a:solidFill>
              </a:rPr>
              <a:t>6</a:t>
            </a:r>
            <a:endParaRPr lang="en-US" dirty="0" smtClean="0">
              <a:solidFill>
                <a:srgbClr val="000000"/>
              </a:solidFill>
            </a:endParaRPr>
          </a:p>
        </p:txBody>
      </p:sp>
    </p:spTree>
    <p:extLst>
      <p:ext uri="{BB962C8B-B14F-4D97-AF65-F5344CB8AC3E}">
        <p14:creationId xmlns:p14="http://schemas.microsoft.com/office/powerpoint/2010/main" val="3144851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MPSTEXTTITLE" val="Basic Mathematics Skills"/>
  <p:tag name="AMPSTEXTSUBTITLE" val=""/>
  <p:tag name="AMPSEDITION" val="11"/>
  <p:tag name="AMPSAUTHOR" val="Bittinger"/>
  <p:tag name="AMPSCOPYRIGHT" val="2011"/>
  <p:tag name="AMPSISBN" val="none"/>
  <p:tag name="AMPSLASTUSEDDATE" val="10/7/2009"/>
  <p:tag name="AMPSCHAPTERNUMBER" val=""/>
  <p:tag name="AMPSCHAPTERTITLE" val=""/>
  <p:tag name="AMPSCHAPTERSUBTITLE" val=""/>
  <p:tag name="AMPSFILEROOTNAME" val=""/>
  <p:tag name="AMPSEXPIRED" val="True"/>
  <p:tag name="AMPSINITDATE" val="12/15/2009"/>
  <p:tag name="AMPSPRESENTATIONTYPE" val="AMPSFrames"/>
  <p:tag name="AMPSCOPYRIGHTYEAR" val="2012 The McGraw-Hill Companies, Inc."/>
  <p:tag name="AMPSPUBLISHER" val=""/>
  <p:tag name="AMPSCONSTEXT" val="(continued)"/>
</p:tagLst>
</file>

<file path=ppt/tags/tag2.xml><?xml version="1.0" encoding="utf-8"?>
<p:tagLst xmlns:a="http://schemas.openxmlformats.org/drawingml/2006/main" xmlns:r="http://schemas.openxmlformats.org/officeDocument/2006/relationships" xmlns:p="http://schemas.openxmlformats.org/presentationml/2006/main">
  <p:tag name="AMPSSECTIONTITLE" val="Descriptive and Inferential Statistics"/>
  <p:tag name="AMPSSECTIONNUMBER" val="1.1"/>
</p:tagLst>
</file>

<file path=ppt/tags/tag3.xml><?xml version="1.0" encoding="utf-8"?>
<p:tagLst xmlns:a="http://schemas.openxmlformats.org/drawingml/2006/main" xmlns:r="http://schemas.openxmlformats.org/officeDocument/2006/relationships" xmlns:p="http://schemas.openxmlformats.org/presentationml/2006/main">
  <p:tag name="AMPSSECTIONTITLE" val="Descriptive and inferential statistics"/>
  <p:tag name="AMPSSECTIONNUMBER" val="1.1"/>
</p:tagLst>
</file>

<file path=ppt/tags/tag4.xml><?xml version="1.0" encoding="utf-8"?>
<p:tagLst xmlns:a="http://schemas.openxmlformats.org/drawingml/2006/main" xmlns:r="http://schemas.openxmlformats.org/officeDocument/2006/relationships" xmlns:p="http://schemas.openxmlformats.org/presentationml/2006/main">
  <p:tag name="AMPSSECTIONTITLE" val="Descriptive and inferential statistics"/>
  <p:tag name="AMPSSECTIONNUMBER" val="1.1"/>
</p:tagLst>
</file>

<file path=ppt/tags/tag5.xml><?xml version="1.0" encoding="utf-8"?>
<p:tagLst xmlns:a="http://schemas.openxmlformats.org/drawingml/2006/main" xmlns:r="http://schemas.openxmlformats.org/officeDocument/2006/relationships" xmlns:p="http://schemas.openxmlformats.org/presentationml/2006/main">
  <p:tag name="AMPSSECTIONTITLE" val="The Normal Approximation to the Binomial&#10;Distribution"/>
  <p:tag name="AMPSSECTIONNUMBER" val="6.4"/>
</p:tagLst>
</file>

<file path=ppt/tags/tag6.xml><?xml version="1.0" encoding="utf-8"?>
<p:tagLst xmlns:a="http://schemas.openxmlformats.org/drawingml/2006/main" xmlns:r="http://schemas.openxmlformats.org/officeDocument/2006/relationships" xmlns:p="http://schemas.openxmlformats.org/presentationml/2006/main">
  <p:tag name="AMPSSECTIONTITLE" val="The Normal Approximation to the Binomial&#10;Distribution"/>
  <p:tag name="AMPSSECTIONNUMBER" val="6.4"/>
</p:tagLst>
</file>

<file path=ppt/theme/theme1.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Objectiv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bjectiv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xposi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x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olu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roced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Defini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anBo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31673</TotalTime>
  <Words>3827</Words>
  <Application>Microsoft Office PowerPoint</Application>
  <PresentationFormat>On-screen Show (4:3)</PresentationFormat>
  <Paragraphs>632</Paragraphs>
  <Slides>84</Slides>
  <Notes>48</Notes>
  <HiddenSlides>0</HiddenSlides>
  <MMClips>0</MMClips>
  <ScaleCrop>false</ScaleCrop>
  <HeadingPairs>
    <vt:vector size="6" baseType="variant">
      <vt:variant>
        <vt:lpstr>Theme</vt:lpstr>
      </vt:variant>
      <vt:variant>
        <vt:i4>12</vt:i4>
      </vt:variant>
      <vt:variant>
        <vt:lpstr>Embedded OLE Servers</vt:lpstr>
      </vt:variant>
      <vt:variant>
        <vt:i4>1</vt:i4>
      </vt:variant>
      <vt:variant>
        <vt:lpstr>Slide Titles</vt:lpstr>
      </vt:variant>
      <vt:variant>
        <vt:i4>84</vt:i4>
      </vt:variant>
    </vt:vector>
  </HeadingPairs>
  <TitlesOfParts>
    <vt:vector size="97" baseType="lpstr">
      <vt:lpstr>Cover</vt:lpstr>
      <vt:lpstr>Sections</vt:lpstr>
      <vt:lpstr>Objectives</vt:lpstr>
      <vt:lpstr>Exposition</vt:lpstr>
      <vt:lpstr>Example</vt:lpstr>
      <vt:lpstr>Solution</vt:lpstr>
      <vt:lpstr>Procedure</vt:lpstr>
      <vt:lpstr>Definition</vt:lpstr>
      <vt:lpstr>TanBox</vt:lpstr>
      <vt:lpstr>1_Objectives</vt:lpstr>
      <vt:lpstr>Pixel</vt:lpstr>
      <vt:lpstr>Office Theme</vt:lpstr>
      <vt:lpstr>Equation</vt:lpstr>
      <vt:lpstr>PowerPoint Presentation</vt:lpstr>
      <vt:lpstr>PowerPoint Presentation</vt:lpstr>
      <vt:lpstr>PowerPoint Presentation</vt:lpstr>
      <vt:lpstr>PowerPoint Presentation</vt:lpstr>
      <vt:lpstr>6.1 Normal Distributions</vt:lpstr>
      <vt:lpstr>Normal Distributions</vt:lpstr>
      <vt:lpstr>Normal Distributions</vt:lpstr>
      <vt:lpstr>Normal Distributions</vt:lpstr>
      <vt:lpstr>Normal Distribution Properties</vt:lpstr>
      <vt:lpstr>Normal Distribution Properties</vt:lpstr>
      <vt:lpstr>Normal Distribution Properties</vt:lpstr>
      <vt:lpstr>Normal Distribution Properties</vt:lpstr>
      <vt:lpstr>Standard Normal Distribution</vt:lpstr>
      <vt:lpstr>z value (Standard Value)</vt:lpstr>
      <vt:lpstr>Area under the Standard Normal Distribution Curve</vt:lpstr>
      <vt:lpstr>Area under the Standard Normal Distribution Curve</vt:lpstr>
      <vt:lpstr>Area under the Standard Normal Distribution Curve</vt:lpstr>
      <vt:lpstr>Chapter 6 Normal Distributions</vt:lpstr>
      <vt:lpstr>Example 6-1: Area under the Curve</vt:lpstr>
      <vt:lpstr>Chapter 6 Normal Distributions</vt:lpstr>
      <vt:lpstr>Example 6-2: Area under the Curve</vt:lpstr>
      <vt:lpstr>Chapter 6 Normal Distributions</vt:lpstr>
      <vt:lpstr>Example 6-3: Area under the Curve</vt:lpstr>
      <vt:lpstr>Chapter 6 Normal Distributions</vt:lpstr>
      <vt:lpstr>Example 6-4: Probability</vt:lpstr>
      <vt:lpstr>Example 6-4: Probability    b.   </vt:lpstr>
      <vt:lpstr>Example 6-4: Probability    c.   </vt:lpstr>
      <vt:lpstr>Chapter 6 Normal Distributions</vt:lpstr>
      <vt:lpstr>Example 6-5: Probability</vt:lpstr>
      <vt:lpstr>Example 6-5: Probability</vt:lpstr>
      <vt:lpstr>6.2 Applications of the Normal Distributions</vt:lpstr>
      <vt:lpstr>Applications of the Normal Distributions</vt:lpstr>
      <vt:lpstr>Chapter 6 Normal Distributions</vt:lpstr>
      <vt:lpstr>Example 6-6: Liters of Blood</vt:lpstr>
      <vt:lpstr>Example 6-6: Summer Spending</vt:lpstr>
      <vt:lpstr>Chapter 6 Normal Distributions</vt:lpstr>
      <vt:lpstr>Example 6-7a: Newspaper Recycling</vt:lpstr>
      <vt:lpstr>Example 6-7a: Newspaper Recycling</vt:lpstr>
      <vt:lpstr>Chapter 6 Normal Distributions</vt:lpstr>
      <vt:lpstr>Example 6-8: Amount of Electricity Used by a PC</vt:lpstr>
      <vt:lpstr>Example 6-8: Amount of Electricity Used by a PC</vt:lpstr>
      <vt:lpstr>Example 6-8: Amount of Electricity Used by a PC</vt:lpstr>
      <vt:lpstr>Chapter 6 Normal Distributions</vt:lpstr>
      <vt:lpstr>Example 6-9: Police Academy</vt:lpstr>
      <vt:lpstr>Example 6-8: Police Academy</vt:lpstr>
      <vt:lpstr>Chapter 6 Normal Distributions</vt:lpstr>
      <vt:lpstr>Example 6-10: Systolic Blood Pressure</vt:lpstr>
      <vt:lpstr>Example 6-10: Systolic Blood Pressure</vt:lpstr>
      <vt:lpstr>Normal Distributions</vt:lpstr>
      <vt:lpstr>Checking for Normality</vt:lpstr>
      <vt:lpstr>Chapter 6 Normal Distributions</vt:lpstr>
      <vt:lpstr>Example 6-11: Technology Inventories</vt:lpstr>
      <vt:lpstr>Example 6-11: Technology Inventories</vt:lpstr>
      <vt:lpstr>Example 6-11: Technology Inventories</vt:lpstr>
      <vt:lpstr>6.3 The Central Limit Theorem</vt:lpstr>
      <vt:lpstr>Distribution of Sample Means</vt:lpstr>
      <vt:lpstr>Properties of the Distribution of Sample Means</vt:lpstr>
      <vt:lpstr>The Central Limit Theorem</vt:lpstr>
      <vt:lpstr>The Central Limit Theorem</vt:lpstr>
      <vt:lpstr>Chapter 6 Normal Distributions</vt:lpstr>
      <vt:lpstr>Example 6-13: Hours of Television</vt:lpstr>
      <vt:lpstr>Example 6-13: Hours of Television</vt:lpstr>
      <vt:lpstr>Chapter 6 Normal Distributions</vt:lpstr>
      <vt:lpstr>Example 6-14: Vehicle Age</vt:lpstr>
      <vt:lpstr>Example 6-14: Vehicle Age</vt:lpstr>
      <vt:lpstr>Chapter 6 Normal Distributions</vt:lpstr>
      <vt:lpstr>Example 6-15: Working Weekends</vt:lpstr>
      <vt:lpstr>Example 6-15: Working Weekends</vt:lpstr>
      <vt:lpstr>Example 6-15: Working Weekends</vt:lpstr>
      <vt:lpstr>Example 6-15: Meat Consumption</vt:lpstr>
      <vt:lpstr>Finite Population Correction Factor</vt:lpstr>
      <vt:lpstr>Finite Population Correction Factor</vt:lpstr>
      <vt:lpstr>Finite Population Correction Factor</vt:lpstr>
      <vt:lpstr>6.4 The Normal Approximation to the Binomial Distribution</vt:lpstr>
      <vt:lpstr>The Normal Approximation to the Binomial Distribution</vt:lpstr>
      <vt:lpstr>The Normal Approximation to the Binomial Distribution</vt:lpstr>
      <vt:lpstr>PowerPoint Presentation</vt:lpstr>
      <vt:lpstr>PowerPoint Presentation</vt:lpstr>
      <vt:lpstr>Chapter 6 Normal Distributions</vt:lpstr>
      <vt:lpstr>Example 6-16: Reading While Driving</vt:lpstr>
      <vt:lpstr>Example 6-16: Reading While Driving</vt:lpstr>
      <vt:lpstr>Chapter 6 Normal Distributions</vt:lpstr>
      <vt:lpstr>Example 6-17: Ragweed Allergies</vt:lpstr>
      <vt:lpstr>Example 6-17: Widowed Bowlers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 Booze</dc:creator>
  <cp:lastModifiedBy>McFadden, Ashley</cp:lastModifiedBy>
  <cp:revision>6173</cp:revision>
  <cp:lastPrinted>2012-06-23T17:11:03Z</cp:lastPrinted>
  <dcterms:created xsi:type="dcterms:W3CDTF">2009-06-05T19:21:04Z</dcterms:created>
  <dcterms:modified xsi:type="dcterms:W3CDTF">2013-10-25T15:38:02Z</dcterms:modified>
</cp:coreProperties>
</file>