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4"/>
  </p:sldMasterIdLst>
  <p:notesMasterIdLst>
    <p:notesMasterId r:id="rId36"/>
  </p:notesMasterIdLst>
  <p:handoutMasterIdLst>
    <p:handoutMasterId r:id="rId37"/>
  </p:handoutMasterIdLst>
  <p:sldIdLst>
    <p:sldId id="349" r:id="rId5"/>
    <p:sldId id="331" r:id="rId6"/>
    <p:sldId id="332" r:id="rId7"/>
    <p:sldId id="353" r:id="rId8"/>
    <p:sldId id="354" r:id="rId9"/>
    <p:sldId id="333" r:id="rId10"/>
    <p:sldId id="352" r:id="rId11"/>
    <p:sldId id="334" r:id="rId12"/>
    <p:sldId id="335" r:id="rId13"/>
    <p:sldId id="336" r:id="rId14"/>
    <p:sldId id="311" r:id="rId15"/>
    <p:sldId id="312" r:id="rId16"/>
    <p:sldId id="313" r:id="rId17"/>
    <p:sldId id="316" r:id="rId18"/>
    <p:sldId id="343" r:id="rId19"/>
    <p:sldId id="344" r:id="rId20"/>
    <p:sldId id="345" r:id="rId21"/>
    <p:sldId id="346" r:id="rId22"/>
    <p:sldId id="337" r:id="rId23"/>
    <p:sldId id="308" r:id="rId24"/>
    <p:sldId id="338" r:id="rId25"/>
    <p:sldId id="340" r:id="rId26"/>
    <p:sldId id="339" r:id="rId27"/>
    <p:sldId id="307" r:id="rId28"/>
    <p:sldId id="341" r:id="rId29"/>
    <p:sldId id="309" r:id="rId30"/>
    <p:sldId id="342" r:id="rId31"/>
    <p:sldId id="347" r:id="rId32"/>
    <p:sldId id="355" r:id="rId33"/>
    <p:sldId id="356" r:id="rId34"/>
    <p:sldId id="348" r:id="rId3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62F"/>
    <a:srgbClr val="FFFFFF"/>
    <a:srgbClr val="008A3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70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fld id="{BD23D84A-4631-4BDD-AD26-2C3ABBE34C36}" type="datetime1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11/6/2016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5242FC-4486-46A6-9603-AB7C895EB181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42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ED11304-3851-4758-BAD0-71502985FB6B}" type="datetime1">
              <a:rPr lang="es-ES" altLang="en-US" smtClean="0"/>
              <a:pPr>
                <a:defRPr/>
              </a:pPr>
              <a:t>06/11/2016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C822A02-0F60-4668-82E4-618BE8A59F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08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2D448A5-5610-4470-9568-212E8851135C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23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46B185A-CFCA-4FB3-9DC8-AB1CEE11210A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2A02-0F60-4668-82E4-618BE8A59F9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99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2A02-0F60-4668-82E4-618BE8A59F9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1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z="1100"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C3E4727-53C0-4DCB-BB3E-8EA0B33C0592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47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 typeface="+mj-lt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7EA5243-783D-43FC-9F01-8B0C81EEE961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9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CABF593-DC1B-44F6-9878-690CD27D337A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7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353C8B1-FBD0-4F0B-99A6-D90EFC3E778C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16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6AF51DB-55A6-4C86-AFE7-9E572E29792C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71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A15168A-B73D-44C3-9271-BF0435C1A4F0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4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2" tIns="45716" rIns="91432" bIns="45716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18" charset="2"/>
              <a:buNone/>
              <a:defRPr/>
            </a:pPr>
            <a:endParaRPr lang="en-US" altLang="en-US" sz="3200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724867"/>
          </a:xfrm>
        </p:spPr>
        <p:txBody>
          <a:bodyPr rtlCol="0">
            <a:noAutofit/>
          </a:bodyPr>
          <a:lstStyle>
            <a:lvl1pPr marL="0" indent="0" algn="ctr" defTabSz="91431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1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B6970956-3FC5-4EA6-8830-2A55ED5C96F2}" type="datetime1">
              <a:rPr lang="en-US" altLang="en-US" smtClean="0"/>
              <a:pPr>
                <a:defRPr/>
              </a:pPr>
              <a:t>11/6/2016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A329CCC-D779-41F0-9F4A-A89BDB37D2A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395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1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4737DEB2-4F95-4155-A380-867BA7C6B9D2}" type="datetime1">
              <a:rPr lang="es-ES" altLang="en-US" smtClean="0"/>
              <a:pPr>
                <a:defRPr/>
              </a:pPr>
              <a:t>06/11/2016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A960961A-4D36-4547-9548-B7A73226AE7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137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694A966-8FA6-4366-BEE5-2C32BD454695}" type="datetime1">
              <a:rPr lang="es-ES" altLang="en-US" smtClean="0"/>
              <a:pPr>
                <a:defRPr/>
              </a:pPr>
              <a:t>06/11/2016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E1643B02-403C-44FF-8902-43AB40EA482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27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0F6ECDA-6D06-4F0B-9B14-E1C4EE1B84DA}" type="datetime1">
              <a:rPr lang="es-ES" altLang="en-US" smtClean="0"/>
              <a:pPr>
                <a:defRPr/>
              </a:pPr>
              <a:t>06/11/2016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38D11D4E-08C8-4376-B525-66FBADE8267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613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B6B32C2-C902-40AC-9039-9778F5DD6CB6}" type="datetime1">
              <a:rPr lang="en-US" altLang="en-US" smtClean="0"/>
              <a:pPr>
                <a:defRPr/>
              </a:pPr>
              <a:t>11/6/2016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656089CF-6833-491B-A7BF-CA92B91CE32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68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6578B64-4FDB-4D76-851E-B4E7F1DB98DD}" type="datetime1">
              <a:rPr lang="en-US" altLang="en-US" smtClean="0"/>
              <a:pPr>
                <a:defRPr/>
              </a:pPr>
              <a:t>11/6/2016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47D17A42-6DE1-4973-BFCC-CCB53B4CBDE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15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2EA2B8E-2DD5-492E-9947-385C62988985}" type="datetime1">
              <a:rPr lang="en-US" altLang="en-US" smtClean="0"/>
              <a:pPr>
                <a:defRPr/>
              </a:pPr>
              <a:t>11/6/2016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03F9E20C-56E2-45C3-8C83-781AA91A112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0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D3B30EB-B806-42AA-83D4-1A5D5779A5FC}" type="datetime1">
              <a:rPr lang="es-ES" altLang="en-US" smtClean="0"/>
              <a:pPr>
                <a:defRPr/>
              </a:pPr>
              <a:t>06/11/2016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6275FEA7-FCEA-4983-9009-4217560BF04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10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8E331B7-79D1-4F8D-9019-5ADEB5A9B212}" type="datetime1">
              <a:rPr lang="es-ES" altLang="en-US" smtClean="0"/>
              <a:pPr>
                <a:defRPr/>
              </a:pPr>
              <a:t>06/11/2016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C660239-D73E-47CA-9917-F8CE8D65B3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59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FEBAE40-338E-46BC-94EE-A9B5DA272C22}" type="datetime1">
              <a:rPr lang="es-ES" altLang="en-US" smtClean="0"/>
              <a:pPr>
                <a:defRPr/>
              </a:pPr>
              <a:t>06/11/2016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FDF606B4-6901-4444-B59A-382CD57F41D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757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1FDBDB8-3105-469A-B4C8-979660A92481}" type="datetime1">
              <a:rPr lang="es-ES" altLang="en-US" smtClean="0"/>
              <a:pPr>
                <a:defRPr/>
              </a:pPr>
              <a:t>06/11/2016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6E1B4019-177C-45B1-AC4D-A164F5124E1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860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02B264A-576D-4565-8AFC-2D7346ED964C}" type="datetime1">
              <a:rPr lang="es-ES" altLang="en-US" smtClean="0"/>
              <a:pPr>
                <a:defRPr/>
              </a:pPr>
              <a:t>06/11/2016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C168707B-5B54-46F9-8AD7-0C3FD4352E2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068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wiley_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2" descr="wiley_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10"/>
          <p:cNvSpPr txBox="1">
            <a:spLocks noChangeArrowheads="1"/>
          </p:cNvSpPr>
          <p:nvPr userDrawn="1"/>
        </p:nvSpPr>
        <p:spPr bwMode="auto">
          <a:xfrm>
            <a:off x="838200" y="6248400"/>
            <a:ext cx="69611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latin typeface="Times New Roman"/>
                <a:cs typeface="Times New Roman"/>
              </a:rPr>
              <a:t>PowerPoint Presentation for Dennis, Wixom, &amp; </a:t>
            </a:r>
            <a:r>
              <a:rPr lang="en-US" altLang="en-US" sz="1100" dirty="0" err="1">
                <a:latin typeface="Times New Roman"/>
                <a:cs typeface="Times New Roman"/>
              </a:rPr>
              <a:t>Tegarden</a:t>
            </a:r>
            <a:r>
              <a:rPr lang="en-US" altLang="en-US" sz="1100" dirty="0">
                <a:latin typeface="Times New Roman"/>
                <a:cs typeface="Times New Roman"/>
              </a:rPr>
              <a:t> </a:t>
            </a:r>
            <a:r>
              <a:rPr lang="en-US" altLang="en-US" sz="1100" i="1" dirty="0">
                <a:latin typeface="Times New Roman"/>
                <a:cs typeface="Times New Roman"/>
              </a:rPr>
              <a:t>Systems Analysis and Design with UML, 5th Edition</a:t>
            </a:r>
          </a:p>
          <a:p>
            <a:pPr eaLnBrk="1" hangingPunct="1"/>
            <a:r>
              <a:rPr lang="en-US" altLang="en-US" sz="1000" dirty="0">
                <a:latin typeface="Times New Roman"/>
                <a:cs typeface="Times New Roman"/>
              </a:rPr>
              <a:t>Copyright © 2015 John Wiley &amp; Sons,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1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318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4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63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7663" indent="-347663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213" indent="-334963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6788" indent="-280988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063" indent="-293688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4638" indent="-280988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48234aad56274200/104%20SA%20&#19979;&#23416;&#26399;&#35506;&#31243;/PowerPoints/purchase_ticket_diagrams-complete.doc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48234aad56274200/104%20SA%20&#19979;&#23416;&#26399;&#35506;&#31243;/PowerPoints/use%20case%20description_Purchase%20Ticket.doc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388" y="1524000"/>
            <a:ext cx="6499225" cy="2209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4: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and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49275" y="107951"/>
            <a:ext cx="8042275" cy="10350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 Use-Case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083" t="34108" r="33750" b="23638"/>
          <a:stretch/>
        </p:blipFill>
        <p:spPr>
          <a:xfrm>
            <a:off x="2590800" y="1236379"/>
            <a:ext cx="5334000" cy="50127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2819400"/>
            <a:ext cx="251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20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Book Collection </a:t>
            </a:r>
          </a:p>
          <a:p>
            <a:r>
              <a:rPr lang="en-US" dirty="0">
                <a:solidFill>
                  <a:srgbClr val="A20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</a:p>
          <a:p>
            <a:r>
              <a:rPr lang="en-US" dirty="0">
                <a:solidFill>
                  <a:srgbClr val="A20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549275" y="685800"/>
            <a:ext cx="8042275" cy="5257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primary driver for all UML diagramming techniques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Depicts activities performed by the users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Describe basic functions of the system: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 the user can do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How the system responds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cases are building blocks for continued design activities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Each use-case describes 1 and only 1 function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4648200" y="4800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49275" y="107951"/>
            <a:ext cx="8042275" cy="11112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Types of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228117"/>
              </p:ext>
            </p:extLst>
          </p:nvPr>
        </p:nvGraphicFramePr>
        <p:xfrm>
          <a:off x="914400" y="1371600"/>
          <a:ext cx="7315200" cy="4389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914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1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03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000"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 vert="vert27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information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7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</a:t>
                      </a:r>
                    </a:p>
                  </a:txBody>
                  <a:tcPr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High-level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issues 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understanding required functionality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 of issues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understanding required functionality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7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High-level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a specific set of steps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performed on the 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once implemented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a specific set of steps performed on the 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once implemented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Elements of a Use Case Description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Overview: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Name, ID Number, Type, Primary Actor, Brief Description, Importance Level, Stakeholder(s), Trigger(s)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Relationships: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Association:</a:t>
            </a:r>
            <a:r>
              <a:rPr lang="en-US" altLang="en-US" sz="19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Communication between the use case and the actors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Extend:</a:t>
            </a:r>
            <a:r>
              <a:rPr lang="en-US" altLang="en-US" sz="19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Extends the functionality of a use case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Include:</a:t>
            </a:r>
            <a:r>
              <a:rPr lang="en-US" altLang="en-US" sz="19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Includes another use case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Generalization: </a:t>
            </a:r>
            <a:r>
              <a:rPr lang="en-US" altLang="en-US" sz="19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llows use cases to support inheritance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Flow of events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Normal flow: 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usual set of activities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Sub-flows: 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decomposed normal flows to simplify the use-case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Alternate or exceptional flows: </a:t>
            </a:r>
            <a:r>
              <a:rPr lang="en-US" altLang="en-US" sz="19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those not considered the norm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Optional characteristics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(complexity, time, etc.)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1112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Case Writing Guidelines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49275" y="1219200"/>
            <a:ext cx="8042275" cy="4724400"/>
          </a:xfrm>
        </p:spPr>
        <p:txBody>
          <a:bodyPr/>
          <a:lstStyle/>
          <a:p>
            <a:pPr marL="514350" indent="-514350" eaLnBrk="1" hangingPunct="1"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Write in the form of subject-verb-direct object</a:t>
            </a:r>
          </a:p>
          <a:p>
            <a:pPr marL="514350" indent="-514350" eaLnBrk="1" hangingPunct="1"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Make sure it is clear who the initiator of the step is</a:t>
            </a:r>
          </a:p>
          <a:p>
            <a:pPr marL="514350" indent="-514350" eaLnBrk="1" hangingPunct="1"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Write from independent observer’s perspective</a:t>
            </a:r>
          </a:p>
          <a:p>
            <a:pPr marL="514350" indent="-514350" eaLnBrk="1" hangingPunct="1"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Write at about the same level of abstraction</a:t>
            </a:r>
          </a:p>
          <a:p>
            <a:pPr marL="514350" indent="-514350" eaLnBrk="1" hangingPunct="1"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Ensure the use case has a sensible set of steps</a:t>
            </a:r>
          </a:p>
          <a:p>
            <a:pPr marL="514350" indent="-514350" eaLnBrk="1" hangingPunct="1"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Apply the KISS principle liberally.</a:t>
            </a:r>
          </a:p>
          <a:p>
            <a:pPr marL="514350" indent="-514350" eaLnBrk="1" hangingPunct="1"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Write repeating instructions after the set of steps to be repeated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Creating Use-Case Descriptions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News Gothic M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Pick a high priority use-case and create an overview: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 the primary actor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Determine its type (overview or detail; essential or real)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 all stakeholders and their interests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Determine the level of importance of the use-case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Briefly describe the use-case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 what triggers the use-case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 its relationship to other use-cases</a:t>
            </a:r>
          </a:p>
          <a:p>
            <a:pPr marL="457200" indent="-457200" eaLnBrk="1" hangingPunct="1">
              <a:buFont typeface="News Gothic M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Fill in the steps of the normal flow of events required to complete the use-case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Creating Use-Case Descriptions (cont.)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549275" y="1981200"/>
            <a:ext cx="8042275" cy="3962400"/>
          </a:xfrm>
        </p:spPr>
        <p:txBody>
          <a:bodyPr/>
          <a:lstStyle/>
          <a:p>
            <a:pPr marL="457200" indent="-457200" eaLnBrk="1" hangingPunct="1">
              <a:buFont typeface="News Gothic MT"/>
              <a:buAutoNum type="arabicPeriod" startAt="3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Ensure that the steps listed are not too complicated or long and are consistent in size with other steps</a:t>
            </a:r>
          </a:p>
          <a:p>
            <a:pPr marL="457200" indent="-457200" eaLnBrk="1" hangingPunct="1">
              <a:buFont typeface="News Gothic MT"/>
              <a:buAutoNum type="arabicPeriod" startAt="3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and write the alternate or exceptional flows</a:t>
            </a:r>
          </a:p>
          <a:p>
            <a:pPr marL="457200" indent="-457200" eaLnBrk="1" hangingPunct="1">
              <a:buFont typeface="News Gothic MT"/>
              <a:buAutoNum type="arabicPeriod" startAt="3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Carefully review the use-case description and confirm that it is correct</a:t>
            </a:r>
          </a:p>
          <a:p>
            <a:pPr marL="457200" indent="-457200" eaLnBrk="1" hangingPunct="1">
              <a:buFont typeface="News Gothic MT"/>
              <a:buAutoNum type="arabicPeriod" startAt="3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Iterate over the entire set of steps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 Use-Case Description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6250" y="1066800"/>
            <a:ext cx="572135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Verifying &amp; Validating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 Use-Case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5" cy="457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Use-cases must be verified and validated before beginning structural and behavioral modeling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Utilize a walkthrough: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Perform a review of the models and diagrams created so far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Performed by individuals from the development team and the client (very interactive)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Facilitator: schedule and set up the meeting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Presenter: the one who is responsible for the specific representation being reviewed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Recorder (scribe) to take notes and especially to document errors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BPM With Activity Diagrams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49275" y="1828800"/>
            <a:ext cx="8042275" cy="4114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processes consist of a number of activities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Activity diagrams depict the sequence of these activities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Diagrams are abstract and describe processes in general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They model behavior independent of objects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Can be used for any type of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1112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49275" y="1447800"/>
            <a:ext cx="8042275" cy="4495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identify </a:t>
            </a:r>
            <a:r>
              <a:rPr lang="en-US" alt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processes </a:t>
            </a: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 </a:t>
            </a:r>
            <a:r>
              <a:rPr lang="en-US" alt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cases</a:t>
            </a: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create </a:t>
            </a:r>
            <a:r>
              <a:rPr lang="en-US" alt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 diagrams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model business processes with </a:t>
            </a:r>
            <a:r>
              <a:rPr lang="en-US" alt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activity diagrams</a:t>
            </a: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rules and style guidelines for activity diagrams.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create </a:t>
            </a:r>
            <a:r>
              <a:rPr lang="en-US" altLang="en-US" sz="21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case descriptions</a:t>
            </a: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rules and style guidelines for use case descriptions.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 able to create functional models of business processes using use-case diagrams, activity diagrams, and use case descriptions.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Activity Diagram Syntax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 rtlCol="0">
            <a:noAutofit/>
          </a:bodyPr>
          <a:lstStyle/>
          <a:p>
            <a:pPr marL="348375" indent="-348375" eaLnBrk="1" fontAlgn="auto" hangingPunct="1">
              <a:spcBef>
                <a:spcPts val="1999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Action or Activity</a:t>
            </a:r>
          </a:p>
          <a:p>
            <a:pPr marL="684737" lvl="1" indent="-336362" eaLnBrk="1" fontAlgn="auto" hangingPunct="1">
              <a:spcBef>
                <a:spcPts val="603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Represents action or set of actions</a:t>
            </a:r>
          </a:p>
          <a:p>
            <a:pPr marL="348375" indent="-348375" eaLnBrk="1" fontAlgn="auto" hangingPunct="1">
              <a:spcBef>
                <a:spcPts val="1999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Control Flow</a:t>
            </a:r>
          </a:p>
          <a:p>
            <a:pPr marL="684737" lvl="1" indent="-336362" eaLnBrk="1" fontAlgn="auto" hangingPunct="1">
              <a:spcBef>
                <a:spcPts val="603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Shows sequence of execution</a:t>
            </a:r>
          </a:p>
          <a:p>
            <a:pPr marL="348375" indent="-348375" eaLnBrk="1" fontAlgn="auto" hangingPunct="1">
              <a:spcBef>
                <a:spcPts val="1999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Initial Node</a:t>
            </a:r>
          </a:p>
          <a:p>
            <a:pPr marL="684737" lvl="1" indent="-336362" eaLnBrk="1" fontAlgn="auto" hangingPunct="1">
              <a:spcBef>
                <a:spcPts val="603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beginning of a set of actions</a:t>
            </a:r>
          </a:p>
          <a:p>
            <a:pPr marL="348375" indent="-348375" eaLnBrk="1" fontAlgn="auto" hangingPunct="1">
              <a:spcBef>
                <a:spcPts val="1999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Final Node</a:t>
            </a:r>
          </a:p>
          <a:p>
            <a:pPr marL="684737" lvl="1" indent="-336362" eaLnBrk="1" fontAlgn="auto" hangingPunct="1">
              <a:spcBef>
                <a:spcPts val="603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Stops all flows in an activity</a:t>
            </a:r>
          </a:p>
          <a:p>
            <a:pPr marL="348375" indent="-348375" eaLnBrk="1" fontAlgn="auto" hangingPunct="1">
              <a:spcBef>
                <a:spcPts val="1999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Decision Node</a:t>
            </a:r>
          </a:p>
          <a:p>
            <a:pPr marL="684737" lvl="1" indent="-336362" eaLnBrk="1" fontAlgn="auto" hangingPunct="1">
              <a:spcBef>
                <a:spcPts val="603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Represents a test condition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0800" y="1600200"/>
            <a:ext cx="1447800" cy="609600"/>
          </a:xfrm>
          <a:prstGeom prst="roundRect">
            <a:avLst>
              <a:gd name="adj" fmla="val 45771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News Gothic M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2971800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34200" y="3429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News Gothic MT"/>
            </a:endParaRPr>
          </a:p>
        </p:txBody>
      </p:sp>
      <p:grpSp>
        <p:nvGrpSpPr>
          <p:cNvPr id="22535" name="Group 12"/>
          <p:cNvGrpSpPr>
            <a:grpSpLocks/>
          </p:cNvGrpSpPr>
          <p:nvPr/>
        </p:nvGrpSpPr>
        <p:grpSpPr bwMode="auto">
          <a:xfrm>
            <a:off x="6858000" y="4267200"/>
            <a:ext cx="457200" cy="457200"/>
            <a:chOff x="6858000" y="4343400"/>
            <a:chExt cx="457200" cy="457200"/>
          </a:xfrm>
        </p:grpSpPr>
        <p:sp>
          <p:nvSpPr>
            <p:cNvPr id="11" name="Oval 10"/>
            <p:cNvSpPr/>
            <p:nvPr/>
          </p:nvSpPr>
          <p:spPr>
            <a:xfrm>
              <a:off x="6858000" y="4343400"/>
              <a:ext cx="457200" cy="4572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News Gothic M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342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solidFill>
                  <a:srgbClr val="FFFFFF"/>
                </a:solidFill>
                <a:latin typeface="News Gothic MT"/>
              </a:endParaRPr>
            </a:p>
          </p:txBody>
        </p:sp>
      </p:grpSp>
      <p:sp>
        <p:nvSpPr>
          <p:cNvPr id="12" name="Diamond 11"/>
          <p:cNvSpPr/>
          <p:nvPr/>
        </p:nvSpPr>
        <p:spPr>
          <a:xfrm>
            <a:off x="6858000" y="5029200"/>
            <a:ext cx="457200" cy="45720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News Gothic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49275" y="152400"/>
            <a:ext cx="8042275" cy="8350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Elements of an Activity Diagram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79293" y="987425"/>
            <a:ext cx="8042275" cy="4343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Actions &amp; Activities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Something performed for some specific business reason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Named with a verb and a noun (e.g., Get Patient Information)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Activities can be further sub-divided; actions cannot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 Nodes: represent the flow of information from one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activity</a:t>
            </a: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to another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Control Flows: model execution paths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 Flows: model the flow of objects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Control Nodes: 7 types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0350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Control Nodes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5420" y="1143000"/>
            <a:ext cx="8042275" cy="434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Initial node: the beginning of the set of actions/activities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Final-activity node: stops all actions/activities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Final-flow node: stops one execution path but allows others to continue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Decision node: represents a test to determine which path to use to continue (based on a guard condition)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Merge node: rejoins mutually exclusive execution paths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Fork node: separates a single execution path into one or more parallel paths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Join node: rejoins parallel execution 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8826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Activity Diagram Symbols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166" t="28295" r="34167" b="7364"/>
          <a:stretch/>
        </p:blipFill>
        <p:spPr>
          <a:xfrm>
            <a:off x="1986498" y="971550"/>
            <a:ext cx="4831814" cy="527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9588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Sample Activity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584" t="32558" r="33333" b="4650"/>
          <a:stretch/>
        </p:blipFill>
        <p:spPr>
          <a:xfrm>
            <a:off x="685800" y="100361"/>
            <a:ext cx="8153399" cy="6562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49275" y="101600"/>
            <a:ext cx="8042275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Swim lanes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0"/>
            <a:ext cx="3840163" cy="4343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Used to assign responsibility to objects or individuals who actually perform the activity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Represents a separation of roles among objects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Can be drawn horizontally or vertically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500" t="31395" r="37917" b="7364"/>
          <a:stretch/>
        </p:blipFill>
        <p:spPr>
          <a:xfrm>
            <a:off x="5410200" y="762000"/>
            <a:ext cx="3255962" cy="5472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49275" y="263525"/>
            <a:ext cx="8042275" cy="13366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Guidelines for Activity Diagrams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311275" y="1828800"/>
            <a:ext cx="6918325" cy="3657600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Set the scope of the activity being modeled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activities; connect them with flows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any decisions that must be made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potential parallelism in the process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Draw the activity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49275" y="228600"/>
            <a:ext cx="8042275" cy="685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Creating an Activity Diagram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49275" y="916709"/>
            <a:ext cx="8137525" cy="4343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Choose a business process identified previously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Review the requirements definition and use-case diagram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Review other documentation collected thus far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set of activities used in the business process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control flows and nodes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object flows and nodes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Lay out &amp; draw the diagram (minimize crossing lines)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49275" y="107951"/>
            <a:ext cx="8042275" cy="95885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Rules for Verification &amp; Validation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63130" y="1085274"/>
            <a:ext cx="8042275" cy="5010726"/>
          </a:xfrm>
        </p:spPr>
        <p:txBody>
          <a:bodyPr/>
          <a:lstStyle/>
          <a:p>
            <a:pPr marL="457200" indent="-457200" eaLnBrk="1" hangingPunct="1">
              <a:buFont typeface="News Gothic MT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Ensure one recorded event in the flows of the use-case description for each action/activity on the activity diagram</a:t>
            </a:r>
          </a:p>
          <a:p>
            <a:pPr marL="457200" indent="-457200" eaLnBrk="1" hangingPunct="1">
              <a:spcBef>
                <a:spcPts val="600"/>
              </a:spcBef>
              <a:buFont typeface="News Gothic MT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objects in an activity diagram must be mentioned in an event of the use-case description</a:t>
            </a:r>
          </a:p>
          <a:p>
            <a:pPr marL="457200" indent="-457200" eaLnBrk="1" hangingPunct="1">
              <a:spcBef>
                <a:spcPts val="600"/>
              </a:spcBef>
              <a:buFont typeface="News Gothic MT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sequence of the use-case description should match the sequence in the activity diagram</a:t>
            </a:r>
          </a:p>
          <a:p>
            <a:pPr marL="457200" indent="-457200" eaLnBrk="1" hangingPunct="1">
              <a:spcBef>
                <a:spcPts val="600"/>
              </a:spcBef>
              <a:buFont typeface="News Gothic MT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One and only one description for each use-case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49275" y="107951"/>
            <a:ext cx="8042275" cy="95885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Rules for Verification &amp; Validation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63130" y="1085274"/>
            <a:ext cx="8042275" cy="5010726"/>
          </a:xfrm>
        </p:spPr>
        <p:txBody>
          <a:bodyPr/>
          <a:lstStyle/>
          <a:p>
            <a:pPr marL="457200" indent="-457200" eaLnBrk="1" hangingPunct="1">
              <a:spcBef>
                <a:spcPts val="600"/>
              </a:spcBef>
              <a:buFont typeface="+mj-lt"/>
              <a:buAutoNum type="arabicPeriod" startAt="5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actors</a:t>
            </a: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listed in a use-case description must be shown on the use-case diagram</a:t>
            </a:r>
          </a:p>
          <a:p>
            <a:pPr marL="457200" indent="-457200" eaLnBrk="1" hangingPunct="1">
              <a:spcBef>
                <a:spcPts val="600"/>
              </a:spcBef>
              <a:buFont typeface="News Gothic MT"/>
              <a:buAutoNum type="arabicPeriod" startAt="5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Stakeholders listed in the use-case description may be shown on the use-case diagram (check local policy)</a:t>
            </a:r>
          </a:p>
          <a:p>
            <a:pPr marL="457200" indent="-457200" eaLnBrk="1" hangingPunct="1">
              <a:spcBef>
                <a:spcPts val="600"/>
              </a:spcBef>
              <a:buFont typeface="News Gothic MT"/>
              <a:buAutoNum type="arabicPeriod" startAt="5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relationships</a:t>
            </a: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in the use-case description must be depicted on the use-case diagram</a:t>
            </a:r>
          </a:p>
          <a:p>
            <a:pPr marL="457200" indent="-457200" eaLnBrk="1" hangingPunct="1">
              <a:spcBef>
                <a:spcPts val="600"/>
              </a:spcBef>
              <a:buFont typeface="News Gothic MT"/>
              <a:buAutoNum type="arabicPeriod" startAt="5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diagram-specific rules must be enforced</a:t>
            </a:r>
          </a:p>
        </p:txBody>
      </p:sp>
    </p:spTree>
    <p:extLst>
      <p:ext uri="{BB962C8B-B14F-4D97-AF65-F5344CB8AC3E}">
        <p14:creationId xmlns:p14="http://schemas.microsoft.com/office/powerpoint/2010/main" val="145296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0350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49275" y="1371600"/>
            <a:ext cx="8042275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Now begin the process of turning the requirements into functional models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Models are logical; i.e., independent of how they are implemented (manual or computerized)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 use-cases from the requirements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Use-case: how a business system interacts with its environment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Includes a diagram and a description to depict the discrete activities that the users perform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 activity diagrams from the use-cases</a:t>
            </a:r>
          </a:p>
          <a:p>
            <a:pPr lvl="2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These model the business processes or how a business operates</a:t>
            </a:r>
          </a:p>
          <a:p>
            <a:pPr lvl="2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Used to illustrate the movement of objects (data) between activities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b="1" dirty="0"/>
              <a:t>"</a:t>
            </a:r>
            <a:r>
              <a:rPr lang="en-US" altLang="zh-TW" sz="3600" b="1" dirty="0">
                <a:solidFill>
                  <a:srgbClr val="FF0000"/>
                </a:solidFill>
                <a:hlinkClick r:id="rId2"/>
              </a:rPr>
              <a:t>Purchase Ticket</a:t>
            </a:r>
            <a:r>
              <a:rPr lang="en-US" altLang="zh-TW" sz="3600" b="1" dirty="0"/>
              <a:t>" </a:t>
            </a:r>
            <a:br>
              <a:rPr lang="en-US" altLang="zh-TW" sz="3600" b="1" dirty="0"/>
            </a:br>
            <a:r>
              <a:rPr lang="en-US" altLang="zh-TW" sz="3600" b="1" dirty="0"/>
              <a:t>Diagrams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879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0350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Presented in this chapter: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The identification of business processes using use-case diagrams and descriptions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Modeling business processes with activity diagrams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How to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create</a:t>
            </a:r>
            <a:r>
              <a:rPr lang="en-US" altLang="en-US" dirty="0">
                <a:ea typeface="ＭＳ Ｐゴシック" panose="020B0600070205080204" pitchFamily="34" charset="-128"/>
              </a:rPr>
              <a:t> the documentation of use-cases and use-case descriptions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How to verify and validate the business processes and functional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38" y="63500"/>
            <a:ext cx="8904287" cy="762000"/>
          </a:xfrm>
        </p:spPr>
        <p:txBody>
          <a:bodyPr/>
          <a:lstStyle/>
          <a:p>
            <a:pPr eaLnBrk="1" hangingPunct="1"/>
            <a:r>
              <a:rPr lang="de-DE" altLang="zh-TW" sz="2800" dirty="0"/>
              <a:t>Generation of a class diagram from flow of events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8600" y="1042988"/>
            <a:ext cx="6281738" cy="2628900"/>
          </a:xfrm>
        </p:spPr>
        <p:txBody>
          <a:bodyPr/>
          <a:lstStyle/>
          <a:p>
            <a:pPr eaLnBrk="1" hangingPunct="1"/>
            <a:r>
              <a:rPr lang="de-DE" altLang="zh-TW" sz="2000" dirty="0">
                <a:latin typeface="Courier" charset="0"/>
              </a:rPr>
              <a:t>The customer enters the store to buy a toy. It has to be a toy that his daughter likes and it must cost    less than 50 Euro. He tries a videogame, which uses a data glove and a head-mounted display. He likes it.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08325" y="3911600"/>
            <a:ext cx="6188075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de-DE" altLang="zh-TW" sz="2000" dirty="0">
                <a:latin typeface="Courier" charset="0"/>
              </a:rPr>
              <a:t>An assistant helps him. The suitability of the game depends on the age of the child. His daughter is only 3 years old. The assistant recommends another     type of toy, namely a boardgame. The customer buy the game and leaves the store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03927" y="5128623"/>
            <a:ext cx="334168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de-DE" altLang="zh-TW" sz="2000" b="1" dirty="0">
                <a:solidFill>
                  <a:srgbClr val="FC0128"/>
                </a:solidFill>
                <a:latin typeface="Courier" charset="0"/>
              </a:rPr>
              <a:t>type of toy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714750" y="1042988"/>
            <a:ext cx="1752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de-DE" altLang="zh-TW" sz="2000" b="1">
                <a:solidFill>
                  <a:srgbClr val="FF0000"/>
                </a:solidFill>
                <a:latin typeface="Courier" charset="0"/>
              </a:rPr>
              <a:t>customer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921250" y="4217988"/>
            <a:ext cx="2032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de-DE" altLang="zh-TW" sz="2000" b="1">
                <a:solidFill>
                  <a:srgbClr val="FC0128"/>
                </a:solidFill>
                <a:latin typeface="Courier" charset="0"/>
              </a:rPr>
              <a:t>depends 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762750" y="1035050"/>
            <a:ext cx="11731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de-DE" altLang="zh-TW" sz="2000" b="1">
                <a:solidFill>
                  <a:srgbClr val="FC0128"/>
                </a:solidFill>
                <a:latin typeface="Courier" charset="0"/>
              </a:rPr>
              <a:t>store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094288" y="1042988"/>
            <a:ext cx="14573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de-DE" altLang="zh-TW" sz="2000" b="1">
                <a:solidFill>
                  <a:srgbClr val="FC0128"/>
                </a:solidFill>
                <a:latin typeface="Courier" charset="0"/>
              </a:rPr>
              <a:t>enters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7463" y="889000"/>
            <a:ext cx="1162050" cy="3794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de-DE" altLang="zh-TW" b="1">
                <a:latin typeface="Times" panose="02020603050405020304" pitchFamily="18" charset="0"/>
              </a:rPr>
              <a:t>Customer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563563" y="1282700"/>
            <a:ext cx="327025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504825" y="1771650"/>
            <a:ext cx="1149350" cy="928688"/>
            <a:chOff x="344" y="1292"/>
            <a:chExt cx="664" cy="585"/>
          </a:xfrm>
        </p:grpSpPr>
        <p:sp>
          <p:nvSpPr>
            <p:cNvPr id="15424" name="Rectangle 13"/>
            <p:cNvSpPr>
              <a:spLocks noChangeArrowheads="1"/>
            </p:cNvSpPr>
            <p:nvPr/>
          </p:nvSpPr>
          <p:spPr bwMode="auto">
            <a:xfrm>
              <a:off x="346" y="1292"/>
              <a:ext cx="652" cy="5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?</a:t>
              </a:r>
            </a:p>
            <a:p>
              <a:pPr algn="ctr"/>
              <a:endParaRPr kumimoji="0" lang="de-DE" altLang="zh-TW" b="1">
                <a:latin typeface="Times" panose="02020603050405020304" pitchFamily="18" charset="0"/>
              </a:endParaRPr>
            </a:p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enter()</a:t>
              </a:r>
            </a:p>
          </p:txBody>
        </p:sp>
        <p:sp>
          <p:nvSpPr>
            <p:cNvPr id="15425" name="Line 14"/>
            <p:cNvSpPr>
              <a:spLocks noChangeShapeType="1"/>
            </p:cNvSpPr>
            <p:nvPr/>
          </p:nvSpPr>
          <p:spPr bwMode="auto">
            <a:xfrm>
              <a:off x="344" y="1520"/>
              <a:ext cx="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426" name="Line 15"/>
            <p:cNvSpPr>
              <a:spLocks noChangeShapeType="1"/>
            </p:cNvSpPr>
            <p:nvPr/>
          </p:nvSpPr>
          <p:spPr bwMode="auto">
            <a:xfrm>
              <a:off x="352" y="1616"/>
              <a:ext cx="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4352" name="Group 16"/>
          <p:cNvGrpSpPr>
            <a:grpSpLocks/>
          </p:cNvGrpSpPr>
          <p:nvPr/>
        </p:nvGrpSpPr>
        <p:grpSpPr bwMode="auto">
          <a:xfrm>
            <a:off x="692150" y="4578350"/>
            <a:ext cx="1149350" cy="928688"/>
            <a:chOff x="288" y="3084"/>
            <a:chExt cx="784" cy="585"/>
          </a:xfrm>
        </p:grpSpPr>
        <p:sp>
          <p:nvSpPr>
            <p:cNvPr id="15421" name="Rectangle 17"/>
            <p:cNvSpPr>
              <a:spLocks noChangeArrowheads="1"/>
            </p:cNvSpPr>
            <p:nvPr/>
          </p:nvSpPr>
          <p:spPr bwMode="auto">
            <a:xfrm>
              <a:off x="290" y="3084"/>
              <a:ext cx="770" cy="5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toy</a:t>
              </a:r>
            </a:p>
            <a:p>
              <a:pPr algn="ctr"/>
              <a:endParaRPr kumimoji="0" lang="de-DE" altLang="zh-TW" b="1">
                <a:latin typeface="Times" panose="02020603050405020304" pitchFamily="18" charset="0"/>
              </a:endParaRPr>
            </a:p>
            <a:p>
              <a:pPr algn="ctr"/>
              <a:endParaRPr kumimoji="0" lang="de-DE" altLang="zh-TW" b="1">
                <a:latin typeface="Times" panose="02020603050405020304" pitchFamily="18" charset="0"/>
              </a:endParaRPr>
            </a:p>
          </p:txBody>
        </p:sp>
        <p:sp>
          <p:nvSpPr>
            <p:cNvPr id="15422" name="Line 18"/>
            <p:cNvSpPr>
              <a:spLocks noChangeShapeType="1"/>
            </p:cNvSpPr>
            <p:nvPr/>
          </p:nvSpPr>
          <p:spPr bwMode="auto">
            <a:xfrm>
              <a:off x="288" y="3312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423" name="Line 19"/>
            <p:cNvSpPr>
              <a:spLocks noChangeShapeType="1"/>
            </p:cNvSpPr>
            <p:nvPr/>
          </p:nvSpPr>
          <p:spPr bwMode="auto">
            <a:xfrm>
              <a:off x="297" y="3448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4356" name="Group 20"/>
          <p:cNvGrpSpPr>
            <a:grpSpLocks/>
          </p:cNvGrpSpPr>
          <p:nvPr/>
        </p:nvGrpSpPr>
        <p:grpSpPr bwMode="auto">
          <a:xfrm>
            <a:off x="258763" y="3054350"/>
            <a:ext cx="1147762" cy="928688"/>
            <a:chOff x="176" y="2124"/>
            <a:chExt cx="784" cy="585"/>
          </a:xfrm>
        </p:grpSpPr>
        <p:sp>
          <p:nvSpPr>
            <p:cNvPr id="15418" name="Rectangle 21"/>
            <p:cNvSpPr>
              <a:spLocks noChangeArrowheads="1"/>
            </p:cNvSpPr>
            <p:nvPr/>
          </p:nvSpPr>
          <p:spPr bwMode="auto">
            <a:xfrm>
              <a:off x="178" y="2124"/>
              <a:ext cx="770" cy="5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daughter</a:t>
              </a:r>
            </a:p>
            <a:p>
              <a:pPr algn="ctr"/>
              <a:endParaRPr kumimoji="0" lang="de-DE" altLang="zh-TW" b="1">
                <a:latin typeface="Times" panose="02020603050405020304" pitchFamily="18" charset="0"/>
              </a:endParaRPr>
            </a:p>
            <a:p>
              <a:pPr algn="ctr"/>
              <a:endParaRPr kumimoji="0" lang="de-DE" altLang="zh-TW" b="1">
                <a:latin typeface="Times" panose="02020603050405020304" pitchFamily="18" charset="0"/>
              </a:endParaRPr>
            </a:p>
          </p:txBody>
        </p:sp>
        <p:sp>
          <p:nvSpPr>
            <p:cNvPr id="15419" name="Line 22"/>
            <p:cNvSpPr>
              <a:spLocks noChangeShapeType="1"/>
            </p:cNvSpPr>
            <p:nvPr/>
          </p:nvSpPr>
          <p:spPr bwMode="auto">
            <a:xfrm>
              <a:off x="176" y="2352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420" name="Line 23"/>
            <p:cNvSpPr>
              <a:spLocks noChangeShapeType="1"/>
            </p:cNvSpPr>
            <p:nvPr/>
          </p:nvSpPr>
          <p:spPr bwMode="auto">
            <a:xfrm>
              <a:off x="185" y="2496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703263" y="3944938"/>
            <a:ext cx="989012" cy="798512"/>
            <a:chOff x="480" y="2485"/>
            <a:chExt cx="675" cy="503"/>
          </a:xfrm>
        </p:grpSpPr>
        <p:grpSp>
          <p:nvGrpSpPr>
            <p:cNvPr id="15414" name="Group 25"/>
            <p:cNvGrpSpPr>
              <a:grpSpLocks/>
            </p:cNvGrpSpPr>
            <p:nvPr/>
          </p:nvGrpSpPr>
          <p:grpSpPr bwMode="auto">
            <a:xfrm>
              <a:off x="480" y="2485"/>
              <a:ext cx="675" cy="407"/>
              <a:chOff x="480" y="2485"/>
              <a:chExt cx="675" cy="407"/>
            </a:xfrm>
          </p:grpSpPr>
          <p:sp>
            <p:nvSpPr>
              <p:cNvPr id="15416" name="Line 26"/>
              <p:cNvSpPr>
                <a:spLocks noChangeShapeType="1"/>
              </p:cNvSpPr>
              <p:nvPr/>
            </p:nvSpPr>
            <p:spPr bwMode="auto">
              <a:xfrm>
                <a:off x="480" y="2504"/>
                <a:ext cx="224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5417" name="Text Box 27"/>
              <p:cNvSpPr txBox="1">
                <a:spLocks noChangeArrowheads="1"/>
              </p:cNvSpPr>
              <p:nvPr/>
            </p:nvSpPr>
            <p:spPr bwMode="auto">
              <a:xfrm>
                <a:off x="509" y="2485"/>
                <a:ext cx="6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kumimoji="0" lang="de-DE" altLang="zh-TW" b="1">
                    <a:latin typeface="Times" panose="02020603050405020304" pitchFamily="18" charset="0"/>
                  </a:rPr>
                  <a:t>suitable</a:t>
                </a:r>
              </a:p>
            </p:txBody>
          </p:sp>
        </p:grpSp>
        <p:sp>
          <p:nvSpPr>
            <p:cNvPr id="15415" name="Text Box 28"/>
            <p:cNvSpPr txBox="1">
              <a:spLocks noChangeArrowheads="1"/>
            </p:cNvSpPr>
            <p:nvPr/>
          </p:nvSpPr>
          <p:spPr bwMode="auto">
            <a:xfrm>
              <a:off x="643" y="2757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*</a:t>
              </a:r>
            </a:p>
          </p:txBody>
        </p:sp>
      </p:grp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22121" y="1951038"/>
            <a:ext cx="33802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de-DE" altLang="zh-TW" sz="2000" b="1" dirty="0">
                <a:solidFill>
                  <a:srgbClr val="FF0000"/>
                </a:solidFill>
                <a:latin typeface="Courier" charset="0"/>
              </a:rPr>
              <a:t>less than 50 Euro</a:t>
            </a:r>
            <a:endParaRPr kumimoji="0" lang="de-DE" altLang="zh-TW" sz="2000" b="1" dirty="0">
              <a:solidFill>
                <a:srgbClr val="FF0000"/>
              </a:solidFill>
              <a:latin typeface="Courier" charset="0"/>
            </a:endParaRPr>
          </a:p>
        </p:txBody>
      </p: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504825" y="1771650"/>
            <a:ext cx="1149350" cy="928688"/>
            <a:chOff x="344" y="1292"/>
            <a:chExt cx="664" cy="585"/>
          </a:xfrm>
        </p:grpSpPr>
        <p:sp>
          <p:nvSpPr>
            <p:cNvPr id="15411" name="Rectangle 31"/>
            <p:cNvSpPr>
              <a:spLocks noChangeArrowheads="1"/>
            </p:cNvSpPr>
            <p:nvPr/>
          </p:nvSpPr>
          <p:spPr bwMode="auto">
            <a:xfrm>
              <a:off x="346" y="1292"/>
              <a:ext cx="652" cy="5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store</a:t>
              </a:r>
            </a:p>
            <a:p>
              <a:pPr algn="ctr"/>
              <a:endParaRPr kumimoji="0" lang="de-DE" altLang="zh-TW" b="1">
                <a:latin typeface="Times" panose="02020603050405020304" pitchFamily="18" charset="0"/>
              </a:endParaRPr>
            </a:p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enter()</a:t>
              </a:r>
            </a:p>
          </p:txBody>
        </p:sp>
        <p:sp>
          <p:nvSpPr>
            <p:cNvPr id="15412" name="Line 32"/>
            <p:cNvSpPr>
              <a:spLocks noChangeShapeType="1"/>
            </p:cNvSpPr>
            <p:nvPr/>
          </p:nvSpPr>
          <p:spPr bwMode="auto">
            <a:xfrm>
              <a:off x="344" y="1520"/>
              <a:ext cx="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413" name="Line 33"/>
            <p:cNvSpPr>
              <a:spLocks noChangeShapeType="1"/>
            </p:cNvSpPr>
            <p:nvPr/>
          </p:nvSpPr>
          <p:spPr bwMode="auto">
            <a:xfrm>
              <a:off x="352" y="1616"/>
              <a:ext cx="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4370" name="Group 34"/>
          <p:cNvGrpSpPr>
            <a:grpSpLocks/>
          </p:cNvGrpSpPr>
          <p:nvPr/>
        </p:nvGrpSpPr>
        <p:grpSpPr bwMode="auto">
          <a:xfrm>
            <a:off x="261938" y="3054350"/>
            <a:ext cx="1147762" cy="928688"/>
            <a:chOff x="1224" y="2292"/>
            <a:chExt cx="784" cy="585"/>
          </a:xfrm>
        </p:grpSpPr>
        <p:sp>
          <p:nvSpPr>
            <p:cNvPr id="15408" name="Rectangle 35"/>
            <p:cNvSpPr>
              <a:spLocks noChangeArrowheads="1"/>
            </p:cNvSpPr>
            <p:nvPr/>
          </p:nvSpPr>
          <p:spPr bwMode="auto">
            <a:xfrm>
              <a:off x="1226" y="2292"/>
              <a:ext cx="770" cy="5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daughter</a:t>
              </a:r>
            </a:p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age</a:t>
              </a:r>
            </a:p>
            <a:p>
              <a:pPr algn="ctr"/>
              <a:endParaRPr kumimoji="0" lang="de-DE" altLang="zh-TW" b="1">
                <a:latin typeface="Times" panose="02020603050405020304" pitchFamily="18" charset="0"/>
              </a:endParaRPr>
            </a:p>
          </p:txBody>
        </p:sp>
        <p:sp>
          <p:nvSpPr>
            <p:cNvPr id="15409" name="Line 36"/>
            <p:cNvSpPr>
              <a:spLocks noChangeShapeType="1"/>
            </p:cNvSpPr>
            <p:nvPr/>
          </p:nvSpPr>
          <p:spPr bwMode="auto">
            <a:xfrm>
              <a:off x="1224" y="2520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410" name="Line 37"/>
            <p:cNvSpPr>
              <a:spLocks noChangeShapeType="1"/>
            </p:cNvSpPr>
            <p:nvPr/>
          </p:nvSpPr>
          <p:spPr bwMode="auto">
            <a:xfrm>
              <a:off x="1233" y="2664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4374" name="Group 38"/>
          <p:cNvGrpSpPr>
            <a:grpSpLocks/>
          </p:cNvGrpSpPr>
          <p:nvPr/>
        </p:nvGrpSpPr>
        <p:grpSpPr bwMode="auto">
          <a:xfrm>
            <a:off x="685800" y="4578350"/>
            <a:ext cx="1149350" cy="928688"/>
            <a:chOff x="288" y="3084"/>
            <a:chExt cx="784" cy="585"/>
          </a:xfrm>
        </p:grpSpPr>
        <p:sp>
          <p:nvSpPr>
            <p:cNvPr id="15405" name="Rectangle 39"/>
            <p:cNvSpPr>
              <a:spLocks noChangeArrowheads="1"/>
            </p:cNvSpPr>
            <p:nvPr/>
          </p:nvSpPr>
          <p:spPr bwMode="auto">
            <a:xfrm>
              <a:off x="290" y="3084"/>
              <a:ext cx="770" cy="5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toy</a:t>
              </a:r>
            </a:p>
            <a:p>
              <a:pPr algn="ctr"/>
              <a:endParaRPr kumimoji="0" lang="de-DE" altLang="zh-TW" b="1">
                <a:latin typeface="Times" panose="02020603050405020304" pitchFamily="18" charset="0"/>
              </a:endParaRPr>
            </a:p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buy()</a:t>
              </a:r>
            </a:p>
          </p:txBody>
        </p:sp>
        <p:sp>
          <p:nvSpPr>
            <p:cNvPr id="15406" name="Line 40"/>
            <p:cNvSpPr>
              <a:spLocks noChangeShapeType="1"/>
            </p:cNvSpPr>
            <p:nvPr/>
          </p:nvSpPr>
          <p:spPr bwMode="auto">
            <a:xfrm>
              <a:off x="288" y="3312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407" name="Line 41"/>
            <p:cNvSpPr>
              <a:spLocks noChangeShapeType="1"/>
            </p:cNvSpPr>
            <p:nvPr/>
          </p:nvSpPr>
          <p:spPr bwMode="auto">
            <a:xfrm>
              <a:off x="297" y="3448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4378" name="Group 42"/>
          <p:cNvGrpSpPr>
            <a:grpSpLocks/>
          </p:cNvGrpSpPr>
          <p:nvPr/>
        </p:nvGrpSpPr>
        <p:grpSpPr bwMode="auto">
          <a:xfrm>
            <a:off x="34925" y="5867400"/>
            <a:ext cx="1260475" cy="654050"/>
            <a:chOff x="168" y="3634"/>
            <a:chExt cx="784" cy="412"/>
          </a:xfrm>
        </p:grpSpPr>
        <p:sp>
          <p:nvSpPr>
            <p:cNvPr id="15402" name="Rectangle 43"/>
            <p:cNvSpPr>
              <a:spLocks noChangeArrowheads="1"/>
            </p:cNvSpPr>
            <p:nvPr/>
          </p:nvSpPr>
          <p:spPr bwMode="auto">
            <a:xfrm>
              <a:off x="170" y="3634"/>
              <a:ext cx="770" cy="4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videogame</a:t>
              </a:r>
            </a:p>
            <a:p>
              <a:pPr algn="ctr"/>
              <a:endParaRPr kumimoji="0" lang="de-DE" altLang="zh-TW" b="1">
                <a:latin typeface="Times" panose="02020603050405020304" pitchFamily="18" charset="0"/>
              </a:endParaRPr>
            </a:p>
          </p:txBody>
        </p:sp>
        <p:sp>
          <p:nvSpPr>
            <p:cNvPr id="15403" name="Line 44"/>
            <p:cNvSpPr>
              <a:spLocks noChangeShapeType="1"/>
            </p:cNvSpPr>
            <p:nvPr/>
          </p:nvSpPr>
          <p:spPr bwMode="auto">
            <a:xfrm>
              <a:off x="168" y="3816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404" name="Line 45"/>
            <p:cNvSpPr>
              <a:spLocks noChangeShapeType="1"/>
            </p:cNvSpPr>
            <p:nvPr/>
          </p:nvSpPr>
          <p:spPr bwMode="auto">
            <a:xfrm>
              <a:off x="177" y="3912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4382" name="Group 46"/>
          <p:cNvGrpSpPr>
            <a:grpSpLocks/>
          </p:cNvGrpSpPr>
          <p:nvPr/>
        </p:nvGrpSpPr>
        <p:grpSpPr bwMode="auto">
          <a:xfrm>
            <a:off x="1600200" y="5845175"/>
            <a:ext cx="1376363" cy="654050"/>
            <a:chOff x="168" y="3634"/>
            <a:chExt cx="784" cy="412"/>
          </a:xfrm>
        </p:grpSpPr>
        <p:sp>
          <p:nvSpPr>
            <p:cNvPr id="15399" name="Rectangle 47"/>
            <p:cNvSpPr>
              <a:spLocks noChangeArrowheads="1"/>
            </p:cNvSpPr>
            <p:nvPr/>
          </p:nvSpPr>
          <p:spPr bwMode="auto">
            <a:xfrm>
              <a:off x="170" y="3634"/>
              <a:ext cx="770" cy="4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boardgame</a:t>
              </a:r>
            </a:p>
            <a:p>
              <a:pPr algn="ctr"/>
              <a:endParaRPr kumimoji="0" lang="de-DE" altLang="zh-TW" b="1">
                <a:latin typeface="Times" panose="02020603050405020304" pitchFamily="18" charset="0"/>
              </a:endParaRPr>
            </a:p>
          </p:txBody>
        </p:sp>
        <p:sp>
          <p:nvSpPr>
            <p:cNvPr id="15400" name="Line 48"/>
            <p:cNvSpPr>
              <a:spLocks noChangeShapeType="1"/>
            </p:cNvSpPr>
            <p:nvPr/>
          </p:nvSpPr>
          <p:spPr bwMode="auto">
            <a:xfrm>
              <a:off x="168" y="3816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401" name="Line 49"/>
            <p:cNvSpPr>
              <a:spLocks noChangeShapeType="1"/>
            </p:cNvSpPr>
            <p:nvPr/>
          </p:nvSpPr>
          <p:spPr bwMode="auto">
            <a:xfrm>
              <a:off x="177" y="3912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3419475" y="1346200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de-DE" altLang="zh-TW" sz="2000" b="1">
                <a:solidFill>
                  <a:srgbClr val="FC0128"/>
                </a:solidFill>
                <a:latin typeface="Courier" charset="0"/>
              </a:rPr>
              <a:t>toy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7221538" y="4217988"/>
            <a:ext cx="11239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de-DE" altLang="zh-TW" sz="2000" b="1">
                <a:solidFill>
                  <a:srgbClr val="FC0128"/>
                </a:solidFill>
                <a:latin typeface="Courier" charset="0"/>
              </a:rPr>
              <a:t>age</a:t>
            </a:r>
          </a:p>
        </p:txBody>
      </p:sp>
      <p:grpSp>
        <p:nvGrpSpPr>
          <p:cNvPr id="14388" name="Group 52"/>
          <p:cNvGrpSpPr>
            <a:grpSpLocks/>
          </p:cNvGrpSpPr>
          <p:nvPr/>
        </p:nvGrpSpPr>
        <p:grpSpPr bwMode="auto">
          <a:xfrm>
            <a:off x="679450" y="5511800"/>
            <a:ext cx="1466850" cy="368300"/>
            <a:chOff x="464" y="3472"/>
            <a:chExt cx="1000" cy="232"/>
          </a:xfrm>
        </p:grpSpPr>
        <p:sp>
          <p:nvSpPr>
            <p:cNvPr id="15395" name="AutoShape 53"/>
            <p:cNvSpPr>
              <a:spLocks noChangeArrowheads="1"/>
            </p:cNvSpPr>
            <p:nvPr/>
          </p:nvSpPr>
          <p:spPr bwMode="auto">
            <a:xfrm>
              <a:off x="920" y="3472"/>
              <a:ext cx="80" cy="120"/>
            </a:xfrm>
            <a:prstGeom prst="flowChartExtra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96" name="Line 54"/>
            <p:cNvSpPr>
              <a:spLocks noChangeShapeType="1"/>
            </p:cNvSpPr>
            <p:nvPr/>
          </p:nvSpPr>
          <p:spPr bwMode="auto">
            <a:xfrm>
              <a:off x="464" y="3592"/>
              <a:ext cx="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97" name="Line 55"/>
            <p:cNvSpPr>
              <a:spLocks noChangeShapeType="1"/>
            </p:cNvSpPr>
            <p:nvPr/>
          </p:nvSpPr>
          <p:spPr bwMode="auto">
            <a:xfrm>
              <a:off x="464" y="358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98" name="Line 56"/>
            <p:cNvSpPr>
              <a:spLocks noChangeShapeType="1"/>
            </p:cNvSpPr>
            <p:nvPr/>
          </p:nvSpPr>
          <p:spPr bwMode="auto">
            <a:xfrm>
              <a:off x="1456" y="3584"/>
              <a:ext cx="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3125108" y="2249057"/>
            <a:ext cx="19431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de-DE" altLang="zh-TW" sz="2000" b="1" dirty="0">
                <a:solidFill>
                  <a:srgbClr val="FF0000"/>
                </a:solidFill>
                <a:latin typeface="Courier" charset="0"/>
              </a:rPr>
              <a:t>videogame</a:t>
            </a: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3103927" y="1657963"/>
            <a:ext cx="16573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de-DE" altLang="zh-TW" sz="2000" b="1" dirty="0">
                <a:solidFill>
                  <a:srgbClr val="FC0128"/>
                </a:solidFill>
                <a:latin typeface="Courier" charset="0"/>
              </a:rPr>
              <a:t>daughter</a:t>
            </a:r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6470584" y="5123543"/>
            <a:ext cx="186531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de-DE" altLang="zh-TW" sz="2000" b="1" dirty="0">
                <a:solidFill>
                  <a:srgbClr val="FC0128"/>
                </a:solidFill>
                <a:latin typeface="Courier" charset="0"/>
              </a:rPr>
              <a:t>boardgame</a:t>
            </a:r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3124200" y="609600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de-DE" altLang="zh-TW" sz="2400">
                <a:solidFill>
                  <a:srgbClr val="003366"/>
                </a:solidFill>
                <a:latin typeface="Times" panose="02020603050405020304" pitchFamily="18" charset="0"/>
              </a:rPr>
              <a:t>Flow of events:</a:t>
            </a:r>
          </a:p>
        </p:txBody>
      </p:sp>
      <p:grpSp>
        <p:nvGrpSpPr>
          <p:cNvPr id="14397" name="Group 61"/>
          <p:cNvGrpSpPr>
            <a:grpSpLocks/>
          </p:cNvGrpSpPr>
          <p:nvPr/>
        </p:nvGrpSpPr>
        <p:grpSpPr bwMode="auto">
          <a:xfrm>
            <a:off x="679450" y="4535488"/>
            <a:ext cx="1152282" cy="1203325"/>
            <a:chOff x="290" y="2998"/>
            <a:chExt cx="786" cy="758"/>
          </a:xfrm>
        </p:grpSpPr>
        <p:sp>
          <p:nvSpPr>
            <p:cNvPr id="15392" name="Rectangle 62"/>
            <p:cNvSpPr>
              <a:spLocks noChangeArrowheads="1"/>
            </p:cNvSpPr>
            <p:nvPr/>
          </p:nvSpPr>
          <p:spPr bwMode="auto">
            <a:xfrm>
              <a:off x="290" y="2998"/>
              <a:ext cx="770" cy="75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toy</a:t>
              </a:r>
            </a:p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price</a:t>
              </a:r>
            </a:p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buy()</a:t>
              </a:r>
            </a:p>
            <a:p>
              <a:pPr algn="ctr"/>
              <a:r>
                <a:rPr kumimoji="0" lang="de-DE" altLang="zh-TW" b="1">
                  <a:latin typeface="Times" panose="02020603050405020304" pitchFamily="18" charset="0"/>
                </a:rPr>
                <a:t>like()</a:t>
              </a:r>
            </a:p>
          </p:txBody>
        </p:sp>
        <p:sp>
          <p:nvSpPr>
            <p:cNvPr id="15393" name="Line 63"/>
            <p:cNvSpPr>
              <a:spLocks noChangeShapeType="1"/>
            </p:cNvSpPr>
            <p:nvPr/>
          </p:nvSpPr>
          <p:spPr bwMode="auto">
            <a:xfrm>
              <a:off x="297" y="3227"/>
              <a:ext cx="7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5394" name="Line 64"/>
            <p:cNvSpPr>
              <a:spLocks noChangeShapeType="1"/>
            </p:cNvSpPr>
            <p:nvPr/>
          </p:nvSpPr>
          <p:spPr bwMode="auto">
            <a:xfrm>
              <a:off x="329" y="3394"/>
              <a:ext cx="731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14401" name="Rectangle 65"/>
          <p:cNvSpPr>
            <a:spLocks noChangeArrowheads="1"/>
          </p:cNvSpPr>
          <p:nvPr/>
        </p:nvSpPr>
        <p:spPr bwMode="auto">
          <a:xfrm>
            <a:off x="8134350" y="1028700"/>
            <a:ext cx="838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de-DE" altLang="zh-TW" sz="2000" b="1">
                <a:solidFill>
                  <a:srgbClr val="FC0128"/>
                </a:solidFill>
                <a:latin typeface="Courier" charset="0"/>
              </a:rPr>
              <a:t>buy</a:t>
            </a:r>
          </a:p>
        </p:txBody>
      </p:sp>
    </p:spTree>
    <p:extLst>
      <p:ext uri="{BB962C8B-B14F-4D97-AF65-F5344CB8AC3E}">
        <p14:creationId xmlns:p14="http://schemas.microsoft.com/office/powerpoint/2010/main" val="3371482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3" autoUpdateAnimBg="0"/>
      <p:bldP spid="14340" grpId="0" build="p" autoUpdateAnimBg="0"/>
      <p:bldP spid="14341" grpId="0" autoUpdateAnimBg="0"/>
      <p:bldP spid="14342" grpId="0" autoUpdateAnimBg="0"/>
      <p:bldP spid="14343" grpId="0" autoUpdateAnimBg="0"/>
      <p:bldP spid="14344" grpId="0" autoUpdateAnimBg="0"/>
      <p:bldP spid="14345" grpId="0" autoUpdateAnimBg="0"/>
      <p:bldP spid="14346" grpId="0" animBg="1" autoUpdateAnimBg="0"/>
      <p:bldP spid="14347" grpId="0" animBg="1"/>
      <p:bldP spid="14365" grpId="0" autoUpdateAnimBg="0"/>
      <p:bldP spid="14386" grpId="0" autoUpdateAnimBg="0"/>
      <p:bldP spid="14387" grpId="0" autoUpdateAnimBg="0"/>
      <p:bldP spid="14393" grpId="0" autoUpdateAnimBg="0"/>
      <p:bldP spid="14394" grpId="0" autoUpdateAnimBg="0"/>
      <p:bldP spid="14395" grpId="0" autoUpdateAnimBg="0"/>
      <p:bldP spid="14396" grpId="0" build="p" autoUpdateAnimBg="0"/>
      <p:bldP spid="1440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b="1" dirty="0"/>
              <a:t>"</a:t>
            </a:r>
            <a:r>
              <a:rPr lang="en-US" altLang="zh-TW" sz="3600" b="1" dirty="0">
                <a:solidFill>
                  <a:srgbClr val="FF0000"/>
                </a:solidFill>
                <a:hlinkClick r:id="rId2"/>
              </a:rPr>
              <a:t>Purchase Ticket</a:t>
            </a:r>
            <a:r>
              <a:rPr lang="en-US" altLang="zh-TW" sz="3600" b="1" dirty="0"/>
              <a:t>" </a:t>
            </a:r>
            <a:br>
              <a:rPr lang="en-US" altLang="zh-TW" sz="3600" b="1" dirty="0"/>
            </a:br>
            <a:r>
              <a:rPr lang="en-US" altLang="zh-TW" sz="3600" b="1" dirty="0"/>
              <a:t>use case description</a:t>
            </a:r>
            <a:r>
              <a:rPr lang="zh-TW" altLang="zh-TW" sz="3600" b="1" dirty="0"/>
              <a:t/>
            </a:r>
            <a:br>
              <a:rPr lang="zh-TW" altLang="zh-TW" sz="3600" b="1" dirty="0"/>
            </a:br>
            <a:r>
              <a:rPr lang="en-US" altLang="zh-TW" sz="3600" b="1" dirty="0"/>
              <a:t>Flows of Event Example</a:t>
            </a:r>
            <a:endParaRPr lang="zh-TW" altLang="zh-TW" sz="3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7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 Identification With Use-Cases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34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Elements of Use-Case Diagrams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Actors: users        or other interacting systems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Associations: lines to connect actors and use-cases</a:t>
            </a:r>
          </a:p>
          <a:p>
            <a:pPr lvl="2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Interactions, inclusions, extensions or generalizations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Use-case:             a major process in the system that gives a benefit to the users 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Subject boundary: a named box that depicts the scope of the system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association relationship: links an actor with the use case(s) with which it interacts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7" y="2057400"/>
            <a:ext cx="4048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57400"/>
            <a:ext cx="771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3850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95800"/>
            <a:ext cx="13620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57239" t="60748" r="36819" b="36738"/>
          <a:stretch/>
        </p:blipFill>
        <p:spPr>
          <a:xfrm>
            <a:off x="5181600" y="5562600"/>
            <a:ext cx="16764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 Identification With Use-Cases(Cont.)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1615" y="1444625"/>
            <a:ext cx="7848600" cy="43434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Use-Case Diagrams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relationship: Represents the inclusion of the functionality of one use case within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一定要做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relationship: Represents the extension of the use case to include optional behavior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選擇性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generalization relationship: Represents a specialized use case to a more generalized one.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9400" t="78951" r="39250" b="17026"/>
          <a:stretch/>
        </p:blipFill>
        <p:spPr>
          <a:xfrm>
            <a:off x="4247085" y="4953000"/>
            <a:ext cx="629715" cy="1007544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3"/>
          <a:srcRect l="56989" t="67375" r="37069" b="30111"/>
          <a:stretch/>
        </p:blipFill>
        <p:spPr bwMode="auto">
          <a:xfrm>
            <a:off x="3429000" y="2653495"/>
            <a:ext cx="1883641" cy="42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6989" t="73409" r="37069" b="24077"/>
          <a:stretch/>
        </p:blipFill>
        <p:spPr>
          <a:xfrm>
            <a:off x="3131189" y="3789435"/>
            <a:ext cx="2205676" cy="5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Identifying Major Use-Cases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49275" y="1828800"/>
            <a:ext cx="8042275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Review the requirements definition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subject’s boundaries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primary actors and their goals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business processes and major use-cases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Carefully review the current set of use-cases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 or combine some to create the right size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additional use-cases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1112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Create a Use-Case Diagram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6838950" cy="4343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Place &amp; draw the use-cases</a:t>
            </a: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Place &amp; draw the actors</a:t>
            </a: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Draw the subject boundary</a:t>
            </a: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Add the associations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893C4C-EFD8-479C-BA99-F869E7BC4E5D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E0E142A-C3FA-40AF-BFCC-516052C8C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ED6AE9-D0F7-4B0D-8AB0-7F2C30D2F7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8412</TotalTime>
  <Words>1550</Words>
  <Application>Microsoft Office PowerPoint</Application>
  <PresentationFormat>如螢幕大小 (4:3)</PresentationFormat>
  <Paragraphs>235</Paragraphs>
  <Slides>31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Theme1</vt:lpstr>
      <vt:lpstr>Chapter 4: Business Process and Functional Modeling</vt:lpstr>
      <vt:lpstr>Objectives</vt:lpstr>
      <vt:lpstr>Introduction</vt:lpstr>
      <vt:lpstr>Generation of a class diagram from flow of events</vt:lpstr>
      <vt:lpstr>"Purchase Ticket"  use case description Flows of Event Example</vt:lpstr>
      <vt:lpstr>Business Process Identification With Use-Cases</vt:lpstr>
      <vt:lpstr>Business Process Identification With Use-Cases(Cont.)</vt:lpstr>
      <vt:lpstr>Identifying Major Use-Cases</vt:lpstr>
      <vt:lpstr>Create a Use-Case Diagram</vt:lpstr>
      <vt:lpstr>Example Use-Case</vt:lpstr>
      <vt:lpstr>Use Cases</vt:lpstr>
      <vt:lpstr>Types of Use Cases</vt:lpstr>
      <vt:lpstr>Elements of a Use Case Description</vt:lpstr>
      <vt:lpstr>Use Case Writing Guidelines</vt:lpstr>
      <vt:lpstr>Creating Use-Case Descriptions</vt:lpstr>
      <vt:lpstr>Creating Use-Case Descriptions (cont.)</vt:lpstr>
      <vt:lpstr>Example Use-Case Description</vt:lpstr>
      <vt:lpstr>Verifying &amp; Validating  a Use-Case</vt:lpstr>
      <vt:lpstr>BPM With Activity Diagrams</vt:lpstr>
      <vt:lpstr>Activity Diagram Syntax</vt:lpstr>
      <vt:lpstr>Elements of an Activity Diagram</vt:lpstr>
      <vt:lpstr>Control Nodes</vt:lpstr>
      <vt:lpstr>Activity Diagram Symbols</vt:lpstr>
      <vt:lpstr>Sample Activity Diagram</vt:lpstr>
      <vt:lpstr>Swim lanes</vt:lpstr>
      <vt:lpstr>Guidelines for Activity Diagrams</vt:lpstr>
      <vt:lpstr>Creating an Activity Diagram</vt:lpstr>
      <vt:lpstr>Rules for Verification &amp; Validation</vt:lpstr>
      <vt:lpstr>Rules for Verification &amp; Validation</vt:lpstr>
      <vt:lpstr>"Purchase Ticket"  Diagrams</vt:lpstr>
      <vt:lpstr>Summary</vt:lpstr>
    </vt:vector>
  </TitlesOfParts>
  <Company>USMA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Project Selection &amp; Management</dc:title>
  <dc:creator>Fernando Maymí</dc:creator>
  <cp:lastModifiedBy>user</cp:lastModifiedBy>
  <cp:revision>112</cp:revision>
  <dcterms:created xsi:type="dcterms:W3CDTF">2015-01-22T13:36:40Z</dcterms:created>
  <dcterms:modified xsi:type="dcterms:W3CDTF">2016-11-06T16:18:50Z</dcterms:modified>
</cp:coreProperties>
</file>