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60"/>
  </p:notesMasterIdLst>
  <p:sldIdLst>
    <p:sldId id="256" r:id="rId2"/>
    <p:sldId id="257" r:id="rId3"/>
    <p:sldId id="258" r:id="rId4"/>
    <p:sldId id="260" r:id="rId5"/>
    <p:sldId id="413" r:id="rId6"/>
    <p:sldId id="318" r:id="rId7"/>
    <p:sldId id="414" r:id="rId8"/>
    <p:sldId id="415" r:id="rId9"/>
    <p:sldId id="417" r:id="rId10"/>
    <p:sldId id="416" r:id="rId11"/>
    <p:sldId id="418" r:id="rId12"/>
    <p:sldId id="419" r:id="rId13"/>
    <p:sldId id="420" r:id="rId14"/>
    <p:sldId id="361" r:id="rId15"/>
    <p:sldId id="334" r:id="rId16"/>
    <p:sldId id="335" r:id="rId17"/>
    <p:sldId id="421" r:id="rId18"/>
    <p:sldId id="422" r:id="rId19"/>
    <p:sldId id="423" r:id="rId20"/>
    <p:sldId id="424" r:id="rId21"/>
    <p:sldId id="425" r:id="rId22"/>
    <p:sldId id="426" r:id="rId23"/>
    <p:sldId id="384" r:id="rId24"/>
    <p:sldId id="362" r:id="rId25"/>
    <p:sldId id="427" r:id="rId26"/>
    <p:sldId id="336" r:id="rId27"/>
    <p:sldId id="385" r:id="rId28"/>
    <p:sldId id="428" r:id="rId29"/>
    <p:sldId id="429" r:id="rId30"/>
    <p:sldId id="432" r:id="rId31"/>
    <p:sldId id="430" r:id="rId32"/>
    <p:sldId id="433" r:id="rId33"/>
    <p:sldId id="431" r:id="rId34"/>
    <p:sldId id="386" r:id="rId35"/>
    <p:sldId id="387" r:id="rId36"/>
    <p:sldId id="363" r:id="rId37"/>
    <p:sldId id="450" r:id="rId38"/>
    <p:sldId id="434" r:id="rId39"/>
    <p:sldId id="435" r:id="rId40"/>
    <p:sldId id="436" r:id="rId41"/>
    <p:sldId id="437" r:id="rId42"/>
    <p:sldId id="438" r:id="rId43"/>
    <p:sldId id="439" r:id="rId44"/>
    <p:sldId id="440" r:id="rId45"/>
    <p:sldId id="364" r:id="rId46"/>
    <p:sldId id="451" r:id="rId47"/>
    <p:sldId id="452" r:id="rId48"/>
    <p:sldId id="449" r:id="rId49"/>
    <p:sldId id="448" r:id="rId50"/>
    <p:sldId id="444" r:id="rId51"/>
    <p:sldId id="445" r:id="rId52"/>
    <p:sldId id="446" r:id="rId53"/>
    <p:sldId id="389" r:id="rId54"/>
    <p:sldId id="368" r:id="rId55"/>
    <p:sldId id="441" r:id="rId56"/>
    <p:sldId id="311" r:id="rId57"/>
    <p:sldId id="412" r:id="rId58"/>
    <p:sldId id="442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>
        <p:scale>
          <a:sx n="80" d="100"/>
          <a:sy n="80" d="100"/>
        </p:scale>
        <p:origin x="-1522" y="-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46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900CCD-8A10-4D49-BB79-792FE2AD7547}" type="datetimeFigureOut">
              <a:rPr lang="en-US"/>
              <a:pPr>
                <a:defRPr/>
              </a:pPr>
              <a:t>3/18/2015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D8EF7D4-693D-4308-8526-5D7856EBEE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8081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5541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4390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76103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18037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86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86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9C7DC90-A538-4D3C-9401-92C2D8DD97AE}" type="datetime1">
              <a:rPr lang="en-US" smtClean="0"/>
              <a:pPr>
                <a:defRPr/>
              </a:pPr>
              <a:t>3/18/2015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79199C9-98F9-422D-8DB5-945D31ACEA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3" name="Picture 5" descr="Cengage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97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renger\SADProject\SAD_New\new\SAD 9e_Home Page_Template_files\slide0001_image006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962400"/>
            <a:ext cx="22860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BE16E6E-BC5F-40BA-8EF2-F72E2EF6898B}" type="datetime1">
              <a:rPr lang="en-US" smtClean="0"/>
              <a:pPr>
                <a:defRPr/>
              </a:pPr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FF7A705-15A9-4FB3-BB83-4414C5BD2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296201B-5135-4C7A-B164-D207B1FBBDD2}" type="datetime1">
              <a:rPr lang="en-US" smtClean="0"/>
              <a:pPr>
                <a:defRPr/>
              </a:pPr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824122-7DA4-439C-8E1C-2685A4CDC0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499632-BA1C-411F-BC01-932C63E5E55C}" type="datetime1">
              <a:rPr lang="en-US" smtClean="0"/>
              <a:pPr>
                <a:defRPr/>
              </a:pPr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5295DC0-BDF4-4946-95FC-61C4F2C15E4D}" type="datetime1">
              <a:rPr lang="en-US" smtClean="0"/>
              <a:pPr>
                <a:defRPr/>
              </a:pPr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D2CAABE-7C30-4EA4-B5F3-01358C5E74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5F46BC3-41DA-4098-8CA3-5AE4500AA7C8}" type="datetime1">
              <a:rPr lang="en-US" smtClean="0"/>
              <a:pPr>
                <a:defRPr/>
              </a:pPr>
              <a:t>3/18/2015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45C1710-DF5A-49B1-AD3F-FCC479A1A2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733D5C7-06BD-4A57-9316-AFFC05FB9A2D}" type="datetime1">
              <a:rPr lang="en-US" smtClean="0"/>
              <a:pPr>
                <a:defRPr/>
              </a:pPr>
              <a:t>3/18/2015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86D10E8-0367-4E5D-9E4A-DD9E166292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B6098F-756C-4371-8629-D7887CAE58D3}" type="datetime1">
              <a:rPr lang="en-US" smtClean="0"/>
              <a:pPr>
                <a:defRPr/>
              </a:pPr>
              <a:t>3/18/2015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4182478-D854-4386-B19D-338899BFC4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BF1234E-A55B-461F-95E4-6E9D08D8F588}" type="datetime1">
              <a:rPr lang="en-US" smtClean="0"/>
              <a:pPr>
                <a:defRPr/>
              </a:pPr>
              <a:t>3/18/2015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3A6B547-B69A-4B3E-824B-F8B9F77F30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57B0C22D-B331-43E5-B1B9-EFA38C5EA6F6}" type="datetime1">
              <a:rPr lang="en-US" smtClean="0"/>
              <a:pPr>
                <a:defRPr/>
              </a:pPr>
              <a:t>3/18/2015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5D84466-CB37-49EF-9CF4-ADD313A859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EFE5778-8BFC-4536-9703-0D28E9F70237}" type="datetime1">
              <a:rPr lang="en-US" smtClean="0"/>
              <a:pPr>
                <a:defRPr/>
              </a:pPr>
              <a:t>3/18/2015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20B8259-93AD-49B5-837E-5FA1F17556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41E24F9-DA40-43C1-89CE-AAA16B93C677}" type="datetime1">
              <a:rPr lang="en-US" smtClean="0"/>
              <a:pPr>
                <a:defRPr/>
              </a:pPr>
              <a:t>3/18/2015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A966EB8-3645-45BA-B837-242CADC3AE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Systems Analysis and Design  10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body" idx="1"/>
          </p:nvPr>
        </p:nvSpPr>
        <p:spPr>
          <a:xfrm>
            <a:off x="4038600" y="2895600"/>
            <a:ext cx="5135880" cy="1491000"/>
          </a:xfrm>
        </p:spPr>
        <p:txBody>
          <a:bodyPr/>
          <a:lstStyle/>
          <a:p>
            <a:pPr eaLnBrk="1" hangingPunct="1"/>
            <a:r>
              <a:rPr lang="en-US" dirty="0" smtClean="0"/>
              <a:t>Chapter 5</a:t>
            </a: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Data and Process Modeling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Data Flow </a:t>
            </a:r>
            <a:r>
              <a:rPr lang="en-US" dirty="0" smtClean="0"/>
              <a:t>Diagrams </a:t>
            </a:r>
            <a:r>
              <a:rPr lang="en-US" sz="1300" dirty="0" smtClean="0"/>
              <a:t>(Cont.)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0" y="2133600"/>
            <a:ext cx="4343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Predefined Process 2"/>
          <p:cNvSpPr/>
          <p:nvPr/>
        </p:nvSpPr>
        <p:spPr>
          <a:xfrm>
            <a:off x="576262" y="1981200"/>
            <a:ext cx="7924800" cy="2819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eaLnBrk="1" hangingPunct="1"/>
            <a:r>
              <a:rPr lang="en-US" sz="2800" dirty="0"/>
              <a:t>Data </a:t>
            </a:r>
            <a:r>
              <a:rPr lang="en-US" sz="2800" dirty="0" smtClean="0"/>
              <a:t>Store </a:t>
            </a:r>
            <a:r>
              <a:rPr lang="en-US" sz="2800" dirty="0"/>
              <a:t>symbol</a:t>
            </a:r>
          </a:p>
          <a:p>
            <a:pPr marL="1257300" lvl="2" indent="-342900" eaLnBrk="1" hangingPunct="1">
              <a:buFont typeface="Arial" pitchFamily="34" charset="0"/>
              <a:buChar char="•"/>
            </a:pPr>
            <a:r>
              <a:rPr lang="en-US" sz="2000" dirty="0"/>
              <a:t>Represent data that the system stores </a:t>
            </a:r>
            <a:endParaRPr lang="en-US" sz="2000" dirty="0" smtClean="0"/>
          </a:p>
          <a:p>
            <a:pPr marL="1257300" lvl="2" indent="-342900" eaLnBrk="1" hangingPunct="1"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DFD does not show </a:t>
            </a:r>
            <a:r>
              <a:rPr lang="en-US" dirty="0" smtClean="0"/>
              <a:t>the detailed </a:t>
            </a:r>
            <a:r>
              <a:rPr lang="en-US" dirty="0"/>
              <a:t>contents of a data store — the specific structure and data elements </a:t>
            </a:r>
            <a:r>
              <a:rPr lang="en-US" dirty="0" smtClean="0"/>
              <a:t>are defined </a:t>
            </a:r>
            <a:r>
              <a:rPr lang="en-US" dirty="0"/>
              <a:t>in the data </a:t>
            </a:r>
            <a:r>
              <a:rPr lang="en-US" dirty="0" smtClean="0"/>
              <a:t>dictionary </a:t>
            </a:r>
          </a:p>
          <a:p>
            <a:pPr marL="1257300" lvl="2" indent="-342900" eaLnBrk="1" hangingPunct="1"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data store </a:t>
            </a:r>
            <a:r>
              <a:rPr lang="en-US" dirty="0" smtClean="0"/>
              <a:t>must be </a:t>
            </a:r>
            <a:r>
              <a:rPr lang="en-US" dirty="0"/>
              <a:t>connected to a </a:t>
            </a:r>
            <a:r>
              <a:rPr lang="en-US" dirty="0" smtClean="0"/>
              <a:t>process with </a:t>
            </a:r>
            <a:r>
              <a:rPr lang="en-US" dirty="0"/>
              <a:t>a data flow</a:t>
            </a:r>
          </a:p>
        </p:txBody>
      </p:sp>
      <p:sp>
        <p:nvSpPr>
          <p:cNvPr id="5" name="Rectangle 4"/>
          <p:cNvSpPr/>
          <p:nvPr/>
        </p:nvSpPr>
        <p:spPr>
          <a:xfrm>
            <a:off x="7391400" y="1447800"/>
            <a:ext cx="1447800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469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Data Flow </a:t>
            </a:r>
            <a:r>
              <a:rPr lang="en-US" dirty="0" smtClean="0"/>
              <a:t>Diagrams </a:t>
            </a:r>
            <a:r>
              <a:rPr lang="en-US" sz="1300" dirty="0" smtClean="0"/>
              <a:t>(Cont.)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0" y="2133600"/>
            <a:ext cx="4343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2400" y="4495800"/>
            <a:ext cx="3048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5-7 </a:t>
            </a:r>
            <a:r>
              <a:rPr lang="en-US" sz="1400" dirty="0"/>
              <a:t>Examples of correct uses of data store symbols in a data flow diagram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962400"/>
            <a:ext cx="55816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4800599" cy="3290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715000" y="2438400"/>
            <a:ext cx="32956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5-8 </a:t>
            </a:r>
            <a:r>
              <a:rPr lang="en-US" sz="1400" dirty="0"/>
              <a:t>Examples of incorrect uses of data store symbols: Two data stores cannot </a:t>
            </a:r>
            <a:r>
              <a:rPr lang="en-US" sz="1400" dirty="0" smtClean="0"/>
              <a:t>be connected </a:t>
            </a:r>
            <a:r>
              <a:rPr lang="en-US" sz="1400" dirty="0"/>
              <a:t>by a data flow without an intervening process, and each data store should have </a:t>
            </a:r>
            <a:r>
              <a:rPr lang="en-US" sz="1400" dirty="0" smtClean="0"/>
              <a:t>an outgoing </a:t>
            </a:r>
            <a:r>
              <a:rPr lang="en-US" sz="1400" dirty="0"/>
              <a:t>and incoming data flow</a:t>
            </a:r>
          </a:p>
        </p:txBody>
      </p:sp>
    </p:spTree>
    <p:extLst>
      <p:ext uri="{BB962C8B-B14F-4D97-AF65-F5344CB8AC3E}">
        <p14:creationId xmlns:p14="http://schemas.microsoft.com/office/powerpoint/2010/main" xmlns="" val="262647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Data Flow </a:t>
            </a:r>
            <a:r>
              <a:rPr lang="en-US" dirty="0" smtClean="0"/>
              <a:t>Diagrams </a:t>
            </a:r>
            <a:r>
              <a:rPr lang="en-US" sz="1300" dirty="0" smtClean="0"/>
              <a:t>(Cont.)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0" y="2133600"/>
            <a:ext cx="4343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391400" y="1447800"/>
            <a:ext cx="1447800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00200" y="1600200"/>
            <a:ext cx="6019800" cy="3886200"/>
          </a:xfrm>
          <a:prstGeom prst="rect">
            <a:avLst/>
          </a:prstGeom>
          <a:effectLst>
            <a:outerShdw dist="38100" dir="13500000" sx="106000" sy="106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hows how </a:t>
            </a:r>
            <a:r>
              <a:rPr lang="en-US" sz="2400" dirty="0"/>
              <a:t>the system </a:t>
            </a:r>
            <a:r>
              <a:rPr lang="en-US" sz="2400" dirty="0" smtClean="0"/>
              <a:t>interfaces with the </a:t>
            </a:r>
            <a:r>
              <a:rPr lang="en-US" sz="2400" dirty="0"/>
              <a:t>outside </a:t>
            </a:r>
            <a:r>
              <a:rPr lang="en-US" sz="2400" dirty="0" smtClean="0"/>
              <a:t>world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DFD shows only </a:t>
            </a:r>
            <a:r>
              <a:rPr lang="en-US" sz="2400" dirty="0" smtClean="0"/>
              <a:t>external entities </a:t>
            </a:r>
            <a:r>
              <a:rPr lang="en-US" sz="2400" dirty="0"/>
              <a:t>that provide data to </a:t>
            </a:r>
            <a:r>
              <a:rPr lang="en-US" sz="2400" dirty="0" smtClean="0"/>
              <a:t>the system </a:t>
            </a:r>
            <a:r>
              <a:rPr lang="en-US" sz="2400" dirty="0"/>
              <a:t>or receive output </a:t>
            </a:r>
            <a:r>
              <a:rPr lang="en-US" sz="2400" dirty="0" smtClean="0"/>
              <a:t>from the system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DFD entities also are called </a:t>
            </a:r>
            <a:r>
              <a:rPr lang="en-US" sz="2400" b="1" dirty="0"/>
              <a:t>terminators </a:t>
            </a:r>
            <a:r>
              <a:rPr lang="en-US" sz="2400" dirty="0"/>
              <a:t>because they are data origins or final </a:t>
            </a:r>
            <a:r>
              <a:rPr lang="en-US" sz="2400" dirty="0" smtClean="0"/>
              <a:t>destinations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Each </a:t>
            </a:r>
            <a:r>
              <a:rPr lang="en-US" sz="2400" dirty="0"/>
              <a:t>entity must be connected to a </a:t>
            </a:r>
            <a:r>
              <a:rPr lang="en-US" sz="2400" dirty="0" smtClean="0"/>
              <a:t>process by </a:t>
            </a:r>
            <a:r>
              <a:rPr lang="en-US" sz="2400" dirty="0"/>
              <a:t>a data flow</a:t>
            </a:r>
          </a:p>
        </p:txBody>
      </p:sp>
    </p:spTree>
    <p:extLst>
      <p:ext uri="{BB962C8B-B14F-4D97-AF65-F5344CB8AC3E}">
        <p14:creationId xmlns:p14="http://schemas.microsoft.com/office/powerpoint/2010/main" xmlns="" val="284123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Data Flow </a:t>
            </a:r>
            <a:r>
              <a:rPr lang="en-US" dirty="0" smtClean="0"/>
              <a:t>Diagrams </a:t>
            </a:r>
            <a:r>
              <a:rPr lang="en-US" sz="1300" dirty="0" smtClean="0"/>
              <a:t>(Cont.)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0" y="2133600"/>
            <a:ext cx="4343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0500" y="5105400"/>
            <a:ext cx="38195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5-9 </a:t>
            </a:r>
            <a:r>
              <a:rPr lang="en-US" sz="1400" dirty="0"/>
              <a:t>Examples of correct uses of external entities in a data flow diagram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5000" y="2438400"/>
            <a:ext cx="329565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5-10 </a:t>
            </a:r>
            <a:r>
              <a:rPr lang="en-US" sz="1400" dirty="0"/>
              <a:t>Examples of incorrect uses of external entities. An external entity </a:t>
            </a:r>
            <a:r>
              <a:rPr lang="en-US" sz="1400" dirty="0" smtClean="0"/>
              <a:t>must be </a:t>
            </a:r>
            <a:r>
              <a:rPr lang="en-US" sz="1400" dirty="0"/>
              <a:t>connected by a data flow to a process, and not directly to a data store or to </a:t>
            </a:r>
            <a:r>
              <a:rPr lang="en-US" sz="1400" dirty="0" smtClean="0"/>
              <a:t>another external </a:t>
            </a:r>
            <a:r>
              <a:rPr lang="en-US" sz="1400" dirty="0"/>
              <a:t>entity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10025" y="3962400"/>
            <a:ext cx="498157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1" y="1292572"/>
            <a:ext cx="4305300" cy="326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5051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Creating a Set of DFDs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7924800" cy="4767262"/>
          </a:xfrm>
        </p:spPr>
        <p:txBody>
          <a:bodyPr>
            <a:normAutofit/>
          </a:bodyPr>
          <a:lstStyle/>
          <a:p>
            <a:r>
              <a:rPr lang="en-US" dirty="0"/>
              <a:t>Create a graphical model of the information system based on your fact-finding results</a:t>
            </a:r>
          </a:p>
          <a:p>
            <a:pPr lvl="1"/>
            <a:r>
              <a:rPr lang="en-US" dirty="0"/>
              <a:t>First, you will review a set of guidelines for drawing </a:t>
            </a:r>
            <a:r>
              <a:rPr lang="en-US" dirty="0" smtClean="0"/>
              <a:t>DFDs</a:t>
            </a:r>
          </a:p>
          <a:p>
            <a:pPr lvl="1"/>
            <a:r>
              <a:rPr lang="en-US" dirty="0" smtClean="0"/>
              <a:t>Then </a:t>
            </a:r>
            <a:r>
              <a:rPr lang="en-US" dirty="0"/>
              <a:t>you will learn how to apply these guidelines and create a set of DFDs using a three-step process</a:t>
            </a:r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0019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Creating a Set of </a:t>
            </a:r>
            <a:r>
              <a:rPr lang="en-US" dirty="0" smtClean="0"/>
              <a:t>DFDs </a:t>
            </a:r>
            <a:r>
              <a:rPr lang="en-US" sz="1300" dirty="0" smtClean="0"/>
              <a:t>(Cont.)</a:t>
            </a:r>
          </a:p>
        </p:txBody>
      </p:sp>
      <p:sp>
        <p:nvSpPr>
          <p:cNvPr id="8" name="Rectangle 7"/>
          <p:cNvSpPr/>
          <p:nvPr/>
        </p:nvSpPr>
        <p:spPr>
          <a:xfrm>
            <a:off x="912159" y="5517951"/>
            <a:ext cx="3124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5-11 </a:t>
            </a:r>
            <a:r>
              <a:rPr lang="en-US" sz="1400" dirty="0"/>
              <a:t>Examples of correct and incorrect uses of data flows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36359" y="1143000"/>
            <a:ext cx="5014912" cy="5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47650" y="1563448"/>
            <a:ext cx="3788709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700" dirty="0" smtClean="0">
                <a:latin typeface="+mn-lt"/>
              </a:rPr>
              <a:t>Keep in  mind: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sz="2300" dirty="0" smtClean="0">
                <a:latin typeface="+mn-lt"/>
              </a:rPr>
              <a:t>All flow lines must be labeled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sz="2300" dirty="0" smtClean="0">
                <a:latin typeface="+mn-lt"/>
              </a:rPr>
              <a:t>Large processes can be broken down into smaller components</a:t>
            </a:r>
            <a:endParaRPr lang="en-US" sz="23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2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Creating a Set of DFDs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286750" cy="4525963"/>
          </a:xfrm>
        </p:spPr>
        <p:txBody>
          <a:bodyPr rtlCol="0">
            <a:normAutofit/>
          </a:bodyPr>
          <a:lstStyle/>
          <a:p>
            <a:r>
              <a:rPr lang="en-US" dirty="0"/>
              <a:t>Guidelines for Drawing DFDs</a:t>
            </a:r>
          </a:p>
          <a:p>
            <a:pPr lvl="1"/>
            <a:r>
              <a:rPr lang="en-US" dirty="0"/>
              <a:t>Draw the context diagram so that it fits on one page</a:t>
            </a:r>
          </a:p>
          <a:p>
            <a:pPr lvl="1"/>
            <a:r>
              <a:rPr lang="en-US" dirty="0"/>
              <a:t>Use the name of the information system as the process name in the context diagram</a:t>
            </a:r>
          </a:p>
          <a:p>
            <a:pPr lvl="1"/>
            <a:r>
              <a:rPr lang="en-US" dirty="0"/>
              <a:t>Use unique names within each set of </a:t>
            </a:r>
            <a:r>
              <a:rPr lang="en-US" dirty="0" smtClean="0"/>
              <a:t>symbols</a:t>
            </a:r>
          </a:p>
          <a:p>
            <a:pPr lvl="1"/>
            <a:r>
              <a:rPr lang="en-US" dirty="0" smtClean="0"/>
              <a:t>Do not cross lines</a:t>
            </a:r>
          </a:p>
          <a:p>
            <a:pPr lvl="1"/>
            <a:r>
              <a:rPr lang="en-US" dirty="0" smtClean="0"/>
              <a:t>Provide a unique name and reference number for each process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nsure </a:t>
            </a:r>
            <a:r>
              <a:rPr lang="en-US" dirty="0"/>
              <a:t>that the model is accurate, easy to understand, and meets the needs of </a:t>
            </a:r>
            <a:r>
              <a:rPr lang="en-US" dirty="0" smtClean="0"/>
              <a:t>its users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2218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Creating a Set of DFDs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8" name="Rectangle 7"/>
          <p:cNvSpPr/>
          <p:nvPr/>
        </p:nvSpPr>
        <p:spPr>
          <a:xfrm>
            <a:off x="123825" y="4876800"/>
            <a:ext cx="2362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5-13 </a:t>
            </a:r>
            <a:r>
              <a:rPr lang="en-US" sz="1400" dirty="0"/>
              <a:t>Context diagram DFD for </a:t>
            </a:r>
            <a:r>
              <a:rPr lang="en-US" sz="1400" dirty="0" smtClean="0"/>
              <a:t>an order system</a:t>
            </a:r>
            <a:endParaRPr lang="en-US" sz="140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825" y="1231899"/>
            <a:ext cx="2543175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Step 1: Draw a Context Diagram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143000"/>
            <a:ext cx="55245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1929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066800"/>
            <a:ext cx="5657850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Creating a Set of DFDs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28600" y="5323820"/>
            <a:ext cx="2362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5-16 </a:t>
            </a:r>
            <a:r>
              <a:rPr lang="en-US" sz="1400" dirty="0"/>
              <a:t>D</a:t>
            </a:r>
            <a:r>
              <a:rPr lang="en-US" sz="1400" dirty="0" smtClean="0"/>
              <a:t>iagram </a:t>
            </a:r>
            <a:r>
              <a:rPr lang="en-US" sz="1400" dirty="0"/>
              <a:t>0 </a:t>
            </a:r>
            <a:r>
              <a:rPr lang="en-US" sz="1400" dirty="0" smtClean="0"/>
              <a:t>DFD for </a:t>
            </a:r>
            <a:r>
              <a:rPr lang="en-US" sz="1400" dirty="0"/>
              <a:t>the </a:t>
            </a:r>
            <a:r>
              <a:rPr lang="en-US" sz="1400" dirty="0" smtClean="0"/>
              <a:t>order system</a:t>
            </a:r>
            <a:endParaRPr lang="en-US" sz="140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825" y="1231899"/>
            <a:ext cx="3152775" cy="4091921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Step 2: Draw a Diagram </a:t>
            </a:r>
            <a:r>
              <a:rPr lang="en-US" sz="3400" dirty="0" smtClean="0"/>
              <a:t>0 DFD</a:t>
            </a:r>
          </a:p>
          <a:p>
            <a:pPr lvl="1"/>
            <a:r>
              <a:rPr lang="en-US" sz="2900" dirty="0"/>
              <a:t>If same data flows in both directions, you can use a double-headed arrow</a:t>
            </a:r>
          </a:p>
          <a:p>
            <a:pPr lvl="1"/>
            <a:r>
              <a:rPr lang="en-US" sz="2900" dirty="0"/>
              <a:t>Diagram 0 is an exploded view of process 0</a:t>
            </a:r>
          </a:p>
          <a:p>
            <a:pPr lvl="1"/>
            <a:r>
              <a:rPr lang="en-US" sz="2900" dirty="0"/>
              <a:t>Parent diagram</a:t>
            </a:r>
          </a:p>
          <a:p>
            <a:pPr lvl="1"/>
            <a:r>
              <a:rPr lang="en-US" sz="2900" dirty="0"/>
              <a:t>Child diagram</a:t>
            </a:r>
          </a:p>
          <a:p>
            <a:pPr lvl="1"/>
            <a:r>
              <a:rPr lang="en-US" sz="2900" dirty="0"/>
              <a:t>Functional primitive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988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5886"/>
            <a:ext cx="6324600" cy="5159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Creating a Set of DFDs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8" name="Rectangle 7"/>
          <p:cNvSpPr/>
          <p:nvPr/>
        </p:nvSpPr>
        <p:spPr>
          <a:xfrm>
            <a:off x="6019800" y="5791200"/>
            <a:ext cx="2362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5-17 </a:t>
            </a:r>
            <a:r>
              <a:rPr lang="en-US" sz="1400" dirty="0"/>
              <a:t>D</a:t>
            </a:r>
            <a:r>
              <a:rPr lang="en-US" sz="1400" dirty="0" smtClean="0"/>
              <a:t>iagram 1 DFD shows details of the FILLORDER process in  </a:t>
            </a:r>
            <a:r>
              <a:rPr lang="en-US" sz="1400" dirty="0"/>
              <a:t>the </a:t>
            </a:r>
            <a:r>
              <a:rPr lang="en-US" sz="1400" dirty="0" smtClean="0"/>
              <a:t>order system</a:t>
            </a:r>
            <a:endParaRPr lang="en-US" sz="140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825" y="1231899"/>
            <a:ext cx="2543175" cy="4525963"/>
          </a:xfrm>
        </p:spPr>
        <p:txBody>
          <a:bodyPr/>
          <a:lstStyle/>
          <a:p>
            <a:r>
              <a:rPr lang="en-US" dirty="0"/>
              <a:t>Step 3: Draw the </a:t>
            </a:r>
            <a:r>
              <a:rPr lang="en-US" dirty="0" smtClean="0"/>
              <a:t>Lower Level  </a:t>
            </a:r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xmlns="" val="199000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Describe </a:t>
            </a:r>
            <a:r>
              <a:rPr lang="en-US" sz="2800" dirty="0"/>
              <a:t>data and process modeling </a:t>
            </a:r>
            <a:r>
              <a:rPr lang="en-US" sz="2800" dirty="0" smtClean="0"/>
              <a:t>concepts and </a:t>
            </a:r>
            <a:r>
              <a:rPr lang="en-US" sz="2800" dirty="0"/>
              <a:t>tools, including data flow diagrams</a:t>
            </a:r>
            <a:r>
              <a:rPr lang="en-US" sz="2800" dirty="0" smtClean="0"/>
              <a:t>, a data </a:t>
            </a:r>
            <a:r>
              <a:rPr lang="en-US" sz="2800" dirty="0"/>
              <a:t>dictionary, and process descriptions</a:t>
            </a:r>
          </a:p>
          <a:p>
            <a:r>
              <a:rPr lang="en-US" sz="2800" dirty="0" smtClean="0"/>
              <a:t>Describe </a:t>
            </a:r>
            <a:r>
              <a:rPr lang="en-US" sz="2800" dirty="0"/>
              <a:t>the symbols used in data </a:t>
            </a:r>
            <a:r>
              <a:rPr lang="en-US" sz="2800" dirty="0" smtClean="0"/>
              <a:t>flow diagrams </a:t>
            </a:r>
            <a:r>
              <a:rPr lang="en-US" sz="2800" dirty="0"/>
              <a:t>and explain the rules for their use</a:t>
            </a:r>
          </a:p>
          <a:p>
            <a:r>
              <a:rPr lang="en-US" sz="2800" dirty="0" smtClean="0"/>
              <a:t>Draw </a:t>
            </a:r>
            <a:r>
              <a:rPr lang="en-US" sz="2800" dirty="0"/>
              <a:t>data flow diagrams in a sequence</a:t>
            </a:r>
            <a:r>
              <a:rPr lang="en-US" sz="2800" dirty="0" smtClean="0"/>
              <a:t>, from </a:t>
            </a:r>
            <a:r>
              <a:rPr lang="en-US" sz="2800" dirty="0"/>
              <a:t>general to specific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85E2-4C0B-443F-A25D-E625A79689EE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90888" y="914400"/>
            <a:ext cx="6028021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Creating a Set of DFDs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791200" y="5334000"/>
            <a:ext cx="2971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5-18 </a:t>
            </a:r>
            <a:r>
              <a:rPr lang="en-US" sz="1400" dirty="0"/>
              <a:t>This diagram does not show </a:t>
            </a:r>
            <a:r>
              <a:rPr lang="en-US" sz="1400" dirty="0" smtClean="0"/>
              <a:t> the </a:t>
            </a:r>
            <a:r>
              <a:rPr lang="en-US" sz="1400" dirty="0"/>
              <a:t>symbols that </a:t>
            </a:r>
            <a:r>
              <a:rPr lang="en-US" sz="1400" dirty="0" smtClean="0"/>
              <a:t>connect </a:t>
            </a:r>
            <a:r>
              <a:rPr lang="en-US" sz="1400" dirty="0"/>
              <a:t>to data flows entering or leaving </a:t>
            </a:r>
            <a:r>
              <a:rPr lang="en-US" sz="1400" dirty="0" smtClean="0"/>
              <a:t>FILL ORDER </a:t>
            </a:r>
            <a:r>
              <a:rPr lang="en-US" sz="1400" dirty="0"/>
              <a:t>on the context diagram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825" y="1231899"/>
            <a:ext cx="4143375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Must use leveling and balancing techniques</a:t>
            </a:r>
          </a:p>
          <a:p>
            <a:r>
              <a:rPr lang="en-US" dirty="0"/>
              <a:t>Leveling examples</a:t>
            </a:r>
          </a:p>
          <a:p>
            <a:pPr lvl="1"/>
            <a:r>
              <a:rPr lang="en-US" dirty="0"/>
              <a:t>Uses a series of increasingly detailed DFDs to describe an information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system</a:t>
            </a:r>
            <a:endParaRPr lang="en-US" dirty="0"/>
          </a:p>
          <a:p>
            <a:pPr lvl="1"/>
            <a:r>
              <a:rPr lang="en-US" dirty="0"/>
              <a:t>Exploding, partitioning, or decomposing</a:t>
            </a:r>
          </a:p>
        </p:txBody>
      </p:sp>
    </p:spTree>
    <p:extLst>
      <p:ext uri="{BB962C8B-B14F-4D97-AF65-F5344CB8AC3E}">
        <p14:creationId xmlns:p14="http://schemas.microsoft.com/office/powerpoint/2010/main" xmlns="" val="338543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29344" y="1471612"/>
            <a:ext cx="4855470" cy="355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Creating a Set of DFDs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8" name="Rectangle 7"/>
          <p:cNvSpPr/>
          <p:nvPr/>
        </p:nvSpPr>
        <p:spPr>
          <a:xfrm>
            <a:off x="3733800" y="5334000"/>
            <a:ext cx="5029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5-19 </a:t>
            </a:r>
            <a:r>
              <a:rPr lang="en-US" sz="1400" dirty="0"/>
              <a:t>The order system diagram 0 is shown at the top of the figure, and </a:t>
            </a:r>
            <a:r>
              <a:rPr lang="en-US" sz="1400" dirty="0" smtClean="0"/>
              <a:t>exploded diagram </a:t>
            </a:r>
            <a:r>
              <a:rPr lang="en-US" sz="1400" dirty="0"/>
              <a:t>3 DFD (for the APPLY PAYMENT process) is shown at the bottom. The two DFDs </a:t>
            </a:r>
            <a:r>
              <a:rPr lang="en-US" sz="1400" dirty="0" smtClean="0"/>
              <a:t>are balanced </a:t>
            </a:r>
            <a:r>
              <a:rPr lang="en-US" sz="1400" dirty="0"/>
              <a:t>because the child diagram at the bottom has the same input and output flows as </a:t>
            </a:r>
            <a:r>
              <a:rPr lang="en-US" sz="1400" dirty="0" smtClean="0"/>
              <a:t>the parent </a:t>
            </a:r>
            <a:r>
              <a:rPr lang="en-US" sz="1400" dirty="0"/>
              <a:t>process 3 shown at the </a:t>
            </a:r>
            <a:r>
              <a:rPr lang="en-US" sz="1400" dirty="0" smtClean="0"/>
              <a:t>top</a:t>
            </a:r>
            <a:endParaRPr lang="en-US" sz="1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1295400"/>
            <a:ext cx="4689038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7505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Creating a Set of DFDs </a:t>
            </a:r>
            <a:r>
              <a:rPr lang="en-US" sz="1300" dirty="0"/>
              <a:t>(Cont.)</a:t>
            </a:r>
            <a:endParaRPr lang="en-US" sz="1300" b="0" dirty="0" smtClean="0"/>
          </a:p>
        </p:txBody>
      </p:sp>
      <p:sp>
        <p:nvSpPr>
          <p:cNvPr id="8" name="Rectangle 7"/>
          <p:cNvSpPr/>
          <p:nvPr/>
        </p:nvSpPr>
        <p:spPr>
          <a:xfrm>
            <a:off x="381000" y="4552145"/>
            <a:ext cx="3276600" cy="1162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5-21 </a:t>
            </a:r>
            <a:r>
              <a:rPr lang="en-US" sz="1400" dirty="0"/>
              <a:t>In the next level of detail, the process 0 black box reveals </a:t>
            </a:r>
            <a:r>
              <a:rPr lang="en-US" sz="1400" dirty="0" smtClean="0"/>
              <a:t>three processes</a:t>
            </a:r>
            <a:r>
              <a:rPr lang="en-US" sz="1400" dirty="0"/>
              <a:t>, two data stores, and four internal data flows — all of which are </a:t>
            </a:r>
            <a:r>
              <a:rPr lang="en-US" sz="1400" dirty="0" smtClean="0"/>
              <a:t>shown inside </a:t>
            </a:r>
            <a:r>
              <a:rPr lang="en-US" sz="1400" dirty="0"/>
              <a:t>the dashed line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7599" y="3694558"/>
            <a:ext cx="5381589" cy="2878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140725"/>
            <a:ext cx="5644738" cy="255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644738" y="2417641"/>
            <a:ext cx="3276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5-20 </a:t>
            </a:r>
            <a:r>
              <a:rPr lang="en-US" sz="1400" dirty="0"/>
              <a:t>Example of a parent DFD diagram, showing process 0 as a black box</a:t>
            </a:r>
          </a:p>
        </p:txBody>
      </p:sp>
    </p:spTree>
    <p:extLst>
      <p:ext uri="{BB962C8B-B14F-4D97-AF65-F5344CB8AC3E}">
        <p14:creationId xmlns:p14="http://schemas.microsoft.com/office/powerpoint/2010/main" xmlns="" val="313723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Data Dictionary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533400" y="1481138"/>
            <a:ext cx="8077200" cy="476726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/>
              <a:t>A data dictionary, or data repository, is a central storehouse of information about the system’s data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An analyst uses the data dictionary to collect, document, and organize specific facts about the system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Also defines and describes all data elements and meaningful combinations of data elements</a:t>
            </a:r>
          </a:p>
          <a:p>
            <a:pPr eaLnBrk="1" hangingPunct="1"/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20253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Data </a:t>
            </a:r>
            <a:r>
              <a:rPr lang="en-US" dirty="0" smtClean="0"/>
              <a:t>Dictionary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286750" cy="4525963"/>
          </a:xfrm>
        </p:spPr>
        <p:txBody>
          <a:bodyPr rtlCol="0">
            <a:normAutofit/>
          </a:bodyPr>
          <a:lstStyle/>
          <a:p>
            <a:r>
              <a:rPr lang="en-US" sz="2800" dirty="0"/>
              <a:t>A data element, also called a data item or field, is the smallest piece of data that has meaning</a:t>
            </a:r>
          </a:p>
          <a:p>
            <a:r>
              <a:rPr lang="en-US" sz="2800" dirty="0"/>
              <a:t>Data elements are combined into records, also called data structures</a:t>
            </a:r>
          </a:p>
          <a:p>
            <a:r>
              <a:rPr lang="en-US" sz="2800" dirty="0"/>
              <a:t>A record is a meaningful combination of related data elements that is included in a data flow or retained in a data store</a:t>
            </a:r>
          </a:p>
        </p:txBody>
      </p:sp>
    </p:spTree>
    <p:extLst>
      <p:ext uri="{BB962C8B-B14F-4D97-AF65-F5344CB8AC3E}">
        <p14:creationId xmlns:p14="http://schemas.microsoft.com/office/powerpoint/2010/main" xmlns="" val="20972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Data </a:t>
            </a:r>
            <a:r>
              <a:rPr lang="en-US" dirty="0" smtClean="0"/>
              <a:t>Dictionary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286750" cy="4525963"/>
          </a:xfrm>
        </p:spPr>
        <p:txBody>
          <a:bodyPr rtlCol="0">
            <a:normAutofit/>
          </a:bodyPr>
          <a:lstStyle/>
          <a:p>
            <a:r>
              <a:rPr lang="en-US" dirty="0"/>
              <a:t>Using CASE Tools for Documentation</a:t>
            </a:r>
          </a:p>
          <a:p>
            <a:pPr lvl="1"/>
            <a:r>
              <a:rPr lang="en-US" dirty="0"/>
              <a:t>The more complex the system, the more difficult it is to maintain full and accurate documentation</a:t>
            </a:r>
          </a:p>
          <a:p>
            <a:pPr lvl="1"/>
            <a:r>
              <a:rPr lang="en-US" dirty="0"/>
              <a:t>Modern CASE tools simplify the task</a:t>
            </a:r>
          </a:p>
          <a:p>
            <a:pPr lvl="1"/>
            <a:r>
              <a:rPr lang="en-US" dirty="0"/>
              <a:t>A CASE repository ensures data consistency</a:t>
            </a:r>
          </a:p>
          <a:p>
            <a:pPr lvl="1"/>
            <a:r>
              <a:rPr lang="en-US" sz="2400" dirty="0"/>
              <a:t>The CASE tools </a:t>
            </a:r>
            <a:r>
              <a:rPr lang="en-US" sz="2400" dirty="0" smtClean="0"/>
              <a:t>in Part </a:t>
            </a:r>
            <a:r>
              <a:rPr lang="en-US" sz="2400" dirty="0"/>
              <a:t>B of </a:t>
            </a:r>
            <a:r>
              <a:rPr lang="en-US" sz="2400" dirty="0" smtClean="0"/>
              <a:t>the Systems Analyst’s Toolkit </a:t>
            </a:r>
            <a:r>
              <a:rPr lang="en-US" sz="2400" dirty="0"/>
              <a:t>can help </a:t>
            </a:r>
            <a:r>
              <a:rPr lang="en-US" sz="2400" dirty="0" smtClean="0"/>
              <a:t>you document business functions </a:t>
            </a:r>
            <a:r>
              <a:rPr lang="en-US" sz="2400" dirty="0"/>
              <a:t>and </a:t>
            </a:r>
            <a:r>
              <a:rPr lang="en-US" sz="2400" dirty="0" smtClean="0"/>
              <a:t>processes</a:t>
            </a:r>
            <a:endParaRPr lang="en-US" sz="2400" dirty="0"/>
          </a:p>
          <a:p>
            <a:pPr lvl="2"/>
            <a:r>
              <a:rPr lang="en-US" sz="2200" dirty="0"/>
              <a:t>To </a:t>
            </a:r>
            <a:r>
              <a:rPr lang="en-US" sz="2200" dirty="0" smtClean="0"/>
              <a:t>learn more </a:t>
            </a:r>
            <a:r>
              <a:rPr lang="en-US" sz="2200" dirty="0"/>
              <a:t>about </a:t>
            </a:r>
            <a:r>
              <a:rPr lang="en-US" sz="2200" dirty="0" smtClean="0"/>
              <a:t>these tools</a:t>
            </a:r>
            <a:r>
              <a:rPr lang="en-US" sz="2200" dirty="0"/>
              <a:t>, turn to Part </a:t>
            </a:r>
            <a:r>
              <a:rPr lang="en-US" sz="2200" dirty="0" smtClean="0"/>
              <a:t>B of </a:t>
            </a:r>
            <a:r>
              <a:rPr lang="en-US" sz="2200" dirty="0"/>
              <a:t>the </a:t>
            </a:r>
            <a:r>
              <a:rPr lang="en-US" sz="2200" dirty="0" smtClean="0"/>
              <a:t>four-part Toolkit </a:t>
            </a:r>
            <a:r>
              <a:rPr lang="en-US" sz="2200" dirty="0"/>
              <a:t>that </a:t>
            </a:r>
            <a:r>
              <a:rPr lang="en-US" sz="2200" dirty="0" smtClean="0"/>
              <a:t>follows Chapter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838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Data Dictionary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286750" cy="4525963"/>
          </a:xfrm>
        </p:spPr>
        <p:txBody>
          <a:bodyPr rtlCol="0">
            <a:normAutofit/>
          </a:bodyPr>
          <a:lstStyle/>
          <a:p>
            <a:r>
              <a:rPr lang="en-US" dirty="0"/>
              <a:t>Documenting the Data Elements</a:t>
            </a:r>
          </a:p>
          <a:p>
            <a:pPr lvl="1"/>
            <a:r>
              <a:rPr lang="en-US" dirty="0"/>
              <a:t>You must document every data element in the data dictionary</a:t>
            </a:r>
          </a:p>
          <a:p>
            <a:pPr lvl="1"/>
            <a:r>
              <a:rPr lang="en-US" dirty="0"/>
              <a:t>The objective is the same: to provide clear, comprehensive information about the data and processes that make up the system</a:t>
            </a:r>
          </a:p>
        </p:txBody>
      </p:sp>
    </p:spTree>
    <p:extLst>
      <p:ext uri="{BB962C8B-B14F-4D97-AF65-F5344CB8AC3E}">
        <p14:creationId xmlns:p14="http://schemas.microsoft.com/office/powerpoint/2010/main" xmlns="" val="426120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Data Dictionary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848" y="1371600"/>
            <a:ext cx="8968152" cy="4137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33800" y="5334000"/>
            <a:ext cx="5257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5-23 </a:t>
            </a:r>
            <a:r>
              <a:rPr lang="en-US" sz="1400" dirty="0"/>
              <a:t>Using an online documentation form, the analyst has recorded information for a data element named </a:t>
            </a:r>
            <a:r>
              <a:rPr lang="en-US" sz="1400" dirty="0" smtClean="0"/>
              <a:t>SOCIAL SECURITY </a:t>
            </a:r>
            <a:r>
              <a:rPr lang="en-US" sz="1400" dirty="0"/>
              <a:t>NUMBER. Later, the analyst will create a data dictionary entry using a CASE tool</a:t>
            </a:r>
          </a:p>
        </p:txBody>
      </p:sp>
    </p:spTree>
    <p:extLst>
      <p:ext uri="{BB962C8B-B14F-4D97-AF65-F5344CB8AC3E}">
        <p14:creationId xmlns:p14="http://schemas.microsoft.com/office/powerpoint/2010/main" xmlns="" val="232584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Data Dictionary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800600" y="5334000"/>
            <a:ext cx="4191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5-24 </a:t>
            </a:r>
            <a:r>
              <a:rPr lang="en-US" sz="1400" dirty="0"/>
              <a:t>A Visible Analyst screen describes the </a:t>
            </a:r>
            <a:r>
              <a:rPr lang="en-US" sz="1400" dirty="0" smtClean="0"/>
              <a:t>data element </a:t>
            </a:r>
            <a:r>
              <a:rPr lang="en-US" sz="1400" dirty="0"/>
              <a:t>named SOCIAL SECURITY NUMBER. Notice </a:t>
            </a:r>
            <a:r>
              <a:rPr lang="en-US" sz="1400" dirty="0" smtClean="0"/>
              <a:t>that many </a:t>
            </a:r>
            <a:r>
              <a:rPr lang="en-US" sz="1400" dirty="0"/>
              <a:t>of the items were entered from the online </a:t>
            </a:r>
            <a:r>
              <a:rPr lang="en-US" sz="1400" dirty="0" smtClean="0"/>
              <a:t>form shown </a:t>
            </a:r>
            <a:r>
              <a:rPr lang="en-US" sz="1400" dirty="0"/>
              <a:t>in Figure 5-23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62050"/>
            <a:ext cx="371475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265237"/>
            <a:ext cx="4495800" cy="45259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Documenting the Data Elements</a:t>
            </a:r>
          </a:p>
          <a:p>
            <a:pPr lvl="1"/>
            <a:r>
              <a:rPr lang="en-US" dirty="0" smtClean="0"/>
              <a:t>Data element name and label</a:t>
            </a:r>
          </a:p>
          <a:p>
            <a:pPr lvl="1"/>
            <a:r>
              <a:rPr lang="en-US" dirty="0" smtClean="0"/>
              <a:t>Alias</a:t>
            </a:r>
          </a:p>
          <a:p>
            <a:pPr lvl="1"/>
            <a:r>
              <a:rPr lang="en-US" dirty="0" smtClean="0"/>
              <a:t>Type and length</a:t>
            </a:r>
          </a:p>
          <a:p>
            <a:pPr lvl="1"/>
            <a:r>
              <a:rPr lang="en-US" dirty="0" smtClean="0"/>
              <a:t>Default value</a:t>
            </a:r>
          </a:p>
          <a:p>
            <a:pPr lvl="1"/>
            <a:r>
              <a:rPr lang="en-US" dirty="0" smtClean="0"/>
              <a:t>Acceptable values - Domain and validity rules</a:t>
            </a:r>
          </a:p>
          <a:p>
            <a:pPr lvl="1"/>
            <a:r>
              <a:rPr lang="en-US" dirty="0" smtClean="0"/>
              <a:t>Source </a:t>
            </a:r>
          </a:p>
          <a:p>
            <a:pPr lvl="1"/>
            <a:r>
              <a:rPr lang="en-US" dirty="0" smtClean="0"/>
              <a:t>Security</a:t>
            </a:r>
            <a:endParaRPr lang="en-US" dirty="0"/>
          </a:p>
          <a:p>
            <a:pPr lvl="1"/>
            <a:r>
              <a:rPr lang="en-US" dirty="0"/>
              <a:t>Responsible user(s)</a:t>
            </a:r>
          </a:p>
          <a:p>
            <a:pPr lvl="1"/>
            <a:r>
              <a:rPr lang="en-US" dirty="0"/>
              <a:t>Description and comments</a:t>
            </a:r>
          </a:p>
          <a:p>
            <a:pPr lvl="2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4288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71918" y="1057274"/>
            <a:ext cx="4419657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Data Dictionary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1910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Documenting the Data Flows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flow name or label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Alternate name(s)</a:t>
            </a:r>
          </a:p>
          <a:p>
            <a:pPr lvl="1"/>
            <a:r>
              <a:rPr lang="en-US" dirty="0"/>
              <a:t>Origin</a:t>
            </a:r>
          </a:p>
          <a:p>
            <a:pPr lvl="1"/>
            <a:r>
              <a:rPr lang="en-US" dirty="0"/>
              <a:t>Destination</a:t>
            </a:r>
          </a:p>
          <a:p>
            <a:pPr lvl="1"/>
            <a:r>
              <a:rPr lang="en-US" dirty="0"/>
              <a:t>Record</a:t>
            </a:r>
          </a:p>
          <a:p>
            <a:pPr lvl="1"/>
            <a:r>
              <a:rPr lang="en-US" dirty="0"/>
              <a:t>Volume and frequency</a:t>
            </a:r>
          </a:p>
          <a:p>
            <a:pPr lvl="2" eaLnBrk="1" hangingPunct="1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28600" y="5105400"/>
            <a:ext cx="5257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5-25 </a:t>
            </a:r>
            <a:r>
              <a:rPr lang="en-US" sz="1400" dirty="0"/>
              <a:t>In the upper screen, an analyst has entered four items of information </a:t>
            </a:r>
            <a:r>
              <a:rPr lang="en-US" sz="1400" dirty="0" smtClean="0"/>
              <a:t>in an </a:t>
            </a:r>
            <a:r>
              <a:rPr lang="en-US" sz="1400" dirty="0"/>
              <a:t>online documentation form. The lower screen shows the same four items entered </a:t>
            </a:r>
            <a:r>
              <a:rPr lang="en-US" sz="1400" dirty="0" smtClean="0"/>
              <a:t>into a </a:t>
            </a:r>
            <a:r>
              <a:rPr lang="en-US" sz="1400" dirty="0"/>
              <a:t>Visible Analyst data dictionary form</a:t>
            </a:r>
          </a:p>
        </p:txBody>
      </p:sp>
    </p:spTree>
    <p:extLst>
      <p:ext uri="{BB962C8B-B14F-4D97-AF65-F5344CB8AC3E}">
        <p14:creationId xmlns:p14="http://schemas.microsoft.com/office/powerpoint/2010/main" xmlns="" val="74161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 smtClean="0"/>
              <a:t>Explain </a:t>
            </a:r>
            <a:r>
              <a:rPr lang="en-US" dirty="0"/>
              <a:t>how to level and balance a set </a:t>
            </a:r>
            <a:r>
              <a:rPr lang="en-US" dirty="0" smtClean="0"/>
              <a:t>of data </a:t>
            </a:r>
            <a:r>
              <a:rPr lang="en-US" dirty="0"/>
              <a:t>flow diagrams</a:t>
            </a:r>
          </a:p>
          <a:p>
            <a:r>
              <a:rPr lang="en-US" dirty="0" smtClean="0"/>
              <a:t>Describe </a:t>
            </a:r>
            <a:r>
              <a:rPr lang="en-US" dirty="0"/>
              <a:t>how a data dictionary is used </a:t>
            </a:r>
            <a:r>
              <a:rPr lang="en-US" dirty="0" smtClean="0"/>
              <a:t>and what </a:t>
            </a:r>
            <a:r>
              <a:rPr lang="en-US" dirty="0"/>
              <a:t>it contains</a:t>
            </a:r>
          </a:p>
          <a:p>
            <a:r>
              <a:rPr lang="en-US" dirty="0" smtClean="0"/>
              <a:t>Use </a:t>
            </a:r>
            <a:r>
              <a:rPr lang="en-US" dirty="0"/>
              <a:t>process description tools, </a:t>
            </a:r>
            <a:r>
              <a:rPr lang="en-US" dirty="0" smtClean="0"/>
              <a:t>including structured </a:t>
            </a:r>
            <a:r>
              <a:rPr lang="en-US" dirty="0"/>
              <a:t>English, decision tables, </a:t>
            </a:r>
            <a:r>
              <a:rPr lang="en-US" dirty="0" smtClean="0"/>
              <a:t>and decision </a:t>
            </a:r>
            <a:r>
              <a:rPr lang="en-US" dirty="0"/>
              <a:t>trees</a:t>
            </a:r>
          </a:p>
          <a:p>
            <a:r>
              <a:rPr lang="en-US" dirty="0" smtClean="0"/>
              <a:t>Describe </a:t>
            </a:r>
            <a:r>
              <a:rPr lang="en-US" dirty="0"/>
              <a:t>the relationship between </a:t>
            </a:r>
            <a:r>
              <a:rPr lang="en-US" dirty="0" smtClean="0"/>
              <a:t>logical and </a:t>
            </a:r>
            <a:r>
              <a:rPr lang="en-US" dirty="0"/>
              <a:t>physical 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E474D-0DD9-4CC9-898C-22F9D94C02B6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</a:t>
            </a:r>
            <a:r>
              <a:rPr lang="en-US" sz="1200" dirty="0" smtClean="0"/>
              <a:t>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9550" y="1417637"/>
            <a:ext cx="471649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Data Dictionary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572000" y="1417637"/>
            <a:ext cx="441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Documenting the </a:t>
            </a:r>
            <a:r>
              <a:rPr lang="en-US" dirty="0" smtClean="0"/>
              <a:t>Data Stores</a:t>
            </a:r>
            <a:endParaRPr lang="en-US" dirty="0"/>
          </a:p>
          <a:p>
            <a:pPr lvl="1"/>
            <a:r>
              <a:rPr lang="en-US" dirty="0"/>
              <a:t>Data store name or label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Alternate name(s)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Volume and frequency</a:t>
            </a:r>
          </a:p>
          <a:p>
            <a:pPr lvl="2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209550" y="4694237"/>
            <a:ext cx="525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5-26 </a:t>
            </a:r>
            <a:r>
              <a:rPr lang="en-US" sz="1400" dirty="0"/>
              <a:t>Visible Analyst screen that documents a</a:t>
            </a:r>
          </a:p>
          <a:p>
            <a:r>
              <a:rPr lang="en-US" sz="1400" dirty="0"/>
              <a:t>data store named IN STOCK</a:t>
            </a:r>
          </a:p>
        </p:txBody>
      </p:sp>
    </p:spTree>
    <p:extLst>
      <p:ext uri="{BB962C8B-B14F-4D97-AF65-F5344CB8AC3E}">
        <p14:creationId xmlns:p14="http://schemas.microsoft.com/office/powerpoint/2010/main" xmlns="" val="86546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38866" y="1371600"/>
            <a:ext cx="701941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Data Dictionary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4191000" cy="2239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Documenting the Processes</a:t>
            </a:r>
          </a:p>
          <a:p>
            <a:pPr lvl="1"/>
            <a:r>
              <a:rPr lang="en-US" dirty="0"/>
              <a:t>Process name or label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Process number</a:t>
            </a:r>
          </a:p>
          <a:p>
            <a:pPr lvl="1"/>
            <a:r>
              <a:rPr lang="en-US" dirty="0"/>
              <a:t>Process description</a:t>
            </a:r>
          </a:p>
          <a:p>
            <a:pPr lvl="2" eaLnBrk="1" hangingPunct="1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4343400" y="6019800"/>
            <a:ext cx="449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5-27 </a:t>
            </a:r>
            <a:r>
              <a:rPr lang="en-US" sz="1400" dirty="0"/>
              <a:t>Visible Analyst screen that describes a</a:t>
            </a:r>
          </a:p>
          <a:p>
            <a:r>
              <a:rPr lang="en-US" sz="1400" dirty="0"/>
              <a:t>process named VERIFY ORDER</a:t>
            </a:r>
          </a:p>
        </p:txBody>
      </p:sp>
    </p:spTree>
    <p:extLst>
      <p:ext uri="{BB962C8B-B14F-4D97-AF65-F5344CB8AC3E}">
        <p14:creationId xmlns:p14="http://schemas.microsoft.com/office/powerpoint/2010/main" xmlns="" val="63997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574779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Data Dictionary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557837" y="1417637"/>
            <a:ext cx="35814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Documenting the Entities</a:t>
            </a:r>
          </a:p>
          <a:p>
            <a:pPr lvl="1"/>
            <a:r>
              <a:rPr lang="en-US" dirty="0"/>
              <a:t>Entity name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Alternate name(s)</a:t>
            </a:r>
          </a:p>
          <a:p>
            <a:pPr lvl="1"/>
            <a:r>
              <a:rPr lang="en-US" dirty="0"/>
              <a:t>Input data flows</a:t>
            </a:r>
          </a:p>
          <a:p>
            <a:pPr lvl="1"/>
            <a:r>
              <a:rPr lang="en-US" dirty="0"/>
              <a:t>Output data flows</a:t>
            </a:r>
          </a:p>
          <a:p>
            <a:pPr lvl="2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676400" y="5715000"/>
            <a:ext cx="525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5-28 </a:t>
            </a:r>
            <a:r>
              <a:rPr lang="en-US" sz="1400" dirty="0"/>
              <a:t>Visible Analyst screen that documents</a:t>
            </a:r>
          </a:p>
          <a:p>
            <a:r>
              <a:rPr lang="en-US" sz="1400" dirty="0" smtClean="0"/>
              <a:t>an external entity named WAREHOUSE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28145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0037" y="1066800"/>
            <a:ext cx="5422157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Data Dictionary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5257800" y="1185862"/>
            <a:ext cx="3352800" cy="4525963"/>
          </a:xfrm>
        </p:spPr>
        <p:txBody>
          <a:bodyPr>
            <a:normAutofit/>
          </a:bodyPr>
          <a:lstStyle/>
          <a:p>
            <a:r>
              <a:rPr lang="en-US" dirty="0"/>
              <a:t>Documenting the </a:t>
            </a:r>
            <a:r>
              <a:rPr lang="en-US" dirty="0" smtClean="0"/>
              <a:t>Records</a:t>
            </a:r>
            <a:endParaRPr lang="en-US" dirty="0"/>
          </a:p>
          <a:p>
            <a:pPr lvl="1"/>
            <a:r>
              <a:rPr lang="en-US" dirty="0"/>
              <a:t>Record or data structure name</a:t>
            </a:r>
          </a:p>
          <a:p>
            <a:pPr lvl="1"/>
            <a:r>
              <a:rPr lang="en-US" dirty="0"/>
              <a:t>Definition or description</a:t>
            </a:r>
          </a:p>
          <a:p>
            <a:pPr lvl="1"/>
            <a:r>
              <a:rPr lang="en-US" dirty="0"/>
              <a:t>Alternate name(s)</a:t>
            </a:r>
          </a:p>
          <a:p>
            <a:pPr lvl="1"/>
            <a:r>
              <a:rPr lang="en-US" dirty="0"/>
              <a:t>Attributes</a:t>
            </a:r>
          </a:p>
          <a:p>
            <a:pPr lvl="2" eaLnBrk="1" hangingPunct="1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676400" y="5715000"/>
            <a:ext cx="525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5-29 </a:t>
            </a:r>
            <a:r>
              <a:rPr lang="en-US" sz="1400" dirty="0"/>
              <a:t>Visible Analyst screen that documents a</a:t>
            </a:r>
          </a:p>
          <a:p>
            <a:r>
              <a:rPr lang="en-US" sz="1400" dirty="0"/>
              <a:t>record, or data structure named CREDIT STATUS</a:t>
            </a:r>
          </a:p>
        </p:txBody>
      </p:sp>
    </p:spTree>
    <p:extLst>
      <p:ext uri="{BB962C8B-B14F-4D97-AF65-F5344CB8AC3E}">
        <p14:creationId xmlns:p14="http://schemas.microsoft.com/office/powerpoint/2010/main" xmlns="" val="8080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Data Dictionary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286750" cy="4843272"/>
          </a:xfrm>
        </p:spPr>
        <p:txBody>
          <a:bodyPr rtlCol="0"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/>
              <a:t>Data Dictionary Reports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Many valuable reports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dirty="0"/>
              <a:t>An alphabetized list of all data elements by name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dirty="0"/>
              <a:t>A report describing each data element and indicating the user or department that is responsible for data entry, updating, or deletion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dirty="0"/>
              <a:t>A report of all data flows and data stores that use a particular data element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dirty="0"/>
              <a:t>Detailed reports showing all characteristics of data elements, records, data flows, processes, or any other selected item stored in the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27855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Process Description Tools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304800" y="1481138"/>
            <a:ext cx="8458200" cy="4767262"/>
          </a:xfrm>
        </p:spPr>
        <p:txBody>
          <a:bodyPr>
            <a:normAutofit/>
          </a:bodyPr>
          <a:lstStyle/>
          <a:p>
            <a:r>
              <a:rPr lang="en-US" dirty="0"/>
              <a:t>Typical </a:t>
            </a:r>
            <a:r>
              <a:rPr lang="en-US" dirty="0" smtClean="0"/>
              <a:t>process description </a:t>
            </a:r>
            <a:r>
              <a:rPr lang="en-US" dirty="0"/>
              <a:t>tools include structured English, decision tables, and decision </a:t>
            </a:r>
            <a:r>
              <a:rPr lang="en-US" dirty="0" smtClean="0"/>
              <a:t>trees </a:t>
            </a:r>
          </a:p>
          <a:p>
            <a:r>
              <a:rPr lang="en-US" dirty="0" smtClean="0"/>
              <a:t>Process description </a:t>
            </a:r>
            <a:r>
              <a:rPr lang="en-US" dirty="0"/>
              <a:t>tools also can be used in object-oriented </a:t>
            </a:r>
            <a:r>
              <a:rPr lang="en-US" dirty="0" smtClean="0"/>
              <a:t>development</a:t>
            </a:r>
          </a:p>
          <a:p>
            <a:pPr lvl="1"/>
            <a:r>
              <a:rPr lang="en-US" sz="2400" dirty="0"/>
              <a:t>O-O programmers use different </a:t>
            </a:r>
            <a:r>
              <a:rPr lang="en-US" sz="2400" dirty="0" smtClean="0"/>
              <a:t>terminology. They </a:t>
            </a:r>
            <a:r>
              <a:rPr lang="en-US" sz="2400" dirty="0"/>
              <a:t>create the same kind of </a:t>
            </a:r>
            <a:r>
              <a:rPr lang="en-US" sz="2400" dirty="0" smtClean="0"/>
              <a:t>modular coding </a:t>
            </a:r>
            <a:r>
              <a:rPr lang="en-US" sz="2400" dirty="0"/>
              <a:t>structures, except that the processes, or methods, are stored inside the objects</a:t>
            </a:r>
            <a:r>
              <a:rPr lang="en-US" sz="2400" dirty="0" smtClean="0"/>
              <a:t>, rather </a:t>
            </a:r>
            <a:r>
              <a:rPr lang="en-US" sz="2400" dirty="0"/>
              <a:t>than as separate components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608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2905" y="4572000"/>
            <a:ext cx="368076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Process Description </a:t>
            </a:r>
            <a:r>
              <a:rPr lang="en-US" dirty="0" smtClean="0"/>
              <a:t>Tools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Modular Design</a:t>
            </a:r>
          </a:p>
          <a:p>
            <a:pPr lvl="1" eaLnBrk="1" hangingPunct="1"/>
            <a:r>
              <a:rPr lang="en-US" dirty="0" smtClean="0"/>
              <a:t>Based on combinations of three logical structures, sometimes called control structures, which serve as building blocks for the process</a:t>
            </a:r>
          </a:p>
          <a:p>
            <a:pPr lvl="2" eaLnBrk="1" hangingPunct="1"/>
            <a:r>
              <a:rPr lang="en-US" dirty="0" smtClean="0"/>
              <a:t>Sequence</a:t>
            </a:r>
          </a:p>
          <a:p>
            <a:pPr lvl="2" eaLnBrk="1" hangingPunct="1"/>
            <a:r>
              <a:rPr lang="en-US" dirty="0" smtClean="0"/>
              <a:t>Selection</a:t>
            </a:r>
          </a:p>
          <a:p>
            <a:pPr lvl="2" eaLnBrk="1" hangingPunct="1"/>
            <a:r>
              <a:rPr lang="en-US" dirty="0" smtClean="0"/>
              <a:t>Iteration - looping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31006" y="1219200"/>
            <a:ext cx="424149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362200"/>
            <a:ext cx="3506091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460818" y="6201430"/>
            <a:ext cx="26165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5</a:t>
            </a:r>
            <a:r>
              <a:rPr lang="en-US" sz="1400" b="1" dirty="0" smtClean="0"/>
              <a:t>-32 </a:t>
            </a:r>
            <a:r>
              <a:rPr lang="en-US" sz="1400" dirty="0"/>
              <a:t>Iteration </a:t>
            </a:r>
            <a:r>
              <a:rPr lang="en-US" sz="1400" dirty="0" smtClean="0"/>
              <a:t>structure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331006" y="4463117"/>
            <a:ext cx="38223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5-31 </a:t>
            </a:r>
            <a:r>
              <a:rPr lang="en-US" sz="1400" dirty="0" smtClean="0"/>
              <a:t>Selection structure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5105400" y="2362200"/>
            <a:ext cx="38223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5-30 </a:t>
            </a:r>
            <a:r>
              <a:rPr lang="en-US" sz="1400" dirty="0" smtClean="0"/>
              <a:t>Sequence structure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61895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6B547-B69A-4B3E-824B-F8B9F77F30B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3792" y="438150"/>
            <a:ext cx="4697721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Process Description </a:t>
            </a:r>
            <a:r>
              <a:rPr lang="en-US" dirty="0" smtClean="0"/>
              <a:t>Tools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Structured English</a:t>
            </a:r>
          </a:p>
          <a:p>
            <a:pPr lvl="1"/>
            <a:r>
              <a:rPr lang="en-US" dirty="0"/>
              <a:t>Must conform to the following rules</a:t>
            </a:r>
          </a:p>
          <a:p>
            <a:pPr lvl="2"/>
            <a:r>
              <a:rPr lang="en-US" dirty="0"/>
              <a:t>Use only the three building blocks of sequence, selection, and iteration</a:t>
            </a:r>
          </a:p>
          <a:p>
            <a:pPr lvl="2"/>
            <a:r>
              <a:rPr lang="en-US" dirty="0"/>
              <a:t>Use indentation for readability</a:t>
            </a:r>
          </a:p>
          <a:p>
            <a:pPr lvl="2"/>
            <a:r>
              <a:rPr lang="en-US" dirty="0"/>
              <a:t>Use a limited vocabulary, including standard terms used in the data dictionary and specific words that describe the processing rules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14800" y="5678210"/>
            <a:ext cx="49405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5-33 </a:t>
            </a:r>
            <a:r>
              <a:rPr lang="en-US" sz="1400" dirty="0"/>
              <a:t>The VERIFY ORDER process description</a:t>
            </a:r>
          </a:p>
          <a:p>
            <a:r>
              <a:rPr lang="en-US" sz="1400" dirty="0"/>
              <a:t>includes logical rules and a structured English version of</a:t>
            </a:r>
          </a:p>
          <a:p>
            <a:r>
              <a:rPr lang="en-US" sz="1400" dirty="0"/>
              <a:t>the policy. Notice the alignment and indentation of the</a:t>
            </a:r>
          </a:p>
          <a:p>
            <a:r>
              <a:rPr lang="en-US" sz="1400" dirty="0"/>
              <a:t>logic statements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00200"/>
            <a:ext cx="494051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4946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Process Description </a:t>
            </a:r>
            <a:r>
              <a:rPr lang="en-US" dirty="0" smtClean="0"/>
              <a:t>Tools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>
            <a:normAutofit/>
          </a:bodyPr>
          <a:lstStyle/>
          <a:p>
            <a:r>
              <a:rPr lang="en-US" dirty="0"/>
              <a:t>Decision Tables</a:t>
            </a:r>
          </a:p>
          <a:p>
            <a:pPr lvl="1"/>
            <a:r>
              <a:rPr lang="en-US" dirty="0"/>
              <a:t>Shows a logical structure, with all possible combinations of conditions and resulting actions</a:t>
            </a:r>
          </a:p>
          <a:p>
            <a:pPr lvl="1"/>
            <a:r>
              <a:rPr lang="en-US" dirty="0"/>
              <a:t>It is important to consider every possible outcome to ensure that you have overlooked </a:t>
            </a:r>
            <a:r>
              <a:rPr lang="en-US" dirty="0" smtClean="0"/>
              <a:t>nothing</a:t>
            </a:r>
          </a:p>
          <a:p>
            <a:pPr lvl="1"/>
            <a:r>
              <a:rPr lang="en-US" dirty="0"/>
              <a:t>The number of rules doubles each time you add a condition</a:t>
            </a:r>
          </a:p>
          <a:p>
            <a:pPr lvl="1"/>
            <a:r>
              <a:rPr lang="en-US" dirty="0"/>
              <a:t>Can have more than two possible outcomes</a:t>
            </a:r>
          </a:p>
          <a:p>
            <a:pPr lvl="1"/>
            <a:r>
              <a:rPr lang="en-US" dirty="0"/>
              <a:t>Often are the best way to describe a complex set of conditions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247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Overview of Data and Process Modeling Tools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0" y="1481138"/>
            <a:ext cx="9144000" cy="4767262"/>
          </a:xfrm>
        </p:spPr>
        <p:txBody>
          <a:bodyPr>
            <a:normAutofit/>
          </a:bodyPr>
          <a:lstStyle/>
          <a:p>
            <a:r>
              <a:rPr lang="en-US" sz="2800" dirty="0"/>
              <a:t>Systems analysts use many graphical techniques to describe an information system</a:t>
            </a:r>
          </a:p>
          <a:p>
            <a:r>
              <a:rPr lang="en-US" sz="2800" dirty="0"/>
              <a:t>A data flow diagram (DFD) uses various symbols to show how the system transforms input data into useful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0533" y="1143000"/>
            <a:ext cx="8626679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Process Description </a:t>
            </a:r>
            <a:r>
              <a:rPr lang="en-US" dirty="0" smtClean="0"/>
              <a:t>Tools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133600" y="5481965"/>
            <a:ext cx="6586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5-35 </a:t>
            </a:r>
            <a:r>
              <a:rPr lang="en-US" sz="1400" dirty="0"/>
              <a:t>Example of a simple decision table showing the processing logic of the VERIFY ORDER process</a:t>
            </a:r>
          </a:p>
        </p:txBody>
      </p:sp>
      <p:sp>
        <p:nvSpPr>
          <p:cNvPr id="9" name="Rectangle 8"/>
          <p:cNvSpPr/>
          <p:nvPr/>
        </p:nvSpPr>
        <p:spPr>
          <a:xfrm>
            <a:off x="2133600" y="2983468"/>
            <a:ext cx="62184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5-34 </a:t>
            </a:r>
            <a:r>
              <a:rPr lang="en-US" sz="1400" dirty="0"/>
              <a:t>The Verify Order business process has two conditions. For an order to be accepted, </a:t>
            </a:r>
            <a:r>
              <a:rPr lang="en-US" sz="1400" dirty="0" smtClean="0"/>
              <a:t>the product </a:t>
            </a:r>
            <a:r>
              <a:rPr lang="en-US" sz="1400" dirty="0"/>
              <a:t>must be in stock and the customer must have an acceptable credit status</a:t>
            </a:r>
          </a:p>
        </p:txBody>
      </p:sp>
    </p:spTree>
    <p:extLst>
      <p:ext uri="{BB962C8B-B14F-4D97-AF65-F5344CB8AC3E}">
        <p14:creationId xmlns:p14="http://schemas.microsoft.com/office/powerpoint/2010/main" xmlns="" val="11797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3641" y="1039417"/>
            <a:ext cx="8166939" cy="4704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Process Description </a:t>
            </a:r>
            <a:r>
              <a:rPr lang="en-US" dirty="0" smtClean="0"/>
              <a:t>Tools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600200" y="5801380"/>
            <a:ext cx="6586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5-37 </a:t>
            </a:r>
            <a:r>
              <a:rPr lang="en-US" sz="1400" dirty="0"/>
              <a:t>This table is based on the Verify Order conditions shown in Figure 5-36. With three conditions</a:t>
            </a:r>
            <a:r>
              <a:rPr lang="en-US" sz="1400" dirty="0" smtClean="0"/>
              <a:t>,  there </a:t>
            </a:r>
            <a:r>
              <a:rPr lang="en-US" sz="1400" dirty="0"/>
              <a:t>are eight possible combinations, or rules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2693074"/>
            <a:ext cx="80347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5-36 </a:t>
            </a:r>
            <a:r>
              <a:rPr lang="en-US" sz="1400" dirty="0"/>
              <a:t>A third condition has been added to the Verify Order business process. For an order to </a:t>
            </a:r>
            <a:r>
              <a:rPr lang="en-US" sz="1400" dirty="0" smtClean="0"/>
              <a:t>be accepted</a:t>
            </a:r>
            <a:r>
              <a:rPr lang="en-US" sz="1400" dirty="0"/>
              <a:t>, the product must be in stock and the customer must have an acceptable credit status. However, </a:t>
            </a:r>
            <a:r>
              <a:rPr lang="en-US" sz="1400" dirty="0" smtClean="0"/>
              <a:t>the credit </a:t>
            </a:r>
            <a:r>
              <a:rPr lang="en-US" sz="1400" dirty="0"/>
              <a:t>manager now has the authority to waive the credit status requirement</a:t>
            </a:r>
          </a:p>
        </p:txBody>
      </p:sp>
    </p:spTree>
    <p:extLst>
      <p:ext uri="{BB962C8B-B14F-4D97-AF65-F5344CB8AC3E}">
        <p14:creationId xmlns:p14="http://schemas.microsoft.com/office/powerpoint/2010/main" xmlns="" val="382642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Process Description </a:t>
            </a:r>
            <a:r>
              <a:rPr lang="en-US" dirty="0" smtClean="0"/>
              <a:t>Tools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3276600" y="5562600"/>
            <a:ext cx="5562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5-38 </a:t>
            </a:r>
            <a:r>
              <a:rPr lang="en-US" sz="1400" dirty="0"/>
              <a:t>In the first table, dashes have been added to indicate that a condition is not relevant. In </a:t>
            </a:r>
            <a:r>
              <a:rPr lang="en-US" sz="1400" dirty="0" smtClean="0"/>
              <a:t>the second </a:t>
            </a:r>
            <a:r>
              <a:rPr lang="en-US" sz="1400" dirty="0"/>
              <a:t>version, rules have been combined. Notice that in final version, only four rules remain. These </a:t>
            </a:r>
            <a:r>
              <a:rPr lang="en-US" sz="1400" dirty="0" smtClean="0"/>
              <a:t>rules document </a:t>
            </a:r>
            <a:r>
              <a:rPr lang="en-US" sz="1400" dirty="0"/>
              <a:t>the logic, and will be transformed into program code when the system is developed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7904930" cy="458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6311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Process Description </a:t>
            </a:r>
            <a:r>
              <a:rPr lang="en-US" dirty="0" smtClean="0"/>
              <a:t>Tools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667000" y="6029980"/>
            <a:ext cx="6172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5-40 </a:t>
            </a:r>
            <a:r>
              <a:rPr lang="en-US" sz="1400" dirty="0"/>
              <a:t>This decision table is based on the sales promotion policy in Figure 5-39. This is the </a:t>
            </a:r>
            <a:r>
              <a:rPr lang="en-US" sz="1400" dirty="0" smtClean="0"/>
              <a:t>initial version </a:t>
            </a:r>
            <a:r>
              <a:rPr lang="en-US" sz="1400" dirty="0"/>
              <a:t>of the table, before simplification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17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3218" y="3581400"/>
            <a:ext cx="737693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09600" y="2971800"/>
            <a:ext cx="802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5-39 </a:t>
            </a:r>
            <a:r>
              <a:rPr lang="en-US" sz="1400" dirty="0"/>
              <a:t>A sales promotion policy with three conditions. Notice that the first statement contains </a:t>
            </a:r>
            <a:r>
              <a:rPr lang="en-US" sz="1400" dirty="0" smtClean="0"/>
              <a:t>two </a:t>
            </a:r>
            <a:r>
              <a:rPr lang="en-US" sz="1400" i="1" dirty="0" smtClean="0"/>
              <a:t>separate </a:t>
            </a:r>
            <a:r>
              <a:rPr lang="en-US" sz="1400" dirty="0"/>
              <a:t>conditions – one for the 5% discount, and another for the additional discount</a:t>
            </a:r>
          </a:p>
        </p:txBody>
      </p:sp>
    </p:spTree>
    <p:extLst>
      <p:ext uri="{BB962C8B-B14F-4D97-AF65-F5344CB8AC3E}">
        <p14:creationId xmlns:p14="http://schemas.microsoft.com/office/powerpoint/2010/main" xmlns="" val="344369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Process Description </a:t>
            </a:r>
            <a:r>
              <a:rPr lang="en-US" dirty="0" smtClean="0"/>
              <a:t>Tools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990600" y="4343400"/>
            <a:ext cx="7355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5-41 </a:t>
            </a:r>
            <a:r>
              <a:rPr lang="en-US" sz="1400" dirty="0"/>
              <a:t>In this version, dashes have been added to indicate that a condition is not relevant. At </a:t>
            </a:r>
            <a:r>
              <a:rPr lang="en-US" sz="1400" dirty="0" smtClean="0"/>
              <a:t>this point</a:t>
            </a:r>
            <a:r>
              <a:rPr lang="en-US" sz="1400" dirty="0"/>
              <a:t>, it appears that several rules can be combined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599" y="1295400"/>
            <a:ext cx="750770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435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632901"/>
            <a:ext cx="5323943" cy="1920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Process Description Tools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134750" y="4558896"/>
            <a:ext cx="48182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5</a:t>
            </a:r>
            <a:r>
              <a:rPr lang="en-US" sz="1400" b="1" dirty="0" smtClean="0"/>
              <a:t>-42 </a:t>
            </a:r>
            <a:r>
              <a:rPr lang="en-US" sz="1400" dirty="0"/>
              <a:t>This example is based on the same Sales Promotion Policy shown in the decision tables </a:t>
            </a:r>
            <a:r>
              <a:rPr lang="en-US" sz="1400" dirty="0" smtClean="0"/>
              <a:t>in Figures </a:t>
            </a:r>
            <a:br>
              <a:rPr lang="en-US" sz="1400" dirty="0" smtClean="0"/>
            </a:br>
            <a:r>
              <a:rPr lang="en-US" sz="1400" dirty="0" smtClean="0"/>
              <a:t>5-40 </a:t>
            </a:r>
            <a:r>
              <a:rPr lang="en-US" sz="1400" dirty="0"/>
              <a:t>and 5-41 on the previous page. Like a decision table, a decision tree shows all combinations </a:t>
            </a:r>
            <a:r>
              <a:rPr lang="en-US" sz="1400" dirty="0" smtClean="0"/>
              <a:t>of conditions </a:t>
            </a:r>
            <a:r>
              <a:rPr lang="en-US" sz="1400" dirty="0"/>
              <a:t>and outcomes. The main difference is the graphical format, which many viewers find easier to interpret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Decision Trees</a:t>
            </a:r>
          </a:p>
          <a:p>
            <a:pPr lvl="1"/>
            <a:r>
              <a:rPr lang="en-US" sz="2400" dirty="0"/>
              <a:t>G</a:t>
            </a:r>
            <a:r>
              <a:rPr lang="en-US" sz="2400" dirty="0" smtClean="0"/>
              <a:t>raphical </a:t>
            </a:r>
            <a:r>
              <a:rPr lang="en-US" sz="2400" dirty="0"/>
              <a:t>representation of the conditions, actions, and </a:t>
            </a:r>
            <a:r>
              <a:rPr lang="en-US" sz="2400" dirty="0" smtClean="0"/>
              <a:t>rules found </a:t>
            </a:r>
            <a:r>
              <a:rPr lang="en-US" sz="2400" dirty="0"/>
              <a:t>in a decision </a:t>
            </a:r>
            <a:r>
              <a:rPr lang="en-US" sz="2400" dirty="0" smtClean="0"/>
              <a:t>table</a:t>
            </a:r>
          </a:p>
          <a:p>
            <a:pPr lvl="1"/>
            <a:r>
              <a:rPr lang="en-US" sz="2400" dirty="0" smtClean="0"/>
              <a:t>Show </a:t>
            </a:r>
            <a:r>
              <a:rPr lang="en-US" sz="2400" dirty="0"/>
              <a:t>the logic structure in a horizontal </a:t>
            </a:r>
            <a:r>
              <a:rPr lang="en-US" sz="2400" dirty="0" smtClean="0"/>
              <a:t>form that </a:t>
            </a:r>
            <a:r>
              <a:rPr lang="en-US" sz="2400" dirty="0"/>
              <a:t>resembles a tree with the roots at the left and the branches to the </a:t>
            </a:r>
            <a:r>
              <a:rPr lang="en-US" sz="2400" dirty="0" smtClean="0"/>
              <a:t>right</a:t>
            </a:r>
          </a:p>
          <a:p>
            <a:pPr lvl="1"/>
            <a:r>
              <a:rPr lang="en-US" dirty="0"/>
              <a:t>Decision trees and decision tables provide the same results, but in different forms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2172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Pseudocode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5663" y="1911350"/>
            <a:ext cx="4892675" cy="303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Pseudocode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905000"/>
            <a:ext cx="25527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200400"/>
            <a:ext cx="24765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Pseudocode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6538" y="1778000"/>
            <a:ext cx="4005262" cy="368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Pseudocode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8" y="1489075"/>
            <a:ext cx="6713537" cy="387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Data Flow Diagrams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0" y="1481138"/>
            <a:ext cx="9144000" cy="4767262"/>
          </a:xfrm>
        </p:spPr>
        <p:txBody>
          <a:bodyPr>
            <a:normAutofit/>
          </a:bodyPr>
          <a:lstStyle/>
          <a:p>
            <a:r>
              <a:rPr lang="en-US" sz="2800" dirty="0"/>
              <a:t>A data flow diagram (DFD) shows how data moves through an information system but does not show program logic or processing steps</a:t>
            </a:r>
          </a:p>
          <a:p>
            <a:r>
              <a:rPr lang="en-US" sz="2800" dirty="0"/>
              <a:t>A set of DFDs provides a logical model that shows what the system does, not how it does it</a:t>
            </a:r>
          </a:p>
        </p:txBody>
      </p:sp>
    </p:spTree>
    <p:extLst>
      <p:ext uri="{BB962C8B-B14F-4D97-AF65-F5344CB8AC3E}">
        <p14:creationId xmlns:p14="http://schemas.microsoft.com/office/powerpoint/2010/main" xmlns="" val="316031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Decision Table &amp; Decision Tree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41917" y="2086195"/>
            <a:ext cx="5685715" cy="352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0023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Sample Decision Table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8108" y="2681433"/>
            <a:ext cx="5533334" cy="233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127819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Sample Decision Tree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5251" y="2038576"/>
            <a:ext cx="5619048" cy="36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63431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Logical versus Physical Models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381000" y="1481138"/>
            <a:ext cx="8305800" cy="4767262"/>
          </a:xfrm>
        </p:spPr>
        <p:txBody>
          <a:bodyPr>
            <a:normAutofit/>
          </a:bodyPr>
          <a:lstStyle/>
          <a:p>
            <a:r>
              <a:rPr lang="en-US" dirty="0"/>
              <a:t>While structured analysis tools are used to develop a logical model for a new information system, such tools also can be used to develop physical models of an information system</a:t>
            </a:r>
          </a:p>
          <a:p>
            <a:r>
              <a:rPr lang="en-US" dirty="0"/>
              <a:t>A physical model shows how the system’s requirements are implemented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43484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Logical versus Physical </a:t>
            </a:r>
            <a:r>
              <a:rPr lang="en-US" dirty="0" smtClean="0"/>
              <a:t>Models </a:t>
            </a:r>
            <a:r>
              <a:rPr lang="en-US" sz="1200" dirty="0" smtClean="0"/>
              <a:t>(</a:t>
            </a:r>
            <a:r>
              <a:rPr lang="en-US" sz="1200" dirty="0"/>
              <a:t>Cont.)</a:t>
            </a:r>
            <a:endParaRPr lang="en-US" sz="1200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7315200" cy="4919472"/>
          </a:xfrm>
        </p:spPr>
        <p:txBody>
          <a:bodyPr>
            <a:normAutofit/>
          </a:bodyPr>
          <a:lstStyle/>
          <a:p>
            <a:r>
              <a:rPr lang="en-US" dirty="0"/>
              <a:t>Sequence of Models</a:t>
            </a:r>
          </a:p>
          <a:p>
            <a:pPr lvl="1"/>
            <a:r>
              <a:rPr lang="en-US" dirty="0"/>
              <a:t>Many systems analysts create a physical model of the current system and then develop a logical model of the current system before tackling a logical model of the new system</a:t>
            </a:r>
          </a:p>
          <a:p>
            <a:pPr lvl="1"/>
            <a:r>
              <a:rPr lang="en-US" dirty="0"/>
              <a:t>Performing that extra step allows them to understand the current system better</a:t>
            </a:r>
          </a:p>
        </p:txBody>
      </p:sp>
    </p:spTree>
    <p:extLst>
      <p:ext uri="{BB962C8B-B14F-4D97-AF65-F5344CB8AC3E}">
        <p14:creationId xmlns:p14="http://schemas.microsoft.com/office/powerpoint/2010/main" xmlns="" val="34503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Logical versus Physical </a:t>
            </a:r>
            <a:r>
              <a:rPr lang="en-US" dirty="0" smtClean="0"/>
              <a:t>Models </a:t>
            </a:r>
            <a:r>
              <a:rPr lang="en-US" sz="1200" dirty="0" smtClean="0"/>
              <a:t>(</a:t>
            </a:r>
            <a:r>
              <a:rPr lang="en-US" sz="1200" dirty="0"/>
              <a:t>Cont.)</a:t>
            </a:r>
            <a:endParaRPr lang="en-US" sz="1200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7924800" cy="4919472"/>
          </a:xfrm>
        </p:spPr>
        <p:txBody>
          <a:bodyPr>
            <a:normAutofit/>
          </a:bodyPr>
          <a:lstStyle/>
          <a:p>
            <a:r>
              <a:rPr lang="en-US" dirty="0"/>
              <a:t>Four-Model Approach</a:t>
            </a:r>
          </a:p>
          <a:p>
            <a:pPr lvl="1"/>
            <a:r>
              <a:rPr lang="en-US" dirty="0"/>
              <a:t>Develop 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/>
              <a:t>physical model of the current </a:t>
            </a:r>
            <a:r>
              <a:rPr lang="en-US" dirty="0" smtClean="0"/>
              <a:t>system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logical model of the current </a:t>
            </a:r>
            <a:r>
              <a:rPr lang="en-US" dirty="0" smtClean="0"/>
              <a:t>system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logical model of the new </a:t>
            </a:r>
            <a:r>
              <a:rPr lang="en-US" dirty="0" smtClean="0"/>
              <a:t>system</a:t>
            </a:r>
          </a:p>
          <a:p>
            <a:pPr lvl="2"/>
            <a:r>
              <a:rPr lang="en-US" dirty="0" smtClean="0"/>
              <a:t>A physical </a:t>
            </a:r>
            <a:r>
              <a:rPr lang="en-US" dirty="0"/>
              <a:t>model of the new system</a:t>
            </a:r>
          </a:p>
          <a:p>
            <a:pPr lvl="1"/>
            <a:r>
              <a:rPr lang="en-US" dirty="0"/>
              <a:t>The only disadvantage of the four-model approach is the added time and cost</a:t>
            </a:r>
          </a:p>
        </p:txBody>
      </p:sp>
    </p:spTree>
    <p:extLst>
      <p:ext uri="{BB962C8B-B14F-4D97-AF65-F5344CB8AC3E}">
        <p14:creationId xmlns:p14="http://schemas.microsoft.com/office/powerpoint/2010/main" xmlns="" val="261373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F6CA3-9192-46C9-AAD1-2E4D59A9260C}" type="slidenum">
              <a:rPr lang="en-US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685800" y="1481138"/>
            <a:ext cx="8153400" cy="4525962"/>
          </a:xfrm>
        </p:spPr>
        <p:txBody>
          <a:bodyPr rtlCol="0"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/>
              <a:t>During data and process modeling, a systems analyst develops graphical models to show how the system transforms data into useful information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The end product of data and process modeling is a logical model that will support business operations and meet user needs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Data and process modeling involves three main tools: data flow diagrams, a data dictionary, and process descriptions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Data flow diagrams (DFDs) graphically show the movement and transformation of data in the information system</a:t>
            </a:r>
          </a:p>
          <a:p>
            <a:r>
              <a:rPr lang="en-US" dirty="0"/>
              <a:t>DFDs use four symbols</a:t>
            </a:r>
          </a:p>
          <a:p>
            <a:r>
              <a:rPr lang="en-US" dirty="0"/>
              <a:t>A set of DFDs is like a pyramid with the context diagram at the </a:t>
            </a:r>
            <a:r>
              <a:rPr lang="en-US" dirty="0" smtClean="0"/>
              <a:t>top</a:t>
            </a:r>
          </a:p>
          <a:p>
            <a:r>
              <a:rPr lang="en-US" dirty="0"/>
              <a:t>The data dictionary is the central documentation tool for structured analysis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D7164-DFD5-47FD-8CCF-BCF749ED2AE7}" type="slidenum">
              <a:rPr lang="en-US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</a:t>
            </a:r>
            <a:r>
              <a:rPr lang="en-US" sz="12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16155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/>
              <a:t>Each functional primitive process is documented using structured English, decision tables, and decision trees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Structured analysis tools can be used to develop a logical model during one systems analysis phase, and a physical model during the systems design phase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D7164-DFD5-47FD-8CCF-BCF749ED2AE7}" type="slidenum">
              <a:rPr lang="en-US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</a:t>
            </a:r>
            <a:r>
              <a:rPr lang="en-US" sz="12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370457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Data Flow </a:t>
            </a:r>
            <a:r>
              <a:rPr lang="en-US" dirty="0" smtClean="0"/>
              <a:t>Diagrams </a:t>
            </a:r>
            <a:r>
              <a:rPr lang="en-US" sz="1300" dirty="0" smtClean="0"/>
              <a:t>(Cont.)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7200" y="5906869"/>
            <a:ext cx="44856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FIGURE 5</a:t>
            </a:r>
            <a:r>
              <a:rPr lang="en-US" sz="1200" b="1" dirty="0" smtClean="0"/>
              <a:t>-3 </a:t>
            </a:r>
            <a:r>
              <a:rPr lang="en-US" sz="1200" dirty="0"/>
              <a:t>Data flow diagram symbols, symbol names, and examples of the </a:t>
            </a:r>
            <a:r>
              <a:rPr lang="en-US" sz="1200" dirty="0" err="1"/>
              <a:t>Gane</a:t>
            </a:r>
            <a:r>
              <a:rPr lang="en-US" sz="1200" dirty="0"/>
              <a:t> </a:t>
            </a:r>
            <a:r>
              <a:rPr lang="en-US" sz="1200" dirty="0" smtClean="0"/>
              <a:t>and </a:t>
            </a:r>
            <a:r>
              <a:rPr lang="en-US" sz="1200" dirty="0" err="1" smtClean="0"/>
              <a:t>Sarson</a:t>
            </a:r>
            <a:r>
              <a:rPr lang="en-US" sz="1200" dirty="0" smtClean="0"/>
              <a:t> </a:t>
            </a:r>
            <a:r>
              <a:rPr lang="en-US" sz="1200" dirty="0"/>
              <a:t>and Yourdon symbol sets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228601" y="1295400"/>
            <a:ext cx="8686800" cy="4711891"/>
          </a:xfrm>
        </p:spPr>
        <p:txBody>
          <a:bodyPr rtlCol="0">
            <a:normAutofit/>
          </a:bodyPr>
          <a:lstStyle/>
          <a:p>
            <a:r>
              <a:rPr lang="en-US" sz="3000" dirty="0" smtClean="0"/>
              <a:t>DFD Symbols</a:t>
            </a:r>
          </a:p>
          <a:p>
            <a:pPr lvl="1"/>
            <a:r>
              <a:rPr lang="en-US" sz="2000" dirty="0" smtClean="0"/>
              <a:t>Four basic symbols</a:t>
            </a:r>
          </a:p>
          <a:p>
            <a:pPr lvl="1"/>
            <a:r>
              <a:rPr lang="en-US" sz="2000" dirty="0" err="1" smtClean="0"/>
              <a:t>Gane</a:t>
            </a:r>
            <a:r>
              <a:rPr lang="en-US" sz="2000" dirty="0" smtClean="0"/>
              <a:t> &amp; </a:t>
            </a:r>
            <a:r>
              <a:rPr lang="en-US" sz="2000" dirty="0" err="1" smtClean="0"/>
              <a:t>Sarson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used in text</a:t>
            </a:r>
          </a:p>
          <a:p>
            <a:pPr lvl="1"/>
            <a:r>
              <a:rPr lang="en-US" sz="2000" dirty="0" smtClean="0"/>
              <a:t>Yourdon also popular</a:t>
            </a:r>
          </a:p>
          <a:p>
            <a:pPr lvl="1"/>
            <a:endParaRPr lang="en-US" b="1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7162" y="1395412"/>
            <a:ext cx="501015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347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Data Flow </a:t>
            </a:r>
            <a:r>
              <a:rPr lang="en-US" dirty="0" smtClean="0"/>
              <a:t>Diagrams </a:t>
            </a:r>
            <a:r>
              <a:rPr lang="en-US" sz="1300" dirty="0" smtClean="0"/>
              <a:t>(Cont.)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86000" y="1219200"/>
            <a:ext cx="4343400" cy="525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Process Symbol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Must have at least one input and at least one output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Contains business logic that transforms the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Process name identifies its function (verb)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Process number does not signify precedence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Examples: “</a:t>
            </a:r>
            <a:r>
              <a:rPr lang="en-US" sz="2000" dirty="0"/>
              <a:t>print </a:t>
            </a:r>
            <a:r>
              <a:rPr lang="en-US" sz="2000" dirty="0" smtClean="0"/>
              <a:t>bill” </a:t>
            </a:r>
            <a:r>
              <a:rPr lang="en-US" sz="2000" dirty="0"/>
              <a:t>or “add customer</a:t>
            </a:r>
            <a:r>
              <a:rPr lang="en-US" sz="2000" dirty="0" smtClean="0"/>
              <a:t>”</a:t>
            </a:r>
            <a:endParaRPr lang="en-US" dirty="0" smtClean="0"/>
          </a:p>
          <a:p>
            <a:pPr marL="285750" indent="-285750" algn="ctr">
              <a:buFont typeface="Arial" pitchFamily="34" charset="0"/>
              <a:buChar char="•"/>
            </a:pPr>
            <a:endParaRPr lang="en-US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0" y="2133600"/>
            <a:ext cx="4343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005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Data Flow </a:t>
            </a:r>
            <a:r>
              <a:rPr lang="en-US" dirty="0" smtClean="0"/>
              <a:t>Diagrams </a:t>
            </a:r>
            <a:r>
              <a:rPr lang="en-US" sz="1300" dirty="0" smtClean="0"/>
              <a:t>(Cont.)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0" y="2133600"/>
            <a:ext cx="4343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4457700" cy="4091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67225" y="1752600"/>
            <a:ext cx="4572000" cy="284693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5760" indent="-256032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3000" dirty="0">
                <a:latin typeface="+mn-lt"/>
              </a:rPr>
              <a:t>Data flow symbol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sz="2400" dirty="0">
                <a:latin typeface="+mn-lt"/>
              </a:rPr>
              <a:t>Represents one or more data items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sz="2400" dirty="0">
                <a:latin typeface="+mn-lt"/>
              </a:rPr>
              <a:t>The symbol for a data flow is a line with a single or double </a:t>
            </a:r>
            <a:r>
              <a:rPr lang="en-US" sz="2400" dirty="0" smtClean="0">
                <a:latin typeface="+mn-lt"/>
              </a:rPr>
              <a:t>arrowhead</a:t>
            </a:r>
            <a:endParaRPr lang="en-US" sz="240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5779988"/>
            <a:ext cx="6934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5-5 </a:t>
            </a:r>
            <a:r>
              <a:rPr lang="en-US" sz="1400" dirty="0"/>
              <a:t>Examples of correct combinations of data flow and process symbols</a:t>
            </a:r>
          </a:p>
        </p:txBody>
      </p:sp>
    </p:spTree>
    <p:extLst>
      <p:ext uri="{BB962C8B-B14F-4D97-AF65-F5344CB8AC3E}">
        <p14:creationId xmlns:p14="http://schemas.microsoft.com/office/powerpoint/2010/main" xmlns="" val="183224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Data Flow </a:t>
            </a:r>
            <a:r>
              <a:rPr lang="en-US" dirty="0" smtClean="0"/>
              <a:t>Diagrams </a:t>
            </a:r>
            <a:r>
              <a:rPr lang="en-US" sz="1300" dirty="0" smtClean="0"/>
              <a:t>(Cont.)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0" y="2133600"/>
            <a:ext cx="4343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47650" y="1524000"/>
            <a:ext cx="4705350" cy="1939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3000" dirty="0">
                <a:latin typeface="+mn-lt"/>
              </a:rPr>
              <a:t>Data flow symbol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sz="2000" dirty="0" smtClean="0">
                <a:latin typeface="+mn-lt"/>
              </a:rPr>
              <a:t>Spontaneous generation </a:t>
            </a:r>
            <a:r>
              <a:rPr lang="en-US" sz="1900" dirty="0" smtClean="0">
                <a:latin typeface="+mn-lt"/>
              </a:rPr>
              <a:t>(Process must act on input)</a:t>
            </a:r>
            <a:endParaRPr lang="en-US" sz="1900" dirty="0">
              <a:latin typeface="+mn-lt"/>
            </a:endParaRP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sz="2000" dirty="0">
                <a:latin typeface="+mn-lt"/>
              </a:rPr>
              <a:t>Black </a:t>
            </a:r>
            <a:r>
              <a:rPr lang="en-US" sz="2000" dirty="0" smtClean="0">
                <a:latin typeface="+mn-lt"/>
              </a:rPr>
              <a:t>holes</a:t>
            </a:r>
            <a:endParaRPr lang="en-US" sz="2000" dirty="0">
              <a:latin typeface="+mn-lt"/>
            </a:endParaRP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sz="2000" dirty="0">
                <a:latin typeface="+mn-lt"/>
              </a:rPr>
              <a:t>Gray </a:t>
            </a:r>
            <a:r>
              <a:rPr lang="en-US" sz="2000" dirty="0" smtClean="0">
                <a:latin typeface="+mn-lt"/>
              </a:rPr>
              <a:t>holes</a:t>
            </a:r>
            <a:endParaRPr lang="en-US" sz="200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0" y="5294213"/>
            <a:ext cx="6553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5-6 </a:t>
            </a:r>
            <a:r>
              <a:rPr lang="en-US" sz="1400" dirty="0"/>
              <a:t>Examples of incorrect combinations of data flow </a:t>
            </a:r>
            <a:r>
              <a:rPr lang="en-US" sz="1400" dirty="0" smtClean="0"/>
              <a:t>and process </a:t>
            </a:r>
            <a:r>
              <a:rPr lang="en-US" sz="1400" dirty="0"/>
              <a:t>symbols. APPLY INSURANCE PREMIUM has no input and </a:t>
            </a:r>
            <a:r>
              <a:rPr lang="en-US" sz="1400" dirty="0" smtClean="0"/>
              <a:t>is called </a:t>
            </a:r>
            <a:r>
              <a:rPr lang="en-US" sz="1400" dirty="0"/>
              <a:t>a spontaneous generation process. CALCULATE GROSS PAY </a:t>
            </a:r>
            <a:r>
              <a:rPr lang="en-US" sz="1400" dirty="0" smtClean="0"/>
              <a:t>has no </a:t>
            </a:r>
            <a:r>
              <a:rPr lang="en-US" sz="1400" dirty="0"/>
              <a:t>outputs and is called a black hole process. CALCULATE </a:t>
            </a:r>
            <a:r>
              <a:rPr lang="en-US" sz="1400" dirty="0" smtClean="0"/>
              <a:t>GRADE has </a:t>
            </a:r>
            <a:r>
              <a:rPr lang="en-US" sz="1400" dirty="0"/>
              <a:t>an input that is obviously unable to produce the output. </a:t>
            </a:r>
            <a:r>
              <a:rPr lang="en-US" sz="1400" dirty="0" smtClean="0"/>
              <a:t>This process </a:t>
            </a:r>
            <a:r>
              <a:rPr lang="en-US" sz="1400" dirty="0"/>
              <a:t>is called a gray hole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38044"/>
            <a:ext cx="4762500" cy="414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280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1536</TotalTime>
  <Words>2785</Words>
  <Application>Microsoft Office PowerPoint</Application>
  <PresentationFormat>如螢幕大小 (4:3)</PresentationFormat>
  <Paragraphs>373</Paragraphs>
  <Slides>58</Slides>
  <Notes>50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59" baseType="lpstr">
      <vt:lpstr>Concourse</vt:lpstr>
      <vt:lpstr>Systems Analysis and Design  10th Edition</vt:lpstr>
      <vt:lpstr>Chapter Objectives </vt:lpstr>
      <vt:lpstr>Chapter Objectives (Cont.)</vt:lpstr>
      <vt:lpstr>Overview of Data and Process Modeling Tools</vt:lpstr>
      <vt:lpstr>Data Flow Diagrams</vt:lpstr>
      <vt:lpstr>Data Flow Diagrams (Cont.)</vt:lpstr>
      <vt:lpstr>Data Flow Diagrams (Cont.)</vt:lpstr>
      <vt:lpstr>Data Flow Diagrams (Cont.)</vt:lpstr>
      <vt:lpstr>Data Flow Diagrams (Cont.)</vt:lpstr>
      <vt:lpstr>Data Flow Diagrams (Cont.)</vt:lpstr>
      <vt:lpstr>Data Flow Diagrams (Cont.)</vt:lpstr>
      <vt:lpstr>Data Flow Diagrams (Cont.)</vt:lpstr>
      <vt:lpstr>Data Flow Diagrams (Cont.)</vt:lpstr>
      <vt:lpstr>Creating a Set of DFDs</vt:lpstr>
      <vt:lpstr>Creating a Set of DFDs (Cont.)</vt:lpstr>
      <vt:lpstr>Creating a Set of DFDs (Cont.)</vt:lpstr>
      <vt:lpstr>Creating a Set of DFDs (Cont.)</vt:lpstr>
      <vt:lpstr>Creating a Set of DFDs (Cont.)</vt:lpstr>
      <vt:lpstr>Creating a Set of DFDs (Cont.)</vt:lpstr>
      <vt:lpstr>Creating a Set of DFDs (Cont.)</vt:lpstr>
      <vt:lpstr>Creating a Set of DFDs (Cont.)</vt:lpstr>
      <vt:lpstr>Creating a Set of DFDs (Cont.)</vt:lpstr>
      <vt:lpstr>Data Dictionary</vt:lpstr>
      <vt:lpstr>Data Dictionary (Cont.)</vt:lpstr>
      <vt:lpstr>Data Dictionary (Cont.)</vt:lpstr>
      <vt:lpstr>Data Dictionary (Cont.)</vt:lpstr>
      <vt:lpstr>Data Dictionary (Cont.)</vt:lpstr>
      <vt:lpstr>Data Dictionary (Cont.)</vt:lpstr>
      <vt:lpstr>Data Dictionary (Cont.)</vt:lpstr>
      <vt:lpstr>Data Dictionary (Cont.)</vt:lpstr>
      <vt:lpstr>Data Dictionary (Cont.)</vt:lpstr>
      <vt:lpstr>Data Dictionary (Cont.)</vt:lpstr>
      <vt:lpstr>Data Dictionary (Cont.)</vt:lpstr>
      <vt:lpstr>Data Dictionary (Cont.)</vt:lpstr>
      <vt:lpstr>Process Description Tools</vt:lpstr>
      <vt:lpstr>Process Description Tools (Cont.)</vt:lpstr>
      <vt:lpstr>投影片 37</vt:lpstr>
      <vt:lpstr>Process Description Tools (Cont.)</vt:lpstr>
      <vt:lpstr>Process Description Tools (Cont.)</vt:lpstr>
      <vt:lpstr>Process Description Tools (Cont.)</vt:lpstr>
      <vt:lpstr>Process Description Tools (Cont.)</vt:lpstr>
      <vt:lpstr>Process Description Tools (Cont.)</vt:lpstr>
      <vt:lpstr>Process Description Tools (Cont.)</vt:lpstr>
      <vt:lpstr>Process Description Tools (Cont.)</vt:lpstr>
      <vt:lpstr>Process Description Tools (Cont.)</vt:lpstr>
      <vt:lpstr>Pseudocode</vt:lpstr>
      <vt:lpstr>Pseudocode</vt:lpstr>
      <vt:lpstr>Pseudocode</vt:lpstr>
      <vt:lpstr>Pseudocode</vt:lpstr>
      <vt:lpstr>Decision Table &amp; Decision Tree</vt:lpstr>
      <vt:lpstr>A Sample Decision Table</vt:lpstr>
      <vt:lpstr>A Sample Decision Tree</vt:lpstr>
      <vt:lpstr>Logical versus Physical Models</vt:lpstr>
      <vt:lpstr>Logical versus Physical Models (Cont.)</vt:lpstr>
      <vt:lpstr>Logical versus Physical Models (Cont.)</vt:lpstr>
      <vt:lpstr>Chapter Summary</vt:lpstr>
      <vt:lpstr>Chapter Summary (Cont.)</vt:lpstr>
      <vt:lpstr>Chapter Summary (Cont.)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renger</dc:creator>
  <cp:lastModifiedBy>Administrator</cp:lastModifiedBy>
  <cp:revision>157</cp:revision>
  <dcterms:created xsi:type="dcterms:W3CDTF">2009-02-03T18:32:10Z</dcterms:created>
  <dcterms:modified xsi:type="dcterms:W3CDTF">2015-03-18T07:35:37Z</dcterms:modified>
</cp:coreProperties>
</file>