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8"/>
  </p:notesMasterIdLst>
  <p:sldIdLst>
    <p:sldId id="256" r:id="rId3"/>
    <p:sldId id="261" r:id="rId4"/>
    <p:sldId id="262" r:id="rId5"/>
    <p:sldId id="292" r:id="rId6"/>
    <p:sldId id="268" r:id="rId7"/>
    <p:sldId id="277" r:id="rId8"/>
    <p:sldId id="267" r:id="rId9"/>
    <p:sldId id="279" r:id="rId10"/>
    <p:sldId id="288" r:id="rId11"/>
    <p:sldId id="289" r:id="rId12"/>
    <p:sldId id="291" r:id="rId13"/>
    <p:sldId id="266" r:id="rId14"/>
    <p:sldId id="287" r:id="rId15"/>
    <p:sldId id="265" r:id="rId16"/>
    <p:sldId id="273" r:id="rId17"/>
    <p:sldId id="294" r:id="rId18"/>
    <p:sldId id="281" r:id="rId19"/>
    <p:sldId id="282" r:id="rId20"/>
    <p:sldId id="283" r:id="rId21"/>
    <p:sldId id="269" r:id="rId22"/>
    <p:sldId id="274" r:id="rId23"/>
    <p:sldId id="293" r:id="rId24"/>
    <p:sldId id="270" r:id="rId25"/>
    <p:sldId id="275" r:id="rId26"/>
    <p:sldId id="284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80FF"/>
    <a:srgbClr val="78794F"/>
    <a:srgbClr val="4B9571"/>
    <a:srgbClr val="C4FFCA"/>
    <a:srgbClr val="93D49B"/>
    <a:srgbClr val="FFFC93"/>
    <a:srgbClr val="CDFFF5"/>
    <a:srgbClr val="002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3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F915D-BA1D-49F0-98A1-B5611AA64534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119B6-93E2-4F3E-B131-27CCA5EE55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82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這是我們的圖書館有分為</a:t>
            </a:r>
            <a:endParaRPr lang="en-US" altLang="zh-TW" dirty="0" smtClean="0"/>
          </a:p>
          <a:p>
            <a:r>
              <a:rPr lang="zh-TW" altLang="en-US" dirty="0" smtClean="0"/>
              <a:t>紙本書 能夠供會員館外借閱</a:t>
            </a:r>
            <a:endParaRPr lang="en-US" altLang="zh-TW" dirty="0" smtClean="0"/>
          </a:p>
          <a:p>
            <a:r>
              <a:rPr lang="zh-TW" altLang="en-US" dirty="0" smtClean="0"/>
              <a:t>電子書 能夠供會員線上閱讀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然後我們一共有三種身分</a:t>
            </a:r>
            <a:endParaRPr lang="en-US" altLang="zh-TW" dirty="0" smtClean="0"/>
          </a:p>
          <a:p>
            <a:r>
              <a:rPr lang="en-US" altLang="zh-TW" dirty="0" smtClean="0"/>
              <a:t>Guest </a:t>
            </a:r>
          </a:p>
          <a:p>
            <a:r>
              <a:rPr lang="en-US" altLang="zh-TW" dirty="0" smtClean="0"/>
              <a:t>member </a:t>
            </a:r>
          </a:p>
          <a:p>
            <a:r>
              <a:rPr lang="en-US" altLang="zh-TW" dirty="0" smtClean="0"/>
              <a:t>librarian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Guest</a:t>
            </a:r>
            <a:r>
              <a:rPr lang="zh-TW" altLang="en-US" dirty="0" smtClean="0"/>
              <a:t>只能夠搜尋紙本書籍 </a:t>
            </a:r>
            <a:endParaRPr lang="en-US" altLang="zh-TW" dirty="0" smtClean="0"/>
          </a:p>
          <a:p>
            <a:r>
              <a:rPr lang="en-US" altLang="zh-TW" dirty="0" smtClean="0"/>
              <a:t>Member </a:t>
            </a:r>
            <a:r>
              <a:rPr lang="zh-TW" altLang="en-US" dirty="0" smtClean="0"/>
              <a:t>除了能夠搜尋 還能夠借閱紙本書跟閱讀電子書</a:t>
            </a:r>
            <a:endParaRPr lang="en-US" altLang="zh-TW" dirty="0" smtClean="0"/>
          </a:p>
          <a:p>
            <a:r>
              <a:rPr lang="en-US" altLang="zh-TW" dirty="0" smtClean="0"/>
              <a:t>Librarian</a:t>
            </a:r>
            <a:r>
              <a:rPr lang="zh-TW" altLang="en-US" dirty="0" smtClean="0"/>
              <a:t>可以管理館藏資訊 也負責歸還書處理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119B6-93E2-4F3E-B131-27CCA5EE55F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03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solidFill>
          <a:srgbClr val="787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juck3\Dropbox\螢幕截圖\螢幕截圖 2018-05-11 16.14.4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" y="0"/>
            <a:ext cx="914400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pic>
        <p:nvPicPr>
          <p:cNvPr id="5" name="Picture 3" descr="C:\Users\juck3\Dropbox\test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" t="10872"/>
          <a:stretch/>
        </p:blipFill>
        <p:spPr bwMode="auto">
          <a:xfrm rot="21354531">
            <a:off x="1623734" y="2356453"/>
            <a:ext cx="5790415" cy="57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312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juck3\Dropbox\tes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" t="10872"/>
          <a:stretch/>
        </p:blipFill>
        <p:spPr bwMode="auto">
          <a:xfrm rot="21354531">
            <a:off x="821457" y="3729577"/>
            <a:ext cx="7870150" cy="57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3528" y="843558"/>
            <a:ext cx="2771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  <a:latin typeface="Gabriola" panose="04040605051002020D02" pitchFamily="82" charset="0"/>
              </a:rPr>
              <a:t>Group </a:t>
            </a:r>
            <a:r>
              <a:rPr lang="en-US" altLang="zh-TW" sz="4000" dirty="0" smtClean="0">
                <a:solidFill>
                  <a:schemeClr val="bg1"/>
                </a:solidFill>
                <a:latin typeface="Gabriola" panose="04040605051002020D02" pitchFamily="82" charset="0"/>
              </a:rPr>
              <a:t>6   </a:t>
            </a:r>
            <a:endParaRPr lang="en-US" altLang="zh-TW" sz="4000" u="sng" dirty="0">
              <a:solidFill>
                <a:schemeClr val="bg1"/>
              </a:solidFill>
              <a:latin typeface="Gabriola" panose="04040605051002020D02" pitchFamily="82" charset="0"/>
            </a:endParaRPr>
          </a:p>
          <a:p>
            <a:pPr algn="ctr"/>
            <a:r>
              <a:rPr lang="en-US" altLang="zh-TW" sz="4000" u="sng" dirty="0" smtClean="0">
                <a:solidFill>
                  <a:schemeClr val="bg1"/>
                </a:solidFill>
                <a:latin typeface="Gabriola" panose="04040605051002020D02" pitchFamily="82" charset="0"/>
              </a:rPr>
              <a:t>Team </a:t>
            </a:r>
            <a:r>
              <a:rPr lang="en-US" altLang="zh-TW" sz="4000" u="sng" dirty="0">
                <a:solidFill>
                  <a:schemeClr val="bg1"/>
                </a:solidFill>
                <a:latin typeface="Gabriola" panose="04040605051002020D02" pitchFamily="82" charset="0"/>
              </a:rPr>
              <a:t>work 1 </a:t>
            </a:r>
            <a:endParaRPr lang="zh-TW" altLang="en-US" sz="4000" u="sng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sp>
        <p:nvSpPr>
          <p:cNvPr id="14" name="標題 3"/>
          <p:cNvSpPr txBox="1">
            <a:spLocks/>
          </p:cNvSpPr>
          <p:nvPr/>
        </p:nvSpPr>
        <p:spPr>
          <a:xfrm>
            <a:off x="685799" y="3485455"/>
            <a:ext cx="7999919" cy="110251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TW" sz="5400" dirty="0" smtClean="0">
                <a:latin typeface="Gabriola" panose="04040605051002020D02" pitchFamily="82" charset="0"/>
              </a:rPr>
              <a:t>The Library Management System</a:t>
            </a:r>
            <a:endParaRPr lang="zh-TW" altLang="en-US" sz="5400" dirty="0">
              <a:latin typeface="Gabriola" panose="04040605051002020D02" pitchFamily="82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199" y="2441907"/>
            <a:ext cx="19999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 dirty="0" smtClean="0">
                <a:solidFill>
                  <a:schemeClr val="bg1"/>
                </a:solidFill>
                <a:latin typeface="Futura Bk BT" panose="020B0502020204020303" pitchFamily="34" charset="0"/>
              </a:rPr>
              <a:t>A10523006     Maggie</a:t>
            </a:r>
            <a:r>
              <a:rPr lang="zh-TW" altLang="en-US" sz="1200" b="1" dirty="0" smtClean="0">
                <a:solidFill>
                  <a:schemeClr val="bg1"/>
                </a:solidFill>
                <a:latin typeface="Futura Bk BT" panose="020B0502020204020303" pitchFamily="34" charset="0"/>
              </a:rPr>
              <a:t>   </a:t>
            </a:r>
            <a:endParaRPr lang="en-US" altLang="zh-TW" sz="1200" b="1" dirty="0" smtClean="0">
              <a:solidFill>
                <a:schemeClr val="bg1"/>
              </a:solidFill>
              <a:latin typeface="Futura Bk BT" panose="020B0502020204020303" pitchFamily="34" charset="0"/>
            </a:endParaRPr>
          </a:p>
          <a:p>
            <a:r>
              <a:rPr lang="en-US" altLang="zh-TW" sz="1200" b="1" dirty="0" smtClean="0">
                <a:solidFill>
                  <a:schemeClr val="bg1"/>
                </a:solidFill>
                <a:latin typeface="Futura Bk BT" panose="020B0502020204020303" pitchFamily="34" charset="0"/>
              </a:rPr>
              <a:t>A10523049     </a:t>
            </a:r>
            <a:r>
              <a:rPr lang="en-US" altLang="zh-TW" sz="1200" b="1" dirty="0">
                <a:solidFill>
                  <a:schemeClr val="bg1"/>
                </a:solidFill>
                <a:latin typeface="Futura Bk BT" panose="020B0502020204020303" pitchFamily="34" charset="0"/>
              </a:rPr>
              <a:t>Peggy</a:t>
            </a:r>
          </a:p>
          <a:p>
            <a:r>
              <a:rPr lang="en-US" altLang="zh-TW" sz="1200" b="1" dirty="0">
                <a:solidFill>
                  <a:schemeClr val="bg1"/>
                </a:solidFill>
                <a:latin typeface="Futura Bk BT" panose="020B0502020204020303" pitchFamily="34" charset="0"/>
              </a:rPr>
              <a:t>B10423003     </a:t>
            </a:r>
            <a:r>
              <a:rPr lang="en-US" altLang="zh-TW" sz="1200" b="1" dirty="0" smtClean="0">
                <a:solidFill>
                  <a:schemeClr val="bg1"/>
                </a:solidFill>
                <a:latin typeface="Futura Bk BT" panose="020B0502020204020303" pitchFamily="34" charset="0"/>
              </a:rPr>
              <a:t>Kurumi</a:t>
            </a:r>
            <a:r>
              <a:rPr lang="zh-TW" altLang="en-US" sz="1200" b="1" dirty="0" smtClean="0">
                <a:solidFill>
                  <a:schemeClr val="bg1"/>
                </a:solidFill>
                <a:latin typeface="Futura Bk BT" panose="020B0502020204020303" pitchFamily="34" charset="0"/>
              </a:rPr>
              <a:t>   </a:t>
            </a:r>
            <a:endParaRPr lang="en-US" altLang="zh-TW" sz="1200" b="1" dirty="0" smtClean="0">
              <a:solidFill>
                <a:schemeClr val="bg1"/>
              </a:solidFill>
              <a:latin typeface="Futura Bk BT" panose="020B0502020204020303" pitchFamily="34" charset="0"/>
            </a:endParaRPr>
          </a:p>
          <a:p>
            <a:r>
              <a:rPr lang="en-US" altLang="zh-TW" sz="1200" b="1" dirty="0" smtClean="0">
                <a:solidFill>
                  <a:schemeClr val="bg1"/>
                </a:solidFill>
                <a:latin typeface="Futura Bk BT" panose="020B0502020204020303" pitchFamily="34" charset="0"/>
              </a:rPr>
              <a:t>B10423029     Bean</a:t>
            </a:r>
            <a:endParaRPr lang="en-US" altLang="zh-TW" sz="1200" b="1" dirty="0">
              <a:solidFill>
                <a:schemeClr val="bg1"/>
              </a:solidFill>
              <a:latin typeface="Futura Bk BT" panose="020B0502020204020303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35696" y="2441906"/>
            <a:ext cx="20644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 dirty="0">
                <a:solidFill>
                  <a:schemeClr val="bg1"/>
                </a:solidFill>
                <a:latin typeface="Futura Bk BT" panose="020B0502020204020303" pitchFamily="34" charset="0"/>
              </a:rPr>
              <a:t>B10523020     </a:t>
            </a:r>
            <a:r>
              <a:rPr lang="en-US" altLang="zh-TW" sz="1200" b="1" dirty="0" err="1">
                <a:solidFill>
                  <a:schemeClr val="bg1"/>
                </a:solidFill>
                <a:latin typeface="Futura Bk BT" panose="020B0502020204020303" pitchFamily="34" charset="0"/>
              </a:rPr>
              <a:t>Kendy</a:t>
            </a:r>
            <a:endParaRPr lang="en-US" altLang="zh-TW" sz="1200" b="1" dirty="0">
              <a:solidFill>
                <a:schemeClr val="bg1"/>
              </a:solidFill>
              <a:latin typeface="Futura Bk BT" panose="020B0502020204020303" pitchFamily="34" charset="0"/>
            </a:endParaRPr>
          </a:p>
          <a:p>
            <a:r>
              <a:rPr lang="en-US" altLang="zh-TW" sz="1200" b="1" dirty="0">
                <a:solidFill>
                  <a:schemeClr val="bg1"/>
                </a:solidFill>
                <a:latin typeface="Futura Bk BT" panose="020B0502020204020303" pitchFamily="34" charset="0"/>
              </a:rPr>
              <a:t>B10523030     Jerry</a:t>
            </a:r>
          </a:p>
          <a:p>
            <a:r>
              <a:rPr lang="en-US" altLang="zh-TW" sz="1200" b="1" dirty="0">
                <a:solidFill>
                  <a:schemeClr val="bg1"/>
                </a:solidFill>
                <a:latin typeface="Futura Bk BT" panose="020B0502020204020303" pitchFamily="34" charset="0"/>
              </a:rPr>
              <a:t>B10523053     Lynn</a:t>
            </a:r>
          </a:p>
          <a:p>
            <a:r>
              <a:rPr lang="en-US" altLang="zh-TW" sz="1200" b="1" dirty="0">
                <a:solidFill>
                  <a:schemeClr val="bg1"/>
                </a:solidFill>
                <a:latin typeface="Futura Bk BT" panose="020B0502020204020303" pitchFamily="34" charset="0"/>
              </a:rPr>
              <a:t>M10723001   </a:t>
            </a:r>
            <a:r>
              <a:rPr lang="zh-TW" altLang="en-US" sz="1200" b="1" dirty="0">
                <a:solidFill>
                  <a:schemeClr val="bg1"/>
                </a:solidFill>
                <a:latin typeface="Futura Bk BT" panose="020B0502020204020303" pitchFamily="34" charset="0"/>
              </a:rPr>
              <a:t> </a:t>
            </a:r>
            <a:r>
              <a:rPr lang="en-US" altLang="zh-TW" sz="1200" b="1" dirty="0">
                <a:solidFill>
                  <a:schemeClr val="bg1"/>
                </a:solidFill>
                <a:latin typeface="Futura Bk BT" panose="020B0502020204020303" pitchFamily="34" charset="0"/>
              </a:rPr>
              <a:t>Joe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-Use </a:t>
            </a:r>
            <a:r>
              <a:rPr lang="en-US" altLang="zh-TW" sz="4400" b="0" dirty="0">
                <a:latin typeface="Gabriola" panose="04040605051002020D02" pitchFamily="82" charset="0"/>
              </a:rPr>
              <a:t>Case </a:t>
            </a:r>
            <a:r>
              <a:rPr lang="en-US" altLang="zh-TW" sz="4400" b="0" dirty="0" smtClean="0">
                <a:latin typeface="Gabriola" panose="04040605051002020D02" pitchFamily="82" charset="0"/>
              </a:rPr>
              <a:t>Description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x  </a:t>
            </a:r>
            <a:r>
              <a:rPr lang="en-US" altLang="zh-TW" sz="2000" b="0" dirty="0">
                <a:latin typeface="Gabriola" panose="04040605051002020D02" pitchFamily="82" charset="0"/>
              </a:rPr>
              <a:t>Peggy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-3</a:t>
            </a:r>
            <a:endParaRPr lang="zh-TW" altLang="en-US" sz="2000" b="0" dirty="0"/>
          </a:p>
        </p:txBody>
      </p:sp>
      <p:pic>
        <p:nvPicPr>
          <p:cNvPr id="7170" name="Picture 2" descr="C:\Users\juck3\Dropbox\螢幕截圖\螢幕截圖 2018-05-11 20.00.3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" t="46650" r="3525" b="23501"/>
          <a:stretch/>
        </p:blipFill>
        <p:spPr bwMode="auto">
          <a:xfrm>
            <a:off x="1204331" y="1059582"/>
            <a:ext cx="6590371" cy="39799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428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-Use </a:t>
            </a:r>
            <a:r>
              <a:rPr lang="en-US" altLang="zh-TW" sz="4400" b="0" dirty="0">
                <a:latin typeface="Gabriola" panose="04040605051002020D02" pitchFamily="82" charset="0"/>
              </a:rPr>
              <a:t>Case </a:t>
            </a:r>
            <a:r>
              <a:rPr lang="en-US" altLang="zh-TW" sz="4400" b="0" dirty="0" smtClean="0">
                <a:latin typeface="Gabriola" panose="04040605051002020D02" pitchFamily="82" charset="0"/>
              </a:rPr>
              <a:t>Description </a:t>
            </a:r>
            <a:r>
              <a:rPr lang="en-US" altLang="zh-TW" sz="2000" b="0" dirty="0">
                <a:latin typeface="Gabriola" panose="04040605051002020D02" pitchFamily="82" charset="0"/>
              </a:rPr>
              <a:t>x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 Peggy -4</a:t>
            </a:r>
            <a:endParaRPr lang="zh-TW" altLang="en-US" sz="2000" b="0" dirty="0"/>
          </a:p>
        </p:txBody>
      </p:sp>
      <p:pic>
        <p:nvPicPr>
          <p:cNvPr id="5122" name="Picture 2" descr="C:\Users\juck3\Dropbox\螢幕截圖\螢幕截圖 2018-05-11 20.00.3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" t="78098" r="4652" b="1388"/>
          <a:stretch/>
        </p:blipFill>
        <p:spPr bwMode="auto">
          <a:xfrm>
            <a:off x="1215483" y="1379634"/>
            <a:ext cx="6501162" cy="273516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86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67544" y="2067694"/>
            <a:ext cx="8229600" cy="857250"/>
          </a:xfrm>
        </p:spPr>
        <p:txBody>
          <a:bodyPr/>
          <a:lstStyle/>
          <a:p>
            <a:r>
              <a:rPr lang="en-US" altLang="zh-TW" sz="5400" b="0" dirty="0">
                <a:latin typeface="Gabriola" panose="04040605051002020D02" pitchFamily="82" charset="0"/>
              </a:rPr>
              <a:t>Activity Diagram</a:t>
            </a:r>
            <a:endParaRPr lang="zh-TW" altLang="en-US" sz="5400" b="0" dirty="0"/>
          </a:p>
        </p:txBody>
      </p:sp>
      <p:sp>
        <p:nvSpPr>
          <p:cNvPr id="3" name="矩形 2"/>
          <p:cNvSpPr/>
          <p:nvPr/>
        </p:nvSpPr>
        <p:spPr>
          <a:xfrm>
            <a:off x="4332450" y="3550245"/>
            <a:ext cx="455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Gabriola" panose="04040605051002020D02" pitchFamily="82" charset="0"/>
              </a:rPr>
              <a:t>Joe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44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-Activity Diagram </a:t>
            </a:r>
            <a:r>
              <a:rPr lang="en-US" altLang="zh-TW" sz="2000" b="0" dirty="0">
                <a:latin typeface="Gabriola" panose="04040605051002020D02" pitchFamily="82" charset="0"/>
              </a:rPr>
              <a:t>x  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Joe</a:t>
            </a:r>
            <a:endParaRPr lang="zh-TW" altLang="en-US" sz="2000" b="0" dirty="0"/>
          </a:p>
        </p:txBody>
      </p:sp>
      <p:sp>
        <p:nvSpPr>
          <p:cNvPr id="4" name="矩形 3"/>
          <p:cNvSpPr/>
          <p:nvPr/>
        </p:nvSpPr>
        <p:spPr>
          <a:xfrm>
            <a:off x="971600" y="4964155"/>
            <a:ext cx="3456384" cy="179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716016" y="963382"/>
            <a:ext cx="3456384" cy="89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2" descr="C:\Users\juck3\Dropbox\螢幕截圖\螢幕截圖 2018-05-11 16.14.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51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juck3\Downloads\Manage_book_V15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4"/>
          <a:stretch/>
        </p:blipFill>
        <p:spPr bwMode="auto">
          <a:xfrm>
            <a:off x="618665" y="915566"/>
            <a:ext cx="7901727" cy="932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03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20988E-6 L -0.00191 -1.029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514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67544" y="2074540"/>
            <a:ext cx="8229600" cy="857250"/>
          </a:xfrm>
        </p:spPr>
        <p:txBody>
          <a:bodyPr/>
          <a:lstStyle/>
          <a:p>
            <a:r>
              <a:rPr lang="en-US" altLang="zh-TW" sz="5400" b="0" dirty="0">
                <a:latin typeface="Gabriola" panose="04040605051002020D02" pitchFamily="82" charset="0"/>
              </a:rPr>
              <a:t>Sequence Diagram</a:t>
            </a:r>
            <a:endParaRPr lang="zh-TW" altLang="en-US" sz="5400" b="0" dirty="0"/>
          </a:p>
        </p:txBody>
      </p:sp>
      <p:sp>
        <p:nvSpPr>
          <p:cNvPr id="4" name="矩形 3"/>
          <p:cNvSpPr/>
          <p:nvPr/>
        </p:nvSpPr>
        <p:spPr>
          <a:xfrm>
            <a:off x="4211960" y="3579862"/>
            <a:ext cx="675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Gabriola" panose="04040605051002020D02" pitchFamily="82" charset="0"/>
              </a:rPr>
              <a:t>Lynn</a:t>
            </a:r>
          </a:p>
        </p:txBody>
      </p:sp>
    </p:spTree>
    <p:extLst>
      <p:ext uri="{BB962C8B-B14F-4D97-AF65-F5344CB8AC3E}">
        <p14:creationId xmlns:p14="http://schemas.microsoft.com/office/powerpoint/2010/main" val="285315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-Sequence Diagram </a:t>
            </a:r>
            <a:r>
              <a:rPr lang="en-US" altLang="zh-TW" sz="2000" b="0" dirty="0">
                <a:latin typeface="Gabriola" panose="04040605051002020D02" pitchFamily="82" charset="0"/>
              </a:rPr>
              <a:t>x  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Lynn -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old</a:t>
            </a:r>
            <a:endParaRPr lang="zh-TW" altLang="en-US" sz="2000" b="0" dirty="0"/>
          </a:p>
        </p:txBody>
      </p:sp>
      <p:pic>
        <p:nvPicPr>
          <p:cNvPr id="5" name="圖片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13"/>
          <a:stretch/>
        </p:blipFill>
        <p:spPr bwMode="auto">
          <a:xfrm>
            <a:off x="251520" y="1131590"/>
            <a:ext cx="8659046" cy="30963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乘號 1"/>
          <p:cNvSpPr/>
          <p:nvPr/>
        </p:nvSpPr>
        <p:spPr>
          <a:xfrm>
            <a:off x="4123843" y="2499742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45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-Sequence Diagram </a:t>
            </a:r>
            <a:r>
              <a:rPr lang="en-US" altLang="zh-TW" sz="2000" b="0" dirty="0">
                <a:latin typeface="Gabriola" panose="04040605051002020D02" pitchFamily="82" charset="0"/>
              </a:rPr>
              <a:t>x  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Lynn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–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1</a:t>
            </a:r>
            <a:endParaRPr lang="zh-TW" altLang="en-US" sz="2000" b="0" dirty="0"/>
          </a:p>
        </p:txBody>
      </p:sp>
      <p:pic>
        <p:nvPicPr>
          <p:cNvPr id="1026" name="Picture 2" descr="C:\Users\juck3\Downloads\Manage Book V1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079"/>
          <a:stretch/>
        </p:blipFill>
        <p:spPr bwMode="auto">
          <a:xfrm>
            <a:off x="35496" y="915566"/>
            <a:ext cx="9117053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59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-Sequence Diagram </a:t>
            </a:r>
            <a:r>
              <a:rPr lang="en-US" altLang="zh-TW" sz="2000" b="0" dirty="0">
                <a:latin typeface="Gabriola" panose="04040605051002020D02" pitchFamily="82" charset="0"/>
              </a:rPr>
              <a:t>x  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Lynn - 2</a:t>
            </a:r>
            <a:endParaRPr lang="zh-TW" altLang="en-US" sz="2000" b="0" dirty="0"/>
          </a:p>
        </p:txBody>
      </p:sp>
      <p:pic>
        <p:nvPicPr>
          <p:cNvPr id="7" name="Picture 2" descr="C:\Users\juck3\Downloads\Manage Book V1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57" b="59208"/>
          <a:stretch/>
        </p:blipFill>
        <p:spPr bwMode="auto">
          <a:xfrm>
            <a:off x="60715" y="1347614"/>
            <a:ext cx="9083285" cy="303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juck3\Downloads\Manage Book V1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448"/>
          <a:stretch/>
        </p:blipFill>
        <p:spPr bwMode="auto">
          <a:xfrm>
            <a:off x="60714" y="915566"/>
            <a:ext cx="908328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74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-Sequence Diagram </a:t>
            </a:r>
            <a:r>
              <a:rPr lang="en-US" altLang="zh-TW" sz="2000" b="0" dirty="0">
                <a:latin typeface="Gabriola" panose="04040605051002020D02" pitchFamily="82" charset="0"/>
              </a:rPr>
              <a:t>x  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Lynn -3</a:t>
            </a:r>
            <a:endParaRPr lang="zh-TW" altLang="en-US" sz="2000" b="0" dirty="0"/>
          </a:p>
        </p:txBody>
      </p:sp>
      <p:pic>
        <p:nvPicPr>
          <p:cNvPr id="11" name="Picture 2" descr="C:\Users\juck3\Downloads\Manage Book V1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00" b="30736"/>
          <a:stretch/>
        </p:blipFill>
        <p:spPr bwMode="auto">
          <a:xfrm>
            <a:off x="60714" y="1347614"/>
            <a:ext cx="9083285" cy="334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juck3\Downloads\Manage Book V1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139"/>
          <a:stretch/>
        </p:blipFill>
        <p:spPr bwMode="auto">
          <a:xfrm>
            <a:off x="60714" y="915566"/>
            <a:ext cx="9083285" cy="46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46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-Sequence Diagram </a:t>
            </a:r>
            <a:r>
              <a:rPr lang="en-US" altLang="zh-TW" sz="2000" b="0" dirty="0">
                <a:latin typeface="Gabriola" panose="04040605051002020D02" pitchFamily="82" charset="0"/>
              </a:rPr>
              <a:t>x  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Lynn -4</a:t>
            </a:r>
            <a:endParaRPr lang="zh-TW" altLang="en-US" sz="2000" b="0" dirty="0"/>
          </a:p>
        </p:txBody>
      </p:sp>
      <p:pic>
        <p:nvPicPr>
          <p:cNvPr id="2051" name="Picture 3" descr="C:\Users\juck3\Downloads\Manage Book V1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11"/>
          <a:stretch/>
        </p:blipFill>
        <p:spPr bwMode="auto">
          <a:xfrm>
            <a:off x="251520" y="1346664"/>
            <a:ext cx="8613753" cy="379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juck3\Downloads\Manage Book V1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402"/>
          <a:stretch/>
        </p:blipFill>
        <p:spPr bwMode="auto">
          <a:xfrm>
            <a:off x="251520" y="915566"/>
            <a:ext cx="8613753" cy="43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0" dirty="0" smtClean="0">
                <a:latin typeface="Gabriola" panose="04040605051002020D02" pitchFamily="82" charset="0"/>
              </a:rPr>
              <a:t> </a:t>
            </a:r>
            <a:r>
              <a:rPr lang="en-US" altLang="zh-TW" sz="4400" b="0" dirty="0" smtClean="0">
                <a:latin typeface="Gabriola" panose="04040605051002020D02" pitchFamily="82" charset="0"/>
              </a:rPr>
              <a:t>- Content</a:t>
            </a:r>
            <a:endParaRPr lang="en-US" altLang="ko-KR" sz="4400" b="0" dirty="0">
              <a:ea typeface="맑은 고딕" pitchFamily="50" charset="-127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14586" y="1347614"/>
            <a:ext cx="43148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800" b="1" dirty="0" smtClean="0">
                <a:latin typeface="Futura Bk BT" panose="020B0502020204020303" pitchFamily="34" charset="0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altLang="zh-TW" sz="2800" b="1" dirty="0" smtClean="0">
                <a:latin typeface="Futura Bk BT" panose="020B0502020204020303" pitchFamily="34" charset="0"/>
              </a:rPr>
              <a:t>Use Case Diagram</a:t>
            </a:r>
          </a:p>
          <a:p>
            <a:pPr marL="342900" indent="-342900">
              <a:buAutoNum type="arabicPeriod"/>
            </a:pPr>
            <a:r>
              <a:rPr lang="en-US" altLang="zh-TW" sz="2800" b="1" dirty="0" smtClean="0">
                <a:latin typeface="Futura Bk BT" panose="020B0502020204020303" pitchFamily="34" charset="0"/>
              </a:rPr>
              <a:t>Use Case Description</a:t>
            </a:r>
          </a:p>
          <a:p>
            <a:pPr marL="342900" indent="-342900">
              <a:buAutoNum type="arabicPeriod"/>
            </a:pPr>
            <a:r>
              <a:rPr lang="en-US" altLang="zh-TW" sz="2800" b="1" dirty="0" smtClean="0">
                <a:latin typeface="Futura Bk BT" panose="020B0502020204020303" pitchFamily="34" charset="0"/>
              </a:rPr>
              <a:t>Activity Diagram</a:t>
            </a:r>
          </a:p>
          <a:p>
            <a:pPr marL="342900" indent="-342900">
              <a:buAutoNum type="arabicPeriod"/>
            </a:pPr>
            <a:r>
              <a:rPr lang="en-US" altLang="zh-TW" sz="2800" b="1" dirty="0" smtClean="0">
                <a:latin typeface="Futura Bk BT" panose="020B0502020204020303" pitchFamily="34" charset="0"/>
              </a:rPr>
              <a:t>Sequence Diagram</a:t>
            </a:r>
          </a:p>
          <a:p>
            <a:pPr marL="342900" indent="-342900">
              <a:buAutoNum type="arabicPeriod"/>
            </a:pPr>
            <a:r>
              <a:rPr lang="en-US" altLang="zh-TW" sz="2800" b="1" dirty="0" smtClean="0">
                <a:latin typeface="Futura Bk BT" panose="020B0502020204020303" pitchFamily="34" charset="0"/>
              </a:rPr>
              <a:t>Class Diagram</a:t>
            </a:r>
          </a:p>
          <a:p>
            <a:pPr marL="342900" indent="-342900">
              <a:buAutoNum type="arabicPeriod"/>
            </a:pPr>
            <a:r>
              <a:rPr lang="en-US" altLang="zh-TW" sz="2800" b="1" dirty="0" smtClean="0">
                <a:latin typeface="Futura Bk BT" panose="020B0502020204020303" pitchFamily="34" charset="0"/>
              </a:rPr>
              <a:t>Behavior State Machine</a:t>
            </a:r>
            <a:endParaRPr lang="zh-TW" altLang="en-US" sz="2800" b="1" dirty="0">
              <a:latin typeface="Futura Bk BT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25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67544" y="2067694"/>
            <a:ext cx="8229600" cy="857250"/>
          </a:xfrm>
        </p:spPr>
        <p:txBody>
          <a:bodyPr/>
          <a:lstStyle/>
          <a:p>
            <a:r>
              <a:rPr lang="en-US" altLang="zh-TW" sz="5400" b="0" dirty="0">
                <a:latin typeface="Gabriola" panose="04040605051002020D02" pitchFamily="82" charset="0"/>
              </a:rPr>
              <a:t>Class Diagram</a:t>
            </a:r>
            <a:endParaRPr lang="zh-TW" altLang="en-US" sz="5400" b="0" dirty="0"/>
          </a:p>
        </p:txBody>
      </p:sp>
      <p:sp>
        <p:nvSpPr>
          <p:cNvPr id="5" name="矩形 4"/>
          <p:cNvSpPr/>
          <p:nvPr/>
        </p:nvSpPr>
        <p:spPr>
          <a:xfrm>
            <a:off x="4211960" y="3550245"/>
            <a:ext cx="788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 smtClean="0">
                <a:solidFill>
                  <a:schemeClr val="bg1"/>
                </a:solidFill>
                <a:latin typeface="Gabriola" panose="04040605051002020D02" pitchFamily="82" charset="0"/>
              </a:rPr>
              <a:t>Kendy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06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-Class Diagram </a:t>
            </a:r>
            <a:r>
              <a:rPr lang="en-US" altLang="zh-TW" sz="2000" b="0" dirty="0">
                <a:latin typeface="Gabriola" panose="04040605051002020D02" pitchFamily="82" charset="0"/>
              </a:rPr>
              <a:t>x   </a:t>
            </a:r>
            <a:r>
              <a:rPr lang="en-US" altLang="zh-TW" sz="2000" b="0" dirty="0" err="1" smtClean="0">
                <a:latin typeface="Gabriola" panose="04040605051002020D02" pitchFamily="82" charset="0"/>
              </a:rPr>
              <a:t>Kendy</a:t>
            </a:r>
            <a:r>
              <a:rPr lang="zh-TW" altLang="en-US" sz="2000" b="0" dirty="0" smtClean="0">
                <a:latin typeface="Gabriola" panose="04040605051002020D02" pitchFamily="82" charset="0"/>
              </a:rPr>
              <a:t>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- old</a:t>
            </a:r>
            <a:endParaRPr lang="zh-TW" altLang="en-US" sz="2000" b="0" dirty="0"/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88" y="915565"/>
            <a:ext cx="7020780" cy="4269855"/>
          </a:xfrm>
          <a:prstGeom prst="rect">
            <a:avLst/>
          </a:prstGeom>
        </p:spPr>
      </p:pic>
      <p:sp>
        <p:nvSpPr>
          <p:cNvPr id="3" name="乘號 2"/>
          <p:cNvSpPr/>
          <p:nvPr/>
        </p:nvSpPr>
        <p:spPr>
          <a:xfrm>
            <a:off x="4139952" y="2593292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3608" y="1995686"/>
            <a:ext cx="1800200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乘號 6"/>
          <p:cNvSpPr/>
          <p:nvPr/>
        </p:nvSpPr>
        <p:spPr>
          <a:xfrm>
            <a:off x="2305120" y="1839094"/>
            <a:ext cx="313184" cy="31318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rgbClr val="FF0000"/>
              </a:solidFill>
            </a:endParaRPr>
          </a:p>
        </p:txBody>
      </p:sp>
      <p:sp>
        <p:nvSpPr>
          <p:cNvPr id="9" name="乘號 8"/>
          <p:cNvSpPr/>
          <p:nvPr/>
        </p:nvSpPr>
        <p:spPr>
          <a:xfrm>
            <a:off x="3057075" y="3587114"/>
            <a:ext cx="156592" cy="1565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59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-Class Diagram </a:t>
            </a:r>
            <a:r>
              <a:rPr lang="en-US" altLang="zh-TW" sz="2000" b="0" dirty="0">
                <a:latin typeface="Gabriola" panose="04040605051002020D02" pitchFamily="82" charset="0"/>
              </a:rPr>
              <a:t>x   </a:t>
            </a:r>
            <a:r>
              <a:rPr lang="en-US" altLang="zh-TW" sz="2000" b="0" dirty="0" err="1" smtClean="0">
                <a:latin typeface="Gabriola" panose="04040605051002020D02" pitchFamily="82" charset="0"/>
              </a:rPr>
              <a:t>Kendy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 - new</a:t>
            </a:r>
            <a:endParaRPr lang="zh-TW" altLang="en-US" sz="2000" b="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57" y="915566"/>
            <a:ext cx="8033100" cy="422793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99992" y="1491630"/>
            <a:ext cx="1152128" cy="504056"/>
          </a:xfrm>
          <a:prstGeom prst="rect">
            <a:avLst/>
          </a:prstGeom>
          <a:noFill/>
          <a:ln>
            <a:solidFill>
              <a:srgbClr val="0D8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596336" y="2931790"/>
            <a:ext cx="1152128" cy="792088"/>
          </a:xfrm>
          <a:prstGeom prst="rect">
            <a:avLst/>
          </a:prstGeom>
          <a:noFill/>
          <a:ln>
            <a:solidFill>
              <a:srgbClr val="0D8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6228184" y="3029533"/>
            <a:ext cx="0" cy="190289"/>
          </a:xfrm>
          <a:prstGeom prst="straightConnector1">
            <a:avLst/>
          </a:prstGeom>
          <a:ln w="19050">
            <a:solidFill>
              <a:srgbClr val="0D8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3779912" y="3939902"/>
            <a:ext cx="0" cy="190289"/>
          </a:xfrm>
          <a:prstGeom prst="straightConnector1">
            <a:avLst/>
          </a:prstGeom>
          <a:ln w="19050">
            <a:solidFill>
              <a:srgbClr val="0D8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50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67544" y="2067694"/>
            <a:ext cx="8229600" cy="857250"/>
          </a:xfrm>
        </p:spPr>
        <p:txBody>
          <a:bodyPr/>
          <a:lstStyle/>
          <a:p>
            <a:r>
              <a:rPr lang="en-US" altLang="zh-TW" sz="5400" b="0" dirty="0">
                <a:latin typeface="Gabriola" panose="04040605051002020D02" pitchFamily="82" charset="0"/>
              </a:rPr>
              <a:t>Behavior State Machine</a:t>
            </a:r>
            <a:endParaRPr lang="zh-TW" altLang="en-US" sz="5400" b="0" dirty="0"/>
          </a:p>
        </p:txBody>
      </p:sp>
      <p:sp>
        <p:nvSpPr>
          <p:cNvPr id="3" name="矩形 2"/>
          <p:cNvSpPr/>
          <p:nvPr/>
        </p:nvSpPr>
        <p:spPr>
          <a:xfrm>
            <a:off x="4283968" y="3550245"/>
            <a:ext cx="631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Gabriola" panose="04040605051002020D02" pitchFamily="82" charset="0"/>
              </a:rPr>
              <a:t>Jerry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61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-Behavior </a:t>
            </a:r>
            <a:r>
              <a:rPr lang="en-US" altLang="zh-TW" sz="4400" b="0" dirty="0">
                <a:latin typeface="Gabriola" panose="04040605051002020D02" pitchFamily="82" charset="0"/>
              </a:rPr>
              <a:t>State </a:t>
            </a:r>
            <a:r>
              <a:rPr lang="en-US" altLang="zh-TW" sz="4400" b="0" dirty="0" smtClean="0">
                <a:latin typeface="Gabriola" panose="04040605051002020D02" pitchFamily="82" charset="0"/>
              </a:rPr>
              <a:t>Machine </a:t>
            </a:r>
            <a:r>
              <a:rPr lang="en-US" altLang="zh-TW" sz="2000" b="0" dirty="0">
                <a:latin typeface="Gabriola" panose="04040605051002020D02" pitchFamily="82" charset="0"/>
              </a:rPr>
              <a:t>x  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Jerry</a:t>
            </a:r>
            <a:endParaRPr lang="zh-TW" altLang="en-US" sz="2000" b="0" dirty="0"/>
          </a:p>
        </p:txBody>
      </p:sp>
      <p:pic>
        <p:nvPicPr>
          <p:cNvPr id="5" name="圖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275606"/>
            <a:ext cx="9036496" cy="357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6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3"/>
          <p:cNvSpPr txBox="1">
            <a:spLocks/>
          </p:cNvSpPr>
          <p:nvPr/>
        </p:nvSpPr>
        <p:spPr>
          <a:xfrm>
            <a:off x="685800" y="2045295"/>
            <a:ext cx="7772400" cy="110251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TW" sz="5400" b="0" dirty="0" smtClean="0">
                <a:latin typeface="Gabriola" panose="04040605051002020D02" pitchFamily="82" charset="0"/>
              </a:rPr>
              <a:t>Thank  you!</a:t>
            </a:r>
            <a:endParaRPr lang="zh-TW" altLang="en-US" sz="5400" b="0" dirty="0">
              <a:latin typeface="Gabriola" panose="04040605051002020D02" pitchFamily="8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44485" y="3507854"/>
            <a:ext cx="1026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Gabriola" panose="04040605051002020D02" pitchFamily="82" charset="0"/>
              </a:rPr>
              <a:t>Group 6 </a:t>
            </a:r>
            <a:endParaRPr lang="zh-TW" altLang="en-US" sz="2400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6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/>
          <a:lstStyle/>
          <a:p>
            <a:r>
              <a:rPr lang="en-US" altLang="zh-TW" sz="5400" b="0" dirty="0">
                <a:latin typeface="Gabriola" panose="04040605051002020D02" pitchFamily="82" charset="0"/>
              </a:rPr>
              <a:t>Introduction</a:t>
            </a:r>
            <a:endParaRPr lang="zh-TW" altLang="en-US" sz="5400" b="0" dirty="0"/>
          </a:p>
        </p:txBody>
      </p:sp>
      <p:sp>
        <p:nvSpPr>
          <p:cNvPr id="3" name="矩形 2"/>
          <p:cNvSpPr/>
          <p:nvPr/>
        </p:nvSpPr>
        <p:spPr>
          <a:xfrm>
            <a:off x="4139952" y="3622253"/>
            <a:ext cx="878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Gabriola" panose="04040605051002020D02" pitchFamily="82" charset="0"/>
              </a:rPr>
              <a:t>Maggie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8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-Introduction 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x   Maggie</a:t>
            </a:r>
            <a:endParaRPr lang="zh-TW" altLang="en-US" sz="2000" b="0" dirty="0"/>
          </a:p>
        </p:txBody>
      </p:sp>
      <p:sp>
        <p:nvSpPr>
          <p:cNvPr id="4" name="AutoShape 2" descr="Ebook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1266" name="Picture 2" descr="C:\Users\juck3\Downloads\eboo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12665"/>
            <a:ext cx="1403301" cy="140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juck3\Downloads\books-stack-of-thre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53392"/>
            <a:ext cx="1470933" cy="147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083626" y="3334221"/>
            <a:ext cx="984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latin typeface="Gabriola" panose="04040605051002020D02" pitchFamily="82" charset="0"/>
              </a:rPr>
              <a:t>E-book</a:t>
            </a:r>
          </a:p>
        </p:txBody>
      </p:sp>
      <p:sp>
        <p:nvSpPr>
          <p:cNvPr id="7" name="矩形 6"/>
          <p:cNvSpPr/>
          <p:nvPr/>
        </p:nvSpPr>
        <p:spPr>
          <a:xfrm>
            <a:off x="3059832" y="1606029"/>
            <a:ext cx="1043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latin typeface="Gabriola" panose="04040605051002020D02" pitchFamily="82" charset="0"/>
              </a:rPr>
              <a:t>Book</a:t>
            </a:r>
          </a:p>
        </p:txBody>
      </p:sp>
      <p:pic>
        <p:nvPicPr>
          <p:cNvPr id="1026" name="Picture 2" descr="C:\Users\juck3\Downloads\bell-boy (1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54765"/>
            <a:ext cx="817184" cy="81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uck3\Downloads\ma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85190"/>
            <a:ext cx="791742" cy="79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uck3\Downloads\specialist-us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09751"/>
            <a:ext cx="845975" cy="84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364088" y="1491630"/>
            <a:ext cx="9572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 smtClean="0">
                <a:latin typeface="Gabriola" panose="04040605051002020D02" pitchFamily="82" charset="0"/>
              </a:rPr>
              <a:t>Member</a:t>
            </a:r>
            <a:endParaRPr lang="en-US" altLang="zh-TW" sz="2000" b="1" dirty="0">
              <a:latin typeface="Gabriola" panose="04040605051002020D02" pitchFamily="82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36096" y="2571750"/>
            <a:ext cx="7207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 smtClean="0">
                <a:latin typeface="Gabriola" panose="04040605051002020D02" pitchFamily="82" charset="0"/>
              </a:rPr>
              <a:t>Guest</a:t>
            </a:r>
            <a:endParaRPr lang="en-US" altLang="zh-TW" sz="2000" b="1" dirty="0">
              <a:latin typeface="Gabriola" panose="04040605051002020D02" pitchFamily="82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36096" y="3579862"/>
            <a:ext cx="1060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 smtClean="0">
                <a:latin typeface="Gabriola" panose="04040605051002020D02" pitchFamily="82" charset="0"/>
              </a:rPr>
              <a:t>Librarian</a:t>
            </a:r>
            <a:endParaRPr lang="en-US" altLang="zh-TW" sz="2000" b="1" dirty="0">
              <a:latin typeface="Gabriola" panose="04040605051002020D02" pitchFamily="82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80112" y="2850490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Gabriola" panose="04040605051002020D02" pitchFamily="82" charset="0"/>
                <a:ea typeface="Gadugi" panose="020B0502040204020203" pitchFamily="34" charset="0"/>
              </a:rPr>
              <a:t>search </a:t>
            </a:r>
            <a:r>
              <a:rPr lang="en-US" altLang="zh-TW" dirty="0">
                <a:latin typeface="Gabriola" panose="04040605051002020D02" pitchFamily="82" charset="0"/>
                <a:ea typeface="Gadugi" panose="020B0502040204020203" pitchFamily="34" charset="0"/>
              </a:rPr>
              <a:t>Paper </a:t>
            </a:r>
            <a:r>
              <a:rPr lang="en-US" altLang="zh-TW" dirty="0" smtClean="0">
                <a:latin typeface="Gabriola" panose="04040605051002020D02" pitchFamily="82" charset="0"/>
                <a:ea typeface="Gadugi" panose="020B0502040204020203" pitchFamily="34" charset="0"/>
              </a:rPr>
              <a:t>book.</a:t>
            </a:r>
            <a:endParaRPr lang="zh-TW" altLang="en-US" dirty="0">
              <a:latin typeface="Gabriola" panose="04040605051002020D02" pitchFamily="82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00250" y="1932407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latin typeface="Gabriola" panose="04040605051002020D02" pitchFamily="82" charset="0"/>
              </a:rPr>
              <a:t>Search </a:t>
            </a:r>
            <a:r>
              <a:rPr lang="en-US" altLang="zh-TW" dirty="0" smtClean="0">
                <a:latin typeface="Gabriola" panose="04040605051002020D02" pitchFamily="82" charset="0"/>
              </a:rPr>
              <a:t>&amp; Borrow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096344" y="3673356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Gabriola" panose="04040605051002020D02" pitchFamily="82" charset="0"/>
              </a:rPr>
              <a:t>Search &amp; Read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539948" y="1779662"/>
            <a:ext cx="26324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Gabriola" panose="04040605051002020D02" pitchFamily="82" charset="0"/>
                <a:ea typeface="Gadugi" panose="020B0502040204020203" pitchFamily="34" charset="0"/>
              </a:rPr>
              <a:t>search </a:t>
            </a:r>
            <a:r>
              <a:rPr lang="en-US" altLang="zh-TW" dirty="0">
                <a:latin typeface="Gabriola" panose="04040605051002020D02" pitchFamily="82" charset="0"/>
                <a:ea typeface="Gadugi" panose="020B0502040204020203" pitchFamily="34" charset="0"/>
              </a:rPr>
              <a:t>Paper book</a:t>
            </a:r>
            <a:r>
              <a:rPr lang="en-US" altLang="zh-TW" dirty="0" smtClean="0">
                <a:latin typeface="Gabriola" panose="04040605051002020D02" pitchFamily="82" charset="0"/>
                <a:ea typeface="Gadugi" panose="020B0502040204020203" pitchFamily="34" charset="0"/>
              </a:rPr>
              <a:t>.</a:t>
            </a:r>
            <a:endParaRPr lang="en-US" altLang="zh-TW" dirty="0" smtClean="0">
              <a:latin typeface="Gabriola" panose="04040605051002020D02" pitchFamily="82" charset="0"/>
            </a:endParaRPr>
          </a:p>
          <a:p>
            <a:r>
              <a:rPr lang="en-US" altLang="zh-TW" dirty="0" smtClean="0">
                <a:latin typeface="Gabriola" panose="04040605051002020D02" pitchFamily="82" charset="0"/>
              </a:rPr>
              <a:t>borrow </a:t>
            </a:r>
            <a:r>
              <a:rPr lang="en-US" altLang="zh-TW" dirty="0">
                <a:latin typeface="Gabriola" panose="04040605051002020D02" pitchFamily="82" charset="0"/>
              </a:rPr>
              <a:t>paper book &amp;</a:t>
            </a:r>
            <a:r>
              <a:rPr lang="en-US" altLang="zh-TW" dirty="0" smtClean="0">
                <a:latin typeface="Gabriola" panose="04040605051002020D02" pitchFamily="82" charset="0"/>
              </a:rPr>
              <a:t> </a:t>
            </a:r>
            <a:r>
              <a:rPr lang="en-US" altLang="zh-TW" dirty="0">
                <a:latin typeface="Gabriola" panose="04040605051002020D02" pitchFamily="82" charset="0"/>
              </a:rPr>
              <a:t>read E-book.</a:t>
            </a:r>
            <a:endParaRPr lang="zh-TW" altLang="en-US" dirty="0">
              <a:latin typeface="Gabriola" panose="04040605051002020D02" pitchFamily="82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16624" y="379588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latin typeface="Gabriola" panose="04040605051002020D02" pitchFamily="82" charset="0"/>
              </a:rPr>
              <a:t>returning </a:t>
            </a:r>
            <a:r>
              <a:rPr lang="en-US" altLang="zh-TW" dirty="0" smtClean="0">
                <a:latin typeface="Gabriola" panose="04040605051002020D02" pitchFamily="82" charset="0"/>
              </a:rPr>
              <a:t>books  </a:t>
            </a:r>
          </a:p>
          <a:p>
            <a:r>
              <a:rPr lang="en-US" altLang="zh-TW" dirty="0" smtClean="0">
                <a:latin typeface="Gabriola" panose="04040605051002020D02" pitchFamily="82" charset="0"/>
              </a:rPr>
              <a:t>managing </a:t>
            </a:r>
            <a:r>
              <a:rPr lang="en-US" altLang="zh-TW" dirty="0">
                <a:latin typeface="Gabriola" panose="04040605051002020D02" pitchFamily="82" charset="0"/>
              </a:rPr>
              <a:t>the collection of the library.</a:t>
            </a:r>
            <a:endParaRPr lang="zh-TW" altLang="en-US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395536" y="2067694"/>
            <a:ext cx="8229600" cy="857250"/>
          </a:xfrm>
        </p:spPr>
        <p:txBody>
          <a:bodyPr/>
          <a:lstStyle/>
          <a:p>
            <a:r>
              <a:rPr lang="en-US" altLang="zh-TW" sz="5400" b="0" dirty="0">
                <a:latin typeface="Gabriola" panose="04040605051002020D02" pitchFamily="82" charset="0"/>
              </a:rPr>
              <a:t>Use Case Diagram</a:t>
            </a:r>
            <a:endParaRPr lang="zh-TW" altLang="en-US" sz="5400" b="0" dirty="0"/>
          </a:p>
        </p:txBody>
      </p:sp>
      <p:sp>
        <p:nvSpPr>
          <p:cNvPr id="2" name="矩形 1"/>
          <p:cNvSpPr/>
          <p:nvPr/>
        </p:nvSpPr>
        <p:spPr>
          <a:xfrm>
            <a:off x="4139952" y="3651870"/>
            <a:ext cx="928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Gabriola" panose="04040605051002020D02" pitchFamily="82" charset="0"/>
              </a:rPr>
              <a:t>Kurumi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47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-Use </a:t>
            </a:r>
            <a:r>
              <a:rPr lang="en-US" altLang="zh-TW" sz="4400" b="0" dirty="0">
                <a:latin typeface="Gabriola" panose="04040605051002020D02" pitchFamily="82" charset="0"/>
              </a:rPr>
              <a:t>Case </a:t>
            </a:r>
            <a:r>
              <a:rPr lang="en-US" altLang="zh-TW" sz="4400" b="0" dirty="0" smtClean="0">
                <a:latin typeface="Gabriola" panose="04040605051002020D02" pitchFamily="82" charset="0"/>
              </a:rPr>
              <a:t>Diagram </a:t>
            </a:r>
            <a:r>
              <a:rPr lang="en-US" altLang="zh-TW" sz="2000" b="0" dirty="0">
                <a:latin typeface="Gabriola" panose="04040605051002020D02" pitchFamily="82" charset="0"/>
              </a:rPr>
              <a:t>x  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Kurumi</a:t>
            </a:r>
            <a:endParaRPr lang="zh-TW" altLang="en-US" sz="2000" b="0" dirty="0"/>
          </a:p>
        </p:txBody>
      </p:sp>
      <p:pic>
        <p:nvPicPr>
          <p:cNvPr id="5" name="圖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079" y="987574"/>
            <a:ext cx="5407843" cy="404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67544" y="2067694"/>
            <a:ext cx="8229600" cy="857250"/>
          </a:xfrm>
        </p:spPr>
        <p:txBody>
          <a:bodyPr/>
          <a:lstStyle/>
          <a:p>
            <a:r>
              <a:rPr lang="en-US" altLang="zh-TW" sz="5400" b="0" dirty="0">
                <a:latin typeface="Gabriola" panose="04040605051002020D02" pitchFamily="82" charset="0"/>
              </a:rPr>
              <a:t>Use Case Description</a:t>
            </a:r>
            <a:endParaRPr lang="zh-TW" altLang="en-US" sz="5400" b="0" dirty="0"/>
          </a:p>
        </p:txBody>
      </p:sp>
      <p:sp>
        <p:nvSpPr>
          <p:cNvPr id="3" name="矩形 2"/>
          <p:cNvSpPr/>
          <p:nvPr/>
        </p:nvSpPr>
        <p:spPr>
          <a:xfrm>
            <a:off x="4139952" y="3651870"/>
            <a:ext cx="740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Gabriola" panose="04040605051002020D02" pitchFamily="82" charset="0"/>
              </a:rPr>
              <a:t>Peggy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09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-Use </a:t>
            </a:r>
            <a:r>
              <a:rPr lang="en-US" altLang="zh-TW" sz="4400" b="0" dirty="0">
                <a:latin typeface="Gabriola" panose="04040605051002020D02" pitchFamily="82" charset="0"/>
              </a:rPr>
              <a:t>Case </a:t>
            </a:r>
            <a:r>
              <a:rPr lang="en-US" altLang="zh-TW" sz="4400" b="0" dirty="0" smtClean="0">
                <a:latin typeface="Gabriola" panose="04040605051002020D02" pitchFamily="82" charset="0"/>
              </a:rPr>
              <a:t>Description </a:t>
            </a:r>
            <a:r>
              <a:rPr lang="en-US" altLang="zh-TW" sz="2000" b="0" dirty="0">
                <a:latin typeface="Gabriola" panose="04040605051002020D02" pitchFamily="82" charset="0"/>
              </a:rPr>
              <a:t>x  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Peggy -1</a:t>
            </a:r>
            <a:endParaRPr lang="zh-TW" altLang="en-US" sz="2000" b="0" dirty="0"/>
          </a:p>
        </p:txBody>
      </p:sp>
      <p:pic>
        <p:nvPicPr>
          <p:cNvPr id="5122" name="Picture 2" descr="C:\Users\juck3\Dropbox\螢幕截圖\螢幕截圖 2018-05-11 20.00.3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712"/>
          <a:stretch/>
        </p:blipFill>
        <p:spPr bwMode="auto">
          <a:xfrm>
            <a:off x="1115616" y="1104230"/>
            <a:ext cx="6923088" cy="3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73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-Use </a:t>
            </a:r>
            <a:r>
              <a:rPr lang="en-US" altLang="zh-TW" sz="4400" b="0" dirty="0">
                <a:latin typeface="Gabriola" panose="04040605051002020D02" pitchFamily="82" charset="0"/>
              </a:rPr>
              <a:t>Case </a:t>
            </a:r>
            <a:r>
              <a:rPr lang="en-US" altLang="zh-TW" sz="4400" b="0" dirty="0" smtClean="0">
                <a:latin typeface="Gabriola" panose="04040605051002020D02" pitchFamily="82" charset="0"/>
              </a:rPr>
              <a:t>Description </a:t>
            </a:r>
            <a:r>
              <a:rPr lang="en-US" altLang="zh-TW" sz="2000" b="0" dirty="0">
                <a:latin typeface="Gabriola" panose="04040605051002020D02" pitchFamily="82" charset="0"/>
              </a:rPr>
              <a:t>x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 Peggy -2</a:t>
            </a:r>
            <a:endParaRPr lang="zh-TW" altLang="en-US" sz="2000" b="0" dirty="0"/>
          </a:p>
        </p:txBody>
      </p:sp>
      <p:pic>
        <p:nvPicPr>
          <p:cNvPr id="5122" name="Picture 2" descr="C:\Users\juck3\Dropbox\螢幕截圖\螢幕截圖 2018-05-11 20.00.3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04" b="53430"/>
          <a:stretch/>
        </p:blipFill>
        <p:spPr bwMode="auto">
          <a:xfrm>
            <a:off x="1115616" y="1347110"/>
            <a:ext cx="6923088" cy="244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67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278</Words>
  <Application>Microsoft Office PowerPoint</Application>
  <PresentationFormat>如螢幕大小 (16:9)</PresentationFormat>
  <Paragraphs>75</Paragraphs>
  <Slides>25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25</vt:i4>
      </vt:variant>
    </vt:vector>
  </HeadingPairs>
  <TitlesOfParts>
    <vt:vector size="27" baseType="lpstr">
      <vt:lpstr>Office Theme</vt:lpstr>
      <vt:lpstr>Custom Design</vt:lpstr>
      <vt:lpstr>PowerPoint 簡報</vt:lpstr>
      <vt:lpstr> - Content</vt:lpstr>
      <vt:lpstr>Introduction</vt:lpstr>
      <vt:lpstr>-Introduction  x   Maggie</vt:lpstr>
      <vt:lpstr>Use Case Diagram</vt:lpstr>
      <vt:lpstr>-Use Case Diagram x   Kurumi</vt:lpstr>
      <vt:lpstr>Use Case Description</vt:lpstr>
      <vt:lpstr>-Use Case Description x   Peggy -1</vt:lpstr>
      <vt:lpstr>-Use Case Description x  Peggy -2</vt:lpstr>
      <vt:lpstr>-Use Case Description x  Peggy -3</vt:lpstr>
      <vt:lpstr>-Use Case Description x  Peggy -4</vt:lpstr>
      <vt:lpstr>Activity Diagram</vt:lpstr>
      <vt:lpstr>-Activity Diagram x   Joe</vt:lpstr>
      <vt:lpstr>Sequence Diagram</vt:lpstr>
      <vt:lpstr>-Sequence Diagram x   Lynn - old</vt:lpstr>
      <vt:lpstr>-Sequence Diagram x   Lynn – 1</vt:lpstr>
      <vt:lpstr>-Sequence Diagram x   Lynn - 2</vt:lpstr>
      <vt:lpstr>-Sequence Diagram x   Lynn -3</vt:lpstr>
      <vt:lpstr>-Sequence Diagram x   Lynn -4</vt:lpstr>
      <vt:lpstr>Class Diagram</vt:lpstr>
      <vt:lpstr>-Class Diagram x   Kendy - old</vt:lpstr>
      <vt:lpstr>-Class Diagram x   Kendy - new</vt:lpstr>
      <vt:lpstr>Behavior State Machine</vt:lpstr>
      <vt:lpstr>-Behavior State Machine x   Jerry</vt:lpstr>
      <vt:lpstr>PowerPoint 簡報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JerryChien</cp:lastModifiedBy>
  <cp:revision>61</cp:revision>
  <dcterms:created xsi:type="dcterms:W3CDTF">2014-04-01T16:27:38Z</dcterms:created>
  <dcterms:modified xsi:type="dcterms:W3CDTF">2018-05-12T19:30:43Z</dcterms:modified>
</cp:coreProperties>
</file>