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6"/>
  </p:notesMasterIdLst>
  <p:sldIdLst>
    <p:sldId id="256" r:id="rId3"/>
    <p:sldId id="261" r:id="rId4"/>
    <p:sldId id="262" r:id="rId5"/>
    <p:sldId id="292" r:id="rId6"/>
    <p:sldId id="268" r:id="rId7"/>
    <p:sldId id="277" r:id="rId8"/>
    <p:sldId id="267" r:id="rId9"/>
    <p:sldId id="279" r:id="rId10"/>
    <p:sldId id="288" r:id="rId11"/>
    <p:sldId id="289" r:id="rId12"/>
    <p:sldId id="291" r:id="rId13"/>
    <p:sldId id="266" r:id="rId14"/>
    <p:sldId id="287" r:id="rId15"/>
    <p:sldId id="265" r:id="rId16"/>
    <p:sldId id="273" r:id="rId17"/>
    <p:sldId id="281" r:id="rId18"/>
    <p:sldId id="282" r:id="rId19"/>
    <p:sldId id="283" r:id="rId20"/>
    <p:sldId id="269" r:id="rId21"/>
    <p:sldId id="274" r:id="rId22"/>
    <p:sldId id="270" r:id="rId23"/>
    <p:sldId id="275" r:id="rId24"/>
    <p:sldId id="284" r:id="rId2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794F"/>
    <a:srgbClr val="4B9571"/>
    <a:srgbClr val="C4FFCA"/>
    <a:srgbClr val="93D49B"/>
    <a:srgbClr val="FFFC93"/>
    <a:srgbClr val="CDFFF5"/>
    <a:srgbClr val="0D80FF"/>
    <a:srgbClr val="0022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-77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F915D-BA1D-49F0-98A1-B5611AA64534}" type="datetimeFigureOut">
              <a:rPr lang="zh-TW" altLang="en-US" smtClean="0"/>
              <a:t>2018/5/12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119B6-93E2-4F3E-B131-27CCA5EE55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882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這是我們的圖書館有分為</a:t>
            </a:r>
            <a:endParaRPr lang="en-US" altLang="zh-TW" dirty="0" smtClean="0"/>
          </a:p>
          <a:p>
            <a:r>
              <a:rPr lang="zh-TW" altLang="en-US" dirty="0" smtClean="0"/>
              <a:t>紙本書 能夠供會員館外借閱</a:t>
            </a:r>
            <a:endParaRPr lang="en-US" altLang="zh-TW" dirty="0" smtClean="0"/>
          </a:p>
          <a:p>
            <a:r>
              <a:rPr lang="zh-TW" altLang="en-US" dirty="0" smtClean="0"/>
              <a:t>電子書 能夠供會員線上閱讀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然後我們一共有三種身分</a:t>
            </a:r>
            <a:endParaRPr lang="en-US" altLang="zh-TW" dirty="0" smtClean="0"/>
          </a:p>
          <a:p>
            <a:r>
              <a:rPr lang="en-US" altLang="zh-TW" dirty="0" smtClean="0"/>
              <a:t>Guest </a:t>
            </a:r>
          </a:p>
          <a:p>
            <a:r>
              <a:rPr lang="en-US" altLang="zh-TW" dirty="0" smtClean="0"/>
              <a:t>member </a:t>
            </a:r>
          </a:p>
          <a:p>
            <a:r>
              <a:rPr lang="en-US" altLang="zh-TW" dirty="0" smtClean="0"/>
              <a:t>librarian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Guest</a:t>
            </a:r>
            <a:r>
              <a:rPr lang="zh-TW" altLang="en-US" dirty="0" smtClean="0"/>
              <a:t>只能夠搜尋紙本書籍 </a:t>
            </a:r>
            <a:endParaRPr lang="en-US" altLang="zh-TW" dirty="0" smtClean="0"/>
          </a:p>
          <a:p>
            <a:r>
              <a:rPr lang="en-US" altLang="zh-TW" dirty="0" smtClean="0"/>
              <a:t>Member </a:t>
            </a:r>
            <a:r>
              <a:rPr lang="zh-TW" altLang="en-US" dirty="0" smtClean="0"/>
              <a:t>除了能夠搜尋 還能夠借閱紙本書跟閱讀電子書</a:t>
            </a:r>
            <a:endParaRPr lang="en-US" altLang="zh-TW" dirty="0" smtClean="0"/>
          </a:p>
          <a:p>
            <a:r>
              <a:rPr lang="en-US" altLang="zh-TW" dirty="0" smtClean="0"/>
              <a:t>Librarian</a:t>
            </a:r>
            <a:r>
              <a:rPr lang="zh-TW" altLang="en-US" dirty="0" smtClean="0"/>
              <a:t>可以管理館藏資訊 也負責歸還書處理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119B6-93E2-4F3E-B131-27CCA5EE55F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303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bg>
      <p:bgPr>
        <a:solidFill>
          <a:srgbClr val="787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juck3\Dropbox\螢幕截圖\螢幕截圖 2018-05-11 16.14.4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6" y="0"/>
            <a:ext cx="914400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pic>
        <p:nvPicPr>
          <p:cNvPr id="5" name="Picture 3" descr="C:\Users\juck3\Dropbox\test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" t="10872"/>
          <a:stretch/>
        </p:blipFill>
        <p:spPr bwMode="auto">
          <a:xfrm rot="21354531">
            <a:off x="1623734" y="2356453"/>
            <a:ext cx="5790415" cy="57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6312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3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juck3\Dropbox\test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" t="10872"/>
          <a:stretch/>
        </p:blipFill>
        <p:spPr bwMode="auto">
          <a:xfrm rot="21354531">
            <a:off x="821457" y="3729577"/>
            <a:ext cx="7870150" cy="57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23528" y="843558"/>
            <a:ext cx="27718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000" dirty="0">
                <a:solidFill>
                  <a:schemeClr val="bg1"/>
                </a:solidFill>
                <a:latin typeface="Gabriola" panose="04040605051002020D02" pitchFamily="82" charset="0"/>
              </a:rPr>
              <a:t>Group </a:t>
            </a:r>
            <a:r>
              <a:rPr lang="en-US" altLang="zh-TW" sz="4000" dirty="0" smtClean="0">
                <a:solidFill>
                  <a:schemeClr val="bg1"/>
                </a:solidFill>
                <a:latin typeface="Gabriola" panose="04040605051002020D02" pitchFamily="82" charset="0"/>
              </a:rPr>
              <a:t>6   </a:t>
            </a:r>
            <a:endParaRPr lang="en-US" altLang="zh-TW" sz="4000" u="sng" dirty="0">
              <a:solidFill>
                <a:schemeClr val="bg1"/>
              </a:solidFill>
              <a:latin typeface="Gabriola" panose="04040605051002020D02" pitchFamily="82" charset="0"/>
            </a:endParaRPr>
          </a:p>
          <a:p>
            <a:pPr algn="ctr"/>
            <a:r>
              <a:rPr lang="en-US" altLang="zh-TW" sz="4000" u="sng" dirty="0" smtClean="0">
                <a:solidFill>
                  <a:schemeClr val="bg1"/>
                </a:solidFill>
                <a:latin typeface="Gabriola" panose="04040605051002020D02" pitchFamily="82" charset="0"/>
              </a:rPr>
              <a:t>Team </a:t>
            </a:r>
            <a:r>
              <a:rPr lang="en-US" altLang="zh-TW" sz="4000" u="sng" dirty="0">
                <a:solidFill>
                  <a:schemeClr val="bg1"/>
                </a:solidFill>
                <a:latin typeface="Gabriola" panose="04040605051002020D02" pitchFamily="82" charset="0"/>
              </a:rPr>
              <a:t>work 1 </a:t>
            </a:r>
            <a:endParaRPr lang="zh-TW" altLang="en-US" sz="4000" u="sng" dirty="0">
              <a:solidFill>
                <a:schemeClr val="bg1"/>
              </a:solidFill>
              <a:latin typeface="Gabriola" panose="04040605051002020D02" pitchFamily="82" charset="0"/>
            </a:endParaRPr>
          </a:p>
        </p:txBody>
      </p:sp>
      <p:sp>
        <p:nvSpPr>
          <p:cNvPr id="14" name="標題 3"/>
          <p:cNvSpPr txBox="1">
            <a:spLocks/>
          </p:cNvSpPr>
          <p:nvPr/>
        </p:nvSpPr>
        <p:spPr>
          <a:xfrm>
            <a:off x="685799" y="3485455"/>
            <a:ext cx="7999919" cy="1102519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zh-TW" sz="5400" dirty="0" smtClean="0">
                <a:latin typeface="Gabriola" panose="04040605051002020D02" pitchFamily="82" charset="0"/>
              </a:rPr>
              <a:t>The Library Management System</a:t>
            </a:r>
            <a:endParaRPr lang="zh-TW" altLang="en-US" sz="5400" dirty="0">
              <a:latin typeface="Gabriola" panose="04040605051002020D02" pitchFamily="82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0199" y="2441907"/>
            <a:ext cx="19999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b="1" dirty="0" smtClean="0">
                <a:solidFill>
                  <a:schemeClr val="bg1"/>
                </a:solidFill>
                <a:latin typeface="Futura Bk BT" panose="020B0502020204020303" pitchFamily="34" charset="0"/>
              </a:rPr>
              <a:t>A10523006     Maggie</a:t>
            </a:r>
            <a:r>
              <a:rPr lang="zh-TW" altLang="en-US" sz="1200" b="1" dirty="0" smtClean="0">
                <a:solidFill>
                  <a:schemeClr val="bg1"/>
                </a:solidFill>
                <a:latin typeface="Futura Bk BT" panose="020B0502020204020303" pitchFamily="34" charset="0"/>
              </a:rPr>
              <a:t>   </a:t>
            </a:r>
            <a:endParaRPr lang="en-US" altLang="zh-TW" sz="1200" b="1" dirty="0" smtClean="0">
              <a:solidFill>
                <a:schemeClr val="bg1"/>
              </a:solidFill>
              <a:latin typeface="Futura Bk BT" panose="020B0502020204020303" pitchFamily="34" charset="0"/>
            </a:endParaRPr>
          </a:p>
          <a:p>
            <a:r>
              <a:rPr lang="en-US" altLang="zh-TW" sz="1200" b="1" dirty="0" smtClean="0">
                <a:solidFill>
                  <a:schemeClr val="bg1"/>
                </a:solidFill>
                <a:latin typeface="Futura Bk BT" panose="020B0502020204020303" pitchFamily="34" charset="0"/>
              </a:rPr>
              <a:t>A10523049     </a:t>
            </a:r>
            <a:r>
              <a:rPr lang="en-US" altLang="zh-TW" sz="1200" b="1" dirty="0">
                <a:solidFill>
                  <a:schemeClr val="bg1"/>
                </a:solidFill>
                <a:latin typeface="Futura Bk BT" panose="020B0502020204020303" pitchFamily="34" charset="0"/>
              </a:rPr>
              <a:t>Peggy</a:t>
            </a:r>
          </a:p>
          <a:p>
            <a:r>
              <a:rPr lang="en-US" altLang="zh-TW" sz="1200" b="1" dirty="0">
                <a:solidFill>
                  <a:schemeClr val="bg1"/>
                </a:solidFill>
                <a:latin typeface="Futura Bk BT" panose="020B0502020204020303" pitchFamily="34" charset="0"/>
              </a:rPr>
              <a:t>B10423003     </a:t>
            </a:r>
            <a:r>
              <a:rPr lang="en-US" altLang="zh-TW" sz="1200" b="1" dirty="0" smtClean="0">
                <a:solidFill>
                  <a:schemeClr val="bg1"/>
                </a:solidFill>
                <a:latin typeface="Futura Bk BT" panose="020B0502020204020303" pitchFamily="34" charset="0"/>
              </a:rPr>
              <a:t>Kurumi</a:t>
            </a:r>
            <a:r>
              <a:rPr lang="zh-TW" altLang="en-US" sz="1200" b="1" dirty="0" smtClean="0">
                <a:solidFill>
                  <a:schemeClr val="bg1"/>
                </a:solidFill>
                <a:latin typeface="Futura Bk BT" panose="020B0502020204020303" pitchFamily="34" charset="0"/>
              </a:rPr>
              <a:t>   </a:t>
            </a:r>
            <a:endParaRPr lang="en-US" altLang="zh-TW" sz="1200" b="1" dirty="0" smtClean="0">
              <a:solidFill>
                <a:schemeClr val="bg1"/>
              </a:solidFill>
              <a:latin typeface="Futura Bk BT" panose="020B0502020204020303" pitchFamily="34" charset="0"/>
            </a:endParaRPr>
          </a:p>
          <a:p>
            <a:r>
              <a:rPr lang="en-US" altLang="zh-TW" sz="1200" b="1" dirty="0" smtClean="0">
                <a:solidFill>
                  <a:schemeClr val="bg1"/>
                </a:solidFill>
                <a:latin typeface="Futura Bk BT" panose="020B0502020204020303" pitchFamily="34" charset="0"/>
              </a:rPr>
              <a:t>B10423029     Bean</a:t>
            </a:r>
            <a:endParaRPr lang="en-US" altLang="zh-TW" sz="1200" b="1" dirty="0">
              <a:solidFill>
                <a:schemeClr val="bg1"/>
              </a:solidFill>
              <a:latin typeface="Futura Bk BT" panose="020B0502020204020303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35696" y="2441906"/>
            <a:ext cx="20644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b="1" dirty="0">
                <a:solidFill>
                  <a:schemeClr val="bg1"/>
                </a:solidFill>
                <a:latin typeface="Futura Bk BT" panose="020B0502020204020303" pitchFamily="34" charset="0"/>
              </a:rPr>
              <a:t>B10523020     </a:t>
            </a:r>
            <a:r>
              <a:rPr lang="en-US" altLang="zh-TW" sz="1200" b="1" dirty="0" err="1">
                <a:solidFill>
                  <a:schemeClr val="bg1"/>
                </a:solidFill>
                <a:latin typeface="Futura Bk BT" panose="020B0502020204020303" pitchFamily="34" charset="0"/>
              </a:rPr>
              <a:t>Kendy</a:t>
            </a:r>
            <a:endParaRPr lang="en-US" altLang="zh-TW" sz="1200" b="1" dirty="0">
              <a:solidFill>
                <a:schemeClr val="bg1"/>
              </a:solidFill>
              <a:latin typeface="Futura Bk BT" panose="020B0502020204020303" pitchFamily="34" charset="0"/>
            </a:endParaRPr>
          </a:p>
          <a:p>
            <a:r>
              <a:rPr lang="en-US" altLang="zh-TW" sz="1200" b="1" dirty="0">
                <a:solidFill>
                  <a:schemeClr val="bg1"/>
                </a:solidFill>
                <a:latin typeface="Futura Bk BT" panose="020B0502020204020303" pitchFamily="34" charset="0"/>
              </a:rPr>
              <a:t>B10523030     Jerry</a:t>
            </a:r>
          </a:p>
          <a:p>
            <a:r>
              <a:rPr lang="en-US" altLang="zh-TW" sz="1200" b="1" dirty="0">
                <a:solidFill>
                  <a:schemeClr val="bg1"/>
                </a:solidFill>
                <a:latin typeface="Futura Bk BT" panose="020B0502020204020303" pitchFamily="34" charset="0"/>
              </a:rPr>
              <a:t>B10523053     Lynn</a:t>
            </a:r>
          </a:p>
          <a:p>
            <a:r>
              <a:rPr lang="en-US" altLang="zh-TW" sz="1200" b="1" dirty="0">
                <a:solidFill>
                  <a:schemeClr val="bg1"/>
                </a:solidFill>
                <a:latin typeface="Futura Bk BT" panose="020B0502020204020303" pitchFamily="34" charset="0"/>
              </a:rPr>
              <a:t>M10723001   </a:t>
            </a:r>
            <a:r>
              <a:rPr lang="zh-TW" altLang="en-US" sz="1200" b="1" dirty="0">
                <a:solidFill>
                  <a:schemeClr val="bg1"/>
                </a:solidFill>
                <a:latin typeface="Futura Bk BT" panose="020B0502020204020303" pitchFamily="34" charset="0"/>
              </a:rPr>
              <a:t> </a:t>
            </a:r>
            <a:r>
              <a:rPr lang="en-US" altLang="zh-TW" sz="1200" b="1" dirty="0">
                <a:solidFill>
                  <a:schemeClr val="bg1"/>
                </a:solidFill>
                <a:latin typeface="Futura Bk BT" panose="020B0502020204020303" pitchFamily="34" charset="0"/>
              </a:rPr>
              <a:t>Joe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0" dirty="0" smtClean="0">
                <a:latin typeface="Gabriola" panose="04040605051002020D02" pitchFamily="82" charset="0"/>
              </a:rPr>
              <a:t>-Use </a:t>
            </a:r>
            <a:r>
              <a:rPr lang="en-US" altLang="zh-TW" sz="4400" b="0" dirty="0">
                <a:latin typeface="Gabriola" panose="04040605051002020D02" pitchFamily="82" charset="0"/>
              </a:rPr>
              <a:t>Case </a:t>
            </a:r>
            <a:r>
              <a:rPr lang="en-US" altLang="zh-TW" sz="4400" b="0" dirty="0" smtClean="0">
                <a:latin typeface="Gabriola" panose="04040605051002020D02" pitchFamily="82" charset="0"/>
              </a:rPr>
              <a:t>Description </a:t>
            </a:r>
            <a:r>
              <a:rPr lang="en-US" altLang="zh-TW" sz="2000" b="0" dirty="0" smtClean="0">
                <a:latin typeface="Gabriola" panose="04040605051002020D02" pitchFamily="82" charset="0"/>
              </a:rPr>
              <a:t>x  </a:t>
            </a:r>
            <a:r>
              <a:rPr lang="en-US" altLang="zh-TW" sz="2000" b="0" dirty="0">
                <a:latin typeface="Gabriola" panose="04040605051002020D02" pitchFamily="82" charset="0"/>
              </a:rPr>
              <a:t>Peggy </a:t>
            </a:r>
            <a:r>
              <a:rPr lang="en-US" altLang="zh-TW" sz="2000" b="0" dirty="0" smtClean="0">
                <a:latin typeface="Gabriola" panose="04040605051002020D02" pitchFamily="82" charset="0"/>
              </a:rPr>
              <a:t>-3</a:t>
            </a:r>
            <a:endParaRPr lang="zh-TW" altLang="en-US" sz="2000" b="0" dirty="0"/>
          </a:p>
        </p:txBody>
      </p:sp>
      <p:pic>
        <p:nvPicPr>
          <p:cNvPr id="7170" name="Picture 2" descr="C:\Users\juck3\Dropbox\螢幕截圖\螢幕截圖 2018-05-11 20.00.3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" t="46650" r="3525" b="23501"/>
          <a:stretch/>
        </p:blipFill>
        <p:spPr bwMode="auto">
          <a:xfrm>
            <a:off x="1204331" y="1059582"/>
            <a:ext cx="6590371" cy="39799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0428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0" dirty="0" smtClean="0">
                <a:latin typeface="Gabriola" panose="04040605051002020D02" pitchFamily="82" charset="0"/>
              </a:rPr>
              <a:t>-Use </a:t>
            </a:r>
            <a:r>
              <a:rPr lang="en-US" altLang="zh-TW" sz="4400" b="0" dirty="0">
                <a:latin typeface="Gabriola" panose="04040605051002020D02" pitchFamily="82" charset="0"/>
              </a:rPr>
              <a:t>Case </a:t>
            </a:r>
            <a:r>
              <a:rPr lang="en-US" altLang="zh-TW" sz="4400" b="0" dirty="0" smtClean="0">
                <a:latin typeface="Gabriola" panose="04040605051002020D02" pitchFamily="82" charset="0"/>
              </a:rPr>
              <a:t>Description </a:t>
            </a:r>
            <a:r>
              <a:rPr lang="en-US" altLang="zh-TW" sz="2000" b="0" dirty="0">
                <a:latin typeface="Gabriola" panose="04040605051002020D02" pitchFamily="82" charset="0"/>
              </a:rPr>
              <a:t>x </a:t>
            </a:r>
            <a:r>
              <a:rPr lang="en-US" altLang="zh-TW" sz="2000" b="0" dirty="0" smtClean="0">
                <a:latin typeface="Gabriola" panose="04040605051002020D02" pitchFamily="82" charset="0"/>
              </a:rPr>
              <a:t> Peggy -4</a:t>
            </a:r>
            <a:endParaRPr lang="zh-TW" altLang="en-US" sz="2000" b="0" dirty="0"/>
          </a:p>
        </p:txBody>
      </p:sp>
      <p:pic>
        <p:nvPicPr>
          <p:cNvPr id="5122" name="Picture 2" descr="C:\Users\juck3\Dropbox\螢幕截圖\螢幕截圖 2018-05-11 20.00.3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" t="78098" r="4652" b="1388"/>
          <a:stretch/>
        </p:blipFill>
        <p:spPr bwMode="auto">
          <a:xfrm>
            <a:off x="1215483" y="1379634"/>
            <a:ext cx="6501162" cy="273516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86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467544" y="2067694"/>
            <a:ext cx="8229600" cy="857250"/>
          </a:xfrm>
        </p:spPr>
        <p:txBody>
          <a:bodyPr/>
          <a:lstStyle/>
          <a:p>
            <a:r>
              <a:rPr lang="en-US" altLang="zh-TW" sz="5400" b="0" dirty="0">
                <a:latin typeface="Gabriola" panose="04040605051002020D02" pitchFamily="82" charset="0"/>
              </a:rPr>
              <a:t>Activity Diagram</a:t>
            </a:r>
            <a:endParaRPr lang="zh-TW" altLang="en-US" sz="5400" b="0" dirty="0"/>
          </a:p>
        </p:txBody>
      </p:sp>
      <p:sp>
        <p:nvSpPr>
          <p:cNvPr id="3" name="矩形 2"/>
          <p:cNvSpPr/>
          <p:nvPr/>
        </p:nvSpPr>
        <p:spPr>
          <a:xfrm>
            <a:off x="4332450" y="3550245"/>
            <a:ext cx="4555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  <a:latin typeface="Gabriola" panose="04040605051002020D02" pitchFamily="82" charset="0"/>
              </a:rPr>
              <a:t>Joe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44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0" dirty="0" smtClean="0">
                <a:latin typeface="Gabriola" panose="04040605051002020D02" pitchFamily="82" charset="0"/>
              </a:rPr>
              <a:t>-Activity Diagram </a:t>
            </a:r>
            <a:r>
              <a:rPr lang="en-US" altLang="zh-TW" sz="2000" b="0" dirty="0">
                <a:latin typeface="Gabriola" panose="04040605051002020D02" pitchFamily="82" charset="0"/>
              </a:rPr>
              <a:t>x   </a:t>
            </a:r>
            <a:r>
              <a:rPr lang="en-US" altLang="zh-TW" sz="2000" b="0" dirty="0" smtClean="0">
                <a:latin typeface="Gabriola" panose="04040605051002020D02" pitchFamily="82" charset="0"/>
              </a:rPr>
              <a:t>Joe</a:t>
            </a:r>
            <a:endParaRPr lang="zh-TW" altLang="en-US" sz="2000" b="0" dirty="0"/>
          </a:p>
        </p:txBody>
      </p:sp>
      <p:sp>
        <p:nvSpPr>
          <p:cNvPr id="4" name="矩形 3"/>
          <p:cNvSpPr/>
          <p:nvPr/>
        </p:nvSpPr>
        <p:spPr>
          <a:xfrm>
            <a:off x="971600" y="4964155"/>
            <a:ext cx="3456384" cy="1793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716016" y="963382"/>
            <a:ext cx="3456384" cy="89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Picture 2" descr="C:\Users\juck3\Dropbox\螢幕截圖\螢幕截圖 2018-05-11 16.14.4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9180512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juck3\Downloads\Manage_book_V15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4"/>
          <a:stretch/>
        </p:blipFill>
        <p:spPr bwMode="auto">
          <a:xfrm>
            <a:off x="618665" y="915566"/>
            <a:ext cx="7901727" cy="9320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603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3.20988E-6 L -0.00191 -1.0293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514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467544" y="2074540"/>
            <a:ext cx="8229600" cy="857250"/>
          </a:xfrm>
        </p:spPr>
        <p:txBody>
          <a:bodyPr/>
          <a:lstStyle/>
          <a:p>
            <a:r>
              <a:rPr lang="en-US" altLang="zh-TW" sz="5400" b="0" dirty="0">
                <a:latin typeface="Gabriola" panose="04040605051002020D02" pitchFamily="82" charset="0"/>
              </a:rPr>
              <a:t>Sequence Diagram</a:t>
            </a:r>
            <a:endParaRPr lang="zh-TW" altLang="en-US" sz="5400" b="0" dirty="0"/>
          </a:p>
        </p:txBody>
      </p:sp>
      <p:sp>
        <p:nvSpPr>
          <p:cNvPr id="4" name="矩形 3"/>
          <p:cNvSpPr/>
          <p:nvPr/>
        </p:nvSpPr>
        <p:spPr>
          <a:xfrm>
            <a:off x="4211960" y="3579862"/>
            <a:ext cx="675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  <a:latin typeface="Gabriola" panose="04040605051002020D02" pitchFamily="82" charset="0"/>
              </a:rPr>
              <a:t>Lynn</a:t>
            </a:r>
          </a:p>
        </p:txBody>
      </p:sp>
    </p:spTree>
    <p:extLst>
      <p:ext uri="{BB962C8B-B14F-4D97-AF65-F5344CB8AC3E}">
        <p14:creationId xmlns:p14="http://schemas.microsoft.com/office/powerpoint/2010/main" val="285315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0" dirty="0" smtClean="0">
                <a:latin typeface="Gabriola" panose="04040605051002020D02" pitchFamily="82" charset="0"/>
              </a:rPr>
              <a:t>-Sequence Diagram </a:t>
            </a:r>
            <a:r>
              <a:rPr lang="en-US" altLang="zh-TW" sz="2000" b="0" dirty="0">
                <a:latin typeface="Gabriola" panose="04040605051002020D02" pitchFamily="82" charset="0"/>
              </a:rPr>
              <a:t>x   </a:t>
            </a:r>
            <a:r>
              <a:rPr lang="en-US" altLang="zh-TW" sz="2000" b="0" dirty="0" smtClean="0">
                <a:latin typeface="Gabriola" panose="04040605051002020D02" pitchFamily="82" charset="0"/>
              </a:rPr>
              <a:t>Lynn - 1</a:t>
            </a:r>
            <a:endParaRPr lang="zh-TW" altLang="en-US" sz="2000" b="0" dirty="0"/>
          </a:p>
        </p:txBody>
      </p:sp>
      <p:pic>
        <p:nvPicPr>
          <p:cNvPr id="5" name="圖片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113"/>
          <a:stretch/>
        </p:blipFill>
        <p:spPr bwMode="auto">
          <a:xfrm>
            <a:off x="251520" y="1131590"/>
            <a:ext cx="8659046" cy="30963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1845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0" dirty="0" smtClean="0">
                <a:latin typeface="Gabriola" panose="04040605051002020D02" pitchFamily="82" charset="0"/>
              </a:rPr>
              <a:t>-Sequence Diagram </a:t>
            </a:r>
            <a:r>
              <a:rPr lang="en-US" altLang="zh-TW" sz="2000" b="0" dirty="0">
                <a:latin typeface="Gabriola" panose="04040605051002020D02" pitchFamily="82" charset="0"/>
              </a:rPr>
              <a:t>x   </a:t>
            </a:r>
            <a:r>
              <a:rPr lang="en-US" altLang="zh-TW" sz="2000" b="0" dirty="0" smtClean="0">
                <a:latin typeface="Gabriola" panose="04040605051002020D02" pitchFamily="82" charset="0"/>
              </a:rPr>
              <a:t>Lynn - 2</a:t>
            </a:r>
            <a:endParaRPr lang="zh-TW" altLang="en-US" sz="2000" b="0" dirty="0"/>
          </a:p>
        </p:txBody>
      </p:sp>
      <p:pic>
        <p:nvPicPr>
          <p:cNvPr id="5" name="圖片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812"/>
          <a:stretch/>
        </p:blipFill>
        <p:spPr bwMode="auto">
          <a:xfrm>
            <a:off x="251520" y="1131590"/>
            <a:ext cx="8659046" cy="5924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圖片 5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87" b="56225"/>
          <a:stretch/>
        </p:blipFill>
        <p:spPr bwMode="auto">
          <a:xfrm>
            <a:off x="251520" y="1635646"/>
            <a:ext cx="8659046" cy="31061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0174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0" dirty="0" smtClean="0">
                <a:latin typeface="Gabriola" panose="04040605051002020D02" pitchFamily="82" charset="0"/>
              </a:rPr>
              <a:t>-Sequence Diagram </a:t>
            </a:r>
            <a:r>
              <a:rPr lang="en-US" altLang="zh-TW" sz="2000" b="0" dirty="0">
                <a:latin typeface="Gabriola" panose="04040605051002020D02" pitchFamily="82" charset="0"/>
              </a:rPr>
              <a:t>x   </a:t>
            </a:r>
            <a:r>
              <a:rPr lang="en-US" altLang="zh-TW" sz="2000" b="0" dirty="0" smtClean="0">
                <a:latin typeface="Gabriola" panose="04040605051002020D02" pitchFamily="82" charset="0"/>
              </a:rPr>
              <a:t>Lynn -3</a:t>
            </a:r>
            <a:endParaRPr lang="zh-TW" altLang="en-US" sz="2000" b="0" dirty="0"/>
          </a:p>
        </p:txBody>
      </p:sp>
      <p:pic>
        <p:nvPicPr>
          <p:cNvPr id="6" name="圖片 5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87" b="56225"/>
          <a:stretch/>
        </p:blipFill>
        <p:spPr bwMode="auto">
          <a:xfrm>
            <a:off x="323529" y="1635646"/>
            <a:ext cx="8659046" cy="31061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7" name="群組 6"/>
          <p:cNvGrpSpPr/>
          <p:nvPr/>
        </p:nvGrpSpPr>
        <p:grpSpPr>
          <a:xfrm>
            <a:off x="251520" y="1203598"/>
            <a:ext cx="8712968" cy="3540543"/>
            <a:chOff x="34504" y="0"/>
            <a:chExt cx="9256696" cy="3761117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0" b="96595"/>
            <a:stretch/>
          </p:blipFill>
          <p:spPr bwMode="auto">
            <a:xfrm>
              <a:off x="34504" y="0"/>
              <a:ext cx="9256696" cy="39681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52" b="33771"/>
            <a:stretch/>
          </p:blipFill>
          <p:spPr bwMode="auto">
            <a:xfrm>
              <a:off x="34505" y="396815"/>
              <a:ext cx="9247517" cy="3364302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9946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0" dirty="0" smtClean="0">
                <a:latin typeface="Gabriola" panose="04040605051002020D02" pitchFamily="82" charset="0"/>
              </a:rPr>
              <a:t>-Sequence Diagram </a:t>
            </a:r>
            <a:r>
              <a:rPr lang="en-US" altLang="zh-TW" sz="2000" b="0" dirty="0">
                <a:latin typeface="Gabriola" panose="04040605051002020D02" pitchFamily="82" charset="0"/>
              </a:rPr>
              <a:t>x   </a:t>
            </a:r>
            <a:r>
              <a:rPr lang="en-US" altLang="zh-TW" sz="2000" b="0" dirty="0" smtClean="0">
                <a:latin typeface="Gabriola" panose="04040605051002020D02" pitchFamily="82" charset="0"/>
              </a:rPr>
              <a:t>Lynn -4</a:t>
            </a:r>
            <a:endParaRPr lang="zh-TW" altLang="en-US" sz="2000" b="0" dirty="0"/>
          </a:p>
        </p:txBody>
      </p:sp>
      <p:grpSp>
        <p:nvGrpSpPr>
          <p:cNvPr id="17" name="群組 16"/>
          <p:cNvGrpSpPr/>
          <p:nvPr/>
        </p:nvGrpSpPr>
        <p:grpSpPr>
          <a:xfrm>
            <a:off x="899592" y="915566"/>
            <a:ext cx="7294468" cy="4318191"/>
            <a:chOff x="-25876" y="0"/>
            <a:chExt cx="9282023" cy="5495026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0" b="96595"/>
            <a:stretch/>
          </p:blipFill>
          <p:spPr bwMode="auto">
            <a:xfrm>
              <a:off x="-25876" y="0"/>
              <a:ext cx="9282023" cy="39681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9" name="圖片 1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152" b="36"/>
            <a:stretch/>
          </p:blipFill>
          <p:spPr bwMode="auto">
            <a:xfrm>
              <a:off x="-25876" y="388189"/>
              <a:ext cx="9282023" cy="5106837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13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467544" y="2067694"/>
            <a:ext cx="8229600" cy="857250"/>
          </a:xfrm>
        </p:spPr>
        <p:txBody>
          <a:bodyPr/>
          <a:lstStyle/>
          <a:p>
            <a:r>
              <a:rPr lang="en-US" altLang="zh-TW" sz="5400" b="0" dirty="0">
                <a:latin typeface="Gabriola" panose="04040605051002020D02" pitchFamily="82" charset="0"/>
              </a:rPr>
              <a:t>Class Diagram</a:t>
            </a:r>
            <a:endParaRPr lang="zh-TW" altLang="en-US" sz="5400" b="0" dirty="0"/>
          </a:p>
        </p:txBody>
      </p:sp>
      <p:sp>
        <p:nvSpPr>
          <p:cNvPr id="5" name="矩形 4"/>
          <p:cNvSpPr/>
          <p:nvPr/>
        </p:nvSpPr>
        <p:spPr>
          <a:xfrm>
            <a:off x="4211960" y="3550245"/>
            <a:ext cx="7889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 smtClean="0">
                <a:solidFill>
                  <a:schemeClr val="bg1"/>
                </a:solidFill>
                <a:latin typeface="Gabriola" panose="04040605051002020D02" pitchFamily="82" charset="0"/>
              </a:rPr>
              <a:t>Kendy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06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b="0" dirty="0" smtClean="0">
                <a:latin typeface="Gabriola" panose="04040605051002020D02" pitchFamily="82" charset="0"/>
              </a:rPr>
              <a:t> </a:t>
            </a:r>
            <a:r>
              <a:rPr lang="en-US" altLang="zh-TW" sz="4400" b="0" dirty="0" smtClean="0">
                <a:latin typeface="Gabriola" panose="04040605051002020D02" pitchFamily="82" charset="0"/>
              </a:rPr>
              <a:t>- Content</a:t>
            </a:r>
            <a:endParaRPr lang="en-US" altLang="ko-KR" sz="4400" b="0" dirty="0">
              <a:ea typeface="맑은 고딕" pitchFamily="50" charset="-127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14586" y="1347614"/>
            <a:ext cx="431482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2800" b="1" dirty="0" smtClean="0">
                <a:latin typeface="Futura Bk BT" panose="020B0502020204020303" pitchFamily="34" charset="0"/>
              </a:rPr>
              <a:t>Introduction</a:t>
            </a:r>
          </a:p>
          <a:p>
            <a:pPr marL="342900" indent="-342900">
              <a:buAutoNum type="arabicPeriod"/>
            </a:pPr>
            <a:r>
              <a:rPr lang="en-US" altLang="zh-TW" sz="2800" b="1" dirty="0" smtClean="0">
                <a:latin typeface="Futura Bk BT" panose="020B0502020204020303" pitchFamily="34" charset="0"/>
              </a:rPr>
              <a:t>Use Case Diagram</a:t>
            </a:r>
          </a:p>
          <a:p>
            <a:pPr marL="342900" indent="-342900">
              <a:buAutoNum type="arabicPeriod"/>
            </a:pPr>
            <a:r>
              <a:rPr lang="en-US" altLang="zh-TW" sz="2800" b="1" dirty="0" smtClean="0">
                <a:latin typeface="Futura Bk BT" panose="020B0502020204020303" pitchFamily="34" charset="0"/>
              </a:rPr>
              <a:t>Use Case Description</a:t>
            </a:r>
          </a:p>
          <a:p>
            <a:pPr marL="342900" indent="-342900">
              <a:buAutoNum type="arabicPeriod"/>
            </a:pPr>
            <a:r>
              <a:rPr lang="en-US" altLang="zh-TW" sz="2800" b="1" dirty="0" smtClean="0">
                <a:latin typeface="Futura Bk BT" panose="020B0502020204020303" pitchFamily="34" charset="0"/>
              </a:rPr>
              <a:t>Activity Diagram</a:t>
            </a:r>
          </a:p>
          <a:p>
            <a:pPr marL="342900" indent="-342900">
              <a:buAutoNum type="arabicPeriod"/>
            </a:pPr>
            <a:r>
              <a:rPr lang="en-US" altLang="zh-TW" sz="2800" b="1" dirty="0" smtClean="0">
                <a:latin typeface="Futura Bk BT" panose="020B0502020204020303" pitchFamily="34" charset="0"/>
              </a:rPr>
              <a:t>Sequence Diagram</a:t>
            </a:r>
          </a:p>
          <a:p>
            <a:pPr marL="342900" indent="-342900">
              <a:buAutoNum type="arabicPeriod"/>
            </a:pPr>
            <a:r>
              <a:rPr lang="en-US" altLang="zh-TW" sz="2800" b="1" dirty="0" smtClean="0">
                <a:latin typeface="Futura Bk BT" panose="020B0502020204020303" pitchFamily="34" charset="0"/>
              </a:rPr>
              <a:t>Class Diagram</a:t>
            </a:r>
          </a:p>
          <a:p>
            <a:pPr marL="342900" indent="-342900">
              <a:buAutoNum type="arabicPeriod"/>
            </a:pPr>
            <a:r>
              <a:rPr lang="en-US" altLang="zh-TW" sz="2800" b="1" dirty="0" smtClean="0">
                <a:latin typeface="Futura Bk BT" panose="020B0502020204020303" pitchFamily="34" charset="0"/>
              </a:rPr>
              <a:t>Behavior State Machine</a:t>
            </a:r>
            <a:endParaRPr lang="zh-TW" altLang="en-US" sz="2800" b="1" dirty="0">
              <a:latin typeface="Futura Bk BT" panose="020B05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25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0" dirty="0" smtClean="0">
                <a:latin typeface="Gabriola" panose="04040605051002020D02" pitchFamily="82" charset="0"/>
              </a:rPr>
              <a:t>-Class Diagram </a:t>
            </a:r>
            <a:r>
              <a:rPr lang="en-US" altLang="zh-TW" sz="2000" b="0" dirty="0">
                <a:latin typeface="Gabriola" panose="04040605051002020D02" pitchFamily="82" charset="0"/>
              </a:rPr>
              <a:t>x   </a:t>
            </a:r>
            <a:r>
              <a:rPr lang="en-US" altLang="zh-TW" sz="2000" b="0" dirty="0" err="1" smtClean="0">
                <a:latin typeface="Gabriola" panose="04040605051002020D02" pitchFamily="82" charset="0"/>
              </a:rPr>
              <a:t>Kendy</a:t>
            </a:r>
            <a:endParaRPr lang="zh-TW" altLang="en-US" sz="2000" b="0" dirty="0"/>
          </a:p>
        </p:txBody>
      </p:sp>
      <p:pic>
        <p:nvPicPr>
          <p:cNvPr id="5" name="圖片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915566"/>
            <a:ext cx="6951851" cy="422793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1959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467544" y="2067694"/>
            <a:ext cx="8229600" cy="857250"/>
          </a:xfrm>
        </p:spPr>
        <p:txBody>
          <a:bodyPr/>
          <a:lstStyle/>
          <a:p>
            <a:r>
              <a:rPr lang="en-US" altLang="zh-TW" sz="5400" b="0" dirty="0">
                <a:latin typeface="Gabriola" panose="04040605051002020D02" pitchFamily="82" charset="0"/>
              </a:rPr>
              <a:t>Behavior State Machine</a:t>
            </a:r>
            <a:endParaRPr lang="zh-TW" altLang="en-US" sz="5400" b="0" dirty="0"/>
          </a:p>
        </p:txBody>
      </p:sp>
      <p:sp>
        <p:nvSpPr>
          <p:cNvPr id="3" name="矩形 2"/>
          <p:cNvSpPr/>
          <p:nvPr/>
        </p:nvSpPr>
        <p:spPr>
          <a:xfrm>
            <a:off x="4283968" y="3550245"/>
            <a:ext cx="6319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  <a:latin typeface="Gabriola" panose="04040605051002020D02" pitchFamily="82" charset="0"/>
              </a:rPr>
              <a:t>Jerry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61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0" dirty="0" smtClean="0">
                <a:latin typeface="Gabriola" panose="04040605051002020D02" pitchFamily="82" charset="0"/>
              </a:rPr>
              <a:t>-Behavior </a:t>
            </a:r>
            <a:r>
              <a:rPr lang="en-US" altLang="zh-TW" sz="4400" b="0" dirty="0">
                <a:latin typeface="Gabriola" panose="04040605051002020D02" pitchFamily="82" charset="0"/>
              </a:rPr>
              <a:t>State </a:t>
            </a:r>
            <a:r>
              <a:rPr lang="en-US" altLang="zh-TW" sz="4400" b="0" dirty="0" smtClean="0">
                <a:latin typeface="Gabriola" panose="04040605051002020D02" pitchFamily="82" charset="0"/>
              </a:rPr>
              <a:t>Machine </a:t>
            </a:r>
            <a:r>
              <a:rPr lang="en-US" altLang="zh-TW" sz="2000" b="0" dirty="0">
                <a:latin typeface="Gabriola" panose="04040605051002020D02" pitchFamily="82" charset="0"/>
              </a:rPr>
              <a:t>x   </a:t>
            </a:r>
            <a:r>
              <a:rPr lang="en-US" altLang="zh-TW" sz="2000" b="0" dirty="0" smtClean="0">
                <a:latin typeface="Gabriola" panose="04040605051002020D02" pitchFamily="82" charset="0"/>
              </a:rPr>
              <a:t>Jerry</a:t>
            </a:r>
            <a:endParaRPr lang="zh-TW" altLang="en-US" sz="2000" b="0" dirty="0"/>
          </a:p>
        </p:txBody>
      </p:sp>
      <p:pic>
        <p:nvPicPr>
          <p:cNvPr id="5" name="圖片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1275606"/>
            <a:ext cx="9036496" cy="357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96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3"/>
          <p:cNvSpPr txBox="1">
            <a:spLocks/>
          </p:cNvSpPr>
          <p:nvPr/>
        </p:nvSpPr>
        <p:spPr>
          <a:xfrm>
            <a:off x="685800" y="2045295"/>
            <a:ext cx="7772400" cy="1102519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zh-TW" sz="5400" b="0" dirty="0" smtClean="0">
                <a:latin typeface="Gabriola" panose="04040605051002020D02" pitchFamily="82" charset="0"/>
              </a:rPr>
              <a:t>Thank  you!</a:t>
            </a:r>
            <a:endParaRPr lang="zh-TW" altLang="en-US" sz="5400" b="0" dirty="0">
              <a:latin typeface="Gabriola" panose="04040605051002020D02" pitchFamily="82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44485" y="3507854"/>
            <a:ext cx="10262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Gabriola" panose="04040605051002020D02" pitchFamily="82" charset="0"/>
              </a:rPr>
              <a:t>Group 6 </a:t>
            </a:r>
            <a:endParaRPr lang="zh-TW" altLang="en-US" sz="2400" dirty="0">
              <a:solidFill>
                <a:schemeClr val="bg1"/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26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467544" y="2139702"/>
            <a:ext cx="8229600" cy="857250"/>
          </a:xfrm>
        </p:spPr>
        <p:txBody>
          <a:bodyPr/>
          <a:lstStyle/>
          <a:p>
            <a:r>
              <a:rPr lang="en-US" altLang="zh-TW" sz="5400" b="0" dirty="0">
                <a:latin typeface="Gabriola" panose="04040605051002020D02" pitchFamily="82" charset="0"/>
              </a:rPr>
              <a:t>Introduction</a:t>
            </a:r>
            <a:endParaRPr lang="zh-TW" altLang="en-US" sz="5400" b="0" dirty="0"/>
          </a:p>
        </p:txBody>
      </p:sp>
      <p:sp>
        <p:nvSpPr>
          <p:cNvPr id="3" name="矩形 2"/>
          <p:cNvSpPr/>
          <p:nvPr/>
        </p:nvSpPr>
        <p:spPr>
          <a:xfrm>
            <a:off x="4139952" y="3622253"/>
            <a:ext cx="878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Gabriola" panose="04040605051002020D02" pitchFamily="82" charset="0"/>
              </a:rPr>
              <a:t>Maggie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38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0" dirty="0" smtClean="0">
                <a:latin typeface="Gabriola" panose="04040605051002020D02" pitchFamily="82" charset="0"/>
              </a:rPr>
              <a:t>-Introduction  </a:t>
            </a:r>
            <a:r>
              <a:rPr lang="en-US" altLang="zh-TW" sz="2000" b="0" dirty="0" smtClean="0">
                <a:latin typeface="Gabriola" panose="04040605051002020D02" pitchFamily="82" charset="0"/>
              </a:rPr>
              <a:t>x   Maggie</a:t>
            </a:r>
            <a:endParaRPr lang="zh-TW" altLang="en-US" sz="2000" b="0" dirty="0"/>
          </a:p>
        </p:txBody>
      </p:sp>
      <p:sp>
        <p:nvSpPr>
          <p:cNvPr id="4" name="AutoShape 2" descr="Ebook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1266" name="Picture 2" descr="C:\Users\juck3\Downloads\eboo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532" y="3075806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C:\Users\juck3\Downloads\books-stack-of-thre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532" y="1428181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3197553" y="3156374"/>
            <a:ext cx="8673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 smtClean="0">
                <a:latin typeface="Gabriola" panose="04040605051002020D02" pitchFamily="82" charset="0"/>
              </a:rPr>
              <a:t>E-book</a:t>
            </a:r>
          </a:p>
          <a:p>
            <a:pPr algn="ctr"/>
            <a:r>
              <a:rPr lang="en-US" altLang="zh-TW" sz="2000" dirty="0" smtClean="0">
                <a:latin typeface="Gabriola" panose="04040605051002020D02" pitchFamily="82" charset="0"/>
              </a:rPr>
              <a:t>-Search-</a:t>
            </a:r>
          </a:p>
          <a:p>
            <a:pPr algn="ctr"/>
            <a:r>
              <a:rPr lang="en-US" altLang="zh-TW" sz="2000" dirty="0" smtClean="0">
                <a:latin typeface="Gabriola" panose="04040605051002020D02" pitchFamily="82" charset="0"/>
              </a:rPr>
              <a:t>-Read-</a:t>
            </a:r>
            <a:endParaRPr lang="zh-TW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3168701" y="1659454"/>
            <a:ext cx="9192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 smtClean="0">
                <a:latin typeface="Gabriola" panose="04040605051002020D02" pitchFamily="82" charset="0"/>
              </a:rPr>
              <a:t>Book</a:t>
            </a:r>
          </a:p>
          <a:p>
            <a:pPr algn="ctr"/>
            <a:r>
              <a:rPr lang="en-US" altLang="zh-TW" sz="2000" dirty="0" smtClean="0">
                <a:latin typeface="Gabriola" panose="04040605051002020D02" pitchFamily="82" charset="0"/>
              </a:rPr>
              <a:t>-Search-</a:t>
            </a:r>
            <a:endParaRPr lang="en-US" altLang="zh-TW" sz="2000" dirty="0" smtClean="0">
              <a:latin typeface="Gabriola" panose="04040605051002020D02" pitchFamily="82" charset="0"/>
            </a:endParaRPr>
          </a:p>
          <a:p>
            <a:pPr algn="ctr"/>
            <a:r>
              <a:rPr lang="en-US" altLang="zh-TW" sz="2000" dirty="0" smtClean="0">
                <a:latin typeface="Gabriola" panose="04040605051002020D02" pitchFamily="82" charset="0"/>
              </a:rPr>
              <a:t>-Borrow-</a:t>
            </a:r>
            <a:endParaRPr lang="zh-TW" altLang="en-US" sz="2000" dirty="0"/>
          </a:p>
        </p:txBody>
      </p:sp>
      <p:pic>
        <p:nvPicPr>
          <p:cNvPr id="1026" name="Picture 2" descr="C:\Users\juck3\Downloads\bell-boy (1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111" y="3651870"/>
            <a:ext cx="720079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juck3\Downloads\mal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531" y="2579272"/>
            <a:ext cx="697660" cy="69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juck3\Downloads\specialist-use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742" y="1610277"/>
            <a:ext cx="745449" cy="74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6056799" y="1798336"/>
            <a:ext cx="777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latin typeface="Gabriola" panose="04040605051002020D02" pitchFamily="82" charset="0"/>
              </a:rPr>
              <a:t>Member</a:t>
            </a:r>
            <a:endParaRPr lang="en-US" altLang="zh-TW" dirty="0">
              <a:latin typeface="Gabriola" panose="04040605051002020D02" pitchFamily="82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50576" y="2743436"/>
            <a:ext cx="590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latin typeface="Gabriola" panose="04040605051002020D02" pitchFamily="82" charset="0"/>
              </a:rPr>
              <a:t>Guest</a:t>
            </a:r>
            <a:endParaRPr lang="en-US" altLang="zh-TW" dirty="0">
              <a:latin typeface="Gabriola" panose="04040605051002020D02" pitchFamily="82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15122" y="3827244"/>
            <a:ext cx="861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latin typeface="Gabriola" panose="04040605051002020D02" pitchFamily="82" charset="0"/>
              </a:rPr>
              <a:t>Librarian</a:t>
            </a:r>
            <a:endParaRPr lang="en-US" altLang="zh-TW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5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395536" y="2067694"/>
            <a:ext cx="8229600" cy="857250"/>
          </a:xfrm>
        </p:spPr>
        <p:txBody>
          <a:bodyPr/>
          <a:lstStyle/>
          <a:p>
            <a:r>
              <a:rPr lang="en-US" altLang="zh-TW" sz="5400" b="0" dirty="0">
                <a:latin typeface="Gabriola" panose="04040605051002020D02" pitchFamily="82" charset="0"/>
              </a:rPr>
              <a:t>Use Case Diagram</a:t>
            </a:r>
            <a:endParaRPr lang="zh-TW" altLang="en-US" sz="5400" b="0" dirty="0"/>
          </a:p>
        </p:txBody>
      </p:sp>
      <p:sp>
        <p:nvSpPr>
          <p:cNvPr id="2" name="矩形 1"/>
          <p:cNvSpPr/>
          <p:nvPr/>
        </p:nvSpPr>
        <p:spPr>
          <a:xfrm>
            <a:off x="4139952" y="3651870"/>
            <a:ext cx="9284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Gabriola" panose="04040605051002020D02" pitchFamily="82" charset="0"/>
              </a:rPr>
              <a:t>Kurumi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47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0" dirty="0" smtClean="0">
                <a:latin typeface="Gabriola" panose="04040605051002020D02" pitchFamily="82" charset="0"/>
              </a:rPr>
              <a:t>-Use </a:t>
            </a:r>
            <a:r>
              <a:rPr lang="en-US" altLang="zh-TW" sz="4400" b="0" dirty="0">
                <a:latin typeface="Gabriola" panose="04040605051002020D02" pitchFamily="82" charset="0"/>
              </a:rPr>
              <a:t>Case </a:t>
            </a:r>
            <a:r>
              <a:rPr lang="en-US" altLang="zh-TW" sz="4400" b="0" dirty="0" smtClean="0">
                <a:latin typeface="Gabriola" panose="04040605051002020D02" pitchFamily="82" charset="0"/>
              </a:rPr>
              <a:t>Diagram </a:t>
            </a:r>
            <a:r>
              <a:rPr lang="en-US" altLang="zh-TW" sz="2000" b="0" dirty="0">
                <a:latin typeface="Gabriola" panose="04040605051002020D02" pitchFamily="82" charset="0"/>
              </a:rPr>
              <a:t>x   </a:t>
            </a:r>
            <a:r>
              <a:rPr lang="en-US" altLang="zh-TW" sz="2000" b="0" dirty="0" smtClean="0">
                <a:latin typeface="Gabriola" panose="04040605051002020D02" pitchFamily="82" charset="0"/>
              </a:rPr>
              <a:t>Kurumi</a:t>
            </a:r>
            <a:endParaRPr lang="zh-TW" altLang="en-US" sz="2000" b="0" dirty="0"/>
          </a:p>
        </p:txBody>
      </p:sp>
      <p:pic>
        <p:nvPicPr>
          <p:cNvPr id="5" name="圖片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079" y="987574"/>
            <a:ext cx="5407843" cy="404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79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467544" y="2067694"/>
            <a:ext cx="8229600" cy="857250"/>
          </a:xfrm>
        </p:spPr>
        <p:txBody>
          <a:bodyPr/>
          <a:lstStyle/>
          <a:p>
            <a:r>
              <a:rPr lang="en-US" altLang="zh-TW" sz="5400" b="0" dirty="0">
                <a:latin typeface="Gabriola" panose="04040605051002020D02" pitchFamily="82" charset="0"/>
              </a:rPr>
              <a:t>Use Case Description</a:t>
            </a:r>
            <a:endParaRPr lang="zh-TW" altLang="en-US" sz="5400" b="0" dirty="0"/>
          </a:p>
        </p:txBody>
      </p:sp>
      <p:sp>
        <p:nvSpPr>
          <p:cNvPr id="3" name="矩形 2"/>
          <p:cNvSpPr/>
          <p:nvPr/>
        </p:nvSpPr>
        <p:spPr>
          <a:xfrm>
            <a:off x="4139952" y="3651870"/>
            <a:ext cx="7409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  <a:latin typeface="Gabriola" panose="04040605051002020D02" pitchFamily="82" charset="0"/>
              </a:rPr>
              <a:t>Peggy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09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0" dirty="0" smtClean="0">
                <a:latin typeface="Gabriola" panose="04040605051002020D02" pitchFamily="82" charset="0"/>
              </a:rPr>
              <a:t>-Use </a:t>
            </a:r>
            <a:r>
              <a:rPr lang="en-US" altLang="zh-TW" sz="4400" b="0" dirty="0">
                <a:latin typeface="Gabriola" panose="04040605051002020D02" pitchFamily="82" charset="0"/>
              </a:rPr>
              <a:t>Case </a:t>
            </a:r>
            <a:r>
              <a:rPr lang="en-US" altLang="zh-TW" sz="4400" b="0" dirty="0" smtClean="0">
                <a:latin typeface="Gabriola" panose="04040605051002020D02" pitchFamily="82" charset="0"/>
              </a:rPr>
              <a:t>Description </a:t>
            </a:r>
            <a:r>
              <a:rPr lang="en-US" altLang="zh-TW" sz="2000" b="0" dirty="0">
                <a:latin typeface="Gabriola" panose="04040605051002020D02" pitchFamily="82" charset="0"/>
              </a:rPr>
              <a:t>x   </a:t>
            </a:r>
            <a:r>
              <a:rPr lang="en-US" altLang="zh-TW" sz="2000" b="0" dirty="0" smtClean="0">
                <a:latin typeface="Gabriola" panose="04040605051002020D02" pitchFamily="82" charset="0"/>
              </a:rPr>
              <a:t>Peggy -1</a:t>
            </a:r>
            <a:endParaRPr lang="zh-TW" altLang="en-US" sz="2000" b="0" dirty="0"/>
          </a:p>
        </p:txBody>
      </p:sp>
      <p:pic>
        <p:nvPicPr>
          <p:cNvPr id="5122" name="Picture 2" descr="C:\Users\juck3\Dropbox\螢幕截圖\螢幕截圖 2018-05-11 20.00.3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712"/>
          <a:stretch/>
        </p:blipFill>
        <p:spPr bwMode="auto">
          <a:xfrm>
            <a:off x="1115616" y="1104230"/>
            <a:ext cx="6923088" cy="377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73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0" dirty="0" smtClean="0">
                <a:latin typeface="Gabriola" panose="04040605051002020D02" pitchFamily="82" charset="0"/>
              </a:rPr>
              <a:t>-Use </a:t>
            </a:r>
            <a:r>
              <a:rPr lang="en-US" altLang="zh-TW" sz="4400" b="0" dirty="0">
                <a:latin typeface="Gabriola" panose="04040605051002020D02" pitchFamily="82" charset="0"/>
              </a:rPr>
              <a:t>Case </a:t>
            </a:r>
            <a:r>
              <a:rPr lang="en-US" altLang="zh-TW" sz="4400" b="0" dirty="0" smtClean="0">
                <a:latin typeface="Gabriola" panose="04040605051002020D02" pitchFamily="82" charset="0"/>
              </a:rPr>
              <a:t>Description </a:t>
            </a:r>
            <a:r>
              <a:rPr lang="en-US" altLang="zh-TW" sz="2000" b="0" dirty="0">
                <a:latin typeface="Gabriola" panose="04040605051002020D02" pitchFamily="82" charset="0"/>
              </a:rPr>
              <a:t>x </a:t>
            </a:r>
            <a:r>
              <a:rPr lang="en-US" altLang="zh-TW" sz="2000" b="0" dirty="0" smtClean="0">
                <a:latin typeface="Gabriola" panose="04040605051002020D02" pitchFamily="82" charset="0"/>
              </a:rPr>
              <a:t> Peggy -2</a:t>
            </a:r>
            <a:endParaRPr lang="zh-TW" altLang="en-US" sz="2000" b="0" dirty="0"/>
          </a:p>
        </p:txBody>
      </p:sp>
      <p:pic>
        <p:nvPicPr>
          <p:cNvPr id="5122" name="Picture 2" descr="C:\Users\juck3\Dropbox\螢幕截圖\螢幕截圖 2018-05-11 20.00.3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04" b="53430"/>
          <a:stretch/>
        </p:blipFill>
        <p:spPr bwMode="auto">
          <a:xfrm>
            <a:off x="1115616" y="1347110"/>
            <a:ext cx="6923088" cy="244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67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240</Words>
  <Application>Microsoft Office PowerPoint</Application>
  <PresentationFormat>如螢幕大小 (16:9)</PresentationFormat>
  <Paragraphs>70</Paragraphs>
  <Slides>23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23</vt:i4>
      </vt:variant>
    </vt:vector>
  </HeadingPairs>
  <TitlesOfParts>
    <vt:vector size="25" baseType="lpstr">
      <vt:lpstr>Office Theme</vt:lpstr>
      <vt:lpstr>Custom Design</vt:lpstr>
      <vt:lpstr>PowerPoint 簡報</vt:lpstr>
      <vt:lpstr> - Content</vt:lpstr>
      <vt:lpstr>Introduction</vt:lpstr>
      <vt:lpstr>-Introduction  x   Maggie</vt:lpstr>
      <vt:lpstr>Use Case Diagram</vt:lpstr>
      <vt:lpstr>-Use Case Diagram x   Kurumi</vt:lpstr>
      <vt:lpstr>Use Case Description</vt:lpstr>
      <vt:lpstr>-Use Case Description x   Peggy -1</vt:lpstr>
      <vt:lpstr>-Use Case Description x  Peggy -2</vt:lpstr>
      <vt:lpstr>-Use Case Description x  Peggy -3</vt:lpstr>
      <vt:lpstr>-Use Case Description x  Peggy -4</vt:lpstr>
      <vt:lpstr>Activity Diagram</vt:lpstr>
      <vt:lpstr>-Activity Diagram x   Joe</vt:lpstr>
      <vt:lpstr>Sequence Diagram</vt:lpstr>
      <vt:lpstr>-Sequence Diagram x   Lynn - 1</vt:lpstr>
      <vt:lpstr>-Sequence Diagram x   Lynn - 2</vt:lpstr>
      <vt:lpstr>-Sequence Diagram x   Lynn -3</vt:lpstr>
      <vt:lpstr>-Sequence Diagram x   Lynn -4</vt:lpstr>
      <vt:lpstr>Class Diagram</vt:lpstr>
      <vt:lpstr>-Class Diagram x   Kendy</vt:lpstr>
      <vt:lpstr>Behavior State Machine</vt:lpstr>
      <vt:lpstr>-Behavior State Machine x   Jerry</vt:lpstr>
      <vt:lpstr>PowerPoint 簡報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JerryChien</cp:lastModifiedBy>
  <cp:revision>52</cp:revision>
  <dcterms:created xsi:type="dcterms:W3CDTF">2014-04-01T16:27:38Z</dcterms:created>
  <dcterms:modified xsi:type="dcterms:W3CDTF">2018-05-12T08:23:24Z</dcterms:modified>
</cp:coreProperties>
</file>