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0" r:id="rId3"/>
    <p:sldId id="272" r:id="rId4"/>
    <p:sldId id="271" r:id="rId5"/>
    <p:sldId id="273" r:id="rId6"/>
    <p:sldId id="274" r:id="rId7"/>
    <p:sldId id="276" r:id="rId8"/>
    <p:sldId id="279" r:id="rId9"/>
    <p:sldId id="282" r:id="rId10"/>
    <p:sldId id="277" r:id="rId11"/>
    <p:sldId id="293" r:id="rId12"/>
    <p:sldId id="281" r:id="rId13"/>
    <p:sldId id="283" r:id="rId14"/>
    <p:sldId id="284" r:id="rId15"/>
    <p:sldId id="294" r:id="rId16"/>
    <p:sldId id="299" r:id="rId17"/>
    <p:sldId id="295" r:id="rId18"/>
    <p:sldId id="291" r:id="rId19"/>
    <p:sldId id="289" r:id="rId20"/>
    <p:sldId id="300" r:id="rId21"/>
    <p:sldId id="296" r:id="rId22"/>
    <p:sldId id="297" r:id="rId23"/>
    <p:sldId id="298" r:id="rId2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67" autoAdjust="0"/>
  </p:normalViewPr>
  <p:slideViewPr>
    <p:cSldViewPr>
      <p:cViewPr>
        <p:scale>
          <a:sx n="75" d="100"/>
          <a:sy n="75" d="100"/>
        </p:scale>
        <p:origin x="-123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9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43E4C-22DF-4C63-AEA5-1CD311AE7A2E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793E6-FAED-4EF9-A56D-F5A3FAD6F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280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B31B-D1E6-475C-A5ED-B26BD2B02AD6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C5D2-0C8A-4AB9-A5ED-98DFEF913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45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612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C5D2-0C8A-4AB9-A5ED-98DFEF91370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02D9-F7F8-409C-9AC0-DA5CF5CB7970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6AE3-52A1-40A2-BC77-5E1FC516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63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02D9-F7F8-409C-9AC0-DA5CF5CB7970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6AE3-52A1-40A2-BC77-5E1FC516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38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02D9-F7F8-409C-9AC0-DA5CF5CB7970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6AE3-52A1-40A2-BC77-5E1FC516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56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02D9-F7F8-409C-9AC0-DA5CF5CB7970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6AE3-52A1-40A2-BC77-5E1FC516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47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02D9-F7F8-409C-9AC0-DA5CF5CB7970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6AE3-52A1-40A2-BC77-5E1FC516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096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02D9-F7F8-409C-9AC0-DA5CF5CB7970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6AE3-52A1-40A2-BC77-5E1FC516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36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125821" y="699542"/>
            <a:ext cx="2880320" cy="3672408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2555776" y="555526"/>
            <a:ext cx="3960440" cy="781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sz="2400">
                <a:solidFill>
                  <a:srgbClr val="1C1C1C"/>
                </a:solidFill>
                <a:latin typeface="Adobe 繁黑體 Std B" pitchFamily="34" charset="-120"/>
                <a:ea typeface="Adobe 繁黑體 Std B" pitchFamily="34" charset="-120"/>
              </a:defRPr>
            </a:lvl1pPr>
          </a:lstStyle>
          <a:p>
            <a:r>
              <a:rPr lang="zh-TW" altLang="en-US" dirty="0" smtClean="0"/>
              <a:t>按一下以編輯母片標題式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687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02D9-F7F8-409C-9AC0-DA5CF5CB7970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6AE3-52A1-40A2-BC77-5E1FC516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33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02D9-F7F8-409C-9AC0-DA5CF5CB7970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6AE3-52A1-40A2-BC77-5E1FC516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61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02D9-F7F8-409C-9AC0-DA5CF5CB7970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6AE3-52A1-40A2-BC77-5E1FC516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02D9-F7F8-409C-9AC0-DA5CF5CB7970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6AE3-52A1-40A2-BC77-5E1FC516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5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02D9-F7F8-409C-9AC0-DA5CF5CB7970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6AE3-52A1-40A2-BC77-5E1FC516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6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02D9-F7F8-409C-9AC0-DA5CF5CB7970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6AE3-52A1-40A2-BC77-5E1FC51632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25821" y="699542"/>
            <a:ext cx="2880320" cy="3672408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23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02D9-F7F8-409C-9AC0-DA5CF5CB7970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6AE3-52A1-40A2-BC77-5E1FC51632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971600" y="699542"/>
            <a:ext cx="2880320" cy="3672408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238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02D9-F7F8-409C-9AC0-DA5CF5CB7970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86AE3-52A1-40A2-BC77-5E1FC51632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292080" y="699542"/>
            <a:ext cx="2880320" cy="3672408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463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juck3\Dropbox\test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77" y="0"/>
            <a:ext cx="915147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02D9-F7F8-409C-9AC0-DA5CF5CB7970}" type="datetimeFigureOut">
              <a:rPr lang="zh-TW" altLang="en-US" smtClean="0"/>
              <a:t>2017/12/30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6AE3-52A1-40A2-BC77-5E1FC51632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42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93" r:id="rId8"/>
    <p:sldLayoutId id="2147483694" r:id="rId9"/>
    <p:sldLayoutId id="2147483683" r:id="rId10"/>
    <p:sldLayoutId id="2147483684" r:id="rId11"/>
    <p:sldLayoutId id="2147483685" r:id="rId12"/>
    <p:sldLayoutId id="2147483686" r:id="rId13"/>
    <p:sldLayoutId id="2147483691" r:id="rId14"/>
    <p:sldLayoutId id="2147483692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繁黑體 Std B" pitchFamily="34" charset="-120"/>
          <a:ea typeface="Adobe 繁黑體 Std B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dobe 繁黑體 Std B" pitchFamily="34" charset="-120"/>
          <a:ea typeface="Adobe 繁黑體 Std B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dobe 繁黑體 Std B" pitchFamily="34" charset="-120"/>
          <a:ea typeface="Adobe 繁黑體 Std B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dobe 繁黑體 Std B" pitchFamily="34" charset="-120"/>
          <a:ea typeface="Adobe 繁黑體 Std B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dobe 繁黑體 Std B" pitchFamily="34" charset="-120"/>
          <a:ea typeface="Adobe 繁黑體 Std B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dobe 繁黑體 Std B" pitchFamily="34" charset="-120"/>
          <a:ea typeface="Adobe 繁黑體 Std B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63888" y="422398"/>
            <a:ext cx="3960440" cy="781200"/>
          </a:xfrm>
        </p:spPr>
        <p:txBody>
          <a:bodyPr/>
          <a:lstStyle/>
          <a:p>
            <a:r>
              <a:rPr lang="zh-TW" altLang="en-US" sz="3200" dirty="0" smtClean="0"/>
              <a:t>第三方支付</a:t>
            </a:r>
            <a:endParaRPr lang="zh-TW" altLang="en-US" sz="3200" dirty="0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1115616" y="1491630"/>
            <a:ext cx="6912768" cy="19970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1C1C1C"/>
                </a:solidFill>
                <a:latin typeface="Adobe 繁黑體 Std B" pitchFamily="34" charset="-120"/>
                <a:ea typeface="Adobe 繁黑體 Std B" pitchFamily="34" charset="-120"/>
                <a:cs typeface="+mj-cs"/>
              </a:defRPr>
            </a:lvl1pPr>
          </a:lstStyle>
          <a:p>
            <a:r>
              <a:rPr lang="zh-TW" altLang="en-US" sz="7200" dirty="0" smtClean="0"/>
              <a:t>簡聿均     張智翔張宇豪     李宗翰</a:t>
            </a:r>
            <a:endParaRPr lang="zh-TW" altLang="en-US" sz="7200" dirty="0"/>
          </a:p>
        </p:txBody>
      </p:sp>
      <p:sp>
        <p:nvSpPr>
          <p:cNvPr id="5" name="矩形 4"/>
          <p:cNvSpPr/>
          <p:nvPr/>
        </p:nvSpPr>
        <p:spPr>
          <a:xfrm>
            <a:off x="2592288" y="384873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 smtClean="0">
                <a:latin typeface="Adobe 繁黑體 Std B" pitchFamily="34" charset="-120"/>
                <a:ea typeface="Adobe 繁黑體 Std B" pitchFamily="34" charset="-120"/>
              </a:rPr>
              <a:t>計算機概論期末報告</a:t>
            </a:r>
            <a:endParaRPr lang="en-US" altLang="zh-TW" sz="1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zh-TW" altLang="en-US" sz="1400" smtClean="0">
                <a:latin typeface="Adobe 繁黑體 Std B" pitchFamily="34" charset="-120"/>
                <a:ea typeface="Adobe 繁黑體 Std B" pitchFamily="34" charset="-120"/>
              </a:rPr>
              <a:t>第六組</a:t>
            </a:r>
            <a:endParaRPr lang="zh-TW" altLang="en-US" sz="140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6226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1475656" y="1131590"/>
            <a:ext cx="6192688" cy="2592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1C1C1C"/>
                </a:solidFill>
                <a:latin typeface="Adobe 繁黑體 Std B" pitchFamily="34" charset="-120"/>
                <a:ea typeface="Adobe 繁黑體 Std B" pitchFamily="34" charset="-120"/>
                <a:cs typeface="+mj-cs"/>
              </a:defRPr>
            </a:lvl1pPr>
          </a:lstStyle>
          <a:p>
            <a:pPr algn="l"/>
            <a:r>
              <a:rPr lang="en-US" altLang="zh-TW" sz="2800" dirty="0" smtClean="0"/>
              <a:t>	1.iphone </a:t>
            </a:r>
            <a:r>
              <a:rPr lang="zh-TW" altLang="en-US" sz="2800" dirty="0" smtClean="0"/>
              <a:t>系列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系統</a:t>
            </a:r>
            <a:r>
              <a:rPr lang="en-US" altLang="zh-TW" sz="2800" dirty="0" smtClean="0"/>
              <a:t>iOS8.1</a:t>
            </a:r>
            <a:r>
              <a:rPr lang="zh-TW" altLang="en-US" sz="2800" dirty="0" smtClean="0"/>
              <a:t>以上</a:t>
            </a:r>
            <a:r>
              <a:rPr lang="en-US" altLang="zh-TW" sz="2800" dirty="0" smtClean="0"/>
              <a:t>)</a:t>
            </a:r>
          </a:p>
          <a:p>
            <a:pPr algn="l"/>
            <a:r>
              <a:rPr lang="en-US" altLang="zh-TW" sz="2800" dirty="0" smtClean="0"/>
              <a:t>	2.Apple Watch</a:t>
            </a:r>
          </a:p>
          <a:p>
            <a:pPr algn="l"/>
            <a:r>
              <a:rPr lang="en-US" altLang="zh-TW" sz="2800" dirty="0" smtClean="0"/>
              <a:t>	3.iPad</a:t>
            </a:r>
            <a:r>
              <a:rPr lang="zh-TW" altLang="en-US" sz="2800" dirty="0" smtClean="0"/>
              <a:t>  系列</a:t>
            </a:r>
            <a:endParaRPr lang="en-US" altLang="zh-TW" sz="2800" dirty="0" smtClean="0"/>
          </a:p>
          <a:p>
            <a:pPr algn="l"/>
            <a:endParaRPr lang="en-US" altLang="zh-TW" sz="2800" dirty="0" smtClean="0"/>
          </a:p>
        </p:txBody>
      </p:sp>
      <p:sp>
        <p:nvSpPr>
          <p:cNvPr id="4" name="矩形 3"/>
          <p:cNvSpPr/>
          <p:nvPr/>
        </p:nvSpPr>
        <p:spPr>
          <a:xfrm rot="21363641">
            <a:off x="2240603" y="423454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n-US" altLang="zh-TW" sz="3200" dirty="0" smtClean="0"/>
              <a:t>Apple Pay</a:t>
            </a:r>
            <a:r>
              <a:rPr lang="zh-TW" altLang="en-US" sz="3200" dirty="0" smtClean="0"/>
              <a:t>的使用裝置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79004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91680" y="1109953"/>
            <a:ext cx="5760640" cy="3622037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 rot="21363641">
            <a:off x="2240603" y="423454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TW" altLang="en-US" sz="3200" dirty="0"/>
              <a:t>怎麼使用</a:t>
            </a:r>
            <a:r>
              <a:rPr lang="en-US" altLang="zh-TW" sz="3200" dirty="0"/>
              <a:t>?</a:t>
            </a:r>
            <a:endParaRPr lang="zh-TW" altLang="en-US" sz="3200" dirty="0"/>
          </a:p>
        </p:txBody>
      </p:sp>
      <p:pic>
        <p:nvPicPr>
          <p:cNvPr id="1026" name="Picture 2" descr="https://images.idgesg.net/images/article/2017/09/apple-pay-terminal-100735217-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5936"/>
            <a:ext cx="5497462" cy="33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6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2240603" y="2363627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146548"/>
            <a:ext cx="8229600" cy="857250"/>
          </a:xfrm>
        </p:spPr>
        <p:txBody>
          <a:bodyPr/>
          <a:lstStyle/>
          <a:p>
            <a:r>
              <a:rPr lang="zh-TW" altLang="en-US" sz="3200" dirty="0" smtClean="0"/>
              <a:t>如何傳輸</a:t>
            </a:r>
            <a:r>
              <a:rPr lang="en-US" altLang="zh-TW" sz="3200" dirty="0" smtClean="0"/>
              <a:t>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0392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2240603" y="2363627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146548"/>
            <a:ext cx="8229600" cy="857250"/>
          </a:xfrm>
        </p:spPr>
        <p:txBody>
          <a:bodyPr/>
          <a:lstStyle/>
          <a:p>
            <a:r>
              <a:rPr lang="zh-TW" altLang="en-US" sz="3200" dirty="0" smtClean="0"/>
              <a:t>安全嗎</a:t>
            </a:r>
            <a:r>
              <a:rPr lang="en-US" altLang="zh-TW" sz="3200" dirty="0" smtClean="0"/>
              <a:t>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304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2240603" y="2363627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146548"/>
            <a:ext cx="8229600" cy="857250"/>
          </a:xfrm>
        </p:spPr>
        <p:txBody>
          <a:bodyPr/>
          <a:lstStyle/>
          <a:p>
            <a:r>
              <a:rPr lang="zh-TW" altLang="en-US" sz="3200" dirty="0"/>
              <a:t>什麼</a:t>
            </a:r>
            <a:r>
              <a:rPr lang="zh-TW" altLang="en-US" sz="3200" dirty="0" smtClean="0"/>
              <a:t>是</a:t>
            </a:r>
            <a:r>
              <a:rPr lang="zh-TW" altLang="en-US" sz="3200" dirty="0"/>
              <a:t>微</a:t>
            </a:r>
            <a:r>
              <a:rPr lang="zh-TW" altLang="en-US" sz="3200" dirty="0" smtClean="0"/>
              <a:t>信支付</a:t>
            </a:r>
            <a:r>
              <a:rPr lang="en-US" altLang="zh-TW" sz="3200" dirty="0" smtClean="0"/>
              <a:t>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333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2130745" y="795319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7342" y="578240"/>
            <a:ext cx="8229600" cy="857250"/>
          </a:xfrm>
        </p:spPr>
        <p:txBody>
          <a:bodyPr/>
          <a:lstStyle/>
          <a:p>
            <a:r>
              <a:rPr lang="zh-TW" altLang="en-US" sz="3200" dirty="0" smtClean="0"/>
              <a:t>微信支付</a:t>
            </a:r>
            <a:r>
              <a:rPr lang="zh-TW" altLang="en-US" sz="3200" dirty="0"/>
              <a:t>運作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908224" y="1491630"/>
            <a:ext cx="7624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2400" dirty="0">
                <a:latin typeface="Adobe 繁黑體 Std B" pitchFamily="34" charset="-120"/>
                <a:ea typeface="Adobe 繁黑體 Std B" pitchFamily="34" charset="-120"/>
              </a:rPr>
              <a:t>繫結了銀行卡的用戶可以利用微信</a:t>
            </a:r>
            <a:r>
              <a:rPr lang="zh-TW" altLang="zh-TW" sz="2400" dirty="0" smtClean="0">
                <a:latin typeface="Adobe 繁黑體 Std B" pitchFamily="34" charset="-120"/>
                <a:ea typeface="Adobe 繁黑體 Std B" pitchFamily="34" charset="-120"/>
              </a:rPr>
              <a:t>來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zh-TW" sz="2400" dirty="0" smtClean="0">
                <a:latin typeface="Adobe 繁黑體 Std B" pitchFamily="34" charset="-120"/>
                <a:ea typeface="Adobe 繁黑體 Std B" pitchFamily="34" charset="-120"/>
              </a:rPr>
              <a:t>支付</a:t>
            </a:r>
            <a:r>
              <a:rPr lang="zh-TW" altLang="zh-TW" sz="2400" dirty="0">
                <a:latin typeface="Adobe 繁黑體 Std B" pitchFamily="34" charset="-120"/>
                <a:ea typeface="Adobe 繁黑體 Std B" pitchFamily="34" charset="-120"/>
              </a:rPr>
              <a:t>帳單、購買商品和</a:t>
            </a:r>
            <a:r>
              <a:rPr lang="zh-TW" altLang="zh-TW" sz="2400" dirty="0" smtClean="0">
                <a:latin typeface="Adobe 繁黑體 Std B" pitchFamily="34" charset="-120"/>
                <a:ea typeface="Adobe 繁黑體 Std B" pitchFamily="34" charset="-120"/>
              </a:rPr>
              <a:t>服務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、</a:t>
            </a:r>
            <a:r>
              <a:rPr lang="zh-TW" altLang="zh-TW" sz="2400" dirty="0" smtClean="0">
                <a:latin typeface="Adobe 繁黑體 Std B" pitchFamily="34" charset="-120"/>
                <a:ea typeface="Adobe 繁黑體 Std B" pitchFamily="34" charset="-120"/>
              </a:rPr>
              <a:t>並</a:t>
            </a:r>
            <a:r>
              <a:rPr lang="zh-TW" altLang="zh-TW" sz="2400" dirty="0">
                <a:latin typeface="Adobe 繁黑體 Std B" pitchFamily="34" charset="-120"/>
                <a:ea typeface="Adobe 繁黑體 Std B" pitchFamily="34" charset="-120"/>
              </a:rPr>
              <a:t>實現向其他用戶</a:t>
            </a:r>
            <a:r>
              <a:rPr lang="zh-TW" altLang="zh-TW" sz="2400" dirty="0" smtClean="0">
                <a:latin typeface="Adobe 繁黑體 Std B" pitchFamily="34" charset="-120"/>
                <a:ea typeface="Adobe 繁黑體 Std B" pitchFamily="34" charset="-120"/>
              </a:rPr>
              <a:t>轉帳甚至</a:t>
            </a:r>
            <a:r>
              <a:rPr lang="zh-TW" altLang="zh-TW" sz="2400" dirty="0">
                <a:latin typeface="Adobe 繁黑體 Std B" pitchFamily="34" charset="-120"/>
                <a:ea typeface="Adobe 繁黑體 Std B" pitchFamily="34" charset="-120"/>
              </a:rPr>
              <a:t>可以在支援微信支付的商店</a:t>
            </a:r>
            <a:r>
              <a:rPr lang="zh-TW" altLang="zh-TW" sz="2400" dirty="0" smtClean="0">
                <a:latin typeface="Adobe 繁黑體 Std B" pitchFamily="34" charset="-120"/>
                <a:ea typeface="Adobe 繁黑體 Std B" pitchFamily="34" charset="-120"/>
              </a:rPr>
              <a:t>消費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zh-TW" sz="2400" dirty="0" smtClean="0">
                <a:latin typeface="Adobe 繁黑體 Std B" pitchFamily="34" charset="-120"/>
                <a:ea typeface="Adobe 繁黑體 Std B" pitchFamily="34" charset="-120"/>
              </a:rPr>
              <a:t>微</a:t>
            </a:r>
            <a:r>
              <a:rPr lang="zh-TW" altLang="zh-TW" sz="2400" dirty="0">
                <a:latin typeface="Adobe 繁黑體 Std B" pitchFamily="34" charset="-120"/>
                <a:ea typeface="Adobe 繁黑體 Std B" pitchFamily="34" charset="-120"/>
              </a:rPr>
              <a:t>信支付</a:t>
            </a:r>
            <a:r>
              <a:rPr lang="zh-TW" altLang="zh-TW" sz="2400" dirty="0" smtClean="0">
                <a:latin typeface="Adobe 繁黑體 Std B" pitchFamily="34" charset="-120"/>
                <a:ea typeface="Adobe 繁黑體 Std B" pitchFamily="34" charset="-120"/>
              </a:rPr>
              <a:t>導入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了</a:t>
            </a:r>
            <a:r>
              <a:rPr lang="zh-TW" altLang="zh-TW" sz="2400" b="1" dirty="0" smtClean="0">
                <a:latin typeface="Adobe 繁黑體 Std B" pitchFamily="34" charset="-120"/>
                <a:ea typeface="Adobe 繁黑體 Std B" pitchFamily="34" charset="-120"/>
              </a:rPr>
              <a:t>電子現金</a:t>
            </a:r>
            <a:r>
              <a:rPr lang="zh-TW" altLang="zh-TW" sz="2400" dirty="0" smtClean="0">
                <a:latin typeface="Adobe 繁黑體 Std B" pitchFamily="34" charset="-120"/>
                <a:ea typeface="Adobe 繁黑體 Std B" pitchFamily="34" charset="-120"/>
              </a:rPr>
              <a:t>服務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zh-TW" sz="2400" dirty="0" smtClean="0">
                <a:latin typeface="Adobe 繁黑體 Std B" pitchFamily="34" charset="-120"/>
                <a:ea typeface="Adobe 繁黑體 Std B" pitchFamily="34" charset="-120"/>
              </a:rPr>
              <a:t>允許用戶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在用戶之間</a:t>
            </a:r>
            <a:r>
              <a:rPr lang="zh-TW" altLang="zh-TW" sz="2400" dirty="0" smtClean="0">
                <a:latin typeface="Adobe 繁黑體 Std B" pitchFamily="34" charset="-120"/>
                <a:ea typeface="Adobe 繁黑體 Std B" pitchFamily="34" charset="-120"/>
              </a:rPr>
              <a:t>進行</a:t>
            </a:r>
            <a:r>
              <a:rPr lang="zh-TW" altLang="zh-TW" sz="2400" dirty="0">
                <a:latin typeface="Adobe 繁黑體 Std B" pitchFamily="34" charset="-120"/>
                <a:ea typeface="Adobe 繁黑體 Std B" pitchFamily="34" charset="-120"/>
              </a:rPr>
              <a:t>行動</a:t>
            </a:r>
            <a:r>
              <a:rPr lang="zh-TW" altLang="zh-TW" sz="2400" dirty="0" smtClean="0">
                <a:latin typeface="Adobe 繁黑體 Std B" pitchFamily="34" charset="-120"/>
                <a:ea typeface="Adobe 繁黑體 Std B" pitchFamily="34" charset="-120"/>
              </a:rPr>
              <a:t>支付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匯款</a:t>
            </a:r>
            <a:endParaRPr lang="en-US" altLang="zh-TW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zh-TW" sz="2400" dirty="0" smtClean="0">
                <a:latin typeface="Adobe 繁黑體 Std B" pitchFamily="34" charset="-120"/>
                <a:ea typeface="Adobe 繁黑體 Std B" pitchFamily="34" charset="-120"/>
              </a:rPr>
              <a:t>每</a:t>
            </a:r>
            <a:r>
              <a:rPr lang="zh-TW" altLang="zh-TW" sz="2400" dirty="0">
                <a:latin typeface="Adobe 繁黑體 Std B" pitchFamily="34" charset="-120"/>
                <a:ea typeface="Adobe 繁黑體 Std B" pitchFamily="34" charset="-120"/>
              </a:rPr>
              <a:t>位微信用戶都有屬於自己的微信支付</a:t>
            </a:r>
            <a:r>
              <a:rPr lang="zh-TW" altLang="zh-TW" sz="2400" dirty="0" smtClean="0">
                <a:latin typeface="Adobe 繁黑體 Std B" pitchFamily="34" charset="-120"/>
                <a:ea typeface="Adobe 繁黑體 Std B" pitchFamily="34" charset="-120"/>
              </a:rPr>
              <a:t>帳戶</a:t>
            </a:r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924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875476" y="1501859"/>
            <a:ext cx="1944216" cy="3143412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563888" y="1491630"/>
            <a:ext cx="1944216" cy="3143412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331640" y="1491630"/>
            <a:ext cx="1944216" cy="3143412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rot="21363641">
            <a:off x="2130745" y="795319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7342" y="578240"/>
            <a:ext cx="8229600" cy="857250"/>
          </a:xfrm>
        </p:spPr>
        <p:txBody>
          <a:bodyPr/>
          <a:lstStyle/>
          <a:p>
            <a:r>
              <a:rPr lang="zh-TW" altLang="en-US" sz="3200" dirty="0"/>
              <a:t>微信支付使用方式</a:t>
            </a:r>
          </a:p>
        </p:txBody>
      </p:sp>
      <p:pic>
        <p:nvPicPr>
          <p:cNvPr id="1027" name="Picture 3" descr="C:\Users\juck3\Dropbox\相片 2017-12-22 10 26 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87624"/>
            <a:ext cx="1670849" cy="297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juck3\Dropbox\相片 2017-12-22 10 15 3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70" y="1570367"/>
            <a:ext cx="1696555" cy="301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uck3\Dropbox\相片 2017-12-22 10 15 5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563437"/>
            <a:ext cx="1700452" cy="302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2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2240603" y="2363627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146548"/>
            <a:ext cx="8229600" cy="857250"/>
          </a:xfrm>
        </p:spPr>
        <p:txBody>
          <a:bodyPr/>
          <a:lstStyle/>
          <a:p>
            <a:r>
              <a:rPr lang="zh-TW" altLang="en-US" sz="3200" dirty="0"/>
              <a:t>微信支付</a:t>
            </a:r>
            <a:r>
              <a:rPr lang="zh-TW" altLang="en-US" sz="3200" dirty="0" smtClean="0"/>
              <a:t>的安全性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27281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1363641">
            <a:off x="2240603" y="423454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n-US" altLang="zh-TW" sz="3200" dirty="0"/>
              <a:t>Apple Pay</a:t>
            </a:r>
            <a:r>
              <a:rPr lang="zh-TW" altLang="en-US" sz="3200" dirty="0"/>
              <a:t> 與 微信支付</a:t>
            </a:r>
          </a:p>
        </p:txBody>
      </p:sp>
      <p:sp>
        <p:nvSpPr>
          <p:cNvPr id="7" name="矩形 6"/>
          <p:cNvSpPr/>
          <p:nvPr/>
        </p:nvSpPr>
        <p:spPr>
          <a:xfrm>
            <a:off x="1187624" y="1203598"/>
            <a:ext cx="6734545" cy="3096343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65541"/>
              </p:ext>
            </p:extLst>
          </p:nvPr>
        </p:nvGraphicFramePr>
        <p:xfrm>
          <a:off x="1518728" y="1552887"/>
          <a:ext cx="6072336" cy="2387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064"/>
                <a:gridCol w="2366410"/>
                <a:gridCol w="2524862"/>
              </a:tblGrid>
              <a:tr h="416871">
                <a:tc>
                  <a:txBody>
                    <a:bodyPr/>
                    <a:lstStyle/>
                    <a:p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Adobe 繁黑體 Std B" pitchFamily="34" charset="-120"/>
                          <a:ea typeface="Adobe 繁黑體 Std B" pitchFamily="34" charset="-120"/>
                        </a:rPr>
                        <a:t>ApplePay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微信支付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</a:tr>
              <a:tr h="4168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使用介面</a:t>
                      </a:r>
                      <a:endParaRPr lang="en-US" altLang="zh-TW" dirty="0" smtClean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iOS8 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以上系統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Android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以及</a:t>
                      </a:r>
                      <a:r>
                        <a:rPr lang="en-US" altLang="zh-TW" sz="18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iOS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</a:tr>
              <a:tr h="71953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服務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線上或實體商店支付</a:t>
                      </a:r>
                      <a:endParaRPr lang="en-US" altLang="zh-TW" dirty="0" smtClean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線上支付</a:t>
                      </a:r>
                    </a:p>
                    <a:p>
                      <a:r>
                        <a:rPr lang="zh-TW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企業號</a:t>
                      </a:r>
                      <a:r>
                        <a:rPr lang="zh-TW" alt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 </a:t>
                      </a:r>
                      <a:r>
                        <a:rPr lang="zh-TW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城市服務</a:t>
                      </a:r>
                    </a:p>
                  </a:txBody>
                  <a:tcPr/>
                </a:tc>
              </a:tr>
              <a:tr h="4168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歷史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2014/10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月正式啟用</a:t>
                      </a:r>
                      <a:endParaRPr lang="zh-TW" sz="1200" kern="150" dirty="0">
                        <a:effectLst/>
                        <a:latin typeface="Adobe 繁黑體 Std B" pitchFamily="34" charset="-120"/>
                        <a:ea typeface="Adobe 繁黑體 Std B" pitchFamily="34" charset="-120"/>
                        <a:cs typeface="Lucida 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2013/8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月增加支付功能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</a:tr>
              <a:tr h="4168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Adobe 繁黑體 Std B" pitchFamily="34" charset="-120"/>
                          <a:ea typeface="Adobe 繁黑體 Std B" pitchFamily="34" charset="-120"/>
                        </a:rPr>
                        <a:t>台灣使用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2017/3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月正式上線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Adobe 繁黑體 Std B" pitchFamily="34" charset="-120"/>
                          <a:ea typeface="Adobe 繁黑體 Std B" pitchFamily="34" charset="-120"/>
                          <a:cs typeface="+mn-cs"/>
                        </a:rPr>
                        <a:t>無法使用</a:t>
                      </a:r>
                      <a:endParaRPr lang="zh-TW" altLang="en-US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409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2240603" y="2363627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146548"/>
            <a:ext cx="8229600" cy="857250"/>
          </a:xfrm>
        </p:spPr>
        <p:txBody>
          <a:bodyPr/>
          <a:lstStyle/>
          <a:p>
            <a:r>
              <a:rPr lang="zh-TW" altLang="en-US" sz="3200" dirty="0" smtClean="0"/>
              <a:t>第三方支付在台灣的發展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9077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79712" y="1275606"/>
            <a:ext cx="5184576" cy="3259834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rot="21363641">
            <a:off x="2240603" y="423454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/>
              <a:t>故事</a:t>
            </a:r>
            <a:endParaRPr lang="zh-TW" altLang="en-US" sz="3200" dirty="0"/>
          </a:p>
        </p:txBody>
      </p:sp>
      <p:pic>
        <p:nvPicPr>
          <p:cNvPr id="2052" name="Picture 4" descr="C:\Users\juck3\Desktop\相片 2017-12-28 22 14 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6"/>
          <a:stretch/>
        </p:blipFill>
        <p:spPr bwMode="auto">
          <a:xfrm>
            <a:off x="2123728" y="1361519"/>
            <a:ext cx="4896544" cy="309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uck3\Dropbox\相片 2017-12-28 22 38 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35846"/>
            <a:ext cx="252794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uck3\Dropbox\相片 2017-12-28 22 41 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21" y="945746"/>
            <a:ext cx="1876354" cy="153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uck3\Dropbox\相片 2017-12-28 22 41 4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571750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uck3\Dropbox\相片 2017-12-28 23 45 3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59" y="341873"/>
            <a:ext cx="1987039" cy="18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uck3\Dropbox\相片 2017-12-28 22 34 5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96" y="1635229"/>
            <a:ext cx="4567349" cy="254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85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75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1363641">
            <a:off x="2240603" y="423454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TW" altLang="en-US" sz="3200" dirty="0"/>
              <a:t>第三方支付在台灣的發展</a:t>
            </a:r>
          </a:p>
        </p:txBody>
      </p:sp>
      <p:sp>
        <p:nvSpPr>
          <p:cNvPr id="7" name="矩形 6"/>
          <p:cNvSpPr/>
          <p:nvPr/>
        </p:nvSpPr>
        <p:spPr>
          <a:xfrm>
            <a:off x="1187624" y="1203598"/>
            <a:ext cx="6734545" cy="3096343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71600" y="1252954"/>
            <a:ext cx="72007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2015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年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1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月 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台灣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通過第三方支付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法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2016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年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6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月 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金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管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會鬆綁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「身分確認機制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」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endParaRPr lang="zh-TW" altLang="en-US" sz="2400" dirty="0"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2017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年</a:t>
            </a:r>
            <a:r>
              <a:rPr lang="en-US" altLang="zh-TW" sz="2400" dirty="0">
                <a:latin typeface="Adobe 繁黑體 Std B" pitchFamily="34" charset="-120"/>
                <a:ea typeface="Adobe 繁黑體 Std B" pitchFamily="34" charset="-120"/>
              </a:rPr>
              <a:t>3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月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pPr algn="ctr"/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r>
              <a:rPr lang="en-US" altLang="zh-TW" sz="2400" dirty="0" err="1">
                <a:latin typeface="Adobe 繁黑體 Std B" pitchFamily="34" charset="-120"/>
                <a:ea typeface="Adobe 繁黑體 Std B" pitchFamily="34" charset="-120"/>
              </a:rPr>
              <a:t>ApplePay</a:t>
            </a:r>
            <a:r>
              <a:rPr lang="zh-TW" altLang="en-US" sz="2400" dirty="0">
                <a:latin typeface="Adobe 繁黑體 Std B" pitchFamily="34" charset="-120"/>
                <a:ea typeface="Adobe 繁黑體 Std B" pitchFamily="34" charset="-120"/>
              </a:rPr>
              <a:t>正式</a:t>
            </a:r>
            <a:r>
              <a:rPr lang="zh-TW" altLang="en-US" sz="2400" dirty="0" smtClean="0">
                <a:latin typeface="Adobe 繁黑體 Std B" pitchFamily="34" charset="-120"/>
                <a:ea typeface="Adobe 繁黑體 Std B" pitchFamily="34" charset="-120"/>
              </a:rPr>
              <a:t>登台</a:t>
            </a:r>
            <a:endParaRPr lang="en-US" altLang="zh-TW" sz="2400" dirty="0" smtClean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2522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2240603" y="2363627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14654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TW" sz="3200" dirty="0" smtClean="0"/>
              <a:t>Question</a:t>
            </a:r>
            <a:br>
              <a:rPr lang="en-US" altLang="zh-TW" sz="3200" dirty="0" smtClean="0"/>
            </a:br>
            <a:r>
              <a:rPr lang="zh-TW" altLang="en-US" sz="3200" dirty="0" smtClean="0"/>
              <a:t>什麼是第三方支付</a:t>
            </a:r>
            <a:r>
              <a:rPr lang="en-US" altLang="zh-TW" sz="3200" dirty="0" smtClean="0"/>
              <a:t>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10072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2240603" y="2363627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14654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TW" sz="3200" dirty="0" smtClean="0"/>
              <a:t>Question</a:t>
            </a:r>
            <a:br>
              <a:rPr lang="en-US" altLang="zh-TW" sz="3200" dirty="0" smtClean="0"/>
            </a:br>
            <a:r>
              <a:rPr lang="zh-TW" altLang="en-US" sz="3200" dirty="0" smtClean="0"/>
              <a:t>舉例三個第三方支付平台</a:t>
            </a:r>
            <a:r>
              <a:rPr lang="en-US" altLang="zh-TW" sz="3200" dirty="0" smtClean="0"/>
              <a:t>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7472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2240603" y="2363627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14654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zh-TW" sz="3200" dirty="0" smtClean="0"/>
              <a:t>Question</a:t>
            </a:r>
            <a:br>
              <a:rPr lang="en-US" altLang="zh-TW" sz="3200" dirty="0" smtClean="0"/>
            </a:br>
            <a:r>
              <a:rPr lang="zh-TW" altLang="en-US" sz="3200" dirty="0" smtClean="0"/>
              <a:t>請說出維他檸檬茶的廣告標語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187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2240603" y="2363627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146548"/>
            <a:ext cx="8229600" cy="857250"/>
          </a:xfrm>
        </p:spPr>
        <p:txBody>
          <a:bodyPr/>
          <a:lstStyle/>
          <a:p>
            <a:r>
              <a:rPr lang="zh-TW" altLang="en-US" sz="3200" dirty="0" smtClean="0"/>
              <a:t>什麼是第三方支付</a:t>
            </a:r>
            <a:r>
              <a:rPr lang="en-US" altLang="zh-TW" sz="3200" dirty="0" smtClean="0"/>
              <a:t>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63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1496344" y="1006128"/>
            <a:ext cx="6570470" cy="14401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1C1C1C"/>
                </a:solidFill>
                <a:latin typeface="Adobe 繁黑體 Std B" pitchFamily="34" charset="-120"/>
                <a:ea typeface="Adobe 繁黑體 Std B" pitchFamily="34" charset="-120"/>
                <a:cs typeface="+mj-cs"/>
              </a:defRPr>
            </a:lvl1pPr>
          </a:lstStyle>
          <a:p>
            <a:r>
              <a:rPr lang="zh-TW" altLang="en-US" sz="2800" baseline="-25000" dirty="0" smtClean="0"/>
              <a:t>第三</a:t>
            </a:r>
            <a:r>
              <a:rPr lang="zh-TW" altLang="en-US" sz="2800" baseline="-25000" dirty="0"/>
              <a:t>方支付</a:t>
            </a:r>
            <a:r>
              <a:rPr lang="zh-TW" altLang="en-US" sz="2800" baseline="-25000" dirty="0" smtClean="0"/>
              <a:t>是指電子商務</a:t>
            </a:r>
            <a:r>
              <a:rPr lang="zh-TW" altLang="zh-TW" sz="2800" baseline="-25000" dirty="0" smtClean="0"/>
              <a:t>企業與</a:t>
            </a:r>
            <a:r>
              <a:rPr lang="zh-TW" altLang="zh-TW" sz="2800" baseline="-25000" dirty="0"/>
              <a:t>銀行之間</a:t>
            </a:r>
            <a:r>
              <a:rPr lang="en-US" altLang="zh-TW" sz="2800" baseline="-25000" dirty="0"/>
              <a:t>(</a:t>
            </a:r>
            <a:r>
              <a:rPr lang="zh-TW" altLang="zh-TW" sz="2800" baseline="-25000" dirty="0"/>
              <a:t>雙方需簽約</a:t>
            </a:r>
            <a:r>
              <a:rPr lang="en-US" altLang="zh-TW" sz="2800" baseline="-25000" dirty="0" smtClean="0"/>
              <a:t>)</a:t>
            </a:r>
          </a:p>
          <a:p>
            <a:r>
              <a:rPr lang="zh-TW" altLang="zh-TW" sz="2800" baseline="-25000" dirty="0" smtClean="0"/>
              <a:t>建立</a:t>
            </a:r>
            <a:r>
              <a:rPr lang="zh-TW" altLang="zh-TW" sz="2800" baseline="-25000" dirty="0"/>
              <a:t>一個中立的支付</a:t>
            </a:r>
            <a:r>
              <a:rPr lang="zh-TW" altLang="zh-TW" sz="2800" baseline="-25000" dirty="0" smtClean="0"/>
              <a:t>平台，提供與銀行支付結算系統介面，</a:t>
            </a:r>
            <a:endParaRPr lang="en-US" altLang="zh-TW" sz="2800" baseline="-25000" dirty="0" smtClean="0"/>
          </a:p>
          <a:p>
            <a:r>
              <a:rPr lang="zh-TW" altLang="zh-TW" sz="2800" baseline="-25000" dirty="0" smtClean="0"/>
              <a:t>為</a:t>
            </a:r>
            <a:r>
              <a:rPr lang="zh-TW" altLang="zh-TW" sz="2800" baseline="-25000" dirty="0"/>
              <a:t>線上購物者提供資金劃撥的通路及服務之網路支付模式。</a:t>
            </a:r>
          </a:p>
          <a:p>
            <a:r>
              <a:rPr lang="en-US" altLang="zh-TW" sz="2000" baseline="-25000" dirty="0"/>
              <a:t> </a:t>
            </a:r>
            <a:endParaRPr lang="zh-TW" altLang="zh-TW" sz="2000" baseline="-25000" dirty="0"/>
          </a:p>
          <a:p>
            <a:r>
              <a:rPr lang="en-US" altLang="zh-TW" sz="2000" baseline="-25000" dirty="0"/>
              <a:t> </a:t>
            </a:r>
            <a:endParaRPr lang="en-US" altLang="zh-TW" sz="2000" baseline="-25000" dirty="0" smtClean="0"/>
          </a:p>
        </p:txBody>
      </p:sp>
      <p:pic>
        <p:nvPicPr>
          <p:cNvPr id="4" name="影像1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60440" y="2139701"/>
            <a:ext cx="4294796" cy="2725363"/>
          </a:xfrm>
          <a:prstGeom prst="rect">
            <a:avLst/>
          </a:prstGeom>
          <a:ln>
            <a:noFill/>
            <a:prstDash/>
          </a:ln>
        </p:spPr>
      </p:pic>
      <p:sp>
        <p:nvSpPr>
          <p:cNvPr id="5" name="矩形 4"/>
          <p:cNvSpPr/>
          <p:nvPr/>
        </p:nvSpPr>
        <p:spPr>
          <a:xfrm rot="21363641">
            <a:off x="2190466" y="351446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3"/>
          <p:cNvSpPr>
            <a:spLocks noGrp="1"/>
          </p:cNvSpPr>
          <p:nvPr>
            <p:ph type="title"/>
          </p:nvPr>
        </p:nvSpPr>
        <p:spPr>
          <a:xfrm>
            <a:off x="395536" y="123478"/>
            <a:ext cx="8229600" cy="857250"/>
          </a:xfrm>
        </p:spPr>
        <p:txBody>
          <a:bodyPr/>
          <a:lstStyle/>
          <a:p>
            <a:r>
              <a:rPr lang="zh-TW" altLang="en-US" sz="3200" dirty="0"/>
              <a:t>第三方支付</a:t>
            </a:r>
          </a:p>
        </p:txBody>
      </p:sp>
    </p:spTree>
    <p:extLst>
      <p:ext uri="{BB962C8B-B14F-4D97-AF65-F5344CB8AC3E}">
        <p14:creationId xmlns:p14="http://schemas.microsoft.com/office/powerpoint/2010/main" val="3382620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1259632" y="1347614"/>
            <a:ext cx="936104" cy="6480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1C1C1C"/>
                </a:solidFill>
                <a:latin typeface="Adobe 繁黑體 Std B" pitchFamily="34" charset="-120"/>
                <a:ea typeface="Adobe 繁黑體 Std B" pitchFamily="34" charset="-120"/>
                <a:cs typeface="+mj-cs"/>
              </a:defRPr>
            </a:lvl1pPr>
          </a:lstStyle>
          <a:p>
            <a:pPr algn="l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優勢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 rot="21363641">
            <a:off x="2240603" y="423454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TW" altLang="en-US" sz="3200" dirty="0"/>
              <a:t>第三方支付</a:t>
            </a:r>
          </a:p>
        </p:txBody>
      </p:sp>
      <p:sp>
        <p:nvSpPr>
          <p:cNvPr id="2" name="矩形 1"/>
          <p:cNvSpPr/>
          <p:nvPr/>
        </p:nvSpPr>
        <p:spPr>
          <a:xfrm>
            <a:off x="1835696" y="1971586"/>
            <a:ext cx="54726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1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.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使</a:t>
            </a:r>
            <a:r>
              <a:rPr lang="zh-TW" altLang="en-US" sz="2800" dirty="0">
                <a:latin typeface="Adobe 繁黑體 Std B" pitchFamily="34" charset="-120"/>
                <a:ea typeface="Adobe 繁黑體 Std B" pitchFamily="34" charset="-120"/>
              </a:rPr>
              <a:t>交易無紙</a:t>
            </a:r>
            <a:r>
              <a:rPr lang="zh-TW" altLang="en-US" sz="2800" dirty="0" smtClean="0">
                <a:latin typeface="Adobe 繁黑體 Std B" pitchFamily="34" charset="-120"/>
                <a:ea typeface="Adobe 繁黑體 Std B" pitchFamily="34" charset="-120"/>
              </a:rPr>
              <a:t>化</a:t>
            </a:r>
            <a:r>
              <a:rPr lang="zh-TW" altLang="zh-TW" sz="2800" dirty="0" smtClean="0">
                <a:latin typeface="Adobe 繁黑體 Std B" pitchFamily="34" charset="-120"/>
                <a:ea typeface="Adobe 繁黑體 Std B" pitchFamily="34" charset="-120"/>
              </a:rPr>
              <a:t> </a:t>
            </a:r>
            <a:endParaRPr lang="en-US" altLang="zh-TW" sz="2800" dirty="0" smtClean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2.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可以對買賣雙方進行約束及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監督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能夠有效的幫助用戶處理交易流</a:t>
            </a:r>
            <a:endParaRPr lang="zh-TW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4.</a:t>
            </a:r>
            <a:r>
              <a:rPr lang="zh-TW" altLang="zh-TW" sz="2800" dirty="0">
                <a:latin typeface="Adobe 繁黑體 Std B" pitchFamily="34" charset="-120"/>
                <a:ea typeface="Adobe 繁黑體 Std B" pitchFamily="34" charset="-120"/>
              </a:rPr>
              <a:t>幫助銀行節省網路銀行開發</a:t>
            </a:r>
            <a:r>
              <a:rPr lang="zh-TW" altLang="zh-TW" sz="2800" dirty="0" smtClean="0">
                <a:latin typeface="Adobe 繁黑體 Std B" pitchFamily="34" charset="-120"/>
                <a:ea typeface="Adobe 繁黑體 Std B" pitchFamily="34" charset="-120"/>
              </a:rPr>
              <a:t>費用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5</a:t>
            </a:r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.</a:t>
            </a:r>
            <a:r>
              <a:rPr lang="zh-TW" altLang="zh-TW" sz="2800" dirty="0">
                <a:latin typeface="Adobe 繁黑體 Std B" pitchFamily="34" charset="-120"/>
                <a:ea typeface="Adobe 繁黑體 Std B" pitchFamily="34" charset="-120"/>
              </a:rPr>
              <a:t>支付平臺的支付手段多樣且</a:t>
            </a:r>
            <a:r>
              <a:rPr lang="zh-TW" altLang="zh-TW" sz="2800" dirty="0" smtClean="0">
                <a:latin typeface="Adobe 繁黑體 Std B" pitchFamily="34" charset="-120"/>
                <a:ea typeface="Adobe 繁黑體 Std B" pitchFamily="34" charset="-120"/>
              </a:rPr>
              <a:t>靈活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6358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899592" y="1419622"/>
            <a:ext cx="1656432" cy="5760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1C1C1C"/>
                </a:solidFill>
                <a:latin typeface="Adobe 繁黑體 Std B" pitchFamily="34" charset="-120"/>
                <a:ea typeface="Adobe 繁黑體 Std B" pitchFamily="34" charset="-120"/>
                <a:cs typeface="+mj-cs"/>
              </a:defRPr>
            </a:lvl1pPr>
          </a:lstStyle>
          <a:p>
            <a:pPr algn="l"/>
            <a:r>
              <a:rPr lang="zh-TW" altLang="en-US" sz="2800" dirty="0" smtClean="0"/>
              <a:t>金融風險</a:t>
            </a:r>
            <a:endParaRPr lang="en-US" altLang="zh-TW" sz="2800" dirty="0" smtClean="0"/>
          </a:p>
        </p:txBody>
      </p:sp>
      <p:sp>
        <p:nvSpPr>
          <p:cNvPr id="3" name="矩形 2"/>
          <p:cNvSpPr/>
          <p:nvPr/>
        </p:nvSpPr>
        <p:spPr>
          <a:xfrm rot="21363641">
            <a:off x="2240603" y="423454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TW" altLang="en-US" sz="3200" dirty="0"/>
              <a:t>第三方支付</a:t>
            </a:r>
          </a:p>
        </p:txBody>
      </p:sp>
      <p:sp>
        <p:nvSpPr>
          <p:cNvPr id="5" name="矩形 4"/>
          <p:cNvSpPr/>
          <p:nvPr/>
        </p:nvSpPr>
        <p:spPr>
          <a:xfrm>
            <a:off x="2411760" y="2067694"/>
            <a:ext cx="4392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1.</a:t>
            </a:r>
            <a:r>
              <a:rPr lang="zh-TW" altLang="zh-TW" sz="2800" dirty="0">
                <a:latin typeface="Adobe 繁黑體 Std B" pitchFamily="34" charset="-120"/>
                <a:ea typeface="Adobe 繁黑體 Std B" pitchFamily="34" charset="-120"/>
              </a:rPr>
              <a:t>備存金的利息</a:t>
            </a:r>
            <a:r>
              <a:rPr lang="zh-TW" altLang="zh-TW" sz="2800" dirty="0" smtClean="0">
                <a:latin typeface="Adobe 繁黑體 Std B" pitchFamily="34" charset="-120"/>
                <a:ea typeface="Adobe 繁黑體 Std B" pitchFamily="34" charset="-120"/>
              </a:rPr>
              <a:t>分配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2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.</a:t>
            </a:r>
            <a:r>
              <a:rPr lang="zh-TW" altLang="zh-TW" sz="2800" dirty="0">
                <a:latin typeface="Adobe 繁黑體 Std B" pitchFamily="34" charset="-120"/>
                <a:ea typeface="Adobe 繁黑體 Std B" pitchFamily="34" charset="-120"/>
              </a:rPr>
              <a:t>越權調用交易資金的風險 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  <a:p>
            <a:r>
              <a:rPr lang="en-US" altLang="zh-TW" sz="2800" dirty="0" smtClean="0">
                <a:latin typeface="Adobe 繁黑體 Std B" pitchFamily="34" charset="-120"/>
                <a:ea typeface="Adobe 繁黑體 Std B" pitchFamily="34" charset="-120"/>
              </a:rPr>
              <a:t>3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.</a:t>
            </a:r>
            <a:r>
              <a:rPr lang="zh-TW" altLang="zh-TW" sz="2800" dirty="0">
                <a:latin typeface="Adobe 繁黑體 Std B" pitchFamily="34" charset="-120"/>
                <a:ea typeface="Adobe 繁黑體 Std B" pitchFamily="34" charset="-120"/>
              </a:rPr>
              <a:t>成為非法犯罪的</a:t>
            </a:r>
            <a:r>
              <a:rPr lang="zh-TW" altLang="zh-TW" sz="2800" dirty="0" smtClean="0">
                <a:latin typeface="Adobe 繁黑體 Std B" pitchFamily="34" charset="-120"/>
                <a:ea typeface="Adobe 繁黑體 Std B" pitchFamily="34" charset="-120"/>
              </a:rPr>
              <a:t>平台</a:t>
            </a:r>
            <a:endParaRPr lang="en-US" altLang="zh-TW" sz="2800" dirty="0">
              <a:latin typeface="Adobe 繁黑體 Std B" pitchFamily="34" charset="-120"/>
              <a:ea typeface="Adobe 繁黑體 Std B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243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35610" y="1747497"/>
            <a:ext cx="3032334" cy="1328309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rot="21363641">
            <a:off x="2240603" y="423454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/>
              <a:t>支付平台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5284081" y="1817012"/>
            <a:ext cx="3032334" cy="1258794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43808" y="3363838"/>
            <a:ext cx="3469230" cy="1440160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vOcB393LK6dKVM:" title="「歐富寶」的圖片搜尋結果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35696" y="1819505"/>
            <a:ext cx="1208164" cy="1184293"/>
          </a:xfrm>
          <a:prstGeom prst="rect">
            <a:avLst/>
          </a:prstGeom>
          <a:ln>
            <a:noFill/>
            <a:prstDash/>
          </a:ln>
        </p:spPr>
      </p:pic>
      <p:pic>
        <p:nvPicPr>
          <p:cNvPr id="13" name="VsFVmHLbpTHVsM:" title="「支付寶」的圖片搜尋結果"/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314892" y="1842466"/>
            <a:ext cx="1639105" cy="701854"/>
          </a:xfrm>
          <a:prstGeom prst="rect">
            <a:avLst/>
          </a:prstGeom>
          <a:ln>
            <a:noFill/>
            <a:prstDash/>
          </a:ln>
        </p:spPr>
      </p:pic>
      <p:pic>
        <p:nvPicPr>
          <p:cNvPr id="14" name="bCRKDIo30qp_tM:" title="「銀聯商務」的圖片搜尋結果"/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88137" y="2544320"/>
            <a:ext cx="2168239" cy="503088"/>
          </a:xfrm>
          <a:prstGeom prst="rect">
            <a:avLst/>
          </a:prstGeom>
          <a:ln>
            <a:noFill/>
            <a:prstDash/>
          </a:ln>
        </p:spPr>
      </p:pic>
      <p:pic>
        <p:nvPicPr>
          <p:cNvPr id="15" name="X9F0uM5SW-6_1M:" title="「微信支付」的圖片搜尋結果"/>
          <p:cNvPicPr/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076620" y="1853816"/>
            <a:ext cx="1043237" cy="664153"/>
          </a:xfrm>
          <a:prstGeom prst="rect">
            <a:avLst/>
          </a:prstGeom>
          <a:ln>
            <a:noFill/>
            <a:prstDash/>
          </a:ln>
        </p:spPr>
      </p:pic>
      <p:sp>
        <p:nvSpPr>
          <p:cNvPr id="2" name="文字方塊 1"/>
          <p:cNvSpPr txBox="1"/>
          <p:nvPr/>
        </p:nvSpPr>
        <p:spPr>
          <a:xfrm>
            <a:off x="1953887" y="1059582"/>
            <a:ext cx="110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臺灣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74367" y="1133331"/>
            <a:ext cx="110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中國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995936" y="2789515"/>
            <a:ext cx="110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美國</a:t>
            </a:r>
          </a:p>
        </p:txBody>
      </p:sp>
      <p:pic>
        <p:nvPicPr>
          <p:cNvPr id="21" name="R46ZhN_wzjTOzM:" title="「paypal」的圖片搜尋結果"/>
          <p:cNvPicPr/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901698" y="3476266"/>
            <a:ext cx="1866932" cy="495960"/>
          </a:xfrm>
          <a:prstGeom prst="rect">
            <a:avLst/>
          </a:prstGeom>
          <a:ln>
            <a:noFill/>
            <a:prstDash/>
          </a:ln>
        </p:spPr>
      </p:pic>
      <p:pic>
        <p:nvPicPr>
          <p:cNvPr id="22" name="Ff2jujvLVbnZNM:" title="「apple pay」的圖片搜尋結果"/>
          <p:cNvPicPr/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4992486" y="3651871"/>
            <a:ext cx="1243696" cy="792087"/>
          </a:xfrm>
          <a:prstGeom prst="rect">
            <a:avLst/>
          </a:prstGeom>
          <a:ln>
            <a:noFill/>
            <a:prstDash/>
          </a:ln>
        </p:spPr>
      </p:pic>
      <p:pic>
        <p:nvPicPr>
          <p:cNvPr id="23" name="--8DM9F3zEHk6M:" title="「google checkout」的圖片搜尋結果"/>
          <p:cNvPicPr/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2914275" y="4062838"/>
            <a:ext cx="2033356" cy="632268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965878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363641">
            <a:off x="2240603" y="2363627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146548"/>
            <a:ext cx="8229600" cy="857250"/>
          </a:xfrm>
        </p:spPr>
        <p:txBody>
          <a:bodyPr/>
          <a:lstStyle/>
          <a:p>
            <a:r>
              <a:rPr lang="zh-TW" altLang="en-US" sz="3200" dirty="0" smtClean="0"/>
              <a:t>什麼是</a:t>
            </a:r>
            <a:r>
              <a:rPr lang="en-US" altLang="zh-TW" sz="3200" dirty="0" smtClean="0"/>
              <a:t>Apple Pay?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108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1331640" y="1131590"/>
            <a:ext cx="6552729" cy="25202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1C1C1C"/>
                </a:solidFill>
                <a:latin typeface="Adobe 繁黑體 Std B" pitchFamily="34" charset="-120"/>
                <a:ea typeface="Adobe 繁黑體 Std B" pitchFamily="34" charset="-120"/>
                <a:cs typeface="+mj-cs"/>
              </a:defRPr>
            </a:lvl1pPr>
          </a:lstStyle>
          <a:p>
            <a:pPr algn="l"/>
            <a:r>
              <a:rPr lang="en-US" altLang="zh-TW" sz="2800" dirty="0" smtClean="0"/>
              <a:t>	1.2014/9/9</a:t>
            </a:r>
            <a:r>
              <a:rPr lang="zh-TW" altLang="en-US" sz="2800" dirty="0" smtClean="0"/>
              <a:t>     發表會公布</a:t>
            </a:r>
            <a:endParaRPr lang="en-US" altLang="zh-TW" sz="2800" dirty="0" smtClean="0"/>
          </a:p>
          <a:p>
            <a:pPr algn="l"/>
            <a:r>
              <a:rPr lang="en-US" altLang="zh-TW" sz="2800" dirty="0" smtClean="0"/>
              <a:t>	2.2014/10</a:t>
            </a:r>
            <a:r>
              <a:rPr lang="zh-TW" altLang="en-US" sz="2800" dirty="0" smtClean="0"/>
              <a:t>月  </a:t>
            </a:r>
            <a:r>
              <a:rPr lang="en-US" altLang="zh-TW" sz="2800" dirty="0" smtClean="0"/>
              <a:t>iOS</a:t>
            </a:r>
            <a:r>
              <a:rPr lang="zh-TW" altLang="en-US" sz="2800" dirty="0" smtClean="0"/>
              <a:t>更新後正式啟用</a:t>
            </a:r>
            <a:endParaRPr lang="en-US" altLang="zh-TW" sz="2800" dirty="0" smtClean="0"/>
          </a:p>
          <a:p>
            <a:pPr algn="l"/>
            <a:r>
              <a:rPr lang="en-US" altLang="zh-TW" sz="2800" dirty="0" smtClean="0"/>
              <a:t>	3.2016/5/11</a:t>
            </a:r>
            <a:r>
              <a:rPr lang="zh-TW" altLang="en-US" sz="2800" dirty="0" smtClean="0"/>
              <a:t>  進入台灣</a:t>
            </a:r>
            <a:endParaRPr lang="en-US" altLang="zh-TW" sz="2800" dirty="0" smtClean="0"/>
          </a:p>
          <a:p>
            <a:pPr algn="l"/>
            <a:r>
              <a:rPr lang="en-US" altLang="zh-TW" sz="2800" dirty="0" smtClean="0"/>
              <a:t>	4.2017/3/29</a:t>
            </a:r>
            <a:r>
              <a:rPr lang="zh-TW" altLang="en-US" sz="2800" dirty="0" smtClean="0"/>
              <a:t>  台灣正式上線</a:t>
            </a:r>
            <a:endParaRPr lang="en-US" altLang="zh-TW" sz="2800" dirty="0" smtClean="0"/>
          </a:p>
        </p:txBody>
      </p:sp>
      <p:sp>
        <p:nvSpPr>
          <p:cNvPr id="4" name="矩形 3"/>
          <p:cNvSpPr/>
          <p:nvPr/>
        </p:nvSpPr>
        <p:spPr>
          <a:xfrm rot="21363641">
            <a:off x="2240603" y="423454"/>
            <a:ext cx="4552937" cy="366331"/>
          </a:xfrm>
          <a:prstGeom prst="rect">
            <a:avLst/>
          </a:prstGeom>
          <a:solidFill>
            <a:srgbClr val="F8F8F8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n-US" altLang="zh-TW" sz="3200" dirty="0" smtClean="0"/>
              <a:t>Apple Pay</a:t>
            </a:r>
            <a:r>
              <a:rPr lang="zh-TW" altLang="en-US" sz="3200" dirty="0"/>
              <a:t>的歷史</a:t>
            </a:r>
          </a:p>
        </p:txBody>
      </p:sp>
    </p:spTree>
    <p:extLst>
      <p:ext uri="{BB962C8B-B14F-4D97-AF65-F5344CB8AC3E}">
        <p14:creationId xmlns:p14="http://schemas.microsoft.com/office/powerpoint/2010/main" val="103553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383</Words>
  <Application>Microsoft Office PowerPoint</Application>
  <PresentationFormat>如螢幕大小 (16:9)</PresentationFormat>
  <Paragraphs>103</Paragraphs>
  <Slides>23</Slides>
  <Notes>23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自訂設計</vt:lpstr>
      <vt:lpstr>第三方支付</vt:lpstr>
      <vt:lpstr>故事</vt:lpstr>
      <vt:lpstr>什麼是第三方支付?</vt:lpstr>
      <vt:lpstr>第三方支付</vt:lpstr>
      <vt:lpstr>第三方支付</vt:lpstr>
      <vt:lpstr>第三方支付</vt:lpstr>
      <vt:lpstr>支付平台</vt:lpstr>
      <vt:lpstr>什麼是Apple Pay?</vt:lpstr>
      <vt:lpstr>Apple Pay的歷史</vt:lpstr>
      <vt:lpstr>Apple Pay的使用裝置</vt:lpstr>
      <vt:lpstr>怎麼使用?</vt:lpstr>
      <vt:lpstr>如何傳輸?</vt:lpstr>
      <vt:lpstr>安全嗎?</vt:lpstr>
      <vt:lpstr>什麼是微信支付?</vt:lpstr>
      <vt:lpstr>微信支付運作</vt:lpstr>
      <vt:lpstr>微信支付使用方式</vt:lpstr>
      <vt:lpstr>微信支付的安全性</vt:lpstr>
      <vt:lpstr>Apple Pay 與 微信支付</vt:lpstr>
      <vt:lpstr>第三方支付在台灣的發展</vt:lpstr>
      <vt:lpstr>第三方支付在台灣的發展</vt:lpstr>
      <vt:lpstr>Question 什麼是第三方支付?</vt:lpstr>
      <vt:lpstr>Question 舉例三個第三方支付平台?</vt:lpstr>
      <vt:lpstr>Question 請說出維他檸檬茶的廣告標語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JerryChien</dc:creator>
  <cp:lastModifiedBy>JerryChien</cp:lastModifiedBy>
  <cp:revision>53</cp:revision>
  <dcterms:created xsi:type="dcterms:W3CDTF">2017-11-28T11:08:53Z</dcterms:created>
  <dcterms:modified xsi:type="dcterms:W3CDTF">2017-12-30T15:45:47Z</dcterms:modified>
</cp:coreProperties>
</file>