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61" r:id="rId4"/>
    <p:sldId id="262" r:id="rId5"/>
    <p:sldId id="292" r:id="rId6"/>
    <p:sldId id="268" r:id="rId7"/>
    <p:sldId id="277" r:id="rId8"/>
    <p:sldId id="267" r:id="rId9"/>
    <p:sldId id="279" r:id="rId10"/>
    <p:sldId id="288" r:id="rId11"/>
    <p:sldId id="289" r:id="rId12"/>
    <p:sldId id="291" r:id="rId13"/>
    <p:sldId id="266" r:id="rId14"/>
    <p:sldId id="287" r:id="rId15"/>
    <p:sldId id="265" r:id="rId16"/>
    <p:sldId id="273" r:id="rId17"/>
    <p:sldId id="281" r:id="rId18"/>
    <p:sldId id="282" r:id="rId19"/>
    <p:sldId id="283" r:id="rId20"/>
    <p:sldId id="269" r:id="rId21"/>
    <p:sldId id="274" r:id="rId22"/>
    <p:sldId id="270" r:id="rId23"/>
    <p:sldId id="275" r:id="rId24"/>
    <p:sldId id="284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94F"/>
    <a:srgbClr val="4B9571"/>
    <a:srgbClr val="C4FFCA"/>
    <a:srgbClr val="93D49B"/>
    <a:srgbClr val="FFFC93"/>
    <a:srgbClr val="CDFFF5"/>
    <a:srgbClr val="0D80FF"/>
    <a:srgbClr val="00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F915D-BA1D-49F0-98A1-B5611AA64534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19B6-93E2-4F3E-B131-27CCA5EE5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這是我們的圖書館有分為</a:t>
            </a:r>
            <a:endParaRPr lang="en-US" altLang="zh-TW" dirty="0" smtClean="0"/>
          </a:p>
          <a:p>
            <a:r>
              <a:rPr lang="zh-TW" altLang="en-US" dirty="0" smtClean="0"/>
              <a:t>紙本書 能夠供會員館外借閱</a:t>
            </a:r>
            <a:endParaRPr lang="en-US" altLang="zh-TW" dirty="0" smtClean="0"/>
          </a:p>
          <a:p>
            <a:r>
              <a:rPr lang="zh-TW" altLang="en-US" dirty="0" smtClean="0"/>
              <a:t>電子書 能夠供會員線上閱讀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然後我們一共有三種身分</a:t>
            </a:r>
            <a:endParaRPr lang="en-US" altLang="zh-TW" dirty="0" smtClean="0"/>
          </a:p>
          <a:p>
            <a:r>
              <a:rPr lang="en-US" altLang="zh-TW" dirty="0" smtClean="0"/>
              <a:t>Guest </a:t>
            </a:r>
          </a:p>
          <a:p>
            <a:r>
              <a:rPr lang="en-US" altLang="zh-TW" dirty="0" smtClean="0"/>
              <a:t>member </a:t>
            </a:r>
          </a:p>
          <a:p>
            <a:r>
              <a:rPr lang="en-US" altLang="zh-TW" dirty="0" smtClean="0"/>
              <a:t>librarian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Guest</a:t>
            </a:r>
            <a:r>
              <a:rPr lang="zh-TW" altLang="en-US" dirty="0" smtClean="0"/>
              <a:t>只能夠搜尋紙本書籍 </a:t>
            </a:r>
            <a:endParaRPr lang="en-US" altLang="zh-TW" dirty="0" smtClean="0"/>
          </a:p>
          <a:p>
            <a:r>
              <a:rPr lang="en-US" altLang="zh-TW" dirty="0" smtClean="0"/>
              <a:t>Member </a:t>
            </a:r>
            <a:r>
              <a:rPr lang="zh-TW" altLang="en-US" dirty="0" smtClean="0"/>
              <a:t>除了能夠搜尋 還能夠借閱紙本書跟閱讀電子書</a:t>
            </a:r>
            <a:endParaRPr lang="en-US" altLang="zh-TW" dirty="0" smtClean="0"/>
          </a:p>
          <a:p>
            <a:r>
              <a:rPr lang="en-US" altLang="zh-TW" dirty="0" smtClean="0"/>
              <a:t>Librarian</a:t>
            </a:r>
            <a:r>
              <a:rPr lang="zh-TW" altLang="en-US" dirty="0" smtClean="0"/>
              <a:t>可以管理館藏資訊 也負責歸還書處理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119B6-93E2-4F3E-B131-27CCA5EE55F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03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787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uck3\Dropbox\螢幕截圖\螢幕截圖 2018-05-11 16.14.4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pic>
        <p:nvPicPr>
          <p:cNvPr id="5" name="Picture 3" descr="C:\Users\juck3\Dropbox\tes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10872"/>
          <a:stretch/>
        </p:blipFill>
        <p:spPr bwMode="auto">
          <a:xfrm rot="21354531">
            <a:off x="1623734" y="2356453"/>
            <a:ext cx="5790415" cy="5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31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juck3\Dropbox\tes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10872"/>
          <a:stretch/>
        </p:blipFill>
        <p:spPr bwMode="auto">
          <a:xfrm rot="21354531">
            <a:off x="821457" y="3729577"/>
            <a:ext cx="7870150" cy="5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843558"/>
            <a:ext cx="2771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  <a:latin typeface="Gabriola" panose="04040605051002020D02" pitchFamily="82" charset="0"/>
              </a:rPr>
              <a:t>Group </a:t>
            </a:r>
            <a:r>
              <a:rPr lang="en-US" altLang="zh-TW" sz="40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6   </a:t>
            </a:r>
            <a:endParaRPr lang="en-US" altLang="zh-TW" sz="4000" u="sng" dirty="0">
              <a:solidFill>
                <a:schemeClr val="bg1"/>
              </a:solidFill>
              <a:latin typeface="Gabriola" panose="04040605051002020D02" pitchFamily="82" charset="0"/>
            </a:endParaRPr>
          </a:p>
          <a:p>
            <a:pPr algn="ctr"/>
            <a:r>
              <a:rPr lang="en-US" altLang="zh-TW" sz="4000" u="sng" dirty="0" smtClean="0">
                <a:solidFill>
                  <a:schemeClr val="bg1"/>
                </a:solidFill>
                <a:latin typeface="Gabriola" panose="04040605051002020D02" pitchFamily="82" charset="0"/>
              </a:rPr>
              <a:t>Team </a:t>
            </a:r>
            <a:r>
              <a:rPr lang="en-US" altLang="zh-TW" sz="4000" u="sng" dirty="0">
                <a:solidFill>
                  <a:schemeClr val="bg1"/>
                </a:solidFill>
                <a:latin typeface="Gabriola" panose="04040605051002020D02" pitchFamily="82" charset="0"/>
              </a:rPr>
              <a:t>work 1 </a:t>
            </a:r>
            <a:endParaRPr lang="zh-TW" altLang="en-US" sz="4000" u="sng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685799" y="3485455"/>
            <a:ext cx="7999919" cy="11025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5400" dirty="0" smtClean="0">
                <a:latin typeface="Gabriola" panose="04040605051002020D02" pitchFamily="82" charset="0"/>
              </a:rPr>
              <a:t>The Library Management System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199" y="2441907"/>
            <a:ext cx="1999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A10523006     Maggie</a:t>
            </a:r>
            <a:r>
              <a:rPr lang="zh-TW" altLang="en-US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   </a:t>
            </a:r>
            <a:endParaRPr lang="en-US" altLang="zh-TW" sz="1200" b="1" dirty="0" smtClean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A10523049     </a:t>
            </a:r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Peggy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B10423003     </a:t>
            </a:r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Kurumi</a:t>
            </a:r>
            <a:r>
              <a:rPr lang="zh-TW" altLang="en-US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   </a:t>
            </a:r>
            <a:endParaRPr lang="en-US" altLang="zh-TW" sz="1200" b="1" dirty="0" smtClean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B10423029     Bean</a:t>
            </a:r>
            <a:endParaRPr lang="en-US" altLang="zh-TW" sz="1200" b="1" dirty="0">
              <a:solidFill>
                <a:schemeClr val="bg1"/>
              </a:solidFill>
              <a:latin typeface="Futura Bk BT" panose="020B0502020204020303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5696" y="2441906"/>
            <a:ext cx="2064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B10523020     </a:t>
            </a:r>
            <a:r>
              <a:rPr lang="en-US" altLang="zh-TW" sz="1200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Kendy</a:t>
            </a:r>
            <a:endParaRPr lang="en-US" altLang="zh-TW" sz="1200" b="1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B10523030     Jerry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B10523053     Lynn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M10723001   </a:t>
            </a:r>
            <a:r>
              <a:rPr lang="zh-TW" altLang="en-US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 </a:t>
            </a:r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Joe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x  </a:t>
            </a:r>
            <a:r>
              <a:rPr lang="en-US" altLang="zh-TW" sz="2000" b="0" dirty="0">
                <a:latin typeface="Gabriola" panose="04040605051002020D02" pitchFamily="82" charset="0"/>
              </a:rPr>
              <a:t>Peggy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-3</a:t>
            </a:r>
            <a:endParaRPr lang="zh-TW" altLang="en-US" sz="2000" b="0" dirty="0"/>
          </a:p>
        </p:txBody>
      </p:sp>
      <p:pic>
        <p:nvPicPr>
          <p:cNvPr id="7170" name="Picture 2" descr="C:\Users\juck3\Dropbox\螢幕截圖\螢幕截圖 2018-05-11 20.00.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46650" r="3525" b="23501"/>
          <a:stretch/>
        </p:blipFill>
        <p:spPr bwMode="auto">
          <a:xfrm>
            <a:off x="1204331" y="1059582"/>
            <a:ext cx="6590371" cy="39799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42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>
                <a:latin typeface="Gabriola" panose="04040605051002020D02" pitchFamily="82" charset="0"/>
              </a:rPr>
              <a:t>x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 Peggy -4</a:t>
            </a:r>
            <a:endParaRPr lang="zh-TW" altLang="en-US" sz="2000" b="0" dirty="0"/>
          </a:p>
        </p:txBody>
      </p:sp>
      <p:pic>
        <p:nvPicPr>
          <p:cNvPr id="5122" name="Picture 2" descr="C:\Users\juck3\Dropbox\螢幕截圖\螢幕截圖 2018-05-11 20.00.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" t="78098" r="4652" b="1388"/>
          <a:stretch/>
        </p:blipFill>
        <p:spPr bwMode="auto">
          <a:xfrm>
            <a:off x="1215483" y="1379634"/>
            <a:ext cx="6501162" cy="273516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8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Activity Diagram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332450" y="3550245"/>
            <a:ext cx="455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Joe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-Activity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Joe</a:t>
            </a:r>
            <a:endParaRPr lang="zh-TW" altLang="en-US" sz="2000" b="0" dirty="0"/>
          </a:p>
        </p:txBody>
      </p:sp>
      <p:sp>
        <p:nvSpPr>
          <p:cNvPr id="4" name="矩形 3"/>
          <p:cNvSpPr/>
          <p:nvPr/>
        </p:nvSpPr>
        <p:spPr>
          <a:xfrm>
            <a:off x="971600" y="4964155"/>
            <a:ext cx="3456384" cy="179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16016" y="963382"/>
            <a:ext cx="3456384" cy="89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 descr="C:\Users\juck3\Dropbox\螢幕截圖\螢幕截圖 2018-05-11 16.14.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juck3\Downloads\Manage_book_V15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"/>
          <a:stretch/>
        </p:blipFill>
        <p:spPr bwMode="auto">
          <a:xfrm>
            <a:off x="618665" y="915566"/>
            <a:ext cx="7901727" cy="932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0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20988E-6 L -0.00191 -1.029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5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74540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Sequence Diagram</a:t>
            </a:r>
            <a:endParaRPr lang="zh-TW" altLang="en-US" sz="5400" b="0" dirty="0"/>
          </a:p>
        </p:txBody>
      </p:sp>
      <p:sp>
        <p:nvSpPr>
          <p:cNvPr id="4" name="矩形 3"/>
          <p:cNvSpPr/>
          <p:nvPr/>
        </p:nvSpPr>
        <p:spPr>
          <a:xfrm>
            <a:off x="4211960" y="3579862"/>
            <a:ext cx="67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Lynn</a:t>
            </a:r>
          </a:p>
        </p:txBody>
      </p:sp>
    </p:spTree>
    <p:extLst>
      <p:ext uri="{BB962C8B-B14F-4D97-AF65-F5344CB8AC3E}">
        <p14:creationId xmlns:p14="http://schemas.microsoft.com/office/powerpoint/2010/main" val="28531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- 1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13"/>
          <a:stretch/>
        </p:blipFill>
        <p:spPr bwMode="auto">
          <a:xfrm>
            <a:off x="251520" y="1131590"/>
            <a:ext cx="8659046" cy="3096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845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- 2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12"/>
          <a:stretch/>
        </p:blipFill>
        <p:spPr bwMode="auto">
          <a:xfrm>
            <a:off x="251520" y="1131590"/>
            <a:ext cx="8659046" cy="592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7" b="56225"/>
          <a:stretch/>
        </p:blipFill>
        <p:spPr bwMode="auto">
          <a:xfrm>
            <a:off x="251520" y="1635646"/>
            <a:ext cx="8659046" cy="3106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17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-3</a:t>
            </a:r>
            <a:endParaRPr lang="zh-TW" altLang="en-US" sz="2000" b="0" dirty="0"/>
          </a:p>
        </p:txBody>
      </p:sp>
      <p:pic>
        <p:nvPicPr>
          <p:cNvPr id="6" name="圖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7" b="56225"/>
          <a:stretch/>
        </p:blipFill>
        <p:spPr bwMode="auto">
          <a:xfrm>
            <a:off x="323529" y="1635646"/>
            <a:ext cx="8659046" cy="3106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251520" y="1203598"/>
            <a:ext cx="8712968" cy="3540543"/>
            <a:chOff x="34504" y="0"/>
            <a:chExt cx="9256696" cy="3761117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" b="96595"/>
            <a:stretch/>
          </p:blipFill>
          <p:spPr bwMode="auto">
            <a:xfrm>
              <a:off x="34504" y="0"/>
              <a:ext cx="9256696" cy="3968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52" b="33771"/>
            <a:stretch/>
          </p:blipFill>
          <p:spPr bwMode="auto">
            <a:xfrm>
              <a:off x="34505" y="396815"/>
              <a:ext cx="9247517" cy="336430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946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-4</a:t>
            </a:r>
            <a:endParaRPr lang="zh-TW" altLang="en-US" sz="2000" b="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899592" y="915566"/>
            <a:ext cx="7294468" cy="4318191"/>
            <a:chOff x="-25876" y="0"/>
            <a:chExt cx="9282023" cy="5495026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" b="96595"/>
            <a:stretch/>
          </p:blipFill>
          <p:spPr bwMode="auto">
            <a:xfrm>
              <a:off x="-25876" y="0"/>
              <a:ext cx="9282023" cy="3968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152" b="36"/>
            <a:stretch/>
          </p:blipFill>
          <p:spPr bwMode="auto">
            <a:xfrm>
              <a:off x="-25876" y="388189"/>
              <a:ext cx="9282023" cy="510683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3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Class Diagram</a:t>
            </a:r>
            <a:endParaRPr lang="zh-TW" altLang="en-US" sz="5400" b="0" dirty="0"/>
          </a:p>
        </p:txBody>
      </p:sp>
      <p:sp>
        <p:nvSpPr>
          <p:cNvPr id="5" name="矩形 4"/>
          <p:cNvSpPr/>
          <p:nvPr/>
        </p:nvSpPr>
        <p:spPr>
          <a:xfrm>
            <a:off x="4211960" y="3550245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  <a:latin typeface="Gabriola" panose="04040605051002020D02" pitchFamily="82" charset="0"/>
              </a:rPr>
              <a:t>Kendy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0" dirty="0" smtClean="0">
                <a:latin typeface="Gabriola" panose="04040605051002020D02" pitchFamily="82" charset="0"/>
              </a:rPr>
              <a:t>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- Content</a:t>
            </a:r>
            <a:endParaRPr lang="en-US" altLang="ko-KR" sz="4400" b="0" dirty="0">
              <a:ea typeface="맑은 고딕" pitchFamily="50" charset="-127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4586" y="1347614"/>
            <a:ext cx="43148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Use Case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Use Case Description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Activity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Sequence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Class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Behavior State Machine</a:t>
            </a:r>
            <a:endParaRPr lang="zh-TW" altLang="en-US" sz="2800" b="1" dirty="0"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-Class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err="1" smtClean="0">
                <a:latin typeface="Gabriola" panose="04040605051002020D02" pitchFamily="82" charset="0"/>
              </a:rPr>
              <a:t>Kendy</a:t>
            </a:r>
            <a:endParaRPr lang="zh-TW" altLang="en-US" sz="2000" b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1059582"/>
            <a:ext cx="7416824" cy="39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9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Behavior State Machine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283968" y="3550245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Jerry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-Behavior </a:t>
            </a:r>
            <a:r>
              <a:rPr lang="en-US" altLang="zh-TW" sz="4400" b="0" dirty="0">
                <a:latin typeface="Gabriola" panose="04040605051002020D02" pitchFamily="82" charset="0"/>
              </a:rPr>
              <a:t>State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Machine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Jerry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275606"/>
            <a:ext cx="9036496" cy="35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6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685800" y="2045295"/>
            <a:ext cx="7772400" cy="11025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5400" b="0" dirty="0" smtClean="0">
                <a:latin typeface="Gabriola" panose="04040605051002020D02" pitchFamily="82" charset="0"/>
              </a:rPr>
              <a:t>Thank  you!</a:t>
            </a:r>
            <a:endParaRPr lang="zh-TW" altLang="en-US" sz="5400" b="0" dirty="0">
              <a:latin typeface="Gabriola" panose="04040605051002020D02" pitchFamily="8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4485" y="3507854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Gabriola" panose="04040605051002020D02" pitchFamily="82" charset="0"/>
              </a:rPr>
              <a:t>Group 6 </a:t>
            </a:r>
            <a:endParaRPr lang="zh-TW" altLang="en-US" sz="24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Introduction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139952" y="3622253"/>
            <a:ext cx="878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Gabriola" panose="04040605051002020D02" pitchFamily="82" charset="0"/>
              </a:rPr>
              <a:t>Maggie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-Introduction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x   Maggie</a:t>
            </a:r>
            <a:endParaRPr lang="zh-TW" altLang="en-US" sz="2000" b="0" dirty="0"/>
          </a:p>
        </p:txBody>
      </p:sp>
      <p:sp>
        <p:nvSpPr>
          <p:cNvPr id="4" name="AutoShape 2" descr="Ebook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266" name="Picture 2" descr="C:\Users\juck3\Downloads\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32" y="307580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juck3\Downloads\books-stack-of-th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32" y="1428181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197553" y="3156374"/>
            <a:ext cx="867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>
                <a:latin typeface="Gabriola" panose="04040605051002020D02" pitchFamily="82" charset="0"/>
              </a:rPr>
              <a:t>E-book</a:t>
            </a:r>
          </a:p>
          <a:p>
            <a:pPr algn="ctr"/>
            <a:r>
              <a:rPr lang="en-US" altLang="zh-TW" sz="2000" dirty="0" smtClean="0">
                <a:latin typeface="Gabriola" panose="04040605051002020D02" pitchFamily="82" charset="0"/>
              </a:rPr>
              <a:t>-Search-</a:t>
            </a:r>
          </a:p>
          <a:p>
            <a:pPr algn="ctr"/>
            <a:r>
              <a:rPr lang="en-US" altLang="zh-TW" sz="2000" dirty="0" smtClean="0">
                <a:latin typeface="Gabriola" panose="04040605051002020D02" pitchFamily="82" charset="0"/>
              </a:rPr>
              <a:t>-Read-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168701" y="1659454"/>
            <a:ext cx="9192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 smtClean="0">
                <a:latin typeface="Gabriola" panose="04040605051002020D02" pitchFamily="82" charset="0"/>
              </a:rPr>
              <a:t>Book</a:t>
            </a:r>
          </a:p>
          <a:p>
            <a:pPr algn="ctr"/>
            <a:r>
              <a:rPr lang="en-US" altLang="zh-TW" sz="2000" dirty="0" smtClean="0">
                <a:latin typeface="Gabriola" panose="04040605051002020D02" pitchFamily="82" charset="0"/>
              </a:rPr>
              <a:t>-Search-</a:t>
            </a:r>
          </a:p>
          <a:p>
            <a:pPr algn="ctr"/>
            <a:r>
              <a:rPr lang="en-US" altLang="zh-TW" sz="2000" dirty="0" smtClean="0">
                <a:latin typeface="Gabriola" panose="04040605051002020D02" pitchFamily="82" charset="0"/>
              </a:rPr>
              <a:t>-Borrow-</a:t>
            </a:r>
            <a:endParaRPr lang="zh-TW" altLang="en-US" sz="2000" dirty="0"/>
          </a:p>
        </p:txBody>
      </p:sp>
      <p:pic>
        <p:nvPicPr>
          <p:cNvPr id="1026" name="Picture 2" descr="C:\Users\juck3\Downloads\bell-boy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11" y="3651870"/>
            <a:ext cx="7200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uck3\Downloads\ma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531" y="2579272"/>
            <a:ext cx="697660" cy="6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ck3\Downloads\specialist-us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42" y="1610277"/>
            <a:ext cx="745449" cy="7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056799" y="1798336"/>
            <a:ext cx="777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Gabriola" panose="04040605051002020D02" pitchFamily="82" charset="0"/>
              </a:rPr>
              <a:t>Member</a:t>
            </a:r>
            <a:endParaRPr lang="en-US" altLang="zh-TW" dirty="0">
              <a:latin typeface="Gabriola" panose="04040605051002020D02" pitchFamily="8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0576" y="274343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Gabriola" panose="04040605051002020D02" pitchFamily="82" charset="0"/>
              </a:rPr>
              <a:t>Guest</a:t>
            </a:r>
            <a:endParaRPr lang="en-US" altLang="zh-TW" dirty="0">
              <a:latin typeface="Gabriola" panose="04040605051002020D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5122" y="3827244"/>
            <a:ext cx="861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Gabriola" panose="04040605051002020D02" pitchFamily="82" charset="0"/>
              </a:rPr>
              <a:t>Librarian</a:t>
            </a:r>
            <a:endParaRPr lang="en-US" altLang="zh-TW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395536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Use Case Diagram</a:t>
            </a:r>
            <a:endParaRPr lang="zh-TW" altLang="en-US" sz="5400" b="0" dirty="0"/>
          </a:p>
        </p:txBody>
      </p:sp>
      <p:sp>
        <p:nvSpPr>
          <p:cNvPr id="2" name="矩形 1"/>
          <p:cNvSpPr/>
          <p:nvPr/>
        </p:nvSpPr>
        <p:spPr>
          <a:xfrm>
            <a:off x="4139952" y="3651870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Gabriola" panose="04040605051002020D02" pitchFamily="82" charset="0"/>
              </a:rPr>
              <a:t>Kurumi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Kurumi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079" y="987574"/>
            <a:ext cx="5407843" cy="40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Use Case Description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139952" y="3651870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Peggy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Peggy -1</a:t>
            </a:r>
            <a:endParaRPr lang="zh-TW" altLang="en-US" sz="2000" b="0" dirty="0"/>
          </a:p>
        </p:txBody>
      </p:sp>
      <p:pic>
        <p:nvPicPr>
          <p:cNvPr id="5122" name="Picture 2" descr="C:\Users\juck3\Dropbox\螢幕截圖\螢幕截圖 2018-05-11 20.00.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12"/>
          <a:stretch/>
        </p:blipFill>
        <p:spPr bwMode="auto">
          <a:xfrm>
            <a:off x="1115616" y="1104230"/>
            <a:ext cx="6923088" cy="3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3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>
                <a:latin typeface="Gabriola" panose="04040605051002020D02" pitchFamily="82" charset="0"/>
              </a:rPr>
              <a:t>x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 Peggy -2</a:t>
            </a:r>
            <a:endParaRPr lang="zh-TW" altLang="en-US" sz="2000" b="0" dirty="0"/>
          </a:p>
        </p:txBody>
      </p:sp>
      <p:pic>
        <p:nvPicPr>
          <p:cNvPr id="5122" name="Picture 2" descr="C:\Users\juck3\Dropbox\螢幕截圖\螢幕截圖 2018-05-11 20.00.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4" b="53430"/>
          <a:stretch/>
        </p:blipFill>
        <p:spPr bwMode="auto">
          <a:xfrm>
            <a:off x="1115616" y="1347110"/>
            <a:ext cx="6923088" cy="244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240</Words>
  <Application>Microsoft Office PowerPoint</Application>
  <PresentationFormat>如螢幕大小 (16:9)</PresentationFormat>
  <Paragraphs>70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Futura Bk BT</vt:lpstr>
      <vt:lpstr>맑은 고딕</vt:lpstr>
      <vt:lpstr>新細明體</vt:lpstr>
      <vt:lpstr>Arial</vt:lpstr>
      <vt:lpstr>Calibri</vt:lpstr>
      <vt:lpstr>Gabriola</vt:lpstr>
      <vt:lpstr>Office Theme</vt:lpstr>
      <vt:lpstr>Custom Design</vt:lpstr>
      <vt:lpstr>PowerPoint 簡報</vt:lpstr>
      <vt:lpstr> - Content</vt:lpstr>
      <vt:lpstr>Introduction</vt:lpstr>
      <vt:lpstr>-Introduction  x   Maggie</vt:lpstr>
      <vt:lpstr>Use Case Diagram</vt:lpstr>
      <vt:lpstr>-Use Case Diagram x   Kurumi</vt:lpstr>
      <vt:lpstr>Use Case Description</vt:lpstr>
      <vt:lpstr>-Use Case Description x   Peggy -1</vt:lpstr>
      <vt:lpstr>-Use Case Description x  Peggy -2</vt:lpstr>
      <vt:lpstr>-Use Case Description x  Peggy -3</vt:lpstr>
      <vt:lpstr>-Use Case Description x  Peggy -4</vt:lpstr>
      <vt:lpstr>Activity Diagram</vt:lpstr>
      <vt:lpstr>-Activity Diagram x   Joe</vt:lpstr>
      <vt:lpstr>Sequence Diagram</vt:lpstr>
      <vt:lpstr>-Sequence Diagram x   Lynn - 1</vt:lpstr>
      <vt:lpstr>-Sequence Diagram x   Lynn - 2</vt:lpstr>
      <vt:lpstr>-Sequence Diagram x   Lynn -3</vt:lpstr>
      <vt:lpstr>-Sequence Diagram x   Lynn -4</vt:lpstr>
      <vt:lpstr>Class Diagram</vt:lpstr>
      <vt:lpstr>-Class Diagram x   Kendy</vt:lpstr>
      <vt:lpstr>Behavior State Machine</vt:lpstr>
      <vt:lpstr>-Behavior State Machine x   Jerry</vt:lpstr>
      <vt:lpstr>PowerPoint 簡報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陳裕凱</cp:lastModifiedBy>
  <cp:revision>56</cp:revision>
  <dcterms:created xsi:type="dcterms:W3CDTF">2014-04-01T16:27:38Z</dcterms:created>
  <dcterms:modified xsi:type="dcterms:W3CDTF">2018-05-12T16:08:46Z</dcterms:modified>
</cp:coreProperties>
</file>