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9"/>
  </p:notesMasterIdLst>
  <p:sldIdLst>
    <p:sldId id="557" r:id="rId2"/>
    <p:sldId id="562" r:id="rId3"/>
    <p:sldId id="413" r:id="rId4"/>
    <p:sldId id="479" r:id="rId5"/>
    <p:sldId id="589" r:id="rId6"/>
    <p:sldId id="593" r:id="rId7"/>
    <p:sldId id="465" r:id="rId8"/>
    <p:sldId id="480" r:id="rId9"/>
    <p:sldId id="392" r:id="rId10"/>
    <p:sldId id="500" r:id="rId11"/>
    <p:sldId id="374" r:id="rId12"/>
    <p:sldId id="548" r:id="rId13"/>
    <p:sldId id="365" r:id="rId14"/>
    <p:sldId id="594" r:id="rId15"/>
    <p:sldId id="369" r:id="rId16"/>
    <p:sldId id="474" r:id="rId17"/>
    <p:sldId id="567" r:id="rId18"/>
    <p:sldId id="577" r:id="rId19"/>
    <p:sldId id="418" r:id="rId20"/>
    <p:sldId id="588" r:id="rId21"/>
    <p:sldId id="569" r:id="rId22"/>
    <p:sldId id="570" r:id="rId23"/>
    <p:sldId id="409" r:id="rId24"/>
    <p:sldId id="506" r:id="rId25"/>
    <p:sldId id="456" r:id="rId26"/>
    <p:sldId id="535" r:id="rId27"/>
    <p:sldId id="555" r:id="rId28"/>
    <p:sldId id="559" r:id="rId29"/>
    <p:sldId id="590" r:id="rId30"/>
    <p:sldId id="585" r:id="rId31"/>
    <p:sldId id="595" r:id="rId32"/>
    <p:sldId id="471" r:id="rId33"/>
    <p:sldId id="564" r:id="rId34"/>
    <p:sldId id="423" r:id="rId35"/>
    <p:sldId id="503" r:id="rId36"/>
    <p:sldId id="575" r:id="rId37"/>
    <p:sldId id="576" r:id="rId38"/>
    <p:sldId id="458" r:id="rId39"/>
    <p:sldId id="490" r:id="rId40"/>
    <p:sldId id="434" r:id="rId41"/>
    <p:sldId id="597" r:id="rId42"/>
    <p:sldId id="466" r:id="rId43"/>
    <p:sldId id="495" r:id="rId44"/>
    <p:sldId id="496" r:id="rId45"/>
    <p:sldId id="386" r:id="rId46"/>
    <p:sldId id="494" r:id="rId47"/>
    <p:sldId id="492" r:id="rId48"/>
    <p:sldId id="493" r:id="rId49"/>
    <p:sldId id="592" r:id="rId50"/>
    <p:sldId id="571" r:id="rId51"/>
    <p:sldId id="572" r:id="rId52"/>
    <p:sldId id="573" r:id="rId53"/>
    <p:sldId id="574" r:id="rId54"/>
    <p:sldId id="472" r:id="rId55"/>
    <p:sldId id="596" r:id="rId56"/>
    <p:sldId id="435" r:id="rId57"/>
    <p:sldId id="258" r:id="rId58"/>
  </p:sldIdLst>
  <p:sldSz cx="12192000" cy="6858000"/>
  <p:notesSz cx="6858000" cy="9144000"/>
  <p:defaultTextStyle>
    <a:defPPr lvl="0">
      <a:defRPr lang="zh-TW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10" autoAdjust="0"/>
  </p:normalViewPr>
  <p:slideViewPr>
    <p:cSldViewPr snapToGrid="0">
      <p:cViewPr varScale="1">
        <p:scale>
          <a:sx n="55" d="100"/>
          <a:sy n="55" d="100"/>
        </p:scale>
        <p:origin x="1314" y="72"/>
      </p:cViewPr>
      <p:guideLst>
        <p:guide orient="horz" pos="391"/>
        <p:guide pos="6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145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3E09C-FADF-42EE-A288-3A7F1548E9F3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D584F-E1C0-4059-A743-76E657EE3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32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ima.udg.edu/~sellares/EINF-ES1/TemplateMethodToni.pdf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694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769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676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772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309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416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第一個沒有在做事 丟給第二個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146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480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535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988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5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206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133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Visitor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訪問的人   </a:t>
            </a:r>
            <a:endParaRPr lang="en-US" altLang="zh-TW" baseline="0" dirty="0" smtClean="0"/>
          </a:p>
          <a:p>
            <a:r>
              <a:rPr lang="en-US" altLang="zh-TW" baseline="0" dirty="0" err="1" smtClean="0"/>
              <a:t>visitable</a:t>
            </a:r>
            <a:r>
              <a:rPr lang="en-US" altLang="zh-TW" baseline="0" dirty="0" smtClean="0"/>
              <a:t>(element)</a:t>
            </a:r>
            <a:r>
              <a:rPr lang="zh-TW" altLang="en-US" baseline="0" dirty="0" smtClean="0"/>
              <a:t>被訪問的人 有</a:t>
            </a:r>
            <a:r>
              <a:rPr lang="en-US" altLang="zh-TW" baseline="0" dirty="0" smtClean="0"/>
              <a:t>accept</a:t>
            </a:r>
            <a:r>
              <a:rPr lang="zh-TW" altLang="en-US" baseline="0" dirty="0" smtClean="0"/>
              <a:t>功能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771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167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039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440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513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95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Client</a:t>
            </a:r>
            <a:r>
              <a:rPr lang="zh-TW" altLang="en-US" dirty="0" smtClean="0"/>
              <a:t>（客户）：负责创建一个具体的命令（</a:t>
            </a:r>
            <a:r>
              <a:rPr lang="en-US" altLang="zh-TW" dirty="0" smtClean="0"/>
              <a:t>Concrete Command</a:t>
            </a:r>
            <a:r>
              <a:rPr lang="zh-TW" altLang="en-US" dirty="0" smtClean="0"/>
              <a:t>） </a:t>
            </a:r>
          </a:p>
          <a:p>
            <a:r>
              <a:rPr lang="en-US" altLang="zh-TW" dirty="0" smtClean="0"/>
              <a:t>Invoker</a:t>
            </a:r>
            <a:r>
              <a:rPr lang="zh-TW" altLang="en-US" dirty="0" smtClean="0"/>
              <a:t>（调用者）：调用者持有一个命令对象，并在某个时刻调用命令对象的 </a:t>
            </a:r>
            <a:r>
              <a:rPr lang="en-US" altLang="zh-TW" dirty="0" smtClean="0"/>
              <a:t>execute() </a:t>
            </a:r>
            <a:r>
              <a:rPr lang="zh-TW" altLang="en-US" dirty="0" smtClean="0"/>
              <a:t>方法。 </a:t>
            </a:r>
          </a:p>
          <a:p>
            <a:r>
              <a:rPr lang="en-US" altLang="zh-TW" dirty="0" smtClean="0"/>
              <a:t>Command</a:t>
            </a:r>
            <a:r>
              <a:rPr lang="zh-TW" altLang="en-US" dirty="0" smtClean="0"/>
              <a:t>（命令接口）：包含命令对象的 </a:t>
            </a:r>
            <a:r>
              <a:rPr lang="en-US" altLang="zh-TW" dirty="0" smtClean="0"/>
              <a:t>execute() </a:t>
            </a:r>
            <a:r>
              <a:rPr lang="zh-TW" altLang="en-US" dirty="0" smtClean="0"/>
              <a:t>方法和 </a:t>
            </a:r>
            <a:r>
              <a:rPr lang="en-US" altLang="zh-TW" dirty="0" smtClean="0"/>
              <a:t>undo() </a:t>
            </a:r>
            <a:r>
              <a:rPr lang="zh-TW" altLang="en-US" dirty="0" smtClean="0"/>
              <a:t>方法。 </a:t>
            </a:r>
          </a:p>
          <a:p>
            <a:r>
              <a:rPr lang="en-US" altLang="zh-TW" dirty="0" err="1" smtClean="0"/>
              <a:t>ConcreteCommand</a:t>
            </a:r>
            <a:r>
              <a:rPr lang="zh-TW" altLang="en-US" dirty="0" smtClean="0"/>
              <a:t>（具体命令）：实现命令接口。包括两个操作，执行命令和撤销命令。 </a:t>
            </a:r>
          </a:p>
          <a:p>
            <a:r>
              <a:rPr lang="en-US" altLang="zh-TW" dirty="0" smtClean="0"/>
              <a:t>Receiver</a:t>
            </a:r>
            <a:r>
              <a:rPr lang="zh-TW" altLang="en-US" dirty="0" smtClean="0"/>
              <a:t>（接收者）：接受命令并执行。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组合命令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你可将多个命令装配成一个组合命令，即可以比较容易地设计一个命令队列和宏命令。一般说来，组合命令是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模式的一个实例。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119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Client</a:t>
            </a:r>
            <a:r>
              <a:rPr lang="zh-TW" altLang="en-US" dirty="0" smtClean="0"/>
              <a:t>（客户）：负责创建一个具体的命令（</a:t>
            </a:r>
            <a:r>
              <a:rPr lang="en-US" altLang="zh-TW" dirty="0" smtClean="0"/>
              <a:t>Concrete Command</a:t>
            </a:r>
            <a:r>
              <a:rPr lang="zh-TW" altLang="en-US" dirty="0" smtClean="0"/>
              <a:t>） </a:t>
            </a:r>
          </a:p>
          <a:p>
            <a:r>
              <a:rPr lang="en-US" altLang="zh-TW" dirty="0" smtClean="0"/>
              <a:t>Invoker</a:t>
            </a:r>
            <a:r>
              <a:rPr lang="zh-TW" altLang="en-US" dirty="0" smtClean="0"/>
              <a:t>（调用者）：调用者持有一个命令对象，并在某个时刻调用命令对象的 </a:t>
            </a:r>
            <a:r>
              <a:rPr lang="en-US" altLang="zh-TW" dirty="0" smtClean="0"/>
              <a:t>execute() </a:t>
            </a:r>
            <a:r>
              <a:rPr lang="zh-TW" altLang="en-US" dirty="0" smtClean="0"/>
              <a:t>方法。 </a:t>
            </a:r>
          </a:p>
          <a:p>
            <a:r>
              <a:rPr lang="en-US" altLang="zh-TW" dirty="0" smtClean="0"/>
              <a:t>Command</a:t>
            </a:r>
            <a:r>
              <a:rPr lang="zh-TW" altLang="en-US" dirty="0" smtClean="0"/>
              <a:t>（命令接口）：包含命令对象的 </a:t>
            </a:r>
            <a:r>
              <a:rPr lang="en-US" altLang="zh-TW" dirty="0" smtClean="0"/>
              <a:t>execute() </a:t>
            </a:r>
            <a:r>
              <a:rPr lang="zh-TW" altLang="en-US" dirty="0" smtClean="0"/>
              <a:t>方法和 </a:t>
            </a:r>
            <a:r>
              <a:rPr lang="en-US" altLang="zh-TW" dirty="0" smtClean="0"/>
              <a:t>undo() </a:t>
            </a:r>
            <a:r>
              <a:rPr lang="zh-TW" altLang="en-US" dirty="0" smtClean="0"/>
              <a:t>方法。 </a:t>
            </a:r>
          </a:p>
          <a:p>
            <a:r>
              <a:rPr lang="en-US" altLang="zh-TW" dirty="0" err="1" smtClean="0"/>
              <a:t>ConcreteCommand</a:t>
            </a:r>
            <a:r>
              <a:rPr lang="zh-TW" altLang="en-US" dirty="0" smtClean="0"/>
              <a:t>（具体命令）：实现命令接口。包括两个操作，执行命令和撤销命令。 </a:t>
            </a:r>
          </a:p>
          <a:p>
            <a:r>
              <a:rPr lang="en-US" altLang="zh-TW" dirty="0" smtClean="0"/>
              <a:t>Receiver</a:t>
            </a:r>
            <a:r>
              <a:rPr lang="zh-TW" altLang="en-US" dirty="0" smtClean="0"/>
              <a:t>（接收者）：接受命令并执行。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组合命令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你可将多个命令装配成一个组合命令，即可以比较容易地设计一个命令队列和宏命令。一般说来，组合命令是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模式的一个实例。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8382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hlinkClick r:id="rId3"/>
              </a:rPr>
              <a:t>http://ima.udg.edu/~sellares/EINF-ES1/TemplateMethodToni.pdf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Hook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有兩種說法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>
              <a:buFont typeface="+mj-lt"/>
              <a:buAutoNum type="arabicPeriod"/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說的他是一個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值，當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可以根據這掛勾決定要不要執行這一段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2.(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Hook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是一個預設為空的方法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(Concrete)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子類別可以選擇是否覆寫這個方法來擴充功能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/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Hook</a:t>
            </a:r>
            <a:r>
              <a:rPr lang="zh-TW" altLang="en-US" dirty="0" smtClean="0"/>
              <a:t>不能為抽象，</a:t>
            </a:r>
            <a:r>
              <a:rPr lang="en-US" altLang="zh-TW" dirty="0" smtClean="0"/>
              <a:t>class hook( ){</a:t>
            </a:r>
            <a:r>
              <a:rPr lang="en-US" altLang="zh-TW" baseline="0" dirty="0" smtClean="0"/>
              <a:t>  };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Template</a:t>
            </a:r>
            <a:r>
              <a:rPr lang="zh-TW" altLang="en-US" baseline="0" dirty="0" smtClean="0"/>
              <a:t> 究竟是順序不能改還是內容不能改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待考證</a:t>
            </a:r>
            <a:r>
              <a:rPr lang="en-US" altLang="zh-TW" baseline="0" dirty="0" smtClean="0"/>
              <a:t>) </a:t>
            </a:r>
            <a:r>
              <a:rPr lang="zh-TW" altLang="en-US" baseline="0" dirty="0" smtClean="0"/>
              <a:t>課本是指順序不能改 下面不寫死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904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678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4016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611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Adaptee</a:t>
            </a:r>
            <a:r>
              <a:rPr lang="en-US" altLang="zh-TW" dirty="0" smtClean="0"/>
              <a:t> </a:t>
            </a:r>
            <a:r>
              <a:rPr lang="zh-TW" altLang="en-US" dirty="0" smtClean="0"/>
              <a:t>不能被改變 所以</a:t>
            </a:r>
            <a:r>
              <a:rPr lang="zh-TW" altLang="en-US" baseline="0" dirty="0" smtClean="0"/>
              <a:t>它是已存在的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568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3853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5887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Client</a:t>
            </a:r>
            <a:r>
              <a:rPr lang="zh-TW" altLang="en-US" dirty="0" smtClean="0"/>
              <a:t>（客户）：负责创建一个具体的命令（</a:t>
            </a:r>
            <a:r>
              <a:rPr lang="en-US" altLang="zh-TW" dirty="0" smtClean="0"/>
              <a:t>Concrete Command</a:t>
            </a:r>
            <a:r>
              <a:rPr lang="zh-TW" altLang="en-US" dirty="0" smtClean="0"/>
              <a:t>） </a:t>
            </a:r>
          </a:p>
          <a:p>
            <a:r>
              <a:rPr lang="en-US" altLang="zh-TW" dirty="0" smtClean="0"/>
              <a:t>Invoker</a:t>
            </a:r>
            <a:r>
              <a:rPr lang="zh-TW" altLang="en-US" dirty="0" smtClean="0"/>
              <a:t>（调用者）：调用者持有一个命令对象，并在某个时刻调用命令对象的 </a:t>
            </a:r>
            <a:r>
              <a:rPr lang="en-US" altLang="zh-TW" dirty="0" smtClean="0"/>
              <a:t>execute() </a:t>
            </a:r>
            <a:r>
              <a:rPr lang="zh-TW" altLang="en-US" dirty="0" smtClean="0"/>
              <a:t>方法。 </a:t>
            </a:r>
          </a:p>
          <a:p>
            <a:r>
              <a:rPr lang="en-US" altLang="zh-TW" dirty="0" smtClean="0"/>
              <a:t>Command</a:t>
            </a:r>
            <a:r>
              <a:rPr lang="zh-TW" altLang="en-US" dirty="0" smtClean="0"/>
              <a:t>（命令接口）：包含命令对象的 </a:t>
            </a:r>
            <a:r>
              <a:rPr lang="en-US" altLang="zh-TW" dirty="0" smtClean="0"/>
              <a:t>execute() </a:t>
            </a:r>
            <a:r>
              <a:rPr lang="zh-TW" altLang="en-US" dirty="0" smtClean="0"/>
              <a:t>方法和 </a:t>
            </a:r>
            <a:r>
              <a:rPr lang="en-US" altLang="zh-TW" dirty="0" smtClean="0"/>
              <a:t>undo() </a:t>
            </a:r>
            <a:r>
              <a:rPr lang="zh-TW" altLang="en-US" dirty="0" smtClean="0"/>
              <a:t>方法。 </a:t>
            </a:r>
          </a:p>
          <a:p>
            <a:r>
              <a:rPr lang="en-US" altLang="zh-TW" dirty="0" err="1" smtClean="0"/>
              <a:t>ConcreteCommand</a:t>
            </a:r>
            <a:r>
              <a:rPr lang="zh-TW" altLang="en-US" dirty="0" smtClean="0"/>
              <a:t>（具体命令）：实现命令接口。包括两个操作，执行命令和撤销命令。 </a:t>
            </a:r>
          </a:p>
          <a:p>
            <a:r>
              <a:rPr lang="en-US" altLang="zh-TW" dirty="0" smtClean="0"/>
              <a:t>Receiver</a:t>
            </a:r>
            <a:r>
              <a:rPr lang="zh-TW" altLang="en-US" dirty="0" smtClean="0"/>
              <a:t>（接收者）：接受命令并执行。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组合命令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你可将多个命令装配成一个组合命令，即可以比较容易地设计一个命令队列和宏命令。一般说来，组合命令是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模式的一个实例。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84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80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468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078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293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554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雖然</a:t>
            </a:r>
            <a:r>
              <a:rPr lang="en-US" altLang="zh-TW" dirty="0" smtClean="0"/>
              <a:t>ConcretFactory1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做不到</a:t>
            </a:r>
            <a:r>
              <a:rPr lang="en-US" altLang="zh-TW" baseline="0" dirty="0" smtClean="0"/>
              <a:t>Create B </a:t>
            </a:r>
            <a:r>
              <a:rPr lang="zh-TW" altLang="en-US" baseline="0" dirty="0" smtClean="0"/>
              <a:t>但是還是必須</a:t>
            </a:r>
            <a:r>
              <a:rPr lang="en-US" altLang="zh-TW" baseline="0" dirty="0" smtClean="0"/>
              <a:t>public </a:t>
            </a:r>
            <a:r>
              <a:rPr lang="zh-TW" altLang="en-US" baseline="0" dirty="0" smtClean="0"/>
              <a:t>這個方法(</a:t>
            </a:r>
            <a:r>
              <a:rPr lang="en-US" altLang="zh-TW" baseline="0" dirty="0" smtClean="0"/>
              <a:t>return null)</a:t>
            </a:r>
          </a:p>
          <a:p>
            <a:r>
              <a:rPr lang="en-US" altLang="zh-TW" dirty="0" smtClean="0"/>
              <a:t>2.Abstract</a:t>
            </a:r>
            <a:r>
              <a:rPr lang="en-US" altLang="zh-TW" baseline="0" dirty="0" smtClean="0"/>
              <a:t>Factory</a:t>
            </a:r>
            <a:r>
              <a:rPr lang="zh-TW" altLang="en-US" baseline="0" dirty="0" smtClean="0"/>
              <a:t>是定義方法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getColor,getShape</a:t>
            </a:r>
            <a:r>
              <a:rPr lang="en-US" altLang="zh-TW" baseline="0" dirty="0" smtClean="0"/>
              <a:t>) </a:t>
            </a:r>
            <a:r>
              <a:rPr lang="zh-TW" altLang="en-US" baseline="0" dirty="0" smtClean="0"/>
              <a:t>而且是</a:t>
            </a:r>
            <a:r>
              <a:rPr lang="en-US" altLang="zh-TW" baseline="0" dirty="0" smtClean="0"/>
              <a:t>Color </a:t>
            </a:r>
            <a:r>
              <a:rPr lang="en-US" altLang="zh-TW" baseline="0" dirty="0" err="1" smtClean="0"/>
              <a:t>getColor</a:t>
            </a:r>
            <a:r>
              <a:rPr lang="en-US" altLang="zh-TW" baseline="0" dirty="0" smtClean="0"/>
              <a:t> (Color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interface)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584F-E1C0-4059-A743-76E657EE3A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59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zh-TW" altLang="en-US" smtClean="0">
                <a:uFillTx/>
              </a:rPr>
              <a:t>按一下以編輯母片副標題樣式</a:t>
            </a:r>
            <a:endParaRPr lang="zh-TW" altLang="en-US">
              <a:uFillTx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2019/12/12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2019/12/12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2019/12/12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2019/12/12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2019/12/12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2019/12/12</a:t>
            </a:fld>
            <a:endParaRPr lang="zh-TW" altLang="en-US">
              <a:uFillTx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2019/12/12</a:t>
            </a:fld>
            <a:endParaRPr lang="zh-TW" altLang="en-US">
              <a:uFillTx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2019/12/12</a:t>
            </a:fld>
            <a:endParaRPr lang="zh-TW" altLang="en-US">
              <a:uFillTx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2019/12/12</a:t>
            </a:fld>
            <a:endParaRPr lang="zh-TW" altLang="en-US">
              <a:uFillTx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2019/12/12</a:t>
            </a:fld>
            <a:endParaRPr lang="zh-TW" altLang="en-US">
              <a:uFillTx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zh-TW" altLang="en-US">
              <a:uFillTx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0E3-C29A-4159-9E37-AEBB72BEE2CB}" type="datetimeFigureOut">
              <a:rPr lang="zh-TW" altLang="en-US" smtClean="0">
                <a:uFillTx/>
              </a:rPr>
              <a:t>2019/12/12</a:t>
            </a:fld>
            <a:endParaRPr lang="zh-TW" altLang="en-US">
              <a:uFillTx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zh-TW" altLang="en-US">
              <a:uFillTx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zh-TW" altLang="en-US">
              <a:uFillTx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3A5710E3-C29A-4159-9E37-AEBB72BEE2CB}" type="datetimeFigureOut">
              <a:rPr lang="zh-TW" altLang="en-US" smtClean="0">
                <a:uFillTx/>
              </a:rPr>
              <a:t>2019/12/12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A57DC620-7FF7-47D1-BC3F-C9CA0783844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zh-TW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1000164" y="237213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Singleton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單</a:t>
            </a:r>
            <a:r>
              <a:rPr lang="zh-TW" altLang="en-US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(P)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0164" y="1223160"/>
            <a:ext cx="107095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Ensure a class only has one instance, and provide a global point of access to it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確保一個類只有一個實例，並提供一個全局訪問點。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当您想控制实例数目，节省系统资源的时候。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000164" y="2400452"/>
            <a:ext cx="6653654" cy="6720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Singleton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就是要確保物件只有</a:t>
            </a:r>
            <a:r>
              <a:rPr lang="zh-TW" altLang="en-US" sz="1600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實例可以被重複使用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所以常常是被使用率極高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重複存取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的原件才會這樣做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830" y="4171408"/>
            <a:ext cx="8188143" cy="205388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64" y="4491956"/>
            <a:ext cx="2466667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55688" y="309184"/>
            <a:ext cx="6926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Bridge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1" y="309184"/>
            <a:ext cx="6926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7" y="678516"/>
            <a:ext cx="3973071" cy="579262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678516"/>
            <a:ext cx="5521750" cy="145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00165" y="534107"/>
            <a:ext cx="5056909" cy="665162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/>
              <a:t>Factory Method</a:t>
            </a:r>
            <a:r>
              <a:rPr lang="zh-TW" altLang="en-US" sz="2800" b="1" u="sng" dirty="0" smtClean="0"/>
              <a:t> </a:t>
            </a:r>
            <a:r>
              <a:rPr lang="zh-TW" altLang="en-US" sz="2800" b="1" u="sng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工廠方法 </a:t>
            </a:r>
            <a:r>
              <a:rPr lang="en-US" altLang="zh-TW" sz="2800" b="1" u="sng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(AEP)</a:t>
            </a:r>
            <a:endParaRPr lang="zh-TW" altLang="en-US" sz="2800" b="1" u="sng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0165" y="1295729"/>
            <a:ext cx="107095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an interface for creating an object,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let subclasses decide which class to instantiate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lets a class defer instantiation to subclasses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定義用於創建對象的接口，但讓子類決定實例化哪個類。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允許類將實例化延遲到子類。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明确地计划不同条件下创建不同实例时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65" y="3723472"/>
            <a:ext cx="6642722" cy="242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55688" y="341687"/>
            <a:ext cx="5912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8" y="657225"/>
            <a:ext cx="3923524" cy="55991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644" y="662892"/>
            <a:ext cx="4323657" cy="20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84051" y="620713"/>
            <a:ext cx="5366860" cy="623598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/>
              <a:t>Abstract Factory </a:t>
            </a:r>
            <a:r>
              <a:rPr lang="zh-TW" altLang="en-US" sz="2800" b="1" u="sng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抽象工廠 </a:t>
            </a:r>
            <a:r>
              <a:rPr lang="en-US" altLang="zh-TW" sz="2800" b="1" u="sng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(AEP)</a:t>
            </a:r>
            <a:endParaRPr lang="zh-TW" altLang="en-US" sz="2800" b="1" u="sng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4051" y="1244311"/>
            <a:ext cx="70796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Provide an interface for creating families of related or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dependent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objects without specifying their concrete classes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提供用於創建相關或從屬對象族的接口，而無需指定其具體類。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产品有多于一个的产品族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11460" y="1244311"/>
            <a:ext cx="447818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相似產品 不同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工廠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生產 變成不同產品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Nike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拖鞋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(A1)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原本是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Nike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工廠生產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(F1)</a:t>
            </a: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換成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ddias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工廠生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(F2) 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變成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addias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拖鞋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(A2)</a:t>
            </a: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以圖來說有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兩種產品</a:t>
            </a:r>
            <a:endParaRPr lang="en-US" altLang="zh-TW" sz="16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Factory1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生產的是產品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Factory2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生產的是產品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A2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B2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51" y="3401476"/>
            <a:ext cx="6387160" cy="30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354906"/>
            <a:ext cx="3490527" cy="632948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437" y="354906"/>
            <a:ext cx="4089099" cy="44822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438" y="4931922"/>
            <a:ext cx="4089098" cy="175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4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49" y="4279144"/>
            <a:ext cx="6798976" cy="2299290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6087" y="620713"/>
            <a:ext cx="4572000" cy="568036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 b="1" u="sng" dirty="0" smtClean="0"/>
              <a:t>Builder </a:t>
            </a:r>
            <a:r>
              <a:rPr lang="zh-TW" altLang="en-US" sz="2800" b="1" u="sng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建造者模式 </a:t>
            </a:r>
            <a:r>
              <a:rPr lang="en-US" altLang="zh-TW" sz="2800" b="1" u="sng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(AEP)</a:t>
            </a:r>
            <a:endParaRPr lang="zh-TW" altLang="en-US" sz="2800" b="1" u="sng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8850" y="1291528"/>
            <a:ext cx="10709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Separate the construction of a </a:t>
            </a:r>
            <a:r>
              <a:rPr lang="en-US" altLang="zh-TW" sz="1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complex</a:t>
            </a:r>
            <a:r>
              <a:rPr lang="zh-TW" altLang="en-US" sz="1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u="sng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Composie</a:t>
            </a:r>
            <a:r>
              <a:rPr lang="en-US" altLang="zh-TW" sz="1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16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from its representation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that the same construction process can create different representations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將複雜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對象的構造與其表示分開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，以便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將其複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制相同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的施工過程可以創建不同的表示。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主要解决在软件系统中，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</a:t>
            </a:r>
            <a:r>
              <a:rPr lang="en-US" altLang="zh-CN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复杂对象</a:t>
            </a:r>
            <a:r>
              <a:rPr lang="en-US" altLang="zh-CN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，其通常由各个部分的子对象用一定的算法构成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8849" y="2803347"/>
            <a:ext cx="91725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情境：我去找老闆和技師，告訴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Director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下個禮拜要電腦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(When)</a:t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老闆知道了請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Builder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技師去做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(How)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，技師創造出了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26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620713"/>
            <a:ext cx="3293369" cy="577568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304" y="620713"/>
            <a:ext cx="3902485" cy="30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023" y="214313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Composite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組合模式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(EP)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6623" y="1177413"/>
            <a:ext cx="10709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Compose objects into tree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structures to represent part-whole hierarchies. </a:t>
            </a: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Composite lets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clients treat individual objects and compositions of objects uniformly.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將對象組織成樹狀結構產生出階層關係。讓外界一致性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都視為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Component)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對待個別類別物件和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組合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類別物件。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客户程序可以像处理简单元素一样来处理复杂元素，从而使得客户程序与复杂元素的内部结构解耦。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23" y="3587879"/>
            <a:ext cx="6214526" cy="278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b="1688"/>
          <a:stretch/>
        </p:blipFill>
        <p:spPr>
          <a:xfrm>
            <a:off x="1092200" y="620714"/>
            <a:ext cx="4323862" cy="575195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436" y="642641"/>
            <a:ext cx="5236088" cy="17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1013772" y="214313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Flyweight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享元模式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(P)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4678" y="1206076"/>
            <a:ext cx="107095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sharing to support large numbers of fine-grained objects efficiently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使用共享可以有效地支持大量細粒度對象。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在有大量对象时，如果有相同的业务请求，直接返回在内存中已有的对象，避免重新创建。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/>
              <a:t>Intrinsic:</a:t>
            </a:r>
            <a:r>
              <a:rPr lang="zh-TW" altLang="en-US" sz="1600" b="1" dirty="0"/>
              <a:t> 可被共享的  </a:t>
            </a:r>
            <a:r>
              <a:rPr lang="en-US" altLang="zh-TW" sz="1600" b="1" dirty="0"/>
              <a:t/>
            </a:r>
            <a:br>
              <a:rPr lang="en-US" altLang="zh-TW" sz="1600" b="1" dirty="0"/>
            </a:br>
            <a:r>
              <a:rPr lang="en-US" altLang="zh-TW" sz="1600" b="1" dirty="0"/>
              <a:t>Extrinsic:</a:t>
            </a:r>
            <a:r>
              <a:rPr lang="zh-TW" altLang="en-US" sz="1600" b="1" dirty="0"/>
              <a:t>不被共享的</a:t>
            </a:r>
          </a:p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78" y="3467400"/>
            <a:ext cx="4881643" cy="307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9175" y="814836"/>
            <a:ext cx="4776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EagerSingleton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減少複雜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容易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維護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9175" y="3859531"/>
            <a:ext cx="4648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LazySingleton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減少資源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提高效率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201416"/>
            <a:ext cx="4776633" cy="262499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r="11608" b="29020"/>
          <a:stretch/>
        </p:blipFill>
        <p:spPr>
          <a:xfrm>
            <a:off x="1055688" y="4261983"/>
            <a:ext cx="4247832" cy="249008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132513" y="814836"/>
            <a:ext cx="6059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Double-check-locking 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Lazy)</a:t>
            </a: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解決可能同時創造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instances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6132513" y="1489302"/>
            <a:ext cx="4347918" cy="3435855"/>
            <a:chOff x="6132513" y="1461166"/>
            <a:chExt cx="4347918" cy="3435855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2513" y="1461166"/>
              <a:ext cx="4347918" cy="3435855"/>
            </a:xfrm>
            <a:prstGeom prst="rect">
              <a:avLst/>
            </a:prstGeom>
          </p:spPr>
        </p:pic>
        <p:cxnSp>
          <p:nvCxnSpPr>
            <p:cNvPr id="15" name="直線接點 14"/>
            <p:cNvCxnSpPr/>
            <p:nvPr/>
          </p:nvCxnSpPr>
          <p:spPr>
            <a:xfrm>
              <a:off x="6935372" y="3151163"/>
              <a:ext cx="324963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4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620713"/>
            <a:ext cx="4871840" cy="570974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921" y="620713"/>
            <a:ext cx="4226187" cy="320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1005116" y="214313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Chain of Res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責任鏈模式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(EP) 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5116" y="1215513"/>
            <a:ext cx="1070956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Avoid coupling the sender of a request to its receiver by giving more than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 object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chance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handle the request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Chain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receiving objects and pass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request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along the chain until an object handles it.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避免通過提供多個請求將發送者的請求與其接收者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耦合對象有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機會處理請求。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鏈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接接收對象並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通過沿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鏈請求，直到對象處理它。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处理者负责处理请求，客户只需要将请求发送到职责链上即可，将请求的发送者和请求的处理者解耦。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16" y="3610597"/>
            <a:ext cx="5543046" cy="289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99" y="620712"/>
            <a:ext cx="4174077" cy="59629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967" y="620711"/>
            <a:ext cx="5126848" cy="13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05" y="3515137"/>
            <a:ext cx="6817589" cy="3026344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990105" y="321862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Decorator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裝飾模式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(EP)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6623" y="1339272"/>
            <a:ext cx="107095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Attach additional responsibilities to an object dynamically. Decorators provide a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flexible alternative to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subclassing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extending functionality.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atinLnBrk="1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動態地將附加職責附加到對象。 裝飾者提供了一個靈活的子類化替代方法，用於擴展功能。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一般的扩展一个类经常使用继承方式实现，由于继承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子类会很膨胀。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在不想增加很多子类的情况下扩展类。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atinLnBrk="1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Composite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相似的結構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重點在可以一層一層的疊上，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容易擴充而不用修改</a:t>
            </a:r>
          </a:p>
          <a:p>
            <a:pPr latinLnBrk="1"/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58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99" y="226817"/>
            <a:ext cx="3497805" cy="624432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946" y="226817"/>
            <a:ext cx="3522986" cy="331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71302" y="214313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Memento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備忘</a:t>
            </a:r>
            <a:r>
              <a:rPr lang="zh-TW" altLang="en-US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錄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(EP)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8565" y="1196463"/>
            <a:ext cx="107095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Without violating encapsulation, capture and externalize an object's internal state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 that the object can be restored to this state later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在不違反封裝的情況下，捕獲並外化對象的內部狀態，以便稍後可以將對象恢復到此狀態。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不破坏封装的前提下，捕获一个对象的内部状态，并在该对象之外保存这个状态。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/>
              <a:t>Memento</a:t>
            </a:r>
            <a:r>
              <a:rPr lang="zh-TW" altLang="en-US" sz="1600" b="1" dirty="0"/>
              <a:t>  備份</a:t>
            </a:r>
            <a:r>
              <a:rPr lang="en-US" altLang="zh-TW" sz="1600" b="1" dirty="0"/>
              <a:t>state (</a:t>
            </a:r>
            <a:r>
              <a:rPr lang="zh-TW" altLang="en-US" sz="1600" b="1" dirty="0"/>
              <a:t>便條紙</a:t>
            </a:r>
            <a:r>
              <a:rPr lang="en-US" altLang="zh-TW" sz="16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/>
              <a:t>Originator </a:t>
            </a:r>
            <a:r>
              <a:rPr lang="zh-TW" altLang="en-US" sz="1600" b="1" dirty="0"/>
              <a:t>建造</a:t>
            </a:r>
            <a:r>
              <a:rPr lang="en-US" altLang="zh-TW" sz="1600" b="1" dirty="0"/>
              <a:t>memento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(</a:t>
            </a:r>
            <a:r>
              <a:rPr lang="zh-TW" altLang="en-US" sz="1600" b="1" dirty="0"/>
              <a:t>紙上的內容</a:t>
            </a:r>
            <a:r>
              <a:rPr lang="en-US" altLang="zh-TW" sz="16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/>
              <a:t>Caretaker  </a:t>
            </a:r>
            <a:r>
              <a:rPr lang="zh-TW" altLang="en-US" sz="1600" b="1" dirty="0"/>
              <a:t>儲存這些備份 </a:t>
            </a:r>
            <a:r>
              <a:rPr lang="en-US" altLang="zh-TW" sz="1600" b="1" dirty="0"/>
              <a:t>(</a:t>
            </a:r>
            <a:r>
              <a:rPr lang="zh-TW" altLang="en-US" sz="1600" b="1" dirty="0"/>
              <a:t>便條紙一疊</a:t>
            </a:r>
            <a:r>
              <a:rPr lang="en-US" altLang="zh-TW" sz="1600" b="1" dirty="0"/>
              <a:t>)</a:t>
            </a:r>
          </a:p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21" y="3770555"/>
            <a:ext cx="7638431" cy="244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365761"/>
            <a:ext cx="4014372" cy="62702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064" y="365760"/>
            <a:ext cx="3798523" cy="235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990602" y="620713"/>
            <a:ext cx="4572000" cy="568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Prototype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原型模式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(EP)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5615" y="1321919"/>
            <a:ext cx="107095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Specify the kinds of objects to create using a prototypical instance,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new objects by copying this prototype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使用原型實例指定要創建的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象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類型，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然後創建新對象複製此原型的對象。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利用已有的一个原型对象，快速地生成和原型对象一样的实例。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Shallow Copy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當原型被修改，複製體也</a:t>
            </a:r>
            <a:r>
              <a:rPr lang="zh-TW" altLang="en-US" sz="16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跟著改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 Copy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當原型被修改，複製體</a:t>
            </a:r>
            <a:r>
              <a:rPr lang="zh-TW" altLang="en-US" sz="16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不會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跟著改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26" y="3535211"/>
            <a:ext cx="6434181" cy="315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4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620713"/>
            <a:ext cx="3974806" cy="43844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975" y="620713"/>
            <a:ext cx="4059204" cy="302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65" y="3998957"/>
            <a:ext cx="6026052" cy="2253032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019630" y="214313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狀態模式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(EP)</a:t>
            </a:r>
          </a:p>
        </p:txBody>
      </p:sp>
      <p:sp>
        <p:nvSpPr>
          <p:cNvPr id="8" name="矩形 7"/>
          <p:cNvSpPr/>
          <p:nvPr/>
        </p:nvSpPr>
        <p:spPr>
          <a:xfrm>
            <a:off x="999258" y="1165871"/>
            <a:ext cx="1070956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Allow an object to alter its behavior when its internal state changes.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object will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appear to change its class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允許對像在其內部狀態更改時，更改其行為。該對象看起來好像更改了他的類。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可以根据它的状态改变而改变它的相关行为。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自動販賣機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，會因有沒有投錢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有不同反應。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「結構跟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Strategy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一模一樣 不過目的不一樣」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由自己轉變到下一個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Strategy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由使用者決定切換到哪一個方法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05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1029193" y="245543"/>
            <a:ext cx="4312228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Facade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外觀模式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(P)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9193" y="1208643"/>
            <a:ext cx="10709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Provide a unified interface to a set of interfaces in a subsystem.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Facade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defines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higher-level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interface that makes the subsystem easier to use.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為子系統中的一組接口提供統一接口。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Facade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定義了一個更高級別的界面，使子系統更易於使用。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降低访问复杂系统的内部子系统时的复杂度，简化客户端与之的接口。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版面配置區 3"/>
          <p:cNvSpPr txBox="1">
            <a:spLocks/>
          </p:cNvSpPr>
          <p:nvPr/>
        </p:nvSpPr>
        <p:spPr>
          <a:xfrm>
            <a:off x="1029193" y="2546001"/>
            <a:ext cx="4601442" cy="1373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讓客戶端透過 </a:t>
            </a:r>
            <a:r>
              <a:rPr lang="zh-TW" altLang="en-US" sz="1600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一個介面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就能夠使用所有的功能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客戶端也不會知道有多少子系統在運作</a:t>
            </a:r>
            <a:endParaRPr lang="en-US" altLang="zh-TW" sz="1600" b="1" u="sng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73" y="4218325"/>
            <a:ext cx="6068683" cy="211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620713"/>
            <a:ext cx="4244664" cy="586449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686" y="620712"/>
            <a:ext cx="4153805" cy="46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QUIZ2 </a:t>
            </a:r>
            <a:r>
              <a:rPr lang="zh-TW" altLang="en-US" dirty="0" smtClean="0"/>
              <a:t>考到這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070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3884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Visitor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參訪者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(EP)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Represent an operation to be performed on the elements of an object structure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Visitor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lets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define a new operation without changing the classes of the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elements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which it operates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表示要對對象結構的元素執行的操作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訪問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者允許您定義新操作，而無需更改其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操作的元素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的類。</a:t>
            </a:r>
          </a:p>
        </p:txBody>
      </p:sp>
      <p:sp>
        <p:nvSpPr>
          <p:cNvPr id="9" name="文字方塊 8"/>
          <p:cNvSpPr txBox="1">
            <a:spLocks/>
          </p:cNvSpPr>
          <p:nvPr/>
        </p:nvSpPr>
        <p:spPr>
          <a:xfrm>
            <a:off x="942108" y="2914611"/>
            <a:ext cx="5769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當你有很多元件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(element)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且數量固定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而這些元件常常需要被執行某些操作就可以使用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Visitor</a:t>
            </a:r>
            <a:endParaRPr lang="en-US" altLang="zh-TW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透過訪問者的方式來對這些元件進行操作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974" y="2356348"/>
            <a:ext cx="5369672" cy="40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3502" y="937643"/>
            <a:ext cx="5912109" cy="38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1" y="1319781"/>
            <a:ext cx="4391573" cy="292201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510" y="1319781"/>
            <a:ext cx="4857949" cy="4242819"/>
          </a:xfrm>
          <a:prstGeom prst="rect">
            <a:avLst/>
          </a:prstGeom>
        </p:spPr>
      </p:pic>
      <p:sp>
        <p:nvSpPr>
          <p:cNvPr id="8" name="Google Shape;58374;p1"/>
          <p:cNvSpPr txBox="1"/>
          <p:nvPr/>
        </p:nvSpPr>
        <p:spPr>
          <a:xfrm>
            <a:off x="363501" y="5162843"/>
            <a:ext cx="37846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TW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先</a:t>
            </a:r>
            <a:r>
              <a:rPr lang="zh-TW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把Element跟Visitor的方法定義</a:t>
            </a:r>
            <a:r>
              <a:rPr lang="zh-TW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好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Element只有accept的方法(Override)</a:t>
            </a:r>
            <a:endParaRPr sz="16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zh-TW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zh-TW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isitor則要根據有幾個Element就會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有幾個Visit方法(Overload)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82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Proxy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代理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(P)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9564" y="1440872"/>
            <a:ext cx="10709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Provide a surrogate or placeholder for another object to control access to </a:t>
            </a:r>
            <a:r>
              <a:rPr lang="en-US" altLang="zh-TW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lang="en-US" altLang="zh-TW" sz="16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另一個對象提供代理或占位符以控制對它的訪問。</a:t>
            </a:r>
          </a:p>
        </p:txBody>
      </p:sp>
      <p:sp>
        <p:nvSpPr>
          <p:cNvPr id="4" name="矩形 3"/>
          <p:cNvSpPr/>
          <p:nvPr/>
        </p:nvSpPr>
        <p:spPr>
          <a:xfrm>
            <a:off x="829564" y="258936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透過代理人來負責所有的事情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根據功能不同大致可以分四種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虛擬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 Proxy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比較不消耗資源的代理物件來代替實際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物件只有在真正需要才會被創造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遠程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Remote Proxy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本地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提供物件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來存取遠端網址的物件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保護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Protect Proxy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限制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其他程式存取權限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智能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(Smart Reference Proxy)</a:t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為被代理的物件增加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一些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動作</a:t>
            </a:r>
            <a:endParaRPr lang="zh-CN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00919" y="213354"/>
            <a:ext cx="63023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【Proxy vs Decorator】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需要實現同一個接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口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繼承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同一個抽像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代理：對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整個對象的行為控制和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限制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老闆請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財務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處理事務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裝飾：針對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職能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老闆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身上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加，老闆還要懂財務會計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250" y="2715065"/>
            <a:ext cx="6860749" cy="42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1075"/>
          <a:stretch/>
        </p:blipFill>
        <p:spPr>
          <a:xfrm>
            <a:off x="363502" y="366933"/>
            <a:ext cx="4426448" cy="49084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63502" y="55637"/>
            <a:ext cx="59121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我的經紀人幫我接下電影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75472"/>
          <a:stretch/>
        </p:blipFill>
        <p:spPr>
          <a:xfrm>
            <a:off x="363502" y="5324054"/>
            <a:ext cx="4741898" cy="13037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267" y="6423025"/>
            <a:ext cx="2590800" cy="4095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04067" y="55637"/>
            <a:ext cx="59121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讀取照片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/>
          <a:srcRect b="20702"/>
          <a:stretch/>
        </p:blipFill>
        <p:spPr>
          <a:xfrm>
            <a:off x="6104067" y="365735"/>
            <a:ext cx="4543755" cy="495832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/>
          <a:srcRect t="81612"/>
          <a:stretch/>
        </p:blipFill>
        <p:spPr>
          <a:xfrm>
            <a:off x="6104067" y="5292968"/>
            <a:ext cx="4671785" cy="118213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0726" y="6373226"/>
            <a:ext cx="1695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Iterator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走訪器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(?)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Provide a way to access the elements of an aggregate object sequentially without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exposing its underlying representation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提供一種順序訪問聚合對像元素的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方法揭露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其潛在的代表性。</a:t>
            </a:r>
          </a:p>
        </p:txBody>
      </p:sp>
      <p:sp>
        <p:nvSpPr>
          <p:cNvPr id="9" name="文字方塊 8"/>
          <p:cNvSpPr txBox="1">
            <a:spLocks/>
          </p:cNvSpPr>
          <p:nvPr/>
        </p:nvSpPr>
        <p:spPr>
          <a:xfrm>
            <a:off x="942108" y="2786545"/>
            <a:ext cx="349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提供方法走訪集合內的物件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走訪過程不需知道集合內部的結構</a:t>
            </a:r>
            <a:endParaRPr lang="zh-TW" altLang="en-US" sz="1600" b="1" dirty="0">
              <a:solidFill>
                <a:srgbClr val="FF0000"/>
              </a:solidFill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643" y="3078932"/>
            <a:ext cx="7889252" cy="37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>
            <a:spLocks/>
          </p:cNvSpPr>
          <p:nvPr/>
        </p:nvSpPr>
        <p:spPr>
          <a:xfrm>
            <a:off x="4717916" y="400381"/>
            <a:ext cx="5804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物件都有內建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iterator()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直接拿來用吧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..</a:t>
            </a:r>
          </a:p>
        </p:txBody>
      </p:sp>
      <p:sp>
        <p:nvSpPr>
          <p:cNvPr id="4" name="矩形 3"/>
          <p:cNvSpPr/>
          <p:nvPr/>
        </p:nvSpPr>
        <p:spPr>
          <a:xfrm>
            <a:off x="440644" y="115762"/>
            <a:ext cx="2251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/>
              <a:t>import java.util.Iterator;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44" y="454316"/>
            <a:ext cx="4144322" cy="52207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966" y="1005860"/>
            <a:ext cx="5722402" cy="52839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327" y="5685893"/>
            <a:ext cx="1654427" cy="104300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78400" y="5312229"/>
            <a:ext cx="6023429" cy="81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1543" y="1412755"/>
            <a:ext cx="3889829" cy="97057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1" name="直線接點 10"/>
          <p:cNvCxnSpPr/>
          <p:nvPr/>
        </p:nvCxnSpPr>
        <p:spPr>
          <a:xfrm>
            <a:off x="9332686" y="808883"/>
            <a:ext cx="508000" cy="4391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4807" y="260056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</a:t>
            </a:r>
            <a:r>
              <a:rPr lang="zh-TW" altLang="en-US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(EP)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0164" y="1194128"/>
            <a:ext cx="107095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a one-to-many dependency between objects so that when one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changes state,</a:t>
            </a: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its dependents are notified and updated automatically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對象一對多關係，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對象改變狀態時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，所有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家屬都會自動得到通知和更新。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个对</a:t>
            </a:r>
            <a:r>
              <a:rPr lang="zh-CN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象的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状态发生改变，所有的依赖对</a:t>
            </a:r>
            <a:r>
              <a:rPr lang="zh-CN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象都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将得到通知，进行广</a:t>
            </a:r>
            <a:r>
              <a:rPr lang="zh-CN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播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常跟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Proxy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對比：主要區別在功能不一樣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Observer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強調被觀察者反饋結果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Proxy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同根負責做同樣的事情</a:t>
            </a:r>
          </a:p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Picture 4" descr="https://az787680.vo.msecnd.net/user/joysdw12/1303/20133131721504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60676" y="4131110"/>
            <a:ext cx="2849053" cy="2134690"/>
          </a:xfrm>
          <a:prstGeom prst="rect">
            <a:avLst/>
          </a:prstGeom>
          <a:noFill/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93" y="3612268"/>
            <a:ext cx="7766105" cy="300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620713"/>
            <a:ext cx="5567699" cy="533014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781" y="620713"/>
            <a:ext cx="4102865" cy="218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55688" y="287893"/>
            <a:ext cx="5912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Complex 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複雜功能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8185" y="287891"/>
            <a:ext cx="5912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只需用到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Façade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7" y="705351"/>
            <a:ext cx="4996658" cy="588795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895" y="657223"/>
            <a:ext cx="4124246" cy="127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56224" y="214311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命令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(EP)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177411"/>
            <a:ext cx="1070956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Encapsulate a request as an object, thereby letting you parameterize clients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different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requests,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queue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log requests, and support undoable operations.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將訊息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封裝為對象，將訊息利用參數化來處理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过调用者调用接受者执行命令，顺序：调用者→接受者→</a:t>
            </a:r>
            <a:r>
              <a:rPr lang="zh-CN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命令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24" y="3898169"/>
            <a:ext cx="8351520" cy="27979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42108" y="2602723"/>
            <a:ext cx="47474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把常用、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常常重複的指令包裝成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Reciver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真正執行功能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(Problem Solver)</a:t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Client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Invoker -&gt;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Receiver</a:t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客人           服務生            廚師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53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620711"/>
            <a:ext cx="3648612" cy="615874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903" y="620711"/>
            <a:ext cx="5058579" cy="611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樣板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(AEP)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the skeleton of an algorithm in an operation, deferring some steps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subclasses.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 Method lets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subclasses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redefine certain steps of an algorithm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without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changing the algorithm's structure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在操作中定義算法的骨架，將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一些步驟推遲到子類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。允許子類重新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定義算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不改變算法的結構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一些方法通用，却在每一个子类都重新写了这一方法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CN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【Method】</a:t>
            </a: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必須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Final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因為要定義好執行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順序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Primitive  /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Abstract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必須被複寫的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Concrete /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偶爾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會有如果是通用的方法就可以先實作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【Template vs Strategy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模板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(Compiler Time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一定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按照順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，任何重載不會影響到這個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次序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(Runtime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只提供情景下策略，順序不要求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整個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都可以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替換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【Hook】</a:t>
            </a: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萊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屋行為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694" y="2905464"/>
            <a:ext cx="5990306" cy="336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3502" y="937643"/>
            <a:ext cx="5912109" cy="38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煮飯流程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下油、加熱、選肉、選醬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1" y="1319782"/>
            <a:ext cx="4903547" cy="35443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610" y="1319781"/>
            <a:ext cx="5141689" cy="48526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525" y="5438775"/>
            <a:ext cx="15144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3502" y="926350"/>
            <a:ext cx="6698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玩遊戲流程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2" y="1422400"/>
            <a:ext cx="3457575" cy="25146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283874"/>
            <a:ext cx="5108649" cy="52058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988" y="5556738"/>
            <a:ext cx="2297011" cy="130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517382"/>
            <a:ext cx="5001491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轉接器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(ACEP)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/>
              <a:t>Convert </a:t>
            </a:r>
            <a:r>
              <a:rPr lang="en-US" altLang="zh-TW" sz="1600" b="1" dirty="0" smtClean="0"/>
              <a:t>the </a:t>
            </a:r>
            <a:r>
              <a:rPr lang="en-US" altLang="zh-TW" sz="1600" b="1" dirty="0"/>
              <a:t>interface of a class into another interface clients expect. </a:t>
            </a:r>
            <a:endParaRPr lang="en-US" altLang="zh-TW" sz="1600" b="1" dirty="0" smtClean="0"/>
          </a:p>
          <a:p>
            <a:r>
              <a:rPr lang="en-US" altLang="zh-TW" sz="1600" b="1" dirty="0" smtClean="0"/>
              <a:t>Adapter </a:t>
            </a:r>
            <a:r>
              <a:rPr lang="en-US" altLang="zh-TW" sz="1600" b="1" dirty="0"/>
              <a:t>lets classes work together that couldn't otherwise because of incompatible interfaces</a:t>
            </a:r>
            <a:r>
              <a:rPr lang="en-US" altLang="zh-TW" sz="1600" b="1" dirty="0" smtClean="0"/>
              <a:t>.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將類的接口轉換為客戶期望的另一個接口。 適配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器由於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不兼容的接口，類無法協同工作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模式分為兩種：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(class)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方式只是換成了用多重繼承的方式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讓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多繼承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【Java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不支援多重繼承故不討論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對象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(object)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就是把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放在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中繼承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使用者就會認為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再用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的方法來做成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【Adapter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.Proxy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是解決現有對象在新環境中的不足，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Proxy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是解決直接訪問對象時出現的問題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【Pluggable Adapters】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6816705" y="4647749"/>
            <a:ext cx="5081035" cy="2056101"/>
            <a:chOff x="561416" y="1130300"/>
            <a:chExt cx="11069168" cy="447927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416" y="1248429"/>
              <a:ext cx="11069168" cy="436114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圓角矩形 8"/>
            <p:cNvSpPr/>
            <p:nvPr/>
          </p:nvSpPr>
          <p:spPr>
            <a:xfrm>
              <a:off x="1079500" y="1130300"/>
              <a:ext cx="2184400" cy="6985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705" y="2338001"/>
            <a:ext cx="5081036" cy="20946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24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309181" y="3590038"/>
            <a:ext cx="7573637" cy="3064762"/>
            <a:chOff x="561416" y="1130300"/>
            <a:chExt cx="11069168" cy="447927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416" y="1248429"/>
              <a:ext cx="11069168" cy="436114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圓角矩形 5"/>
            <p:cNvSpPr/>
            <p:nvPr/>
          </p:nvSpPr>
          <p:spPr>
            <a:xfrm>
              <a:off x="1079500" y="1130300"/>
              <a:ext cx="2184400" cy="6985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81" y="237067"/>
            <a:ext cx="7742680" cy="31919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01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/>
          <a:srcRect t="72349" b="-1"/>
          <a:stretch/>
        </p:blipFill>
        <p:spPr>
          <a:xfrm>
            <a:off x="6319801" y="1428042"/>
            <a:ext cx="5653551" cy="17977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3502" y="781710"/>
            <a:ext cx="7802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機充電</a:t>
            </a: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 </a:t>
            </a:r>
            <a:r>
              <a:rPr lang="en-US" altLang="zh-CN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220V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轉為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DC 5V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充電</a:t>
            </a:r>
            <a:endParaRPr lang="zh-CN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我們用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Adapter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</a:t>
            </a: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個電源的轉接頭</a:t>
            </a: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CN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AC220v —&gt; 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DC5V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688" y="6505575"/>
            <a:ext cx="2028825" cy="35242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01" y="1428041"/>
            <a:ext cx="5691591" cy="472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2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/>
          <a:srcRect t="72791"/>
          <a:stretch/>
        </p:blipFill>
        <p:spPr>
          <a:xfrm>
            <a:off x="6165384" y="1271174"/>
            <a:ext cx="5972315" cy="15863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17118" y="901842"/>
            <a:ext cx="6926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基本架構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18" y="1271174"/>
            <a:ext cx="5373662" cy="49955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439" y="6632566"/>
            <a:ext cx="1058561" cy="22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78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1003922" y="246934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Mediator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中介</a:t>
            </a:r>
            <a:r>
              <a:rPr lang="zh-TW" altLang="en-US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(P)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6773" y="1165101"/>
            <a:ext cx="107095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an object that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encapsulate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show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set of objects interact.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Mediator promotes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loose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coupling by keeping objects from referring to each other explicitly,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it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lets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vary their interaction independently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定義一個封裝顯示一組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象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交互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的對象。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Mediator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通過保持對像明確地相互引用來促進鬆散耦合，它可以讓你獨立改變他們的互動。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多个类相互耦合，形成了网状结构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22" y="4163345"/>
            <a:ext cx="6453741" cy="179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Interpreter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解釋器模式</a:t>
            </a:r>
            <a:r>
              <a:rPr lang="zh-TW" altLang="en-US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***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108" y="1440872"/>
            <a:ext cx="10709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Given a language, define a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represention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forits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grammar along with an interpreter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that uses the representation to interpret sentences in the language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給定一種語言，定義其語法的表示以及解釋器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使用表示來解釋語言中的句子。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36" y="2844243"/>
            <a:ext cx="5960617" cy="3127066"/>
          </a:xfrm>
          <a:prstGeom prst="rect">
            <a:avLst/>
          </a:prstGeom>
        </p:spPr>
      </p:pic>
      <p:sp>
        <p:nvSpPr>
          <p:cNvPr id="6" name="文字方塊 5"/>
          <p:cNvSpPr txBox="1">
            <a:spLocks/>
          </p:cNvSpPr>
          <p:nvPr/>
        </p:nvSpPr>
        <p:spPr>
          <a:xfrm>
            <a:off x="7001753" y="2844243"/>
            <a:ext cx="44462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在處理一些複雜的問題上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我們希望可以透過分析器把問題丟進去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答案會自然產生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然而當問題變數改變時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不必修改原本寫好的分析器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就會使用到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27500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65425" r="6372"/>
          <a:stretch/>
        </p:blipFill>
        <p:spPr>
          <a:xfrm>
            <a:off x="5675957" y="138886"/>
            <a:ext cx="6687501" cy="2124222"/>
          </a:xfrm>
          <a:prstGeom prst="rect">
            <a:avLst/>
          </a:prstGeom>
        </p:spPr>
      </p:pic>
      <p:sp>
        <p:nvSpPr>
          <p:cNvPr id="3" name="文字方塊 2"/>
          <p:cNvSpPr txBox="1">
            <a:spLocks/>
          </p:cNvSpPr>
          <p:nvPr/>
        </p:nvSpPr>
        <p:spPr>
          <a:xfrm>
            <a:off x="483778" y="521167"/>
            <a:ext cx="5094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我們試著為這個決策原則建立一</a:t>
            </a:r>
            <a:r>
              <a:rPr lang="zh-TW" altLang="en-US" sz="2400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棵</a:t>
            </a:r>
            <a:r>
              <a:rPr lang="zh-TW" altLang="en-US" sz="2400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樹</a:t>
            </a:r>
            <a:endParaRPr lang="en-US" altLang="zh-TW" sz="2400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並使用</a:t>
            </a:r>
            <a:r>
              <a:rPr lang="en-US" altLang="zh-TW" sz="2400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Interpreter</a:t>
            </a:r>
            <a:r>
              <a:rPr lang="zh-TW" altLang="en-US" sz="2400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求出答案</a:t>
            </a:r>
            <a:endParaRPr lang="zh-TW" altLang="en-US" sz="2400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向下箭號 3"/>
          <p:cNvSpPr>
            <a:spLocks/>
          </p:cNvSpPr>
          <p:nvPr/>
        </p:nvSpPr>
        <p:spPr>
          <a:xfrm rot="3126054">
            <a:off x="5529514" y="1708181"/>
            <a:ext cx="859218" cy="1152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grpSp>
        <p:nvGrpSpPr>
          <p:cNvPr id="76" name="群組 75"/>
          <p:cNvGrpSpPr/>
          <p:nvPr/>
        </p:nvGrpSpPr>
        <p:grpSpPr>
          <a:xfrm>
            <a:off x="483778" y="2037316"/>
            <a:ext cx="8245846" cy="4360114"/>
            <a:chOff x="1059502" y="2509265"/>
            <a:chExt cx="8245846" cy="4360114"/>
          </a:xfrm>
        </p:grpSpPr>
        <p:grpSp>
          <p:nvGrpSpPr>
            <p:cNvPr id="7" name="群組 6"/>
            <p:cNvGrpSpPr/>
            <p:nvPr/>
          </p:nvGrpSpPr>
          <p:grpSpPr>
            <a:xfrm>
              <a:off x="3622794" y="2509265"/>
              <a:ext cx="1019125" cy="942534"/>
              <a:chOff x="3033703" y="2771336"/>
              <a:chExt cx="1156023" cy="1069144"/>
            </a:xfrm>
          </p:grpSpPr>
          <p:sp>
            <p:nvSpPr>
              <p:cNvPr id="5" name="橢圓 4"/>
              <p:cNvSpPr>
                <a:spLocks/>
              </p:cNvSpPr>
              <p:nvPr/>
            </p:nvSpPr>
            <p:spPr>
              <a:xfrm>
                <a:off x="3033703" y="2771336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6" name="文字方塊 5"/>
              <p:cNvSpPr txBox="1">
                <a:spLocks/>
              </p:cNvSpPr>
              <p:nvPr/>
            </p:nvSpPr>
            <p:spPr>
              <a:xfrm>
                <a:off x="3033703" y="3121241"/>
                <a:ext cx="1156023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uFillTx/>
                  </a:rPr>
                  <a:t>promoted</a:t>
                </a:r>
                <a:endParaRPr lang="zh-TW" altLang="en-US" sz="1600" dirty="0">
                  <a:uFillTx/>
                </a:endParaRP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2021682" y="3584108"/>
              <a:ext cx="1012020" cy="942534"/>
              <a:chOff x="2775854" y="2586669"/>
              <a:chExt cx="1147964" cy="1069144"/>
            </a:xfrm>
          </p:grpSpPr>
          <p:sp>
            <p:nvSpPr>
              <p:cNvPr id="12" name="橢圓 11"/>
              <p:cNvSpPr>
                <a:spLocks/>
              </p:cNvSpPr>
              <p:nvPr/>
            </p:nvSpPr>
            <p:spPr>
              <a:xfrm>
                <a:off x="2775854" y="2586669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13" name="文字方塊 12"/>
              <p:cNvSpPr txBox="1">
                <a:spLocks/>
              </p:cNvSpPr>
              <p:nvPr/>
            </p:nvSpPr>
            <p:spPr>
              <a:xfrm>
                <a:off x="2799909" y="2959540"/>
                <a:ext cx="1061107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uFillTx/>
                  </a:rPr>
                  <a:t>10%raise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15" name="直線單箭頭接點 14"/>
            <p:cNvCxnSpPr>
              <a:stCxn id="5" idx="3"/>
              <a:endCxn id="12" idx="7"/>
            </p:cNvCxnSpPr>
            <p:nvPr/>
          </p:nvCxnSpPr>
          <p:spPr>
            <a:xfrm flipH="1">
              <a:off x="2885495" y="3313768"/>
              <a:ext cx="885506" cy="408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群組 16"/>
            <p:cNvGrpSpPr/>
            <p:nvPr/>
          </p:nvGrpSpPr>
          <p:grpSpPr>
            <a:xfrm>
              <a:off x="5228184" y="3679450"/>
              <a:ext cx="1012020" cy="942534"/>
              <a:chOff x="2775854" y="2586669"/>
              <a:chExt cx="1147964" cy="1069144"/>
            </a:xfrm>
          </p:grpSpPr>
          <p:sp>
            <p:nvSpPr>
              <p:cNvPr id="18" name="橢圓 17"/>
              <p:cNvSpPr>
                <a:spLocks/>
              </p:cNvSpPr>
              <p:nvPr/>
            </p:nvSpPr>
            <p:spPr>
              <a:xfrm>
                <a:off x="2775854" y="2586669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19" name="文字方塊 18"/>
              <p:cNvSpPr txBox="1">
                <a:spLocks/>
              </p:cNvSpPr>
              <p:nvPr/>
            </p:nvSpPr>
            <p:spPr>
              <a:xfrm>
                <a:off x="2882051" y="2790608"/>
                <a:ext cx="935570" cy="663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dirty="0" smtClean="0">
                    <a:uFillTx/>
                  </a:rPr>
                  <a:t>work</a:t>
                </a:r>
              </a:p>
              <a:p>
                <a:pPr algn="ctr"/>
                <a:r>
                  <a:rPr lang="en-US" altLang="zh-TW" sz="1600" dirty="0" smtClean="0">
                    <a:uFillTx/>
                  </a:rPr>
                  <a:t>interest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21" name="直線單箭頭接點 20"/>
            <p:cNvCxnSpPr>
              <a:stCxn id="5" idx="5"/>
              <a:endCxn id="18" idx="1"/>
            </p:cNvCxnSpPr>
            <p:nvPr/>
          </p:nvCxnSpPr>
          <p:spPr>
            <a:xfrm>
              <a:off x="4486607" y="3313768"/>
              <a:ext cx="889784" cy="503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>
              <a:spLocks/>
            </p:cNvSpPr>
            <p:nvPr/>
          </p:nvSpPr>
          <p:spPr>
            <a:xfrm>
              <a:off x="3082002" y="319244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Y</a:t>
              </a:r>
              <a:endParaRPr lang="zh-TW" altLang="en-US" dirty="0">
                <a:uFillTx/>
              </a:endParaRPr>
            </a:p>
          </p:txBody>
        </p:sp>
        <p:sp>
          <p:nvSpPr>
            <p:cNvPr id="23" name="文字方塊 22"/>
            <p:cNvSpPr txBox="1">
              <a:spLocks/>
            </p:cNvSpPr>
            <p:nvPr/>
          </p:nvSpPr>
          <p:spPr>
            <a:xfrm>
              <a:off x="4972906" y="326713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N</a:t>
              </a:r>
              <a:endParaRPr lang="zh-TW" altLang="en-US" dirty="0">
                <a:uFillTx/>
              </a:endParaRPr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1059502" y="4744279"/>
              <a:ext cx="1012020" cy="942534"/>
              <a:chOff x="2775854" y="2586669"/>
              <a:chExt cx="1147964" cy="1069144"/>
            </a:xfrm>
          </p:grpSpPr>
          <p:sp>
            <p:nvSpPr>
              <p:cNvPr id="25" name="橢圓 24"/>
              <p:cNvSpPr>
                <a:spLocks/>
              </p:cNvSpPr>
              <p:nvPr/>
            </p:nvSpPr>
            <p:spPr>
              <a:xfrm>
                <a:off x="2775854" y="2586669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26" name="文字方塊 25"/>
              <p:cNvSpPr txBox="1">
                <a:spLocks/>
              </p:cNvSpPr>
              <p:nvPr/>
            </p:nvSpPr>
            <p:spPr>
              <a:xfrm>
                <a:off x="3057230" y="2929225"/>
                <a:ext cx="585212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uFillTx/>
                  </a:rPr>
                  <a:t>stay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27" name="直線單箭頭接點 26"/>
            <p:cNvCxnSpPr>
              <a:stCxn id="12" idx="3"/>
              <a:endCxn id="25" idx="7"/>
            </p:cNvCxnSpPr>
            <p:nvPr/>
          </p:nvCxnSpPr>
          <p:spPr>
            <a:xfrm flipH="1">
              <a:off x="1923315" y="4388611"/>
              <a:ext cx="246574" cy="493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>
              <a:spLocks/>
            </p:cNvSpPr>
            <p:nvPr/>
          </p:nvSpPr>
          <p:spPr>
            <a:xfrm>
              <a:off x="1711165" y="426925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Y</a:t>
              </a:r>
              <a:endParaRPr lang="zh-TW" altLang="en-US" dirty="0">
                <a:uFillTx/>
              </a:endParaRPr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2937048" y="4734852"/>
              <a:ext cx="1012020" cy="942534"/>
              <a:chOff x="2775853" y="2529525"/>
              <a:chExt cx="1147964" cy="1069144"/>
            </a:xfrm>
          </p:grpSpPr>
          <p:sp>
            <p:nvSpPr>
              <p:cNvPr id="31" name="橢圓 30"/>
              <p:cNvSpPr>
                <a:spLocks/>
              </p:cNvSpPr>
              <p:nvPr/>
            </p:nvSpPr>
            <p:spPr>
              <a:xfrm>
                <a:off x="2775853" y="2529525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32" name="文字方塊 31"/>
              <p:cNvSpPr txBox="1">
                <a:spLocks/>
              </p:cNvSpPr>
              <p:nvPr/>
            </p:nvSpPr>
            <p:spPr>
              <a:xfrm>
                <a:off x="3057811" y="2929225"/>
                <a:ext cx="584049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dirty="0" smtClean="0">
                    <a:uFillTx/>
                  </a:rPr>
                  <a:t>quit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33" name="直線單箭頭接點 32"/>
            <p:cNvCxnSpPr>
              <a:stCxn id="12" idx="5"/>
              <a:endCxn id="31" idx="1"/>
            </p:cNvCxnSpPr>
            <p:nvPr/>
          </p:nvCxnSpPr>
          <p:spPr>
            <a:xfrm>
              <a:off x="2885495" y="4388611"/>
              <a:ext cx="199760" cy="484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>
              <a:spLocks/>
            </p:cNvSpPr>
            <p:nvPr/>
          </p:nvSpPr>
          <p:spPr>
            <a:xfrm>
              <a:off x="3012003" y="428311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N</a:t>
              </a:r>
              <a:endParaRPr lang="zh-TW" altLang="en-US" dirty="0">
                <a:uFillTx/>
              </a:endParaRPr>
            </a:p>
          </p:txBody>
        </p:sp>
        <p:grpSp>
          <p:nvGrpSpPr>
            <p:cNvPr id="39" name="群組 38"/>
            <p:cNvGrpSpPr/>
            <p:nvPr/>
          </p:nvGrpSpPr>
          <p:grpSpPr>
            <a:xfrm>
              <a:off x="4266122" y="4734852"/>
              <a:ext cx="1012020" cy="942534"/>
              <a:chOff x="2775854" y="2586669"/>
              <a:chExt cx="1147964" cy="1069144"/>
            </a:xfrm>
          </p:grpSpPr>
          <p:sp>
            <p:nvSpPr>
              <p:cNvPr id="40" name="橢圓 39"/>
              <p:cNvSpPr>
                <a:spLocks/>
              </p:cNvSpPr>
              <p:nvPr/>
            </p:nvSpPr>
            <p:spPr>
              <a:xfrm>
                <a:off x="2775854" y="2586669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41" name="文字方塊 40"/>
              <p:cNvSpPr txBox="1">
                <a:spLocks/>
              </p:cNvSpPr>
              <p:nvPr/>
            </p:nvSpPr>
            <p:spPr>
              <a:xfrm>
                <a:off x="2819298" y="2934239"/>
                <a:ext cx="1061107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uFillTx/>
                  </a:rPr>
                  <a:t>10%raise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42" name="直線單箭頭接點 41"/>
            <p:cNvCxnSpPr>
              <a:stCxn id="18" idx="3"/>
              <a:endCxn id="40" idx="7"/>
            </p:cNvCxnSpPr>
            <p:nvPr/>
          </p:nvCxnSpPr>
          <p:spPr>
            <a:xfrm flipH="1">
              <a:off x="5129935" y="4483953"/>
              <a:ext cx="246456" cy="388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/>
            <p:cNvSpPr txBox="1">
              <a:spLocks/>
            </p:cNvSpPr>
            <p:nvPr/>
          </p:nvSpPr>
          <p:spPr>
            <a:xfrm>
              <a:off x="4910827" y="437494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Y</a:t>
              </a:r>
              <a:endParaRPr lang="zh-TW" altLang="en-US" dirty="0">
                <a:uFillTx/>
              </a:endParaRPr>
            </a:p>
          </p:txBody>
        </p:sp>
        <p:grpSp>
          <p:nvGrpSpPr>
            <p:cNvPr id="46" name="群組 45"/>
            <p:cNvGrpSpPr/>
            <p:nvPr/>
          </p:nvGrpSpPr>
          <p:grpSpPr>
            <a:xfrm>
              <a:off x="7335091" y="4638586"/>
              <a:ext cx="1012020" cy="942534"/>
              <a:chOff x="2775853" y="2529525"/>
              <a:chExt cx="1147964" cy="1069144"/>
            </a:xfrm>
          </p:grpSpPr>
          <p:sp>
            <p:nvSpPr>
              <p:cNvPr id="47" name="橢圓 46"/>
              <p:cNvSpPr>
                <a:spLocks/>
              </p:cNvSpPr>
              <p:nvPr/>
            </p:nvSpPr>
            <p:spPr>
              <a:xfrm>
                <a:off x="2775853" y="2529525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48" name="文字方塊 47"/>
              <p:cNvSpPr txBox="1">
                <a:spLocks/>
              </p:cNvSpPr>
              <p:nvPr/>
            </p:nvSpPr>
            <p:spPr>
              <a:xfrm>
                <a:off x="2979839" y="2732433"/>
                <a:ext cx="739990" cy="663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dirty="0" smtClean="0">
                    <a:uFillTx/>
                  </a:rPr>
                  <a:t>own</a:t>
                </a:r>
              </a:p>
              <a:p>
                <a:pPr algn="ctr"/>
                <a:r>
                  <a:rPr lang="en-US" altLang="zh-TW" sz="1600" dirty="0" smtClean="0">
                    <a:uFillTx/>
                  </a:rPr>
                  <a:t>office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49" name="直線單箭頭接點 48"/>
            <p:cNvCxnSpPr>
              <a:stCxn id="18" idx="5"/>
              <a:endCxn id="47" idx="1"/>
            </p:cNvCxnSpPr>
            <p:nvPr/>
          </p:nvCxnSpPr>
          <p:spPr>
            <a:xfrm>
              <a:off x="6091997" y="4483953"/>
              <a:ext cx="1391301" cy="29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>
              <a:spLocks/>
            </p:cNvSpPr>
            <p:nvPr/>
          </p:nvSpPr>
          <p:spPr>
            <a:xfrm>
              <a:off x="6347234" y="422548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N</a:t>
              </a:r>
              <a:endParaRPr lang="zh-TW" altLang="en-US" dirty="0">
                <a:uFillTx/>
              </a:endParaRPr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3292401" y="5921904"/>
              <a:ext cx="1012020" cy="942534"/>
              <a:chOff x="2775854" y="2586669"/>
              <a:chExt cx="1147964" cy="1069144"/>
            </a:xfrm>
          </p:grpSpPr>
          <p:sp>
            <p:nvSpPr>
              <p:cNvPr id="53" name="橢圓 52"/>
              <p:cNvSpPr>
                <a:spLocks/>
              </p:cNvSpPr>
              <p:nvPr/>
            </p:nvSpPr>
            <p:spPr>
              <a:xfrm>
                <a:off x="2775854" y="2586669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54" name="文字方塊 53"/>
              <p:cNvSpPr txBox="1">
                <a:spLocks/>
              </p:cNvSpPr>
              <p:nvPr/>
            </p:nvSpPr>
            <p:spPr>
              <a:xfrm>
                <a:off x="3057230" y="2929225"/>
                <a:ext cx="585212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uFillTx/>
                  </a:rPr>
                  <a:t>stay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55" name="直線單箭頭接點 54"/>
            <p:cNvCxnSpPr>
              <a:stCxn id="40" idx="3"/>
              <a:endCxn id="53" idx="7"/>
            </p:cNvCxnSpPr>
            <p:nvPr/>
          </p:nvCxnSpPr>
          <p:spPr>
            <a:xfrm flipH="1">
              <a:off x="4156214" y="5539355"/>
              <a:ext cx="258115" cy="520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字方塊 55"/>
            <p:cNvSpPr txBox="1">
              <a:spLocks/>
            </p:cNvSpPr>
            <p:nvPr/>
          </p:nvSpPr>
          <p:spPr>
            <a:xfrm>
              <a:off x="3944064" y="5446879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Y</a:t>
              </a:r>
              <a:endParaRPr lang="zh-TW" altLang="en-US" dirty="0">
                <a:uFillTx/>
              </a:endParaRPr>
            </a:p>
          </p:txBody>
        </p:sp>
        <p:grpSp>
          <p:nvGrpSpPr>
            <p:cNvPr id="57" name="群組 56"/>
            <p:cNvGrpSpPr/>
            <p:nvPr/>
          </p:nvGrpSpPr>
          <p:grpSpPr>
            <a:xfrm>
              <a:off x="5169947" y="5912477"/>
              <a:ext cx="1012020" cy="942534"/>
              <a:chOff x="2775853" y="2529525"/>
              <a:chExt cx="1147964" cy="1069144"/>
            </a:xfrm>
          </p:grpSpPr>
          <p:sp>
            <p:nvSpPr>
              <p:cNvPr id="58" name="橢圓 57"/>
              <p:cNvSpPr>
                <a:spLocks/>
              </p:cNvSpPr>
              <p:nvPr/>
            </p:nvSpPr>
            <p:spPr>
              <a:xfrm>
                <a:off x="2775853" y="2529525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59" name="文字方塊 58"/>
              <p:cNvSpPr txBox="1">
                <a:spLocks/>
              </p:cNvSpPr>
              <p:nvPr/>
            </p:nvSpPr>
            <p:spPr>
              <a:xfrm>
                <a:off x="3010028" y="2882774"/>
                <a:ext cx="584049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dirty="0" smtClean="0">
                    <a:uFillTx/>
                  </a:rPr>
                  <a:t>quit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60" name="直線單箭頭接點 59"/>
            <p:cNvCxnSpPr>
              <a:stCxn id="40" idx="5"/>
              <a:endCxn id="58" idx="1"/>
            </p:cNvCxnSpPr>
            <p:nvPr/>
          </p:nvCxnSpPr>
          <p:spPr>
            <a:xfrm>
              <a:off x="5129935" y="5539355"/>
              <a:ext cx="188219" cy="511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/>
            <p:cNvSpPr txBox="1">
              <a:spLocks/>
            </p:cNvSpPr>
            <p:nvPr/>
          </p:nvSpPr>
          <p:spPr>
            <a:xfrm>
              <a:off x="5244902" y="546074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N</a:t>
              </a:r>
              <a:endParaRPr lang="zh-TW" altLang="en-US" dirty="0">
                <a:uFillTx/>
              </a:endParaRPr>
            </a:p>
          </p:txBody>
        </p:sp>
        <p:grpSp>
          <p:nvGrpSpPr>
            <p:cNvPr id="64" name="群組 63"/>
            <p:cNvGrpSpPr/>
            <p:nvPr/>
          </p:nvGrpSpPr>
          <p:grpSpPr>
            <a:xfrm>
              <a:off x="6323071" y="5904596"/>
              <a:ext cx="1012020" cy="942534"/>
              <a:chOff x="2775854" y="2586669"/>
              <a:chExt cx="1147964" cy="1069144"/>
            </a:xfrm>
          </p:grpSpPr>
          <p:sp>
            <p:nvSpPr>
              <p:cNvPr id="65" name="橢圓 64"/>
              <p:cNvSpPr>
                <a:spLocks/>
              </p:cNvSpPr>
              <p:nvPr/>
            </p:nvSpPr>
            <p:spPr>
              <a:xfrm>
                <a:off x="2775854" y="2586669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66" name="文字方塊 65"/>
              <p:cNvSpPr txBox="1">
                <a:spLocks/>
              </p:cNvSpPr>
              <p:nvPr/>
            </p:nvSpPr>
            <p:spPr>
              <a:xfrm>
                <a:off x="3057230" y="2948858"/>
                <a:ext cx="585212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uFillTx/>
                  </a:rPr>
                  <a:t>stay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67" name="直線單箭頭接點 66"/>
            <p:cNvCxnSpPr>
              <a:stCxn id="47" idx="3"/>
              <a:endCxn id="65" idx="7"/>
            </p:cNvCxnSpPr>
            <p:nvPr/>
          </p:nvCxnSpPr>
          <p:spPr>
            <a:xfrm flipH="1">
              <a:off x="7186884" y="5443089"/>
              <a:ext cx="296414" cy="599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字方塊 67"/>
            <p:cNvSpPr txBox="1">
              <a:spLocks/>
            </p:cNvSpPr>
            <p:nvPr/>
          </p:nvSpPr>
          <p:spPr>
            <a:xfrm>
              <a:off x="6974734" y="542957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Y</a:t>
              </a:r>
              <a:endParaRPr lang="zh-TW" altLang="en-US" dirty="0">
                <a:uFillTx/>
              </a:endParaRPr>
            </a:p>
          </p:txBody>
        </p:sp>
        <p:grpSp>
          <p:nvGrpSpPr>
            <p:cNvPr id="69" name="群組 68"/>
            <p:cNvGrpSpPr/>
            <p:nvPr/>
          </p:nvGrpSpPr>
          <p:grpSpPr>
            <a:xfrm>
              <a:off x="8293328" y="5926845"/>
              <a:ext cx="1012020" cy="942534"/>
              <a:chOff x="2775853" y="2529525"/>
              <a:chExt cx="1147964" cy="1069144"/>
            </a:xfrm>
          </p:grpSpPr>
          <p:sp>
            <p:nvSpPr>
              <p:cNvPr id="70" name="橢圓 69"/>
              <p:cNvSpPr>
                <a:spLocks/>
              </p:cNvSpPr>
              <p:nvPr/>
            </p:nvSpPr>
            <p:spPr>
              <a:xfrm>
                <a:off x="2775853" y="2529525"/>
                <a:ext cx="1147964" cy="10691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uFillTx/>
                </a:endParaRPr>
              </a:p>
            </p:txBody>
          </p:sp>
          <p:sp>
            <p:nvSpPr>
              <p:cNvPr id="71" name="文字方塊 70"/>
              <p:cNvSpPr txBox="1">
                <a:spLocks/>
              </p:cNvSpPr>
              <p:nvPr/>
            </p:nvSpPr>
            <p:spPr>
              <a:xfrm>
                <a:off x="3057810" y="2866476"/>
                <a:ext cx="584049" cy="384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dirty="0" smtClean="0">
                    <a:uFillTx/>
                  </a:rPr>
                  <a:t>quit</a:t>
                </a:r>
                <a:endParaRPr lang="zh-TW" altLang="en-US" sz="1600" dirty="0">
                  <a:uFillTx/>
                </a:endParaRPr>
              </a:p>
            </p:txBody>
          </p:sp>
        </p:grpSp>
        <p:cxnSp>
          <p:nvCxnSpPr>
            <p:cNvPr id="72" name="直線單箭頭接點 71"/>
            <p:cNvCxnSpPr>
              <a:stCxn id="47" idx="5"/>
              <a:endCxn id="70" idx="1"/>
            </p:cNvCxnSpPr>
            <p:nvPr/>
          </p:nvCxnSpPr>
          <p:spPr>
            <a:xfrm>
              <a:off x="8198904" y="5443089"/>
              <a:ext cx="242631" cy="621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/>
            <p:cNvSpPr txBox="1">
              <a:spLocks/>
            </p:cNvSpPr>
            <p:nvPr/>
          </p:nvSpPr>
          <p:spPr>
            <a:xfrm>
              <a:off x="8275572" y="544343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uFillTx/>
                </a:rPr>
                <a:t>N</a:t>
              </a:r>
              <a:endParaRPr lang="zh-TW" altLang="en-US" dirty="0"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2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>
            <a:spLocks/>
          </p:cNvSpPr>
          <p:nvPr/>
        </p:nvSpPr>
        <p:spPr>
          <a:xfrm>
            <a:off x="457200" y="25655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轉換成程式怎麼寫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79" y="1082183"/>
            <a:ext cx="7241106" cy="827908"/>
          </a:xfrm>
          <a:prstGeom prst="rect">
            <a:avLst/>
          </a:prstGeom>
        </p:spPr>
      </p:pic>
      <p:sp>
        <p:nvSpPr>
          <p:cNvPr id="4" name="文字方塊 3"/>
          <p:cNvSpPr txBox="1">
            <a:spLocks/>
          </p:cNvSpPr>
          <p:nvPr/>
        </p:nvSpPr>
        <p:spPr>
          <a:xfrm>
            <a:off x="736079" y="685299"/>
            <a:ext cx="3885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看到的任何樹節點都是一個</a:t>
            </a: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Experssion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>
            <a:spLocks/>
          </p:cNvSpPr>
          <p:nvPr/>
        </p:nvSpPr>
        <p:spPr>
          <a:xfrm>
            <a:off x="736079" y="1962317"/>
            <a:ext cx="6484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總共有六個情況 ，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四個</a:t>
            </a: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nonTerminal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(promoted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raise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workinterest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ownoffice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兩個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Terminal(Stay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Quit)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79" y="2954619"/>
            <a:ext cx="5425809" cy="3490666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12" idx="3"/>
          </p:cNvCxnSpPr>
          <p:nvPr/>
        </p:nvCxnSpPr>
        <p:spPr>
          <a:xfrm>
            <a:off x="6068891" y="3554321"/>
            <a:ext cx="482600" cy="1371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>
            <a:spLocks/>
          </p:cNvSpPr>
          <p:nvPr/>
        </p:nvSpPr>
        <p:spPr>
          <a:xfrm>
            <a:off x="6551491" y="5104920"/>
            <a:ext cx="503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nonTerminal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會有左右節點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依情況而定，有時候可能是單邊節點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>
            <a:spLocks/>
          </p:cNvSpPr>
          <p:nvPr/>
        </p:nvSpPr>
        <p:spPr>
          <a:xfrm>
            <a:off x="1090491" y="3335588"/>
            <a:ext cx="4978400" cy="437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uFillTx/>
            </a:endParaRPr>
          </a:p>
        </p:txBody>
      </p:sp>
      <p:sp>
        <p:nvSpPr>
          <p:cNvPr id="14" name="矩形 13"/>
          <p:cNvSpPr>
            <a:spLocks/>
          </p:cNvSpPr>
          <p:nvPr/>
        </p:nvSpPr>
        <p:spPr>
          <a:xfrm>
            <a:off x="1090491" y="4563752"/>
            <a:ext cx="4978400" cy="1698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uFillTx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6068891" y="6161148"/>
            <a:ext cx="44740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>
            <a:spLocks/>
          </p:cNvSpPr>
          <p:nvPr/>
        </p:nvSpPr>
        <p:spPr>
          <a:xfrm>
            <a:off x="6551491" y="5868760"/>
            <a:ext cx="503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解析的方法，根據此節點的結果分別繼續往左右節點走，直到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節點得出結果。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>
            <a:spLocks/>
          </p:cNvSpPr>
          <p:nvPr/>
        </p:nvSpPr>
        <p:spPr>
          <a:xfrm>
            <a:off x="6551491" y="4126231"/>
            <a:ext cx="5030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節點，輸出結果。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303" y="2952687"/>
            <a:ext cx="56959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/>
          </p:cNvSpPr>
          <p:nvPr/>
        </p:nvSpPr>
        <p:spPr>
          <a:xfrm>
            <a:off x="394024" y="2354590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輸入與執行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10484" b="28037"/>
          <a:stretch/>
        </p:blipFill>
        <p:spPr>
          <a:xfrm>
            <a:off x="441325" y="2780176"/>
            <a:ext cx="5502275" cy="3801599"/>
          </a:xfrm>
          <a:prstGeom prst="rect">
            <a:avLst/>
          </a:prstGeom>
        </p:spPr>
      </p:pic>
      <p:sp>
        <p:nvSpPr>
          <p:cNvPr id="73" name="矩形 72"/>
          <p:cNvSpPr>
            <a:spLocks/>
          </p:cNvSpPr>
          <p:nvPr/>
        </p:nvSpPr>
        <p:spPr>
          <a:xfrm>
            <a:off x="1082674" y="3645905"/>
            <a:ext cx="4765675" cy="201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uFillTx/>
            </a:endParaRPr>
          </a:p>
        </p:txBody>
      </p:sp>
      <p:sp>
        <p:nvSpPr>
          <p:cNvPr id="76" name="矩形 75"/>
          <p:cNvSpPr>
            <a:spLocks/>
          </p:cNvSpPr>
          <p:nvPr/>
        </p:nvSpPr>
        <p:spPr>
          <a:xfrm>
            <a:off x="1082674" y="4433889"/>
            <a:ext cx="4765675" cy="665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uFillTx/>
            </a:endParaRPr>
          </a:p>
        </p:txBody>
      </p:sp>
      <p:sp>
        <p:nvSpPr>
          <p:cNvPr id="77" name="文字方塊 76"/>
          <p:cNvSpPr txBox="1">
            <a:spLocks/>
          </p:cNvSpPr>
          <p:nvPr/>
        </p:nvSpPr>
        <p:spPr>
          <a:xfrm>
            <a:off x="6160655" y="5777439"/>
            <a:ext cx="6031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分別用來存四個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NonTerminal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的情境抉擇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狀況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輸入並用空格分割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將輸入分別填入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中，並根據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結果輸出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答案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8" name="直線單箭頭接點 77"/>
          <p:cNvCxnSpPr>
            <a:stCxn id="79" idx="3"/>
          </p:cNvCxnSpPr>
          <p:nvPr/>
        </p:nvCxnSpPr>
        <p:spPr>
          <a:xfrm>
            <a:off x="5848349" y="5553808"/>
            <a:ext cx="284885" cy="4472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>
            <a:spLocks/>
          </p:cNvSpPr>
          <p:nvPr/>
        </p:nvSpPr>
        <p:spPr>
          <a:xfrm>
            <a:off x="1082674" y="5106544"/>
            <a:ext cx="4765675" cy="894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uFillTx/>
            </a:endParaRPr>
          </a:p>
        </p:txBody>
      </p:sp>
      <p:sp>
        <p:nvSpPr>
          <p:cNvPr id="22" name="文字方塊 21"/>
          <p:cNvSpPr txBox="1">
            <a:spLocks/>
          </p:cNvSpPr>
          <p:nvPr/>
        </p:nvSpPr>
        <p:spPr>
          <a:xfrm>
            <a:off x="441325" y="136968"/>
            <a:ext cx="4036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3.Interpreter</a:t>
            </a:r>
            <a:r>
              <a:rPr lang="zh-TW" altLang="en-US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最重要的地方，建立結構</a:t>
            </a:r>
            <a:r>
              <a:rPr lang="en-US" altLang="zh-TW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樹</a:t>
            </a:r>
            <a:r>
              <a:rPr lang="en-US" altLang="zh-TW" sz="1600" b="1" dirty="0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513804"/>
            <a:ext cx="10513047" cy="1753754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2"/>
          <a:srcRect t="71957" r="10484"/>
          <a:stretch/>
        </p:blipFill>
        <p:spPr>
          <a:xfrm>
            <a:off x="6160655" y="3935824"/>
            <a:ext cx="5518727" cy="148587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r="32982"/>
          <a:stretch/>
        </p:blipFill>
        <p:spPr>
          <a:xfrm>
            <a:off x="9651493" y="4680974"/>
            <a:ext cx="2494832" cy="104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è®¾è®¡æ¨¡å¼ä¹é´çå³ç³»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6"/>
          <a:stretch/>
        </p:blipFill>
        <p:spPr bwMode="auto">
          <a:xfrm>
            <a:off x="155611" y="-42203"/>
            <a:ext cx="5983646" cy="690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13" y="265113"/>
            <a:ext cx="586054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56224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+ Memento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37" y="2096945"/>
            <a:ext cx="7123580" cy="45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2845" y="477772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Model-View-Control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853" y="2668390"/>
            <a:ext cx="3006688" cy="3307358"/>
          </a:xfrm>
          <a:prstGeom prst="rect">
            <a:avLst/>
          </a:prstGeom>
        </p:spPr>
      </p:pic>
      <p:sp>
        <p:nvSpPr>
          <p:cNvPr id="10" name="標題 1"/>
          <p:cNvSpPr txBox="1">
            <a:spLocks/>
          </p:cNvSpPr>
          <p:nvPr/>
        </p:nvSpPr>
        <p:spPr>
          <a:xfrm>
            <a:off x="8088412" y="2668390"/>
            <a:ext cx="3674101" cy="2817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就是使用者可以看到的東西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是當使用者透過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操作之後負責命令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去做事情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就是負責處理事情，處理完後再更新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到最新狀態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Picture 2" descr="https://az787680.vo.msecnd.net/user/joysdw12/1303/2013313173958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108" y="2686588"/>
            <a:ext cx="4090745" cy="3078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14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546" y="209718"/>
            <a:ext cx="7391400" cy="1380548"/>
          </a:xfrm>
        </p:spPr>
        <p:txBody>
          <a:bodyPr>
            <a:normAutofit/>
          </a:bodyPr>
          <a:lstStyle/>
          <a:p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Q: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當使用者透過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操作的時候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要怎麼知道呢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b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A: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1600" b="1" dirty="0" err="1" smtClean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ActionListener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上註冊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Listener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監聽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的動作</a:t>
            </a:r>
            <a:endParaRPr lang="zh-TW" altLang="en-US" sz="1600" b="1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46" y="1777532"/>
            <a:ext cx="6496050" cy="1981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9609"/>
          <a:stretch/>
        </p:blipFill>
        <p:spPr>
          <a:xfrm>
            <a:off x="7109131" y="1743794"/>
            <a:ext cx="4975018" cy="2015086"/>
          </a:xfrm>
          <a:prstGeom prst="rect">
            <a:avLst/>
          </a:prstGeom>
        </p:spPr>
      </p:pic>
      <p:sp>
        <p:nvSpPr>
          <p:cNvPr id="6" name="文字方塊 5"/>
          <p:cNvSpPr txBox="1">
            <a:spLocks/>
          </p:cNvSpPr>
          <p:nvPr/>
        </p:nvSpPr>
        <p:spPr>
          <a:xfrm>
            <a:off x="7109131" y="1328476"/>
            <a:ext cx="3372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uFillTx/>
              </a:rPr>
              <a:t>↓</a:t>
            </a:r>
            <a:r>
              <a:rPr lang="en-US" altLang="zh-TW" sz="1600" b="1" dirty="0" smtClean="0">
                <a:uFillTx/>
              </a:rPr>
              <a:t>Controller</a:t>
            </a:r>
            <a:r>
              <a:rPr lang="zh-TW" altLang="en-US" sz="1600" b="1" dirty="0" smtClean="0">
                <a:uFillTx/>
              </a:rPr>
              <a:t>內已經實作好的</a:t>
            </a:r>
            <a:r>
              <a:rPr lang="en-US" altLang="zh-TW" sz="1600" b="1" dirty="0" err="1" smtClean="0">
                <a:uFillTx/>
              </a:rPr>
              <a:t>Listenter</a:t>
            </a:r>
            <a:endParaRPr lang="zh-TW" altLang="en-US" sz="1600" b="1" dirty="0">
              <a:uFillTx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475983" y="1345345"/>
            <a:ext cx="2629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uFillTx/>
              </a:rPr>
              <a:t>↓透過</a:t>
            </a:r>
            <a:r>
              <a:rPr lang="en-US" altLang="zh-TW" sz="1600" b="1" dirty="0" smtClean="0">
                <a:uFillTx/>
              </a:rPr>
              <a:t>View</a:t>
            </a:r>
            <a:r>
              <a:rPr lang="zh-TW" altLang="en-US" sz="1600" b="1" dirty="0" smtClean="0">
                <a:uFillTx/>
              </a:rPr>
              <a:t>的方法註冊進</a:t>
            </a:r>
            <a:r>
              <a:rPr lang="zh-TW" altLang="en-US" sz="1600" b="1" dirty="0">
                <a:uFillTx/>
              </a:rPr>
              <a:t>去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015" y="5578406"/>
            <a:ext cx="6954401" cy="905521"/>
          </a:xfrm>
          <a:prstGeom prst="rect">
            <a:avLst/>
          </a:prstGeom>
        </p:spPr>
      </p:pic>
      <p:sp>
        <p:nvSpPr>
          <p:cNvPr id="13" name="文字方塊 12"/>
          <p:cNvSpPr txBox="1">
            <a:spLocks/>
          </p:cNvSpPr>
          <p:nvPr/>
        </p:nvSpPr>
        <p:spPr>
          <a:xfrm>
            <a:off x="5033015" y="5221863"/>
            <a:ext cx="40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uFillTx/>
              </a:rPr>
              <a:t>↓</a:t>
            </a:r>
            <a:r>
              <a:rPr lang="en-US" altLang="zh-TW" sz="1600" b="1" dirty="0" smtClean="0">
                <a:uFillTx/>
              </a:rPr>
              <a:t>View</a:t>
            </a:r>
            <a:r>
              <a:rPr lang="zh-TW" altLang="en-US" sz="1600" b="1" dirty="0" smtClean="0">
                <a:uFillTx/>
              </a:rPr>
              <a:t>裡面的方法，實際上是註冊到</a:t>
            </a:r>
            <a:r>
              <a:rPr lang="en-US" altLang="zh-TW" sz="1600" b="1" dirty="0" smtClean="0">
                <a:uFillTx/>
              </a:rPr>
              <a:t>Button</a:t>
            </a:r>
            <a:endParaRPr lang="zh-TW" altLang="en-US" sz="1600" b="1" dirty="0">
              <a:uFillTx/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519546" y="3945998"/>
            <a:ext cx="6139375" cy="2034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Q:Model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要怎麼通知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要更新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A: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Subject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</a:t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Subject(model)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裡註冊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observer(view)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，更新時就會通知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observer(view)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需要更新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**我給的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裡面有可以參考**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41731" y="340015"/>
            <a:ext cx="5912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Mediator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4434197" y="865850"/>
            <a:ext cx="7639186" cy="1384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【Façade vs Mediator】</a:t>
            </a: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Façade 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提供一個介面對外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提供操作，使用者不用知道任何底下的子系統運作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Mediator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可以解決耦合太高問題，讓中介者調節所有決定與操作</a:t>
            </a:r>
          </a:p>
          <a:p>
            <a:endPara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7" y="657225"/>
            <a:ext cx="3131301" cy="61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1029193" y="260056"/>
            <a:ext cx="6605155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Strategy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策略模式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(EP)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9193" y="1223156"/>
            <a:ext cx="10709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a family of algorithms, encapsulate each one, and make them interchangeable.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Strategy lets the algorithm vary independently from clients that use it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定義一系列算法，封裝每個算法，並使它們可互換。策略允許算法獨立於使用它的客戶端。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在有多种算法相似的情况下，难以维护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>
            <a:spLocks/>
          </p:cNvSpPr>
          <p:nvPr/>
        </p:nvSpPr>
        <p:spPr>
          <a:xfrm>
            <a:off x="1029193" y="2710304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將實作的方法獨立出來成為一個</a:t>
            </a:r>
            <a:r>
              <a:rPr lang="en-US" altLang="zh-TW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透過繼承可以在不修改原程式碼的情況下擴充新程式碼</a:t>
            </a:r>
            <a:endParaRPr lang="en-US" altLang="zh-TW" sz="1600" b="1" dirty="0" smtClean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73" y="4043565"/>
            <a:ext cx="6189174" cy="199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55688" y="247149"/>
            <a:ext cx="5912109" cy="38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Strategy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5122"/>
          <a:stretch/>
        </p:blipFill>
        <p:spPr>
          <a:xfrm>
            <a:off x="1055688" y="657225"/>
            <a:ext cx="3740901" cy="4524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116" y="5157030"/>
            <a:ext cx="3739434" cy="170097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048820" y="24714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【Strategy vs Bridge】</a:t>
            </a:r>
          </a:p>
          <a:p>
            <a:endParaRPr lang="en-US" altLang="zh-TW" sz="16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Strategy 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Behavioral 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強調使用者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可以選擇怎樣的方式去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Bridge 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Structural 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強調把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架構跟實作分離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敏會強調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Bridge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是架構和實作的所有組合都能夠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  <a:endParaRPr lang="en-US" altLang="zh-TW" sz="16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模式的缺點，就是所有的策略都必須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暴露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端選擇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這個缺陷需要跟簡單工廠模式結合混編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91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1014378" y="556009"/>
            <a:ext cx="5001491" cy="498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Bridge 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橋接模式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(AEP)</a:t>
            </a:r>
            <a:endParaRPr lang="zh-TW" altLang="en-US" sz="28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137" y="1223159"/>
            <a:ext cx="107095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/>
              <a:t>Decouple an abstraction from its implementation so that the two can vary independently</a:t>
            </a:r>
            <a:r>
              <a:rPr lang="en-US" altLang="zh-TW" sz="1600" b="1" dirty="0" smtClean="0"/>
              <a:t>.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將抽象與其實現分離，以使兩者可以獨立變化。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多种变化的情况下，用继承会造成类爆炸问题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4378" y="2469276"/>
            <a:ext cx="838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Bridge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把對象和行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爲、具體特徵分離開來，使它們可以各自獨立的變化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如「圓」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、「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三角」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歸於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抽象的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「形狀」之下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畫圓」、「畫三角」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歸於行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爲的「畫圖」類之下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由「形狀」調用「畫圖」。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17" y="3533900"/>
            <a:ext cx="6370875" cy="259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7716</TotalTime>
  <Words>2933</Words>
  <Application>Microsoft Office PowerPoint</Application>
  <PresentationFormat>寬螢幕</PresentationFormat>
  <Paragraphs>363</Paragraphs>
  <Slides>57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4" baseType="lpstr">
      <vt:lpstr>等线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QUIZ2 考到這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Q:當使用者透過View操作的時候Controller要怎麼知道呢?  A:透過ActionListener在View上註冊Controller的Listener監聽View的動作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Jerry Chien</dc:creator>
  <cp:lastModifiedBy>Jerry Chien</cp:lastModifiedBy>
  <cp:revision>206</cp:revision>
  <dcterms:modified xsi:type="dcterms:W3CDTF">2019-12-12T09:02:58Z</dcterms:modified>
</cp:coreProperties>
</file>