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08.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46.xml"/>
  <Override ContentType="application/vnd.openxmlformats-officedocument.presentationml.slide+xml" PartName="/ppt/slides/slide3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57.xml"/>
  <Override ContentType="application/vnd.openxmlformats-officedocument.presentationml.slide+xml" PartName="/ppt/slides/slide27.xml"/>
  <Override ContentType="application/vnd.openxmlformats-officedocument.presentationml.slide+xml" PartName="/ppt/slides/slide44.xml"/>
  <Override ContentType="application/vnd.openxmlformats-officedocument.presentationml.slide+xml" PartName="/ppt/slides/slide2.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97.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56.xml"/>
  <Override ContentType="application/vnd.openxmlformats-officedocument.presentationml.slide+xml" PartName="/ppt/slides/slide13.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Lst>
  <p:sldSz cy="6858000" cx="12192000"/>
  <p:notesSz cx="6858000" cy="9144000"/>
  <p:defaultTextStyle>
    <a:defPPr lvl="0">
      <a:defRPr lang="zh-TW"/>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7.xml"/><Relationship Id="rId42" Type="http://schemas.openxmlformats.org/officeDocument/2006/relationships/slide" Target="slides/slide39.xml"/><Relationship Id="rId41" Type="http://schemas.openxmlformats.org/officeDocument/2006/relationships/slide" Target="slides/slide38.xml"/><Relationship Id="rId44" Type="http://schemas.openxmlformats.org/officeDocument/2006/relationships/slide" Target="slides/slide41.xml"/><Relationship Id="rId43" Type="http://schemas.openxmlformats.org/officeDocument/2006/relationships/slide" Target="slides/slide40.xml"/><Relationship Id="rId46" Type="http://schemas.openxmlformats.org/officeDocument/2006/relationships/slide" Target="slides/slide43.xml"/><Relationship Id="rId45" Type="http://schemas.openxmlformats.org/officeDocument/2006/relationships/slide" Target="slides/slide42.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9" Type="http://schemas.openxmlformats.org/officeDocument/2006/relationships/slide" Target="slides/slide106.xml"/><Relationship Id="rId108" Type="http://schemas.openxmlformats.org/officeDocument/2006/relationships/slide" Target="slides/slide105.xml"/><Relationship Id="rId48" Type="http://schemas.openxmlformats.org/officeDocument/2006/relationships/slide" Target="slides/slide45.xml"/><Relationship Id="rId47" Type="http://schemas.openxmlformats.org/officeDocument/2006/relationships/slide" Target="slides/slide44.xml"/><Relationship Id="rId49" Type="http://schemas.openxmlformats.org/officeDocument/2006/relationships/slide" Target="slides/slide46.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31" Type="http://schemas.openxmlformats.org/officeDocument/2006/relationships/slide" Target="slides/slide28.xml"/><Relationship Id="rId30" Type="http://schemas.openxmlformats.org/officeDocument/2006/relationships/slide" Target="slides/slide27.xml"/><Relationship Id="rId33" Type="http://schemas.openxmlformats.org/officeDocument/2006/relationships/slide" Target="slides/slide30.xml"/><Relationship Id="rId32" Type="http://schemas.openxmlformats.org/officeDocument/2006/relationships/slide" Target="slides/slide29.xml"/><Relationship Id="rId35" Type="http://schemas.openxmlformats.org/officeDocument/2006/relationships/slide" Target="slides/slide32.xml"/><Relationship Id="rId34" Type="http://schemas.openxmlformats.org/officeDocument/2006/relationships/slide" Target="slides/slide31.xml"/><Relationship Id="rId37" Type="http://schemas.openxmlformats.org/officeDocument/2006/relationships/slide" Target="slides/slide34.xml"/><Relationship Id="rId36" Type="http://schemas.openxmlformats.org/officeDocument/2006/relationships/slide" Target="slides/slide33.xml"/><Relationship Id="rId39" Type="http://schemas.openxmlformats.org/officeDocument/2006/relationships/slide" Target="slides/slide36.xml"/><Relationship Id="rId38" Type="http://schemas.openxmlformats.org/officeDocument/2006/relationships/slide" Target="slides/slide35.xml"/><Relationship Id="rId20" Type="http://schemas.openxmlformats.org/officeDocument/2006/relationships/slide" Target="slides/slide17.xml"/><Relationship Id="rId22" Type="http://schemas.openxmlformats.org/officeDocument/2006/relationships/slide" Target="slides/slide19.xml"/><Relationship Id="rId21" Type="http://schemas.openxmlformats.org/officeDocument/2006/relationships/slide" Target="slides/slide18.xml"/><Relationship Id="rId24" Type="http://schemas.openxmlformats.org/officeDocument/2006/relationships/slide" Target="slides/slide21.xml"/><Relationship Id="rId23" Type="http://schemas.openxmlformats.org/officeDocument/2006/relationships/slide" Target="slides/slide20.xml"/><Relationship Id="rId26" Type="http://schemas.openxmlformats.org/officeDocument/2006/relationships/slide" Target="slides/slide23.xml"/><Relationship Id="rId25" Type="http://schemas.openxmlformats.org/officeDocument/2006/relationships/slide" Target="slides/slide22.xml"/><Relationship Id="rId28" Type="http://schemas.openxmlformats.org/officeDocument/2006/relationships/slide" Target="slides/slide25.xml"/><Relationship Id="rId27" Type="http://schemas.openxmlformats.org/officeDocument/2006/relationships/slide" Target="slides/slide24.xml"/><Relationship Id="rId29" Type="http://schemas.openxmlformats.org/officeDocument/2006/relationships/slide" Target="slides/slide26.xml"/><Relationship Id="rId95" Type="http://schemas.openxmlformats.org/officeDocument/2006/relationships/slide" Target="slides/slide92.xml"/><Relationship Id="rId94" Type="http://schemas.openxmlformats.org/officeDocument/2006/relationships/slide" Target="slides/slide91.xml"/><Relationship Id="rId97" Type="http://schemas.openxmlformats.org/officeDocument/2006/relationships/slide" Target="slides/slide94.xml"/><Relationship Id="rId96" Type="http://schemas.openxmlformats.org/officeDocument/2006/relationships/slide" Target="slides/slide93.xml"/><Relationship Id="rId11" Type="http://schemas.openxmlformats.org/officeDocument/2006/relationships/slide" Target="slides/slide8.xml"/><Relationship Id="rId99" Type="http://schemas.openxmlformats.org/officeDocument/2006/relationships/slide" Target="slides/slide96.xml"/><Relationship Id="rId10" Type="http://schemas.openxmlformats.org/officeDocument/2006/relationships/slide" Target="slides/slide7.xml"/><Relationship Id="rId98" Type="http://schemas.openxmlformats.org/officeDocument/2006/relationships/slide" Target="slides/slide95.xml"/><Relationship Id="rId13" Type="http://schemas.openxmlformats.org/officeDocument/2006/relationships/slide" Target="slides/slide10.xml"/><Relationship Id="rId12" Type="http://schemas.openxmlformats.org/officeDocument/2006/relationships/slide" Target="slides/slide9.xml"/><Relationship Id="rId91" Type="http://schemas.openxmlformats.org/officeDocument/2006/relationships/slide" Target="slides/slide88.xml"/><Relationship Id="rId90" Type="http://schemas.openxmlformats.org/officeDocument/2006/relationships/slide" Target="slides/slide87.xml"/><Relationship Id="rId93" Type="http://schemas.openxmlformats.org/officeDocument/2006/relationships/slide" Target="slides/slide90.xml"/><Relationship Id="rId92" Type="http://schemas.openxmlformats.org/officeDocument/2006/relationships/slide" Target="slides/slide89.xml"/><Relationship Id="rId15" Type="http://schemas.openxmlformats.org/officeDocument/2006/relationships/slide" Target="slides/slide12.xml"/><Relationship Id="rId110" Type="http://schemas.openxmlformats.org/officeDocument/2006/relationships/slide" Target="slides/slide107.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19" Type="http://schemas.openxmlformats.org/officeDocument/2006/relationships/slide" Target="slides/slide16.xml"/><Relationship Id="rId18" Type="http://schemas.openxmlformats.org/officeDocument/2006/relationships/slide" Target="slides/slide15.xml"/><Relationship Id="rId111" Type="http://schemas.openxmlformats.org/officeDocument/2006/relationships/slide" Target="slides/slide108.xml"/><Relationship Id="rId84" Type="http://schemas.openxmlformats.org/officeDocument/2006/relationships/slide" Target="slides/slide81.xml"/><Relationship Id="rId83" Type="http://schemas.openxmlformats.org/officeDocument/2006/relationships/slide" Target="slides/slide80.xml"/><Relationship Id="rId86" Type="http://schemas.openxmlformats.org/officeDocument/2006/relationships/slide" Target="slides/slide83.xml"/><Relationship Id="rId85" Type="http://schemas.openxmlformats.org/officeDocument/2006/relationships/slide" Target="slides/slide82.xml"/><Relationship Id="rId88" Type="http://schemas.openxmlformats.org/officeDocument/2006/relationships/slide" Target="slides/slide85.xml"/><Relationship Id="rId87" Type="http://schemas.openxmlformats.org/officeDocument/2006/relationships/slide" Target="slides/slide84.xml"/><Relationship Id="rId89" Type="http://schemas.openxmlformats.org/officeDocument/2006/relationships/slide" Target="slides/slide86.xml"/><Relationship Id="rId80" Type="http://schemas.openxmlformats.org/officeDocument/2006/relationships/slide" Target="slides/slide77.xml"/><Relationship Id="rId82" Type="http://schemas.openxmlformats.org/officeDocument/2006/relationships/slide" Target="slides/slide79.xml"/><Relationship Id="rId81" Type="http://schemas.openxmlformats.org/officeDocument/2006/relationships/slide" Target="slides/slide7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73" Type="http://schemas.openxmlformats.org/officeDocument/2006/relationships/slide" Target="slides/slide70.xml"/><Relationship Id="rId72" Type="http://schemas.openxmlformats.org/officeDocument/2006/relationships/slide" Target="slides/slide69.xml"/><Relationship Id="rId75" Type="http://schemas.openxmlformats.org/officeDocument/2006/relationships/slide" Target="slides/slide72.xml"/><Relationship Id="rId74" Type="http://schemas.openxmlformats.org/officeDocument/2006/relationships/slide" Target="slides/slide71.xml"/><Relationship Id="rId77" Type="http://schemas.openxmlformats.org/officeDocument/2006/relationships/slide" Target="slides/slide74.xml"/><Relationship Id="rId76" Type="http://schemas.openxmlformats.org/officeDocument/2006/relationships/slide" Target="slides/slide73.xml"/><Relationship Id="rId79" Type="http://schemas.openxmlformats.org/officeDocument/2006/relationships/slide" Target="slides/slide76.xml"/><Relationship Id="rId78" Type="http://schemas.openxmlformats.org/officeDocument/2006/relationships/slide" Target="slides/slide75.xml"/><Relationship Id="rId71" Type="http://schemas.openxmlformats.org/officeDocument/2006/relationships/slide" Target="slides/slide68.xml"/><Relationship Id="rId70" Type="http://schemas.openxmlformats.org/officeDocument/2006/relationships/slide" Target="slides/slide67.xml"/><Relationship Id="rId62" Type="http://schemas.openxmlformats.org/officeDocument/2006/relationships/slide" Target="slides/slide59.xml"/><Relationship Id="rId61" Type="http://schemas.openxmlformats.org/officeDocument/2006/relationships/slide" Target="slides/slide58.xml"/><Relationship Id="rId64" Type="http://schemas.openxmlformats.org/officeDocument/2006/relationships/slide" Target="slides/slide61.xml"/><Relationship Id="rId63" Type="http://schemas.openxmlformats.org/officeDocument/2006/relationships/slide" Target="slides/slide60.xml"/><Relationship Id="rId66" Type="http://schemas.openxmlformats.org/officeDocument/2006/relationships/slide" Target="slides/slide63.xml"/><Relationship Id="rId65" Type="http://schemas.openxmlformats.org/officeDocument/2006/relationships/slide" Target="slides/slide62.xml"/><Relationship Id="rId68" Type="http://schemas.openxmlformats.org/officeDocument/2006/relationships/slide" Target="slides/slide65.xml"/><Relationship Id="rId67" Type="http://schemas.openxmlformats.org/officeDocument/2006/relationships/slide" Target="slides/slide64.xml"/><Relationship Id="rId60" Type="http://schemas.openxmlformats.org/officeDocument/2006/relationships/slide" Target="slides/slide57.xml"/><Relationship Id="rId69" Type="http://schemas.openxmlformats.org/officeDocument/2006/relationships/slide" Target="slides/slide66.xml"/><Relationship Id="rId51" Type="http://schemas.openxmlformats.org/officeDocument/2006/relationships/slide" Target="slides/slide48.xml"/><Relationship Id="rId50" Type="http://schemas.openxmlformats.org/officeDocument/2006/relationships/slide" Target="slides/slide47.xml"/><Relationship Id="rId53" Type="http://schemas.openxmlformats.org/officeDocument/2006/relationships/slide" Target="slides/slide50.xml"/><Relationship Id="rId52" Type="http://schemas.openxmlformats.org/officeDocument/2006/relationships/slide" Target="slides/slide49.xml"/><Relationship Id="rId55" Type="http://schemas.openxmlformats.org/officeDocument/2006/relationships/slide" Target="slides/slide52.xml"/><Relationship Id="rId54" Type="http://schemas.openxmlformats.org/officeDocument/2006/relationships/slide" Target="slides/slide51.xml"/><Relationship Id="rId57" Type="http://schemas.openxmlformats.org/officeDocument/2006/relationships/slide" Target="slides/slide54.xml"/><Relationship Id="rId56" Type="http://schemas.openxmlformats.org/officeDocument/2006/relationships/slide" Target="slides/slide53.xml"/><Relationship Id="rId59" Type="http://schemas.openxmlformats.org/officeDocument/2006/relationships/slide" Target="slides/slide56.xml"/><Relationship Id="rId58" Type="http://schemas.openxmlformats.org/officeDocument/2006/relationships/slide" Target="slides/slide55.xml"/></Relationship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
  <p:cSld name="標題投影片">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524000" y="1122363"/>
            <a:ext cx="9144000" cy="2387600"/>
          </a:xfrm>
        </p:spPr>
        <p:txBody xmlns:c="http://schemas.openxmlformats.org/drawingml/2006/chart" xmlns:pic="http://schemas.openxmlformats.org/drawingml/2006/picture" xmlns:dgm="http://schemas.openxmlformats.org/drawingml/2006/diagram">
          <a:bodyPr anchor="b"/>
          <a:lstStyle>
            <a:lvl1pPr algn="ctr">
              <a:defRPr sz="6000">
                <a:uFillTx/>
              </a:defRPr>
            </a:lvl1pPr>
          </a:lstStyle>
          <a:p>
            <a:r>
              <a:rPr altLang="en-US" lang="zh-TW" smtClean="0">
                <a:uFillTx/>
              </a:rPr>
              <a:t>按一下以編輯母片標題樣式</a:t>
            </a:r>
            <a:endParaRPr altLang="en-US"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1524000" y="3602038"/>
            <a:ext cx="9144000" cy="1655762"/>
          </a:xfrm>
        </p:spPr>
        <p:txBody xmlns:c="http://schemas.openxmlformats.org/drawingml/2006/chart" xmlns:pic="http://schemas.openxmlformats.org/drawingml/2006/picture" xmlns:dgm="http://schemas.openxmlformats.org/drawingml/2006/diagram">
          <a:bodyPr/>
          <a:lstStyle>
            <a:lvl1pPr algn="ctr" indent="0" marL="0">
              <a:buNone/>
              <a:defRPr sz="2400">
                <a:uFillTx/>
              </a:defRPr>
            </a:lvl1pPr>
            <a:lvl2pPr algn="ctr" indent="0" marL="457200">
              <a:buNone/>
              <a:defRPr sz="2000">
                <a:uFillTx/>
              </a:defRPr>
            </a:lvl2pPr>
            <a:lvl3pPr algn="ctr" indent="0" marL="914400">
              <a:buNone/>
              <a:defRPr sz="1800">
                <a:uFillTx/>
              </a:defRPr>
            </a:lvl3pPr>
            <a:lvl4pPr algn="ctr" indent="0" marL="1371600">
              <a:buNone/>
              <a:defRPr sz="1600">
                <a:uFillTx/>
              </a:defRPr>
            </a:lvl4pPr>
            <a:lvl5pPr algn="ctr" indent="0" marL="1828800">
              <a:buNone/>
              <a:defRPr sz="1600">
                <a:uFillTx/>
              </a:defRPr>
            </a:lvl5pPr>
            <a:lvl6pPr algn="ctr" indent="0" marL="2286000">
              <a:buNone/>
              <a:defRPr sz="1600">
                <a:uFillTx/>
              </a:defRPr>
            </a:lvl6pPr>
            <a:lvl7pPr algn="ctr" indent="0" marL="2743200">
              <a:buNone/>
              <a:defRPr sz="1600">
                <a:uFillTx/>
              </a:defRPr>
            </a:lvl7pPr>
            <a:lvl8pPr algn="ctr" indent="0" marL="3200400">
              <a:buNone/>
              <a:defRPr sz="1600">
                <a:uFillTx/>
              </a:defRPr>
            </a:lvl8pPr>
            <a:lvl9pPr algn="ctr" indent="0" marL="3657600">
              <a:buNone/>
              <a:defRPr sz="1600">
                <a:uFillTx/>
              </a:defRPr>
            </a:lvl9pPr>
          </a:lstStyle>
          <a:p>
            <a:r>
              <a:rPr altLang="en-US" lang="zh-TW" smtClean="0">
                <a:uFillTx/>
              </a:rPr>
              <a:t>按一下以編輯母片副標題樣式</a:t>
            </a:r>
            <a:endParaRPr altLang="en-US" lang="zh-TW">
              <a:uFillTx/>
            </a:endParaRPr>
          </a:p>
        </p:txBody>
      </p:sp>
      <p:sp>
        <p:nvSpPr>
          <p:cNvPr xmlns:c="http://schemas.openxmlformats.org/drawingml/2006/chart" xmlns:pic="http://schemas.openxmlformats.org/drawingml/2006/picture" xmlns:dgm="http://schemas.openxmlformats.org/drawingml/2006/diagram" id="4" name="日期版面配置區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A5710E3-C29A-4159-9E37-AEBB72BEE2CB}" type="datetimeFigureOut">
              <a:rPr altLang="en-US" lang="zh-TW" smtClean="0">
                <a:uFillTx/>
              </a:rPr>
              <a:t>2017/2/3</a:t>
            </a:fld>
            <a:endParaRPr altLang="en-US" lang="zh-TW">
              <a:uFillTx/>
            </a:endParaRPr>
          </a:p>
        </p:txBody>
      </p:sp>
      <p:sp>
        <p:nvSpPr>
          <p:cNvPr xmlns:c="http://schemas.openxmlformats.org/drawingml/2006/chart" xmlns:pic="http://schemas.openxmlformats.org/drawingml/2006/picture" xmlns:dgm="http://schemas.openxmlformats.org/drawingml/2006/diagram" id="5" name="頁尾版面配置區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zh-TW">
              <a:uFillTx/>
            </a:endParaRPr>
          </a:p>
        </p:txBody>
      </p:sp>
      <p:sp>
        <p:nvSpPr>
          <p:cNvPr xmlns:c="http://schemas.openxmlformats.org/drawingml/2006/chart" xmlns:pic="http://schemas.openxmlformats.org/drawingml/2006/picture" xmlns:dgm="http://schemas.openxmlformats.org/drawingml/2006/diagram" id="6" name="投影片編號版面配置區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57DC620-7FF7-47D1-BC3F-C9CA07838448}" type="slidenum">
              <a:rPr altLang="en-US" lang="zh-TW" smtClean="0">
                <a:uFillTx/>
              </a:rPr>
              <a:t>‹#›</a:t>
            </a:fld>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x">
  <p:cSld name="標題及直排文字">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lang="zh-TW" smtClean="0">
                <a:uFillTx/>
              </a:rPr>
              <a:t>按一下以編輯母片標題樣式</a:t>
            </a:r>
            <a:endParaRPr altLang="en-US" lang="zh-TW">
              <a:uFillTx/>
            </a:endParaRPr>
          </a:p>
        </p:txBody>
      </p:sp>
      <p:sp>
        <p:nvSpPr>
          <p:cNvPr xmlns:c="http://schemas.openxmlformats.org/drawingml/2006/chart" xmlns:pic="http://schemas.openxmlformats.org/drawingml/2006/picture" xmlns:dgm="http://schemas.openxmlformats.org/drawingml/2006/diagram" id="3" name="直排文字版面配置區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vert="eaVert"/>
          <a:lstStyle/>
          <a:p>
            <a:pPr lvl="0"/>
            <a:r>
              <a:rPr altLang="en-US" lang="zh-TW" smtClean="0">
                <a:uFillTx/>
              </a:rPr>
              <a:t>按一下以編輯母片文字樣式</a:t>
            </a:r>
          </a:p>
          <a:p>
            <a:pPr lvl="1"/>
            <a:r>
              <a:rPr altLang="en-US" lang="zh-TW" smtClean="0">
                <a:uFillTx/>
              </a:rPr>
              <a:t>第二層</a:t>
            </a:r>
          </a:p>
          <a:p>
            <a:pPr lvl="2"/>
            <a:r>
              <a:rPr altLang="en-US" lang="zh-TW" smtClean="0">
                <a:uFillTx/>
              </a:rPr>
              <a:t>第三層</a:t>
            </a:r>
          </a:p>
          <a:p>
            <a:pPr lvl="3"/>
            <a:r>
              <a:rPr altLang="en-US" lang="zh-TW" smtClean="0">
                <a:uFillTx/>
              </a:rPr>
              <a:t>第四層</a:t>
            </a:r>
          </a:p>
          <a:p>
            <a:pPr lvl="4"/>
            <a:r>
              <a:rPr altLang="en-US" lang="zh-TW" smtClean="0">
                <a:uFillTx/>
              </a:rPr>
              <a:t>第五層</a:t>
            </a:r>
            <a:endParaRPr altLang="en-US" lang="zh-TW">
              <a:uFillTx/>
            </a:endParaRPr>
          </a:p>
        </p:txBody>
      </p:sp>
      <p:sp>
        <p:nvSpPr>
          <p:cNvPr xmlns:c="http://schemas.openxmlformats.org/drawingml/2006/chart" xmlns:pic="http://schemas.openxmlformats.org/drawingml/2006/picture" xmlns:dgm="http://schemas.openxmlformats.org/drawingml/2006/diagram" id="4" name="日期版面配置區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A5710E3-C29A-4159-9E37-AEBB72BEE2CB}" type="datetimeFigureOut">
              <a:rPr altLang="en-US" lang="zh-TW" smtClean="0">
                <a:uFillTx/>
              </a:rPr>
              <a:t>2017/2/3</a:t>
            </a:fld>
            <a:endParaRPr altLang="en-US" lang="zh-TW">
              <a:uFillTx/>
            </a:endParaRPr>
          </a:p>
        </p:txBody>
      </p:sp>
      <p:sp>
        <p:nvSpPr>
          <p:cNvPr xmlns:c="http://schemas.openxmlformats.org/drawingml/2006/chart" xmlns:pic="http://schemas.openxmlformats.org/drawingml/2006/picture" xmlns:dgm="http://schemas.openxmlformats.org/drawingml/2006/diagram" id="5" name="頁尾版面配置區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zh-TW">
              <a:uFillTx/>
            </a:endParaRPr>
          </a:p>
        </p:txBody>
      </p:sp>
      <p:sp>
        <p:nvSpPr>
          <p:cNvPr xmlns:c="http://schemas.openxmlformats.org/drawingml/2006/chart" xmlns:pic="http://schemas.openxmlformats.org/drawingml/2006/picture" xmlns:dgm="http://schemas.openxmlformats.org/drawingml/2006/diagram" id="6" name="投影片編號版面配置區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57DC620-7FF7-47D1-BC3F-C9CA07838448}" type="slidenum">
              <a:rPr altLang="en-US" lang="zh-TW" smtClean="0">
                <a:uFillTx/>
              </a:rPr>
              <a:t>‹#›</a:t>
            </a:fld>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itleAndTx">
  <p:cSld name="直排標題及文字">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直排標題 1"/>
          <p:cNvSpPr xmlns:c="http://schemas.openxmlformats.org/drawingml/2006/chart" xmlns:pic="http://schemas.openxmlformats.org/drawingml/2006/picture" xmlns:dgm="http://schemas.openxmlformats.org/drawingml/2006/diagram">
            <a:spLocks noGrp="1"/>
          </p:cNvSpPr>
          <p:nvPr>
            <p:ph orient="vert" type="title"/>
          </p:nvPr>
        </p:nvSpPr>
        <p:spPr xmlns:c="http://schemas.openxmlformats.org/drawingml/2006/chart" xmlns:pic="http://schemas.openxmlformats.org/drawingml/2006/picture" xmlns:dgm="http://schemas.openxmlformats.org/drawingml/2006/diagram">
          <a:xfrm>
            <a:off x="8724900" y="365125"/>
            <a:ext cx="2628900" cy="5811838"/>
          </a:xfrm>
        </p:spPr>
        <p:txBody xmlns:c="http://schemas.openxmlformats.org/drawingml/2006/chart" xmlns:pic="http://schemas.openxmlformats.org/drawingml/2006/picture" xmlns:dgm="http://schemas.openxmlformats.org/drawingml/2006/diagram">
          <a:bodyPr vert="eaVert"/>
          <a:lstStyle/>
          <a:p>
            <a:r>
              <a:rPr altLang="en-US" lang="zh-TW" smtClean="0">
                <a:uFillTx/>
              </a:rPr>
              <a:t>按一下以編輯母片標題樣式</a:t>
            </a:r>
            <a:endParaRPr altLang="en-US" lang="zh-TW">
              <a:uFillTx/>
            </a:endParaRPr>
          </a:p>
        </p:txBody>
      </p:sp>
      <p:sp>
        <p:nvSpPr>
          <p:cNvPr xmlns:c="http://schemas.openxmlformats.org/drawingml/2006/chart" xmlns:pic="http://schemas.openxmlformats.org/drawingml/2006/picture" xmlns:dgm="http://schemas.openxmlformats.org/drawingml/2006/diagram" id="3" name="直排文字版面配置區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a:xfrm>
            <a:off x="838200" y="365125"/>
            <a:ext cx="7734300" cy="5811838"/>
          </a:xfrm>
        </p:spPr>
        <p:txBody xmlns:c="http://schemas.openxmlformats.org/drawingml/2006/chart" xmlns:pic="http://schemas.openxmlformats.org/drawingml/2006/picture" xmlns:dgm="http://schemas.openxmlformats.org/drawingml/2006/diagram">
          <a:bodyPr vert="eaVert"/>
          <a:lstStyle/>
          <a:p>
            <a:pPr lvl="0"/>
            <a:r>
              <a:rPr altLang="en-US" lang="zh-TW" smtClean="0">
                <a:uFillTx/>
              </a:rPr>
              <a:t>按一下以編輯母片文字樣式</a:t>
            </a:r>
          </a:p>
          <a:p>
            <a:pPr lvl="1"/>
            <a:r>
              <a:rPr altLang="en-US" lang="zh-TW" smtClean="0">
                <a:uFillTx/>
              </a:rPr>
              <a:t>第二層</a:t>
            </a:r>
          </a:p>
          <a:p>
            <a:pPr lvl="2"/>
            <a:r>
              <a:rPr altLang="en-US" lang="zh-TW" smtClean="0">
                <a:uFillTx/>
              </a:rPr>
              <a:t>第三層</a:t>
            </a:r>
          </a:p>
          <a:p>
            <a:pPr lvl="3"/>
            <a:r>
              <a:rPr altLang="en-US" lang="zh-TW" smtClean="0">
                <a:uFillTx/>
              </a:rPr>
              <a:t>第四層</a:t>
            </a:r>
          </a:p>
          <a:p>
            <a:pPr lvl="4"/>
            <a:r>
              <a:rPr altLang="en-US" lang="zh-TW" smtClean="0">
                <a:uFillTx/>
              </a:rPr>
              <a:t>第五層</a:t>
            </a:r>
            <a:endParaRPr altLang="en-US" lang="zh-TW">
              <a:uFillTx/>
            </a:endParaRPr>
          </a:p>
        </p:txBody>
      </p:sp>
      <p:sp>
        <p:nvSpPr>
          <p:cNvPr xmlns:c="http://schemas.openxmlformats.org/drawingml/2006/chart" xmlns:pic="http://schemas.openxmlformats.org/drawingml/2006/picture" xmlns:dgm="http://schemas.openxmlformats.org/drawingml/2006/diagram" id="4" name="日期版面配置區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A5710E3-C29A-4159-9E37-AEBB72BEE2CB}" type="datetimeFigureOut">
              <a:rPr altLang="en-US" lang="zh-TW" smtClean="0">
                <a:uFillTx/>
              </a:rPr>
              <a:t>2017/2/3</a:t>
            </a:fld>
            <a:endParaRPr altLang="en-US" lang="zh-TW">
              <a:uFillTx/>
            </a:endParaRPr>
          </a:p>
        </p:txBody>
      </p:sp>
      <p:sp>
        <p:nvSpPr>
          <p:cNvPr xmlns:c="http://schemas.openxmlformats.org/drawingml/2006/chart" xmlns:pic="http://schemas.openxmlformats.org/drawingml/2006/picture" xmlns:dgm="http://schemas.openxmlformats.org/drawingml/2006/diagram" id="5" name="頁尾版面配置區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zh-TW">
              <a:uFillTx/>
            </a:endParaRPr>
          </a:p>
        </p:txBody>
      </p:sp>
      <p:sp>
        <p:nvSpPr>
          <p:cNvPr xmlns:c="http://schemas.openxmlformats.org/drawingml/2006/chart" xmlns:pic="http://schemas.openxmlformats.org/drawingml/2006/picture" xmlns:dgm="http://schemas.openxmlformats.org/drawingml/2006/diagram" id="6" name="投影片編號版面配置區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57DC620-7FF7-47D1-BC3F-C9CA07838448}" type="slidenum">
              <a:rPr altLang="en-US" lang="zh-TW" smtClean="0">
                <a:uFillTx/>
              </a:rPr>
              <a:t>‹#›</a:t>
            </a:fld>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標題及物件">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lang="zh-TW" smtClean="0">
                <a:uFillTx/>
              </a:rPr>
              <a:t>按一下以編輯母片標題樣式</a:t>
            </a:r>
            <a:endParaRPr altLang="en-US" lang="zh-TW">
              <a:uFillTx/>
            </a:endParaRPr>
          </a:p>
        </p:txBody>
      </p:sp>
      <p:sp>
        <p:nvSpPr>
          <p:cNvPr xmlns:c="http://schemas.openxmlformats.org/drawingml/2006/chart" xmlns:pic="http://schemas.openxmlformats.org/drawingml/2006/picture" xmlns:dgm="http://schemas.openxmlformats.org/drawingml/2006/diagram" id="3" name="內容版面配置區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lvl="0"/>
            <a:r>
              <a:rPr altLang="en-US" lang="zh-TW" smtClean="0">
                <a:uFillTx/>
              </a:rPr>
              <a:t>按一下以編輯母片文字樣式</a:t>
            </a:r>
          </a:p>
          <a:p>
            <a:pPr lvl="1"/>
            <a:r>
              <a:rPr altLang="en-US" lang="zh-TW" smtClean="0">
                <a:uFillTx/>
              </a:rPr>
              <a:t>第二層</a:t>
            </a:r>
          </a:p>
          <a:p>
            <a:pPr lvl="2"/>
            <a:r>
              <a:rPr altLang="en-US" lang="zh-TW" smtClean="0">
                <a:uFillTx/>
              </a:rPr>
              <a:t>第三層</a:t>
            </a:r>
          </a:p>
          <a:p>
            <a:pPr lvl="3"/>
            <a:r>
              <a:rPr altLang="en-US" lang="zh-TW" smtClean="0">
                <a:uFillTx/>
              </a:rPr>
              <a:t>第四層</a:t>
            </a:r>
          </a:p>
          <a:p>
            <a:pPr lvl="4"/>
            <a:r>
              <a:rPr altLang="en-US" lang="zh-TW" smtClean="0">
                <a:uFillTx/>
              </a:rPr>
              <a:t>第五層</a:t>
            </a:r>
            <a:endParaRPr altLang="en-US" lang="zh-TW">
              <a:uFillTx/>
            </a:endParaRPr>
          </a:p>
        </p:txBody>
      </p:sp>
      <p:sp>
        <p:nvSpPr>
          <p:cNvPr xmlns:c="http://schemas.openxmlformats.org/drawingml/2006/chart" xmlns:pic="http://schemas.openxmlformats.org/drawingml/2006/picture" xmlns:dgm="http://schemas.openxmlformats.org/drawingml/2006/diagram" id="4" name="日期版面配置區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A5710E3-C29A-4159-9E37-AEBB72BEE2CB}" type="datetimeFigureOut">
              <a:rPr altLang="en-US" lang="zh-TW" smtClean="0">
                <a:uFillTx/>
              </a:rPr>
              <a:t>2017/2/3</a:t>
            </a:fld>
            <a:endParaRPr altLang="en-US" lang="zh-TW">
              <a:uFillTx/>
            </a:endParaRPr>
          </a:p>
        </p:txBody>
      </p:sp>
      <p:sp>
        <p:nvSpPr>
          <p:cNvPr xmlns:c="http://schemas.openxmlformats.org/drawingml/2006/chart" xmlns:pic="http://schemas.openxmlformats.org/drawingml/2006/picture" xmlns:dgm="http://schemas.openxmlformats.org/drawingml/2006/diagram" id="5" name="頁尾版面配置區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zh-TW">
              <a:uFillTx/>
            </a:endParaRPr>
          </a:p>
        </p:txBody>
      </p:sp>
      <p:sp>
        <p:nvSpPr>
          <p:cNvPr xmlns:c="http://schemas.openxmlformats.org/drawingml/2006/chart" xmlns:pic="http://schemas.openxmlformats.org/drawingml/2006/picture" xmlns:dgm="http://schemas.openxmlformats.org/drawingml/2006/diagram" id="6" name="投影片編號版面配置區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57DC620-7FF7-47D1-BC3F-C9CA07838448}" type="slidenum">
              <a:rPr altLang="en-US" lang="zh-TW" smtClean="0">
                <a:uFillTx/>
              </a:rPr>
              <a:t>‹#›</a:t>
            </a:fld>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secHead">
  <p:cSld name="章節標題">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1850" y="1709738"/>
            <a:ext cx="10515600" cy="2852737"/>
          </a:xfrm>
        </p:spPr>
        <p:txBody xmlns:c="http://schemas.openxmlformats.org/drawingml/2006/chart" xmlns:pic="http://schemas.openxmlformats.org/drawingml/2006/picture" xmlns:dgm="http://schemas.openxmlformats.org/drawingml/2006/diagram">
          <a:bodyPr anchor="b"/>
          <a:lstStyle>
            <a:lvl1pPr>
              <a:defRPr sz="6000">
                <a:uFillTx/>
              </a:defRPr>
            </a:lvl1pPr>
          </a:lstStyle>
          <a:p>
            <a:r>
              <a:rPr altLang="en-US" lang="zh-TW" smtClean="0">
                <a:uFillTx/>
              </a:rPr>
              <a:t>按一下以編輯母片標題樣式</a:t>
            </a:r>
            <a:endParaRPr altLang="en-US" lang="zh-TW">
              <a:uFillTx/>
            </a:endParaRPr>
          </a:p>
        </p:txBody>
      </p:sp>
      <p:sp>
        <p:nvSpPr>
          <p:cNvPr xmlns:c="http://schemas.openxmlformats.org/drawingml/2006/chart" xmlns:pic="http://schemas.openxmlformats.org/drawingml/2006/picture" xmlns:dgm="http://schemas.openxmlformats.org/drawingml/2006/diagram" id="3" name="文字版面配置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831850" y="4589463"/>
            <a:ext cx="10515600" cy="1500187"/>
          </a:xfrm>
        </p:spPr>
        <p:txBody xmlns:c="http://schemas.openxmlformats.org/drawingml/2006/chart" xmlns:pic="http://schemas.openxmlformats.org/drawingml/2006/picture" xmlns:dgm="http://schemas.openxmlformats.org/drawingml/2006/diagram">
          <a:bodyPr/>
          <a:lstStyle>
            <a:lvl1pPr indent="0" marL="0">
              <a:buNone/>
              <a:defRPr sz="2400">
                <a:solidFill>
                  <a:schemeClr val="tx1">
                    <a:tint val="75000"/>
                  </a:schemeClr>
                </a:solidFill>
                <a:uFillTx/>
              </a:defRPr>
            </a:lvl1pPr>
            <a:lvl2pPr indent="0" marL="457200">
              <a:buNone/>
              <a:defRPr sz="2000">
                <a:solidFill>
                  <a:schemeClr val="tx1">
                    <a:tint val="75000"/>
                  </a:schemeClr>
                </a:solidFill>
                <a:uFillTx/>
              </a:defRPr>
            </a:lvl2pPr>
            <a:lvl3pPr indent="0" marL="914400">
              <a:buNone/>
              <a:defRPr sz="1800">
                <a:solidFill>
                  <a:schemeClr val="tx1">
                    <a:tint val="75000"/>
                  </a:schemeClr>
                </a:solidFill>
                <a:uFillTx/>
              </a:defRPr>
            </a:lvl3pPr>
            <a:lvl4pPr indent="0" marL="1371600">
              <a:buNone/>
              <a:defRPr sz="1600">
                <a:solidFill>
                  <a:schemeClr val="tx1">
                    <a:tint val="75000"/>
                  </a:schemeClr>
                </a:solidFill>
                <a:uFillTx/>
              </a:defRPr>
            </a:lvl4pPr>
            <a:lvl5pPr indent="0" marL="1828800">
              <a:buNone/>
              <a:defRPr sz="1600">
                <a:solidFill>
                  <a:schemeClr val="tx1">
                    <a:tint val="75000"/>
                  </a:schemeClr>
                </a:solidFill>
                <a:uFillTx/>
              </a:defRPr>
            </a:lvl5pPr>
            <a:lvl6pPr indent="0" marL="2286000">
              <a:buNone/>
              <a:defRPr sz="1600">
                <a:solidFill>
                  <a:schemeClr val="tx1">
                    <a:tint val="75000"/>
                  </a:schemeClr>
                </a:solidFill>
                <a:uFillTx/>
              </a:defRPr>
            </a:lvl6pPr>
            <a:lvl7pPr indent="0" marL="2743200">
              <a:buNone/>
              <a:defRPr sz="1600">
                <a:solidFill>
                  <a:schemeClr val="tx1">
                    <a:tint val="75000"/>
                  </a:schemeClr>
                </a:solidFill>
                <a:uFillTx/>
              </a:defRPr>
            </a:lvl7pPr>
            <a:lvl8pPr indent="0" marL="3200400">
              <a:buNone/>
              <a:defRPr sz="1600">
                <a:solidFill>
                  <a:schemeClr val="tx1">
                    <a:tint val="75000"/>
                  </a:schemeClr>
                </a:solidFill>
                <a:uFillTx/>
              </a:defRPr>
            </a:lvl8pPr>
            <a:lvl9pPr indent="0" marL="3657600">
              <a:buNone/>
              <a:defRPr sz="1600">
                <a:solidFill>
                  <a:schemeClr val="tx1">
                    <a:tint val="75000"/>
                  </a:schemeClr>
                </a:solidFill>
                <a:uFillTx/>
              </a:defRPr>
            </a:lvl9pPr>
          </a:lstStyle>
          <a:p>
            <a:pPr lvl="0"/>
            <a:r>
              <a:rPr altLang="en-US" lang="zh-TW" smtClean="0">
                <a:uFillTx/>
              </a:rPr>
              <a:t>按一下以編輯母片文字樣式</a:t>
            </a:r>
          </a:p>
        </p:txBody>
      </p:sp>
      <p:sp>
        <p:nvSpPr>
          <p:cNvPr xmlns:c="http://schemas.openxmlformats.org/drawingml/2006/chart" xmlns:pic="http://schemas.openxmlformats.org/drawingml/2006/picture" xmlns:dgm="http://schemas.openxmlformats.org/drawingml/2006/diagram" id="4" name="日期版面配置區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A5710E3-C29A-4159-9E37-AEBB72BEE2CB}" type="datetimeFigureOut">
              <a:rPr altLang="en-US" lang="zh-TW" smtClean="0">
                <a:uFillTx/>
              </a:rPr>
              <a:t>2017/2/3</a:t>
            </a:fld>
            <a:endParaRPr altLang="en-US" lang="zh-TW">
              <a:uFillTx/>
            </a:endParaRPr>
          </a:p>
        </p:txBody>
      </p:sp>
      <p:sp>
        <p:nvSpPr>
          <p:cNvPr xmlns:c="http://schemas.openxmlformats.org/drawingml/2006/chart" xmlns:pic="http://schemas.openxmlformats.org/drawingml/2006/picture" xmlns:dgm="http://schemas.openxmlformats.org/drawingml/2006/diagram" id="5" name="頁尾版面配置區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zh-TW">
              <a:uFillTx/>
            </a:endParaRPr>
          </a:p>
        </p:txBody>
      </p:sp>
      <p:sp>
        <p:nvSpPr>
          <p:cNvPr xmlns:c="http://schemas.openxmlformats.org/drawingml/2006/chart" xmlns:pic="http://schemas.openxmlformats.org/drawingml/2006/picture" xmlns:dgm="http://schemas.openxmlformats.org/drawingml/2006/diagram" id="6" name="投影片編號版面配置區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57DC620-7FF7-47D1-BC3F-C9CA07838448}" type="slidenum">
              <a:rPr altLang="en-US" lang="zh-TW" smtClean="0">
                <a:uFillTx/>
              </a:rPr>
              <a:t>‹#›</a:t>
            </a:fld>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Obj">
  <p:cSld name="兩項物件">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lang="zh-TW" smtClean="0">
                <a:uFillTx/>
              </a:rPr>
              <a:t>按一下以編輯母片標題樣式</a:t>
            </a:r>
            <a:endParaRPr altLang="en-US" lang="zh-TW">
              <a:uFillTx/>
            </a:endParaRPr>
          </a:p>
        </p:txBody>
      </p:sp>
      <p:sp>
        <p:nvSpPr>
          <p:cNvPr xmlns:c="http://schemas.openxmlformats.org/drawingml/2006/chart" xmlns:pic="http://schemas.openxmlformats.org/drawingml/2006/picture" xmlns:dgm="http://schemas.openxmlformats.org/drawingml/2006/diagram" id="3" name="內容版面配置區 2"/>
          <p:cNvSpPr xmlns:c="http://schemas.openxmlformats.org/drawingml/2006/chart" xmlns:pic="http://schemas.openxmlformats.org/drawingml/2006/picture" xmlns:dgm="http://schemas.openxmlformats.org/drawingml/2006/diagram">
            <a:spLocks noGrp="1"/>
          </p:cNvSpPr>
          <p:nvPr>
            <p:ph idx="1" sz="half"/>
          </p:nvPr>
        </p:nvSpPr>
        <p:spPr xmlns:c="http://schemas.openxmlformats.org/drawingml/2006/chart" xmlns:pic="http://schemas.openxmlformats.org/drawingml/2006/picture" xmlns:dgm="http://schemas.openxmlformats.org/drawingml/2006/diagram">
          <a:xfrm>
            <a:off x="838200" y="1825625"/>
            <a:ext cx="5181600" cy="4351338"/>
          </a:xfrm>
        </p:spPr>
        <p:txBody xmlns:c="http://schemas.openxmlformats.org/drawingml/2006/chart" xmlns:pic="http://schemas.openxmlformats.org/drawingml/2006/picture" xmlns:dgm="http://schemas.openxmlformats.org/drawingml/2006/diagram">
          <a:bodyPr/>
          <a:lstStyle/>
          <a:p>
            <a:pPr lvl="0"/>
            <a:r>
              <a:rPr altLang="en-US" lang="zh-TW" smtClean="0">
                <a:uFillTx/>
              </a:rPr>
              <a:t>按一下以編輯母片文字樣式</a:t>
            </a:r>
          </a:p>
          <a:p>
            <a:pPr lvl="1"/>
            <a:r>
              <a:rPr altLang="en-US" lang="zh-TW" smtClean="0">
                <a:uFillTx/>
              </a:rPr>
              <a:t>第二層</a:t>
            </a:r>
          </a:p>
          <a:p>
            <a:pPr lvl="2"/>
            <a:r>
              <a:rPr altLang="en-US" lang="zh-TW" smtClean="0">
                <a:uFillTx/>
              </a:rPr>
              <a:t>第三層</a:t>
            </a:r>
          </a:p>
          <a:p>
            <a:pPr lvl="3"/>
            <a:r>
              <a:rPr altLang="en-US" lang="zh-TW" smtClean="0">
                <a:uFillTx/>
              </a:rPr>
              <a:t>第四層</a:t>
            </a:r>
          </a:p>
          <a:p>
            <a:pPr lvl="4"/>
            <a:r>
              <a:rPr altLang="en-US" lang="zh-TW" smtClean="0">
                <a:uFillTx/>
              </a:rPr>
              <a:t>第五層</a:t>
            </a:r>
            <a:endParaRPr altLang="en-US" lang="zh-TW">
              <a:uFillTx/>
            </a:endParaRPr>
          </a:p>
        </p:txBody>
      </p:sp>
      <p:sp>
        <p:nvSpPr>
          <p:cNvPr xmlns:c="http://schemas.openxmlformats.org/drawingml/2006/chart" xmlns:pic="http://schemas.openxmlformats.org/drawingml/2006/picture" xmlns:dgm="http://schemas.openxmlformats.org/drawingml/2006/diagram" id="4" name="內容版面配置區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6172200" y="1825625"/>
            <a:ext cx="5181600" cy="4351338"/>
          </a:xfrm>
        </p:spPr>
        <p:txBody xmlns:c="http://schemas.openxmlformats.org/drawingml/2006/chart" xmlns:pic="http://schemas.openxmlformats.org/drawingml/2006/picture" xmlns:dgm="http://schemas.openxmlformats.org/drawingml/2006/diagram">
          <a:bodyPr/>
          <a:lstStyle/>
          <a:p>
            <a:pPr lvl="0"/>
            <a:r>
              <a:rPr altLang="en-US" lang="zh-TW" smtClean="0">
                <a:uFillTx/>
              </a:rPr>
              <a:t>按一下以編輯母片文字樣式</a:t>
            </a:r>
          </a:p>
          <a:p>
            <a:pPr lvl="1"/>
            <a:r>
              <a:rPr altLang="en-US" lang="zh-TW" smtClean="0">
                <a:uFillTx/>
              </a:rPr>
              <a:t>第二層</a:t>
            </a:r>
          </a:p>
          <a:p>
            <a:pPr lvl="2"/>
            <a:r>
              <a:rPr altLang="en-US" lang="zh-TW" smtClean="0">
                <a:uFillTx/>
              </a:rPr>
              <a:t>第三層</a:t>
            </a:r>
          </a:p>
          <a:p>
            <a:pPr lvl="3"/>
            <a:r>
              <a:rPr altLang="en-US" lang="zh-TW" smtClean="0">
                <a:uFillTx/>
              </a:rPr>
              <a:t>第四層</a:t>
            </a:r>
          </a:p>
          <a:p>
            <a:pPr lvl="4"/>
            <a:r>
              <a:rPr altLang="en-US" lang="zh-TW" smtClean="0">
                <a:uFillTx/>
              </a:rPr>
              <a:t>第五層</a:t>
            </a:r>
            <a:endParaRPr altLang="en-US" lang="zh-TW">
              <a:uFillTx/>
            </a:endParaRPr>
          </a:p>
        </p:txBody>
      </p:sp>
      <p:sp>
        <p:nvSpPr>
          <p:cNvPr xmlns:c="http://schemas.openxmlformats.org/drawingml/2006/chart" xmlns:pic="http://schemas.openxmlformats.org/drawingml/2006/picture" xmlns:dgm="http://schemas.openxmlformats.org/drawingml/2006/diagram" id="5" name="日期版面配置區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A5710E3-C29A-4159-9E37-AEBB72BEE2CB}" type="datetimeFigureOut">
              <a:rPr altLang="en-US" lang="zh-TW" smtClean="0">
                <a:uFillTx/>
              </a:rPr>
              <a:t>2017/2/3</a:t>
            </a:fld>
            <a:endParaRPr altLang="en-US" lang="zh-TW">
              <a:uFillTx/>
            </a:endParaRPr>
          </a:p>
        </p:txBody>
      </p:sp>
      <p:sp>
        <p:nvSpPr>
          <p:cNvPr xmlns:c="http://schemas.openxmlformats.org/drawingml/2006/chart" xmlns:pic="http://schemas.openxmlformats.org/drawingml/2006/picture" xmlns:dgm="http://schemas.openxmlformats.org/drawingml/2006/diagram" id="6" name="頁尾版面配置區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zh-TW">
              <a:uFillTx/>
            </a:endParaRPr>
          </a:p>
        </p:txBody>
      </p:sp>
      <p:sp>
        <p:nvSpPr>
          <p:cNvPr xmlns:c="http://schemas.openxmlformats.org/drawingml/2006/chart" xmlns:pic="http://schemas.openxmlformats.org/drawingml/2006/picture" xmlns:dgm="http://schemas.openxmlformats.org/drawingml/2006/diagram" id="7" name="投影片編號版面配置區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57DC620-7FF7-47D1-BC3F-C9CA07838448}" type="slidenum">
              <a:rPr altLang="en-US" lang="zh-TW" smtClean="0">
                <a:uFillTx/>
              </a:rPr>
              <a:t>‹#›</a:t>
            </a:fld>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TxTwoObj">
  <p:cSld name="比對">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9788" y="365125"/>
            <a:ext cx="10515600" cy="1325563"/>
          </a:xfrm>
        </p:spPr>
        <p:txBody xmlns:c="http://schemas.openxmlformats.org/drawingml/2006/chart" xmlns:pic="http://schemas.openxmlformats.org/drawingml/2006/picture" xmlns:dgm="http://schemas.openxmlformats.org/drawingml/2006/diagram">
          <a:bodyPr/>
          <a:lstStyle/>
          <a:p>
            <a:r>
              <a:rPr altLang="en-US" lang="zh-TW" smtClean="0">
                <a:uFillTx/>
              </a:rPr>
              <a:t>按一下以編輯母片標題樣式</a:t>
            </a:r>
            <a:endParaRPr altLang="en-US" lang="zh-TW">
              <a:uFillTx/>
            </a:endParaRPr>
          </a:p>
        </p:txBody>
      </p:sp>
      <p:sp>
        <p:nvSpPr>
          <p:cNvPr xmlns:c="http://schemas.openxmlformats.org/drawingml/2006/chart" xmlns:pic="http://schemas.openxmlformats.org/drawingml/2006/picture" xmlns:dgm="http://schemas.openxmlformats.org/drawingml/2006/diagram" id="3" name="文字版面配置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839788" y="1681163"/>
            <a:ext cx="5157787" cy="823912"/>
          </a:xfrm>
        </p:spPr>
        <p:txBody xmlns:c="http://schemas.openxmlformats.org/drawingml/2006/chart" xmlns:pic="http://schemas.openxmlformats.org/drawingml/2006/picture" xmlns:dgm="http://schemas.openxmlformats.org/drawingml/2006/diagram">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altLang="en-US" lang="zh-TW" smtClean="0">
                <a:uFillTx/>
              </a:rPr>
              <a:t>按一下以編輯母片文字樣式</a:t>
            </a:r>
          </a:p>
        </p:txBody>
      </p:sp>
      <p:sp>
        <p:nvSpPr>
          <p:cNvPr xmlns:c="http://schemas.openxmlformats.org/drawingml/2006/chart" xmlns:pic="http://schemas.openxmlformats.org/drawingml/2006/picture" xmlns:dgm="http://schemas.openxmlformats.org/drawingml/2006/diagram" id="4" name="內容版面配置區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839788" y="2505075"/>
            <a:ext cx="5157787" cy="3684588"/>
          </a:xfrm>
        </p:spPr>
        <p:txBody xmlns:c="http://schemas.openxmlformats.org/drawingml/2006/chart" xmlns:pic="http://schemas.openxmlformats.org/drawingml/2006/picture" xmlns:dgm="http://schemas.openxmlformats.org/drawingml/2006/diagram">
          <a:bodyPr/>
          <a:lstStyle/>
          <a:p>
            <a:pPr lvl="0"/>
            <a:r>
              <a:rPr altLang="en-US" lang="zh-TW" smtClean="0">
                <a:uFillTx/>
              </a:rPr>
              <a:t>按一下以編輯母片文字樣式</a:t>
            </a:r>
          </a:p>
          <a:p>
            <a:pPr lvl="1"/>
            <a:r>
              <a:rPr altLang="en-US" lang="zh-TW" smtClean="0">
                <a:uFillTx/>
              </a:rPr>
              <a:t>第二層</a:t>
            </a:r>
          </a:p>
          <a:p>
            <a:pPr lvl="2"/>
            <a:r>
              <a:rPr altLang="en-US" lang="zh-TW" smtClean="0">
                <a:uFillTx/>
              </a:rPr>
              <a:t>第三層</a:t>
            </a:r>
          </a:p>
          <a:p>
            <a:pPr lvl="3"/>
            <a:r>
              <a:rPr altLang="en-US" lang="zh-TW" smtClean="0">
                <a:uFillTx/>
              </a:rPr>
              <a:t>第四層</a:t>
            </a:r>
          </a:p>
          <a:p>
            <a:pPr lvl="4"/>
            <a:r>
              <a:rPr altLang="en-US" lang="zh-TW" smtClean="0">
                <a:uFillTx/>
              </a:rPr>
              <a:t>第五層</a:t>
            </a:r>
            <a:endParaRPr altLang="en-US" lang="zh-TW">
              <a:uFillTx/>
            </a:endParaRPr>
          </a:p>
        </p:txBody>
      </p:sp>
      <p:sp>
        <p:nvSpPr>
          <p:cNvPr xmlns:c="http://schemas.openxmlformats.org/drawingml/2006/chart" xmlns:pic="http://schemas.openxmlformats.org/drawingml/2006/picture" xmlns:dgm="http://schemas.openxmlformats.org/drawingml/2006/diagram" id="5" name="文字版面配置區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6172200" y="1681163"/>
            <a:ext cx="5183188" cy="823912"/>
          </a:xfrm>
        </p:spPr>
        <p:txBody xmlns:c="http://schemas.openxmlformats.org/drawingml/2006/chart" xmlns:pic="http://schemas.openxmlformats.org/drawingml/2006/picture" xmlns:dgm="http://schemas.openxmlformats.org/drawingml/2006/diagram">
          <a:bodyPr anchor="b"/>
          <a:lstStyle>
            <a:lvl1pPr indent="0" marL="0">
              <a:buNone/>
              <a:defRPr b="1" sz="2400">
                <a:uFillTx/>
              </a:defRPr>
            </a:lvl1pPr>
            <a:lvl2pPr indent="0" marL="457200">
              <a:buNone/>
              <a:defRPr b="1" sz="2000">
                <a:uFillTx/>
              </a:defRPr>
            </a:lvl2pPr>
            <a:lvl3pPr indent="0" marL="914400">
              <a:buNone/>
              <a:defRPr b="1" sz="1800">
                <a:uFillTx/>
              </a:defRPr>
            </a:lvl3pPr>
            <a:lvl4pPr indent="0" marL="1371600">
              <a:buNone/>
              <a:defRPr b="1" sz="1600">
                <a:uFillTx/>
              </a:defRPr>
            </a:lvl4pPr>
            <a:lvl5pPr indent="0" marL="1828800">
              <a:buNone/>
              <a:defRPr b="1" sz="1600">
                <a:uFillTx/>
              </a:defRPr>
            </a:lvl5pPr>
            <a:lvl6pPr indent="0" marL="2286000">
              <a:buNone/>
              <a:defRPr b="1" sz="1600">
                <a:uFillTx/>
              </a:defRPr>
            </a:lvl6pPr>
            <a:lvl7pPr indent="0" marL="2743200">
              <a:buNone/>
              <a:defRPr b="1" sz="1600">
                <a:uFillTx/>
              </a:defRPr>
            </a:lvl7pPr>
            <a:lvl8pPr indent="0" marL="3200400">
              <a:buNone/>
              <a:defRPr b="1" sz="1600">
                <a:uFillTx/>
              </a:defRPr>
            </a:lvl8pPr>
            <a:lvl9pPr indent="0" marL="3657600">
              <a:buNone/>
              <a:defRPr b="1" sz="1600">
                <a:uFillTx/>
              </a:defRPr>
            </a:lvl9pPr>
          </a:lstStyle>
          <a:p>
            <a:pPr lvl="0"/>
            <a:r>
              <a:rPr altLang="en-US" lang="zh-TW" smtClean="0">
                <a:uFillTx/>
              </a:rPr>
              <a:t>按一下以編輯母片文字樣式</a:t>
            </a:r>
          </a:p>
        </p:txBody>
      </p:sp>
      <p:sp>
        <p:nvSpPr>
          <p:cNvPr xmlns:c="http://schemas.openxmlformats.org/drawingml/2006/chart" xmlns:pic="http://schemas.openxmlformats.org/drawingml/2006/picture" xmlns:dgm="http://schemas.openxmlformats.org/drawingml/2006/diagram" id="6" name="內容版面配置區 5"/>
          <p:cNvSpPr xmlns:c="http://schemas.openxmlformats.org/drawingml/2006/chart" xmlns:pic="http://schemas.openxmlformats.org/drawingml/2006/picture" xmlns:dgm="http://schemas.openxmlformats.org/drawingml/2006/diagram">
            <a:spLocks noGrp="1"/>
          </p:cNvSpPr>
          <p:nvPr>
            <p:ph idx="4" sz="quarter"/>
          </p:nvPr>
        </p:nvSpPr>
        <p:spPr xmlns:c="http://schemas.openxmlformats.org/drawingml/2006/chart" xmlns:pic="http://schemas.openxmlformats.org/drawingml/2006/picture" xmlns:dgm="http://schemas.openxmlformats.org/drawingml/2006/diagram">
          <a:xfrm>
            <a:off x="6172200" y="2505075"/>
            <a:ext cx="5183188" cy="3684588"/>
          </a:xfrm>
        </p:spPr>
        <p:txBody xmlns:c="http://schemas.openxmlformats.org/drawingml/2006/chart" xmlns:pic="http://schemas.openxmlformats.org/drawingml/2006/picture" xmlns:dgm="http://schemas.openxmlformats.org/drawingml/2006/diagram">
          <a:bodyPr/>
          <a:lstStyle/>
          <a:p>
            <a:pPr lvl="0"/>
            <a:r>
              <a:rPr altLang="en-US" lang="zh-TW" smtClean="0">
                <a:uFillTx/>
              </a:rPr>
              <a:t>按一下以編輯母片文字樣式</a:t>
            </a:r>
          </a:p>
          <a:p>
            <a:pPr lvl="1"/>
            <a:r>
              <a:rPr altLang="en-US" lang="zh-TW" smtClean="0">
                <a:uFillTx/>
              </a:rPr>
              <a:t>第二層</a:t>
            </a:r>
          </a:p>
          <a:p>
            <a:pPr lvl="2"/>
            <a:r>
              <a:rPr altLang="en-US" lang="zh-TW" smtClean="0">
                <a:uFillTx/>
              </a:rPr>
              <a:t>第三層</a:t>
            </a:r>
          </a:p>
          <a:p>
            <a:pPr lvl="3"/>
            <a:r>
              <a:rPr altLang="en-US" lang="zh-TW" smtClean="0">
                <a:uFillTx/>
              </a:rPr>
              <a:t>第四層</a:t>
            </a:r>
          </a:p>
          <a:p>
            <a:pPr lvl="4"/>
            <a:r>
              <a:rPr altLang="en-US" lang="zh-TW" smtClean="0">
                <a:uFillTx/>
              </a:rPr>
              <a:t>第五層</a:t>
            </a:r>
            <a:endParaRPr altLang="en-US" lang="zh-TW">
              <a:uFillTx/>
            </a:endParaRPr>
          </a:p>
        </p:txBody>
      </p:sp>
      <p:sp>
        <p:nvSpPr>
          <p:cNvPr xmlns:c="http://schemas.openxmlformats.org/drawingml/2006/chart" xmlns:pic="http://schemas.openxmlformats.org/drawingml/2006/picture" xmlns:dgm="http://schemas.openxmlformats.org/drawingml/2006/diagram" id="7" name="日期版面配置區 6"/>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A5710E3-C29A-4159-9E37-AEBB72BEE2CB}" type="datetimeFigureOut">
              <a:rPr altLang="en-US" lang="zh-TW" smtClean="0">
                <a:uFillTx/>
              </a:rPr>
              <a:t>2017/2/3</a:t>
            </a:fld>
            <a:endParaRPr altLang="en-US" lang="zh-TW">
              <a:uFillTx/>
            </a:endParaRPr>
          </a:p>
        </p:txBody>
      </p:sp>
      <p:sp>
        <p:nvSpPr>
          <p:cNvPr xmlns:c="http://schemas.openxmlformats.org/drawingml/2006/chart" xmlns:pic="http://schemas.openxmlformats.org/drawingml/2006/picture" xmlns:dgm="http://schemas.openxmlformats.org/drawingml/2006/diagram" id="8" name="頁尾版面配置區 7"/>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zh-TW">
              <a:uFillTx/>
            </a:endParaRPr>
          </a:p>
        </p:txBody>
      </p:sp>
      <p:sp>
        <p:nvSpPr>
          <p:cNvPr xmlns:c="http://schemas.openxmlformats.org/drawingml/2006/chart" xmlns:pic="http://schemas.openxmlformats.org/drawingml/2006/picture" xmlns:dgm="http://schemas.openxmlformats.org/drawingml/2006/diagram" id="9" name="投影片編號版面配置區 8"/>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57DC620-7FF7-47D1-BC3F-C9CA07838448}" type="slidenum">
              <a:rPr altLang="en-US" lang="zh-TW" smtClean="0">
                <a:uFillTx/>
              </a:rPr>
              <a:t>‹#›</a:t>
            </a:fld>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Only">
  <p:cSld name="只有標題">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lang="zh-TW" smtClean="0">
                <a:uFillTx/>
              </a:rPr>
              <a:t>按一下以編輯母片標題樣式</a:t>
            </a:r>
            <a:endParaRPr altLang="en-US" lang="zh-TW">
              <a:uFillTx/>
            </a:endParaRPr>
          </a:p>
        </p:txBody>
      </p:sp>
      <p:sp>
        <p:nvSpPr>
          <p:cNvPr xmlns:c="http://schemas.openxmlformats.org/drawingml/2006/chart" xmlns:pic="http://schemas.openxmlformats.org/drawingml/2006/picture" xmlns:dgm="http://schemas.openxmlformats.org/drawingml/2006/diagram" id="3" name="日期版面配置區 2"/>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A5710E3-C29A-4159-9E37-AEBB72BEE2CB}" type="datetimeFigureOut">
              <a:rPr altLang="en-US" lang="zh-TW" smtClean="0">
                <a:uFillTx/>
              </a:rPr>
              <a:t>2017/2/3</a:t>
            </a:fld>
            <a:endParaRPr altLang="en-US" lang="zh-TW">
              <a:uFillTx/>
            </a:endParaRPr>
          </a:p>
        </p:txBody>
      </p:sp>
      <p:sp>
        <p:nvSpPr>
          <p:cNvPr xmlns:c="http://schemas.openxmlformats.org/drawingml/2006/chart" xmlns:pic="http://schemas.openxmlformats.org/drawingml/2006/picture" xmlns:dgm="http://schemas.openxmlformats.org/drawingml/2006/diagram" id="4" name="頁尾版面配置區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zh-TW">
              <a:uFillTx/>
            </a:endParaRPr>
          </a:p>
        </p:txBody>
      </p:sp>
      <p:sp>
        <p:nvSpPr>
          <p:cNvPr xmlns:c="http://schemas.openxmlformats.org/drawingml/2006/chart" xmlns:pic="http://schemas.openxmlformats.org/drawingml/2006/picture" xmlns:dgm="http://schemas.openxmlformats.org/drawingml/2006/diagram" id="5" name="投影片編號版面配置區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57DC620-7FF7-47D1-BC3F-C9CA07838448}" type="slidenum">
              <a:rPr altLang="en-US" lang="zh-TW" smtClean="0">
                <a:uFillTx/>
              </a:rPr>
              <a:t>‹#›</a:t>
            </a:fld>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blank">
  <p:cSld name="空白">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日期版面配置區 1"/>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A5710E3-C29A-4159-9E37-AEBB72BEE2CB}" type="datetimeFigureOut">
              <a:rPr altLang="en-US" lang="zh-TW" smtClean="0">
                <a:uFillTx/>
              </a:rPr>
              <a:t>2017/2/3</a:t>
            </a:fld>
            <a:endParaRPr altLang="en-US" lang="zh-TW">
              <a:uFillTx/>
            </a:endParaRPr>
          </a:p>
        </p:txBody>
      </p:sp>
      <p:sp>
        <p:nvSpPr>
          <p:cNvPr xmlns:c="http://schemas.openxmlformats.org/drawingml/2006/chart" xmlns:pic="http://schemas.openxmlformats.org/drawingml/2006/picture" xmlns:dgm="http://schemas.openxmlformats.org/drawingml/2006/diagram" id="3" name="頁尾版面配置區 2"/>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zh-TW">
              <a:uFillTx/>
            </a:endParaRPr>
          </a:p>
        </p:txBody>
      </p:sp>
      <p:sp>
        <p:nvSpPr>
          <p:cNvPr xmlns:c="http://schemas.openxmlformats.org/drawingml/2006/chart" xmlns:pic="http://schemas.openxmlformats.org/drawingml/2006/picture" xmlns:dgm="http://schemas.openxmlformats.org/drawingml/2006/diagram" id="4" name="投影片編號版面配置區 3"/>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57DC620-7FF7-47D1-BC3F-C9CA07838448}" type="slidenum">
              <a:rPr altLang="en-US" lang="zh-TW" smtClean="0">
                <a:uFillTx/>
              </a:rPr>
              <a:t>‹#›</a:t>
            </a:fld>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Tx">
  <p:cSld name="含標題的內容">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9788" y="457200"/>
            <a:ext cx="3932237" cy="1600200"/>
          </a:xfrm>
        </p:spPr>
        <p:txBody xmlns:c="http://schemas.openxmlformats.org/drawingml/2006/chart" xmlns:pic="http://schemas.openxmlformats.org/drawingml/2006/picture" xmlns:dgm="http://schemas.openxmlformats.org/drawingml/2006/diagram">
          <a:bodyPr anchor="b"/>
          <a:lstStyle>
            <a:lvl1pPr>
              <a:defRPr sz="3200">
                <a:uFillTx/>
              </a:defRPr>
            </a:lvl1pPr>
          </a:lstStyle>
          <a:p>
            <a:r>
              <a:rPr altLang="en-US" lang="zh-TW" smtClean="0">
                <a:uFillTx/>
              </a:rPr>
              <a:t>按一下以編輯母片標題樣式</a:t>
            </a:r>
            <a:endParaRPr altLang="en-US" lang="zh-TW">
              <a:uFillTx/>
            </a:endParaRPr>
          </a:p>
        </p:txBody>
      </p:sp>
      <p:sp>
        <p:nvSpPr>
          <p:cNvPr xmlns:c="http://schemas.openxmlformats.org/drawingml/2006/chart" xmlns:pic="http://schemas.openxmlformats.org/drawingml/2006/picture" xmlns:dgm="http://schemas.openxmlformats.org/drawingml/2006/diagram" id="3" name="內容版面配置區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5183188" y="987425"/>
            <a:ext cx="6172200" cy="4873625"/>
          </a:xfrm>
        </p:spPr>
        <p:txBody xmlns:c="http://schemas.openxmlformats.org/drawingml/2006/chart" xmlns:pic="http://schemas.openxmlformats.org/drawingml/2006/picture" xmlns:dgm="http://schemas.openxmlformats.org/drawingml/2006/diagram">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altLang="en-US" lang="zh-TW" smtClean="0">
                <a:uFillTx/>
              </a:rPr>
              <a:t>按一下以編輯母片文字樣式</a:t>
            </a:r>
          </a:p>
          <a:p>
            <a:pPr lvl="1"/>
            <a:r>
              <a:rPr altLang="en-US" lang="zh-TW" smtClean="0">
                <a:uFillTx/>
              </a:rPr>
              <a:t>第二層</a:t>
            </a:r>
          </a:p>
          <a:p>
            <a:pPr lvl="2"/>
            <a:r>
              <a:rPr altLang="en-US" lang="zh-TW" smtClean="0">
                <a:uFillTx/>
              </a:rPr>
              <a:t>第三層</a:t>
            </a:r>
          </a:p>
          <a:p>
            <a:pPr lvl="3"/>
            <a:r>
              <a:rPr altLang="en-US" lang="zh-TW" smtClean="0">
                <a:uFillTx/>
              </a:rPr>
              <a:t>第四層</a:t>
            </a:r>
          </a:p>
          <a:p>
            <a:pPr lvl="4"/>
            <a:r>
              <a:rPr altLang="en-US" lang="zh-TW" smtClean="0">
                <a:uFillTx/>
              </a:rPr>
              <a:t>第五層</a:t>
            </a:r>
            <a:endParaRPr altLang="en-US" lang="zh-TW">
              <a:uFillTx/>
            </a:endParaRPr>
          </a:p>
        </p:txBody>
      </p:sp>
      <p:sp>
        <p:nvSpPr>
          <p:cNvPr xmlns:c="http://schemas.openxmlformats.org/drawingml/2006/chart" xmlns:pic="http://schemas.openxmlformats.org/drawingml/2006/picture" xmlns:dgm="http://schemas.openxmlformats.org/drawingml/2006/diagram" id="4" name="文字版面配置區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839788" y="2057400"/>
            <a:ext cx="3932237" cy="3811588"/>
          </a:xfrm>
        </p:spPr>
        <p:txBody xmlns:c="http://schemas.openxmlformats.org/drawingml/2006/chart" xmlns:pic="http://schemas.openxmlformats.org/drawingml/2006/picture" xmlns:dgm="http://schemas.openxmlformats.org/drawingml/2006/diagram">
          <a:bodyPr/>
          <a:lstStyle>
            <a:lvl1pPr indent="0" marL="0">
              <a:buNone/>
              <a:defRPr sz="1600">
                <a:uFillTx/>
              </a:defRPr>
            </a:lvl1pPr>
            <a:lvl2pPr indent="0" marL="457200">
              <a:buNone/>
              <a:defRPr sz="1400">
                <a:uFillTx/>
              </a:defRPr>
            </a:lvl2pPr>
            <a:lvl3pPr indent="0" marL="914400">
              <a:buNone/>
              <a:defRPr sz="1200">
                <a:uFillTx/>
              </a:defRPr>
            </a:lvl3pPr>
            <a:lvl4pPr indent="0" marL="1371600">
              <a:buNone/>
              <a:defRPr sz="1000">
                <a:uFillTx/>
              </a:defRPr>
            </a:lvl4pPr>
            <a:lvl5pPr indent="0" marL="1828800">
              <a:buNone/>
              <a:defRPr sz="1000">
                <a:uFillTx/>
              </a:defRPr>
            </a:lvl5pPr>
            <a:lvl6pPr indent="0" marL="2286000">
              <a:buNone/>
              <a:defRPr sz="1000">
                <a:uFillTx/>
              </a:defRPr>
            </a:lvl6pPr>
            <a:lvl7pPr indent="0" marL="2743200">
              <a:buNone/>
              <a:defRPr sz="1000">
                <a:uFillTx/>
              </a:defRPr>
            </a:lvl7pPr>
            <a:lvl8pPr indent="0" marL="3200400">
              <a:buNone/>
              <a:defRPr sz="1000">
                <a:uFillTx/>
              </a:defRPr>
            </a:lvl8pPr>
            <a:lvl9pPr indent="0" marL="3657600">
              <a:buNone/>
              <a:defRPr sz="1000">
                <a:uFillTx/>
              </a:defRPr>
            </a:lvl9pPr>
          </a:lstStyle>
          <a:p>
            <a:pPr lvl="0"/>
            <a:r>
              <a:rPr altLang="en-US" lang="zh-TW" smtClean="0">
                <a:uFillTx/>
              </a:rPr>
              <a:t>按一下以編輯母片文字樣式</a:t>
            </a:r>
          </a:p>
        </p:txBody>
      </p:sp>
      <p:sp>
        <p:nvSpPr>
          <p:cNvPr xmlns:c="http://schemas.openxmlformats.org/drawingml/2006/chart" xmlns:pic="http://schemas.openxmlformats.org/drawingml/2006/picture" xmlns:dgm="http://schemas.openxmlformats.org/drawingml/2006/diagram" id="5" name="日期版面配置區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A5710E3-C29A-4159-9E37-AEBB72BEE2CB}" type="datetimeFigureOut">
              <a:rPr altLang="en-US" lang="zh-TW" smtClean="0">
                <a:uFillTx/>
              </a:rPr>
              <a:t>2017/2/3</a:t>
            </a:fld>
            <a:endParaRPr altLang="en-US" lang="zh-TW">
              <a:uFillTx/>
            </a:endParaRPr>
          </a:p>
        </p:txBody>
      </p:sp>
      <p:sp>
        <p:nvSpPr>
          <p:cNvPr xmlns:c="http://schemas.openxmlformats.org/drawingml/2006/chart" xmlns:pic="http://schemas.openxmlformats.org/drawingml/2006/picture" xmlns:dgm="http://schemas.openxmlformats.org/drawingml/2006/diagram" id="6" name="頁尾版面配置區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zh-TW">
              <a:uFillTx/>
            </a:endParaRPr>
          </a:p>
        </p:txBody>
      </p:sp>
      <p:sp>
        <p:nvSpPr>
          <p:cNvPr xmlns:c="http://schemas.openxmlformats.org/drawingml/2006/chart" xmlns:pic="http://schemas.openxmlformats.org/drawingml/2006/picture" xmlns:dgm="http://schemas.openxmlformats.org/drawingml/2006/diagram" id="7" name="投影片編號版面配置區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57DC620-7FF7-47D1-BC3F-C9CA07838448}" type="slidenum">
              <a:rPr altLang="en-US" lang="zh-TW" smtClean="0">
                <a:uFillTx/>
              </a:rPr>
              <a:t>‹#›</a:t>
            </a:fld>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picTx">
  <p:cSld name="含標題的圖片">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9788" y="457200"/>
            <a:ext cx="3932237" cy="1600200"/>
          </a:xfrm>
        </p:spPr>
        <p:txBody xmlns:c="http://schemas.openxmlformats.org/drawingml/2006/chart" xmlns:pic="http://schemas.openxmlformats.org/drawingml/2006/picture" xmlns:dgm="http://schemas.openxmlformats.org/drawingml/2006/diagram">
          <a:bodyPr anchor="b"/>
          <a:lstStyle>
            <a:lvl1pPr>
              <a:defRPr sz="3200">
                <a:uFillTx/>
              </a:defRPr>
            </a:lvl1pPr>
          </a:lstStyle>
          <a:p>
            <a:r>
              <a:rPr altLang="en-US" lang="zh-TW" smtClean="0">
                <a:uFillTx/>
              </a:rPr>
              <a:t>按一下以編輯母片標題樣式</a:t>
            </a:r>
            <a:endParaRPr altLang="en-US" lang="zh-TW">
              <a:uFillTx/>
            </a:endParaRPr>
          </a:p>
        </p:txBody>
      </p:sp>
      <p:sp>
        <p:nvSpPr>
          <p:cNvPr xmlns:c="http://schemas.openxmlformats.org/drawingml/2006/chart" xmlns:pic="http://schemas.openxmlformats.org/drawingml/2006/picture" xmlns:dgm="http://schemas.openxmlformats.org/drawingml/2006/diagram" id="3" name="圖片版面配置區 2"/>
          <p:cNvSpPr xmlns:c="http://schemas.openxmlformats.org/drawingml/2006/chart" xmlns:pic="http://schemas.openxmlformats.org/drawingml/2006/picture" xmlns:dgm="http://schemas.openxmlformats.org/drawingml/2006/diagram">
            <a:spLocks noGrp="1"/>
          </p:cNvSpPr>
          <p:nvPr>
            <p:ph idx="1" type="pic"/>
          </p:nvPr>
        </p:nvSpPr>
        <p:spPr xmlns:c="http://schemas.openxmlformats.org/drawingml/2006/chart" xmlns:pic="http://schemas.openxmlformats.org/drawingml/2006/picture" xmlns:dgm="http://schemas.openxmlformats.org/drawingml/2006/diagram">
          <a:xfrm>
            <a:off x="5183188" y="987425"/>
            <a:ext cx="6172200" cy="4873625"/>
          </a:xfrm>
        </p:spPr>
        <p:txBody xmlns:c="http://schemas.openxmlformats.org/drawingml/2006/chart" xmlns:pic="http://schemas.openxmlformats.org/drawingml/2006/picture" xmlns:dgm="http://schemas.openxmlformats.org/drawingml/2006/diagram">
          <a:bodyPr/>
          <a:lstStyle>
            <a:lvl1pPr indent="0" marL="0">
              <a:buNone/>
              <a:defRPr sz="3200">
                <a:uFillTx/>
              </a:defRPr>
            </a:lvl1pPr>
            <a:lvl2pPr indent="0" marL="457200">
              <a:buNone/>
              <a:defRPr sz="2800">
                <a:uFillTx/>
              </a:defRPr>
            </a:lvl2pPr>
            <a:lvl3pPr indent="0" marL="914400">
              <a:buNone/>
              <a:defRPr sz="2400">
                <a:uFillTx/>
              </a:defRPr>
            </a:lvl3pPr>
            <a:lvl4pPr indent="0" marL="1371600">
              <a:buNone/>
              <a:defRPr sz="2000">
                <a:uFillTx/>
              </a:defRPr>
            </a:lvl4pPr>
            <a:lvl5pPr indent="0" marL="1828800">
              <a:buNone/>
              <a:defRPr sz="2000">
                <a:uFillTx/>
              </a:defRPr>
            </a:lvl5pPr>
            <a:lvl6pPr indent="0" marL="2286000">
              <a:buNone/>
              <a:defRPr sz="2000">
                <a:uFillTx/>
              </a:defRPr>
            </a:lvl6pPr>
            <a:lvl7pPr indent="0" marL="2743200">
              <a:buNone/>
              <a:defRPr sz="2000">
                <a:uFillTx/>
              </a:defRPr>
            </a:lvl7pPr>
            <a:lvl8pPr indent="0" marL="3200400">
              <a:buNone/>
              <a:defRPr sz="2000">
                <a:uFillTx/>
              </a:defRPr>
            </a:lvl8pPr>
            <a:lvl9pPr indent="0" marL="3657600">
              <a:buNone/>
              <a:defRPr sz="2000">
                <a:uFillTx/>
              </a:defRPr>
            </a:lvl9pPr>
          </a:lstStyle>
          <a:p>
            <a:endParaRPr altLang="en-US" lang="zh-TW">
              <a:uFillTx/>
            </a:endParaRPr>
          </a:p>
        </p:txBody>
      </p:sp>
      <p:sp>
        <p:nvSpPr>
          <p:cNvPr xmlns:c="http://schemas.openxmlformats.org/drawingml/2006/chart" xmlns:pic="http://schemas.openxmlformats.org/drawingml/2006/picture" xmlns:dgm="http://schemas.openxmlformats.org/drawingml/2006/diagram" id="4" name="文字版面配置區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839788" y="2057400"/>
            <a:ext cx="3932237" cy="3811588"/>
          </a:xfrm>
        </p:spPr>
        <p:txBody xmlns:c="http://schemas.openxmlformats.org/drawingml/2006/chart" xmlns:pic="http://schemas.openxmlformats.org/drawingml/2006/picture" xmlns:dgm="http://schemas.openxmlformats.org/drawingml/2006/diagram">
          <a:bodyPr/>
          <a:lstStyle>
            <a:lvl1pPr indent="0" marL="0">
              <a:buNone/>
              <a:defRPr sz="1600">
                <a:uFillTx/>
              </a:defRPr>
            </a:lvl1pPr>
            <a:lvl2pPr indent="0" marL="457200">
              <a:buNone/>
              <a:defRPr sz="1400">
                <a:uFillTx/>
              </a:defRPr>
            </a:lvl2pPr>
            <a:lvl3pPr indent="0" marL="914400">
              <a:buNone/>
              <a:defRPr sz="1200">
                <a:uFillTx/>
              </a:defRPr>
            </a:lvl3pPr>
            <a:lvl4pPr indent="0" marL="1371600">
              <a:buNone/>
              <a:defRPr sz="1000">
                <a:uFillTx/>
              </a:defRPr>
            </a:lvl4pPr>
            <a:lvl5pPr indent="0" marL="1828800">
              <a:buNone/>
              <a:defRPr sz="1000">
                <a:uFillTx/>
              </a:defRPr>
            </a:lvl5pPr>
            <a:lvl6pPr indent="0" marL="2286000">
              <a:buNone/>
              <a:defRPr sz="1000">
                <a:uFillTx/>
              </a:defRPr>
            </a:lvl6pPr>
            <a:lvl7pPr indent="0" marL="2743200">
              <a:buNone/>
              <a:defRPr sz="1000">
                <a:uFillTx/>
              </a:defRPr>
            </a:lvl7pPr>
            <a:lvl8pPr indent="0" marL="3200400">
              <a:buNone/>
              <a:defRPr sz="1000">
                <a:uFillTx/>
              </a:defRPr>
            </a:lvl8pPr>
            <a:lvl9pPr indent="0" marL="3657600">
              <a:buNone/>
              <a:defRPr sz="1000">
                <a:uFillTx/>
              </a:defRPr>
            </a:lvl9pPr>
          </a:lstStyle>
          <a:p>
            <a:pPr lvl="0"/>
            <a:r>
              <a:rPr altLang="en-US" lang="zh-TW" smtClean="0">
                <a:uFillTx/>
              </a:rPr>
              <a:t>按一下以編輯母片文字樣式</a:t>
            </a:r>
          </a:p>
        </p:txBody>
      </p:sp>
      <p:sp>
        <p:nvSpPr>
          <p:cNvPr xmlns:c="http://schemas.openxmlformats.org/drawingml/2006/chart" xmlns:pic="http://schemas.openxmlformats.org/drawingml/2006/picture" xmlns:dgm="http://schemas.openxmlformats.org/drawingml/2006/diagram" id="5" name="日期版面配置區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A5710E3-C29A-4159-9E37-AEBB72BEE2CB}" type="datetimeFigureOut">
              <a:rPr altLang="en-US" lang="zh-TW" smtClean="0">
                <a:uFillTx/>
              </a:rPr>
              <a:t>2017/2/3</a:t>
            </a:fld>
            <a:endParaRPr altLang="en-US" lang="zh-TW">
              <a:uFillTx/>
            </a:endParaRPr>
          </a:p>
        </p:txBody>
      </p:sp>
      <p:sp>
        <p:nvSpPr>
          <p:cNvPr xmlns:c="http://schemas.openxmlformats.org/drawingml/2006/chart" xmlns:pic="http://schemas.openxmlformats.org/drawingml/2006/picture" xmlns:dgm="http://schemas.openxmlformats.org/drawingml/2006/diagram" id="6" name="頁尾版面配置區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altLang="en-US" lang="zh-TW">
              <a:uFillTx/>
            </a:endParaRPr>
          </a:p>
        </p:txBody>
      </p:sp>
      <p:sp>
        <p:nvSpPr>
          <p:cNvPr xmlns:c="http://schemas.openxmlformats.org/drawingml/2006/chart" xmlns:pic="http://schemas.openxmlformats.org/drawingml/2006/picture" xmlns:dgm="http://schemas.openxmlformats.org/drawingml/2006/diagram" id="7" name="投影片編號版面配置區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A57DC620-7FF7-47D1-BC3F-C9CA07838448}" type="slidenum">
              <a:rPr altLang="en-US" lang="zh-TW" smtClean="0">
                <a:uFillTx/>
              </a:rPr>
              <a:t>‹#›</a:t>
            </a:fld>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版面配置區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365125"/>
            <a:ext cx="10515600" cy="1325563"/>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normAutofit/>
          </a:bodyPr>
          <a:lstStyle/>
          <a:p>
            <a:r>
              <a:rPr altLang="en-US" lang="zh-TW" smtClean="0">
                <a:uFillTx/>
              </a:rPr>
              <a:t>按一下以編輯母片標題樣式</a:t>
            </a:r>
            <a:endParaRPr altLang="en-US" lang="zh-TW">
              <a:uFillTx/>
            </a:endParaRPr>
          </a:p>
        </p:txBody>
      </p:sp>
      <p:sp>
        <p:nvSpPr>
          <p:cNvPr xmlns:c="http://schemas.openxmlformats.org/drawingml/2006/chart" xmlns:pic="http://schemas.openxmlformats.org/drawingml/2006/picture" xmlns:dgm="http://schemas.openxmlformats.org/drawingml/2006/diagram" id="3" name="文字版面配置區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838200" y="1825625"/>
            <a:ext cx="10515600" cy="4351338"/>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normAutofit/>
          </a:bodyPr>
          <a:lstStyle/>
          <a:p>
            <a:pPr lvl="0"/>
            <a:r>
              <a:rPr altLang="en-US" lang="zh-TW" smtClean="0">
                <a:uFillTx/>
              </a:rPr>
              <a:t>按一下以編輯母片文字樣式</a:t>
            </a:r>
          </a:p>
          <a:p>
            <a:pPr lvl="1"/>
            <a:r>
              <a:rPr altLang="en-US" lang="zh-TW" smtClean="0">
                <a:uFillTx/>
              </a:rPr>
              <a:t>第二層</a:t>
            </a:r>
          </a:p>
          <a:p>
            <a:pPr lvl="2"/>
            <a:r>
              <a:rPr altLang="en-US" lang="zh-TW" smtClean="0">
                <a:uFillTx/>
              </a:rPr>
              <a:t>第三層</a:t>
            </a:r>
          </a:p>
          <a:p>
            <a:pPr lvl="3"/>
            <a:r>
              <a:rPr altLang="en-US" lang="zh-TW" smtClean="0">
                <a:uFillTx/>
              </a:rPr>
              <a:t>第四層</a:t>
            </a:r>
          </a:p>
          <a:p>
            <a:pPr lvl="4"/>
            <a:r>
              <a:rPr altLang="en-US" lang="zh-TW" smtClean="0">
                <a:uFillTx/>
              </a:rPr>
              <a:t>第五層</a:t>
            </a:r>
            <a:endParaRPr altLang="en-US" lang="zh-TW">
              <a:uFillTx/>
            </a:endParaRPr>
          </a:p>
        </p:txBody>
      </p:sp>
      <p:sp>
        <p:nvSpPr>
          <p:cNvPr xmlns:c="http://schemas.openxmlformats.org/drawingml/2006/chart" xmlns:pic="http://schemas.openxmlformats.org/drawingml/2006/picture" xmlns:dgm="http://schemas.openxmlformats.org/drawingml/2006/diagram" id="4" name="日期版面配置區 3"/>
          <p:cNvSpPr xmlns:c="http://schemas.openxmlformats.org/drawingml/2006/chart" xmlns:pic="http://schemas.openxmlformats.org/drawingml/2006/picture" xmlns:dgm="http://schemas.openxmlformats.org/drawingml/2006/diagram">
            <a:spLocks noGrp="1"/>
          </p:cNvSpPr>
          <p:nvPr>
            <p:ph idx="2" sz="half" type="dt"/>
          </p:nvPr>
        </p:nvSpPr>
        <p:spPr xmlns:c="http://schemas.openxmlformats.org/drawingml/2006/chart" xmlns:pic="http://schemas.openxmlformats.org/drawingml/2006/picture" xmlns:dgm="http://schemas.openxmlformats.org/drawingml/2006/diagram">
          <a:xfrm>
            <a:off x="838200" y="6356350"/>
            <a:ext cx="27432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l">
              <a:defRPr sz="1200">
                <a:solidFill>
                  <a:schemeClr val="tx1">
                    <a:tint val="75000"/>
                  </a:schemeClr>
                </a:solidFill>
                <a:uFillTx/>
              </a:defRPr>
            </a:lvl1pPr>
          </a:lstStyle>
          <a:p>
            <a:fld id="{3A5710E3-C29A-4159-9E37-AEBB72BEE2CB}" type="datetimeFigureOut">
              <a:rPr altLang="en-US" lang="zh-TW" smtClean="0">
                <a:uFillTx/>
              </a:rPr>
              <a:t>2017/2/3</a:t>
            </a:fld>
            <a:endParaRPr altLang="en-US" lang="zh-TW">
              <a:uFillTx/>
            </a:endParaRPr>
          </a:p>
        </p:txBody>
      </p:sp>
      <p:sp>
        <p:nvSpPr>
          <p:cNvPr xmlns:c="http://schemas.openxmlformats.org/drawingml/2006/chart" xmlns:pic="http://schemas.openxmlformats.org/drawingml/2006/picture" xmlns:dgm="http://schemas.openxmlformats.org/drawingml/2006/diagram" id="5" name="頁尾版面配置區 4"/>
          <p:cNvSpPr xmlns:c="http://schemas.openxmlformats.org/drawingml/2006/chart" xmlns:pic="http://schemas.openxmlformats.org/drawingml/2006/picture" xmlns:dgm="http://schemas.openxmlformats.org/drawingml/2006/diagram">
            <a:spLocks noGrp="1"/>
          </p:cNvSpPr>
          <p:nvPr>
            <p:ph idx="3" sz="quarter" type="ftr"/>
          </p:nvPr>
        </p:nvSpPr>
        <p:spPr xmlns:c="http://schemas.openxmlformats.org/drawingml/2006/chart" xmlns:pic="http://schemas.openxmlformats.org/drawingml/2006/picture" xmlns:dgm="http://schemas.openxmlformats.org/drawingml/2006/diagram">
          <a:xfrm>
            <a:off x="4038600" y="6356350"/>
            <a:ext cx="41148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ctr">
              <a:defRPr sz="1200">
                <a:solidFill>
                  <a:schemeClr val="tx1">
                    <a:tint val="75000"/>
                  </a:schemeClr>
                </a:solidFill>
                <a:uFillTx/>
              </a:defRPr>
            </a:lvl1pPr>
          </a:lstStyle>
          <a:p>
            <a:endParaRPr altLang="en-US" lang="zh-TW">
              <a:uFillTx/>
            </a:endParaRPr>
          </a:p>
        </p:txBody>
      </p:sp>
      <p:sp>
        <p:nvSpPr>
          <p:cNvPr xmlns:c="http://schemas.openxmlformats.org/drawingml/2006/chart" xmlns:pic="http://schemas.openxmlformats.org/drawingml/2006/picture" xmlns:dgm="http://schemas.openxmlformats.org/drawingml/2006/diagram" id="6" name="投影片編號版面配置區 5"/>
          <p:cNvSpPr xmlns:c="http://schemas.openxmlformats.org/drawingml/2006/chart" xmlns:pic="http://schemas.openxmlformats.org/drawingml/2006/picture" xmlns:dgm="http://schemas.openxmlformats.org/drawingml/2006/diagram">
            <a:spLocks noGrp="1"/>
          </p:cNvSpPr>
          <p:nvPr>
            <p:ph idx="4" sz="quarter" type="sldNum"/>
          </p:nvPr>
        </p:nvSpPr>
        <p:spPr xmlns:c="http://schemas.openxmlformats.org/drawingml/2006/chart" xmlns:pic="http://schemas.openxmlformats.org/drawingml/2006/picture" xmlns:dgm="http://schemas.openxmlformats.org/drawingml/2006/diagram">
          <a:xfrm>
            <a:off x="8610600" y="6356350"/>
            <a:ext cx="2743200" cy="365125"/>
          </a:xfrm>
          <a:prstGeom prst="rect">
            <a:avLst/>
          </a:prstGeom>
        </p:spPr>
        <p:txBody xmlns:c="http://schemas.openxmlformats.org/drawingml/2006/chart" xmlns:pic="http://schemas.openxmlformats.org/drawingml/2006/picture" xmlns:dgm="http://schemas.openxmlformats.org/drawingml/2006/diagram">
          <a:bodyPr anchor="ctr" bIns="45720" lIns="91440" rIns="91440" rtlCol="0" tIns="45720" vert="horz"/>
          <a:lstStyle>
            <a:lvl1pPr algn="r">
              <a:defRPr sz="1200">
                <a:solidFill>
                  <a:schemeClr val="tx1">
                    <a:tint val="75000"/>
                  </a:schemeClr>
                </a:solidFill>
                <a:uFillTx/>
              </a:defRPr>
            </a:lvl1pPr>
          </a:lstStyle>
          <a:p>
            <a:fld id="{A57DC620-7FF7-47D1-BC3F-C9CA07838448}" type="slidenum">
              <a:rPr altLang="en-US" lang="zh-TW" smtClean="0">
                <a:uFillTx/>
              </a:rPr>
              <a:t>‹#›</a:t>
            </a:fld>
            <a:endParaRPr altLang="en-US" lang="zh-TW">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Lst>
  <p:txStyles>
    <p:titleStyle xmlns:c="http://schemas.openxmlformats.org/drawingml/2006/chart" xmlns:pic="http://schemas.openxmlformats.org/drawingml/2006/picture" xmlns:dgm="http://schemas.openxmlformats.org/drawingml/2006/diagram">
      <a:lvl1pPr algn="l" defTabSz="914400" eaLnBrk="1" hangingPunct="1" latinLnBrk="0" rtl="0">
        <a:lnSpc>
          <a:spcPct val="90000"/>
        </a:lnSpc>
        <a:spcBef>
          <a:spcPct val="0"/>
        </a:spcBef>
        <a:buNone/>
        <a:defRPr kern="1200" sz="4400">
          <a:solidFill>
            <a:schemeClr val="tx1"/>
          </a:solidFill>
          <a:uFillTx/>
          <a:latin typeface="+mj-lt"/>
          <a:ea typeface="+mj-ea"/>
          <a:cs typeface="+mj-cs"/>
        </a:defRPr>
      </a:lvl1pPr>
    </p:titleStyle>
    <p:bodyStyle xmlns:c="http://schemas.openxmlformats.org/drawingml/2006/chart" xmlns:pic="http://schemas.openxmlformats.org/drawingml/2006/picture" xmlns:dgm="http://schemas.openxmlformats.org/drawingml/2006/diagram">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uFillTx/>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uFillTx/>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uFillTx/>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9pPr>
    </p:bodyStyle>
    <p:otherStyle xmlns:c="http://schemas.openxmlformats.org/drawingml/2006/chart" xmlns:pic="http://schemas.openxmlformats.org/drawingml/2006/picture" xmlns:dgm="http://schemas.openxmlformats.org/drawingml/2006/diagram">
      <a:defPPr>
        <a:defRPr lang="zh-TW">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0.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8.png" Type="http://schemas.openxmlformats.org/officeDocument/2006/relationships/image"></Relationship></Relationships>
</file>

<file path=ppt/slides/_rels/slide100.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01.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31.jpeg" Type="http://schemas.openxmlformats.org/officeDocument/2006/relationships/image"></Relationship></Relationships>
</file>

<file path=ppt/slides/_rels/slide102.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32.png" Type="http://schemas.openxmlformats.org/officeDocument/2006/relationships/image"></Relationship></Relationships>
</file>

<file path=ppt/slides/_rels/slide103.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33.png" Type="http://schemas.openxmlformats.org/officeDocument/2006/relationships/image"></Relationship><Relationship Id="rId3" Target="../media/image134.png" Type="http://schemas.openxmlformats.org/officeDocument/2006/relationships/image"></Relationship><Relationship Id="rId4" Target="../media/image135.png" Type="http://schemas.openxmlformats.org/officeDocument/2006/relationships/image"></Relationship></Relationships>
</file>

<file path=ppt/slides/_rels/slide104.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05.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36.png" Type="http://schemas.openxmlformats.org/officeDocument/2006/relationships/image"></Relationship></Relationships>
</file>

<file path=ppt/slides/_rels/slide106.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37.png" Type="http://schemas.openxmlformats.org/officeDocument/2006/relationships/image"></Relationship><Relationship Id="rId3" Target="../media/image138.png" Type="http://schemas.openxmlformats.org/officeDocument/2006/relationships/image"></Relationship></Relationships>
</file>

<file path=ppt/slides/_rels/slide107.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39.png" Type="http://schemas.openxmlformats.org/officeDocument/2006/relationships/image"></Relationship><Relationship Id="rId3" Target="../media/image140.png" Type="http://schemas.openxmlformats.org/officeDocument/2006/relationships/image"></Relationship></Relationships>
</file>

<file path=ppt/slides/_rels/slide108.xml.rels><?xml version="1.0" standalone="yes" ?><Relationships xmlns="http://schemas.openxmlformats.org/package/2006/relationships"><Relationship Id="rId1" Target="../slideLayouts/slideLayout7.xml" Type="http://schemas.openxmlformats.org/officeDocument/2006/relationships/slideLayout"></Relationship><Relationship Id="rId2" Target="https://openhome.cc/Gossip/DesignPattern/" TargetMode="External" Type="http://schemas.openxmlformats.org/officeDocument/2006/relationships/hyperlink"></Relationship><Relationship Id="rId3" Target="http://design-patterns.readthedocs.io/zh_CN/latest/index.html" TargetMode="External" Type="http://schemas.openxmlformats.org/officeDocument/2006/relationships/hyperlink"></Relationship><Relationship Id="rId4" Target="https://en.wikipedia.org/wiki/Design_Patterns" TargetMode="External" Type="http://schemas.openxmlformats.org/officeDocument/2006/relationships/hyperlink"></Relationship><Relationship Id="rId5" Target="https://skyyen999.gitbooks.io/-study-design-pattern-in-java/content/" TargetMode="External" Type="http://schemas.openxmlformats.org/officeDocument/2006/relationships/hyperlink"></Relationship></Relationships>
</file>

<file path=ppt/slides/_rels/slide11.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9.png" Type="http://schemas.openxmlformats.org/officeDocument/2006/relationships/image"></Relationship></Relationships>
</file>

<file path=ppt/slides/_rels/slide12.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0.png" Type="http://schemas.openxmlformats.org/officeDocument/2006/relationships/image"></Relationship></Relationships>
</file>

<file path=ppt/slides/_rels/slide13.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1.png" Type="http://schemas.openxmlformats.org/officeDocument/2006/relationships/image"></Relationship></Relationships>
</file>

<file path=ppt/slides/_rels/slide14.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5.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2.png" Type="http://schemas.openxmlformats.org/officeDocument/2006/relationships/image"></Relationship></Relationships>
</file>

<file path=ppt/slides/_rels/slide16.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3.png" Type="http://schemas.openxmlformats.org/officeDocument/2006/relationships/image"></Relationship></Relationships>
</file>

<file path=ppt/slides/_rels/slide17.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4.png" Type="http://schemas.openxmlformats.org/officeDocument/2006/relationships/image"></Relationship><Relationship Id="rId3" Target="../media/image15.png" Type="http://schemas.openxmlformats.org/officeDocument/2006/relationships/image"></Relationship><Relationship Id="rId4" Target="../media/image16.png" Type="http://schemas.openxmlformats.org/officeDocument/2006/relationships/image"></Relationship></Relationships>
</file>

<file path=ppt/slides/_rels/slide18.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9.xml.rels><?xml version="1.0" standalone="yes" ?><Relationships xmlns="http://schemas.openxmlformats.org/package/2006/relationships"><Relationship Id="rId1" Target="../slideLayouts/slideLayout8.xml" Type="http://schemas.openxmlformats.org/officeDocument/2006/relationships/slideLayout"></Relationship><Relationship Id="rId2" Target="../media/image17.png" Type="http://schemas.openxmlformats.org/officeDocument/2006/relationships/image"></Relationship></Relationships>
</file>

<file path=ppt/slides/_rels/slide2.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png" Type="http://schemas.openxmlformats.org/officeDocument/2006/relationships/image"></Relationship></Relationships>
</file>

<file path=ppt/slides/_rels/slide20.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8.png" Type="http://schemas.openxmlformats.org/officeDocument/2006/relationships/image"></Relationship><Relationship Id="rId3" Target="../media/image19.png" Type="http://schemas.openxmlformats.org/officeDocument/2006/relationships/image"></Relationship><Relationship Id="rId4" Target="../media/image20.png" Type="http://schemas.openxmlformats.org/officeDocument/2006/relationships/image"></Relationship><Relationship Id="rId5" Target="../media/image21.png" Type="http://schemas.openxmlformats.org/officeDocument/2006/relationships/image"></Relationship></Relationships>
</file>

<file path=ppt/slides/_rels/slide21.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22.xml.rels><?xml version="1.0" standalone="yes" ?><Relationships xmlns="http://schemas.openxmlformats.org/package/2006/relationships"><Relationship Id="rId1" Target="../slideLayouts/slideLayout8.xml" Type="http://schemas.openxmlformats.org/officeDocument/2006/relationships/slideLayout"></Relationship><Relationship Id="rId2" Target="../media/image22.png" Type="http://schemas.openxmlformats.org/officeDocument/2006/relationships/image"></Relationship><Relationship Id="rId3" Target="../media/image23.png" Type="http://schemas.openxmlformats.org/officeDocument/2006/relationships/image"></Relationship><Relationship Id="rId4" Target="../media/image24.png" Type="http://schemas.openxmlformats.org/officeDocument/2006/relationships/image"></Relationship></Relationships>
</file>

<file path=ppt/slides/_rels/slide23.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25.png" Type="http://schemas.openxmlformats.org/officeDocument/2006/relationships/image"></Relationship><Relationship Id="rId3" Target="../media/image26.png" Type="http://schemas.openxmlformats.org/officeDocument/2006/relationships/image"></Relationship><Relationship Id="rId4" Target="../media/image27.png" Type="http://schemas.openxmlformats.org/officeDocument/2006/relationships/image"></Relationship><Relationship Id="rId5" Target="../media/image28.png" Type="http://schemas.openxmlformats.org/officeDocument/2006/relationships/image"></Relationship><Relationship Id="rId6" Target="../media/image29.png" Type="http://schemas.openxmlformats.org/officeDocument/2006/relationships/image"></Relationship></Relationships>
</file>

<file path=ppt/slides/_rels/slide24.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25.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26.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30.png" Type="http://schemas.openxmlformats.org/officeDocument/2006/relationships/image"></Relationship></Relationships>
</file>

<file path=ppt/slides/_rels/slide27.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31.jpg" Type="http://schemas.openxmlformats.org/officeDocument/2006/relationships/image"></Relationship></Relationships>
</file>

<file path=ppt/slides/_rels/slide28.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32.png" Type="http://schemas.openxmlformats.org/officeDocument/2006/relationships/image"></Relationship><Relationship Id="rId3" Target="../media/image33.png" Type="http://schemas.openxmlformats.org/officeDocument/2006/relationships/image"></Relationship></Relationships>
</file>

<file path=ppt/slides/_rels/slide29.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34.png" Type="http://schemas.openxmlformats.org/officeDocument/2006/relationships/image"></Relationship><Relationship Id="rId3" Target="../media/image35.png" Type="http://schemas.openxmlformats.org/officeDocument/2006/relationships/image"></Relationship></Relationships>
</file>

<file path=ppt/slides/_rels/slide3.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2.png" Type="http://schemas.openxmlformats.org/officeDocument/2006/relationships/image"></Relationship><Relationship Id="rId3" Target="../media/image3.png" Type="http://schemas.openxmlformats.org/officeDocument/2006/relationships/image"></Relationship><Relationship Id="rId4" Target="../media/image4.png" Type="http://schemas.openxmlformats.org/officeDocument/2006/relationships/image"></Relationship></Relationships>
</file>

<file path=ppt/slides/_rels/slide30.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36.png" Type="http://schemas.openxmlformats.org/officeDocument/2006/relationships/image"></Relationship><Relationship Id="rId3" Target="../media/image37.png" Type="http://schemas.openxmlformats.org/officeDocument/2006/relationships/image"></Relationship></Relationships>
</file>

<file path=ppt/slides/_rels/slide31.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32.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38.png" Type="http://schemas.openxmlformats.org/officeDocument/2006/relationships/image"></Relationship></Relationships>
</file>

<file path=ppt/slides/_rels/slide33.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39.jpg" Type="http://schemas.openxmlformats.org/officeDocument/2006/relationships/image"></Relationship></Relationships>
</file>

<file path=ppt/slides/_rels/slide34.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40.png" Type="http://schemas.openxmlformats.org/officeDocument/2006/relationships/image"></Relationship></Relationships>
</file>

<file path=ppt/slides/_rels/slide35.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41.png" Type="http://schemas.openxmlformats.org/officeDocument/2006/relationships/image"></Relationship></Relationships>
</file>

<file path=ppt/slides/_rels/slide36.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42.png" Type="http://schemas.openxmlformats.org/officeDocument/2006/relationships/image"></Relationship></Relationships>
</file>

<file path=ppt/slides/_rels/slide37.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43.png" Type="http://schemas.openxmlformats.org/officeDocument/2006/relationships/image"></Relationship><Relationship Id="rId3" Target="../media/image44.png" Type="http://schemas.openxmlformats.org/officeDocument/2006/relationships/image"></Relationship></Relationships>
</file>

<file path=ppt/slides/_rels/slide38.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39.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45.png" Type="http://schemas.openxmlformats.org/officeDocument/2006/relationships/image"></Relationship></Relationships>
</file>

<file path=ppt/slides/_rels/slide4.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5.png" Type="http://schemas.openxmlformats.org/officeDocument/2006/relationships/image"></Relationship></Relationships>
</file>

<file path=ppt/slides/_rels/slide40.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46.png" Type="http://schemas.openxmlformats.org/officeDocument/2006/relationships/image"></Relationship><Relationship Id="rId3" Target="../media/image47.png" Type="http://schemas.openxmlformats.org/officeDocument/2006/relationships/image"></Relationship><Relationship Id="rId4" Target="../media/image48.png" Type="http://schemas.openxmlformats.org/officeDocument/2006/relationships/image"></Relationship></Relationships>
</file>

<file path=ppt/slides/_rels/slide41.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49.png" Type="http://schemas.openxmlformats.org/officeDocument/2006/relationships/image"></Relationship><Relationship Id="rId3" Target="../media/image50.png" Type="http://schemas.openxmlformats.org/officeDocument/2006/relationships/image"></Relationship><Relationship Id="rId4" Target="../media/image51.png" Type="http://schemas.openxmlformats.org/officeDocument/2006/relationships/image"></Relationship><Relationship Id="rId5" Target="../media/image47.png" Type="http://schemas.openxmlformats.org/officeDocument/2006/relationships/image"></Relationship></Relationships>
</file>

<file path=ppt/slides/_rels/slide42.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43.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52.png" Type="http://schemas.openxmlformats.org/officeDocument/2006/relationships/image"></Relationship></Relationships>
</file>

<file path=ppt/slides/_rels/slide44.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53.png" Type="http://schemas.openxmlformats.org/officeDocument/2006/relationships/image"></Relationship></Relationships>
</file>

<file path=ppt/slides/_rels/slide45.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46.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54.png" Type="http://schemas.openxmlformats.org/officeDocument/2006/relationships/image"></Relationship></Relationships>
</file>

<file path=ppt/slides/_rels/slide47.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55.png" Type="http://schemas.openxmlformats.org/officeDocument/2006/relationships/image"></Relationship></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s>
</file>

<file path=ppt/slides/_rels/slide49.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5.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50.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60.jpeg" Type="http://schemas.openxmlformats.org/officeDocument/2006/relationships/image"></Relationship></Relationships>
</file>

<file path=ppt/slides/_rels/slide51.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61.png" Type="http://schemas.openxmlformats.org/officeDocument/2006/relationships/image"></Relationship><Relationship Id="rId3" Target="../media/image62.png" Type="http://schemas.openxmlformats.org/officeDocument/2006/relationships/image"></Relationship></Relationships>
</file>

<file path=ppt/slides/_rels/slide52.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63.png" Type="http://schemas.openxmlformats.org/officeDocument/2006/relationships/image"></Relationship><Relationship Id="rId3" Target="../media/image64.png" Type="http://schemas.openxmlformats.org/officeDocument/2006/relationships/image"></Relationship><Relationship Id="rId4" Target="../media/image65.png" Type="http://schemas.openxmlformats.org/officeDocument/2006/relationships/image"></Relationship></Relationships>
</file>

<file path=ppt/slides/_rels/slide53.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54.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66.gif" Type="http://schemas.openxmlformats.org/officeDocument/2006/relationships/image"></Relationship></Relationships>
</file>

<file path=ppt/slides/_rels/slide55.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67.png" Type="http://schemas.openxmlformats.org/officeDocument/2006/relationships/image"></Relationship></Relationships>
</file>

<file path=ppt/slides/_rels/slide56.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68.png" Type="http://schemas.openxmlformats.org/officeDocument/2006/relationships/image"></Relationship><Relationship Id="rId3" Target="../media/image69.png" Type="http://schemas.openxmlformats.org/officeDocument/2006/relationships/image"></Relationship><Relationship Id="rId4" Target="../media/image70.png" Type="http://schemas.openxmlformats.org/officeDocument/2006/relationships/image"></Relationship></Relationships>
</file>

<file path=ppt/slides/_rels/slide57.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58.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5.png" Type="http://schemas.openxmlformats.org/officeDocument/2006/relationships/image"></Relationship><Relationship Id="rId3" Target="../media/image71.png" Type="http://schemas.openxmlformats.org/officeDocument/2006/relationships/image"></Relationship></Relationships>
</file>

<file path=ppt/slides/_rels/slide59.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72.png" Type="http://schemas.openxmlformats.org/officeDocument/2006/relationships/image"></Relationship><Relationship Id="rId3" Target="../media/image73.png" Type="http://schemas.openxmlformats.org/officeDocument/2006/relationships/image"></Relationship></Relationships>
</file>

<file path=ppt/slides/_rels/slide6.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6.jpg" Type="http://schemas.openxmlformats.org/officeDocument/2006/relationships/image"></Relationship></Relationships>
</file>

<file path=ppt/slides/_rels/slide60.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74.png" Type="http://schemas.openxmlformats.org/officeDocument/2006/relationships/image"></Relationship><Relationship Id="rId3" Target="../media/image75.png" Type="http://schemas.openxmlformats.org/officeDocument/2006/relationships/image"></Relationship><Relationship Id="rId4" Target="../media/image76.png" Type="http://schemas.openxmlformats.org/officeDocument/2006/relationships/image"></Relationship></Relationships>
</file>

<file path=ppt/slides/_rels/slide61.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62.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77.png" Type="http://schemas.openxmlformats.org/officeDocument/2006/relationships/image"></Relationship></Relationships>
</file>

<file path=ppt/slides/_rels/slide63.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78.png" Type="http://schemas.openxmlformats.org/officeDocument/2006/relationships/image"></Relationship><Relationship Id="rId3" Target="../media/image79.png" Type="http://schemas.openxmlformats.org/officeDocument/2006/relationships/image"></Relationship><Relationship Id="rId4" Target="../media/image80.png" Type="http://schemas.openxmlformats.org/officeDocument/2006/relationships/image"></Relationship></Relationships>
</file>

<file path=ppt/slides/_rels/slide64.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80.png" Type="http://schemas.openxmlformats.org/officeDocument/2006/relationships/image"></Relationship><Relationship Id="rId3" Target="../media/image81.png" Type="http://schemas.openxmlformats.org/officeDocument/2006/relationships/image"></Relationship><Relationship Id="rId4" Target="../media/image82.png" Type="http://schemas.openxmlformats.org/officeDocument/2006/relationships/image"></Relationship><Relationship Id="rId5" Target="../media/image83.png" Type="http://schemas.openxmlformats.org/officeDocument/2006/relationships/image"></Relationship></Relationships>
</file>

<file path=ppt/slides/_rels/slide65.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66.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84.jpeg" Type="http://schemas.openxmlformats.org/officeDocument/2006/relationships/image"></Relationship></Relationships>
</file>

<file path=ppt/slides/_rels/slide67.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85.png" Type="http://schemas.openxmlformats.org/officeDocument/2006/relationships/image"></Relationship></Relationships>
</file>

<file path=ppt/slides/_rels/slide68.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86.png" Type="http://schemas.openxmlformats.org/officeDocument/2006/relationships/image"></Relationship><Relationship Id="rId3" Target="../media/image87.png" Type="http://schemas.openxmlformats.org/officeDocument/2006/relationships/image"></Relationship><Relationship Id="rId4" Target="../media/image88.png" Type="http://schemas.openxmlformats.org/officeDocument/2006/relationships/image"></Relationship></Relationships>
</file>

<file path=ppt/slides/_rels/slide69.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7.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70.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89.png" Type="http://schemas.openxmlformats.org/officeDocument/2006/relationships/image"></Relationship></Relationships>
</file>

<file path=ppt/slides/_rels/slide71.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90.png" Type="http://schemas.openxmlformats.org/officeDocument/2006/relationships/image"></Relationship><Relationship Id="rId3" Target="../media/image91.png" Type="http://schemas.openxmlformats.org/officeDocument/2006/relationships/image"></Relationship><Relationship Id="rId4" Target="../media/image92.png" Type="http://schemas.openxmlformats.org/officeDocument/2006/relationships/image"></Relationship></Relationships>
</file>

<file path=ppt/slides/_rels/slide72.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93.png" Type="http://schemas.openxmlformats.org/officeDocument/2006/relationships/image"></Relationship><Relationship Id="rId3" Target="../media/image94.png" Type="http://schemas.openxmlformats.org/officeDocument/2006/relationships/image"></Relationship><Relationship Id="rId4" Target="../media/image95.png" Type="http://schemas.openxmlformats.org/officeDocument/2006/relationships/image"></Relationship></Relationships>
</file>

<file path=ppt/slides/_rels/slide73.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94.png" Type="http://schemas.openxmlformats.org/officeDocument/2006/relationships/image"></Relationship><Relationship Id="rId3" Target="../media/image95.png" Type="http://schemas.openxmlformats.org/officeDocument/2006/relationships/image"></Relationship></Relationships>
</file>

<file path=ppt/slides/_rels/slide74.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75.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96.png" Type="http://schemas.openxmlformats.org/officeDocument/2006/relationships/image"></Relationship></Relationships>
</file>

<file path=ppt/slides/_rels/slide76.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97.png" Type="http://schemas.openxmlformats.org/officeDocument/2006/relationships/image"></Relationship></Relationships>
</file>

<file path=ppt/slides/_rels/slide77.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98.png" Type="http://schemas.openxmlformats.org/officeDocument/2006/relationships/image"></Relationship></Relationships>
</file>

<file path=ppt/slides/_rels/slide78.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99.png" Type="http://schemas.openxmlformats.org/officeDocument/2006/relationships/image"></Relationship><Relationship Id="rId3" Target="../media/image100.png" Type="http://schemas.openxmlformats.org/officeDocument/2006/relationships/image"></Relationship></Relationships>
</file>

<file path=ppt/slides/_rels/slide79.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8.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7.png" Type="http://schemas.openxmlformats.org/officeDocument/2006/relationships/image"></Relationship><Relationship Id="rId3" Target="http://teddy-chen-tw.blogspot.tw/2013/08/singleton-pattern.html" TargetMode="External" Type="http://schemas.openxmlformats.org/officeDocument/2006/relationships/hyperlink"></Relationship></Relationships>
</file>

<file path=ppt/slides/_rels/slide80.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01.jpeg" Type="http://schemas.openxmlformats.org/officeDocument/2006/relationships/image"></Relationship></Relationships>
</file>

<file path=ppt/slides/_rels/slide81.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02.png" Type="http://schemas.openxmlformats.org/officeDocument/2006/relationships/image"></Relationship><Relationship Id="rId3" Target="../media/image103.png" Type="http://schemas.openxmlformats.org/officeDocument/2006/relationships/image"></Relationship><Relationship Id="rId4" Target="../media/image104.png" Type="http://schemas.openxmlformats.org/officeDocument/2006/relationships/image"></Relationship></Relationships>
</file>

<file path=ppt/slides/_rels/slide82.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05.png" Type="http://schemas.openxmlformats.org/officeDocument/2006/relationships/image"></Relationship><Relationship Id="rId3" Target="../media/image106.png" Type="http://schemas.openxmlformats.org/officeDocument/2006/relationships/image"></Relationship><Relationship Id="rId4" Target="../media/image107.png" Type="http://schemas.openxmlformats.org/officeDocument/2006/relationships/image"></Relationship></Relationships>
</file>

<file path=ppt/slides/_rels/slide83.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84.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08.jpeg" Type="http://schemas.openxmlformats.org/officeDocument/2006/relationships/image"></Relationship></Relationships>
</file>

<file path=ppt/slides/_rels/slide85.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09.png" Type="http://schemas.openxmlformats.org/officeDocument/2006/relationships/image"></Relationship><Relationship Id="rId3" Target="../media/image110.png" Type="http://schemas.openxmlformats.org/officeDocument/2006/relationships/image"></Relationship></Relationships>
</file>

<file path=ppt/slides/_rels/slide86.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11.png" Type="http://schemas.openxmlformats.org/officeDocument/2006/relationships/image"></Relationship><Relationship Id="rId3" Target="../media/image112.png" Type="http://schemas.openxmlformats.org/officeDocument/2006/relationships/image"></Relationship><Relationship Id="rId4" Target="../media/image113.png" Type="http://schemas.openxmlformats.org/officeDocument/2006/relationships/image"></Relationship></Relationships>
</file>

<file path=ppt/slides/_rels/slide87.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88.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14.jpeg" Type="http://schemas.openxmlformats.org/officeDocument/2006/relationships/image"></Relationship></Relationships>
</file>

<file path=ppt/slides/_rels/slide89.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15.png" Type="http://schemas.openxmlformats.org/officeDocument/2006/relationships/image"></Relationship></Relationships>
</file>

<file path=ppt/slides/_rels/slide9.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90.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16.png" Type="http://schemas.openxmlformats.org/officeDocument/2006/relationships/image"></Relationship><Relationship Id="rId3" Target="../media/image117.png" Type="http://schemas.openxmlformats.org/officeDocument/2006/relationships/image"></Relationship></Relationships>
</file>

<file path=ppt/slides/_rels/slide91.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18.png" Type="http://schemas.openxmlformats.org/officeDocument/2006/relationships/image"></Relationship><Relationship Id="rId3" Target="../media/image119.png" Type="http://schemas.openxmlformats.org/officeDocument/2006/relationships/image"></Relationship><Relationship Id="rId4" Target="../media/image120.png" Type="http://schemas.openxmlformats.org/officeDocument/2006/relationships/image"></Relationship></Relationships>
</file>

<file path=ppt/slides/_rels/slide92.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93.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21.jpeg" Type="http://schemas.openxmlformats.org/officeDocument/2006/relationships/image"></Relationship><Relationship Id="rId3" Target="https://zh.wikipedia.org/wiki/%E5%AF%AB%E5%85%A5%E6%99%82%E8%A4%87%E8%A3%BD" TargetMode="External" Type="http://schemas.openxmlformats.org/officeDocument/2006/relationships/hyperlink"></Relationship></Relationships>
</file>

<file path=ppt/slides/_rels/slide94.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22.png" Type="http://schemas.openxmlformats.org/officeDocument/2006/relationships/image"></Relationship><Relationship Id="rId3" Target="../media/image123.png" Type="http://schemas.openxmlformats.org/officeDocument/2006/relationships/image"></Relationship></Relationships>
</file>

<file path=ppt/slides/_rels/slide95.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24.png" Type="http://schemas.openxmlformats.org/officeDocument/2006/relationships/image"></Relationship><Relationship Id="rId3" Target="../media/image125.png" Type="http://schemas.openxmlformats.org/officeDocument/2006/relationships/image"></Relationship></Relationships>
</file>

<file path=ppt/slides/_rels/slide96.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97.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26.png" Type="http://schemas.openxmlformats.org/officeDocument/2006/relationships/image"></Relationship></Relationships>
</file>

<file path=ppt/slides/_rels/slide98.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27.png" Type="http://schemas.openxmlformats.org/officeDocument/2006/relationships/image"></Relationship></Relationships>
</file>

<file path=ppt/slides/_rels/slide99.xml.rels><?xml version="1.0" standalone="yes" ?><Relationships xmlns="http://schemas.openxmlformats.org/package/2006/relationships"><Relationship Id="rId1" Target="../slideLayouts/slideLayout7.xml" Type="http://schemas.openxmlformats.org/officeDocument/2006/relationships/slideLayout"></Relationship><Relationship Id="rId2" Target="../media/image128.png" Type="http://schemas.openxmlformats.org/officeDocument/2006/relationships/image"></Relationship><Relationship Id="rId3" Target="../media/image129.png" Type="http://schemas.openxmlformats.org/officeDocument/2006/relationships/image"></Relationship><Relationship Id="rId4" Target="../media/image130.png" Type="http://schemas.openxmlformats.org/officeDocument/2006/relationships/imag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MVC</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1559339" y="3507801"/>
            <a:ext cx="9144000" cy="1655762"/>
          </a:xfrm>
        </p:spPr>
        <p:txBody xmlns:c="http://schemas.openxmlformats.org/drawingml/2006/chart" xmlns:pic="http://schemas.openxmlformats.org/drawingml/2006/picture" xmlns:dgm="http://schemas.openxmlformats.org/drawingml/2006/diagram">
          <a:bodyPr/>
          <a:lstStyle/>
          <a:p>
            <a:r>
              <a:rPr altLang="zh-TW" dirty="0" lang="en-US" smtClean="0">
                <a:uFillTx/>
                <a:latin charset="-120" panose="020B0604030504040204" pitchFamily="34" typeface="微軟正黑體"/>
                <a:ea charset="-120" panose="020B0604030504040204" pitchFamily="34" typeface="微軟正黑體"/>
              </a:rPr>
              <a:t>Model–View–Controller</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581002" y="2291642"/>
            <a:ext cx="5804535" cy="2624760"/>
          </a:xfrm>
          <a:prstGeom prst="rect">
            <a:avLst/>
          </a:prstGeom>
        </p:spPr>
      </p:pic>
      <p:sp>
        <p:nvSpPr>
          <p:cNvPr xmlns:c="http://schemas.openxmlformats.org/drawingml/2006/chart" xmlns:pic="http://schemas.openxmlformats.org/drawingml/2006/picture" xmlns:dgm="http://schemas.openxmlformats.org/drawingml/2006/diagram" id="3" name="文字方塊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477108" y="1505243"/>
            <a:ext cx="4362081" cy="46166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400">
                <a:uFillTx/>
                <a:latin charset="-120" panose="020B0604030504040204" pitchFamily="34" typeface="微軟正黑體"/>
                <a:ea charset="-120" panose="020B0604030504040204" pitchFamily="34" typeface="微軟正黑體"/>
              </a:rPr>
              <a:t>最基本的</a:t>
            </a:r>
            <a:r>
              <a:rPr altLang="zh-TW" dirty="0" lang="en-US" smtClean="0" sz="2400">
                <a:uFillTx/>
                <a:latin charset="-120" panose="020B0604030504040204" pitchFamily="34" typeface="微軟正黑體"/>
                <a:ea charset="-120" panose="020B0604030504040204" pitchFamily="34" typeface="微軟正黑體"/>
              </a:rPr>
              <a:t>Lazy  Singleton</a:t>
            </a:r>
            <a:endParaRPr altLang="en-US" dirty="0" lang="zh-TW" sz="2400">
              <a:uFillTx/>
              <a:latin charset="-120" panose="020B0604030504040204" pitchFamily="34" typeface="微軟正黑體"/>
              <a:ea charset="-120" panose="020B0604030504040204" pitchFamily="34" typeface="微軟正黑體"/>
            </a:endParaRPr>
          </a:p>
        </p:txBody>
      </p:sp>
      <p:cxnSp>
        <p:nvCxnSpPr>
          <p:cNvPr xmlns:c="http://schemas.openxmlformats.org/drawingml/2006/chart" xmlns:pic="http://schemas.openxmlformats.org/drawingml/2006/picture" xmlns:dgm="http://schemas.openxmlformats.org/drawingml/2006/diagram" id="5" name="直線接點 4"/>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2110154" y="2813538"/>
            <a:ext cx="3953021" cy="0"/>
          </a:xfrm>
          <a:prstGeom prst="line">
            <a:avLst/>
          </a:prstGeom>
          <a:ln w="28575">
            <a:solidFill>
              <a:srgbClr val="FF0000"/>
            </a:solidFill>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6" name="直線接點 5"/>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2110154" y="3570849"/>
            <a:ext cx="4417255" cy="30480"/>
          </a:xfrm>
          <a:prstGeom prst="line">
            <a:avLst/>
          </a:prstGeom>
          <a:ln w="28575">
            <a:solidFill>
              <a:srgbClr val="FF0000"/>
            </a:solidFill>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9" name="直線單箭頭接點 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2588459" y="3840480"/>
            <a:ext cx="5233178" cy="0"/>
          </a:xfrm>
          <a:prstGeom prst="straightConnector1">
            <a:avLst/>
          </a:prstGeom>
          <a:ln w="28575">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4" name="直線單箭頭接點 13"/>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2980010" y="4091353"/>
            <a:ext cx="4841627" cy="0"/>
          </a:xfrm>
          <a:prstGeom prst="straightConnector1">
            <a:avLst/>
          </a:prstGeom>
          <a:ln w="28575">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7" name="文字方塊 1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821637" y="3641187"/>
            <a:ext cx="3416320"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en-US" dirty="0" lang="zh-TW" smtClean="0">
                <a:uFillTx/>
                <a:latin charset="-120" panose="020B0604030504040204" pitchFamily="34" typeface="微軟正黑體"/>
                <a:ea charset="-120" panose="020B0604030504040204" pitchFamily="34" typeface="微軟正黑體"/>
              </a:rPr>
              <a:t>在取得實體時判斷是否已經建造</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8" name="文字方塊 1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821637" y="3967090"/>
            <a:ext cx="2723823"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en-US" dirty="0" lang="zh-TW" smtClean="0">
                <a:uFillTx/>
                <a:latin charset="-120" panose="020B0604030504040204" pitchFamily="34" typeface="微軟正黑體"/>
                <a:ea charset="-120" panose="020B0604030504040204" pitchFamily="34" typeface="微軟正黑體"/>
              </a:rPr>
              <a:t>若為否則在此時建造實體</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9" name="文字方塊 1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965002" y="5428662"/>
            <a:ext cx="8374857" cy="46166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2400">
                <a:solidFill>
                  <a:srgbClr val="C00000"/>
                </a:solidFill>
                <a:uFillTx/>
                <a:latin charset="-120" panose="020B0604030504040204" pitchFamily="34" typeface="微軟正黑體"/>
                <a:ea charset="-120" panose="020B0604030504040204" pitchFamily="34" typeface="微軟正黑體"/>
              </a:rPr>
              <a:t>Problem</a:t>
            </a:r>
            <a:r>
              <a:rPr altLang="en-US" dirty="0" lang="zh-TW" smtClean="0" sz="2400">
                <a:solidFill>
                  <a:srgbClr val="C00000"/>
                </a:solidFill>
                <a:uFillTx/>
                <a:latin charset="-120" panose="020B0604030504040204" pitchFamily="34" typeface="微軟正黑體"/>
                <a:ea charset="-120" panose="020B0604030504040204" pitchFamily="34" typeface="微軟正黑體"/>
              </a:rPr>
              <a:t>：在大量</a:t>
            </a:r>
            <a:r>
              <a:rPr altLang="zh-TW" dirty="0" lang="en-US" smtClean="0" sz="2400">
                <a:solidFill>
                  <a:srgbClr val="C00000"/>
                </a:solidFill>
                <a:uFillTx/>
                <a:latin charset="-120" panose="020B0604030504040204" pitchFamily="34" typeface="微軟正黑體"/>
                <a:ea charset="-120" panose="020B0604030504040204" pitchFamily="34" typeface="微軟正黑體"/>
              </a:rPr>
              <a:t>(</a:t>
            </a:r>
            <a:r>
              <a:rPr altLang="en-US" dirty="0" lang="zh-TW" smtClean="0" sz="2400">
                <a:solidFill>
                  <a:srgbClr val="C00000"/>
                </a:solidFill>
                <a:uFillTx/>
                <a:latin charset="-120" panose="020B0604030504040204" pitchFamily="34" typeface="微軟正黑體"/>
                <a:ea charset="-120" panose="020B0604030504040204" pitchFamily="34" typeface="微軟正黑體"/>
              </a:rPr>
              <a:t>多人</a:t>
            </a:r>
            <a:r>
              <a:rPr altLang="zh-TW" dirty="0" lang="en-US" smtClean="0" sz="2400">
                <a:solidFill>
                  <a:srgbClr val="C00000"/>
                </a:solidFill>
                <a:uFillTx/>
                <a:latin charset="-120" panose="020B0604030504040204" pitchFamily="34" typeface="微軟正黑體"/>
                <a:ea charset="-120" panose="020B0604030504040204" pitchFamily="34" typeface="微軟正黑體"/>
              </a:rPr>
              <a:t>)</a:t>
            </a:r>
            <a:r>
              <a:rPr altLang="en-US" dirty="0" lang="zh-TW" smtClean="0" sz="2400">
                <a:solidFill>
                  <a:srgbClr val="C00000"/>
                </a:solidFill>
                <a:uFillTx/>
                <a:latin charset="-120" panose="020B0604030504040204" pitchFamily="34" typeface="微軟正黑體"/>
                <a:ea charset="-120" panose="020B0604030504040204" pitchFamily="34" typeface="微軟正黑體"/>
              </a:rPr>
              <a:t>存取時可能會造成問題產生多個實體</a:t>
            </a:r>
            <a:endParaRPr altLang="en-US" dirty="0" lang="zh-TW" sz="2400">
              <a:solidFill>
                <a:srgbClr val="C00000"/>
              </a:solidFill>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0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 Factory Method</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工廠方法</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0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07771" y="3121551"/>
            <a:ext cx="4862514" cy="132343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一個工廠對應一個</a:t>
            </a:r>
            <a:r>
              <a:rPr altLang="zh-TW" dirty="0" err="1" lang="en-US" smtClean="0" sz="2000">
                <a:uFillTx/>
                <a:latin charset="-120" panose="020B0604030504040204" pitchFamily="34" typeface="微軟正黑體"/>
                <a:ea charset="-120" panose="020B0604030504040204" pitchFamily="34" typeface="微軟正黑體"/>
              </a:rPr>
              <a:t>ConcreteFactory</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多一個產品就要多一種</a:t>
            </a:r>
            <a:r>
              <a:rPr altLang="zh-TW" dirty="0" err="1" lang="en-US" smtClean="0" sz="2000">
                <a:uFillTx/>
                <a:latin charset="-120" panose="020B0604030504040204" pitchFamily="34" typeface="微軟正黑體"/>
                <a:ea charset="-120" panose="020B0604030504040204" pitchFamily="34" typeface="微軟正黑體"/>
              </a:rPr>
              <a:t>ConcreteFactory</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Factory Method UML" id="52230" name="Picture 6"/>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5845174" y="1985509"/>
            <a:ext cx="5558713" cy="3239634"/>
          </a:xfrm>
          <a:prstGeom prst="rect">
            <a:avLst/>
          </a:prstGeom>
          <a:noFill/>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0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327703" y="107887"/>
            <a:ext cx="6581096" cy="6750113"/>
          </a:xfrm>
          <a:prstGeom prst="rect">
            <a:avLst/>
          </a:prstGeom>
        </p:spPr>
      </p:pic>
      <p:sp>
        <p:nvSpPr>
          <p:cNvPr xmlns:c="http://schemas.openxmlformats.org/drawingml/2006/chart" xmlns:pic="http://schemas.openxmlformats.org/drawingml/2006/picture" xmlns:dgm="http://schemas.openxmlformats.org/drawingml/2006/diagram" id="14" name="文字方塊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438815" y="3159777"/>
            <a:ext cx="3882328"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定義好</a:t>
            </a:r>
            <a:r>
              <a:rPr altLang="zh-TW" dirty="0" lang="en-US" smtClean="0">
                <a:uFillTx/>
                <a:latin charset="-120" panose="020B0604030504040204" pitchFamily="34" typeface="微軟正黑體"/>
                <a:ea charset="-120" panose="020B0604030504040204" pitchFamily="34" typeface="微軟正黑體"/>
              </a:rPr>
              <a:t>Product</a:t>
            </a:r>
            <a:r>
              <a:rPr altLang="en-US" dirty="0" lang="zh-TW" smtClean="0">
                <a:uFillTx/>
                <a:latin charset="-120" panose="020B0604030504040204" pitchFamily="34" typeface="微軟正黑體"/>
                <a:ea charset="-120" panose="020B0604030504040204" pitchFamily="34" typeface="微軟正黑體"/>
              </a:rPr>
              <a:t>並實作好</a:t>
            </a:r>
            <a:endParaRPr altLang="zh-TW" dirty="0" lang="en-US" smtClean="0">
              <a:uFillTx/>
              <a:latin charset="-120" panose="020B0604030504040204" pitchFamily="34" typeface="微軟正黑體"/>
              <a:ea charset="-120" panose="020B0604030504040204" pitchFamily="34" typeface="微軟正黑體"/>
            </a:endParaRPr>
          </a:p>
          <a:p>
            <a:r>
              <a:rPr altLang="zh-TW" dirty="0" lang="en-US" smtClean="0">
                <a:uFillTx/>
                <a:latin charset="-120" panose="020B0604030504040204" pitchFamily="34" typeface="微軟正黑體"/>
                <a:ea charset="-120" panose="020B0604030504040204" pitchFamily="34" typeface="微軟正黑體"/>
              </a:rPr>
              <a:t>Concrete</a:t>
            </a:r>
            <a:r>
              <a:rPr altLang="en-US" dirty="0" lang="zh-TW" smtClean="0">
                <a:uFillTx/>
                <a:latin charset="-120" panose="020B0604030504040204" pitchFamily="34" typeface="微軟正黑體"/>
                <a:ea charset="-120" panose="020B0604030504040204" pitchFamily="34" typeface="微軟正黑體"/>
              </a:rPr>
              <a:t> </a:t>
            </a:r>
            <a:r>
              <a:rPr altLang="zh-TW" dirty="0" lang="en-US" smtClean="0">
                <a:uFillTx/>
                <a:latin charset="-120" panose="020B0604030504040204" pitchFamily="34" typeface="微軟正黑體"/>
                <a:ea charset="-120" panose="020B0604030504040204" pitchFamily="34" typeface="微軟正黑體"/>
              </a:rPr>
              <a:t>Product</a:t>
            </a:r>
            <a:r>
              <a:rPr altLang="en-US" dirty="0" lang="zh-TW" smtClean="0">
                <a:uFillTx/>
                <a:latin charset="-120" panose="020B0604030504040204" pitchFamily="34" typeface="微軟正黑體"/>
                <a:ea charset="-120" panose="020B0604030504040204" pitchFamily="34" typeface="微軟正黑體"/>
              </a:rPr>
              <a:t>的</a:t>
            </a:r>
            <a:r>
              <a:rPr altLang="zh-TW" dirty="0" lang="en-US" smtClean="0">
                <a:uFillTx/>
                <a:latin charset="-120" panose="020B0604030504040204" pitchFamily="34" typeface="微軟正黑體"/>
                <a:ea charset="-120" panose="020B0604030504040204" pitchFamily="34" typeface="微軟正黑體"/>
              </a:rPr>
              <a:t>Method</a:t>
            </a: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0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4" name="文字方塊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569444" y="552417"/>
            <a:ext cx="3882328" cy="2585323"/>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再來定義好工廠的方法</a:t>
            </a:r>
            <a:endParaRPr altLang="zh-TW" dirty="0" lang="en-US" smtClean="0">
              <a:uFillTx/>
              <a:latin charset="-120" panose="020B0604030504040204" pitchFamily="34" typeface="微軟正黑體"/>
              <a:ea charset="-120" panose="020B0604030504040204" pitchFamily="34" typeface="微軟正黑體"/>
            </a:endParaRPr>
          </a:p>
          <a:p>
            <a:endParaRPr altLang="zh-TW" dirty="0" lang="en-US" smtClean="0">
              <a:uFillTx/>
              <a:latin charset="-120" panose="020B0604030504040204" pitchFamily="34" typeface="微軟正黑體"/>
              <a:ea charset="-120" panose="020B0604030504040204" pitchFamily="34" typeface="微軟正黑體"/>
            </a:endParaRPr>
          </a:p>
          <a:p>
            <a:endParaRPr altLang="zh-TW" dirty="0" lang="en-US" smtClean="0">
              <a:uFillTx/>
              <a:latin charset="-120" panose="020B0604030504040204" pitchFamily="34" typeface="微軟正黑體"/>
              <a:ea charset="-120" panose="020B0604030504040204" pitchFamily="34" typeface="微軟正黑體"/>
            </a:endParaRPr>
          </a:p>
          <a:p>
            <a:endParaRPr altLang="zh-TW" dirty="0" lang="en-US">
              <a:uFillTx/>
              <a:latin charset="-120" panose="020B0604030504040204" pitchFamily="34" typeface="微軟正黑體"/>
              <a:ea charset="-120" panose="020B0604030504040204" pitchFamily="34" typeface="微軟正黑體"/>
            </a:endParaRPr>
          </a:p>
          <a:p>
            <a:endParaRPr altLang="zh-TW" dirty="0" lang="en-US" smtClean="0">
              <a:uFillTx/>
              <a:latin charset="-120" panose="020B0604030504040204" pitchFamily="34" typeface="微軟正黑體"/>
              <a:ea charset="-120" panose="020B0604030504040204" pitchFamily="34" typeface="微軟正黑體"/>
            </a:endParaRPr>
          </a:p>
          <a:p>
            <a:endParaRPr altLang="zh-TW" dirty="0" lang="en-US">
              <a:uFillTx/>
              <a:latin charset="-120" panose="020B0604030504040204" pitchFamily="34" typeface="微軟正黑體"/>
              <a:ea charset="-120" panose="020B0604030504040204" pitchFamily="34" typeface="微軟正黑體"/>
            </a:endParaRPr>
          </a:p>
          <a:p>
            <a:endParaRPr altLang="zh-TW" dirty="0" lang="en-US">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並把</a:t>
            </a:r>
            <a:r>
              <a:rPr altLang="zh-TW" dirty="0" lang="en-US" smtClean="0">
                <a:uFillTx/>
                <a:latin charset="-120" panose="020B0604030504040204" pitchFamily="34" typeface="微軟正黑體"/>
                <a:ea charset="-120" panose="020B0604030504040204" pitchFamily="34" typeface="微軟正黑體"/>
              </a:rPr>
              <a:t>Concrete</a:t>
            </a:r>
            <a:r>
              <a:rPr altLang="en-US" dirty="0" lang="zh-TW" smtClean="0">
                <a:uFillTx/>
                <a:latin charset="-120" panose="020B0604030504040204" pitchFamily="34" typeface="微軟正黑體"/>
                <a:ea charset="-120" panose="020B0604030504040204" pitchFamily="34" typeface="微軟正黑體"/>
              </a:rPr>
              <a:t> </a:t>
            </a:r>
            <a:r>
              <a:rPr altLang="zh-TW" dirty="0" lang="en-US" smtClean="0">
                <a:uFillTx/>
                <a:latin charset="-120" panose="020B0604030504040204" pitchFamily="34" typeface="微軟正黑體"/>
                <a:ea charset="-120" panose="020B0604030504040204" pitchFamily="34" typeface="微軟正黑體"/>
              </a:rPr>
              <a:t>Factory</a:t>
            </a:r>
            <a:r>
              <a:rPr altLang="en-US" dirty="0" lang="zh-TW" smtClean="0">
                <a:uFillTx/>
                <a:latin charset="-120" panose="020B0604030504040204" pitchFamily="34" typeface="微軟正黑體"/>
                <a:ea charset="-120" panose="020B0604030504040204" pitchFamily="34" typeface="微軟正黑體"/>
              </a:rPr>
              <a:t>根據對應的</a:t>
            </a:r>
            <a:r>
              <a:rPr altLang="zh-TW" dirty="0" lang="en-US" smtClean="0">
                <a:uFillTx/>
                <a:latin charset="-120" panose="020B0604030504040204" pitchFamily="34" typeface="微軟正黑體"/>
                <a:ea charset="-120" panose="020B0604030504040204" pitchFamily="34" typeface="微軟正黑體"/>
              </a:rPr>
              <a:t>Product</a:t>
            </a:r>
            <a:r>
              <a:rPr altLang="en-US" dirty="0" lang="zh-TW" smtClean="0">
                <a:uFillTx/>
                <a:latin charset="-120" panose="020B0604030504040204" pitchFamily="34" typeface="微軟正黑體"/>
                <a:ea charset="-120" panose="020B0604030504040204" pitchFamily="34" typeface="微軟正黑體"/>
              </a:rPr>
              <a:t>實作好</a:t>
            </a:r>
            <a:endParaRPr altLang="zh-TW" dirty="0" lang="en-US" smtClean="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540885" y="295276"/>
            <a:ext cx="6484030" cy="4372732"/>
          </a:xfrm>
          <a:prstGeom prst="rect">
            <a:avLst/>
          </a:prstGeom>
        </p:spPr>
      </p:pic>
      <p:sp>
        <p:nvSpPr>
          <p:cNvPr xmlns:c="http://schemas.openxmlformats.org/drawingml/2006/chart" xmlns:pic="http://schemas.openxmlformats.org/drawingml/2006/picture" xmlns:dgm="http://schemas.openxmlformats.org/drawingml/2006/diagram" id="5" name="矩形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62987" y="1983240"/>
            <a:ext cx="6231299" cy="759960"/>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6" name="直線單箭頭接點 5"/>
          <p:cNvCxnSpPr xmlns:c="http://schemas.openxmlformats.org/drawingml/2006/chart" xmlns:pic="http://schemas.openxmlformats.org/drawingml/2006/picture" xmlns:dgm="http://schemas.openxmlformats.org/drawingml/2006/diagram">
            <a:stCxn id="5" idx="3"/>
          </p:cNvCxnSpPr>
          <p:nvPr/>
        </p:nvCxnSpPr>
        <p:spPr xmlns:c="http://schemas.openxmlformats.org/drawingml/2006/chart" xmlns:pic="http://schemas.openxmlformats.org/drawingml/2006/picture" xmlns:dgm="http://schemas.openxmlformats.org/drawingml/2006/diagram">
          <a:xfrm>
            <a:off x="6894286" y="2363220"/>
            <a:ext cx="675158" cy="249351"/>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3" name="矩形 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0885" y="3671204"/>
            <a:ext cx="6231299" cy="759960"/>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5" name="直線單箭頭接點 14"/>
          <p:cNvCxnSpPr xmlns:c="http://schemas.openxmlformats.org/drawingml/2006/chart" xmlns:pic="http://schemas.openxmlformats.org/drawingml/2006/picture" xmlns:dgm="http://schemas.openxmlformats.org/drawingml/2006/diagram">
            <a:stCxn id="13" idx="3"/>
          </p:cNvCxnSpPr>
          <p:nvPr/>
        </p:nvCxnSpPr>
        <p:spPr xmlns:c="http://schemas.openxmlformats.org/drawingml/2006/chart" xmlns:pic="http://schemas.openxmlformats.org/drawingml/2006/picture" xmlns:dgm="http://schemas.openxmlformats.org/drawingml/2006/diagram">
          <a:xfrm flipV="1">
            <a:off x="6772184" y="2881109"/>
            <a:ext cx="797260" cy="1170075"/>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pic>
        <p:nvPicPr>
          <p:cNvPr xmlns:c="http://schemas.openxmlformats.org/drawingml/2006/chart" xmlns:pic="http://schemas.openxmlformats.org/drawingml/2006/picture" xmlns:dgm="http://schemas.openxmlformats.org/drawingml/2006/diagram" id="16" name="圖片 1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904647" y="4977090"/>
            <a:ext cx="5054366" cy="1142038"/>
          </a:xfrm>
          <a:prstGeom prst="rect">
            <a:avLst/>
          </a:prstGeom>
        </p:spPr>
      </p:pic>
      <p:sp>
        <p:nvSpPr>
          <p:cNvPr xmlns:c="http://schemas.openxmlformats.org/drawingml/2006/chart" xmlns:pic="http://schemas.openxmlformats.org/drawingml/2006/picture" xmlns:dgm="http://schemas.openxmlformats.org/drawingml/2006/diagram" id="17" name="矩形 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84216" y="5468029"/>
            <a:ext cx="4895228" cy="651099"/>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8" name="直線單箭頭接點 17"/>
          <p:cNvCxnSpPr xmlns:c="http://schemas.openxmlformats.org/drawingml/2006/chart" xmlns:pic="http://schemas.openxmlformats.org/drawingml/2006/picture" xmlns:dgm="http://schemas.openxmlformats.org/drawingml/2006/diagram">
            <a:stCxn id="17" idx="3"/>
            <a:endCxn id="21" idx="1"/>
          </p:cNvCxnSpPr>
          <p:nvPr/>
        </p:nvCxnSpPr>
        <p:spPr xmlns:c="http://schemas.openxmlformats.org/drawingml/2006/chart" xmlns:pic="http://schemas.openxmlformats.org/drawingml/2006/picture" xmlns:dgm="http://schemas.openxmlformats.org/drawingml/2006/diagram">
          <a:xfrm flipV="1">
            <a:off x="5879444" y="4973341"/>
            <a:ext cx="1570135" cy="820238"/>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1" name="文字方塊 2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449579" y="4650175"/>
            <a:ext cx="2899107"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就可以透過工廠製造產品，不用透過建構子</a:t>
            </a:r>
            <a:r>
              <a:rPr altLang="zh-TW" dirty="0" lang="en-US" smtClean="0">
                <a:uFillTx/>
                <a:latin charset="-120" panose="020B0604030504040204" pitchFamily="34" typeface="微軟正黑體"/>
                <a:ea charset="-120" panose="020B0604030504040204" pitchFamily="34" typeface="微軟正黑體"/>
              </a:rPr>
              <a:t>(</a:t>
            </a:r>
            <a:r>
              <a:rPr altLang="en-US" dirty="0" lang="zh-TW" smtClean="0">
                <a:uFillTx/>
                <a:latin charset="-120" panose="020B0604030504040204" pitchFamily="34" typeface="微軟正黑體"/>
                <a:ea charset="-120" panose="020B0604030504040204" pitchFamily="34" typeface="微軟正黑體"/>
              </a:rPr>
              <a:t>封裝細節</a:t>
            </a:r>
            <a:r>
              <a:rPr altLang="zh-TW" dirty="0" lang="en-US" smtClean="0">
                <a:uFillTx/>
                <a:latin charset="-120" panose="020B0604030504040204" pitchFamily="34" typeface="微軟正黑體"/>
                <a:ea charset="-120" panose="020B0604030504040204" pitchFamily="34" typeface="微軟正黑體"/>
              </a:rPr>
              <a:t>)</a:t>
            </a:r>
          </a:p>
        </p:txBody>
      </p:sp>
      <p:pic>
        <p:nvPicPr>
          <p:cNvPr xmlns:c="http://schemas.openxmlformats.org/drawingml/2006/chart" xmlns:pic="http://schemas.openxmlformats.org/drawingml/2006/picture" xmlns:dgm="http://schemas.openxmlformats.org/drawingml/2006/diagram" id="26" name="圖片 2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6087197" y="5943599"/>
            <a:ext cx="5980900" cy="518429"/>
          </a:xfrm>
          <a:prstGeom prst="rect">
            <a:avLst/>
          </a:prstGeo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0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 Abstract Factory</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抽象工</a:t>
            </a:r>
            <a:r>
              <a:rPr altLang="en-US" dirty="0" lang="zh-TW">
                <a:uFillTx/>
                <a:latin charset="-120" panose="020B0604030504040204" pitchFamily="34" typeface="微軟正黑體"/>
                <a:ea charset="-120" panose="020B0604030504040204" pitchFamily="34" typeface="微軟正黑體"/>
              </a:rPr>
              <a:t>廠</a:t>
            </a: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0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87915" y="1490561"/>
            <a:ext cx="4059916" cy="440120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相似的產品</a:t>
            </a:r>
            <a:endParaRPr altLang="zh-TW" dirty="0" lang="en-US"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透過不同工廠生產</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變成另一樣不同的產品</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就像</a:t>
            </a:r>
            <a:r>
              <a:rPr altLang="zh-TW" dirty="0" lang="en-US" smtClean="0" sz="2000">
                <a:uFillTx/>
                <a:latin charset="-120" panose="020B0604030504040204" pitchFamily="34" typeface="微軟正黑體"/>
                <a:ea charset="-120" panose="020B0604030504040204" pitchFamily="34" typeface="微軟正黑體"/>
              </a:rPr>
              <a:t>Nike</a:t>
            </a:r>
            <a:r>
              <a:rPr altLang="en-US" dirty="0" lang="zh-TW" smtClean="0" sz="2000">
                <a:uFillTx/>
                <a:latin charset="-120" panose="020B0604030504040204" pitchFamily="34" typeface="微軟正黑體"/>
                <a:ea charset="-120" panose="020B0604030504040204" pitchFamily="34" typeface="微軟正黑體"/>
              </a:rPr>
              <a:t>的拖鞋今天換成</a:t>
            </a:r>
            <a:r>
              <a:rPr altLang="zh-TW" dirty="0" err="1" lang="en-US" smtClean="0" sz="2000">
                <a:uFillTx/>
                <a:latin charset="-120" panose="020B0604030504040204" pitchFamily="34" typeface="微軟正黑體"/>
                <a:ea charset="-120" panose="020B0604030504040204" pitchFamily="34" typeface="微軟正黑體"/>
              </a:rPr>
              <a:t>addias</a:t>
            </a:r>
            <a:r>
              <a:rPr altLang="en-US" dirty="0" lang="zh-TW" smtClean="0" sz="2000">
                <a:uFillTx/>
                <a:latin charset="-120" panose="020B0604030504040204" pitchFamily="34" typeface="微軟正黑體"/>
                <a:ea charset="-120" panose="020B0604030504040204" pitchFamily="34" typeface="微軟正黑體"/>
              </a:rPr>
              <a:t>工廠生產</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就變成</a:t>
            </a:r>
            <a:r>
              <a:rPr altLang="zh-TW" dirty="0" err="1" lang="en-US" smtClean="0" sz="2000">
                <a:uFillTx/>
                <a:latin charset="-120" panose="020B0604030504040204" pitchFamily="34" typeface="微軟正黑體"/>
                <a:ea charset="-120" panose="020B0604030504040204" pitchFamily="34" typeface="微軟正黑體"/>
              </a:rPr>
              <a:t>addias</a:t>
            </a:r>
            <a:r>
              <a:rPr altLang="en-US" dirty="0" lang="zh-TW" sz="2000">
                <a:uFillTx/>
                <a:latin charset="-120" panose="020B0604030504040204" pitchFamily="34" typeface="微軟正黑體"/>
                <a:ea charset="-120" panose="020B0604030504040204" pitchFamily="34" typeface="微軟正黑體"/>
              </a:rPr>
              <a:t>拖鞋</a:t>
            </a:r>
            <a:endParaRPr altLang="zh-TW" dirty="0" lang="en-US" sz="2000">
              <a:uFillTx/>
              <a:latin charset="-120" panose="020B0604030504040204" pitchFamily="34" typeface="微軟正黑體"/>
              <a:ea charset="-120" panose="020B0604030504040204" pitchFamily="34" typeface="微軟正黑體"/>
            </a:endParaRPr>
          </a:p>
          <a:p>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a:p>
            <a:r>
              <a:rPr altLang="en-US" dirty="0" lang="zh-TW" smtClean="0" sz="2000">
                <a:solidFill>
                  <a:srgbClr val="FF0000"/>
                </a:solidFill>
                <a:uFillTx/>
                <a:latin charset="-120" panose="020B0604030504040204" pitchFamily="34" typeface="微軟正黑體"/>
                <a:ea charset="-120" panose="020B0604030504040204" pitchFamily="34" typeface="微軟正黑體"/>
              </a:rPr>
              <a:t>以右圖來說有</a:t>
            </a:r>
            <a:r>
              <a:rPr altLang="zh-TW" dirty="0" lang="en-US" smtClean="0" sz="2000">
                <a:solidFill>
                  <a:srgbClr val="FF0000"/>
                </a:solidFill>
                <a:uFillTx/>
                <a:latin charset="-120" panose="020B0604030504040204" pitchFamily="34" typeface="微軟正黑體"/>
                <a:ea charset="-120" panose="020B0604030504040204" pitchFamily="34" typeface="微軟正黑體"/>
              </a:rPr>
              <a:t>A</a:t>
            </a:r>
            <a:r>
              <a:rPr altLang="en-US" dirty="0" lang="zh-TW" smtClean="0" sz="2000">
                <a:solidFill>
                  <a:srgbClr val="FF0000"/>
                </a:solidFill>
                <a:uFillTx/>
                <a:latin charset="-120" panose="020B0604030504040204" pitchFamily="34" typeface="微軟正黑體"/>
                <a:ea charset="-120" panose="020B0604030504040204" pitchFamily="34" typeface="微軟正黑體"/>
              </a:rPr>
              <a:t>、</a:t>
            </a:r>
            <a:r>
              <a:rPr altLang="zh-TW" dirty="0" lang="en-US" smtClean="0" sz="2000">
                <a:solidFill>
                  <a:srgbClr val="FF0000"/>
                </a:solidFill>
                <a:uFillTx/>
                <a:latin charset="-120" panose="020B0604030504040204" pitchFamily="34" typeface="微軟正黑體"/>
                <a:ea charset="-120" panose="020B0604030504040204" pitchFamily="34" typeface="微軟正黑體"/>
              </a:rPr>
              <a:t>B</a:t>
            </a:r>
            <a:r>
              <a:rPr altLang="en-US" dirty="0" lang="zh-TW" smtClean="0" sz="2000">
                <a:solidFill>
                  <a:srgbClr val="FF0000"/>
                </a:solidFill>
                <a:uFillTx/>
                <a:latin charset="-120" panose="020B0604030504040204" pitchFamily="34" typeface="微軟正黑體"/>
                <a:ea charset="-120" panose="020B0604030504040204" pitchFamily="34" typeface="微軟正黑體"/>
              </a:rPr>
              <a:t>兩種產品</a:t>
            </a:r>
            <a:endParaRPr altLang="zh-TW" dirty="0" lang="en-US" smtClean="0" sz="2000">
              <a:solidFill>
                <a:srgbClr val="FF0000"/>
              </a:solidFill>
              <a:uFillTx/>
              <a:latin charset="-120" panose="020B0604030504040204" pitchFamily="34" typeface="微軟正黑體"/>
              <a:ea charset="-120" panose="020B0604030504040204" pitchFamily="34" typeface="微軟正黑體"/>
            </a:endParaRPr>
          </a:p>
          <a:p>
            <a:endParaRPr altLang="zh-TW" dirty="0" lang="en-US" sz="2000">
              <a:solidFill>
                <a:srgbClr val="FF0000"/>
              </a:solidFill>
              <a:uFillTx/>
              <a:latin charset="-120" panose="020B0604030504040204" pitchFamily="34" typeface="微軟正黑體"/>
              <a:ea charset="-120" panose="020B0604030504040204" pitchFamily="34" typeface="微軟正黑體"/>
            </a:endParaRPr>
          </a:p>
          <a:p>
            <a:r>
              <a:rPr altLang="en-US" dirty="0" lang="zh-TW" smtClean="0" sz="2000">
                <a:solidFill>
                  <a:srgbClr val="FF0000"/>
                </a:solidFill>
                <a:uFillTx/>
                <a:latin charset="-120" panose="020B0604030504040204" pitchFamily="34" typeface="微軟正黑體"/>
                <a:ea charset="-120" panose="020B0604030504040204" pitchFamily="34" typeface="微軟正黑體"/>
              </a:rPr>
              <a:t>透過工廠</a:t>
            </a:r>
            <a:r>
              <a:rPr altLang="zh-TW" dirty="0" lang="en-US" smtClean="0" sz="2000">
                <a:solidFill>
                  <a:srgbClr val="FF0000"/>
                </a:solidFill>
                <a:uFillTx/>
                <a:latin charset="-120" panose="020B0604030504040204" pitchFamily="34" typeface="微軟正黑體"/>
                <a:ea charset="-120" panose="020B0604030504040204" pitchFamily="34" typeface="微軟正黑體"/>
              </a:rPr>
              <a:t>1</a:t>
            </a:r>
            <a:r>
              <a:rPr altLang="en-US" dirty="0" lang="zh-TW" smtClean="0" sz="2000">
                <a:solidFill>
                  <a:srgbClr val="FF0000"/>
                </a:solidFill>
                <a:uFillTx/>
                <a:latin charset="-120" panose="020B0604030504040204" pitchFamily="34" typeface="微軟正黑體"/>
                <a:ea charset="-120" panose="020B0604030504040204" pitchFamily="34" typeface="微軟正黑體"/>
              </a:rPr>
              <a:t>生產的就是產品</a:t>
            </a:r>
            <a:r>
              <a:rPr altLang="zh-TW" dirty="0" lang="en-US" smtClean="0" sz="2000">
                <a:solidFill>
                  <a:srgbClr val="FF0000"/>
                </a:solidFill>
                <a:uFillTx/>
                <a:latin charset="-120" panose="020B0604030504040204" pitchFamily="34" typeface="微軟正黑體"/>
                <a:ea charset="-120" panose="020B0604030504040204" pitchFamily="34" typeface="微軟正黑體"/>
              </a:rPr>
              <a:t>A1</a:t>
            </a:r>
            <a:r>
              <a:rPr altLang="en-US" dirty="0" lang="zh-TW" smtClean="0" sz="2000">
                <a:solidFill>
                  <a:srgbClr val="FF0000"/>
                </a:solidFill>
                <a:uFillTx/>
                <a:latin charset="-120" panose="020B0604030504040204" pitchFamily="34" typeface="微軟正黑體"/>
                <a:ea charset="-120" panose="020B0604030504040204" pitchFamily="34" typeface="微軟正黑體"/>
              </a:rPr>
              <a:t>、</a:t>
            </a:r>
            <a:r>
              <a:rPr altLang="zh-TW" dirty="0" lang="en-US" smtClean="0" sz="2000">
                <a:solidFill>
                  <a:srgbClr val="FF0000"/>
                </a:solidFill>
                <a:uFillTx/>
                <a:latin charset="-120" panose="020B0604030504040204" pitchFamily="34" typeface="微軟正黑體"/>
                <a:ea charset="-120" panose="020B0604030504040204" pitchFamily="34" typeface="微軟正黑體"/>
              </a:rPr>
              <a:t>B1</a:t>
            </a:r>
          </a:p>
          <a:p>
            <a:endParaRPr altLang="zh-TW" dirty="0" lang="en-US" smtClean="0" sz="2000">
              <a:solidFill>
                <a:srgbClr val="FF0000"/>
              </a:solidFill>
              <a:uFillTx/>
              <a:latin charset="-120" panose="020B0604030504040204" pitchFamily="34" typeface="微軟正黑體"/>
              <a:ea charset="-120" panose="020B0604030504040204" pitchFamily="34" typeface="微軟正黑體"/>
            </a:endParaRPr>
          </a:p>
          <a:p>
            <a:r>
              <a:rPr altLang="en-US" dirty="0" lang="zh-TW" smtClean="0" sz="2000">
                <a:solidFill>
                  <a:srgbClr val="FF0000"/>
                </a:solidFill>
                <a:uFillTx/>
                <a:latin charset="-120" panose="020B0604030504040204" pitchFamily="34" typeface="微軟正黑體"/>
                <a:ea charset="-120" panose="020B0604030504040204" pitchFamily="34" typeface="微軟正黑體"/>
              </a:rPr>
              <a:t>透過工廠</a:t>
            </a:r>
            <a:r>
              <a:rPr altLang="zh-TW" dirty="0" lang="en-US" smtClean="0" sz="2000">
                <a:solidFill>
                  <a:srgbClr val="FF0000"/>
                </a:solidFill>
                <a:uFillTx/>
                <a:latin charset="-120" panose="020B0604030504040204" pitchFamily="34" typeface="微軟正黑體"/>
                <a:ea charset="-120" panose="020B0604030504040204" pitchFamily="34" typeface="微軟正黑體"/>
              </a:rPr>
              <a:t>2</a:t>
            </a:r>
            <a:r>
              <a:rPr altLang="en-US" dirty="0" lang="zh-TW" smtClean="0" sz="2000">
                <a:solidFill>
                  <a:srgbClr val="FF0000"/>
                </a:solidFill>
                <a:uFillTx/>
                <a:latin charset="-120" panose="020B0604030504040204" pitchFamily="34" typeface="微軟正黑體"/>
                <a:ea charset="-120" panose="020B0604030504040204" pitchFamily="34" typeface="微軟正黑體"/>
              </a:rPr>
              <a:t>生產的就是產品</a:t>
            </a:r>
            <a:r>
              <a:rPr altLang="zh-TW" dirty="0" lang="en-US" smtClean="0" sz="2000">
                <a:solidFill>
                  <a:srgbClr val="FF0000"/>
                </a:solidFill>
                <a:uFillTx/>
                <a:latin charset="-120" panose="020B0604030504040204" pitchFamily="34" typeface="微軟正黑體"/>
                <a:ea charset="-120" panose="020B0604030504040204" pitchFamily="34" typeface="微軟正黑體"/>
              </a:rPr>
              <a:t>A2</a:t>
            </a:r>
            <a:r>
              <a:rPr altLang="en-US" dirty="0" lang="zh-TW" smtClean="0" sz="2000">
                <a:solidFill>
                  <a:srgbClr val="FF0000"/>
                </a:solidFill>
                <a:uFillTx/>
                <a:latin charset="-120" panose="020B0604030504040204" pitchFamily="34" typeface="微軟正黑體"/>
                <a:ea charset="-120" panose="020B0604030504040204" pitchFamily="34" typeface="微軟正黑體"/>
              </a:rPr>
              <a:t>、</a:t>
            </a:r>
            <a:r>
              <a:rPr altLang="zh-TW" dirty="0" lang="en-US" smtClean="0" sz="2000">
                <a:solidFill>
                  <a:srgbClr val="FF0000"/>
                </a:solidFill>
                <a:uFillTx/>
                <a:latin charset="-120" panose="020B0604030504040204" pitchFamily="34" typeface="微軟正黑體"/>
                <a:ea charset="-120" panose="020B0604030504040204" pitchFamily="34" typeface="微軟正黑體"/>
              </a:rPr>
              <a:t>B2</a:t>
            </a:r>
            <a:endParaRPr altLang="zh-TW" dirty="0" lang="en-US" sz="2000">
              <a:solidFill>
                <a:srgbClr val="FF0000"/>
              </a:solidFill>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UML" id="56322"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4447831" y="1128839"/>
            <a:ext cx="7744169" cy="5124650"/>
          </a:xfrm>
          <a:prstGeom prst="rect">
            <a:avLst/>
          </a:prstGeom>
          <a:noFill/>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0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4" name="文字方塊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393787" y="1085125"/>
            <a:ext cx="4404842" cy="120032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首先建立好產品</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在這裡只有</a:t>
            </a:r>
            <a:r>
              <a:rPr altLang="zh-TW" dirty="0" lang="en-US" smtClean="0">
                <a:uFillTx/>
                <a:latin charset="-120" panose="020B0604030504040204" pitchFamily="34" typeface="微軟正黑體"/>
                <a:ea charset="-120" panose="020B0604030504040204" pitchFamily="34" typeface="微軟正黑體"/>
              </a:rPr>
              <a:t>Product</a:t>
            </a:r>
            <a:r>
              <a:rPr altLang="en-US" dirty="0" lang="zh-TW" smtClean="0">
                <a:uFillTx/>
                <a:latin charset="-120" panose="020B0604030504040204" pitchFamily="34" typeface="微軟正黑體"/>
                <a:ea charset="-120" panose="020B0604030504040204" pitchFamily="34" typeface="微軟正黑體"/>
              </a:rPr>
              <a:t>一種產品</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那因為有兩個工廠所以實體建造出來會有</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兩個</a:t>
            </a:r>
            <a:r>
              <a:rPr altLang="zh-TW" dirty="0" lang="en-US" smtClean="0">
                <a:uFillTx/>
                <a:latin charset="-120" panose="020B0604030504040204" pitchFamily="34" typeface="微軟正黑體"/>
                <a:ea charset="-120" panose="020B0604030504040204" pitchFamily="34" typeface="微軟正黑體"/>
              </a:rPr>
              <a:t>Concrete</a:t>
            </a:r>
            <a:r>
              <a:rPr altLang="en-US" dirty="0" lang="zh-TW">
                <a:uFillTx/>
                <a:latin charset="-120" panose="020B0604030504040204" pitchFamily="34" typeface="微軟正黑體"/>
                <a:ea charset="-120" panose="020B0604030504040204" pitchFamily="34" typeface="微軟正黑體"/>
              </a:rPr>
              <a:t> </a:t>
            </a:r>
            <a:r>
              <a:rPr altLang="zh-TW" dirty="0" lang="en-US" smtClean="0">
                <a:uFillTx/>
                <a:latin charset="-120" panose="020B0604030504040204" pitchFamily="34" typeface="微軟正黑體"/>
                <a:ea charset="-120" panose="020B0604030504040204" pitchFamily="34" typeface="微軟正黑體"/>
              </a:rPr>
              <a:t>Produc</a:t>
            </a:r>
            <a:r>
              <a:rPr altLang="zh-TW" dirty="0" lang="en-US">
                <a:uFillTx/>
                <a:latin charset="-120" panose="020B0604030504040204" pitchFamily="34" typeface="微軟正黑體"/>
                <a:ea charset="-120" panose="020B0604030504040204" pitchFamily="34" typeface="微軟正黑體"/>
              </a:rPr>
              <a:t>t</a:t>
            </a:r>
            <a:endParaRPr altLang="zh-TW" dirty="0" lang="en-US" smtClean="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002846" y="3806108"/>
            <a:ext cx="4730297" cy="2954204"/>
          </a:xfrm>
          <a:prstGeom prst="rect">
            <a:avLst/>
          </a:prstGeom>
        </p:spPr>
      </p:pic>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002846" y="288405"/>
            <a:ext cx="4483554" cy="3350561"/>
          </a:xfrm>
          <a:prstGeom prst="rect">
            <a:avLst/>
          </a:prstGeom>
        </p:spPr>
      </p:pic>
      <p:sp>
        <p:nvSpPr>
          <p:cNvPr xmlns:c="http://schemas.openxmlformats.org/drawingml/2006/chart" xmlns:pic="http://schemas.openxmlformats.org/drawingml/2006/picture" xmlns:dgm="http://schemas.openxmlformats.org/drawingml/2006/diagram" id="6" name="矩形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02846" y="928914"/>
            <a:ext cx="4367440" cy="2710052"/>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7" name="直線單箭頭接點 6"/>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V="1">
            <a:off x="5370286" y="2104571"/>
            <a:ext cx="1161143" cy="180884"/>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1" name="文字方塊 1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393787" y="4837067"/>
            <a:ext cx="4404842"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再來是工廠的部分</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不同工廠就建造相對應的產品</a:t>
            </a:r>
            <a:endParaRPr altLang="zh-TW" dirty="0" lang="en-US" smtClean="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3" name="矩形 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712686" y="5021943"/>
            <a:ext cx="2685143" cy="217714"/>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5" name="直線單箭頭接點 14"/>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4397829" y="5159619"/>
            <a:ext cx="2133600" cy="123591"/>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6" name="矩形 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749217" y="6066971"/>
            <a:ext cx="2822784" cy="210458"/>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7" name="直線單箭頭接點 16"/>
          <p:cNvCxnSpPr xmlns:c="http://schemas.openxmlformats.org/drawingml/2006/chart" xmlns:pic="http://schemas.openxmlformats.org/drawingml/2006/picture" xmlns:dgm="http://schemas.openxmlformats.org/drawingml/2006/diagram">
            <a:stCxn id="16" idx="3"/>
          </p:cNvCxnSpPr>
          <p:nvPr/>
        </p:nvCxnSpPr>
        <p:spPr xmlns:c="http://schemas.openxmlformats.org/drawingml/2006/chart" xmlns:pic="http://schemas.openxmlformats.org/drawingml/2006/picture" xmlns:dgm="http://schemas.openxmlformats.org/drawingml/2006/diagram">
          <a:xfrm flipV="1">
            <a:off x="4572001" y="5450352"/>
            <a:ext cx="1907513" cy="721848"/>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0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5" name="圖片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545192" y="714374"/>
            <a:ext cx="7149797" cy="2144939"/>
          </a:xfrm>
          <a:prstGeom prst="rect">
            <a:avLst/>
          </a:prstGeom>
        </p:spPr>
      </p:pic>
      <p:pic>
        <p:nvPicPr>
          <p:cNvPr xmlns:c="http://schemas.openxmlformats.org/drawingml/2006/chart" xmlns:pic="http://schemas.openxmlformats.org/drawingml/2006/picture" xmlns:dgm="http://schemas.openxmlformats.org/drawingml/2006/diagram" id="8" name="圖片 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012710" y="4095069"/>
            <a:ext cx="6214759" cy="1492931"/>
          </a:xfrm>
          <a:prstGeom prst="rect">
            <a:avLst/>
          </a:prstGeom>
        </p:spPr>
      </p:pic>
      <p:sp>
        <p:nvSpPr>
          <p:cNvPr xmlns:c="http://schemas.openxmlformats.org/drawingml/2006/chart" xmlns:pic="http://schemas.openxmlformats.org/drawingml/2006/picture" xmlns:dgm="http://schemas.openxmlformats.org/drawingml/2006/diagram" id="18" name="文字方塊 1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994213" y="3098800"/>
            <a:ext cx="3573672" cy="830997"/>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400">
                <a:uFillTx/>
                <a:latin charset="-120" panose="020B0604030504040204" pitchFamily="34" typeface="微軟正黑體"/>
                <a:ea charset="-120" panose="020B0604030504040204" pitchFamily="34" typeface="微軟正黑體"/>
              </a:rPr>
              <a:t>就可以透過不同工廠產生不一樣廠牌但相似的產品</a:t>
            </a:r>
            <a:endParaRPr altLang="zh-TW" dirty="0" lang="en-US" smtClean="0" sz="240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9" name="矩形 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629455" y="1727200"/>
            <a:ext cx="5903459" cy="290286"/>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0" name="直線單箭頭接點 19"/>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4502793" y="1872343"/>
            <a:ext cx="1448065" cy="2525485"/>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1" name="矩形 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629455" y="2019756"/>
            <a:ext cx="5903459" cy="290286"/>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22" name="矩形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12709" y="4122057"/>
            <a:ext cx="3798889" cy="595086"/>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23" name="矩形 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12709" y="4695371"/>
            <a:ext cx="5903460" cy="595086"/>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4" name="直線單箭頭接點 23"/>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5845251" y="2162629"/>
            <a:ext cx="558613" cy="2808513"/>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0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480457" y="1833563"/>
            <a:ext cx="9144000" cy="3478665"/>
          </a:xfrm>
          <a:prstGeom prst="rect">
            <a:avLst/>
          </a:prstGeom>
        </p:spPr>
        <p:txBody xmlns:c="http://schemas.openxmlformats.org/drawingml/2006/chart" xmlns:pic="http://schemas.openxmlformats.org/drawingml/2006/picture" xmlns:dgm="http://schemas.openxmlformats.org/drawingml/2006/diagram">
          <a:bodyPr/>
          <a:lstStyle>
            <a:lvl1pPr algn="l" defTabSz="914400" eaLnBrk="1" hangingPunct="1" latinLnBrk="0" rtl="0">
              <a:lnSpc>
                <a:spcPct val="90000"/>
              </a:lnSpc>
              <a:spcBef>
                <a:spcPct val="0"/>
              </a:spcBef>
              <a:buNone/>
              <a:defRPr kern="1200" sz="4400">
                <a:solidFill>
                  <a:schemeClr val="tx1"/>
                </a:solidFill>
                <a:uFillTx/>
                <a:latin typeface="+mj-lt"/>
                <a:ea typeface="+mj-ea"/>
                <a:cs typeface="+mj-cs"/>
              </a:defRPr>
            </a:lvl1pPr>
          </a:lstStyle>
          <a:p>
            <a:pPr algn="ctr"/>
            <a:r>
              <a:rPr altLang="en-US" dirty="0" lang="zh-TW" smtClean="0" sz="4000">
                <a:uFillTx/>
              </a:rPr>
              <a:t>可以參考</a:t>
            </a:r>
            <a:endParaRPr altLang="zh-TW" dirty="0" lang="en-US" smtClean="0" sz="4000">
              <a:uFillTx/>
            </a:endParaRPr>
          </a:p>
          <a:p>
            <a:pPr algn="ctr"/>
            <a:endParaRPr altLang="zh-TW" dirty="0" lang="en-US" smtClean="0" sz="4000">
              <a:uFillTx/>
            </a:endParaRPr>
          </a:p>
          <a:p>
            <a:pPr algn="ctr"/>
            <a:r>
              <a:rPr altLang="zh-TW" dirty="0" lang="en-US" smtClean="0" sz="2400">
                <a:uFillTx/>
                <a:hlinkClick r:id="rId2"/>
              </a:rPr>
              <a:t>https://openhome.cc/Gossip/DesignPattern/</a:t>
            </a:r>
            <a:endParaRPr altLang="zh-TW" dirty="0" lang="en-US" smtClean="0" sz="2400">
              <a:uFillTx/>
            </a:endParaRPr>
          </a:p>
          <a:p>
            <a:pPr algn="ctr"/>
            <a:endParaRPr altLang="zh-TW" dirty="0" lang="en-US" smtClean="0" sz="2400">
              <a:uFillTx/>
            </a:endParaRPr>
          </a:p>
          <a:p>
            <a:pPr algn="ctr"/>
            <a:r>
              <a:rPr altLang="zh-TW" dirty="0" lang="en-US" smtClean="0" sz="2400">
                <a:uFillTx/>
                <a:hlinkClick r:id="rId3"/>
              </a:rPr>
              <a:t>http://design-patterns.readthedocs.io/zh_CN/latest/index.html</a:t>
            </a:r>
            <a:endParaRPr altLang="zh-TW" dirty="0" lang="en-US" smtClean="0" sz="2400">
              <a:uFillTx/>
            </a:endParaRPr>
          </a:p>
          <a:p>
            <a:pPr algn="ctr"/>
            <a:endParaRPr altLang="zh-TW" dirty="0" lang="en-US" sz="2400">
              <a:uFillTx/>
            </a:endParaRPr>
          </a:p>
          <a:p>
            <a:pPr algn="ctr"/>
            <a:r>
              <a:rPr altLang="zh-TW" dirty="0" lang="en-US" smtClean="0" sz="2400">
                <a:uFillTx/>
                <a:hlinkClick r:id="rId4"/>
              </a:rPr>
              <a:t>https://en.wikipedia.org/wiki/Design_Patterns</a:t>
            </a:r>
            <a:endParaRPr altLang="zh-TW" dirty="0" lang="en-US" smtClean="0" sz="2400">
              <a:uFillTx/>
            </a:endParaRPr>
          </a:p>
          <a:p>
            <a:pPr algn="ctr"/>
            <a:endParaRPr altLang="zh-TW" dirty="0" lang="en-US" sz="2400">
              <a:uFillTx/>
              <a:hlinkClick r:id="rId5"/>
            </a:endParaRPr>
          </a:p>
          <a:p>
            <a:pPr algn="ctr"/>
            <a:r>
              <a:rPr altLang="zh-TW" dirty="0" lang="en-US" smtClean="0" sz="2400">
                <a:uFillTx/>
                <a:hlinkClick r:id="rId5"/>
              </a:rPr>
              <a:t>https://skyyen999.gitbooks.io/-study-design-pattern-in-java/content/</a:t>
            </a:r>
            <a:endParaRPr altLang="zh-TW" dirty="0" lang="en-US" sz="2400">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623205" y="2311264"/>
            <a:ext cx="6426969" cy="2623021"/>
          </a:xfrm>
          <a:prstGeom prst="rect">
            <a:avLst/>
          </a:prstGeom>
        </p:spPr>
      </p:pic>
      <p:sp>
        <p:nvSpPr>
          <p:cNvPr xmlns:c="http://schemas.openxmlformats.org/drawingml/2006/chart" xmlns:pic="http://schemas.openxmlformats.org/drawingml/2006/picture" xmlns:dgm="http://schemas.openxmlformats.org/drawingml/2006/diagram" id="3" name="文字方塊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581002" y="1118833"/>
            <a:ext cx="4362081" cy="120032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400">
                <a:uFillTx/>
                <a:latin charset="-120" panose="020B0604030504040204" pitchFamily="34" typeface="微軟正黑體"/>
                <a:ea charset="-120" panose="020B0604030504040204" pitchFamily="34" typeface="微軟正黑體"/>
              </a:rPr>
              <a:t>因此有以下三種</a:t>
            </a:r>
            <a:r>
              <a:rPr altLang="zh-TW" dirty="0" lang="en-US" smtClean="0" sz="2400">
                <a:uFillTx/>
                <a:latin charset="-120" panose="020B0604030504040204" pitchFamily="34" typeface="微軟正黑體"/>
                <a:ea charset="-120" panose="020B0604030504040204" pitchFamily="34" typeface="微軟正黑體"/>
              </a:rPr>
              <a:t>Singleton</a:t>
            </a:r>
            <a:r>
              <a:rPr altLang="en-US" dirty="0" lang="zh-TW" smtClean="0" sz="2400">
                <a:uFillTx/>
                <a:latin charset="-120" panose="020B0604030504040204" pitchFamily="34" typeface="微軟正黑體"/>
                <a:ea charset="-120" panose="020B0604030504040204" pitchFamily="34" typeface="微軟正黑體"/>
              </a:rPr>
              <a:t>方法</a:t>
            </a:r>
            <a:endParaRPr altLang="zh-TW" dirty="0" lang="en-US" smtClean="0" sz="2400">
              <a:uFillTx/>
              <a:latin charset="-120" panose="020B0604030504040204" pitchFamily="34" typeface="微軟正黑體"/>
              <a:ea charset="-120" panose="020B0604030504040204" pitchFamily="34" typeface="微軟正黑體"/>
            </a:endParaRPr>
          </a:p>
          <a:p>
            <a:endParaRPr altLang="zh-TW" dirty="0" lang="en-US" smtClean="0" sz="2400">
              <a:uFillTx/>
              <a:latin charset="-120" panose="020B0604030504040204" pitchFamily="34" typeface="微軟正黑體"/>
              <a:ea charset="-120" panose="020B0604030504040204" pitchFamily="34" typeface="微軟正黑體"/>
            </a:endParaRPr>
          </a:p>
          <a:p>
            <a:pPr indent="-457200" marL="457200">
              <a:buFont typeface="+mj-lt"/>
              <a:buAutoNum type="arabicPeriod"/>
            </a:pPr>
            <a:r>
              <a:rPr altLang="zh-TW" dirty="0" lang="en-US" smtClean="0" sz="2400">
                <a:uFillTx/>
                <a:latin charset="-120" panose="020B0604030504040204" pitchFamily="34" typeface="微軟正黑體"/>
                <a:ea charset="-120" panose="020B0604030504040204" pitchFamily="34" typeface="微軟正黑體"/>
              </a:rPr>
              <a:t>Synchronized</a:t>
            </a:r>
            <a:endParaRPr altLang="en-US" dirty="0" lang="zh-TW" sz="240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9" name="文字方塊 1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965002" y="5428662"/>
            <a:ext cx="7252755" cy="46166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2400">
                <a:solidFill>
                  <a:srgbClr val="C00000"/>
                </a:solidFill>
                <a:uFillTx/>
                <a:latin charset="-120" panose="020B0604030504040204" pitchFamily="34" typeface="微軟正黑體"/>
                <a:ea charset="-120" panose="020B0604030504040204" pitchFamily="34" typeface="微軟正黑體"/>
              </a:rPr>
              <a:t>Problem</a:t>
            </a:r>
            <a:r>
              <a:rPr altLang="en-US" dirty="0" lang="zh-TW" smtClean="0" sz="2400">
                <a:solidFill>
                  <a:srgbClr val="C00000"/>
                </a:solidFill>
                <a:uFillTx/>
                <a:latin charset="-120" panose="020B0604030504040204" pitchFamily="34" typeface="微軟正黑體"/>
                <a:ea charset="-120" panose="020B0604030504040204" pitchFamily="34" typeface="微軟正黑體"/>
              </a:rPr>
              <a:t>：會有效率上的問題，太多存取時會塞車。</a:t>
            </a:r>
            <a:endParaRPr altLang="en-US" dirty="0" lang="zh-TW" sz="2400">
              <a:solidFill>
                <a:srgbClr val="C00000"/>
              </a:solidFill>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7" name="矩形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699803" y="3123028"/>
            <a:ext cx="1463040" cy="267286"/>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0" name="直線單箭頭接點 9"/>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3699803" y="3390314"/>
            <a:ext cx="4543865" cy="0"/>
          </a:xfrm>
          <a:prstGeom prst="straightConnector1">
            <a:avLst/>
          </a:prstGeom>
          <a:ln w="28575">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2" name="文字方塊 1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243668" y="3161109"/>
            <a:ext cx="4009294"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使用</a:t>
            </a:r>
            <a:r>
              <a:rPr altLang="zh-TW" dirty="0" lang="en-US" smtClean="0">
                <a:uFillTx/>
                <a:latin charset="-120" panose="020B0604030504040204" pitchFamily="34" typeface="微軟正黑體"/>
                <a:ea charset="-120" panose="020B0604030504040204" pitchFamily="34" typeface="微軟正黑體"/>
              </a:rPr>
              <a:t>Java</a:t>
            </a:r>
            <a:r>
              <a:rPr altLang="en-US" dirty="0" lang="zh-TW" smtClean="0">
                <a:uFillTx/>
                <a:latin charset="-120" panose="020B0604030504040204" pitchFamily="34" typeface="微軟正黑體"/>
                <a:ea charset="-120" panose="020B0604030504040204" pitchFamily="34" typeface="微軟正黑體"/>
              </a:rPr>
              <a:t>的</a:t>
            </a:r>
            <a:r>
              <a:rPr altLang="zh-TW" dirty="0" lang="en-US" smtClean="0">
                <a:uFillTx/>
                <a:latin charset="-120" panose="020B0604030504040204" pitchFamily="34" typeface="微軟正黑體"/>
                <a:ea charset="-120" panose="020B0604030504040204" pitchFamily="34" typeface="微軟正黑體"/>
              </a:rPr>
              <a:t>synchronized</a:t>
            </a:r>
            <a:r>
              <a:rPr altLang="en-US" dirty="0" lang="zh-TW" smtClean="0">
                <a:uFillTx/>
                <a:latin charset="-120" panose="020B0604030504040204" pitchFamily="34" typeface="微軟正黑體"/>
                <a:ea charset="-120" panose="020B0604030504040204" pitchFamily="34" typeface="微軟正黑體"/>
              </a:rPr>
              <a:t>鎖住</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當多重存取時會鎖住其他</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當第一位完成才會進行下一位的動</a:t>
            </a:r>
            <a:r>
              <a:rPr altLang="en-US" dirty="0" lang="zh-TW">
                <a:uFillTx/>
                <a:latin charset="-120" panose="020B0604030504040204" pitchFamily="34" typeface="微軟正黑體"/>
                <a:ea charset="-120" panose="020B0604030504040204" pitchFamily="34" typeface="微軟正黑體"/>
              </a:rPr>
              <a:t>作</a:t>
            </a: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820349" y="2319162"/>
            <a:ext cx="5618644" cy="3951990"/>
          </a:xfrm>
          <a:prstGeom prst="rect">
            <a:avLst/>
          </a:prstGeom>
        </p:spPr>
      </p:pic>
      <p:sp>
        <p:nvSpPr>
          <p:cNvPr xmlns:c="http://schemas.openxmlformats.org/drawingml/2006/chart" xmlns:pic="http://schemas.openxmlformats.org/drawingml/2006/picture" xmlns:dgm="http://schemas.openxmlformats.org/drawingml/2006/diagram" id="3" name="文字方塊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581002" y="1118833"/>
            <a:ext cx="4362081" cy="120032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400">
                <a:uFillTx/>
                <a:latin charset="-120" panose="020B0604030504040204" pitchFamily="34" typeface="微軟正黑體"/>
                <a:ea charset="-120" panose="020B0604030504040204" pitchFamily="34" typeface="微軟正黑體"/>
              </a:rPr>
              <a:t>因此有以下三種</a:t>
            </a:r>
            <a:r>
              <a:rPr altLang="zh-TW" dirty="0" lang="en-US" smtClean="0" sz="2400">
                <a:uFillTx/>
                <a:latin charset="-120" panose="020B0604030504040204" pitchFamily="34" typeface="微軟正黑體"/>
                <a:ea charset="-120" panose="020B0604030504040204" pitchFamily="34" typeface="微軟正黑體"/>
              </a:rPr>
              <a:t>Singleton</a:t>
            </a:r>
            <a:r>
              <a:rPr altLang="en-US" dirty="0" lang="zh-TW" smtClean="0" sz="2400">
                <a:uFillTx/>
                <a:latin charset="-120" panose="020B0604030504040204" pitchFamily="34" typeface="微軟正黑體"/>
                <a:ea charset="-120" panose="020B0604030504040204" pitchFamily="34" typeface="微軟正黑體"/>
              </a:rPr>
              <a:t>方法</a:t>
            </a:r>
            <a:endParaRPr altLang="zh-TW" dirty="0" lang="en-US" smtClean="0" sz="2400">
              <a:uFillTx/>
              <a:latin charset="-120" panose="020B0604030504040204" pitchFamily="34" typeface="微軟正黑體"/>
              <a:ea charset="-120" panose="020B0604030504040204" pitchFamily="34" typeface="微軟正黑體"/>
            </a:endParaRPr>
          </a:p>
          <a:p>
            <a:endParaRPr altLang="zh-TW" dirty="0" lang="en-US" smtClean="0" sz="2400">
              <a:uFillTx/>
              <a:latin charset="-120" panose="020B0604030504040204" pitchFamily="34" typeface="微軟正黑體"/>
              <a:ea charset="-120" panose="020B0604030504040204" pitchFamily="34" typeface="微軟正黑體"/>
            </a:endParaRPr>
          </a:p>
          <a:p>
            <a:pPr indent="-457200" marL="457200">
              <a:buFont typeface="+mj-lt"/>
              <a:buAutoNum startAt="2" type="arabicPeriod"/>
            </a:pPr>
            <a:r>
              <a:rPr altLang="zh-TW" dirty="0" lang="en-US" smtClean="0" sz="2400">
                <a:uFillTx/>
                <a:latin charset="-120" panose="020B0604030504040204" pitchFamily="34" typeface="微軟正黑體"/>
                <a:ea charset="-120" panose="020B0604030504040204" pitchFamily="34" typeface="微軟正黑體"/>
              </a:rPr>
              <a:t>Double Checked Locking</a:t>
            </a:r>
          </a:p>
        </p:txBody>
      </p:sp>
      <p:sp>
        <p:nvSpPr>
          <p:cNvPr xmlns:c="http://schemas.openxmlformats.org/drawingml/2006/chart" xmlns:pic="http://schemas.openxmlformats.org/drawingml/2006/picture" xmlns:dgm="http://schemas.openxmlformats.org/drawingml/2006/diagram" id="7" name="矩形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376245" y="3460651"/>
            <a:ext cx="3657601" cy="276725"/>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0" name="直線單箭頭接點 9"/>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7033846" y="3623074"/>
            <a:ext cx="1148860" cy="0"/>
          </a:xfrm>
          <a:prstGeom prst="straightConnector1">
            <a:avLst/>
          </a:prstGeom>
          <a:ln w="28575">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2" name="文字方塊 1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182706" y="3452308"/>
            <a:ext cx="3620088"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真的沒有實體時再進行第一次的建造實體</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9" name="矩形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59130" y="3165231"/>
            <a:ext cx="2136427" cy="281354"/>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1" name="直線單箭頭接點 10"/>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4895557" y="3266442"/>
            <a:ext cx="3287149" cy="13810"/>
          </a:xfrm>
          <a:prstGeom prst="straightConnector1">
            <a:avLst/>
          </a:prstGeom>
          <a:ln w="28575">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3" name="文字方塊 1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182706" y="3045268"/>
            <a:ext cx="3620088"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先判斷是否已經建造過實體</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895570" y="2685425"/>
            <a:ext cx="6573400" cy="1550451"/>
          </a:xfrm>
          <a:prstGeom prst="rect">
            <a:avLst/>
          </a:prstGeom>
        </p:spPr>
      </p:pic>
      <p:sp>
        <p:nvSpPr>
          <p:cNvPr xmlns:c="http://schemas.openxmlformats.org/drawingml/2006/chart" xmlns:pic="http://schemas.openxmlformats.org/drawingml/2006/picture" xmlns:dgm="http://schemas.openxmlformats.org/drawingml/2006/diagram" id="3" name="文字方塊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581002" y="1118833"/>
            <a:ext cx="4362081" cy="120032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400">
                <a:uFillTx/>
                <a:latin charset="-120" panose="020B0604030504040204" pitchFamily="34" typeface="微軟正黑體"/>
                <a:ea charset="-120" panose="020B0604030504040204" pitchFamily="34" typeface="微軟正黑體"/>
              </a:rPr>
              <a:t>因此有以下三種</a:t>
            </a:r>
            <a:r>
              <a:rPr altLang="zh-TW" dirty="0" lang="en-US" smtClean="0" sz="2400">
                <a:uFillTx/>
                <a:latin charset="-120" panose="020B0604030504040204" pitchFamily="34" typeface="微軟正黑體"/>
                <a:ea charset="-120" panose="020B0604030504040204" pitchFamily="34" typeface="微軟正黑體"/>
              </a:rPr>
              <a:t>Singleton</a:t>
            </a:r>
            <a:r>
              <a:rPr altLang="en-US" dirty="0" lang="zh-TW" smtClean="0" sz="2400">
                <a:uFillTx/>
                <a:latin charset="-120" panose="020B0604030504040204" pitchFamily="34" typeface="微軟正黑體"/>
                <a:ea charset="-120" panose="020B0604030504040204" pitchFamily="34" typeface="微軟正黑體"/>
              </a:rPr>
              <a:t>方法</a:t>
            </a:r>
            <a:endParaRPr altLang="zh-TW" dirty="0" lang="en-US" smtClean="0" sz="2400">
              <a:uFillTx/>
              <a:latin charset="-120" panose="020B0604030504040204" pitchFamily="34" typeface="微軟正黑體"/>
              <a:ea charset="-120" panose="020B0604030504040204" pitchFamily="34" typeface="微軟正黑體"/>
            </a:endParaRPr>
          </a:p>
          <a:p>
            <a:endParaRPr altLang="zh-TW" dirty="0" lang="en-US" smtClean="0" sz="2400">
              <a:uFillTx/>
              <a:latin charset="-120" panose="020B0604030504040204" pitchFamily="34" typeface="微軟正黑體"/>
              <a:ea charset="-120" panose="020B0604030504040204" pitchFamily="34" typeface="微軟正黑體"/>
            </a:endParaRPr>
          </a:p>
          <a:p>
            <a:pPr indent="-457200" marL="457200">
              <a:buFont typeface="+mj-lt"/>
              <a:buAutoNum startAt="3" type="arabicPeriod"/>
            </a:pPr>
            <a:r>
              <a:rPr altLang="zh-TW" dirty="0" lang="en-US" smtClean="0" sz="2400">
                <a:uFillTx/>
                <a:latin charset="-120" panose="020B0604030504040204" pitchFamily="34" typeface="微軟正黑體"/>
                <a:ea charset="-120" panose="020B0604030504040204" pitchFamily="34" typeface="微軟正黑體"/>
              </a:rPr>
              <a:t>Eager</a:t>
            </a:r>
          </a:p>
        </p:txBody>
      </p:sp>
      <p:grpSp>
        <p:nvGrpSpPr>
          <p:cNvPr xmlns:c="http://schemas.openxmlformats.org/drawingml/2006/chart" xmlns:pic="http://schemas.openxmlformats.org/drawingml/2006/picture" xmlns:dgm="http://schemas.openxmlformats.org/drawingml/2006/diagram" id="8" name="群組 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786596" y="3614190"/>
            <a:ext cx="6396110" cy="294359"/>
            <a:chOff x="1786596" y="3571986"/>
            <a:chExt cx="6396110" cy="294359"/>
          </a:xfrm>
        </p:grpSpPr>
        <p:sp>
          <p:nvSpPr>
            <p:cNvPr xmlns:c="http://schemas.openxmlformats.org/drawingml/2006/chart" xmlns:pic="http://schemas.openxmlformats.org/drawingml/2006/picture" xmlns:dgm="http://schemas.openxmlformats.org/drawingml/2006/diagram" id="7" name="矩形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786596" y="3571986"/>
              <a:ext cx="1856936" cy="294359"/>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0" name="直線單箭頭接點 9"/>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2482431" y="3863987"/>
              <a:ext cx="5700275" cy="0"/>
            </a:xfrm>
            <a:prstGeom prst="straightConnector1">
              <a:avLst/>
            </a:prstGeom>
            <a:ln w="28575">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grpSp>
      <p:sp>
        <p:nvSpPr>
          <p:cNvPr xmlns:c="http://schemas.openxmlformats.org/drawingml/2006/chart" xmlns:pic="http://schemas.openxmlformats.org/drawingml/2006/picture" xmlns:dgm="http://schemas.openxmlformats.org/drawingml/2006/diagram" id="12" name="文字方塊 1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164805" y="3756216"/>
            <a:ext cx="3620088"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需要的時候直接回傳同一個</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9" name="矩形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066232" y="3017917"/>
            <a:ext cx="2291171" cy="316126"/>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1" name="直線單箭頭接點 10"/>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5197037" y="3334043"/>
            <a:ext cx="2985669" cy="0"/>
          </a:xfrm>
          <a:prstGeom prst="straightConnector1">
            <a:avLst/>
          </a:prstGeom>
          <a:ln w="28575">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3" name="文字方塊 1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150349" y="3010877"/>
            <a:ext cx="3620088"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在一開始就先建造好實例，反正都要反覆存取一定會用到</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4" name="文字方塊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402293" y="5569339"/>
            <a:ext cx="9514235" cy="120032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400">
                <a:uFillTx/>
                <a:latin charset="-120" panose="020B0604030504040204" pitchFamily="34" typeface="微軟正黑體"/>
                <a:ea charset="-120" panose="020B0604030504040204" pitchFamily="34" typeface="微軟正黑體"/>
              </a:rPr>
              <a:t>結論：</a:t>
            </a:r>
            <a:r>
              <a:rPr altLang="zh-TW" dirty="0" lang="en-US" smtClean="0" sz="2400">
                <a:uFillTx/>
                <a:latin charset="-120" panose="020B0604030504040204" pitchFamily="34" typeface="微軟正黑體"/>
                <a:ea charset="-120" panose="020B0604030504040204" pitchFamily="34" typeface="微軟正黑體"/>
              </a:rPr>
              <a:t>Synchronized</a:t>
            </a:r>
            <a:r>
              <a:rPr altLang="en-US" dirty="0" lang="zh-TW" smtClean="0" sz="2400">
                <a:uFillTx/>
                <a:latin charset="-120" panose="020B0604030504040204" pitchFamily="34" typeface="微軟正黑體"/>
                <a:ea charset="-120" panose="020B0604030504040204" pitchFamily="34" typeface="微軟正黑體"/>
              </a:rPr>
              <a:t>、</a:t>
            </a:r>
            <a:r>
              <a:rPr altLang="zh-TW" dirty="0" lang="en-US" smtClean="0" sz="2400">
                <a:uFillTx/>
                <a:latin charset="-120" panose="020B0604030504040204" pitchFamily="34" typeface="微軟正黑體"/>
                <a:ea charset="-120" panose="020B0604030504040204" pitchFamily="34" typeface="微軟正黑體"/>
              </a:rPr>
              <a:t>Double Checked Locking</a:t>
            </a:r>
            <a:r>
              <a:rPr altLang="en-US" dirty="0" lang="zh-TW" smtClean="0" sz="2400">
                <a:uFillTx/>
                <a:latin charset="-120" panose="020B0604030504040204" pitchFamily="34" typeface="微軟正黑體"/>
                <a:ea charset="-120" panose="020B0604030504040204" pitchFamily="34" typeface="微軟正黑體"/>
              </a:rPr>
              <a:t>、</a:t>
            </a:r>
            <a:r>
              <a:rPr altLang="zh-TW" dirty="0" lang="en-US" smtClean="0" sz="2400">
                <a:solidFill>
                  <a:srgbClr val="FF0000"/>
                </a:solidFill>
                <a:uFillTx/>
                <a:latin charset="-120" panose="020B0604030504040204" pitchFamily="34" typeface="微軟正黑體"/>
                <a:ea charset="-120" panose="020B0604030504040204" pitchFamily="34" typeface="微軟正黑體"/>
              </a:rPr>
              <a:t>Eager</a:t>
            </a:r>
            <a:r>
              <a:rPr altLang="en-US" dirty="0" lang="zh-TW" smtClean="0" sz="2400">
                <a:uFillTx/>
                <a:latin charset="-120" panose="020B0604030504040204" pitchFamily="34" typeface="微軟正黑體"/>
                <a:ea charset="-120" panose="020B0604030504040204" pitchFamily="34" typeface="微軟正黑體"/>
              </a:rPr>
              <a:t>都可以解決多重存取的問題。</a:t>
            </a:r>
            <a:endParaRPr altLang="zh-TW" dirty="0" lang="en-US" smtClean="0" sz="2400">
              <a:solidFill>
                <a:srgbClr val="FF0000"/>
              </a:solidFill>
              <a:uFillTx/>
              <a:latin charset="-120" panose="020B0604030504040204" pitchFamily="34" typeface="微軟正黑體"/>
              <a:ea charset="-120" panose="020B0604030504040204" pitchFamily="34" typeface="微軟正黑體"/>
            </a:endParaRPr>
          </a:p>
          <a:p>
            <a:endParaRPr altLang="zh-TW" dirty="0" lang="en-US" smtClean="0" sz="2400">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 Adapter</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轉接器</a:t>
            </a:r>
            <a:r>
              <a:rPr altLang="en-US" dirty="0" lang="zh-TW">
                <a:uFillTx/>
                <a:latin charset="-120" panose="020B0604030504040204" pitchFamily="34" typeface="微軟正黑體"/>
                <a:ea charset="-120" panose="020B0604030504040204" pitchFamily="34" typeface="微軟正黑體"/>
              </a:rPr>
              <a:t>模式</a:t>
            </a: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63685" y="1490561"/>
            <a:ext cx="4401799" cy="4093428"/>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這個</a:t>
            </a:r>
            <a:r>
              <a:rPr altLang="zh-TW" dirty="0" lang="en-US" smtClean="0" sz="2000">
                <a:uFillTx/>
                <a:latin charset="-120" panose="020B0604030504040204" pitchFamily="34" typeface="微軟正黑體"/>
                <a:ea charset="-120" panose="020B0604030504040204" pitchFamily="34" typeface="微軟正黑體"/>
              </a:rPr>
              <a:t>Pattern</a:t>
            </a:r>
            <a:r>
              <a:rPr altLang="en-US" dirty="0" lang="zh-TW" smtClean="0" sz="2000">
                <a:uFillTx/>
                <a:latin charset="-120" panose="020B0604030504040204" pitchFamily="34" typeface="微軟正黑體"/>
                <a:ea charset="-120" panose="020B0604030504040204" pitchFamily="34" typeface="微軟正黑體"/>
              </a:rPr>
              <a:t>就是把舊有的物件</a:t>
            </a:r>
            <a:r>
              <a:rPr altLang="zh-TW" dirty="0" lang="en-US" smtClean="0" sz="2000">
                <a:uFillTx/>
                <a:latin charset="-120" panose="020B0604030504040204" pitchFamily="34" typeface="微軟正黑體"/>
                <a:ea charset="-120" panose="020B0604030504040204" pitchFamily="34" typeface="微軟正黑體"/>
              </a:rPr>
              <a:t>(</a:t>
            </a:r>
            <a:r>
              <a:rPr altLang="zh-TW" dirty="0" err="1" lang="en-US" smtClean="0" sz="2000">
                <a:uFillTx/>
                <a:latin charset="-120" panose="020B0604030504040204" pitchFamily="34" typeface="微軟正黑體"/>
                <a:ea charset="-120" panose="020B0604030504040204" pitchFamily="34" typeface="微軟正黑體"/>
              </a:rPr>
              <a:t>Adaptee</a:t>
            </a:r>
            <a:r>
              <a:rPr altLang="zh-TW" dirty="0" lang="en-US" smtClean="0" sz="2000">
                <a:uFillTx/>
                <a:latin charset="-120" panose="020B0604030504040204" pitchFamily="34" typeface="微軟正黑體"/>
                <a:ea charset="-120" panose="020B0604030504040204" pitchFamily="34" typeface="微軟正黑體"/>
              </a:rPr>
              <a:t>)</a:t>
            </a:r>
            <a:r>
              <a:rPr altLang="en-US" dirty="0" lang="zh-TW" smtClean="0" sz="2000">
                <a:uFillTx/>
                <a:latin charset="-120" panose="020B0604030504040204" pitchFamily="34" typeface="微軟正黑體"/>
                <a:ea charset="-120" panose="020B0604030504040204" pitchFamily="34" typeface="微軟正黑體"/>
              </a:rPr>
              <a:t>轉換成需要的物件</a:t>
            </a:r>
            <a:r>
              <a:rPr altLang="zh-TW" dirty="0" lang="en-US" smtClean="0" sz="2000">
                <a:uFillTx/>
                <a:latin charset="-120" panose="020B0604030504040204" pitchFamily="34" typeface="微軟正黑體"/>
                <a:ea charset="-120" panose="020B0604030504040204" pitchFamily="34" typeface="微軟正黑體"/>
              </a:rPr>
              <a:t>(Target)</a:t>
            </a:r>
          </a:p>
          <a:p>
            <a:r>
              <a:rPr altLang="en-US" dirty="0" lang="zh-TW" smtClean="0" sz="2000">
                <a:uFillTx/>
                <a:latin charset="-120" panose="020B0604030504040204" pitchFamily="34" typeface="微軟正黑體"/>
                <a:ea charset="-120" panose="020B0604030504040204" pitchFamily="34" typeface="微軟正黑體"/>
              </a:rPr>
              <a:t>讓使用者可以使用舊有物件的功能</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來達成新物件的功能</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右圖是</a:t>
            </a:r>
            <a:r>
              <a:rPr altLang="en-US" dirty="0" lang="zh-TW" smtClean="0" sz="2000">
                <a:solidFill>
                  <a:srgbClr val="FF0000"/>
                </a:solidFill>
                <a:uFillTx/>
                <a:latin charset="-120" panose="020B0604030504040204" pitchFamily="34" typeface="微軟正黑體"/>
                <a:ea charset="-120" panose="020B0604030504040204" pitchFamily="34" typeface="微軟正黑體"/>
              </a:rPr>
              <a:t>物件方式</a:t>
            </a:r>
            <a:r>
              <a:rPr altLang="en-US" dirty="0" lang="zh-TW" smtClean="0" sz="2000">
                <a:uFillTx/>
                <a:latin charset="-120" panose="020B0604030504040204" pitchFamily="34" typeface="微軟正黑體"/>
                <a:ea charset="-120" panose="020B0604030504040204" pitchFamily="34" typeface="微軟正黑體"/>
              </a:rPr>
              <a:t>的</a:t>
            </a:r>
            <a:r>
              <a:rPr altLang="zh-TW" dirty="0" lang="en-US" smtClean="0" sz="2000">
                <a:uFillTx/>
                <a:latin charset="-120" panose="020B0604030504040204" pitchFamily="34" typeface="微軟正黑體"/>
                <a:ea charset="-120" panose="020B0604030504040204" pitchFamily="34" typeface="微軟正黑體"/>
              </a:rPr>
              <a:t>Adapter</a:t>
            </a:r>
          </a:p>
          <a:p>
            <a:r>
              <a:rPr altLang="en-US" dirty="0" lang="zh-TW" smtClean="0" sz="2000">
                <a:uFillTx/>
                <a:latin charset="-120" panose="020B0604030504040204" pitchFamily="34" typeface="微軟正黑體"/>
                <a:ea charset="-120" panose="020B0604030504040204" pitchFamily="34" typeface="微軟正黑體"/>
              </a:rPr>
              <a:t>簡單來說就是透過</a:t>
            </a:r>
            <a:r>
              <a:rPr altLang="zh-TW" dirty="0" lang="en-US" smtClean="0" sz="2000">
                <a:uFillTx/>
                <a:latin charset="-120" panose="020B0604030504040204" pitchFamily="34" typeface="微軟正黑體"/>
                <a:ea charset="-120" panose="020B0604030504040204" pitchFamily="34" typeface="微軟正黑體"/>
              </a:rPr>
              <a:t>aggregation</a:t>
            </a:r>
          </a:p>
          <a:p>
            <a:r>
              <a:rPr altLang="en-US" dirty="0" lang="zh-TW" smtClean="0" sz="2000">
                <a:uFillTx/>
                <a:latin charset="-120" panose="020B0604030504040204" pitchFamily="34" typeface="微軟正黑體"/>
                <a:ea charset="-120" panose="020B0604030504040204" pitchFamily="34" typeface="微軟正黑體"/>
              </a:rPr>
              <a:t>把</a:t>
            </a:r>
            <a:r>
              <a:rPr altLang="zh-TW" dirty="0" err="1" lang="en-US" smtClean="0" sz="2000">
                <a:uFillTx/>
                <a:latin charset="-120" panose="020B0604030504040204" pitchFamily="34" typeface="微軟正黑體"/>
                <a:ea charset="-120" panose="020B0604030504040204" pitchFamily="34" typeface="微軟正黑體"/>
              </a:rPr>
              <a:t>Adaptee</a:t>
            </a:r>
            <a:r>
              <a:rPr altLang="en-US" dirty="0" lang="zh-TW" smtClean="0" sz="2000">
                <a:uFillTx/>
                <a:latin charset="-120" panose="020B0604030504040204" pitchFamily="34" typeface="微軟正黑體"/>
                <a:ea charset="-120" panose="020B0604030504040204" pitchFamily="34" typeface="微軟正黑體"/>
              </a:rPr>
              <a:t>放在</a:t>
            </a:r>
            <a:r>
              <a:rPr altLang="zh-TW" dirty="0" lang="en-US" smtClean="0" sz="2000">
                <a:uFillTx/>
                <a:latin charset="-120" panose="020B0604030504040204" pitchFamily="34" typeface="微軟正黑體"/>
                <a:ea charset="-120" panose="020B0604030504040204" pitchFamily="34" typeface="微軟正黑體"/>
              </a:rPr>
              <a:t>Adapter</a:t>
            </a:r>
            <a:r>
              <a:rPr altLang="en-US" dirty="0" lang="zh-TW" smtClean="0" sz="2000">
                <a:uFillTx/>
                <a:latin charset="-120" panose="020B0604030504040204" pitchFamily="34" typeface="微軟正黑體"/>
                <a:ea charset="-120" panose="020B0604030504040204" pitchFamily="34" typeface="微軟正黑體"/>
              </a:rPr>
              <a:t>中</a:t>
            </a:r>
            <a:endParaRPr altLang="zh-TW" dirty="0" lang="en-US" smtClean="0" sz="2000">
              <a:uFillTx/>
              <a:latin charset="-120" panose="020B0604030504040204" pitchFamily="34" typeface="微軟正黑體"/>
              <a:ea charset="-120" panose="020B0604030504040204" pitchFamily="34" typeface="微軟正黑體"/>
            </a:endParaRPr>
          </a:p>
          <a:p>
            <a:r>
              <a:rPr altLang="zh-TW" dirty="0" lang="en-US" smtClean="0" sz="2000">
                <a:uFillTx/>
                <a:latin charset="-120" panose="020B0604030504040204" pitchFamily="34" typeface="微軟正黑體"/>
                <a:ea charset="-120" panose="020B0604030504040204" pitchFamily="34" typeface="微軟正黑體"/>
              </a:rPr>
              <a:t>Adapter</a:t>
            </a:r>
            <a:r>
              <a:rPr altLang="en-US" dirty="0" lang="zh-TW" smtClean="0" sz="2000">
                <a:uFillTx/>
                <a:latin charset="-120" panose="020B0604030504040204" pitchFamily="34" typeface="微軟正黑體"/>
                <a:ea charset="-120" panose="020B0604030504040204" pitchFamily="34" typeface="微軟正黑體"/>
              </a:rPr>
              <a:t>繼承</a:t>
            </a:r>
            <a:r>
              <a:rPr altLang="zh-TW" dirty="0" lang="en-US" smtClean="0" sz="2000">
                <a:uFillTx/>
                <a:latin charset="-120" panose="020B0604030504040204" pitchFamily="34" typeface="微軟正黑體"/>
                <a:ea charset="-120" panose="020B0604030504040204" pitchFamily="34" typeface="微軟正黑體"/>
              </a:rPr>
              <a:t>Target</a:t>
            </a:r>
          </a:p>
          <a:p>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使用者就會認為</a:t>
            </a:r>
            <a:r>
              <a:rPr altLang="zh-TW" dirty="0" err="1" lang="en-US" smtClean="0" sz="2000">
                <a:uFillTx/>
                <a:latin charset="-120" panose="020B0604030504040204" pitchFamily="34" typeface="微軟正黑體"/>
                <a:ea charset="-120" panose="020B0604030504040204" pitchFamily="34" typeface="微軟正黑體"/>
              </a:rPr>
              <a:t>Adater</a:t>
            </a:r>
            <a:r>
              <a:rPr altLang="en-US" dirty="0" lang="zh-TW" smtClean="0" sz="2000">
                <a:uFillTx/>
                <a:latin charset="-120" panose="020B0604030504040204" pitchFamily="34" typeface="微軟正黑體"/>
                <a:ea charset="-120" panose="020B0604030504040204" pitchFamily="34" typeface="微軟正黑體"/>
              </a:rPr>
              <a:t>是</a:t>
            </a:r>
            <a:r>
              <a:rPr altLang="zh-TW" dirty="0" lang="en-US" smtClean="0" sz="2000">
                <a:uFillTx/>
                <a:latin charset="-120" panose="020B0604030504040204" pitchFamily="34" typeface="微軟正黑體"/>
                <a:ea charset="-120" panose="020B0604030504040204" pitchFamily="34" typeface="微軟正黑體"/>
              </a:rPr>
              <a:t>Target</a:t>
            </a:r>
          </a:p>
          <a:p>
            <a:r>
              <a:rPr altLang="zh-TW" dirty="0" lang="en-US" smtClean="0" sz="2000">
                <a:uFillTx/>
                <a:latin charset="-120" panose="020B0604030504040204" pitchFamily="34" typeface="微軟正黑體"/>
                <a:ea charset="-120" panose="020B0604030504040204" pitchFamily="34" typeface="微軟正黑體"/>
              </a:rPr>
              <a:t>A</a:t>
            </a:r>
            <a:r>
              <a:rPr altLang="zh-TW" dirty="0" lang="en-US" smtClean="0" sz="2000">
                <a:uFillTx/>
                <a:latin charset="-120" panose="020B0604030504040204" pitchFamily="34" typeface="微軟正黑體"/>
                <a:ea charset="-120" panose="020B0604030504040204" pitchFamily="34" typeface="微軟正黑體"/>
              </a:rPr>
              <a:t>dapter</a:t>
            </a:r>
            <a:r>
              <a:rPr altLang="en-US" dirty="0" lang="zh-TW" smtClean="0" sz="2000">
                <a:uFillTx/>
                <a:latin charset="-120" panose="020B0604030504040204" pitchFamily="34" typeface="微軟正黑體"/>
                <a:ea charset="-120" panose="020B0604030504040204" pitchFamily="34" typeface="微軟正黑體"/>
              </a:rPr>
              <a:t>再用</a:t>
            </a:r>
            <a:r>
              <a:rPr altLang="zh-TW" dirty="0" err="1" lang="en-US" smtClean="0" sz="2000">
                <a:uFillTx/>
                <a:latin charset="-120" panose="020B0604030504040204" pitchFamily="34" typeface="微軟正黑體"/>
                <a:ea charset="-120" panose="020B0604030504040204" pitchFamily="34" typeface="微軟正黑體"/>
              </a:rPr>
              <a:t>Adaptee</a:t>
            </a:r>
            <a:r>
              <a:rPr altLang="en-US" dirty="0" lang="zh-TW" smtClean="0" sz="2000">
                <a:uFillTx/>
                <a:latin charset="-120" panose="020B0604030504040204" pitchFamily="34" typeface="微軟正黑體"/>
                <a:ea charset="-120" panose="020B0604030504040204" pitchFamily="34" typeface="微軟正黑體"/>
              </a:rPr>
              <a:t>的方法來做成</a:t>
            </a:r>
            <a:r>
              <a:rPr altLang="zh-TW" dirty="0" lang="en-US" smtClean="0" sz="2000">
                <a:uFillTx/>
                <a:latin charset="-120" panose="020B0604030504040204" pitchFamily="34" typeface="微軟正黑體"/>
                <a:ea charset="-120" panose="020B0604030504040204" pitchFamily="34" typeface="微軟正黑體"/>
              </a:rPr>
              <a:t>Target</a:t>
            </a:r>
            <a:r>
              <a:rPr altLang="en-US" dirty="0" lang="zh-TW" smtClean="0" sz="2000">
                <a:uFillTx/>
                <a:latin charset="-120" panose="020B0604030504040204" pitchFamily="34" typeface="微軟正黑體"/>
                <a:ea charset="-120" panose="020B0604030504040204" pitchFamily="34" typeface="微軟正黑體"/>
              </a:rPr>
              <a:t>的</a:t>
            </a:r>
            <a:r>
              <a:rPr altLang="en-US" dirty="0" lang="zh-TW" sz="2000">
                <a:uFillTx/>
                <a:latin charset="-120" panose="020B0604030504040204" pitchFamily="34" typeface="微軟正黑體"/>
                <a:ea charset="-120" panose="020B0604030504040204" pitchFamily="34" typeface="微軟正黑體"/>
              </a:rPr>
              <a:t>方法</a:t>
            </a:r>
            <a:endParaRPr altLang="zh-TW" dirty="0" lang="en-US" smtClean="0" sz="20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Adapter  Pattern Implementation - UML Class Diagram" id="58370"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5641975" y="1490561"/>
            <a:ext cx="6166562" cy="3557134"/>
          </a:xfrm>
          <a:prstGeom prst="rect">
            <a:avLst/>
          </a:prstGeom>
          <a:noFill/>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997513" y="1972679"/>
            <a:ext cx="4401799" cy="255454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2000">
                <a:uFillTx/>
                <a:latin charset="-120" panose="020B0604030504040204" pitchFamily="34" typeface="微軟正黑體"/>
                <a:ea charset="-120" panose="020B0604030504040204" pitchFamily="34" typeface="微軟正黑體"/>
              </a:rPr>
              <a:t>Class</a:t>
            </a:r>
            <a:r>
              <a:rPr altLang="en-US" dirty="0" lang="zh-TW" smtClean="0" sz="2000">
                <a:uFillTx/>
                <a:latin charset="-120" panose="020B0604030504040204" pitchFamily="34" typeface="微軟正黑體"/>
                <a:ea charset="-120" panose="020B0604030504040204" pitchFamily="34" typeface="微軟正黑體"/>
              </a:rPr>
              <a:t>的方式其實跟</a:t>
            </a:r>
            <a:r>
              <a:rPr altLang="zh-TW" dirty="0" lang="en-US" smtClean="0" sz="2000">
                <a:uFillTx/>
                <a:latin charset="-120" panose="020B0604030504040204" pitchFamily="34" typeface="微軟正黑體"/>
                <a:ea charset="-120" panose="020B0604030504040204" pitchFamily="34" typeface="微軟正黑體"/>
              </a:rPr>
              <a:t>Object</a:t>
            </a:r>
            <a:r>
              <a:rPr altLang="en-US" dirty="0" lang="zh-TW" smtClean="0" sz="2000">
                <a:uFillTx/>
                <a:latin charset="-120" panose="020B0604030504040204" pitchFamily="34" typeface="微軟正黑體"/>
                <a:ea charset="-120" panose="020B0604030504040204" pitchFamily="34" typeface="微軟正黑體"/>
              </a:rPr>
              <a:t>差不多</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只是換成了用多重繼承的方式</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讓</a:t>
            </a:r>
            <a:r>
              <a:rPr altLang="zh-TW" dirty="0" lang="en-US" smtClean="0" sz="2000">
                <a:uFillTx/>
                <a:latin charset="-120" panose="020B0604030504040204" pitchFamily="34" typeface="微軟正黑體"/>
                <a:ea charset="-120" panose="020B0604030504040204" pitchFamily="34" typeface="微軟正黑體"/>
              </a:rPr>
              <a:t>Adapter</a:t>
            </a:r>
            <a:r>
              <a:rPr altLang="en-US" dirty="0" lang="zh-TW" smtClean="0" sz="2000">
                <a:uFillTx/>
                <a:latin charset="-120" panose="020B0604030504040204" pitchFamily="34" typeface="微軟正黑體"/>
                <a:ea charset="-120" panose="020B0604030504040204" pitchFamily="34" typeface="微軟正黑體"/>
              </a:rPr>
              <a:t>多繼承</a:t>
            </a:r>
            <a:r>
              <a:rPr altLang="zh-TW" dirty="0" err="1" lang="en-US" smtClean="0" sz="2000">
                <a:uFillTx/>
                <a:latin charset="-120" panose="020B0604030504040204" pitchFamily="34" typeface="微軟正黑體"/>
                <a:ea charset="-120" panose="020B0604030504040204" pitchFamily="34" typeface="微軟正黑體"/>
              </a:rPr>
              <a:t>Adaptee</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因此也可以使用</a:t>
            </a:r>
            <a:r>
              <a:rPr altLang="zh-TW" dirty="0" err="1" lang="en-US" smtClean="0" sz="2000">
                <a:uFillTx/>
                <a:latin charset="-120" panose="020B0604030504040204" pitchFamily="34" typeface="微軟正黑體"/>
                <a:ea charset="-120" panose="020B0604030504040204" pitchFamily="34" typeface="微軟正黑體"/>
              </a:rPr>
              <a:t>Adaptee</a:t>
            </a:r>
            <a:r>
              <a:rPr altLang="en-US" dirty="0" lang="zh-TW" smtClean="0" sz="2000">
                <a:uFillTx/>
                <a:latin charset="-120" panose="020B0604030504040204" pitchFamily="34" typeface="微軟正黑體"/>
                <a:ea charset="-120" panose="020B0604030504040204" pitchFamily="34" typeface="微軟正黑體"/>
              </a:rPr>
              <a:t>的方法</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來做成</a:t>
            </a:r>
            <a:r>
              <a:rPr altLang="zh-TW" dirty="0" lang="en-US" smtClean="0" sz="2000">
                <a:uFillTx/>
                <a:latin charset="-120" panose="020B0604030504040204" pitchFamily="34" typeface="微軟正黑體"/>
                <a:ea charset="-120" panose="020B0604030504040204" pitchFamily="34" typeface="微軟正黑體"/>
              </a:rPr>
              <a:t>Target</a:t>
            </a:r>
            <a:r>
              <a:rPr altLang="en-US" dirty="0" lang="zh-TW" smtClean="0" sz="2000">
                <a:uFillTx/>
                <a:latin charset="-120" panose="020B0604030504040204" pitchFamily="34" typeface="微軟正黑體"/>
                <a:ea charset="-120" panose="020B0604030504040204" pitchFamily="34" typeface="微軟正黑體"/>
              </a:rPr>
              <a:t>的方法</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a:p>
            <a:r>
              <a:rPr altLang="zh-TW" dirty="0" lang="en-US" smtClean="0" sz="2000">
                <a:uFillTx/>
                <a:latin charset="-120" panose="020B0604030504040204" pitchFamily="34" typeface="微軟正黑體"/>
                <a:ea charset="-120" panose="020B0604030504040204" pitchFamily="34" typeface="微軟正黑體"/>
              </a:rPr>
              <a:t>Java</a:t>
            </a:r>
            <a:r>
              <a:rPr altLang="en-US" dirty="0" lang="zh-TW" smtClean="0" sz="2000">
                <a:uFillTx/>
                <a:latin charset="-120" panose="020B0604030504040204" pitchFamily="34" typeface="微軟正黑體"/>
                <a:ea charset="-120" panose="020B0604030504040204" pitchFamily="34" typeface="微軟正黑體"/>
              </a:rPr>
              <a:t>不支援多重繼承故不討論</a:t>
            </a:r>
            <a:endParaRPr altLang="zh-TW" dirty="0" lang="en-US" smtClean="0" sz="20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Adapter  Pattern Implementation - UML Class Diagram" id="4"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5641975" y="1490560"/>
            <a:ext cx="6100082" cy="3518785"/>
          </a:xfrm>
          <a:prstGeom prst="rect">
            <a:avLst/>
          </a:prstGeom>
          <a:noFill/>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529318" y="290741"/>
            <a:ext cx="8172450" cy="4476750"/>
          </a:xfrm>
          <a:prstGeom prst="rect">
            <a:avLst/>
          </a:prstGeom>
        </p:spPr>
      </p:pic>
      <p:sp>
        <p:nvSpPr>
          <p:cNvPr xmlns:c="http://schemas.openxmlformats.org/drawingml/2006/chart" xmlns:pic="http://schemas.openxmlformats.org/drawingml/2006/picture" xmlns:dgm="http://schemas.openxmlformats.org/drawingml/2006/diagram" id="6" name="矩形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69166" y="3106056"/>
            <a:ext cx="4038263" cy="333829"/>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7" name="矩形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082480" y="3759200"/>
            <a:ext cx="2681177" cy="344487"/>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865129" y="4969555"/>
            <a:ext cx="5029873" cy="1634445"/>
          </a:xfrm>
          <a:prstGeom prst="rect">
            <a:avLst/>
          </a:prstGeom>
        </p:spPr>
      </p:pic>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6763657" y="5296749"/>
            <a:ext cx="4512816" cy="980056"/>
          </a:xfrm>
          <a:prstGeom prst="rect">
            <a:avLst/>
          </a:prstGeom>
        </p:spPr>
      </p:pic>
      <p:cxnSp>
        <p:nvCxnSpPr>
          <p:cNvPr xmlns:c="http://schemas.openxmlformats.org/drawingml/2006/chart" xmlns:pic="http://schemas.openxmlformats.org/drawingml/2006/picture" xmlns:dgm="http://schemas.openxmlformats.org/drawingml/2006/diagram" id="10" name="直線單箭頭接點 9"/>
          <p:cNvCxnSpPr xmlns:c="http://schemas.openxmlformats.org/drawingml/2006/chart" xmlns:pic="http://schemas.openxmlformats.org/drawingml/2006/picture" xmlns:dgm="http://schemas.openxmlformats.org/drawingml/2006/diagram">
            <a:stCxn id="6" idx="3"/>
          </p:cNvCxnSpPr>
          <p:nvPr/>
        </p:nvCxnSpPr>
        <p:spPr xmlns:c="http://schemas.openxmlformats.org/drawingml/2006/chart" xmlns:pic="http://schemas.openxmlformats.org/drawingml/2006/picture" xmlns:dgm="http://schemas.openxmlformats.org/drawingml/2006/diagram">
          <a:xfrm>
            <a:off x="5007429" y="3272971"/>
            <a:ext cx="3918857" cy="166914"/>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3" name="直線單箭頭接點 1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V="1">
            <a:off x="6763657" y="3585029"/>
            <a:ext cx="2162629" cy="362858"/>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6" name="文字方塊 1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926286" y="3013730"/>
            <a:ext cx="2931885" cy="1015663"/>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2000">
                <a:uFillTx/>
                <a:latin charset="-120" panose="020B0604030504040204" pitchFamily="34" typeface="微軟正黑體"/>
                <a:ea charset="-120" panose="020B0604030504040204" pitchFamily="34" typeface="微軟正黑體"/>
              </a:rPr>
              <a:t>Adapter</a:t>
            </a:r>
            <a:r>
              <a:rPr altLang="en-US" dirty="0" lang="zh-TW" smtClean="0" sz="2000">
                <a:uFillTx/>
                <a:latin charset="-120" panose="020B0604030504040204" pitchFamily="34" typeface="微軟正黑體"/>
                <a:ea charset="-120" panose="020B0604030504040204" pitchFamily="34" typeface="微軟正黑體"/>
              </a:rPr>
              <a:t>透過</a:t>
            </a:r>
            <a:r>
              <a:rPr altLang="zh-TW" dirty="0" err="1" lang="en-US" smtClean="0" sz="2000">
                <a:uFillTx/>
                <a:latin charset="-120" panose="020B0604030504040204" pitchFamily="34" typeface="微軟正黑體"/>
                <a:ea charset="-120" panose="020B0604030504040204" pitchFamily="34" typeface="微軟正黑體"/>
              </a:rPr>
              <a:t>Adaptee</a:t>
            </a:r>
            <a:r>
              <a:rPr altLang="en-US" dirty="0" lang="zh-TW" smtClean="0" sz="2000">
                <a:uFillTx/>
                <a:latin charset="-120" panose="020B0604030504040204" pitchFamily="34" typeface="微軟正黑體"/>
                <a:ea charset="-120" panose="020B0604030504040204" pitchFamily="34" typeface="微軟正黑體"/>
              </a:rPr>
              <a:t>的方法實現</a:t>
            </a:r>
            <a:endParaRPr altLang="zh-TW" dirty="0" lang="en-US" smtClean="0" sz="2000">
              <a:uFillTx/>
              <a:latin charset="-120" panose="020B0604030504040204" pitchFamily="34" typeface="微軟正黑體"/>
              <a:ea charset="-120" panose="020B0604030504040204" pitchFamily="34" typeface="微軟正黑體"/>
            </a:endParaRPr>
          </a:p>
          <a:p>
            <a:r>
              <a:rPr altLang="zh-TW" dirty="0" err="1" lang="en-US" smtClean="0" sz="2000">
                <a:uFillTx/>
                <a:latin charset="-120" panose="020B0604030504040204" pitchFamily="34" typeface="微軟正黑體"/>
                <a:ea charset="-120" panose="020B0604030504040204" pitchFamily="34" typeface="微軟正黑體"/>
              </a:rPr>
              <a:t>Traget</a:t>
            </a:r>
            <a:r>
              <a:rPr altLang="en-US" dirty="0" lang="zh-TW" smtClean="0" sz="2000">
                <a:uFillTx/>
                <a:latin charset="-120" panose="020B0604030504040204" pitchFamily="34" typeface="微軟正黑體"/>
                <a:ea charset="-120" panose="020B0604030504040204" pitchFamily="34" typeface="微軟正黑體"/>
              </a:rPr>
              <a:t>的</a:t>
            </a:r>
            <a:r>
              <a:rPr altLang="zh-TW" dirty="0" lang="en-US" smtClean="0" sz="2000">
                <a:uFillTx/>
                <a:latin charset="-120" panose="020B0604030504040204" pitchFamily="34" typeface="微軟正黑體"/>
                <a:ea charset="-120" panose="020B0604030504040204" pitchFamily="34" typeface="微軟正黑體"/>
              </a:rPr>
              <a:t>Request</a:t>
            </a:r>
            <a:r>
              <a:rPr altLang="en-US" dirty="0" lang="zh-TW" smtClean="0" sz="2000">
                <a:uFillTx/>
                <a:latin charset="-120" panose="020B0604030504040204" pitchFamily="34" typeface="微軟正黑體"/>
                <a:ea charset="-120" panose="020B0604030504040204" pitchFamily="34" typeface="微軟正黑體"/>
              </a:rPr>
              <a:t>方法</a:t>
            </a:r>
            <a:endParaRPr altLang="zh-TW" dirty="0" lang="en-US" smtClean="0" sz="2000">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Facade</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外觀模式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1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文字版面配置區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675249" y="858129"/>
            <a:ext cx="4487593" cy="5123400"/>
          </a:xfrm>
        </p:spPr>
        <p:txBody xmlns:c="http://schemas.openxmlformats.org/drawingml/2006/chart" xmlns:pic="http://schemas.openxmlformats.org/drawingml/2006/picture" xmlns:dgm="http://schemas.openxmlformats.org/drawingml/2006/diagram">
          <a:bodyPr anchor="ctr">
            <a:normAutofit/>
          </a:bodyPr>
          <a:lstStyle/>
          <a:p>
            <a:r>
              <a:rPr altLang="en-US" dirty="0" lang="zh-TW" smtClean="0" sz="2400">
                <a:uFillTx/>
                <a:latin charset="-120" panose="020B0604030504040204" pitchFamily="34" typeface="微軟正黑體"/>
                <a:ea charset="-120" panose="020B0604030504040204" pitchFamily="34" typeface="微軟正黑體"/>
              </a:rPr>
              <a:t>把原本客戶端跟子系統</a:t>
            </a:r>
            <a:endParaRPr altLang="zh-TW" dirty="0" lang="en-US" smtClean="0" sz="2400">
              <a:uFillTx/>
              <a:latin charset="-120" panose="020B0604030504040204" pitchFamily="34" typeface="微軟正黑體"/>
              <a:ea charset="-120" panose="020B0604030504040204" pitchFamily="34" typeface="微軟正黑體"/>
            </a:endParaRPr>
          </a:p>
          <a:p>
            <a:r>
              <a:rPr altLang="en-US" dirty="0" lang="zh-TW" smtClean="0" sz="2400">
                <a:uFillTx/>
                <a:latin charset="-120" panose="020B0604030504040204" pitchFamily="34" typeface="微軟正黑體"/>
                <a:ea charset="-120" panose="020B0604030504040204" pitchFamily="34" typeface="微軟正黑體"/>
              </a:rPr>
              <a:t>間錯綜複雜的關係簡化</a:t>
            </a:r>
            <a:endParaRPr altLang="zh-TW" dirty="0" lang="en-US" smtClean="0" sz="2400">
              <a:uFillTx/>
              <a:latin charset="-120" panose="020B0604030504040204" pitchFamily="34" typeface="微軟正黑體"/>
              <a:ea charset="-120" panose="020B0604030504040204" pitchFamily="34" typeface="微軟正黑體"/>
            </a:endParaRPr>
          </a:p>
          <a:p>
            <a:endParaRPr altLang="zh-TW" dirty="0" lang="en-US" smtClean="0" sz="2400">
              <a:uFillTx/>
              <a:latin charset="-120" panose="020B0604030504040204" pitchFamily="34" typeface="微軟正黑體"/>
              <a:ea charset="-120" panose="020B0604030504040204" pitchFamily="34" typeface="微軟正黑體"/>
            </a:endParaRPr>
          </a:p>
          <a:p>
            <a:r>
              <a:rPr altLang="en-US" dirty="0" lang="zh-TW" smtClean="0" sz="2400">
                <a:uFillTx/>
                <a:latin charset="-120" panose="020B0604030504040204" pitchFamily="34" typeface="微軟正黑體"/>
                <a:ea charset="-120" panose="020B0604030504040204" pitchFamily="34" typeface="微軟正黑體"/>
              </a:rPr>
              <a:t>讓客戶端透過</a:t>
            </a:r>
            <a:r>
              <a:rPr altLang="en-US" dirty="0" lang="zh-TW" smtClean="0" sz="2400">
                <a:solidFill>
                  <a:srgbClr val="FF0000"/>
                </a:solidFill>
                <a:uFillTx/>
                <a:latin charset="-120" panose="020B0604030504040204" pitchFamily="34" typeface="微軟正黑體"/>
                <a:ea charset="-120" panose="020B0604030504040204" pitchFamily="34" typeface="微軟正黑體"/>
              </a:rPr>
              <a:t>一個介面</a:t>
            </a:r>
            <a:endParaRPr altLang="zh-TW" dirty="0" lang="en-US" smtClean="0" sz="2400">
              <a:solidFill>
                <a:srgbClr val="FF0000"/>
              </a:solidFill>
              <a:uFillTx/>
              <a:latin charset="-120" panose="020B0604030504040204" pitchFamily="34" typeface="微軟正黑體"/>
              <a:ea charset="-120" panose="020B0604030504040204" pitchFamily="34" typeface="微軟正黑體"/>
            </a:endParaRPr>
          </a:p>
          <a:p>
            <a:r>
              <a:rPr altLang="en-US" dirty="0" lang="zh-TW" smtClean="0" sz="2400">
                <a:uFillTx/>
                <a:latin charset="-120" panose="020B0604030504040204" pitchFamily="34" typeface="微軟正黑體"/>
                <a:ea charset="-120" panose="020B0604030504040204" pitchFamily="34" typeface="微軟正黑體"/>
              </a:rPr>
              <a:t>就能夠使用所有的功能</a:t>
            </a:r>
            <a:endParaRPr altLang="zh-TW" dirty="0" lang="en-US" smtClean="0" sz="2400">
              <a:uFillTx/>
              <a:latin charset="-120" panose="020B0604030504040204" pitchFamily="34" typeface="微軟正黑體"/>
              <a:ea charset="-120" panose="020B0604030504040204" pitchFamily="34" typeface="微軟正黑體"/>
            </a:endParaRPr>
          </a:p>
          <a:p>
            <a:endParaRPr altLang="zh-TW" dirty="0" lang="en-US" smtClean="0" sz="2400">
              <a:uFillTx/>
              <a:latin charset="-120" panose="020B0604030504040204" pitchFamily="34" typeface="微軟正黑體"/>
              <a:ea charset="-120" panose="020B0604030504040204" pitchFamily="34" typeface="微軟正黑體"/>
            </a:endParaRPr>
          </a:p>
          <a:p>
            <a:r>
              <a:rPr altLang="en-US" dirty="0" lang="zh-TW" sz="2400">
                <a:uFillTx/>
                <a:latin charset="-120" panose="020B0604030504040204" pitchFamily="34" typeface="微軟正黑體"/>
                <a:ea charset="-120" panose="020B0604030504040204" pitchFamily="34" typeface="微軟正黑體"/>
              </a:rPr>
              <a:t>客戶端也不會</a:t>
            </a:r>
            <a:r>
              <a:rPr altLang="en-US" dirty="0" lang="zh-TW" smtClean="0" sz="2400">
                <a:uFillTx/>
                <a:latin charset="-120" panose="020B0604030504040204" pitchFamily="34" typeface="微軟正黑體"/>
                <a:ea charset="-120" panose="020B0604030504040204" pitchFamily="34" typeface="微軟正黑體"/>
              </a:rPr>
              <a:t>知道有多</a:t>
            </a:r>
            <a:endParaRPr altLang="zh-TW" dirty="0" lang="en-US" smtClean="0" sz="2400">
              <a:uFillTx/>
              <a:latin charset="-120" panose="020B0604030504040204" pitchFamily="34" typeface="微軟正黑體"/>
              <a:ea charset="-120" panose="020B0604030504040204" pitchFamily="34" typeface="微軟正黑體"/>
            </a:endParaRPr>
          </a:p>
          <a:p>
            <a:r>
              <a:rPr altLang="en-US" dirty="0" lang="zh-TW" smtClean="0" sz="2400">
                <a:uFillTx/>
                <a:latin charset="-120" panose="020B0604030504040204" pitchFamily="34" typeface="微軟正黑體"/>
                <a:ea charset="-120" panose="020B0604030504040204" pitchFamily="34" typeface="微軟正黑體"/>
              </a:rPr>
              <a:t>少子系統在運作</a:t>
            </a:r>
            <a:r>
              <a:rPr altLang="en-US" dirty="0" lang="zh-TW" smtClean="0" sz="2400">
                <a:solidFill>
                  <a:srgbClr val="FF0000"/>
                </a:solidFill>
                <a:uFillTx/>
                <a:latin charset="-120" panose="020B0604030504040204" pitchFamily="34" typeface="微軟正黑體"/>
                <a:ea charset="-120" panose="020B0604030504040204" pitchFamily="34" typeface="微軟正黑體"/>
              </a:rPr>
              <a:t>只會知道介面</a:t>
            </a:r>
            <a:endParaRPr altLang="zh-TW" dirty="0" lang="en-US" sz="2400">
              <a:solidFill>
                <a:srgbClr val="FF0000"/>
              </a:solidFill>
              <a:uFillTx/>
              <a:latin charset="-120" panose="020B0604030504040204" pitchFamily="34" typeface="微軟正黑體"/>
              <a:ea charset="-120" panose="020B0604030504040204" pitchFamily="34" typeface="微軟正黑體"/>
            </a:endParaRPr>
          </a:p>
          <a:p>
            <a:endParaRPr altLang="zh-TW" dirty="0" lang="en-US" smtClean="0" sz="2000">
              <a:solidFill>
                <a:srgbClr val="FF0000"/>
              </a:solidFill>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螢幕快照 2013-07-31 下午9.28.16" id="3074"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5261658" y="1772529"/>
            <a:ext cx="6648860" cy="3022209"/>
          </a:xfrm>
          <a:prstGeom prst="rect">
            <a:avLst/>
          </a:prstGeom>
          <a:noFill/>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365125"/>
            <a:ext cx="5675142" cy="6106013"/>
          </a:xfrm>
        </p:spPr>
        <p:txBody xmlns:c="http://schemas.openxmlformats.org/drawingml/2006/chart" xmlns:pic="http://schemas.openxmlformats.org/drawingml/2006/picture" xmlns:dgm="http://schemas.openxmlformats.org/drawingml/2006/diagram">
          <a:bodyPr>
            <a:normAutofit/>
          </a:bodyPr>
          <a:lstStyle/>
          <a:p>
            <a:r>
              <a:rPr altLang="en-US" dirty="0" lang="zh-TW" smtClean="0" sz="2800">
                <a:uFillTx/>
                <a:latin charset="-120" panose="020B0604030504040204" pitchFamily="34" typeface="微軟正黑體"/>
                <a:ea charset="-120" panose="020B0604030504040204" pitchFamily="34" typeface="微軟正黑體"/>
              </a:rPr>
              <a:t>簡單來說</a:t>
            </a:r>
            <a:r>
              <a:rPr altLang="zh-TW" dirty="0" lang="en-US" smtClean="0" sz="2800">
                <a:uFillTx/>
                <a:latin charset="-120" panose="020B0604030504040204" pitchFamily="34" typeface="微軟正黑體"/>
                <a:ea charset="-120" panose="020B0604030504040204" pitchFamily="34" typeface="微軟正黑體"/>
              </a:rPr>
              <a:t/>
            </a:r>
            <a:br>
              <a:rPr altLang="zh-TW" dirty="0" lang="en-US" smtClean="0" sz="2800">
                <a:uFillTx/>
                <a:latin charset="-120" panose="020B0604030504040204" pitchFamily="34" typeface="微軟正黑體"/>
                <a:ea charset="-120" panose="020B0604030504040204" pitchFamily="34" typeface="微軟正黑體"/>
              </a:rPr>
            </a:br>
            <a:r>
              <a:rPr altLang="zh-TW" dirty="0" lang="en-US" smtClean="0" sz="2800">
                <a:uFillTx/>
                <a:latin charset="-120" panose="020B0604030504040204" pitchFamily="34" typeface="微軟正黑體"/>
                <a:ea charset="-120" panose="020B0604030504040204" pitchFamily="34" typeface="微軟正黑體"/>
              </a:rPr>
              <a:t/>
            </a:r>
            <a:br>
              <a:rPr altLang="zh-TW" dirty="0" lang="en-US" smtClean="0" sz="2800">
                <a:uFillTx/>
                <a:latin charset="-120" panose="020B0604030504040204" pitchFamily="34" typeface="微軟正黑體"/>
                <a:ea charset="-120" panose="020B0604030504040204" pitchFamily="34" typeface="微軟正黑體"/>
              </a:rPr>
            </a:br>
            <a:r>
              <a:rPr altLang="zh-TW" dirty="0" lang="en-US" smtClean="0" sz="2800">
                <a:uFillTx/>
                <a:latin charset="-120" panose="020B0604030504040204" pitchFamily="34" typeface="微軟正黑體"/>
                <a:ea charset="-120" panose="020B0604030504040204" pitchFamily="34" typeface="微軟正黑體"/>
              </a:rPr>
              <a:t>View</a:t>
            </a:r>
            <a:r>
              <a:rPr altLang="en-US" dirty="0" lang="zh-TW" smtClean="0" sz="2800">
                <a:uFillTx/>
                <a:latin charset="-120" panose="020B0604030504040204" pitchFamily="34" typeface="微軟正黑體"/>
                <a:ea charset="-120" panose="020B0604030504040204" pitchFamily="34" typeface="微軟正黑體"/>
              </a:rPr>
              <a:t> </a:t>
            </a:r>
            <a:r>
              <a:rPr altLang="zh-TW" dirty="0" lang="en-US" smtClean="0" sz="2800">
                <a:uFillTx/>
                <a:latin charset="-120" panose="020B0604030504040204" pitchFamily="34" typeface="微軟正黑體"/>
                <a:ea charset="-120" panose="020B0604030504040204" pitchFamily="34" typeface="微軟正黑體"/>
              </a:rPr>
              <a:t/>
            </a:r>
            <a:br>
              <a:rPr altLang="zh-TW" dirty="0" lang="en-US" smtClean="0" sz="2800">
                <a:uFillTx/>
                <a:latin charset="-120" panose="020B0604030504040204" pitchFamily="34" typeface="微軟正黑體"/>
                <a:ea charset="-120" panose="020B0604030504040204" pitchFamily="34" typeface="微軟正黑體"/>
              </a:rPr>
            </a:br>
            <a:r>
              <a:rPr altLang="en-US" dirty="0" lang="zh-TW" smtClean="0" sz="2800">
                <a:uFillTx/>
                <a:latin charset="-120" panose="020B0604030504040204" pitchFamily="34" typeface="微軟正黑體"/>
                <a:ea charset="-120" panose="020B0604030504040204" pitchFamily="34" typeface="微軟正黑體"/>
              </a:rPr>
              <a:t>就是使用者可以看到的東西</a:t>
            </a:r>
            <a:r>
              <a:rPr altLang="zh-TW" dirty="0" lang="en-US" smtClean="0" sz="2800">
                <a:uFillTx/>
                <a:latin charset="-120" panose="020B0604030504040204" pitchFamily="34" typeface="微軟正黑體"/>
                <a:ea charset="-120" panose="020B0604030504040204" pitchFamily="34" typeface="微軟正黑體"/>
              </a:rPr>
              <a:t/>
            </a:r>
            <a:br>
              <a:rPr altLang="zh-TW" dirty="0" lang="en-US" smtClean="0" sz="2800">
                <a:uFillTx/>
                <a:latin charset="-120" panose="020B0604030504040204" pitchFamily="34" typeface="微軟正黑體"/>
                <a:ea charset="-120" panose="020B0604030504040204" pitchFamily="34" typeface="微軟正黑體"/>
              </a:rPr>
            </a:br>
            <a:r>
              <a:rPr altLang="zh-TW" dirty="0" lang="en-US" smtClean="0" sz="2800">
                <a:uFillTx/>
                <a:latin charset="-120" panose="020B0604030504040204" pitchFamily="34" typeface="微軟正黑體"/>
                <a:ea charset="-120" panose="020B0604030504040204" pitchFamily="34" typeface="微軟正黑體"/>
              </a:rPr>
              <a:t/>
            </a:r>
            <a:br>
              <a:rPr altLang="zh-TW" dirty="0" lang="en-US" smtClean="0" sz="2800">
                <a:uFillTx/>
                <a:latin charset="-120" panose="020B0604030504040204" pitchFamily="34" typeface="微軟正黑體"/>
                <a:ea charset="-120" panose="020B0604030504040204" pitchFamily="34" typeface="微軟正黑體"/>
              </a:rPr>
            </a:br>
            <a:r>
              <a:rPr altLang="zh-TW" dirty="0" lang="en-US" smtClean="0" sz="2800">
                <a:uFillTx/>
                <a:latin charset="-120" panose="020B0604030504040204" pitchFamily="34" typeface="微軟正黑體"/>
                <a:ea charset="-120" panose="020B0604030504040204" pitchFamily="34" typeface="微軟正黑體"/>
              </a:rPr>
              <a:t>Controller</a:t>
            </a:r>
            <a:r>
              <a:rPr altLang="en-US" dirty="0" lang="zh-TW" smtClean="0" sz="2800">
                <a:uFillTx/>
                <a:latin charset="-120" panose="020B0604030504040204" pitchFamily="34" typeface="微軟正黑體"/>
                <a:ea charset="-120" panose="020B0604030504040204" pitchFamily="34" typeface="微軟正黑體"/>
              </a:rPr>
              <a:t> </a:t>
            </a:r>
            <a:r>
              <a:rPr altLang="zh-TW" dirty="0" lang="en-US" smtClean="0" sz="2800">
                <a:uFillTx/>
                <a:latin charset="-120" panose="020B0604030504040204" pitchFamily="34" typeface="微軟正黑體"/>
                <a:ea charset="-120" panose="020B0604030504040204" pitchFamily="34" typeface="微軟正黑體"/>
              </a:rPr>
              <a:t/>
            </a:r>
            <a:br>
              <a:rPr altLang="zh-TW" dirty="0" lang="en-US" smtClean="0" sz="2800">
                <a:uFillTx/>
                <a:latin charset="-120" panose="020B0604030504040204" pitchFamily="34" typeface="微軟正黑體"/>
                <a:ea charset="-120" panose="020B0604030504040204" pitchFamily="34" typeface="微軟正黑體"/>
              </a:rPr>
            </a:br>
            <a:r>
              <a:rPr altLang="en-US" dirty="0" lang="zh-TW" smtClean="0" sz="2800">
                <a:uFillTx/>
                <a:latin charset="-120" panose="020B0604030504040204" pitchFamily="34" typeface="微軟正黑體"/>
                <a:ea charset="-120" panose="020B0604030504040204" pitchFamily="34" typeface="微軟正黑體"/>
              </a:rPr>
              <a:t>是當使用者透過</a:t>
            </a:r>
            <a:r>
              <a:rPr altLang="zh-TW" dirty="0" lang="en-US" smtClean="0" sz="2800">
                <a:uFillTx/>
                <a:latin charset="-120" panose="020B0604030504040204" pitchFamily="34" typeface="微軟正黑體"/>
                <a:ea charset="-120" panose="020B0604030504040204" pitchFamily="34" typeface="微軟正黑體"/>
              </a:rPr>
              <a:t>View</a:t>
            </a:r>
            <a:r>
              <a:rPr altLang="en-US" dirty="0" lang="zh-TW" smtClean="0" sz="2800">
                <a:uFillTx/>
                <a:latin charset="-120" panose="020B0604030504040204" pitchFamily="34" typeface="微軟正黑體"/>
                <a:ea charset="-120" panose="020B0604030504040204" pitchFamily="34" typeface="微軟正黑體"/>
              </a:rPr>
              <a:t>操作之後負責命令</a:t>
            </a:r>
            <a:r>
              <a:rPr altLang="zh-TW" dirty="0" lang="en-US" smtClean="0" sz="2800">
                <a:uFillTx/>
                <a:latin charset="-120" panose="020B0604030504040204" pitchFamily="34" typeface="微軟正黑體"/>
                <a:ea charset="-120" panose="020B0604030504040204" pitchFamily="34" typeface="微軟正黑體"/>
              </a:rPr>
              <a:t>Model</a:t>
            </a:r>
            <a:r>
              <a:rPr altLang="en-US" dirty="0" lang="zh-TW" smtClean="0" sz="2800">
                <a:uFillTx/>
                <a:latin charset="-120" panose="020B0604030504040204" pitchFamily="34" typeface="微軟正黑體"/>
                <a:ea charset="-120" panose="020B0604030504040204" pitchFamily="34" typeface="微軟正黑體"/>
              </a:rPr>
              <a:t>去做事情</a:t>
            </a:r>
            <a:r>
              <a:rPr altLang="zh-TW" dirty="0" lang="en-US" smtClean="0" sz="2800">
                <a:uFillTx/>
                <a:latin charset="-120" panose="020B0604030504040204" pitchFamily="34" typeface="微軟正黑體"/>
                <a:ea charset="-120" panose="020B0604030504040204" pitchFamily="34" typeface="微軟正黑體"/>
              </a:rPr>
              <a:t/>
            </a:r>
            <a:br>
              <a:rPr altLang="zh-TW" dirty="0" lang="en-US" smtClean="0" sz="2800">
                <a:uFillTx/>
                <a:latin charset="-120" panose="020B0604030504040204" pitchFamily="34" typeface="微軟正黑體"/>
                <a:ea charset="-120" panose="020B0604030504040204" pitchFamily="34" typeface="微軟正黑體"/>
              </a:rPr>
            </a:br>
            <a:r>
              <a:rPr altLang="zh-TW" dirty="0" lang="en-US" smtClean="0" sz="2800">
                <a:uFillTx/>
                <a:latin charset="-120" panose="020B0604030504040204" pitchFamily="34" typeface="微軟正黑體"/>
                <a:ea charset="-120" panose="020B0604030504040204" pitchFamily="34" typeface="微軟正黑體"/>
              </a:rPr>
              <a:t/>
            </a:r>
            <a:br>
              <a:rPr altLang="zh-TW" dirty="0" lang="en-US" smtClean="0" sz="2800">
                <a:uFillTx/>
                <a:latin charset="-120" panose="020B0604030504040204" pitchFamily="34" typeface="微軟正黑體"/>
                <a:ea charset="-120" panose="020B0604030504040204" pitchFamily="34" typeface="微軟正黑體"/>
              </a:rPr>
            </a:br>
            <a:r>
              <a:rPr altLang="zh-TW" dirty="0" lang="en-US" smtClean="0" sz="2800">
                <a:uFillTx/>
                <a:latin charset="-120" panose="020B0604030504040204" pitchFamily="34" typeface="微軟正黑體"/>
                <a:ea charset="-120" panose="020B0604030504040204" pitchFamily="34" typeface="微軟正黑體"/>
              </a:rPr>
              <a:t>Model</a:t>
            </a:r>
            <a:r>
              <a:rPr altLang="en-US" dirty="0" lang="zh-TW" smtClean="0" sz="2800">
                <a:uFillTx/>
                <a:latin charset="-120" panose="020B0604030504040204" pitchFamily="34" typeface="微軟正黑體"/>
                <a:ea charset="-120" panose="020B0604030504040204" pitchFamily="34" typeface="微軟正黑體"/>
              </a:rPr>
              <a:t> </a:t>
            </a:r>
            <a:r>
              <a:rPr altLang="zh-TW" dirty="0" lang="en-US" smtClean="0" sz="2800">
                <a:uFillTx/>
                <a:latin charset="-120" panose="020B0604030504040204" pitchFamily="34" typeface="微軟正黑體"/>
                <a:ea charset="-120" panose="020B0604030504040204" pitchFamily="34" typeface="微軟正黑體"/>
              </a:rPr>
              <a:t/>
            </a:r>
            <a:br>
              <a:rPr altLang="zh-TW" dirty="0" lang="en-US" smtClean="0" sz="2800">
                <a:uFillTx/>
                <a:latin charset="-120" panose="020B0604030504040204" pitchFamily="34" typeface="微軟正黑體"/>
                <a:ea charset="-120" panose="020B0604030504040204" pitchFamily="34" typeface="微軟正黑體"/>
              </a:rPr>
            </a:br>
            <a:r>
              <a:rPr altLang="en-US" dirty="0" lang="zh-TW" smtClean="0" sz="2800">
                <a:uFillTx/>
                <a:latin charset="-120" panose="020B0604030504040204" pitchFamily="34" typeface="微軟正黑體"/>
                <a:ea charset="-120" panose="020B0604030504040204" pitchFamily="34" typeface="微軟正黑體"/>
              </a:rPr>
              <a:t>就是負責處理事情，處理完後再更新</a:t>
            </a:r>
            <a:r>
              <a:rPr altLang="zh-TW" dirty="0" lang="en-US" smtClean="0" sz="2800">
                <a:uFillTx/>
                <a:latin charset="-120" panose="020B0604030504040204" pitchFamily="34" typeface="微軟正黑體"/>
                <a:ea charset="-120" panose="020B0604030504040204" pitchFamily="34" typeface="微軟正黑體"/>
              </a:rPr>
              <a:t>View</a:t>
            </a:r>
            <a:r>
              <a:rPr altLang="en-US" dirty="0" lang="zh-TW" smtClean="0" sz="2800">
                <a:uFillTx/>
                <a:latin charset="-120" panose="020B0604030504040204" pitchFamily="34" typeface="微軟正黑體"/>
                <a:ea charset="-120" panose="020B0604030504040204" pitchFamily="34" typeface="微軟正黑體"/>
              </a:rPr>
              <a:t>到最新狀態</a:t>
            </a:r>
            <a:endParaRPr altLang="en-US" dirty="0" lang="zh-TW" sz="28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4" name="內容版面配置區 3"/>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7243294" y="947663"/>
            <a:ext cx="4491758" cy="4940935"/>
          </a:xfr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621733" y="479817"/>
            <a:ext cx="4935005" cy="2821748"/>
          </a:xfrm>
          <a:prstGeom prst="rect">
            <a:avLst/>
          </a:prstGeom>
        </p:spPr>
      </p:pic>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3"/>
          <a:srcRect r="7887"/>
          <a:stretch/>
        </p:blipFill>
        <p:spPr xmlns:c="http://schemas.openxmlformats.org/drawingml/2006/chart" xmlns:pic="http://schemas.openxmlformats.org/drawingml/2006/picture" xmlns:dgm="http://schemas.openxmlformats.org/drawingml/2006/diagram">
          <a:xfrm>
            <a:off x="6146233" y="479817"/>
            <a:ext cx="5230200" cy="2821748"/>
          </a:xfrm>
          <a:prstGeom prst="rect">
            <a:avLst/>
          </a:prstGeom>
        </p:spPr>
      </p:pic>
      <p:pic>
        <p:nvPicPr>
          <p:cNvPr xmlns:c="http://schemas.openxmlformats.org/drawingml/2006/chart" xmlns:pic="http://schemas.openxmlformats.org/drawingml/2006/picture" xmlns:dgm="http://schemas.openxmlformats.org/drawingml/2006/diagram" id="5" name="圖片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4"/>
          <a:srcRect r="2380"/>
          <a:stretch/>
        </p:blipFill>
        <p:spPr xmlns:c="http://schemas.openxmlformats.org/drawingml/2006/chart" xmlns:pic="http://schemas.openxmlformats.org/drawingml/2006/picture" xmlns:dgm="http://schemas.openxmlformats.org/drawingml/2006/diagram">
          <a:xfrm>
            <a:off x="621733" y="4019695"/>
            <a:ext cx="4928167" cy="1524000"/>
          </a:xfrm>
          <a:prstGeom prst="rect">
            <a:avLst/>
          </a:prstGeom>
        </p:spPr>
      </p:pic>
      <p:sp>
        <p:nvSpPr>
          <p:cNvPr xmlns:c="http://schemas.openxmlformats.org/drawingml/2006/chart" xmlns:pic="http://schemas.openxmlformats.org/drawingml/2006/picture" xmlns:dgm="http://schemas.openxmlformats.org/drawingml/2006/diagram" id="6" name="文字方塊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267468" y="3384695"/>
            <a:ext cx="3643533"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a:uFillTx/>
                <a:latin charset="-120" panose="020B0604030504040204" pitchFamily="34" typeface="微軟正黑體"/>
                <a:ea charset="-120" panose="020B0604030504040204" pitchFamily="34" typeface="微軟正黑體"/>
              </a:rPr>
              <a:t>Façade</a:t>
            </a:r>
            <a:r>
              <a:rPr altLang="en-US" dirty="0" lang="zh-TW" smtClean="0">
                <a:uFillTx/>
                <a:latin charset="-120" panose="020B0604030504040204" pitchFamily="34" typeface="微軟正黑體"/>
                <a:ea charset="-120" panose="020B0604030504040204" pitchFamily="34" typeface="微軟正黑體"/>
              </a:rPr>
              <a:t>介面裡面包含所有子系統</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7" name="文字方塊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788516" y="3430482"/>
            <a:ext cx="1945633"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總共三個子系統</a:t>
            </a:r>
            <a:endParaRPr altLang="en-US" dirty="0" lang="zh-TW">
              <a:uFillTx/>
              <a:latin charset="-120" panose="020B0604030504040204" pitchFamily="34" typeface="微軟正黑體"/>
              <a:ea charset="-120" panose="020B0604030504040204" pitchFamily="34" typeface="微軟正黑體"/>
            </a:endParaRPr>
          </a:p>
        </p:txBody>
      </p:sp>
      <p:cxnSp>
        <p:nvCxnSpPr>
          <p:cNvPr xmlns:c="http://schemas.openxmlformats.org/drawingml/2006/chart" xmlns:pic="http://schemas.openxmlformats.org/drawingml/2006/picture" xmlns:dgm="http://schemas.openxmlformats.org/drawingml/2006/diagram" id="9" name="直線單箭頭接點 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861060" y="749300"/>
            <a:ext cx="1104900" cy="0"/>
          </a:xfrm>
          <a:prstGeom prst="straightConnector1">
            <a:avLst/>
          </a:prstGeom>
          <a:ln>
            <a:tailEnd type="triangle"/>
          </a:ln>
        </p:spPr>
        <p:style xmlns:c="http://schemas.openxmlformats.org/drawingml/2006/chart" xmlns:pic="http://schemas.openxmlformats.org/drawingml/2006/picture" xmlns:dgm="http://schemas.openxmlformats.org/drawingml/2006/diagram">
          <a:lnRef idx="3">
            <a:schemeClr val="accent4"/>
          </a:lnRef>
          <a:fillRef idx="0">
            <a:schemeClr val="accent4"/>
          </a:fillRef>
          <a:effectRef idx="2">
            <a:schemeClr val="accent4"/>
          </a:effectRef>
          <a:fontRef idx="minor">
            <a:schemeClr val="tx1"/>
          </a:fontRef>
        </p:style>
      </p:cxnSp>
      <p:cxnSp>
        <p:nvCxnSpPr>
          <p:cNvPr xmlns:c="http://schemas.openxmlformats.org/drawingml/2006/chart" xmlns:pic="http://schemas.openxmlformats.org/drawingml/2006/picture" xmlns:dgm="http://schemas.openxmlformats.org/drawingml/2006/diagram" id="10" name="直線單箭頭接點 9"/>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861060" y="876300"/>
            <a:ext cx="1437640" cy="0"/>
          </a:xfrm>
          <a:prstGeom prst="straightConnector1">
            <a:avLst/>
          </a:prstGeom>
          <a:ln>
            <a:tailEnd type="triangle"/>
          </a:ln>
        </p:spPr>
        <p:style xmlns:c="http://schemas.openxmlformats.org/drawingml/2006/chart" xmlns:pic="http://schemas.openxmlformats.org/drawingml/2006/picture" xmlns:dgm="http://schemas.openxmlformats.org/drawingml/2006/diagram">
          <a:lnRef idx="3">
            <a:schemeClr val="accent4"/>
          </a:lnRef>
          <a:fillRef idx="0">
            <a:schemeClr val="accent4"/>
          </a:fillRef>
          <a:effectRef idx="2">
            <a:schemeClr val="accent4"/>
          </a:effectRef>
          <a:fontRef idx="minor">
            <a:schemeClr val="tx1"/>
          </a:fontRef>
        </p:style>
      </p:cxnSp>
      <p:cxnSp>
        <p:nvCxnSpPr>
          <p:cNvPr xmlns:c="http://schemas.openxmlformats.org/drawingml/2006/chart" xmlns:pic="http://schemas.openxmlformats.org/drawingml/2006/picture" xmlns:dgm="http://schemas.openxmlformats.org/drawingml/2006/diagram" id="12" name="直線單箭頭接點 11"/>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861060" y="1016000"/>
            <a:ext cx="1818640" cy="0"/>
          </a:xfrm>
          <a:prstGeom prst="straightConnector1">
            <a:avLst/>
          </a:prstGeom>
          <a:ln>
            <a:tailEnd type="triangle"/>
          </a:ln>
        </p:spPr>
        <p:style xmlns:c="http://schemas.openxmlformats.org/drawingml/2006/chart" xmlns:pic="http://schemas.openxmlformats.org/drawingml/2006/picture" xmlns:dgm="http://schemas.openxmlformats.org/drawingml/2006/diagram">
          <a:lnRef idx="3">
            <a:schemeClr val="accent4"/>
          </a:lnRef>
          <a:fillRef idx="0">
            <a:schemeClr val="accent4"/>
          </a:fillRef>
          <a:effectRef idx="2">
            <a:schemeClr val="accent4"/>
          </a:effectRef>
          <a:fontRef idx="minor">
            <a:schemeClr val="tx1"/>
          </a:fontRef>
        </p:style>
      </p:cxnSp>
      <p:sp>
        <p:nvSpPr>
          <p:cNvPr xmlns:c="http://schemas.openxmlformats.org/drawingml/2006/chart" xmlns:pic="http://schemas.openxmlformats.org/drawingml/2006/picture" xmlns:dgm="http://schemas.openxmlformats.org/drawingml/2006/diagram" id="14" name="文字方塊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324091" y="5726297"/>
            <a:ext cx="3643533"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客戶端</a:t>
            </a:r>
            <a:r>
              <a:rPr altLang="en-US" dirty="0" lang="zh-TW">
                <a:uFillTx/>
                <a:latin charset="-120" panose="020B0604030504040204" pitchFamily="34" typeface="微軟正黑體"/>
                <a:ea charset="-120" panose="020B0604030504040204" pitchFamily="34" typeface="微軟正黑體"/>
              </a:rPr>
              <a:t>只</a:t>
            </a:r>
            <a:r>
              <a:rPr altLang="en-US" dirty="0" lang="zh-TW" smtClean="0">
                <a:uFillTx/>
                <a:latin charset="-120" panose="020B0604030504040204" pitchFamily="34" typeface="微軟正黑體"/>
                <a:ea charset="-120" panose="020B0604030504040204" pitchFamily="34" typeface="微軟正黑體"/>
              </a:rPr>
              <a:t>會使用到</a:t>
            </a:r>
            <a:r>
              <a:rPr altLang="zh-TW" dirty="0" lang="en-US" smtClean="0">
                <a:uFillTx/>
                <a:latin charset="-120" panose="020B0604030504040204" pitchFamily="34" typeface="微軟正黑體"/>
                <a:ea charset="-120" panose="020B0604030504040204" pitchFamily="34" typeface="微軟正黑體"/>
              </a:rPr>
              <a:t>Façade</a:t>
            </a:r>
            <a:r>
              <a:rPr altLang="en-US" dirty="0" lang="zh-TW" smtClean="0">
                <a:uFillTx/>
                <a:latin charset="-120" panose="020B0604030504040204" pitchFamily="34" typeface="微軟正黑體"/>
                <a:ea charset="-120" panose="020B0604030504040204" pitchFamily="34" typeface="微軟正黑體"/>
              </a:rPr>
              <a:t>去操</a:t>
            </a:r>
            <a:r>
              <a:rPr altLang="en-US" dirty="0" lang="zh-TW">
                <a:uFillTx/>
                <a:latin charset="-120" panose="020B0604030504040204" pitchFamily="34" typeface="微軟正黑體"/>
                <a:ea charset="-120" panose="020B0604030504040204" pitchFamily="34" typeface="微軟正黑體"/>
              </a:rPr>
              <a:t>作</a:t>
            </a:r>
          </a:p>
        </p:txBody>
      </p:sp>
      <p:cxnSp>
        <p:nvCxnSpPr>
          <p:cNvPr xmlns:c="http://schemas.openxmlformats.org/drawingml/2006/chart" xmlns:pic="http://schemas.openxmlformats.org/drawingml/2006/picture" xmlns:dgm="http://schemas.openxmlformats.org/drawingml/2006/diagram" id="15" name="直線單箭頭接點 14"/>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1441517" y="4959495"/>
            <a:ext cx="2190683" cy="0"/>
          </a:xfrm>
          <a:prstGeom prst="straightConnector1">
            <a:avLst/>
          </a:prstGeom>
          <a:ln>
            <a:tailEnd type="triangle"/>
          </a:ln>
        </p:spPr>
        <p:style xmlns:c="http://schemas.openxmlformats.org/drawingml/2006/chart" xmlns:pic="http://schemas.openxmlformats.org/drawingml/2006/picture" xmlns:dgm="http://schemas.openxmlformats.org/drawingml/2006/diagram">
          <a:lnRef idx="3">
            <a:schemeClr val="accent4"/>
          </a:lnRef>
          <a:fillRef idx="0">
            <a:schemeClr val="accent4"/>
          </a:fillRef>
          <a:effectRef idx="2">
            <a:schemeClr val="accent4"/>
          </a:effectRef>
          <a:fontRef idx="minor">
            <a:schemeClr val="tx1"/>
          </a:fontRef>
        </p:style>
      </p:cxnSp>
      <p:pic>
        <p:nvPicPr>
          <p:cNvPr xmlns:c="http://schemas.openxmlformats.org/drawingml/2006/chart" xmlns:pic="http://schemas.openxmlformats.org/drawingml/2006/picture" xmlns:dgm="http://schemas.openxmlformats.org/drawingml/2006/diagram" id="18" name="圖片 1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a:stretch>
            <a:fillRect/>
          </a:stretch>
        </p:blipFill>
        <p:spPr xmlns:c="http://schemas.openxmlformats.org/drawingml/2006/chart" xmlns:pic="http://schemas.openxmlformats.org/drawingml/2006/picture" xmlns:dgm="http://schemas.openxmlformats.org/drawingml/2006/diagram">
          <a:xfrm>
            <a:off x="6510257" y="4019695"/>
            <a:ext cx="4219074" cy="1524000"/>
          </a:xfrm>
          <a:prstGeom prst="rect">
            <a:avLst/>
          </a:prstGeo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Mediator</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中介者模式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pSp>
        <p:nvGrpSpPr>
          <p:cNvPr xmlns:c="http://schemas.openxmlformats.org/drawingml/2006/chart" xmlns:pic="http://schemas.openxmlformats.org/drawingml/2006/picture" xmlns:dgm="http://schemas.openxmlformats.org/drawingml/2006/diagram" id="11" name="群組 1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134389" y="1811241"/>
            <a:ext cx="7187181" cy="3239328"/>
            <a:chOff x="1058189" y="346075"/>
            <a:chExt cx="9698711" cy="4371298"/>
          </a:xfrm>
        </p:grpSpPr>
        <p:pic>
          <p:nvPicPr>
            <p:cNvPr xmlns:c="http://schemas.openxmlformats.org/drawingml/2006/chart" xmlns:pic="http://schemas.openxmlformats.org/drawingml/2006/picture" xmlns:dgm="http://schemas.openxmlformats.org/drawingml/2006/diagram" id="7" name="圖片 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058189" y="346075"/>
              <a:ext cx="4043122" cy="4371298"/>
            </a:xfrm>
            <a:prstGeom prst="rect">
              <a:avLst/>
            </a:prstGeom>
          </p:spPr>
        </p:pic>
        <p:sp>
          <p:nvSpPr>
            <p:cNvPr xmlns:c="http://schemas.openxmlformats.org/drawingml/2006/chart" xmlns:pic="http://schemas.openxmlformats.org/drawingml/2006/picture" xmlns:dgm="http://schemas.openxmlformats.org/drawingml/2006/diagram" id="8" name="向右箭號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334000" y="2235200"/>
              <a:ext cx="1143000" cy="1041400"/>
            </a:xfrm>
            <a:prstGeom prst="rightArrow">
              <a:avLst/>
            </a:prstGeom>
          </p:spPr>
          <p:style xmlns:c="http://schemas.openxmlformats.org/drawingml/2006/chart" xmlns:pic="http://schemas.openxmlformats.org/drawingml/2006/picture" xmlns:dgm="http://schemas.openxmlformats.org/drawingml/2006/diagram">
            <a:lnRef idx="2">
              <a:schemeClr val="accent5">
                <a:shade val="50000"/>
              </a:schemeClr>
            </a:lnRef>
            <a:fillRef idx="1">
              <a:schemeClr val="accent5"/>
            </a:fillRef>
            <a:effectRef idx="0">
              <a:schemeClr val="accent5"/>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grpSp>
          <p:nvGrpSpPr>
            <p:cNvPr xmlns:c="http://schemas.openxmlformats.org/drawingml/2006/chart" xmlns:pic="http://schemas.openxmlformats.org/drawingml/2006/picture" xmlns:dgm="http://schemas.openxmlformats.org/drawingml/2006/diagram" id="10" name="群組 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6877050" y="346075"/>
              <a:ext cx="3879850" cy="4371298"/>
              <a:chOff x="6877050" y="346075"/>
              <a:chExt cx="3879850" cy="4371298"/>
            </a:xfrm>
          </p:grpSpPr>
          <p:pic>
            <p:nvPicPr>
              <p:cNvPr xmlns:c="http://schemas.openxmlformats.org/drawingml/2006/chart" xmlns:pic="http://schemas.openxmlformats.org/drawingml/2006/picture" xmlns:dgm="http://schemas.openxmlformats.org/drawingml/2006/diagram" id="6" name="圖片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6877050" y="346075"/>
                <a:ext cx="3879850" cy="4371298"/>
              </a:xfrm>
              <a:prstGeom prst="rect">
                <a:avLst/>
              </a:prstGeom>
            </p:spPr>
          </p:pic>
          <p:sp>
            <p:nvSpPr>
              <p:cNvPr xmlns:c="http://schemas.openxmlformats.org/drawingml/2006/chart" xmlns:pic="http://schemas.openxmlformats.org/drawingml/2006/picture" xmlns:dgm="http://schemas.openxmlformats.org/drawingml/2006/diagram" id="9" name="文字方塊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115300" y="1765299"/>
                <a:ext cx="1029754" cy="37379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i="1" lang="en-US" smtClean="0" sz="1200">
                    <a:effectLst>
                      <a:outerShdw algn="tl" blurRad="38100" dir="2700000" dist="38100">
                        <a:srgbClr val="000000">
                          <a:alpha val="43137"/>
                        </a:srgbClr>
                      </a:outerShdw>
                    </a:effectLst>
                    <a:uFillTx/>
                  </a:rPr>
                  <a:t>Mediator</a:t>
                </a:r>
                <a:endParaRPr altLang="en-US" dirty="0" i="1" lang="zh-TW" sz="1200">
                  <a:effectLst>
                    <a:outerShdw algn="tl" blurRad="38100" dir="2700000" dist="38100">
                      <a:srgbClr val="000000">
                        <a:alpha val="43137"/>
                      </a:srgbClr>
                    </a:outerShdw>
                  </a:effectLst>
                  <a:uFillTx/>
                </a:endParaRPr>
              </a:p>
            </p:txBody>
          </p:sp>
        </p:grpSp>
      </p:grpSp>
      <p:sp>
        <p:nvSpPr>
          <p:cNvPr xmlns:c="http://schemas.openxmlformats.org/drawingml/2006/chart" xmlns:pic="http://schemas.openxmlformats.org/drawingml/2006/picture" xmlns:dgm="http://schemas.openxmlformats.org/drawingml/2006/diagram" id="12" name="文字方塊 1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593849" y="5050569"/>
            <a:ext cx="6654800" cy="120032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algn="ctr"/>
            <a:r>
              <a:rPr altLang="en-US" dirty="0" lang="zh-TW" smtClean="0" sz="2400">
                <a:uFillTx/>
                <a:latin charset="-120" panose="020B0604030504040204" pitchFamily="34" typeface="微軟正黑體"/>
                <a:ea charset="-120" panose="020B0604030504040204" pitchFamily="34" typeface="微軟正黑體"/>
              </a:rPr>
              <a:t>把原本彼此錯亂的溝通透過一個中介者來管理</a:t>
            </a:r>
            <a:endParaRPr altLang="zh-TW" dirty="0" lang="en-US" smtClean="0" sz="2400">
              <a:uFillTx/>
              <a:latin charset="-120" panose="020B0604030504040204" pitchFamily="34" typeface="微軟正黑體"/>
              <a:ea charset="-120" panose="020B0604030504040204" pitchFamily="34" typeface="微軟正黑體"/>
            </a:endParaRPr>
          </a:p>
          <a:p>
            <a:pPr algn="ctr"/>
            <a:r>
              <a:rPr altLang="en-US" dirty="0" lang="zh-TW" smtClean="0" sz="2400">
                <a:uFillTx/>
                <a:latin charset="-120" panose="020B0604030504040204" pitchFamily="34" typeface="微軟正黑體"/>
                <a:ea charset="-120" panose="020B0604030504040204" pitchFamily="34" typeface="微軟正黑體"/>
              </a:rPr>
              <a:t>把直接的溝通交給中介者來轉達</a:t>
            </a:r>
            <a:endParaRPr altLang="zh-TW" dirty="0" lang="en-US" smtClean="0" sz="2400">
              <a:uFillTx/>
              <a:latin charset="-120" panose="020B0604030504040204" pitchFamily="34" typeface="微軟正黑體"/>
              <a:ea charset="-120" panose="020B0604030504040204" pitchFamily="34" typeface="微軟正黑體"/>
            </a:endParaRPr>
          </a:p>
          <a:p>
            <a:pPr algn="ctr"/>
            <a:r>
              <a:rPr altLang="zh-TW" dirty="0" lang="en-US" smtClean="0" sz="2400">
                <a:solidFill>
                  <a:srgbClr val="FF0000"/>
                </a:solidFill>
                <a:uFillTx/>
                <a:latin charset="-120" panose="020B0604030504040204" pitchFamily="34" typeface="微軟正黑體"/>
                <a:ea charset="-120" panose="020B0604030504040204" pitchFamily="34" typeface="微軟正黑體"/>
              </a:rPr>
              <a:t>Mediator</a:t>
            </a:r>
            <a:r>
              <a:rPr altLang="en-US" dirty="0" lang="zh-TW" smtClean="0" sz="2400">
                <a:solidFill>
                  <a:srgbClr val="FF0000"/>
                </a:solidFill>
                <a:uFillTx/>
                <a:latin charset="-120" panose="020B0604030504040204" pitchFamily="34" typeface="微軟正黑體"/>
                <a:ea charset="-120" panose="020B0604030504040204" pitchFamily="34" typeface="微軟正黑體"/>
              </a:rPr>
              <a:t>和</a:t>
            </a:r>
            <a:r>
              <a:rPr altLang="zh-TW" dirty="0" lang="en-US" smtClean="0" sz="2400">
                <a:solidFill>
                  <a:srgbClr val="FF0000"/>
                </a:solidFill>
                <a:uFillTx/>
                <a:latin charset="-120" panose="020B0604030504040204" pitchFamily="34" typeface="微軟正黑體"/>
                <a:ea charset="-120" panose="020B0604030504040204" pitchFamily="34" typeface="微軟正黑體"/>
              </a:rPr>
              <a:t>Colleague</a:t>
            </a:r>
            <a:r>
              <a:rPr altLang="en-US" dirty="0" lang="zh-TW" smtClean="0" sz="2400">
                <a:solidFill>
                  <a:srgbClr val="FF0000"/>
                </a:solidFill>
                <a:uFillTx/>
                <a:latin charset="-120" panose="020B0604030504040204" pitchFamily="34" typeface="微軟正黑體"/>
                <a:ea charset="-120" panose="020B0604030504040204" pitchFamily="34" typeface="微軟正黑體"/>
              </a:rPr>
              <a:t>之間會互相知道</a:t>
            </a:r>
            <a:endParaRPr altLang="en-US" dirty="0" lang="zh-TW" sz="2400">
              <a:solidFill>
                <a:srgbClr val="FF0000"/>
              </a:solidFill>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https://upload.wikimedia.org/wikipedia/commons/thumb/e/e4/Mediator_design_pattern.png/550px-Mediator_design_pattern.png" id="17"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4"/>
          <a:srcRect/>
          <a:stretch>
            <a:fillRect/>
          </a:stretch>
        </p:blipFill>
        <p:spPr xmlns:c="http://schemas.openxmlformats.org/drawingml/2006/chart" xmlns:pic="http://schemas.openxmlformats.org/drawingml/2006/picture" xmlns:dgm="http://schemas.openxmlformats.org/drawingml/2006/diagram" bwMode="auto">
          <a:xfrm>
            <a:off x="6443506" y="296422"/>
            <a:ext cx="5238750" cy="1590675"/>
          </a:xfrm>
          <a:prstGeom prst="rect">
            <a:avLst/>
          </a:prstGeom>
          <a:noFill/>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728662" y="825500"/>
            <a:ext cx="3952875" cy="2209800"/>
          </a:xfrm>
          <a:prstGeom prst="rect">
            <a:avLst/>
          </a:prstGeom>
        </p:spPr>
      </p:pic>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728662" y="3582987"/>
            <a:ext cx="4714875" cy="2000250"/>
          </a:xfrm>
          <a:prstGeom prst="rect">
            <a:avLst/>
          </a:prstGeom>
        </p:spPr>
      </p:pic>
      <p:sp>
        <p:nvSpPr>
          <p:cNvPr xmlns:c="http://schemas.openxmlformats.org/drawingml/2006/chart" xmlns:pic="http://schemas.openxmlformats.org/drawingml/2006/picture" xmlns:dgm="http://schemas.openxmlformats.org/drawingml/2006/diagram" id="4" name="文字方塊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28662" y="3124477"/>
            <a:ext cx="6362700" cy="338554"/>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1600">
                <a:uFillTx/>
                <a:latin charset="-120" panose="020B0604030504040204" pitchFamily="34" typeface="微軟正黑體"/>
                <a:ea charset="-120" panose="020B0604030504040204" pitchFamily="34" typeface="微軟正黑體"/>
              </a:rPr>
              <a:t>Mediator</a:t>
            </a:r>
            <a:r>
              <a:rPr altLang="en-US" dirty="0" lang="zh-TW" smtClean="0" sz="1600">
                <a:uFillTx/>
                <a:latin charset="-120" panose="020B0604030504040204" pitchFamily="34" typeface="微軟正黑體"/>
                <a:ea charset="-120" panose="020B0604030504040204" pitchFamily="34" typeface="微軟正黑體"/>
              </a:rPr>
              <a:t>算是集合了所有</a:t>
            </a:r>
            <a:r>
              <a:rPr altLang="zh-TW" dirty="0" lang="en-US" smtClean="0" sz="1600">
                <a:uFillTx/>
                <a:latin charset="-120" panose="020B0604030504040204" pitchFamily="34" typeface="微軟正黑體"/>
                <a:ea charset="-120" panose="020B0604030504040204" pitchFamily="34" typeface="微軟正黑體"/>
              </a:rPr>
              <a:t>Colleague</a:t>
            </a:r>
            <a:r>
              <a:rPr altLang="en-US" dirty="0" lang="zh-TW" smtClean="0" sz="1600">
                <a:uFillTx/>
                <a:latin charset="-120" panose="020B0604030504040204" pitchFamily="34" typeface="微軟正黑體"/>
                <a:ea charset="-120" panose="020B0604030504040204" pitchFamily="34" typeface="微軟正黑體"/>
              </a:rPr>
              <a:t>之間需要的功能</a:t>
            </a:r>
            <a:endParaRPr altLang="en-US" dirty="0" lang="zh-TW" sz="160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7" name="文字方塊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28662" y="5855610"/>
            <a:ext cx="3157538" cy="338554"/>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1600">
                <a:uFillTx/>
                <a:latin charset="-120" panose="020B0604030504040204" pitchFamily="34" typeface="微軟正黑體"/>
                <a:ea charset="-120" panose="020B0604030504040204" pitchFamily="34" typeface="微軟正黑體"/>
              </a:rPr>
              <a:t>Mediator</a:t>
            </a:r>
            <a:r>
              <a:rPr altLang="en-US" dirty="0" lang="zh-TW" smtClean="0" sz="1600">
                <a:uFillTx/>
                <a:latin charset="-120" panose="020B0604030504040204" pitchFamily="34" typeface="微軟正黑體"/>
                <a:ea charset="-120" panose="020B0604030504040204" pitchFamily="34" typeface="微軟正黑體"/>
              </a:rPr>
              <a:t>知道所有的</a:t>
            </a:r>
            <a:r>
              <a:rPr altLang="zh-TW" dirty="0" lang="en-US" smtClean="0" sz="1600">
                <a:uFillTx/>
                <a:latin charset="-120" panose="020B0604030504040204" pitchFamily="34" typeface="微軟正黑體"/>
                <a:ea charset="-120" panose="020B0604030504040204" pitchFamily="34" typeface="微軟正黑體"/>
              </a:rPr>
              <a:t>Colleague</a:t>
            </a:r>
            <a:endParaRPr altLang="en-US" dirty="0" lang="zh-TW" sz="16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6" name="圖片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5992018" y="874870"/>
            <a:ext cx="4905375" cy="1019175"/>
          </a:xfrm>
          <a:prstGeom prst="rect">
            <a:avLst/>
          </a:prstGeom>
        </p:spPr>
      </p:pic>
      <p:sp>
        <p:nvSpPr>
          <p:cNvPr xmlns:c="http://schemas.openxmlformats.org/drawingml/2006/chart" xmlns:pic="http://schemas.openxmlformats.org/drawingml/2006/picture" xmlns:dgm="http://schemas.openxmlformats.org/drawingml/2006/diagram" id="9" name="文字方塊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865936" y="1992233"/>
            <a:ext cx="3157538" cy="338554"/>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1600">
                <a:uFillTx/>
                <a:latin charset="-120" panose="020B0604030504040204" pitchFamily="34" typeface="微軟正黑體"/>
                <a:ea charset="-120" panose="020B0604030504040204" pitchFamily="34" typeface="微軟正黑體"/>
              </a:rPr>
              <a:t>Colleague</a:t>
            </a:r>
            <a:r>
              <a:rPr altLang="en-US" dirty="0" lang="zh-TW" smtClean="0" sz="1600">
                <a:uFillTx/>
                <a:latin charset="-120" panose="020B0604030504040204" pitchFamily="34" typeface="微軟正黑體"/>
                <a:ea charset="-120" panose="020B0604030504040204" pitchFamily="34" typeface="微軟正黑體"/>
              </a:rPr>
              <a:t>也</a:t>
            </a:r>
            <a:r>
              <a:rPr altLang="en-US" dirty="0" lang="zh-TW" smtClean="0" sz="1600">
                <a:uFillTx/>
                <a:latin charset="-120" panose="020B0604030504040204" pitchFamily="34" typeface="微軟正黑體"/>
                <a:ea charset="-120" panose="020B0604030504040204" pitchFamily="34" typeface="微軟正黑體"/>
              </a:rPr>
              <a:t>知道</a:t>
            </a:r>
            <a:r>
              <a:rPr altLang="zh-TW" dirty="0" lang="en-US" smtClean="0" sz="1600">
                <a:uFillTx/>
                <a:latin charset="-120" panose="020B0604030504040204" pitchFamily="34" typeface="微軟正黑體"/>
                <a:ea charset="-120" panose="020B0604030504040204" pitchFamily="34" typeface="微軟正黑體"/>
              </a:rPr>
              <a:t>Mediator</a:t>
            </a:r>
            <a:endParaRPr altLang="en-US" dirty="0" lang="zh-TW" sz="16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8" name="圖片 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5"/>
          <a:srcRect r="4411"/>
          <a:stretch/>
        </p:blipFill>
        <p:spPr xmlns:c="http://schemas.openxmlformats.org/drawingml/2006/chart" xmlns:pic="http://schemas.openxmlformats.org/drawingml/2006/picture" xmlns:dgm="http://schemas.openxmlformats.org/drawingml/2006/diagram">
          <a:xfrm>
            <a:off x="6165848" y="3278961"/>
            <a:ext cx="3578226" cy="895350"/>
          </a:xfrm>
          <a:prstGeom prst="rect">
            <a:avLst/>
          </a:prstGeom>
        </p:spPr>
      </p:pic>
      <p:sp>
        <p:nvSpPr>
          <p:cNvPr xmlns:c="http://schemas.openxmlformats.org/drawingml/2006/chart" xmlns:pic="http://schemas.openxmlformats.org/drawingml/2006/picture" xmlns:dgm="http://schemas.openxmlformats.org/drawingml/2006/diagram" id="10" name="矩形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967412" y="2827218"/>
            <a:ext cx="6038850" cy="3522782"/>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pic>
        <p:nvPicPr>
          <p:cNvPr xmlns:c="http://schemas.openxmlformats.org/drawingml/2006/chart" xmlns:pic="http://schemas.openxmlformats.org/drawingml/2006/picture" xmlns:dgm="http://schemas.openxmlformats.org/drawingml/2006/diagram" id="11" name="圖片 1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6"/>
          <a:stretch>
            <a:fillRect/>
          </a:stretch>
        </p:blipFill>
        <p:spPr xmlns:c="http://schemas.openxmlformats.org/drawingml/2006/chart" xmlns:pic="http://schemas.openxmlformats.org/drawingml/2006/picture" xmlns:dgm="http://schemas.openxmlformats.org/drawingml/2006/diagram">
          <a:xfrm>
            <a:off x="6165848" y="4533493"/>
            <a:ext cx="3581400" cy="1457325"/>
          </a:xfrm>
          <a:prstGeom prst="rect">
            <a:avLst/>
          </a:prstGeom>
        </p:spPr>
      </p:pic>
      <p:sp>
        <p:nvSpPr>
          <p:cNvPr xmlns:c="http://schemas.openxmlformats.org/drawingml/2006/chart" xmlns:pic="http://schemas.openxmlformats.org/drawingml/2006/picture" xmlns:dgm="http://schemas.openxmlformats.org/drawingml/2006/diagram" id="13" name="文字方塊 1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376192" y="2909629"/>
            <a:ext cx="1574008"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indent="-285750" marL="285750">
              <a:buFont charset="0" panose="020B0604020202020204" pitchFamily="34" typeface="Arial"/>
              <a:buChar char="•"/>
            </a:pPr>
            <a:r>
              <a:rPr altLang="zh-TW" dirty="0" lang="en-US" smtClean="0">
                <a:solidFill>
                  <a:srgbClr val="C00000"/>
                </a:solidFill>
                <a:uFillTx/>
              </a:rPr>
              <a:t>Colleague</a:t>
            </a:r>
            <a:endParaRPr altLang="en-US" dirty="0" lang="zh-TW">
              <a:solidFill>
                <a:srgbClr val="C00000"/>
              </a:solidFill>
              <a:uFillTx/>
            </a:endParaRPr>
          </a:p>
        </p:txBody>
      </p:sp>
      <p:sp>
        <p:nvSpPr>
          <p:cNvPr xmlns:c="http://schemas.openxmlformats.org/drawingml/2006/chart" xmlns:pic="http://schemas.openxmlformats.org/drawingml/2006/picture" xmlns:dgm="http://schemas.openxmlformats.org/drawingml/2006/diagram" id="14" name="文字方塊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376192" y="4188379"/>
            <a:ext cx="1574008"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indent="-285750" marL="285750">
              <a:buFont charset="0" panose="020B0604020202020204" pitchFamily="34" typeface="Arial"/>
              <a:buChar char="•"/>
            </a:pPr>
            <a:r>
              <a:rPr altLang="zh-TW" dirty="0" lang="en-US" smtClean="0">
                <a:solidFill>
                  <a:srgbClr val="C00000"/>
                </a:solidFill>
                <a:uFillTx/>
              </a:rPr>
              <a:t>Mediator</a:t>
            </a:r>
            <a:endParaRPr altLang="en-US" dirty="0" lang="zh-TW">
              <a:solidFill>
                <a:srgbClr val="C00000"/>
              </a:solidFill>
              <a:uFillTx/>
            </a:endParaRPr>
          </a:p>
        </p:txBody>
      </p:sp>
      <p:cxnSp>
        <p:nvCxnSpPr>
          <p:cNvPr xmlns:c="http://schemas.openxmlformats.org/drawingml/2006/chart" xmlns:pic="http://schemas.openxmlformats.org/drawingml/2006/picture" xmlns:dgm="http://schemas.openxmlformats.org/drawingml/2006/diagram" id="15" name="直線單箭頭接點 14"/>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10023474" y="3582987"/>
            <a:ext cx="0" cy="2000250"/>
          </a:xfrm>
          <a:prstGeom prst="straightConnector1">
            <a:avLst/>
          </a:prstGeom>
          <a:ln w="7620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6" name="文字方塊 1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155237" y="3517830"/>
            <a:ext cx="1851025" cy="2308324"/>
          </a:xfrm>
          <a:prstGeom prst="rect">
            <a:avLst/>
          </a:prstGeom>
          <a:noFill/>
        </p:spPr>
        <p:txBody xmlns:c="http://schemas.openxmlformats.org/drawingml/2006/chart" xmlns:pic="http://schemas.openxmlformats.org/drawingml/2006/picture" xmlns:dgm="http://schemas.openxmlformats.org/drawingml/2006/diagram">
          <a:bodyPr rtlCol="0" vert="horz" wrap="square">
            <a:spAutoFit/>
          </a:bodyPr>
          <a:lstStyle/>
          <a:p>
            <a:r>
              <a:rPr altLang="zh-TW" dirty="0" lang="en-US" smtClean="0">
                <a:uFillTx/>
              </a:rPr>
              <a:t>Colleague</a:t>
            </a:r>
            <a:r>
              <a:rPr altLang="en-US" dirty="0" lang="zh-TW" smtClean="0">
                <a:uFillTx/>
              </a:rPr>
              <a:t>執行過程中如果需要其他</a:t>
            </a:r>
            <a:r>
              <a:rPr altLang="zh-TW" dirty="0" lang="en-US" smtClean="0">
                <a:uFillTx/>
              </a:rPr>
              <a:t>Colleague</a:t>
            </a:r>
            <a:r>
              <a:rPr altLang="en-US" dirty="0" lang="zh-TW" smtClean="0">
                <a:uFillTx/>
              </a:rPr>
              <a:t>幫忙則會呼叫</a:t>
            </a:r>
            <a:endParaRPr altLang="zh-TW" dirty="0" lang="en-US" smtClean="0">
              <a:uFillTx/>
            </a:endParaRPr>
          </a:p>
          <a:p>
            <a:r>
              <a:rPr altLang="zh-TW" dirty="0" lang="en-US" smtClean="0">
                <a:uFillTx/>
              </a:rPr>
              <a:t>Mediator</a:t>
            </a:r>
            <a:r>
              <a:rPr altLang="en-US" dirty="0" lang="zh-TW" smtClean="0">
                <a:uFillTx/>
              </a:rPr>
              <a:t>去通知其他</a:t>
            </a:r>
            <a:r>
              <a:rPr altLang="zh-TW" dirty="0" lang="en-US" smtClean="0">
                <a:uFillTx/>
              </a:rPr>
              <a:t>Colleague</a:t>
            </a:r>
            <a:r>
              <a:rPr altLang="en-US" dirty="0" lang="zh-TW" smtClean="0">
                <a:uFillTx/>
              </a:rPr>
              <a:t>幫忙</a:t>
            </a:r>
          </a:p>
          <a:p>
            <a:endParaRPr altLang="en-US" dirty="0" lang="zh-TW">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1524000" y="1752599"/>
            <a:ext cx="9144000" cy="881063"/>
          </a:xfrm>
        </p:spPr>
        <p:txBody xmlns:c="http://schemas.openxmlformats.org/drawingml/2006/chart" xmlns:pic="http://schemas.openxmlformats.org/drawingml/2006/picture" xmlns:dgm="http://schemas.openxmlformats.org/drawingml/2006/diagram">
          <a:bodyPr>
            <a:normAutofit fontScale="90000"/>
          </a:bodyPr>
          <a:lstStyle/>
          <a:p>
            <a:r>
              <a:rPr altLang="zh-TW" dirty="0" lang="en-US" smtClean="0">
                <a:uFillTx/>
              </a:rPr>
              <a:t>Façade  vs  Mediator</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1524000" y="3035300"/>
            <a:ext cx="3276600" cy="2222500"/>
          </a:xfrm>
        </p:spPr>
        <p:txBody xmlns:c="http://schemas.openxmlformats.org/drawingml/2006/chart" xmlns:pic="http://schemas.openxmlformats.org/drawingml/2006/picture" xmlns:dgm="http://schemas.openxmlformats.org/drawingml/2006/diagram">
          <a:bodyPr/>
          <a:lstStyle/>
          <a:p>
            <a:r>
              <a:rPr altLang="zh-TW" dirty="0" lang="en-US" smtClean="0">
                <a:uFillTx/>
                <a:latin charset="-120" panose="020B0604030504040204" pitchFamily="34" typeface="微軟正黑體"/>
                <a:ea charset="-120" panose="020B0604030504040204" pitchFamily="34" typeface="微軟正黑體"/>
              </a:rPr>
              <a:t>Façade</a:t>
            </a:r>
            <a:r>
              <a:rPr altLang="en-US" dirty="0" lang="zh-TW" smtClean="0">
                <a:uFillTx/>
                <a:latin charset="-120" panose="020B0604030504040204" pitchFamily="34" typeface="微軟正黑體"/>
                <a:ea charset="-120" panose="020B0604030504040204" pitchFamily="34" typeface="微軟正黑體"/>
              </a:rPr>
              <a:t>是希望</a:t>
            </a:r>
            <a:r>
              <a:rPr altLang="en-US" dirty="0" lang="zh-TW" smtClean="0">
                <a:solidFill>
                  <a:srgbClr val="FF0000"/>
                </a:solidFill>
                <a:uFillTx/>
                <a:latin charset="-120" panose="020B0604030504040204" pitchFamily="34" typeface="微軟正黑體"/>
                <a:ea charset="-120" panose="020B0604030504040204" pitchFamily="34" typeface="微軟正黑體"/>
              </a:rPr>
              <a:t>提供一個介面對外</a:t>
            </a:r>
            <a:r>
              <a:rPr altLang="en-US" dirty="0" lang="zh-TW" smtClean="0">
                <a:uFillTx/>
                <a:latin charset="-120" panose="020B0604030504040204" pitchFamily="34" typeface="微軟正黑體"/>
                <a:ea charset="-120" panose="020B0604030504040204" pitchFamily="34" typeface="微軟正黑體"/>
              </a:rPr>
              <a:t>提供操作</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使用者不用知道任何底下的子系統運</a:t>
            </a:r>
            <a:r>
              <a:rPr altLang="en-US" dirty="0" lang="zh-TW">
                <a:uFillTx/>
                <a:latin charset="-120" panose="020B0604030504040204" pitchFamily="34" typeface="微軟正黑體"/>
                <a:ea charset="-120" panose="020B0604030504040204" pitchFamily="34" typeface="微軟正黑體"/>
              </a:rPr>
              <a:t>作</a:t>
            </a:r>
          </a:p>
        </p:txBody>
      </p:sp>
      <p:sp>
        <p:nvSpPr>
          <p:cNvPr xmlns:c="http://schemas.openxmlformats.org/drawingml/2006/chart" xmlns:pic="http://schemas.openxmlformats.org/drawingml/2006/picture" xmlns:dgm="http://schemas.openxmlformats.org/drawingml/2006/diagram" id="4" name="副標題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035800" y="3035300"/>
            <a:ext cx="3276600" cy="2222500"/>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normAutofit/>
          </a:bodyPr>
          <a:lstStyle>
            <a:lvl1pPr algn="ctr" defTabSz="914400" eaLnBrk="1" hangingPunct="1" indent="0" latinLnBrk="0" marL="0" rtl="0">
              <a:lnSpc>
                <a:spcPct val="90000"/>
              </a:lnSpc>
              <a:spcBef>
                <a:spcPts val="1000"/>
              </a:spcBef>
              <a:buFont charset="0" panose="020B0604020202020204" pitchFamily="34" typeface="Arial"/>
              <a:buNone/>
              <a:defRPr kern="1200" sz="2400">
                <a:solidFill>
                  <a:schemeClr val="tx1"/>
                </a:solidFill>
                <a:uFillTx/>
                <a:latin typeface="+mn-lt"/>
                <a:ea typeface="+mn-ea"/>
                <a:cs typeface="+mn-cs"/>
              </a:defRPr>
            </a:lvl1pPr>
            <a:lvl2pPr algn="ctr" defTabSz="914400" eaLnBrk="1" hangingPunct="1" indent="0" latinLnBrk="0" marL="457200" rtl="0">
              <a:lnSpc>
                <a:spcPct val="90000"/>
              </a:lnSpc>
              <a:spcBef>
                <a:spcPts val="500"/>
              </a:spcBef>
              <a:buFont charset="0" panose="020B0604020202020204" pitchFamily="34" typeface="Arial"/>
              <a:buNone/>
              <a:defRPr kern="1200" sz="2000">
                <a:solidFill>
                  <a:schemeClr val="tx1"/>
                </a:solidFill>
                <a:uFillTx/>
                <a:latin typeface="+mn-lt"/>
                <a:ea typeface="+mn-ea"/>
                <a:cs typeface="+mn-cs"/>
              </a:defRPr>
            </a:lvl2pPr>
            <a:lvl3pPr algn="ctr" defTabSz="914400" eaLnBrk="1" hangingPunct="1" indent="0" latinLnBrk="0" marL="914400" rtl="0">
              <a:lnSpc>
                <a:spcPct val="90000"/>
              </a:lnSpc>
              <a:spcBef>
                <a:spcPts val="500"/>
              </a:spcBef>
              <a:buFont charset="0" panose="020B0604020202020204" pitchFamily="34" typeface="Arial"/>
              <a:buNone/>
              <a:defRPr kern="1200" sz="1800">
                <a:solidFill>
                  <a:schemeClr val="tx1"/>
                </a:solidFill>
                <a:uFillTx/>
                <a:latin typeface="+mn-lt"/>
                <a:ea typeface="+mn-ea"/>
                <a:cs typeface="+mn-cs"/>
              </a:defRPr>
            </a:lvl3pPr>
            <a:lvl4pPr algn="ctr" defTabSz="914400" eaLnBrk="1" hangingPunct="1" indent="0" latinLnBrk="0" marL="1371600" rtl="0">
              <a:lnSpc>
                <a:spcPct val="90000"/>
              </a:lnSpc>
              <a:spcBef>
                <a:spcPts val="500"/>
              </a:spcBef>
              <a:buFont charset="0" panose="020B0604020202020204" pitchFamily="34" typeface="Arial"/>
              <a:buNone/>
              <a:defRPr kern="1200" sz="1600">
                <a:solidFill>
                  <a:schemeClr val="tx1"/>
                </a:solidFill>
                <a:uFillTx/>
                <a:latin typeface="+mn-lt"/>
                <a:ea typeface="+mn-ea"/>
                <a:cs typeface="+mn-cs"/>
              </a:defRPr>
            </a:lvl4pPr>
            <a:lvl5pPr algn="ctr" defTabSz="914400" eaLnBrk="1" hangingPunct="1" indent="0" latinLnBrk="0" marL="1828800" rtl="0">
              <a:lnSpc>
                <a:spcPct val="90000"/>
              </a:lnSpc>
              <a:spcBef>
                <a:spcPts val="500"/>
              </a:spcBef>
              <a:buFont charset="0" panose="020B0604020202020204" pitchFamily="34" typeface="Arial"/>
              <a:buNone/>
              <a:defRPr kern="1200" sz="1600">
                <a:solidFill>
                  <a:schemeClr val="tx1"/>
                </a:solidFill>
                <a:uFillTx/>
                <a:latin typeface="+mn-lt"/>
                <a:ea typeface="+mn-ea"/>
                <a:cs typeface="+mn-cs"/>
              </a:defRPr>
            </a:lvl5pPr>
            <a:lvl6pPr algn="ctr" defTabSz="914400" eaLnBrk="1" hangingPunct="1" indent="0" latinLnBrk="0" marL="2286000" rtl="0">
              <a:lnSpc>
                <a:spcPct val="90000"/>
              </a:lnSpc>
              <a:spcBef>
                <a:spcPts val="500"/>
              </a:spcBef>
              <a:buFont charset="0" panose="020B0604020202020204" pitchFamily="34" typeface="Arial"/>
              <a:buNone/>
              <a:defRPr kern="1200" sz="1600">
                <a:solidFill>
                  <a:schemeClr val="tx1"/>
                </a:solidFill>
                <a:uFillTx/>
                <a:latin typeface="+mn-lt"/>
                <a:ea typeface="+mn-ea"/>
                <a:cs typeface="+mn-cs"/>
              </a:defRPr>
            </a:lvl6pPr>
            <a:lvl7pPr algn="ctr" defTabSz="914400" eaLnBrk="1" hangingPunct="1" indent="0" latinLnBrk="0" marL="2743200" rtl="0">
              <a:lnSpc>
                <a:spcPct val="90000"/>
              </a:lnSpc>
              <a:spcBef>
                <a:spcPts val="500"/>
              </a:spcBef>
              <a:buFont charset="0" panose="020B0604020202020204" pitchFamily="34" typeface="Arial"/>
              <a:buNone/>
              <a:defRPr kern="1200" sz="1600">
                <a:solidFill>
                  <a:schemeClr val="tx1"/>
                </a:solidFill>
                <a:uFillTx/>
                <a:latin typeface="+mn-lt"/>
                <a:ea typeface="+mn-ea"/>
                <a:cs typeface="+mn-cs"/>
              </a:defRPr>
            </a:lvl7pPr>
            <a:lvl8pPr algn="ctr" defTabSz="914400" eaLnBrk="1" hangingPunct="1" indent="0" latinLnBrk="0" marL="3200400" rtl="0">
              <a:lnSpc>
                <a:spcPct val="90000"/>
              </a:lnSpc>
              <a:spcBef>
                <a:spcPts val="500"/>
              </a:spcBef>
              <a:buFont charset="0" panose="020B0604020202020204" pitchFamily="34" typeface="Arial"/>
              <a:buNone/>
              <a:defRPr kern="1200" sz="1600">
                <a:solidFill>
                  <a:schemeClr val="tx1"/>
                </a:solidFill>
                <a:uFillTx/>
                <a:latin typeface="+mn-lt"/>
                <a:ea typeface="+mn-ea"/>
                <a:cs typeface="+mn-cs"/>
              </a:defRPr>
            </a:lvl8pPr>
            <a:lvl9pPr algn="ctr" defTabSz="914400" eaLnBrk="1" hangingPunct="1" indent="0" latinLnBrk="0" marL="3657600" rtl="0">
              <a:lnSpc>
                <a:spcPct val="90000"/>
              </a:lnSpc>
              <a:spcBef>
                <a:spcPts val="500"/>
              </a:spcBef>
              <a:buFont charset="0" panose="020B0604020202020204" pitchFamily="34" typeface="Arial"/>
              <a:buNone/>
              <a:defRPr kern="1200" sz="1600">
                <a:solidFill>
                  <a:schemeClr val="tx1"/>
                </a:solidFill>
                <a:uFillTx/>
                <a:latin typeface="+mn-lt"/>
                <a:ea typeface="+mn-ea"/>
                <a:cs typeface="+mn-cs"/>
              </a:defRPr>
            </a:lvl9pPr>
          </a:lstStyle>
          <a:p>
            <a:r>
              <a:rPr altLang="zh-TW" dirty="0" lang="en-US" smtClean="0">
                <a:uFillTx/>
                <a:latin charset="-120" panose="020B0604030504040204" pitchFamily="34" typeface="微軟正黑體"/>
                <a:ea charset="-120" panose="020B0604030504040204" pitchFamily="34" typeface="微軟正黑體"/>
              </a:rPr>
              <a:t>Mediator</a:t>
            </a:r>
            <a:r>
              <a:rPr altLang="en-US" dirty="0" lang="zh-TW" smtClean="0">
                <a:uFillTx/>
                <a:latin charset="-120" panose="020B0604030504040204" pitchFamily="34" typeface="微軟正黑體"/>
                <a:ea charset="-120" panose="020B0604030504040204" pitchFamily="34" typeface="微軟正黑體"/>
              </a:rPr>
              <a:t>是當</a:t>
            </a:r>
            <a:r>
              <a:rPr altLang="en-US" dirty="0" lang="zh-TW" smtClean="0">
                <a:solidFill>
                  <a:srgbClr val="FF0000"/>
                </a:solidFill>
                <a:uFillTx/>
                <a:latin charset="-120" panose="020B0604030504040204" pitchFamily="34" typeface="微軟正黑體"/>
                <a:ea charset="-120" panose="020B0604030504040204" pitchFamily="34" typeface="微軟正黑體"/>
              </a:rPr>
              <a:t>系統內部</a:t>
            </a:r>
            <a:r>
              <a:rPr altLang="en-US" dirty="0" lang="zh-TW" smtClean="0">
                <a:uFillTx/>
                <a:latin charset="-120" panose="020B0604030504040204" pitchFamily="34" typeface="微軟正黑體"/>
                <a:ea charset="-120" panose="020B0604030504040204" pitchFamily="34" typeface="微軟正黑體"/>
              </a:rPr>
              <a:t>之間運作非常複雜</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彼此的耦合太高的時候需要一個中介者來</a:t>
            </a:r>
            <a:r>
              <a:rPr altLang="en-US" dirty="0" lang="zh-TW" smtClean="0">
                <a:solidFill>
                  <a:srgbClr val="FF0000"/>
                </a:solidFill>
                <a:uFillTx/>
                <a:latin charset="-120" panose="020B0604030504040204" pitchFamily="34" typeface="微軟正黑體"/>
                <a:ea charset="-120" panose="020B0604030504040204" pitchFamily="34" typeface="微軟正黑體"/>
              </a:rPr>
              <a:t>調節</a:t>
            </a:r>
            <a:r>
              <a:rPr altLang="en-US" dirty="0" lang="zh-TW" smtClean="0">
                <a:uFillTx/>
                <a:latin charset="-120" panose="020B0604030504040204" pitchFamily="34" typeface="微軟正黑體"/>
                <a:ea charset="-120" panose="020B0604030504040204" pitchFamily="34" typeface="微軟正黑體"/>
              </a:rPr>
              <a:t>系統之間的運作</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Interpreter</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解釋器模式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Interpreter UML class diagram.svg" id="614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5290281" y="1899139"/>
            <a:ext cx="6150069" cy="3304516"/>
          </a:xfrm>
          <a:prstGeom prst="rect">
            <a:avLst/>
          </a:prstGeom>
          <a:noFill/>
        </p:spPr>
      </p:pic>
      <p:sp>
        <p:nvSpPr>
          <p:cNvPr xmlns:c="http://schemas.openxmlformats.org/drawingml/2006/chart" xmlns:pic="http://schemas.openxmlformats.org/drawingml/2006/picture" xmlns:dgm="http://schemas.openxmlformats.org/drawingml/2006/diagram" id="2" name="文字方塊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44062" y="2027903"/>
            <a:ext cx="4446219" cy="3046988"/>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400">
                <a:uFillTx/>
                <a:latin charset="-120" panose="020B0604030504040204" pitchFamily="34" typeface="微軟正黑體"/>
                <a:ea charset="-120" panose="020B0604030504040204" pitchFamily="34" typeface="微軟正黑體"/>
              </a:rPr>
              <a:t>在處理一些複雜的問題上我們希望可以透過分析器把問題丟進去，答案會自然產生</a:t>
            </a:r>
            <a:endParaRPr altLang="zh-TW" dirty="0" lang="en-US" smtClean="0" sz="2400">
              <a:uFillTx/>
              <a:latin charset="-120" panose="020B0604030504040204" pitchFamily="34" typeface="微軟正黑體"/>
              <a:ea charset="-120" panose="020B0604030504040204" pitchFamily="34" typeface="微軟正黑體"/>
            </a:endParaRPr>
          </a:p>
          <a:p>
            <a:endParaRPr altLang="zh-TW" dirty="0" lang="en-US" smtClean="0" sz="2400">
              <a:uFillTx/>
              <a:latin charset="-120" panose="020B0604030504040204" pitchFamily="34" typeface="微軟正黑體"/>
              <a:ea charset="-120" panose="020B0604030504040204" pitchFamily="34" typeface="微軟正黑體"/>
            </a:endParaRPr>
          </a:p>
          <a:p>
            <a:r>
              <a:rPr altLang="en-US" dirty="0" lang="zh-TW" smtClean="0" sz="2400">
                <a:uFillTx/>
                <a:latin charset="-120" panose="020B0604030504040204" pitchFamily="34" typeface="微軟正黑體"/>
                <a:ea charset="-120" panose="020B0604030504040204" pitchFamily="34" typeface="微軟正黑體"/>
              </a:rPr>
              <a:t>然而當問題變數改變時不必修改原本寫好的分析器</a:t>
            </a:r>
            <a:endParaRPr altLang="zh-TW" dirty="0" lang="en-US" smtClean="0" sz="2400">
              <a:uFillTx/>
              <a:latin charset="-120" panose="020B0604030504040204" pitchFamily="34" typeface="微軟正黑體"/>
              <a:ea charset="-120" panose="020B0604030504040204" pitchFamily="34" typeface="微軟正黑體"/>
            </a:endParaRPr>
          </a:p>
          <a:p>
            <a:endParaRPr altLang="zh-TW" dirty="0" lang="en-US" smtClean="0" sz="2400">
              <a:uFillTx/>
              <a:latin charset="-120" panose="020B0604030504040204" pitchFamily="34" typeface="微軟正黑體"/>
              <a:ea charset="-120" panose="020B0604030504040204" pitchFamily="34" typeface="微軟正黑體"/>
            </a:endParaRPr>
          </a:p>
          <a:p>
            <a:r>
              <a:rPr altLang="en-US" dirty="0" lang="zh-TW" smtClean="0" sz="2400">
                <a:uFillTx/>
                <a:latin charset="-120" panose="020B0604030504040204" pitchFamily="34" typeface="微軟正黑體"/>
                <a:ea charset="-120" panose="020B0604030504040204" pitchFamily="34" typeface="微軟正黑體"/>
              </a:rPr>
              <a:t>就會使用到</a:t>
            </a:r>
            <a:r>
              <a:rPr altLang="zh-TW" dirty="0" lang="en-US" smtClean="0" sz="2400">
                <a:uFillTx/>
                <a:latin charset="-120" panose="020B0604030504040204" pitchFamily="34" typeface="微軟正黑體"/>
                <a:ea charset="-120" panose="020B0604030504040204" pitchFamily="34" typeface="微軟正黑體"/>
              </a:rPr>
              <a:t>Interpreter</a:t>
            </a: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2"/>
          <a:srcRect r="6372" t="65425"/>
          <a:stretch/>
        </p:blipFill>
        <p:spPr xmlns:c="http://schemas.openxmlformats.org/drawingml/2006/chart" xmlns:pic="http://schemas.openxmlformats.org/drawingml/2006/picture" xmlns:dgm="http://schemas.openxmlformats.org/drawingml/2006/diagram">
          <a:xfrm>
            <a:off x="5675957" y="138886"/>
            <a:ext cx="6687501" cy="2124222"/>
          </a:xfrm>
          <a:prstGeom prst="rect">
            <a:avLst/>
          </a:prstGeom>
        </p:spPr>
      </p:pic>
      <p:sp>
        <p:nvSpPr>
          <p:cNvPr xmlns:c="http://schemas.openxmlformats.org/drawingml/2006/chart" xmlns:pic="http://schemas.openxmlformats.org/drawingml/2006/picture" xmlns:dgm="http://schemas.openxmlformats.org/drawingml/2006/diagram" id="3" name="文字方塊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83778" y="521167"/>
            <a:ext cx="5094869" cy="830997"/>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400">
                <a:uFillTx/>
                <a:latin charset="-120" panose="020B0604030504040204" pitchFamily="34" typeface="微軟正黑體"/>
                <a:ea charset="-120" panose="020B0604030504040204" pitchFamily="34" typeface="微軟正黑體"/>
              </a:rPr>
              <a:t>我們試著為這個決策原則建立一</a:t>
            </a:r>
            <a:r>
              <a:rPr altLang="en-US" dirty="0" lang="zh-TW" sz="2400">
                <a:uFillTx/>
                <a:latin charset="-120" panose="020B0604030504040204" pitchFamily="34" typeface="微軟正黑體"/>
                <a:ea charset="-120" panose="020B0604030504040204" pitchFamily="34" typeface="微軟正黑體"/>
              </a:rPr>
              <a:t>棵</a:t>
            </a:r>
            <a:r>
              <a:rPr altLang="en-US" dirty="0" lang="zh-TW" smtClean="0" sz="2400">
                <a:uFillTx/>
                <a:latin charset="-120" panose="020B0604030504040204" pitchFamily="34" typeface="微軟正黑體"/>
                <a:ea charset="-120" panose="020B0604030504040204" pitchFamily="34" typeface="微軟正黑體"/>
              </a:rPr>
              <a:t>樹</a:t>
            </a:r>
            <a:endParaRPr altLang="zh-TW" dirty="0" lang="en-US" smtClean="0" sz="2400">
              <a:uFillTx/>
              <a:latin charset="-120" panose="020B0604030504040204" pitchFamily="34" typeface="微軟正黑體"/>
              <a:ea charset="-120" panose="020B0604030504040204" pitchFamily="34" typeface="微軟正黑體"/>
            </a:endParaRPr>
          </a:p>
          <a:p>
            <a:r>
              <a:rPr altLang="en-US" dirty="0" lang="zh-TW" smtClean="0" sz="2400">
                <a:uFillTx/>
                <a:latin charset="-120" panose="020B0604030504040204" pitchFamily="34" typeface="微軟正黑體"/>
                <a:ea charset="-120" panose="020B0604030504040204" pitchFamily="34" typeface="微軟正黑體"/>
              </a:rPr>
              <a:t>並使用</a:t>
            </a:r>
            <a:r>
              <a:rPr altLang="zh-TW" dirty="0" lang="en-US" smtClean="0" sz="2400">
                <a:uFillTx/>
                <a:latin charset="-120" panose="020B0604030504040204" pitchFamily="34" typeface="微軟正黑體"/>
                <a:ea charset="-120" panose="020B0604030504040204" pitchFamily="34" typeface="微軟正黑體"/>
              </a:rPr>
              <a:t>Interpreter</a:t>
            </a:r>
            <a:r>
              <a:rPr altLang="en-US" dirty="0" lang="zh-TW" smtClean="0" sz="2400">
                <a:uFillTx/>
                <a:latin charset="-120" panose="020B0604030504040204" pitchFamily="34" typeface="微軟正黑體"/>
                <a:ea charset="-120" panose="020B0604030504040204" pitchFamily="34" typeface="微軟正黑體"/>
              </a:rPr>
              <a:t>求出答案</a:t>
            </a:r>
            <a:endParaRPr altLang="en-US" dirty="0" lang="zh-TW" sz="240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4" name="向下箭號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rot="3126054">
            <a:off x="5529514" y="1708181"/>
            <a:ext cx="859218" cy="1152610"/>
          </a:xfrm>
          <a:prstGeom prst="downArrow">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grpSp>
        <p:nvGrpSpPr>
          <p:cNvPr xmlns:c="http://schemas.openxmlformats.org/drawingml/2006/chart" xmlns:pic="http://schemas.openxmlformats.org/drawingml/2006/picture" xmlns:dgm="http://schemas.openxmlformats.org/drawingml/2006/diagram" id="76" name="群組 7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83778" y="2037316"/>
            <a:ext cx="8245846" cy="4360114"/>
            <a:chOff x="1059502" y="2509265"/>
            <a:chExt cx="8245846" cy="4360114"/>
          </a:xfrm>
        </p:grpSpPr>
        <p:grpSp>
          <p:nvGrpSpPr>
            <p:cNvPr xmlns:c="http://schemas.openxmlformats.org/drawingml/2006/chart" xmlns:pic="http://schemas.openxmlformats.org/drawingml/2006/picture" xmlns:dgm="http://schemas.openxmlformats.org/drawingml/2006/diagram" id="7" name="群組 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3622794" y="2509265"/>
              <a:ext cx="1019125" cy="942534"/>
              <a:chOff x="3033703" y="2771336"/>
              <a:chExt cx="1156023" cy="1069144"/>
            </a:xfrm>
          </p:grpSpPr>
          <p:sp>
            <p:nvSpPr>
              <p:cNvPr xmlns:c="http://schemas.openxmlformats.org/drawingml/2006/chart" xmlns:pic="http://schemas.openxmlformats.org/drawingml/2006/picture" xmlns:dgm="http://schemas.openxmlformats.org/drawingml/2006/diagram" id="5" name="橢圓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033703" y="2771336"/>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6" name="文字方塊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033703" y="3121241"/>
                <a:ext cx="1156023" cy="3840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1600">
                    <a:uFillTx/>
                  </a:rPr>
                  <a:t>promoted</a:t>
                </a:r>
                <a:endParaRPr altLang="en-US" dirty="0" lang="zh-TW" sz="1600">
                  <a:uFillTx/>
                </a:endParaRPr>
              </a:p>
            </p:txBody>
          </p:sp>
        </p:grpSp>
        <p:grpSp>
          <p:nvGrpSpPr>
            <p:cNvPr xmlns:c="http://schemas.openxmlformats.org/drawingml/2006/chart" xmlns:pic="http://schemas.openxmlformats.org/drawingml/2006/picture" xmlns:dgm="http://schemas.openxmlformats.org/drawingml/2006/diagram" id="11" name="群組 1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2021682" y="3584108"/>
              <a:ext cx="1012020" cy="942534"/>
              <a:chOff x="2775854" y="2586669"/>
              <a:chExt cx="1147964" cy="1069144"/>
            </a:xfrm>
          </p:grpSpPr>
          <p:sp>
            <p:nvSpPr>
              <p:cNvPr xmlns:c="http://schemas.openxmlformats.org/drawingml/2006/chart" xmlns:pic="http://schemas.openxmlformats.org/drawingml/2006/picture" xmlns:dgm="http://schemas.openxmlformats.org/drawingml/2006/diagram" id="12" name="橢圓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4" y="2586669"/>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3" name="文字方塊 1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799909" y="2959540"/>
                <a:ext cx="1061107" cy="3840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1600">
                    <a:uFillTx/>
                  </a:rPr>
                  <a:t>10%raise</a:t>
                </a:r>
                <a:endParaRPr altLang="en-US" dirty="0" lang="zh-TW" sz="1600">
                  <a:uFillTx/>
                </a:endParaRPr>
              </a:p>
            </p:txBody>
          </p:sp>
        </p:grpSp>
        <p:cxnSp>
          <p:nvCxnSpPr>
            <p:cNvPr xmlns:c="http://schemas.openxmlformats.org/drawingml/2006/chart" xmlns:pic="http://schemas.openxmlformats.org/drawingml/2006/picture" xmlns:dgm="http://schemas.openxmlformats.org/drawingml/2006/diagram" id="15" name="直線單箭頭接點 14"/>
            <p:cNvCxnSpPr xmlns:c="http://schemas.openxmlformats.org/drawingml/2006/chart" xmlns:pic="http://schemas.openxmlformats.org/drawingml/2006/picture" xmlns:dgm="http://schemas.openxmlformats.org/drawingml/2006/diagram">
              <a:stCxn id="5" idx="3"/>
              <a:endCxn id="12" idx="7"/>
            </p:cNvCxnSpPr>
            <p:nvPr/>
          </p:nvCxnSpPr>
          <p:spPr xmlns:c="http://schemas.openxmlformats.org/drawingml/2006/chart" xmlns:pic="http://schemas.openxmlformats.org/drawingml/2006/picture" xmlns:dgm="http://schemas.openxmlformats.org/drawingml/2006/diagram">
            <a:xfrm flipH="1">
              <a:off x="2885495" y="3313768"/>
              <a:ext cx="885506" cy="408371"/>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grpSp>
          <p:nvGrpSpPr>
            <p:cNvPr xmlns:c="http://schemas.openxmlformats.org/drawingml/2006/chart" xmlns:pic="http://schemas.openxmlformats.org/drawingml/2006/picture" xmlns:dgm="http://schemas.openxmlformats.org/drawingml/2006/diagram" id="17" name="群組 1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5228184" y="3679450"/>
              <a:ext cx="1012020" cy="942534"/>
              <a:chOff x="2775854" y="2586669"/>
              <a:chExt cx="1147964" cy="1069144"/>
            </a:xfrm>
          </p:grpSpPr>
          <p:sp>
            <p:nvSpPr>
              <p:cNvPr xmlns:c="http://schemas.openxmlformats.org/drawingml/2006/chart" xmlns:pic="http://schemas.openxmlformats.org/drawingml/2006/picture" xmlns:dgm="http://schemas.openxmlformats.org/drawingml/2006/diagram" id="18" name="橢圓 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4" y="2586669"/>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9" name="文字方塊 1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882051" y="2790608"/>
                <a:ext cx="935570" cy="663327"/>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gn="ctr"/>
                <a:r>
                  <a:rPr altLang="zh-TW" dirty="0" lang="en-US" smtClean="0" sz="1600">
                    <a:uFillTx/>
                  </a:rPr>
                  <a:t>work</a:t>
                </a:r>
              </a:p>
              <a:p>
                <a:pPr algn="ctr"/>
                <a:r>
                  <a:rPr altLang="zh-TW" dirty="0" lang="en-US" smtClean="0" sz="1600">
                    <a:uFillTx/>
                  </a:rPr>
                  <a:t>interest</a:t>
                </a:r>
                <a:endParaRPr altLang="en-US" dirty="0" lang="zh-TW" sz="1600">
                  <a:uFillTx/>
                </a:endParaRPr>
              </a:p>
            </p:txBody>
          </p:sp>
        </p:grpSp>
        <p:cxnSp>
          <p:nvCxnSpPr>
            <p:cNvPr xmlns:c="http://schemas.openxmlformats.org/drawingml/2006/chart" xmlns:pic="http://schemas.openxmlformats.org/drawingml/2006/picture" xmlns:dgm="http://schemas.openxmlformats.org/drawingml/2006/diagram" id="21" name="直線單箭頭接點 20"/>
            <p:cNvCxnSpPr xmlns:c="http://schemas.openxmlformats.org/drawingml/2006/chart" xmlns:pic="http://schemas.openxmlformats.org/drawingml/2006/picture" xmlns:dgm="http://schemas.openxmlformats.org/drawingml/2006/diagram">
              <a:stCxn id="5" idx="5"/>
              <a:endCxn id="18" idx="1"/>
            </p:cNvCxnSpPr>
            <p:nvPr/>
          </p:nvCxnSpPr>
          <p:spPr xmlns:c="http://schemas.openxmlformats.org/drawingml/2006/chart" xmlns:pic="http://schemas.openxmlformats.org/drawingml/2006/picture" xmlns:dgm="http://schemas.openxmlformats.org/drawingml/2006/diagram">
            <a:xfrm>
              <a:off x="4486607" y="3313768"/>
              <a:ext cx="889784" cy="503713"/>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2" name="文字方塊 2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082002" y="3192447"/>
              <a:ext cx="296876"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uFillTx/>
                </a:rPr>
                <a:t>Y</a:t>
              </a:r>
              <a:endParaRPr altLang="en-US" dirty="0" lang="zh-TW">
                <a:uFillTx/>
              </a:endParaRPr>
            </a:p>
          </p:txBody>
        </p:sp>
        <p:sp>
          <p:nvSpPr>
            <p:cNvPr xmlns:c="http://schemas.openxmlformats.org/drawingml/2006/chart" xmlns:pic="http://schemas.openxmlformats.org/drawingml/2006/picture" xmlns:dgm="http://schemas.openxmlformats.org/drawingml/2006/diagram" id="23" name="文字方塊 2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972906" y="3267133"/>
              <a:ext cx="333746"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uFillTx/>
                </a:rPr>
                <a:t>N</a:t>
              </a:r>
              <a:endParaRPr altLang="en-US" dirty="0" lang="zh-TW">
                <a:uFillTx/>
              </a:endParaRPr>
            </a:p>
          </p:txBody>
        </p:sp>
        <p:grpSp>
          <p:nvGrpSpPr>
            <p:cNvPr xmlns:c="http://schemas.openxmlformats.org/drawingml/2006/chart" xmlns:pic="http://schemas.openxmlformats.org/drawingml/2006/picture" xmlns:dgm="http://schemas.openxmlformats.org/drawingml/2006/diagram" id="24" name="群組 2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059502" y="4744279"/>
              <a:ext cx="1012020" cy="942534"/>
              <a:chOff x="2775854" y="2586669"/>
              <a:chExt cx="1147964" cy="1069144"/>
            </a:xfrm>
          </p:grpSpPr>
          <p:sp>
            <p:nvSpPr>
              <p:cNvPr xmlns:c="http://schemas.openxmlformats.org/drawingml/2006/chart" xmlns:pic="http://schemas.openxmlformats.org/drawingml/2006/picture" xmlns:dgm="http://schemas.openxmlformats.org/drawingml/2006/diagram" id="25" name="橢圓 2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4" y="2586669"/>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26" name="文字方塊 2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057230" y="2929225"/>
                <a:ext cx="585212" cy="3840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1600">
                    <a:uFillTx/>
                  </a:rPr>
                  <a:t>stay</a:t>
                </a:r>
                <a:endParaRPr altLang="en-US" dirty="0" lang="zh-TW" sz="1600">
                  <a:uFillTx/>
                </a:endParaRPr>
              </a:p>
            </p:txBody>
          </p:sp>
        </p:grpSp>
        <p:cxnSp>
          <p:nvCxnSpPr>
            <p:cNvPr xmlns:c="http://schemas.openxmlformats.org/drawingml/2006/chart" xmlns:pic="http://schemas.openxmlformats.org/drawingml/2006/picture" xmlns:dgm="http://schemas.openxmlformats.org/drawingml/2006/diagram" id="27" name="直線單箭頭接點 26"/>
            <p:cNvCxnSpPr xmlns:c="http://schemas.openxmlformats.org/drawingml/2006/chart" xmlns:pic="http://schemas.openxmlformats.org/drawingml/2006/picture" xmlns:dgm="http://schemas.openxmlformats.org/drawingml/2006/diagram">
              <a:stCxn id="12" idx="3"/>
              <a:endCxn id="25" idx="7"/>
            </p:cNvCxnSpPr>
            <p:nvPr/>
          </p:nvCxnSpPr>
          <p:spPr xmlns:c="http://schemas.openxmlformats.org/drawingml/2006/chart" xmlns:pic="http://schemas.openxmlformats.org/drawingml/2006/picture" xmlns:dgm="http://schemas.openxmlformats.org/drawingml/2006/diagram">
            <a:xfrm flipH="1">
              <a:off x="1923315" y="4388611"/>
              <a:ext cx="246574" cy="493699"/>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8" name="文字方塊 2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711165" y="4269254"/>
              <a:ext cx="296876"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uFillTx/>
                </a:rPr>
                <a:t>Y</a:t>
              </a:r>
              <a:endParaRPr altLang="en-US" dirty="0" lang="zh-TW">
                <a:uFillTx/>
              </a:endParaRPr>
            </a:p>
          </p:txBody>
        </p:sp>
        <p:grpSp>
          <p:nvGrpSpPr>
            <p:cNvPr xmlns:c="http://schemas.openxmlformats.org/drawingml/2006/chart" xmlns:pic="http://schemas.openxmlformats.org/drawingml/2006/picture" xmlns:dgm="http://schemas.openxmlformats.org/drawingml/2006/diagram" id="30" name="群組 2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2937048" y="4734852"/>
              <a:ext cx="1012020" cy="942534"/>
              <a:chOff x="2775853" y="2529525"/>
              <a:chExt cx="1147964" cy="1069144"/>
            </a:xfrm>
          </p:grpSpPr>
          <p:sp>
            <p:nvSpPr>
              <p:cNvPr xmlns:c="http://schemas.openxmlformats.org/drawingml/2006/chart" xmlns:pic="http://schemas.openxmlformats.org/drawingml/2006/picture" xmlns:dgm="http://schemas.openxmlformats.org/drawingml/2006/diagram" id="31" name="橢圓 3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3" y="2529525"/>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32" name="文字方塊 3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057811" y="2929225"/>
                <a:ext cx="584049" cy="3840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gn="ctr"/>
                <a:r>
                  <a:rPr altLang="zh-TW" dirty="0" lang="en-US" smtClean="0" sz="1600">
                    <a:uFillTx/>
                  </a:rPr>
                  <a:t>quit</a:t>
                </a:r>
                <a:endParaRPr altLang="en-US" dirty="0" lang="zh-TW" sz="1600">
                  <a:uFillTx/>
                </a:endParaRPr>
              </a:p>
            </p:txBody>
          </p:sp>
        </p:grpSp>
        <p:cxnSp>
          <p:nvCxnSpPr>
            <p:cNvPr xmlns:c="http://schemas.openxmlformats.org/drawingml/2006/chart" xmlns:pic="http://schemas.openxmlformats.org/drawingml/2006/picture" xmlns:dgm="http://schemas.openxmlformats.org/drawingml/2006/diagram" id="33" name="直線單箭頭接點 32"/>
            <p:cNvCxnSpPr xmlns:c="http://schemas.openxmlformats.org/drawingml/2006/chart" xmlns:pic="http://schemas.openxmlformats.org/drawingml/2006/picture" xmlns:dgm="http://schemas.openxmlformats.org/drawingml/2006/diagram">
              <a:stCxn id="12" idx="5"/>
              <a:endCxn id="31" idx="1"/>
            </p:cNvCxnSpPr>
            <p:nvPr/>
          </p:nvCxnSpPr>
          <p:spPr xmlns:c="http://schemas.openxmlformats.org/drawingml/2006/chart" xmlns:pic="http://schemas.openxmlformats.org/drawingml/2006/picture" xmlns:dgm="http://schemas.openxmlformats.org/drawingml/2006/diagram">
            <a:xfrm>
              <a:off x="2885495" y="4388611"/>
              <a:ext cx="199760" cy="484272"/>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34" name="文字方塊 3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012003" y="4283117"/>
              <a:ext cx="333746"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uFillTx/>
                </a:rPr>
                <a:t>N</a:t>
              </a:r>
              <a:endParaRPr altLang="en-US" dirty="0" lang="zh-TW">
                <a:uFillTx/>
              </a:endParaRPr>
            </a:p>
          </p:txBody>
        </p:sp>
        <p:grpSp>
          <p:nvGrpSpPr>
            <p:cNvPr xmlns:c="http://schemas.openxmlformats.org/drawingml/2006/chart" xmlns:pic="http://schemas.openxmlformats.org/drawingml/2006/picture" xmlns:dgm="http://schemas.openxmlformats.org/drawingml/2006/diagram" id="39" name="群組 3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266122" y="4734852"/>
              <a:ext cx="1012020" cy="942534"/>
              <a:chOff x="2775854" y="2586669"/>
              <a:chExt cx="1147964" cy="1069144"/>
            </a:xfrm>
          </p:grpSpPr>
          <p:sp>
            <p:nvSpPr>
              <p:cNvPr xmlns:c="http://schemas.openxmlformats.org/drawingml/2006/chart" xmlns:pic="http://schemas.openxmlformats.org/drawingml/2006/picture" xmlns:dgm="http://schemas.openxmlformats.org/drawingml/2006/diagram" id="40" name="橢圓 3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4" y="2586669"/>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41" name="文字方塊 4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819298" y="2934239"/>
                <a:ext cx="1061107" cy="3840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1600">
                    <a:uFillTx/>
                  </a:rPr>
                  <a:t>10%raise</a:t>
                </a:r>
                <a:endParaRPr altLang="en-US" dirty="0" lang="zh-TW" sz="1600">
                  <a:uFillTx/>
                </a:endParaRPr>
              </a:p>
            </p:txBody>
          </p:sp>
        </p:grpSp>
        <p:cxnSp>
          <p:nvCxnSpPr>
            <p:cNvPr xmlns:c="http://schemas.openxmlformats.org/drawingml/2006/chart" xmlns:pic="http://schemas.openxmlformats.org/drawingml/2006/picture" xmlns:dgm="http://schemas.openxmlformats.org/drawingml/2006/diagram" id="42" name="直線單箭頭接點 41"/>
            <p:cNvCxnSpPr xmlns:c="http://schemas.openxmlformats.org/drawingml/2006/chart" xmlns:pic="http://schemas.openxmlformats.org/drawingml/2006/picture" xmlns:dgm="http://schemas.openxmlformats.org/drawingml/2006/diagram">
              <a:stCxn id="18" idx="3"/>
              <a:endCxn id="40" idx="7"/>
            </p:cNvCxnSpPr>
            <p:nvPr/>
          </p:nvCxnSpPr>
          <p:spPr xmlns:c="http://schemas.openxmlformats.org/drawingml/2006/chart" xmlns:pic="http://schemas.openxmlformats.org/drawingml/2006/picture" xmlns:dgm="http://schemas.openxmlformats.org/drawingml/2006/diagram">
            <a:xfrm flipH="1">
              <a:off x="5129935" y="4483953"/>
              <a:ext cx="246456" cy="388930"/>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43" name="文字方塊 4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910827" y="4374947"/>
              <a:ext cx="296876"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uFillTx/>
                </a:rPr>
                <a:t>Y</a:t>
              </a:r>
              <a:endParaRPr altLang="en-US" dirty="0" lang="zh-TW">
                <a:uFillTx/>
              </a:endParaRPr>
            </a:p>
          </p:txBody>
        </p:sp>
        <p:grpSp>
          <p:nvGrpSpPr>
            <p:cNvPr xmlns:c="http://schemas.openxmlformats.org/drawingml/2006/chart" xmlns:pic="http://schemas.openxmlformats.org/drawingml/2006/picture" xmlns:dgm="http://schemas.openxmlformats.org/drawingml/2006/diagram" id="46" name="群組 4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7335091" y="4638586"/>
              <a:ext cx="1012020" cy="942534"/>
              <a:chOff x="2775853" y="2529525"/>
              <a:chExt cx="1147964" cy="1069144"/>
            </a:xfrm>
          </p:grpSpPr>
          <p:sp>
            <p:nvSpPr>
              <p:cNvPr xmlns:c="http://schemas.openxmlformats.org/drawingml/2006/chart" xmlns:pic="http://schemas.openxmlformats.org/drawingml/2006/picture" xmlns:dgm="http://schemas.openxmlformats.org/drawingml/2006/diagram" id="47" name="橢圓 4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3" y="2529525"/>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48" name="文字方塊 4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979839" y="2732433"/>
                <a:ext cx="739990" cy="663327"/>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gn="ctr"/>
                <a:r>
                  <a:rPr altLang="zh-TW" dirty="0" lang="en-US" smtClean="0" sz="1600">
                    <a:uFillTx/>
                  </a:rPr>
                  <a:t>own</a:t>
                </a:r>
              </a:p>
              <a:p>
                <a:pPr algn="ctr"/>
                <a:r>
                  <a:rPr altLang="zh-TW" dirty="0" lang="en-US" smtClean="0" sz="1600">
                    <a:uFillTx/>
                  </a:rPr>
                  <a:t>office</a:t>
                </a:r>
                <a:endParaRPr altLang="en-US" dirty="0" lang="zh-TW" sz="1600">
                  <a:uFillTx/>
                </a:endParaRPr>
              </a:p>
            </p:txBody>
          </p:sp>
        </p:grpSp>
        <p:cxnSp>
          <p:nvCxnSpPr>
            <p:cNvPr xmlns:c="http://schemas.openxmlformats.org/drawingml/2006/chart" xmlns:pic="http://schemas.openxmlformats.org/drawingml/2006/picture" xmlns:dgm="http://schemas.openxmlformats.org/drawingml/2006/diagram" id="49" name="直線單箭頭接點 48"/>
            <p:cNvCxnSpPr xmlns:c="http://schemas.openxmlformats.org/drawingml/2006/chart" xmlns:pic="http://schemas.openxmlformats.org/drawingml/2006/picture" xmlns:dgm="http://schemas.openxmlformats.org/drawingml/2006/diagram">
              <a:stCxn id="18" idx="5"/>
              <a:endCxn id="47" idx="1"/>
            </p:cNvCxnSpPr>
            <p:nvPr/>
          </p:nvCxnSpPr>
          <p:spPr xmlns:c="http://schemas.openxmlformats.org/drawingml/2006/chart" xmlns:pic="http://schemas.openxmlformats.org/drawingml/2006/picture" xmlns:dgm="http://schemas.openxmlformats.org/drawingml/2006/diagram">
            <a:xfrm>
              <a:off x="6091997" y="4483953"/>
              <a:ext cx="1391301" cy="292664"/>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50" name="文字方塊 4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347234" y="4225487"/>
              <a:ext cx="333746"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uFillTx/>
                </a:rPr>
                <a:t>N</a:t>
              </a:r>
              <a:endParaRPr altLang="en-US" dirty="0" lang="zh-TW">
                <a:uFillTx/>
              </a:endParaRPr>
            </a:p>
          </p:txBody>
        </p:sp>
        <p:grpSp>
          <p:nvGrpSpPr>
            <p:cNvPr xmlns:c="http://schemas.openxmlformats.org/drawingml/2006/chart" xmlns:pic="http://schemas.openxmlformats.org/drawingml/2006/picture" xmlns:dgm="http://schemas.openxmlformats.org/drawingml/2006/diagram" id="52" name="群組 5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3292401" y="5921904"/>
              <a:ext cx="1012020" cy="942534"/>
              <a:chOff x="2775854" y="2586669"/>
              <a:chExt cx="1147964" cy="1069144"/>
            </a:xfrm>
          </p:grpSpPr>
          <p:sp>
            <p:nvSpPr>
              <p:cNvPr xmlns:c="http://schemas.openxmlformats.org/drawingml/2006/chart" xmlns:pic="http://schemas.openxmlformats.org/drawingml/2006/picture" xmlns:dgm="http://schemas.openxmlformats.org/drawingml/2006/diagram" id="53" name="橢圓 5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4" y="2586669"/>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54" name="文字方塊 5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057230" y="2929225"/>
                <a:ext cx="585212" cy="3840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1600">
                    <a:uFillTx/>
                  </a:rPr>
                  <a:t>stay</a:t>
                </a:r>
                <a:endParaRPr altLang="en-US" dirty="0" lang="zh-TW" sz="1600">
                  <a:uFillTx/>
                </a:endParaRPr>
              </a:p>
            </p:txBody>
          </p:sp>
        </p:grpSp>
        <p:cxnSp>
          <p:nvCxnSpPr>
            <p:cNvPr xmlns:c="http://schemas.openxmlformats.org/drawingml/2006/chart" xmlns:pic="http://schemas.openxmlformats.org/drawingml/2006/picture" xmlns:dgm="http://schemas.openxmlformats.org/drawingml/2006/diagram" id="55" name="直線單箭頭接點 54"/>
            <p:cNvCxnSpPr xmlns:c="http://schemas.openxmlformats.org/drawingml/2006/chart" xmlns:pic="http://schemas.openxmlformats.org/drawingml/2006/picture" xmlns:dgm="http://schemas.openxmlformats.org/drawingml/2006/diagram">
              <a:stCxn id="40" idx="3"/>
              <a:endCxn id="53" idx="7"/>
            </p:cNvCxnSpPr>
            <p:nvPr/>
          </p:nvCxnSpPr>
          <p:spPr xmlns:c="http://schemas.openxmlformats.org/drawingml/2006/chart" xmlns:pic="http://schemas.openxmlformats.org/drawingml/2006/picture" xmlns:dgm="http://schemas.openxmlformats.org/drawingml/2006/diagram">
            <a:xfrm flipH="1">
              <a:off x="4156214" y="5539355"/>
              <a:ext cx="258115" cy="520580"/>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56" name="文字方塊 5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944064" y="5446879"/>
              <a:ext cx="296876"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uFillTx/>
                </a:rPr>
                <a:t>Y</a:t>
              </a:r>
              <a:endParaRPr altLang="en-US" dirty="0" lang="zh-TW">
                <a:uFillTx/>
              </a:endParaRPr>
            </a:p>
          </p:txBody>
        </p:sp>
        <p:grpSp>
          <p:nvGrpSpPr>
            <p:cNvPr xmlns:c="http://schemas.openxmlformats.org/drawingml/2006/chart" xmlns:pic="http://schemas.openxmlformats.org/drawingml/2006/picture" xmlns:dgm="http://schemas.openxmlformats.org/drawingml/2006/diagram" id="57" name="群組 5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5169947" y="5912477"/>
              <a:ext cx="1012020" cy="942534"/>
              <a:chOff x="2775853" y="2529525"/>
              <a:chExt cx="1147964" cy="1069144"/>
            </a:xfrm>
          </p:grpSpPr>
          <p:sp>
            <p:nvSpPr>
              <p:cNvPr xmlns:c="http://schemas.openxmlformats.org/drawingml/2006/chart" xmlns:pic="http://schemas.openxmlformats.org/drawingml/2006/picture" xmlns:dgm="http://schemas.openxmlformats.org/drawingml/2006/diagram" id="58" name="橢圓 5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3" y="2529525"/>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59" name="文字方塊 5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010028" y="2882774"/>
                <a:ext cx="584049" cy="3840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gn="ctr"/>
                <a:r>
                  <a:rPr altLang="zh-TW" dirty="0" lang="en-US" smtClean="0" sz="1600">
                    <a:uFillTx/>
                  </a:rPr>
                  <a:t>quit</a:t>
                </a:r>
                <a:endParaRPr altLang="en-US" dirty="0" lang="zh-TW" sz="1600">
                  <a:uFillTx/>
                </a:endParaRPr>
              </a:p>
            </p:txBody>
          </p:sp>
        </p:grpSp>
        <p:cxnSp>
          <p:nvCxnSpPr>
            <p:cNvPr xmlns:c="http://schemas.openxmlformats.org/drawingml/2006/chart" xmlns:pic="http://schemas.openxmlformats.org/drawingml/2006/picture" xmlns:dgm="http://schemas.openxmlformats.org/drawingml/2006/diagram" id="60" name="直線單箭頭接點 59"/>
            <p:cNvCxnSpPr xmlns:c="http://schemas.openxmlformats.org/drawingml/2006/chart" xmlns:pic="http://schemas.openxmlformats.org/drawingml/2006/picture" xmlns:dgm="http://schemas.openxmlformats.org/drawingml/2006/diagram">
              <a:stCxn id="40" idx="5"/>
              <a:endCxn id="58" idx="1"/>
            </p:cNvCxnSpPr>
            <p:nvPr/>
          </p:nvCxnSpPr>
          <p:spPr xmlns:c="http://schemas.openxmlformats.org/drawingml/2006/chart" xmlns:pic="http://schemas.openxmlformats.org/drawingml/2006/picture" xmlns:dgm="http://schemas.openxmlformats.org/drawingml/2006/diagram">
            <a:xfrm>
              <a:off x="5129935" y="5539355"/>
              <a:ext cx="188219" cy="511153"/>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61" name="文字方塊 6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244902" y="5460742"/>
              <a:ext cx="333746"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uFillTx/>
                </a:rPr>
                <a:t>N</a:t>
              </a:r>
              <a:endParaRPr altLang="en-US" dirty="0" lang="zh-TW">
                <a:uFillTx/>
              </a:endParaRPr>
            </a:p>
          </p:txBody>
        </p:sp>
        <p:grpSp>
          <p:nvGrpSpPr>
            <p:cNvPr xmlns:c="http://schemas.openxmlformats.org/drawingml/2006/chart" xmlns:pic="http://schemas.openxmlformats.org/drawingml/2006/picture" xmlns:dgm="http://schemas.openxmlformats.org/drawingml/2006/diagram" id="64" name="群組 6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6323071" y="5904596"/>
              <a:ext cx="1012020" cy="942534"/>
              <a:chOff x="2775854" y="2586669"/>
              <a:chExt cx="1147964" cy="1069144"/>
            </a:xfrm>
          </p:grpSpPr>
          <p:sp>
            <p:nvSpPr>
              <p:cNvPr xmlns:c="http://schemas.openxmlformats.org/drawingml/2006/chart" xmlns:pic="http://schemas.openxmlformats.org/drawingml/2006/picture" xmlns:dgm="http://schemas.openxmlformats.org/drawingml/2006/diagram" id="65" name="橢圓 6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4" y="2586669"/>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66" name="文字方塊 6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057230" y="2948858"/>
                <a:ext cx="585212" cy="3840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1600">
                    <a:uFillTx/>
                  </a:rPr>
                  <a:t>stay</a:t>
                </a:r>
                <a:endParaRPr altLang="en-US" dirty="0" lang="zh-TW" sz="1600">
                  <a:uFillTx/>
                </a:endParaRPr>
              </a:p>
            </p:txBody>
          </p:sp>
        </p:grpSp>
        <p:cxnSp>
          <p:nvCxnSpPr>
            <p:cNvPr xmlns:c="http://schemas.openxmlformats.org/drawingml/2006/chart" xmlns:pic="http://schemas.openxmlformats.org/drawingml/2006/picture" xmlns:dgm="http://schemas.openxmlformats.org/drawingml/2006/diagram" id="67" name="直線單箭頭接點 66"/>
            <p:cNvCxnSpPr xmlns:c="http://schemas.openxmlformats.org/drawingml/2006/chart" xmlns:pic="http://schemas.openxmlformats.org/drawingml/2006/picture" xmlns:dgm="http://schemas.openxmlformats.org/drawingml/2006/diagram">
              <a:stCxn id="47" idx="3"/>
              <a:endCxn id="65" idx="7"/>
            </p:cNvCxnSpPr>
            <p:nvPr/>
          </p:nvCxnSpPr>
          <p:spPr xmlns:c="http://schemas.openxmlformats.org/drawingml/2006/chart" xmlns:pic="http://schemas.openxmlformats.org/drawingml/2006/picture" xmlns:dgm="http://schemas.openxmlformats.org/drawingml/2006/diagram">
            <a:xfrm flipH="1">
              <a:off x="7186884" y="5443089"/>
              <a:ext cx="296414" cy="599538"/>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68" name="文字方塊 6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974734" y="5429571"/>
              <a:ext cx="296876"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uFillTx/>
                </a:rPr>
                <a:t>Y</a:t>
              </a:r>
              <a:endParaRPr altLang="en-US" dirty="0" lang="zh-TW">
                <a:uFillTx/>
              </a:endParaRPr>
            </a:p>
          </p:txBody>
        </p:sp>
        <p:grpSp>
          <p:nvGrpSpPr>
            <p:cNvPr xmlns:c="http://schemas.openxmlformats.org/drawingml/2006/chart" xmlns:pic="http://schemas.openxmlformats.org/drawingml/2006/picture" xmlns:dgm="http://schemas.openxmlformats.org/drawingml/2006/diagram" id="69" name="群組 6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8293328" y="5926845"/>
              <a:ext cx="1012020" cy="942534"/>
              <a:chOff x="2775853" y="2529525"/>
              <a:chExt cx="1147964" cy="1069144"/>
            </a:xfrm>
          </p:grpSpPr>
          <p:sp>
            <p:nvSpPr>
              <p:cNvPr xmlns:c="http://schemas.openxmlformats.org/drawingml/2006/chart" xmlns:pic="http://schemas.openxmlformats.org/drawingml/2006/picture" xmlns:dgm="http://schemas.openxmlformats.org/drawingml/2006/diagram" id="70" name="橢圓 6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3" y="2529525"/>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71" name="文字方塊 7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057810" y="2866476"/>
                <a:ext cx="584049" cy="3840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gn="ctr"/>
                <a:r>
                  <a:rPr altLang="zh-TW" dirty="0" lang="en-US" smtClean="0" sz="1600">
                    <a:uFillTx/>
                  </a:rPr>
                  <a:t>quit</a:t>
                </a:r>
                <a:endParaRPr altLang="en-US" dirty="0" lang="zh-TW" sz="1600">
                  <a:uFillTx/>
                </a:endParaRPr>
              </a:p>
            </p:txBody>
          </p:sp>
        </p:grpSp>
        <p:cxnSp>
          <p:nvCxnSpPr>
            <p:cNvPr xmlns:c="http://schemas.openxmlformats.org/drawingml/2006/chart" xmlns:pic="http://schemas.openxmlformats.org/drawingml/2006/picture" xmlns:dgm="http://schemas.openxmlformats.org/drawingml/2006/diagram" id="72" name="直線單箭頭接點 71"/>
            <p:cNvCxnSpPr xmlns:c="http://schemas.openxmlformats.org/drawingml/2006/chart" xmlns:pic="http://schemas.openxmlformats.org/drawingml/2006/picture" xmlns:dgm="http://schemas.openxmlformats.org/drawingml/2006/diagram">
              <a:stCxn id="47" idx="5"/>
              <a:endCxn id="70" idx="1"/>
            </p:cNvCxnSpPr>
            <p:nvPr/>
          </p:nvCxnSpPr>
          <p:spPr xmlns:c="http://schemas.openxmlformats.org/drawingml/2006/chart" xmlns:pic="http://schemas.openxmlformats.org/drawingml/2006/picture" xmlns:dgm="http://schemas.openxmlformats.org/drawingml/2006/diagram">
            <a:xfrm>
              <a:off x="8198904" y="5443089"/>
              <a:ext cx="242631" cy="621787"/>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73" name="文字方塊 7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275572" y="5443434"/>
              <a:ext cx="333746"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uFillTx/>
                </a:rPr>
                <a:t>N</a:t>
              </a:r>
              <a:endParaRPr altLang="en-US" dirty="0" lang="zh-TW">
                <a:uFillTx/>
              </a:endParaRPr>
            </a:p>
          </p:txBody>
        </p:sp>
      </p:gr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文字方塊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40658" y="781665"/>
            <a:ext cx="2954655" cy="461665"/>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en-US" dirty="0" lang="zh-TW" smtClean="0" sz="2400">
                <a:effectLst>
                  <a:outerShdw algn="tl" blurRad="38100" dir="2700000" dist="38100">
                    <a:srgbClr val="000000">
                      <a:alpha val="43137"/>
                    </a:srgbClr>
                  </a:outerShdw>
                </a:effectLst>
                <a:uFillTx/>
                <a:latin charset="-120" panose="020B0604030504040204" pitchFamily="34" typeface="微軟正黑體"/>
                <a:ea charset="-120" panose="020B0604030504040204" pitchFamily="34" typeface="微軟正黑體"/>
              </a:rPr>
              <a:t>轉換成程式怎麼寫</a:t>
            </a:r>
            <a:r>
              <a:rPr altLang="en-US" dirty="0" lang="zh-TW" sz="2400">
                <a:effectLst>
                  <a:outerShdw algn="tl" blurRad="38100" dir="2700000" dist="38100">
                    <a:srgbClr val="000000">
                      <a:alpha val="43137"/>
                    </a:srgbClr>
                  </a:outerShdw>
                </a:effectLst>
                <a:uFillTx/>
                <a:latin charset="-120" panose="020B0604030504040204" pitchFamily="34" typeface="微軟正黑體"/>
                <a:ea charset="-120" panose="020B0604030504040204" pitchFamily="34" typeface="微軟正黑體"/>
              </a:rPr>
              <a:t>？</a:t>
            </a:r>
          </a:p>
        </p:txBody>
      </p:sp>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943897" y="1664569"/>
            <a:ext cx="7241106" cy="827908"/>
          </a:xfrm>
          <a:prstGeom prst="rect">
            <a:avLst/>
          </a:prstGeom>
        </p:spPr>
      </p:pic>
      <p:sp>
        <p:nvSpPr>
          <p:cNvPr xmlns:c="http://schemas.openxmlformats.org/drawingml/2006/chart" xmlns:pic="http://schemas.openxmlformats.org/drawingml/2006/picture" xmlns:dgm="http://schemas.openxmlformats.org/drawingml/2006/diagram" id="4" name="文字方塊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943897" y="1267685"/>
            <a:ext cx="4299639"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uFillTx/>
                <a:latin charset="-120" panose="020B0604030504040204" pitchFamily="34" typeface="微軟正黑體"/>
                <a:ea charset="-120" panose="020B0604030504040204" pitchFamily="34" typeface="微軟正黑體"/>
              </a:rPr>
              <a:t>1.</a:t>
            </a:r>
            <a:r>
              <a:rPr altLang="en-US" dirty="0" lang="zh-TW" smtClean="0">
                <a:uFillTx/>
                <a:latin charset="-120" panose="020B0604030504040204" pitchFamily="34" typeface="微軟正黑體"/>
                <a:ea charset="-120" panose="020B0604030504040204" pitchFamily="34" typeface="微軟正黑體"/>
              </a:rPr>
              <a:t>看到的任何樹節點都是一個</a:t>
            </a:r>
            <a:r>
              <a:rPr altLang="zh-TW" dirty="0" err="1" lang="en-US" smtClean="0">
                <a:uFillTx/>
                <a:latin charset="-120" panose="020B0604030504040204" pitchFamily="34" typeface="微軟正黑體"/>
                <a:ea charset="-120" panose="020B0604030504040204" pitchFamily="34" typeface="微軟正黑體"/>
              </a:rPr>
              <a:t>Experssion</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943897" y="2556535"/>
            <a:ext cx="11853951"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uFillTx/>
                <a:latin charset="-120" panose="020B0604030504040204" pitchFamily="34" typeface="微軟正黑體"/>
                <a:ea charset="-120" panose="020B0604030504040204" pitchFamily="34" typeface="微軟正黑體"/>
              </a:rPr>
              <a:t>2.</a:t>
            </a:r>
            <a:r>
              <a:rPr altLang="en-US" dirty="0" lang="zh-TW" smtClean="0">
                <a:uFillTx/>
                <a:latin charset="-120" panose="020B0604030504040204" pitchFamily="34" typeface="微軟正黑體"/>
                <a:ea charset="-120" panose="020B0604030504040204" pitchFamily="34" typeface="微軟正黑體"/>
              </a:rPr>
              <a:t>總共有六個情況 ，四個</a:t>
            </a:r>
            <a:r>
              <a:rPr altLang="zh-TW" dirty="0" err="1" lang="en-US" smtClean="0">
                <a:uFillTx/>
                <a:latin charset="-120" panose="020B0604030504040204" pitchFamily="34" typeface="微軟正黑體"/>
                <a:ea charset="-120" panose="020B0604030504040204" pitchFamily="34" typeface="微軟正黑體"/>
              </a:rPr>
              <a:t>nonTerminal</a:t>
            </a:r>
            <a:r>
              <a:rPr altLang="zh-TW" dirty="0" lang="en-US" smtClean="0">
                <a:uFillTx/>
                <a:latin charset="-120" panose="020B0604030504040204" pitchFamily="34" typeface="微軟正黑體"/>
                <a:ea charset="-120" panose="020B0604030504040204" pitchFamily="34" typeface="微軟正黑體"/>
              </a:rPr>
              <a:t>(promoted</a:t>
            </a:r>
            <a:r>
              <a:rPr altLang="en-US" dirty="0" lang="zh-TW" smtClean="0">
                <a:uFillTx/>
                <a:latin charset="-120" panose="020B0604030504040204" pitchFamily="34" typeface="微軟正黑體"/>
                <a:ea charset="-120" panose="020B0604030504040204" pitchFamily="34" typeface="微軟正黑體"/>
              </a:rPr>
              <a:t>、</a:t>
            </a:r>
            <a:r>
              <a:rPr altLang="zh-TW" dirty="0" lang="en-US" smtClean="0">
                <a:uFillTx/>
                <a:latin charset="-120" panose="020B0604030504040204" pitchFamily="34" typeface="微軟正黑體"/>
                <a:ea charset="-120" panose="020B0604030504040204" pitchFamily="34" typeface="微軟正黑體"/>
              </a:rPr>
              <a:t>raise</a:t>
            </a:r>
            <a:r>
              <a:rPr altLang="en-US" dirty="0" lang="zh-TW" smtClean="0">
                <a:uFillTx/>
                <a:latin charset="-120" panose="020B0604030504040204" pitchFamily="34" typeface="微軟正黑體"/>
                <a:ea charset="-120" panose="020B0604030504040204" pitchFamily="34" typeface="微軟正黑體"/>
              </a:rPr>
              <a:t>、</a:t>
            </a:r>
            <a:r>
              <a:rPr altLang="zh-TW" dirty="0" err="1" lang="en-US" smtClean="0">
                <a:uFillTx/>
                <a:latin charset="-120" panose="020B0604030504040204" pitchFamily="34" typeface="微軟正黑體"/>
                <a:ea charset="-120" panose="020B0604030504040204" pitchFamily="34" typeface="微軟正黑體"/>
              </a:rPr>
              <a:t>workinterest</a:t>
            </a:r>
            <a:r>
              <a:rPr altLang="en-US" dirty="0" lang="zh-TW" smtClean="0">
                <a:uFillTx/>
                <a:latin charset="-120" panose="020B0604030504040204" pitchFamily="34" typeface="微軟正黑體"/>
                <a:ea charset="-120" panose="020B0604030504040204" pitchFamily="34" typeface="微軟正黑體"/>
              </a:rPr>
              <a:t>、</a:t>
            </a:r>
            <a:r>
              <a:rPr altLang="zh-TW" dirty="0" err="1" lang="en-US" smtClean="0">
                <a:uFillTx/>
                <a:latin charset="-120" panose="020B0604030504040204" pitchFamily="34" typeface="微軟正黑體"/>
                <a:ea charset="-120" panose="020B0604030504040204" pitchFamily="34" typeface="微軟正黑體"/>
              </a:rPr>
              <a:t>ownoffice</a:t>
            </a:r>
            <a:r>
              <a:rPr altLang="zh-TW" dirty="0" lang="en-US" smtClean="0">
                <a:uFillTx/>
                <a:latin charset="-120" panose="020B0604030504040204" pitchFamily="34" typeface="微軟正黑體"/>
                <a:ea charset="-120" panose="020B0604030504040204" pitchFamily="34" typeface="微軟正黑體"/>
              </a:rPr>
              <a:t>)</a:t>
            </a:r>
            <a:r>
              <a:rPr altLang="en-US" dirty="0" lang="zh-TW" smtClean="0">
                <a:uFillTx/>
                <a:latin charset="-120" panose="020B0604030504040204" pitchFamily="34" typeface="微軟正黑體"/>
                <a:ea charset="-120" panose="020B0604030504040204" pitchFamily="34" typeface="微軟正黑體"/>
              </a:rPr>
              <a:t>，兩個</a:t>
            </a:r>
            <a:r>
              <a:rPr altLang="zh-TW" dirty="0" lang="en-US" smtClean="0">
                <a:uFillTx/>
                <a:latin charset="-120" panose="020B0604030504040204" pitchFamily="34" typeface="微軟正黑體"/>
                <a:ea charset="-120" panose="020B0604030504040204" pitchFamily="34" typeface="微軟正黑體"/>
              </a:rPr>
              <a:t>Terminal(Stay</a:t>
            </a:r>
            <a:r>
              <a:rPr altLang="en-US" dirty="0" lang="zh-TW" smtClean="0">
                <a:uFillTx/>
                <a:latin charset="-120" panose="020B0604030504040204" pitchFamily="34" typeface="微軟正黑體"/>
                <a:ea charset="-120" panose="020B0604030504040204" pitchFamily="34" typeface="微軟正黑體"/>
              </a:rPr>
              <a:t>、</a:t>
            </a:r>
            <a:r>
              <a:rPr altLang="zh-TW" dirty="0" lang="en-US" smtClean="0">
                <a:uFillTx/>
                <a:latin charset="-120" panose="020B0604030504040204" pitchFamily="34" typeface="微軟正黑體"/>
                <a:ea charset="-120" panose="020B0604030504040204" pitchFamily="34" typeface="微軟正黑體"/>
              </a:rPr>
              <a:t>Quit)</a:t>
            </a:r>
            <a:endParaRPr altLang="en-US" dirty="0" lang="zh-TW">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6" name="圖片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004488" y="3093165"/>
            <a:ext cx="5425809" cy="3490666"/>
          </a:xfrm>
          <a:prstGeom prst="rect">
            <a:avLst/>
          </a:prstGeom>
        </p:spPr>
      </p:pic>
      <p:cxnSp>
        <p:nvCxnSpPr>
          <p:cNvPr xmlns:c="http://schemas.openxmlformats.org/drawingml/2006/chart" xmlns:pic="http://schemas.openxmlformats.org/drawingml/2006/picture" xmlns:dgm="http://schemas.openxmlformats.org/drawingml/2006/diagram" id="8" name="直線單箭頭接點 7"/>
          <p:cNvCxnSpPr xmlns:c="http://schemas.openxmlformats.org/drawingml/2006/chart" xmlns:pic="http://schemas.openxmlformats.org/drawingml/2006/picture" xmlns:dgm="http://schemas.openxmlformats.org/drawingml/2006/diagram">
            <a:stCxn id="12" idx="3"/>
          </p:cNvCxnSpPr>
          <p:nvPr/>
        </p:nvCxnSpPr>
        <p:spPr xmlns:c="http://schemas.openxmlformats.org/drawingml/2006/chart" xmlns:pic="http://schemas.openxmlformats.org/drawingml/2006/picture" xmlns:dgm="http://schemas.openxmlformats.org/drawingml/2006/diagram">
          <a:xfrm>
            <a:off x="3987800" y="3692867"/>
            <a:ext cx="2832100" cy="2833"/>
          </a:xfrm>
          <a:prstGeom prst="straightConnector1">
            <a:avLst/>
          </a:prstGeom>
          <a:ln w="28575">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0" name="文字方塊 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819900" y="3474134"/>
            <a:ext cx="5030316"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因為是</a:t>
            </a:r>
            <a:r>
              <a:rPr altLang="zh-TW" dirty="0" err="1" lang="en-US" smtClean="0">
                <a:uFillTx/>
                <a:latin charset="-120" panose="020B0604030504040204" pitchFamily="34" typeface="微軟正黑體"/>
                <a:ea charset="-120" panose="020B0604030504040204" pitchFamily="34" typeface="微軟正黑體"/>
              </a:rPr>
              <a:t>nonTerminal</a:t>
            </a:r>
            <a:r>
              <a:rPr altLang="en-US" dirty="0" lang="zh-TW" smtClean="0">
                <a:uFillTx/>
                <a:latin charset="-120" panose="020B0604030504040204" pitchFamily="34" typeface="微軟正黑體"/>
                <a:ea charset="-120" panose="020B0604030504040204" pitchFamily="34" typeface="微軟正黑體"/>
              </a:rPr>
              <a:t>所以會有左右節點</a:t>
            </a:r>
            <a:r>
              <a:rPr altLang="zh-TW" dirty="0" lang="en-US" smtClean="0">
                <a:uFillTx/>
                <a:latin charset="-120" panose="020B0604030504040204" pitchFamily="34" typeface="微軟正黑體"/>
                <a:ea charset="-120" panose="020B0604030504040204" pitchFamily="34" typeface="微軟正黑體"/>
              </a:rPr>
              <a:t>(</a:t>
            </a:r>
            <a:r>
              <a:rPr altLang="en-US" dirty="0" lang="zh-TW" smtClean="0">
                <a:uFillTx/>
                <a:latin charset="-120" panose="020B0604030504040204" pitchFamily="34" typeface="微軟正黑體"/>
                <a:ea charset="-120" panose="020B0604030504040204" pitchFamily="34" typeface="微軟正黑體"/>
              </a:rPr>
              <a:t>依情況而定，有時候可能是單邊節點</a:t>
            </a:r>
            <a:r>
              <a:rPr altLang="zh-TW" dirty="0" lang="en-US" smtClean="0">
                <a:uFillTx/>
                <a:latin charset="-120" panose="020B0604030504040204" pitchFamily="34" typeface="微軟正黑體"/>
                <a:ea charset="-120" panose="020B0604030504040204" pitchFamily="34" typeface="微軟正黑體"/>
              </a:rPr>
              <a:t>)</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2" name="矩形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58900" y="3474134"/>
            <a:ext cx="2628900" cy="437466"/>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4" name="矩形 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58900" y="4702298"/>
            <a:ext cx="4978400" cy="1698501"/>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5" name="直線單箭頭接點 14"/>
          <p:cNvCxnSpPr xmlns:c="http://schemas.openxmlformats.org/drawingml/2006/chart" xmlns:pic="http://schemas.openxmlformats.org/drawingml/2006/picture" xmlns:dgm="http://schemas.openxmlformats.org/drawingml/2006/diagram">
            <a:stCxn id="14" idx="3"/>
          </p:cNvCxnSpPr>
          <p:nvPr/>
        </p:nvCxnSpPr>
        <p:spPr xmlns:c="http://schemas.openxmlformats.org/drawingml/2006/chart" xmlns:pic="http://schemas.openxmlformats.org/drawingml/2006/picture" xmlns:dgm="http://schemas.openxmlformats.org/drawingml/2006/diagram">
          <a:xfrm flipV="1">
            <a:off x="6337300" y="5551548"/>
            <a:ext cx="447409" cy="1"/>
          </a:xfrm>
          <a:prstGeom prst="straightConnector1">
            <a:avLst/>
          </a:prstGeom>
          <a:ln w="28575">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9" name="文字方塊 1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819900" y="5228382"/>
            <a:ext cx="5030316"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解析的方法，根據此節點的結果分別繼續往左右節點走，直到</a:t>
            </a:r>
            <a:r>
              <a:rPr altLang="zh-TW" dirty="0" lang="en-US" smtClean="0">
                <a:uFillTx/>
                <a:latin charset="-120" panose="020B0604030504040204" pitchFamily="34" typeface="微軟正黑體"/>
                <a:ea charset="-120" panose="020B0604030504040204" pitchFamily="34" typeface="微軟正黑體"/>
              </a:rPr>
              <a:t>Terminal</a:t>
            </a:r>
            <a:r>
              <a:rPr altLang="en-US" dirty="0" lang="zh-TW" smtClean="0">
                <a:uFillTx/>
                <a:latin charset="-120" panose="020B0604030504040204" pitchFamily="34" typeface="微軟正黑體"/>
                <a:ea charset="-120" panose="020B0604030504040204" pitchFamily="34" typeface="微軟正黑體"/>
              </a:rPr>
              <a:t>節點得出結果。</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2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文字方塊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00125" y="1887865"/>
            <a:ext cx="4449551"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solidFill>
                  <a:srgbClr val="FF0000"/>
                </a:solidFill>
                <a:uFillTx/>
                <a:latin charset="-120" panose="020B0604030504040204" pitchFamily="34" typeface="微軟正黑體"/>
                <a:ea charset="-120" panose="020B0604030504040204" pitchFamily="34" typeface="微軟正黑體"/>
              </a:rPr>
              <a:t>3.Interpreter</a:t>
            </a:r>
            <a:r>
              <a:rPr altLang="en-US" dirty="0" lang="zh-TW" smtClean="0">
                <a:solidFill>
                  <a:srgbClr val="FF0000"/>
                </a:solidFill>
                <a:uFillTx/>
                <a:latin charset="-120" panose="020B0604030504040204" pitchFamily="34" typeface="微軟正黑體"/>
                <a:ea charset="-120" panose="020B0604030504040204" pitchFamily="34" typeface="微軟正黑體"/>
              </a:rPr>
              <a:t>最重要的地方，建立結構</a:t>
            </a:r>
            <a:r>
              <a:rPr altLang="zh-TW" dirty="0" lang="en-US" smtClean="0">
                <a:solidFill>
                  <a:srgbClr val="FF0000"/>
                </a:solidFill>
                <a:uFillTx/>
                <a:latin charset="-120" panose="020B0604030504040204" pitchFamily="34" typeface="微軟正黑體"/>
                <a:ea charset="-120" panose="020B0604030504040204" pitchFamily="34" typeface="微軟正黑體"/>
              </a:rPr>
              <a:t>(</a:t>
            </a:r>
            <a:r>
              <a:rPr altLang="en-US" dirty="0" lang="zh-TW" smtClean="0">
                <a:solidFill>
                  <a:srgbClr val="FF0000"/>
                </a:solidFill>
                <a:uFillTx/>
                <a:latin charset="-120" panose="020B0604030504040204" pitchFamily="34" typeface="微軟正黑體"/>
                <a:ea charset="-120" panose="020B0604030504040204" pitchFamily="34" typeface="微軟正黑體"/>
              </a:rPr>
              <a:t>樹</a:t>
            </a:r>
            <a:r>
              <a:rPr altLang="zh-TW" dirty="0" lang="en-US" smtClean="0">
                <a:solidFill>
                  <a:srgbClr val="FF0000"/>
                </a:solidFill>
                <a:uFillTx/>
                <a:latin charset="-120" panose="020B0604030504040204" pitchFamily="34" typeface="微軟正黑體"/>
                <a:ea charset="-120" panose="020B0604030504040204" pitchFamily="34" typeface="微軟正黑體"/>
              </a:rPr>
              <a:t>)</a:t>
            </a:r>
            <a:endParaRPr altLang="en-US" dirty="0" lang="zh-TW">
              <a:solidFill>
                <a:srgbClr val="FF0000"/>
              </a:solidFill>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0" name="文字方塊 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784709" y="959208"/>
            <a:ext cx="5030316"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a:uFillTx/>
                <a:latin charset="-120" panose="020B0604030504040204" pitchFamily="34" typeface="微軟正黑體"/>
                <a:ea charset="-120" panose="020B0604030504040204" pitchFamily="34" typeface="微軟正黑體"/>
              </a:rPr>
              <a:t>Terminal</a:t>
            </a:r>
            <a:r>
              <a:rPr altLang="en-US" dirty="0" lang="zh-TW" smtClean="0">
                <a:uFillTx/>
                <a:latin charset="-120" panose="020B0604030504040204" pitchFamily="34" typeface="微軟正黑體"/>
                <a:ea charset="-120" panose="020B0604030504040204" pitchFamily="34" typeface="微軟正黑體"/>
              </a:rPr>
              <a:t>節點，輸出結果。</a:t>
            </a:r>
            <a:endParaRPr altLang="en-US" dirty="0" lang="zh-TW">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7" name="圖片 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000125" y="596187"/>
            <a:ext cx="5695950" cy="1095375"/>
          </a:xfrm>
          <a:prstGeom prst="rect">
            <a:avLst/>
          </a:prstGeom>
        </p:spPr>
      </p:pic>
      <p:pic>
        <p:nvPicPr>
          <p:cNvPr xmlns:c="http://schemas.openxmlformats.org/drawingml/2006/chart" xmlns:pic="http://schemas.openxmlformats.org/drawingml/2006/picture" xmlns:dgm="http://schemas.openxmlformats.org/drawingml/2006/diagram" id="11" name="圖片 1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000125" y="2417327"/>
            <a:ext cx="10563225" cy="1762125"/>
          </a:xfrm>
          <a:prstGeom prst="rect">
            <a:avLst/>
          </a:prstGeom>
        </p:spPr>
      </p:pic>
      <p:grpSp>
        <p:nvGrpSpPr>
          <p:cNvPr xmlns:c="http://schemas.openxmlformats.org/drawingml/2006/chart" xmlns:pic="http://schemas.openxmlformats.org/drawingml/2006/picture" xmlns:dgm="http://schemas.openxmlformats.org/drawingml/2006/diagram" id="16" name="群組 1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7308970" y="4339582"/>
            <a:ext cx="4254380" cy="2273047"/>
            <a:chOff x="1059502" y="2509265"/>
            <a:chExt cx="8151421" cy="4355173"/>
          </a:xfrm>
        </p:grpSpPr>
        <p:grpSp>
          <p:nvGrpSpPr>
            <p:cNvPr xmlns:c="http://schemas.openxmlformats.org/drawingml/2006/chart" xmlns:pic="http://schemas.openxmlformats.org/drawingml/2006/picture" xmlns:dgm="http://schemas.openxmlformats.org/drawingml/2006/diagram" id="17" name="群組 1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3525507" y="2509265"/>
              <a:ext cx="1259875" cy="942534"/>
              <a:chOff x="2923343" y="2771336"/>
              <a:chExt cx="1429111" cy="1069144"/>
            </a:xfrm>
          </p:grpSpPr>
          <p:sp>
            <p:nvSpPr>
              <p:cNvPr xmlns:c="http://schemas.openxmlformats.org/drawingml/2006/chart" xmlns:pic="http://schemas.openxmlformats.org/drawingml/2006/picture" xmlns:dgm="http://schemas.openxmlformats.org/drawingml/2006/diagram" id="69" name="橢圓 6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033703" y="2771336"/>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sz="1000">
                  <a:uFillTx/>
                </a:endParaRPr>
              </a:p>
            </p:txBody>
          </p:sp>
          <p:sp>
            <p:nvSpPr>
              <p:cNvPr xmlns:c="http://schemas.openxmlformats.org/drawingml/2006/chart" xmlns:pic="http://schemas.openxmlformats.org/drawingml/2006/picture" xmlns:dgm="http://schemas.openxmlformats.org/drawingml/2006/diagram" id="70" name="文字方塊 6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923343" y="3095598"/>
                <a:ext cx="1429111" cy="501687"/>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900">
                    <a:uFillTx/>
                  </a:rPr>
                  <a:t>promoted</a:t>
                </a:r>
                <a:endParaRPr altLang="en-US" dirty="0" lang="zh-TW" sz="900">
                  <a:uFillTx/>
                </a:endParaRPr>
              </a:p>
            </p:txBody>
          </p:sp>
        </p:grpSp>
        <p:grpSp>
          <p:nvGrpSpPr>
            <p:cNvPr xmlns:c="http://schemas.openxmlformats.org/drawingml/2006/chart" xmlns:pic="http://schemas.openxmlformats.org/drawingml/2006/picture" xmlns:dgm="http://schemas.openxmlformats.org/drawingml/2006/diagram" id="18" name="群組 1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946898" y="3584108"/>
              <a:ext cx="1161590" cy="942534"/>
              <a:chOff x="2691022" y="2586669"/>
              <a:chExt cx="1317625" cy="1069144"/>
            </a:xfrm>
          </p:grpSpPr>
          <p:sp>
            <p:nvSpPr>
              <p:cNvPr xmlns:c="http://schemas.openxmlformats.org/drawingml/2006/chart" xmlns:pic="http://schemas.openxmlformats.org/drawingml/2006/picture" xmlns:dgm="http://schemas.openxmlformats.org/drawingml/2006/diagram" id="67" name="橢圓 6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4" y="2586669"/>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sz="1000">
                  <a:uFillTx/>
                </a:endParaRPr>
              </a:p>
            </p:txBody>
          </p:sp>
          <p:sp>
            <p:nvSpPr>
              <p:cNvPr xmlns:c="http://schemas.openxmlformats.org/drawingml/2006/chart" xmlns:pic="http://schemas.openxmlformats.org/drawingml/2006/picture" xmlns:dgm="http://schemas.openxmlformats.org/drawingml/2006/diagram" id="68" name="文字方塊 6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691022" y="2903831"/>
                <a:ext cx="1317625" cy="501687"/>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900">
                    <a:uFillTx/>
                  </a:rPr>
                  <a:t>10%raise</a:t>
                </a:r>
                <a:endParaRPr altLang="en-US" dirty="0" lang="zh-TW" sz="900">
                  <a:uFillTx/>
                </a:endParaRPr>
              </a:p>
            </p:txBody>
          </p:sp>
        </p:grpSp>
        <p:cxnSp>
          <p:nvCxnSpPr>
            <p:cNvPr xmlns:c="http://schemas.openxmlformats.org/drawingml/2006/chart" xmlns:pic="http://schemas.openxmlformats.org/drawingml/2006/picture" xmlns:dgm="http://schemas.openxmlformats.org/drawingml/2006/diagram" id="20" name="直線單箭頭接點 19"/>
            <p:cNvCxnSpPr xmlns:c="http://schemas.openxmlformats.org/drawingml/2006/chart" xmlns:pic="http://schemas.openxmlformats.org/drawingml/2006/picture" xmlns:dgm="http://schemas.openxmlformats.org/drawingml/2006/diagram">
              <a:stCxn id="69" idx="3"/>
              <a:endCxn id="67" idx="7"/>
            </p:cNvCxnSpPr>
            <p:nvPr/>
          </p:nvCxnSpPr>
          <p:spPr xmlns:c="http://schemas.openxmlformats.org/drawingml/2006/chart" xmlns:pic="http://schemas.openxmlformats.org/drawingml/2006/picture" xmlns:dgm="http://schemas.openxmlformats.org/drawingml/2006/diagram">
            <a:xfrm flipH="1">
              <a:off x="2885495" y="3313768"/>
              <a:ext cx="885506" cy="408371"/>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grpSp>
          <p:nvGrpSpPr>
            <p:cNvPr xmlns:c="http://schemas.openxmlformats.org/drawingml/2006/chart" xmlns:pic="http://schemas.openxmlformats.org/drawingml/2006/picture" xmlns:dgm="http://schemas.openxmlformats.org/drawingml/2006/diagram" id="21" name="群組 2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5207143" y="3679450"/>
              <a:ext cx="1054095" cy="942534"/>
              <a:chOff x="2751988" y="2586669"/>
              <a:chExt cx="1195692" cy="1069144"/>
            </a:xfrm>
          </p:grpSpPr>
          <p:sp>
            <p:nvSpPr>
              <p:cNvPr xmlns:c="http://schemas.openxmlformats.org/drawingml/2006/chart" xmlns:pic="http://schemas.openxmlformats.org/drawingml/2006/picture" xmlns:dgm="http://schemas.openxmlformats.org/drawingml/2006/diagram" id="65" name="橢圓 6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4" y="2586669"/>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sz="1000">
                  <a:uFillTx/>
                </a:endParaRPr>
              </a:p>
            </p:txBody>
          </p:sp>
          <p:sp>
            <p:nvSpPr>
              <p:cNvPr xmlns:c="http://schemas.openxmlformats.org/drawingml/2006/chart" xmlns:pic="http://schemas.openxmlformats.org/drawingml/2006/picture" xmlns:dgm="http://schemas.openxmlformats.org/drawingml/2006/diagram" id="66" name="文字方塊 6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751988" y="2790606"/>
                <a:ext cx="1195692" cy="802700"/>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gn="ctr"/>
                <a:r>
                  <a:rPr altLang="zh-TW" dirty="0" lang="en-US" smtClean="0" sz="900">
                    <a:uFillTx/>
                  </a:rPr>
                  <a:t>work</a:t>
                </a:r>
              </a:p>
              <a:p>
                <a:pPr algn="ctr"/>
                <a:r>
                  <a:rPr altLang="zh-TW" dirty="0" lang="en-US" smtClean="0" sz="900">
                    <a:uFillTx/>
                  </a:rPr>
                  <a:t>interest</a:t>
                </a:r>
                <a:endParaRPr altLang="en-US" dirty="0" lang="zh-TW" sz="900">
                  <a:uFillTx/>
                </a:endParaRPr>
              </a:p>
            </p:txBody>
          </p:sp>
        </p:grpSp>
        <p:cxnSp>
          <p:nvCxnSpPr>
            <p:cNvPr xmlns:c="http://schemas.openxmlformats.org/drawingml/2006/chart" xmlns:pic="http://schemas.openxmlformats.org/drawingml/2006/picture" xmlns:dgm="http://schemas.openxmlformats.org/drawingml/2006/diagram" id="22" name="直線單箭頭接點 21"/>
            <p:cNvCxnSpPr xmlns:c="http://schemas.openxmlformats.org/drawingml/2006/chart" xmlns:pic="http://schemas.openxmlformats.org/drawingml/2006/picture" xmlns:dgm="http://schemas.openxmlformats.org/drawingml/2006/diagram">
              <a:stCxn id="69" idx="5"/>
              <a:endCxn id="65" idx="1"/>
            </p:cNvCxnSpPr>
            <p:nvPr/>
          </p:nvCxnSpPr>
          <p:spPr xmlns:c="http://schemas.openxmlformats.org/drawingml/2006/chart" xmlns:pic="http://schemas.openxmlformats.org/drawingml/2006/picture" xmlns:dgm="http://schemas.openxmlformats.org/drawingml/2006/diagram">
            <a:xfrm>
              <a:off x="4486607" y="3313768"/>
              <a:ext cx="889784" cy="503713"/>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3" name="文字方塊 2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082001" y="3192448"/>
              <a:ext cx="473606" cy="471761"/>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1000">
                  <a:uFillTx/>
                </a:rPr>
                <a:t>Y</a:t>
              </a:r>
              <a:endParaRPr altLang="en-US" dirty="0" lang="zh-TW" sz="1000">
                <a:uFillTx/>
              </a:endParaRPr>
            </a:p>
          </p:txBody>
        </p:sp>
        <p:sp>
          <p:nvSpPr>
            <p:cNvPr xmlns:c="http://schemas.openxmlformats.org/drawingml/2006/chart" xmlns:pic="http://schemas.openxmlformats.org/drawingml/2006/picture" xmlns:dgm="http://schemas.openxmlformats.org/drawingml/2006/diagram" id="24" name="文字方塊 2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972906" y="3267134"/>
              <a:ext cx="513532" cy="471761"/>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1000">
                  <a:uFillTx/>
                </a:rPr>
                <a:t>N</a:t>
              </a:r>
              <a:endParaRPr altLang="en-US" dirty="0" lang="zh-TW" sz="1000">
                <a:uFillTx/>
              </a:endParaRPr>
            </a:p>
          </p:txBody>
        </p:sp>
        <p:grpSp>
          <p:nvGrpSpPr>
            <p:cNvPr xmlns:c="http://schemas.openxmlformats.org/drawingml/2006/chart" xmlns:pic="http://schemas.openxmlformats.org/drawingml/2006/picture" xmlns:dgm="http://schemas.openxmlformats.org/drawingml/2006/diagram" id="25" name="群組 2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059502" y="4744279"/>
              <a:ext cx="1012020" cy="942534"/>
              <a:chOff x="2775854" y="2586669"/>
              <a:chExt cx="1147964" cy="1069144"/>
            </a:xfrm>
          </p:grpSpPr>
          <p:sp>
            <p:nvSpPr>
              <p:cNvPr xmlns:c="http://schemas.openxmlformats.org/drawingml/2006/chart" xmlns:pic="http://schemas.openxmlformats.org/drawingml/2006/picture" xmlns:dgm="http://schemas.openxmlformats.org/drawingml/2006/diagram" id="63" name="橢圓 6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4" y="2586669"/>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sz="1000">
                  <a:uFillTx/>
                </a:endParaRPr>
              </a:p>
            </p:txBody>
          </p:sp>
          <p:sp>
            <p:nvSpPr>
              <p:cNvPr xmlns:c="http://schemas.openxmlformats.org/drawingml/2006/chart" xmlns:pic="http://schemas.openxmlformats.org/drawingml/2006/picture" xmlns:dgm="http://schemas.openxmlformats.org/drawingml/2006/diagram" id="64" name="文字方塊 6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974829" y="2877663"/>
                <a:ext cx="815940" cy="501687"/>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900">
                    <a:uFillTx/>
                  </a:rPr>
                  <a:t>stay</a:t>
                </a:r>
                <a:endParaRPr altLang="en-US" dirty="0" lang="zh-TW" sz="900">
                  <a:uFillTx/>
                </a:endParaRPr>
              </a:p>
            </p:txBody>
          </p:sp>
        </p:grpSp>
        <p:cxnSp>
          <p:nvCxnSpPr>
            <p:cNvPr xmlns:c="http://schemas.openxmlformats.org/drawingml/2006/chart" xmlns:pic="http://schemas.openxmlformats.org/drawingml/2006/picture" xmlns:dgm="http://schemas.openxmlformats.org/drawingml/2006/diagram" id="26" name="直線單箭頭接點 25"/>
            <p:cNvCxnSpPr xmlns:c="http://schemas.openxmlformats.org/drawingml/2006/chart" xmlns:pic="http://schemas.openxmlformats.org/drawingml/2006/picture" xmlns:dgm="http://schemas.openxmlformats.org/drawingml/2006/diagram">
              <a:stCxn id="67" idx="3"/>
              <a:endCxn id="63" idx="7"/>
            </p:cNvCxnSpPr>
            <p:nvPr/>
          </p:nvCxnSpPr>
          <p:spPr xmlns:c="http://schemas.openxmlformats.org/drawingml/2006/chart" xmlns:pic="http://schemas.openxmlformats.org/drawingml/2006/picture" xmlns:dgm="http://schemas.openxmlformats.org/drawingml/2006/diagram">
            <a:xfrm flipH="1">
              <a:off x="1923315" y="4388611"/>
              <a:ext cx="246574" cy="493699"/>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7" name="文字方塊 2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711167" y="4269255"/>
              <a:ext cx="473606" cy="471761"/>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1000">
                  <a:uFillTx/>
                </a:rPr>
                <a:t>Y</a:t>
              </a:r>
              <a:endParaRPr altLang="en-US" dirty="0" lang="zh-TW" sz="1000">
                <a:uFillTx/>
              </a:endParaRPr>
            </a:p>
          </p:txBody>
        </p:sp>
        <p:grpSp>
          <p:nvGrpSpPr>
            <p:cNvPr xmlns:c="http://schemas.openxmlformats.org/drawingml/2006/chart" xmlns:pic="http://schemas.openxmlformats.org/drawingml/2006/picture" xmlns:dgm="http://schemas.openxmlformats.org/drawingml/2006/diagram" id="28" name="群組 27"/>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2937048" y="4734852"/>
              <a:ext cx="1012020" cy="942534"/>
              <a:chOff x="2775853" y="2529525"/>
              <a:chExt cx="1147964" cy="1069144"/>
            </a:xfrm>
          </p:grpSpPr>
          <p:sp>
            <p:nvSpPr>
              <p:cNvPr xmlns:c="http://schemas.openxmlformats.org/drawingml/2006/chart" xmlns:pic="http://schemas.openxmlformats.org/drawingml/2006/picture" xmlns:dgm="http://schemas.openxmlformats.org/drawingml/2006/diagram" id="61" name="橢圓 6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3" y="2529525"/>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sz="1000">
                  <a:uFillTx/>
                </a:endParaRPr>
              </a:p>
            </p:txBody>
          </p:sp>
          <p:sp>
            <p:nvSpPr>
              <p:cNvPr xmlns:c="http://schemas.openxmlformats.org/drawingml/2006/chart" xmlns:pic="http://schemas.openxmlformats.org/drawingml/2006/picture" xmlns:dgm="http://schemas.openxmlformats.org/drawingml/2006/diagram" id="62" name="文字方塊 6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890180" y="2846513"/>
                <a:ext cx="808973" cy="501687"/>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gn="ctr"/>
                <a:r>
                  <a:rPr altLang="zh-TW" dirty="0" lang="en-US" smtClean="0" sz="900">
                    <a:uFillTx/>
                  </a:rPr>
                  <a:t>quit</a:t>
                </a:r>
                <a:endParaRPr altLang="en-US" dirty="0" lang="zh-TW" sz="900">
                  <a:uFillTx/>
                </a:endParaRPr>
              </a:p>
            </p:txBody>
          </p:sp>
        </p:grpSp>
        <p:cxnSp>
          <p:nvCxnSpPr>
            <p:cNvPr xmlns:c="http://schemas.openxmlformats.org/drawingml/2006/chart" xmlns:pic="http://schemas.openxmlformats.org/drawingml/2006/picture" xmlns:dgm="http://schemas.openxmlformats.org/drawingml/2006/diagram" id="29" name="直線單箭頭接點 28"/>
            <p:cNvCxnSpPr xmlns:c="http://schemas.openxmlformats.org/drawingml/2006/chart" xmlns:pic="http://schemas.openxmlformats.org/drawingml/2006/picture" xmlns:dgm="http://schemas.openxmlformats.org/drawingml/2006/diagram">
              <a:stCxn id="67" idx="5"/>
              <a:endCxn id="61" idx="1"/>
            </p:cNvCxnSpPr>
            <p:nvPr/>
          </p:nvCxnSpPr>
          <p:spPr xmlns:c="http://schemas.openxmlformats.org/drawingml/2006/chart" xmlns:pic="http://schemas.openxmlformats.org/drawingml/2006/picture" xmlns:dgm="http://schemas.openxmlformats.org/drawingml/2006/diagram">
            <a:xfrm>
              <a:off x="2885495" y="4388611"/>
              <a:ext cx="199760" cy="484272"/>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30" name="文字方塊 2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012003" y="4283117"/>
              <a:ext cx="513532" cy="471761"/>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1000">
                  <a:uFillTx/>
                </a:rPr>
                <a:t>N</a:t>
              </a:r>
              <a:endParaRPr altLang="en-US" dirty="0" lang="zh-TW" sz="1000">
                <a:uFillTx/>
              </a:endParaRPr>
            </a:p>
          </p:txBody>
        </p:sp>
        <p:grpSp>
          <p:nvGrpSpPr>
            <p:cNvPr xmlns:c="http://schemas.openxmlformats.org/drawingml/2006/chart" xmlns:pic="http://schemas.openxmlformats.org/drawingml/2006/picture" xmlns:dgm="http://schemas.openxmlformats.org/drawingml/2006/diagram" id="31" name="群組 30"/>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207861" y="4734852"/>
              <a:ext cx="1161590" cy="942534"/>
              <a:chOff x="2709770" y="2586669"/>
              <a:chExt cx="1317627" cy="1069144"/>
            </a:xfrm>
          </p:grpSpPr>
          <p:sp>
            <p:nvSpPr>
              <p:cNvPr xmlns:c="http://schemas.openxmlformats.org/drawingml/2006/chart" xmlns:pic="http://schemas.openxmlformats.org/drawingml/2006/picture" xmlns:dgm="http://schemas.openxmlformats.org/drawingml/2006/diagram" id="59" name="橢圓 5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4" y="2586669"/>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sz="1000">
                  <a:uFillTx/>
                </a:endParaRPr>
              </a:p>
            </p:txBody>
          </p:sp>
          <p:sp>
            <p:nvSpPr>
              <p:cNvPr xmlns:c="http://schemas.openxmlformats.org/drawingml/2006/chart" xmlns:pic="http://schemas.openxmlformats.org/drawingml/2006/picture" xmlns:dgm="http://schemas.openxmlformats.org/drawingml/2006/diagram" id="60" name="文字方塊 5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709770" y="2905135"/>
                <a:ext cx="1317627" cy="501687"/>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900">
                    <a:uFillTx/>
                  </a:rPr>
                  <a:t>10%raise</a:t>
                </a:r>
                <a:endParaRPr altLang="en-US" dirty="0" lang="zh-TW" sz="900">
                  <a:uFillTx/>
                </a:endParaRPr>
              </a:p>
            </p:txBody>
          </p:sp>
        </p:grpSp>
        <p:cxnSp>
          <p:nvCxnSpPr>
            <p:cNvPr xmlns:c="http://schemas.openxmlformats.org/drawingml/2006/chart" xmlns:pic="http://schemas.openxmlformats.org/drawingml/2006/picture" xmlns:dgm="http://schemas.openxmlformats.org/drawingml/2006/diagram" id="32" name="直線單箭頭接點 31"/>
            <p:cNvCxnSpPr xmlns:c="http://schemas.openxmlformats.org/drawingml/2006/chart" xmlns:pic="http://schemas.openxmlformats.org/drawingml/2006/picture" xmlns:dgm="http://schemas.openxmlformats.org/drawingml/2006/diagram">
              <a:stCxn id="65" idx="3"/>
              <a:endCxn id="59" idx="7"/>
            </p:cNvCxnSpPr>
            <p:nvPr/>
          </p:nvCxnSpPr>
          <p:spPr xmlns:c="http://schemas.openxmlformats.org/drawingml/2006/chart" xmlns:pic="http://schemas.openxmlformats.org/drawingml/2006/picture" xmlns:dgm="http://schemas.openxmlformats.org/drawingml/2006/diagram">
            <a:xfrm flipH="1">
              <a:off x="5129935" y="4483953"/>
              <a:ext cx="246456" cy="388930"/>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33" name="文字方塊 3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910827" y="4374946"/>
              <a:ext cx="473606" cy="471761"/>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1000">
                  <a:uFillTx/>
                </a:rPr>
                <a:t>Y</a:t>
              </a:r>
              <a:endParaRPr altLang="en-US" dirty="0" lang="zh-TW" sz="1000">
                <a:uFillTx/>
              </a:endParaRPr>
            </a:p>
          </p:txBody>
        </p:sp>
        <p:grpSp>
          <p:nvGrpSpPr>
            <p:cNvPr xmlns:c="http://schemas.openxmlformats.org/drawingml/2006/chart" xmlns:pic="http://schemas.openxmlformats.org/drawingml/2006/picture" xmlns:dgm="http://schemas.openxmlformats.org/drawingml/2006/diagram" id="34" name="群組 3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7335091" y="4638586"/>
              <a:ext cx="1012020" cy="942534"/>
              <a:chOff x="2775853" y="2529525"/>
              <a:chExt cx="1147964" cy="1069144"/>
            </a:xfrm>
          </p:grpSpPr>
          <p:sp>
            <p:nvSpPr>
              <p:cNvPr xmlns:c="http://schemas.openxmlformats.org/drawingml/2006/chart" xmlns:pic="http://schemas.openxmlformats.org/drawingml/2006/picture" xmlns:dgm="http://schemas.openxmlformats.org/drawingml/2006/diagram" id="57" name="橢圓 5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3" y="2529525"/>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sz="1000">
                  <a:uFillTx/>
                </a:endParaRPr>
              </a:p>
            </p:txBody>
          </p:sp>
          <p:sp>
            <p:nvSpPr>
              <p:cNvPr xmlns:c="http://schemas.openxmlformats.org/drawingml/2006/chart" xmlns:pic="http://schemas.openxmlformats.org/drawingml/2006/picture" xmlns:dgm="http://schemas.openxmlformats.org/drawingml/2006/diagram" id="58" name="文字方塊 5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861734" y="2654697"/>
                <a:ext cx="976201" cy="802700"/>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gn="ctr"/>
                <a:r>
                  <a:rPr altLang="zh-TW" dirty="0" lang="en-US" smtClean="0" sz="900">
                    <a:uFillTx/>
                  </a:rPr>
                  <a:t>own</a:t>
                </a:r>
              </a:p>
              <a:p>
                <a:pPr algn="ctr"/>
                <a:r>
                  <a:rPr altLang="zh-TW" dirty="0" lang="en-US" smtClean="0" sz="900">
                    <a:uFillTx/>
                  </a:rPr>
                  <a:t>office</a:t>
                </a:r>
                <a:endParaRPr altLang="en-US" dirty="0" lang="zh-TW" sz="900">
                  <a:uFillTx/>
                </a:endParaRPr>
              </a:p>
            </p:txBody>
          </p:sp>
        </p:grpSp>
        <p:cxnSp>
          <p:nvCxnSpPr>
            <p:cNvPr xmlns:c="http://schemas.openxmlformats.org/drawingml/2006/chart" xmlns:pic="http://schemas.openxmlformats.org/drawingml/2006/picture" xmlns:dgm="http://schemas.openxmlformats.org/drawingml/2006/diagram" id="35" name="直線單箭頭接點 34"/>
            <p:cNvCxnSpPr xmlns:c="http://schemas.openxmlformats.org/drawingml/2006/chart" xmlns:pic="http://schemas.openxmlformats.org/drawingml/2006/picture" xmlns:dgm="http://schemas.openxmlformats.org/drawingml/2006/diagram">
              <a:stCxn id="65" idx="5"/>
              <a:endCxn id="57" idx="1"/>
            </p:cNvCxnSpPr>
            <p:nvPr/>
          </p:nvCxnSpPr>
          <p:spPr xmlns:c="http://schemas.openxmlformats.org/drawingml/2006/chart" xmlns:pic="http://schemas.openxmlformats.org/drawingml/2006/picture" xmlns:dgm="http://schemas.openxmlformats.org/drawingml/2006/diagram">
            <a:xfrm>
              <a:off x="6091997" y="4483953"/>
              <a:ext cx="1391301" cy="292664"/>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36" name="文字方塊 3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347235" y="4225488"/>
              <a:ext cx="513532" cy="471761"/>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1000">
                  <a:uFillTx/>
                </a:rPr>
                <a:t>N</a:t>
              </a:r>
              <a:endParaRPr altLang="en-US" dirty="0" lang="zh-TW" sz="1000">
                <a:uFillTx/>
              </a:endParaRPr>
            </a:p>
          </p:txBody>
        </p:sp>
        <p:grpSp>
          <p:nvGrpSpPr>
            <p:cNvPr xmlns:c="http://schemas.openxmlformats.org/drawingml/2006/chart" xmlns:pic="http://schemas.openxmlformats.org/drawingml/2006/picture" xmlns:dgm="http://schemas.openxmlformats.org/drawingml/2006/diagram" id="37" name="群組 36"/>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3292401" y="5921904"/>
              <a:ext cx="1012020" cy="942534"/>
              <a:chOff x="2775854" y="2586669"/>
              <a:chExt cx="1147964" cy="1069144"/>
            </a:xfrm>
          </p:grpSpPr>
          <p:sp>
            <p:nvSpPr>
              <p:cNvPr xmlns:c="http://schemas.openxmlformats.org/drawingml/2006/chart" xmlns:pic="http://schemas.openxmlformats.org/drawingml/2006/picture" xmlns:dgm="http://schemas.openxmlformats.org/drawingml/2006/diagram" id="55" name="橢圓 5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4" y="2586669"/>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sz="1000">
                  <a:uFillTx/>
                </a:endParaRPr>
              </a:p>
            </p:txBody>
          </p:sp>
          <p:sp>
            <p:nvSpPr>
              <p:cNvPr xmlns:c="http://schemas.openxmlformats.org/drawingml/2006/chart" xmlns:pic="http://schemas.openxmlformats.org/drawingml/2006/picture" xmlns:dgm="http://schemas.openxmlformats.org/drawingml/2006/diagram" id="56" name="文字方塊 5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938888" y="2846875"/>
                <a:ext cx="815940" cy="501687"/>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900">
                    <a:uFillTx/>
                  </a:rPr>
                  <a:t>stay</a:t>
                </a:r>
                <a:endParaRPr altLang="en-US" dirty="0" lang="zh-TW" sz="900">
                  <a:uFillTx/>
                </a:endParaRPr>
              </a:p>
            </p:txBody>
          </p:sp>
        </p:grpSp>
        <p:cxnSp>
          <p:nvCxnSpPr>
            <p:cNvPr xmlns:c="http://schemas.openxmlformats.org/drawingml/2006/chart" xmlns:pic="http://schemas.openxmlformats.org/drawingml/2006/picture" xmlns:dgm="http://schemas.openxmlformats.org/drawingml/2006/diagram" id="38" name="直線單箭頭接點 37"/>
            <p:cNvCxnSpPr xmlns:c="http://schemas.openxmlformats.org/drawingml/2006/chart" xmlns:pic="http://schemas.openxmlformats.org/drawingml/2006/picture" xmlns:dgm="http://schemas.openxmlformats.org/drawingml/2006/diagram">
              <a:stCxn id="59" idx="3"/>
              <a:endCxn id="55" idx="7"/>
            </p:cNvCxnSpPr>
            <p:nvPr/>
          </p:nvCxnSpPr>
          <p:spPr xmlns:c="http://schemas.openxmlformats.org/drawingml/2006/chart" xmlns:pic="http://schemas.openxmlformats.org/drawingml/2006/picture" xmlns:dgm="http://schemas.openxmlformats.org/drawingml/2006/diagram">
            <a:xfrm flipH="1">
              <a:off x="4156214" y="5539355"/>
              <a:ext cx="258115" cy="520580"/>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39" name="文字方塊 3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944064" y="5446878"/>
              <a:ext cx="473606" cy="471761"/>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1000">
                  <a:uFillTx/>
                </a:rPr>
                <a:t>Y</a:t>
              </a:r>
              <a:endParaRPr altLang="en-US" dirty="0" lang="zh-TW" sz="1000">
                <a:uFillTx/>
              </a:endParaRPr>
            </a:p>
          </p:txBody>
        </p:sp>
        <p:grpSp>
          <p:nvGrpSpPr>
            <p:cNvPr xmlns:c="http://schemas.openxmlformats.org/drawingml/2006/chart" xmlns:pic="http://schemas.openxmlformats.org/drawingml/2006/picture" xmlns:dgm="http://schemas.openxmlformats.org/drawingml/2006/diagram" id="40" name="群組 3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5169947" y="5912477"/>
              <a:ext cx="1012020" cy="942534"/>
              <a:chOff x="2775853" y="2529525"/>
              <a:chExt cx="1147964" cy="1069144"/>
            </a:xfrm>
          </p:grpSpPr>
          <p:sp>
            <p:nvSpPr>
              <p:cNvPr xmlns:c="http://schemas.openxmlformats.org/drawingml/2006/chart" xmlns:pic="http://schemas.openxmlformats.org/drawingml/2006/picture" xmlns:dgm="http://schemas.openxmlformats.org/drawingml/2006/diagram" id="53" name="橢圓 5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3" y="2529525"/>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sz="1000">
                  <a:uFillTx/>
                </a:endParaRPr>
              </a:p>
            </p:txBody>
          </p:sp>
          <p:sp>
            <p:nvSpPr>
              <p:cNvPr xmlns:c="http://schemas.openxmlformats.org/drawingml/2006/chart" xmlns:pic="http://schemas.openxmlformats.org/drawingml/2006/picture" xmlns:dgm="http://schemas.openxmlformats.org/drawingml/2006/diagram" id="54" name="文字方塊 5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945349" y="2800616"/>
                <a:ext cx="808973" cy="501687"/>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gn="ctr"/>
                <a:r>
                  <a:rPr altLang="zh-TW" dirty="0" lang="en-US" smtClean="0" sz="900">
                    <a:uFillTx/>
                  </a:rPr>
                  <a:t>quit</a:t>
                </a:r>
                <a:endParaRPr altLang="en-US" dirty="0" lang="zh-TW" sz="900">
                  <a:uFillTx/>
                </a:endParaRPr>
              </a:p>
            </p:txBody>
          </p:sp>
        </p:grpSp>
        <p:cxnSp>
          <p:nvCxnSpPr>
            <p:cNvPr xmlns:c="http://schemas.openxmlformats.org/drawingml/2006/chart" xmlns:pic="http://schemas.openxmlformats.org/drawingml/2006/picture" xmlns:dgm="http://schemas.openxmlformats.org/drawingml/2006/diagram" id="41" name="直線單箭頭接點 40"/>
            <p:cNvCxnSpPr xmlns:c="http://schemas.openxmlformats.org/drawingml/2006/chart" xmlns:pic="http://schemas.openxmlformats.org/drawingml/2006/picture" xmlns:dgm="http://schemas.openxmlformats.org/drawingml/2006/diagram">
              <a:stCxn id="59" idx="5"/>
              <a:endCxn id="53" idx="1"/>
            </p:cNvCxnSpPr>
            <p:nvPr/>
          </p:nvCxnSpPr>
          <p:spPr xmlns:c="http://schemas.openxmlformats.org/drawingml/2006/chart" xmlns:pic="http://schemas.openxmlformats.org/drawingml/2006/picture" xmlns:dgm="http://schemas.openxmlformats.org/drawingml/2006/diagram">
            <a:xfrm>
              <a:off x="5129935" y="5539355"/>
              <a:ext cx="188219" cy="511153"/>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42" name="文字方塊 4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244902" y="5460741"/>
              <a:ext cx="513532" cy="471761"/>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1000">
                  <a:uFillTx/>
                </a:rPr>
                <a:t>N</a:t>
              </a:r>
              <a:endParaRPr altLang="en-US" dirty="0" lang="zh-TW" sz="1000">
                <a:uFillTx/>
              </a:endParaRPr>
            </a:p>
          </p:txBody>
        </p:sp>
        <p:grpSp>
          <p:nvGrpSpPr>
            <p:cNvPr xmlns:c="http://schemas.openxmlformats.org/drawingml/2006/chart" xmlns:pic="http://schemas.openxmlformats.org/drawingml/2006/picture" xmlns:dgm="http://schemas.openxmlformats.org/drawingml/2006/diagram" id="43" name="群組 42"/>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6323071" y="5904596"/>
              <a:ext cx="1012020" cy="942534"/>
              <a:chOff x="2775854" y="2586669"/>
              <a:chExt cx="1147964" cy="1069144"/>
            </a:xfrm>
          </p:grpSpPr>
          <p:sp>
            <p:nvSpPr>
              <p:cNvPr xmlns:c="http://schemas.openxmlformats.org/drawingml/2006/chart" xmlns:pic="http://schemas.openxmlformats.org/drawingml/2006/picture" xmlns:dgm="http://schemas.openxmlformats.org/drawingml/2006/diagram" id="51" name="橢圓 5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775854" y="2586669"/>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sz="1000">
                  <a:uFillTx/>
                </a:endParaRPr>
              </a:p>
            </p:txBody>
          </p:sp>
          <p:sp>
            <p:nvSpPr>
              <p:cNvPr xmlns:c="http://schemas.openxmlformats.org/drawingml/2006/chart" xmlns:pic="http://schemas.openxmlformats.org/drawingml/2006/picture" xmlns:dgm="http://schemas.openxmlformats.org/drawingml/2006/diagram" id="52" name="文字方塊 5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918352" y="2890032"/>
                <a:ext cx="815940" cy="501687"/>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900">
                    <a:uFillTx/>
                  </a:rPr>
                  <a:t>stay</a:t>
                </a:r>
                <a:endParaRPr altLang="en-US" dirty="0" lang="zh-TW" sz="900">
                  <a:uFillTx/>
                </a:endParaRPr>
              </a:p>
            </p:txBody>
          </p:sp>
        </p:grpSp>
        <p:cxnSp>
          <p:nvCxnSpPr>
            <p:cNvPr xmlns:c="http://schemas.openxmlformats.org/drawingml/2006/chart" xmlns:pic="http://schemas.openxmlformats.org/drawingml/2006/picture" xmlns:dgm="http://schemas.openxmlformats.org/drawingml/2006/diagram" id="44" name="直線單箭頭接點 43"/>
            <p:cNvCxnSpPr xmlns:c="http://schemas.openxmlformats.org/drawingml/2006/chart" xmlns:pic="http://schemas.openxmlformats.org/drawingml/2006/picture" xmlns:dgm="http://schemas.openxmlformats.org/drawingml/2006/diagram">
              <a:stCxn id="57" idx="3"/>
              <a:endCxn id="51" idx="7"/>
            </p:cNvCxnSpPr>
            <p:nvPr/>
          </p:nvCxnSpPr>
          <p:spPr xmlns:c="http://schemas.openxmlformats.org/drawingml/2006/chart" xmlns:pic="http://schemas.openxmlformats.org/drawingml/2006/picture" xmlns:dgm="http://schemas.openxmlformats.org/drawingml/2006/diagram">
            <a:xfrm flipH="1">
              <a:off x="7186884" y="5443089"/>
              <a:ext cx="296414" cy="599538"/>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45" name="文字方塊 4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974734" y="5429569"/>
              <a:ext cx="473606" cy="471761"/>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1000">
                  <a:uFillTx/>
                </a:rPr>
                <a:t>Y</a:t>
              </a:r>
              <a:endParaRPr altLang="en-US" dirty="0" lang="zh-TW" sz="1000">
                <a:uFillTx/>
              </a:endParaRPr>
            </a:p>
          </p:txBody>
        </p:sp>
        <p:grpSp>
          <p:nvGrpSpPr>
            <p:cNvPr xmlns:c="http://schemas.openxmlformats.org/drawingml/2006/chart" xmlns:pic="http://schemas.openxmlformats.org/drawingml/2006/picture" xmlns:dgm="http://schemas.openxmlformats.org/drawingml/2006/diagram" id="46" name="群組 4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8198903" y="5887140"/>
              <a:ext cx="1012020" cy="942534"/>
              <a:chOff x="2668744" y="2484486"/>
              <a:chExt cx="1147964" cy="1069144"/>
            </a:xfrm>
          </p:grpSpPr>
          <p:sp>
            <p:nvSpPr>
              <p:cNvPr xmlns:c="http://schemas.openxmlformats.org/drawingml/2006/chart" xmlns:pic="http://schemas.openxmlformats.org/drawingml/2006/picture" xmlns:dgm="http://schemas.openxmlformats.org/drawingml/2006/diagram" id="49" name="橢圓 4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2668744" y="2484486"/>
                <a:ext cx="1147964" cy="1069144"/>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sz="1000">
                  <a:uFillTx/>
                </a:endParaRPr>
              </a:p>
            </p:txBody>
          </p:sp>
          <p:sp>
            <p:nvSpPr>
              <p:cNvPr xmlns:c="http://schemas.openxmlformats.org/drawingml/2006/chart" xmlns:pic="http://schemas.openxmlformats.org/drawingml/2006/picture" xmlns:dgm="http://schemas.openxmlformats.org/drawingml/2006/diagram" id="50" name="文字方塊 4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838240" y="2784126"/>
                <a:ext cx="808973" cy="501687"/>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algn="ctr"/>
                <a:r>
                  <a:rPr altLang="zh-TW" dirty="0" lang="en-US" smtClean="0" sz="900">
                    <a:uFillTx/>
                  </a:rPr>
                  <a:t>quit</a:t>
                </a:r>
                <a:endParaRPr altLang="en-US" dirty="0" lang="zh-TW" sz="900">
                  <a:uFillTx/>
                </a:endParaRPr>
              </a:p>
            </p:txBody>
          </p:sp>
        </p:grpSp>
        <p:cxnSp>
          <p:nvCxnSpPr>
            <p:cNvPr xmlns:c="http://schemas.openxmlformats.org/drawingml/2006/chart" xmlns:pic="http://schemas.openxmlformats.org/drawingml/2006/picture" xmlns:dgm="http://schemas.openxmlformats.org/drawingml/2006/diagram" id="47" name="直線單箭頭接點 46"/>
            <p:cNvCxnSpPr xmlns:c="http://schemas.openxmlformats.org/drawingml/2006/chart" xmlns:pic="http://schemas.openxmlformats.org/drawingml/2006/picture" xmlns:dgm="http://schemas.openxmlformats.org/drawingml/2006/diagram">
              <a:stCxn id="57" idx="5"/>
              <a:endCxn id="49" idx="1"/>
            </p:cNvCxnSpPr>
            <p:nvPr/>
          </p:nvCxnSpPr>
          <p:spPr xmlns:c="http://schemas.openxmlformats.org/drawingml/2006/chart" xmlns:pic="http://schemas.openxmlformats.org/drawingml/2006/picture" xmlns:dgm="http://schemas.openxmlformats.org/drawingml/2006/diagram">
            <a:xfrm>
              <a:off x="8198904" y="5443089"/>
              <a:ext cx="148207" cy="582083"/>
            </a:xfrm>
            <a:prstGeom prst="straightConnector1">
              <a:avLst/>
            </a:prstGeom>
            <a:ln>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48" name="文字方塊 4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275571" y="5443435"/>
              <a:ext cx="513532" cy="471761"/>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sz="1000">
                  <a:uFillTx/>
                </a:rPr>
                <a:t>N</a:t>
              </a:r>
              <a:endParaRPr altLang="en-US" dirty="0" lang="zh-TW" sz="1000">
                <a:uFillTx/>
              </a:endParaRPr>
            </a:p>
          </p:txBody>
        </p:sp>
      </p:grpSp>
      <p:sp>
        <p:nvSpPr>
          <p:cNvPr xmlns:c="http://schemas.openxmlformats.org/drawingml/2006/chart" xmlns:pic="http://schemas.openxmlformats.org/drawingml/2006/picture" xmlns:dgm="http://schemas.openxmlformats.org/drawingml/2006/diagram" id="71" name="文字方塊 7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020351" y="5557408"/>
            <a:ext cx="5030316"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根據樹的形狀建立整個結構</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365125"/>
            <a:ext cx="5675142" cy="6106013"/>
          </a:xfrm>
        </p:spPr>
        <p:txBody xmlns:c="http://schemas.openxmlformats.org/drawingml/2006/chart" xmlns:pic="http://schemas.openxmlformats.org/drawingml/2006/picture" xmlns:dgm="http://schemas.openxmlformats.org/drawingml/2006/diagram">
          <a:bodyPr>
            <a:normAutofit/>
          </a:bodyPr>
          <a:lstStyle/>
          <a:p>
            <a:r>
              <a:rPr altLang="zh-TW" dirty="0" lang="en-US" smtClean="0" sz="2800">
                <a:uFillTx/>
                <a:latin charset="-120" panose="020B0604030504040204" pitchFamily="34" typeface="微軟正黑體"/>
                <a:ea charset="-120" panose="020B0604030504040204" pitchFamily="34" typeface="微軟正黑體"/>
              </a:rPr>
              <a:t>Q:</a:t>
            </a:r>
            <a:r>
              <a:rPr altLang="en-US" dirty="0" lang="zh-TW" smtClean="0" sz="2800">
                <a:uFillTx/>
                <a:latin charset="-120" panose="020B0604030504040204" pitchFamily="34" typeface="微軟正黑體"/>
                <a:ea charset="-120" panose="020B0604030504040204" pitchFamily="34" typeface="微軟正黑體"/>
              </a:rPr>
              <a:t>當使用者透過</a:t>
            </a:r>
            <a:r>
              <a:rPr altLang="zh-TW" dirty="0" lang="en-US" smtClean="0" sz="2800">
                <a:uFillTx/>
                <a:latin charset="-120" panose="020B0604030504040204" pitchFamily="34" typeface="微軟正黑體"/>
                <a:ea charset="-120" panose="020B0604030504040204" pitchFamily="34" typeface="微軟正黑體"/>
              </a:rPr>
              <a:t>View</a:t>
            </a:r>
            <a:r>
              <a:rPr altLang="en-US" dirty="0" lang="zh-TW" smtClean="0" sz="2800">
                <a:uFillTx/>
                <a:latin charset="-120" panose="020B0604030504040204" pitchFamily="34" typeface="微軟正黑體"/>
                <a:ea charset="-120" panose="020B0604030504040204" pitchFamily="34" typeface="微軟正黑體"/>
              </a:rPr>
              <a:t>操作的時候</a:t>
            </a:r>
            <a:r>
              <a:rPr altLang="zh-TW" dirty="0" lang="en-US" smtClean="0" sz="2800">
                <a:uFillTx/>
                <a:latin charset="-120" panose="020B0604030504040204" pitchFamily="34" typeface="微軟正黑體"/>
                <a:ea charset="-120" panose="020B0604030504040204" pitchFamily="34" typeface="微軟正黑體"/>
              </a:rPr>
              <a:t>Controller</a:t>
            </a:r>
            <a:r>
              <a:rPr altLang="en-US" dirty="0" lang="zh-TW" smtClean="0" sz="2800">
                <a:uFillTx/>
                <a:latin charset="-120" panose="020B0604030504040204" pitchFamily="34" typeface="微軟正黑體"/>
                <a:ea charset="-120" panose="020B0604030504040204" pitchFamily="34" typeface="微軟正黑體"/>
              </a:rPr>
              <a:t>要怎麼知道呢</a:t>
            </a:r>
            <a:r>
              <a:rPr altLang="zh-TW" dirty="0" lang="en-US" smtClean="0" sz="2800">
                <a:uFillTx/>
                <a:latin charset="-120" panose="020B0604030504040204" pitchFamily="34" typeface="微軟正黑體"/>
                <a:ea charset="-120" panose="020B0604030504040204" pitchFamily="34" typeface="微軟正黑體"/>
              </a:rPr>
              <a:t>?</a:t>
            </a:r>
            <a:br>
              <a:rPr altLang="zh-TW" dirty="0" lang="en-US" smtClean="0" sz="2800">
                <a:uFillTx/>
                <a:latin charset="-120" panose="020B0604030504040204" pitchFamily="34" typeface="微軟正黑體"/>
                <a:ea charset="-120" panose="020B0604030504040204" pitchFamily="34" typeface="微軟正黑體"/>
              </a:rPr>
            </a:br>
            <a:r>
              <a:rPr altLang="zh-TW" dirty="0" lang="en-US" smtClean="0" sz="2800">
                <a:uFillTx/>
                <a:latin charset="-120" panose="020B0604030504040204" pitchFamily="34" typeface="微軟正黑體"/>
                <a:ea charset="-120" panose="020B0604030504040204" pitchFamily="34" typeface="微軟正黑體"/>
              </a:rPr>
              <a:t/>
            </a:r>
            <a:br>
              <a:rPr altLang="zh-TW" dirty="0" lang="en-US" smtClean="0" sz="2800">
                <a:uFillTx/>
                <a:latin charset="-120" panose="020B0604030504040204" pitchFamily="34" typeface="微軟正黑體"/>
                <a:ea charset="-120" panose="020B0604030504040204" pitchFamily="34" typeface="微軟正黑體"/>
              </a:rPr>
            </a:br>
            <a:r>
              <a:rPr altLang="zh-TW" dirty="0" lang="en-US" smtClean="0" sz="2800">
                <a:uFillTx/>
                <a:latin charset="-120" panose="020B0604030504040204" pitchFamily="34" typeface="微軟正黑體"/>
                <a:ea charset="-120" panose="020B0604030504040204" pitchFamily="34" typeface="微軟正黑體"/>
              </a:rPr>
              <a:t>A:</a:t>
            </a:r>
            <a:r>
              <a:rPr altLang="en-US" dirty="0" lang="zh-TW" smtClean="0" sz="2800">
                <a:uFillTx/>
                <a:latin charset="-120" panose="020B0604030504040204" pitchFamily="34" typeface="微軟正黑體"/>
                <a:ea charset="-120" panose="020B0604030504040204" pitchFamily="34" typeface="微軟正黑體"/>
              </a:rPr>
              <a:t>透過</a:t>
            </a:r>
            <a:r>
              <a:rPr altLang="zh-TW" dirty="0" err="1" lang="en-US" smtClean="0" sz="2800">
                <a:solidFill>
                  <a:srgbClr val="FF0000"/>
                </a:solidFill>
                <a:uFillTx/>
                <a:latin charset="-120" panose="020B0604030504040204" pitchFamily="34" typeface="微軟正黑體"/>
                <a:ea charset="-120" panose="020B0604030504040204" pitchFamily="34" typeface="微軟正黑體"/>
              </a:rPr>
              <a:t>ActionListener</a:t>
            </a:r>
            <a:r>
              <a:rPr altLang="en-US" dirty="0" lang="zh-TW" smtClean="0" sz="2800">
                <a:uFillTx/>
                <a:latin charset="-120" panose="020B0604030504040204" pitchFamily="34" typeface="微軟正黑體"/>
                <a:ea charset="-120" panose="020B0604030504040204" pitchFamily="34" typeface="微軟正黑體"/>
              </a:rPr>
              <a:t>在</a:t>
            </a:r>
            <a:r>
              <a:rPr altLang="zh-TW" dirty="0" lang="en-US" smtClean="0" sz="2800">
                <a:uFillTx/>
                <a:latin charset="-120" panose="020B0604030504040204" pitchFamily="34" typeface="微軟正黑體"/>
                <a:ea charset="-120" panose="020B0604030504040204" pitchFamily="34" typeface="微軟正黑體"/>
              </a:rPr>
              <a:t>View</a:t>
            </a:r>
            <a:r>
              <a:rPr altLang="en-US" dirty="0" lang="zh-TW" smtClean="0" sz="2800">
                <a:uFillTx/>
                <a:latin charset="-120" panose="020B0604030504040204" pitchFamily="34" typeface="微軟正黑體"/>
                <a:ea charset="-120" panose="020B0604030504040204" pitchFamily="34" typeface="微軟正黑體"/>
              </a:rPr>
              <a:t>上註冊</a:t>
            </a:r>
            <a:r>
              <a:rPr altLang="zh-TW" dirty="0" lang="en-US" smtClean="0" sz="2800">
                <a:uFillTx/>
                <a:latin charset="-120" panose="020B0604030504040204" pitchFamily="34" typeface="微軟正黑體"/>
                <a:ea charset="-120" panose="020B0604030504040204" pitchFamily="34" typeface="微軟正黑體"/>
              </a:rPr>
              <a:t>Controller</a:t>
            </a:r>
            <a:r>
              <a:rPr altLang="en-US" dirty="0" lang="zh-TW" smtClean="0" sz="2800">
                <a:uFillTx/>
                <a:latin charset="-120" panose="020B0604030504040204" pitchFamily="34" typeface="微軟正黑體"/>
                <a:ea charset="-120" panose="020B0604030504040204" pitchFamily="34" typeface="微軟正黑體"/>
              </a:rPr>
              <a:t>的</a:t>
            </a:r>
            <a:r>
              <a:rPr altLang="zh-TW" dirty="0" lang="en-US" smtClean="0" sz="2800">
                <a:uFillTx/>
                <a:latin charset="-120" panose="020B0604030504040204" pitchFamily="34" typeface="微軟正黑體"/>
                <a:ea charset="-120" panose="020B0604030504040204" pitchFamily="34" typeface="微軟正黑體"/>
              </a:rPr>
              <a:t>Listener</a:t>
            </a:r>
            <a:r>
              <a:rPr altLang="en-US" dirty="0" lang="zh-TW" smtClean="0" sz="2800">
                <a:uFillTx/>
                <a:latin charset="-120" panose="020B0604030504040204" pitchFamily="34" typeface="微軟正黑體"/>
                <a:ea charset="-120" panose="020B0604030504040204" pitchFamily="34" typeface="微軟正黑體"/>
              </a:rPr>
              <a:t>監聽</a:t>
            </a:r>
            <a:r>
              <a:rPr altLang="zh-TW" dirty="0" lang="en-US" smtClean="0" sz="2800">
                <a:uFillTx/>
                <a:latin charset="-120" panose="020B0604030504040204" pitchFamily="34" typeface="微軟正黑體"/>
                <a:ea charset="-120" panose="020B0604030504040204" pitchFamily="34" typeface="微軟正黑體"/>
              </a:rPr>
              <a:t>View</a:t>
            </a:r>
            <a:r>
              <a:rPr altLang="en-US" dirty="0" lang="zh-TW" smtClean="0" sz="2800">
                <a:uFillTx/>
                <a:latin charset="-120" panose="020B0604030504040204" pitchFamily="34" typeface="微軟正黑體"/>
                <a:ea charset="-120" panose="020B0604030504040204" pitchFamily="34" typeface="微軟正黑體"/>
              </a:rPr>
              <a:t>的動作</a:t>
            </a:r>
            <a:endParaRPr altLang="en-US" dirty="0" lang="zh-TW" sz="28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7" name="內容版面配置區 6"/>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6513342" y="3122709"/>
            <a:ext cx="6496050" cy="1981200"/>
          </a:xfrm>
          <a:prstGeom prst="rect">
            <a:avLst/>
          </a:prstGeom>
        </p:spPr>
      </p:pic>
      <p:pic>
        <p:nvPicPr>
          <p:cNvPr xmlns:c="http://schemas.openxmlformats.org/drawingml/2006/chart" xmlns:pic="http://schemas.openxmlformats.org/drawingml/2006/picture" xmlns:dgm="http://schemas.openxmlformats.org/drawingml/2006/diagram" id="5" name="圖片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3"/>
          <a:srcRect r="9609"/>
          <a:stretch/>
        </p:blipFill>
        <p:spPr xmlns:c="http://schemas.openxmlformats.org/drawingml/2006/chart" xmlns:pic="http://schemas.openxmlformats.org/drawingml/2006/picture" xmlns:dgm="http://schemas.openxmlformats.org/drawingml/2006/diagram">
          <a:xfrm>
            <a:off x="6977577" y="868362"/>
            <a:ext cx="4726744" cy="1914525"/>
          </a:xfrm>
          <a:prstGeom prst="rect">
            <a:avLst/>
          </a:prstGeom>
        </p:spPr>
      </p:pic>
      <p:sp>
        <p:nvSpPr>
          <p:cNvPr xmlns:c="http://schemas.openxmlformats.org/drawingml/2006/chart" xmlns:pic="http://schemas.openxmlformats.org/drawingml/2006/picture" xmlns:dgm="http://schemas.openxmlformats.org/drawingml/2006/diagram" id="6" name="文字方塊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462724" y="474725"/>
            <a:ext cx="3767891"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en-US" dirty="0" lang="zh-TW" smtClean="0">
                <a:uFillTx/>
              </a:rPr>
              <a:t>↓</a:t>
            </a:r>
            <a:r>
              <a:rPr altLang="zh-TW" dirty="0" lang="en-US" smtClean="0">
                <a:uFillTx/>
              </a:rPr>
              <a:t>Controller</a:t>
            </a:r>
            <a:r>
              <a:rPr altLang="en-US" dirty="0" lang="zh-TW" smtClean="0">
                <a:uFillTx/>
              </a:rPr>
              <a:t>內已經實作好的</a:t>
            </a:r>
            <a:r>
              <a:rPr altLang="zh-TW" dirty="0" err="1" lang="en-US" smtClean="0">
                <a:uFillTx/>
              </a:rPr>
              <a:t>Listenter</a:t>
            </a:r>
            <a:endParaRPr altLang="en-US" dirty="0" lang="zh-TW">
              <a:uFillTx/>
            </a:endParaRPr>
          </a:p>
        </p:txBody>
      </p:sp>
      <p:cxnSp>
        <p:nvCxnSpPr>
          <p:cNvPr xmlns:c="http://schemas.openxmlformats.org/drawingml/2006/chart" xmlns:pic="http://schemas.openxmlformats.org/drawingml/2006/picture" xmlns:dgm="http://schemas.openxmlformats.org/drawingml/2006/diagram" id="9" name="直線接點 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V="1">
            <a:off x="6977575" y="4591627"/>
            <a:ext cx="5106571" cy="14068"/>
          </a:xfrm>
          <a:prstGeom prst="line">
            <a:avLst/>
          </a:prstGeom>
          <a:ln w="38100">
            <a:solidFill>
              <a:srgbClr val="FFFF00"/>
            </a:solidFill>
          </a:ln>
          <a:effectLst/>
        </p:spPr>
        <p:style xmlns:c="http://schemas.openxmlformats.org/drawingml/2006/chart" xmlns:pic="http://schemas.openxmlformats.org/drawingml/2006/picture" xmlns:dgm="http://schemas.openxmlformats.org/drawingml/2006/diagram">
          <a:lnRef idx="1">
            <a:schemeClr val="accent2"/>
          </a:lnRef>
          <a:fillRef idx="0">
            <a:schemeClr val="accent2"/>
          </a:fillRef>
          <a:effectRef idx="0">
            <a:schemeClr val="accent2"/>
          </a:effectRef>
          <a:fontRef idx="minor">
            <a:schemeClr val="tx1"/>
          </a:fontRef>
        </p:style>
      </p:cxnSp>
      <p:cxnSp>
        <p:nvCxnSpPr>
          <p:cNvPr xmlns:c="http://schemas.openxmlformats.org/drawingml/2006/chart" xmlns:pic="http://schemas.openxmlformats.org/drawingml/2006/picture" xmlns:dgm="http://schemas.openxmlformats.org/drawingml/2006/diagram" id="10" name="直線接點 9"/>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V="1">
            <a:off x="6977576" y="4823886"/>
            <a:ext cx="5106571" cy="14068"/>
          </a:xfrm>
          <a:prstGeom prst="line">
            <a:avLst/>
          </a:prstGeom>
          <a:ln w="38100">
            <a:solidFill>
              <a:srgbClr val="FFFF00"/>
            </a:solidFill>
          </a:ln>
          <a:effectLst/>
        </p:spPr>
        <p:style xmlns:c="http://schemas.openxmlformats.org/drawingml/2006/chart" xmlns:pic="http://schemas.openxmlformats.org/drawingml/2006/picture" xmlns:dgm="http://schemas.openxmlformats.org/drawingml/2006/diagram">
          <a:lnRef idx="1">
            <a:schemeClr val="accent2"/>
          </a:lnRef>
          <a:fillRef idx="0">
            <a:schemeClr val="accent2"/>
          </a:fillRef>
          <a:effectRef idx="0">
            <a:schemeClr val="accent2"/>
          </a:effectRef>
          <a:fontRef idx="minor">
            <a:schemeClr val="tx1"/>
          </a:fontRef>
        </p:style>
      </p:cxnSp>
      <p:sp>
        <p:nvSpPr>
          <p:cNvPr xmlns:c="http://schemas.openxmlformats.org/drawingml/2006/chart" xmlns:pic="http://schemas.openxmlformats.org/drawingml/2006/picture" xmlns:dgm="http://schemas.openxmlformats.org/drawingml/2006/diagram" id="11" name="文字方塊 1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462723" y="2768132"/>
            <a:ext cx="2934265"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en-US" dirty="0" lang="zh-TW" smtClean="0">
                <a:uFillTx/>
              </a:rPr>
              <a:t>↓透過</a:t>
            </a:r>
            <a:r>
              <a:rPr altLang="zh-TW" dirty="0" lang="en-US" smtClean="0">
                <a:uFillTx/>
              </a:rPr>
              <a:t>View</a:t>
            </a:r>
            <a:r>
              <a:rPr altLang="en-US" dirty="0" lang="zh-TW" smtClean="0">
                <a:uFillTx/>
              </a:rPr>
              <a:t>的方法註冊進</a:t>
            </a:r>
            <a:r>
              <a:rPr altLang="en-US" dirty="0" lang="zh-TW">
                <a:uFillTx/>
              </a:rPr>
              <a:t>去</a:t>
            </a:r>
          </a:p>
        </p:txBody>
      </p:sp>
      <p:pic>
        <p:nvPicPr>
          <p:cNvPr xmlns:c="http://schemas.openxmlformats.org/drawingml/2006/chart" xmlns:pic="http://schemas.openxmlformats.org/drawingml/2006/picture" xmlns:dgm="http://schemas.openxmlformats.org/drawingml/2006/diagram" id="12" name="圖片 1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6597749" y="5575436"/>
            <a:ext cx="5486400" cy="714375"/>
          </a:xfrm>
          <a:prstGeom prst="rect">
            <a:avLst/>
          </a:prstGeom>
        </p:spPr>
      </p:pic>
      <p:sp>
        <p:nvSpPr>
          <p:cNvPr xmlns:c="http://schemas.openxmlformats.org/drawingml/2006/chart" xmlns:pic="http://schemas.openxmlformats.org/drawingml/2006/picture" xmlns:dgm="http://schemas.openxmlformats.org/drawingml/2006/diagram" id="13" name="文字方塊 1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462722" y="5157061"/>
            <a:ext cx="44964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en-US" dirty="0" lang="zh-TW" smtClean="0">
                <a:uFillTx/>
              </a:rPr>
              <a:t>↓</a:t>
            </a:r>
            <a:r>
              <a:rPr altLang="zh-TW" dirty="0" lang="en-US" smtClean="0">
                <a:uFillTx/>
              </a:rPr>
              <a:t>View</a:t>
            </a:r>
            <a:r>
              <a:rPr altLang="en-US" dirty="0" lang="zh-TW" smtClean="0">
                <a:uFillTx/>
              </a:rPr>
              <a:t>裡面的方法，實際上是註冊到</a:t>
            </a:r>
            <a:r>
              <a:rPr altLang="zh-TW" dirty="0" lang="en-US" smtClean="0">
                <a:uFillTx/>
              </a:rPr>
              <a:t>Button</a:t>
            </a:r>
            <a:endParaRPr altLang="en-US" dirty="0" lang="zh-TW">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4" name="文字方塊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00125" y="494220"/>
            <a:ext cx="1513556"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uFillTx/>
                <a:latin charset="-120" panose="020B0604030504040204" pitchFamily="34" typeface="微軟正黑體"/>
                <a:ea charset="-120" panose="020B0604030504040204" pitchFamily="34" typeface="微軟正黑體"/>
              </a:rPr>
              <a:t>4.</a:t>
            </a:r>
            <a:r>
              <a:rPr altLang="en-US" dirty="0" lang="zh-TW" smtClean="0">
                <a:uFillTx/>
                <a:latin charset="-120" panose="020B0604030504040204" pitchFamily="34" typeface="微軟正黑體"/>
                <a:ea charset="-120" panose="020B0604030504040204" pitchFamily="34" typeface="微軟正黑體"/>
              </a:rPr>
              <a:t>輸入與執行</a:t>
            </a:r>
            <a:endParaRPr altLang="en-US" dirty="0" lang="zh-TW">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2"/>
          <a:srcRect r="10484"/>
          <a:stretch/>
        </p:blipFill>
        <p:spPr xmlns:c="http://schemas.openxmlformats.org/drawingml/2006/chart" xmlns:pic="http://schemas.openxmlformats.org/drawingml/2006/picture" xmlns:dgm="http://schemas.openxmlformats.org/drawingml/2006/diagram">
          <a:xfrm>
            <a:off x="454025" y="979630"/>
            <a:ext cx="5502275" cy="5282736"/>
          </a:xfrm>
          <a:prstGeom prst="rect">
            <a:avLst/>
          </a:prstGeom>
        </p:spPr>
      </p:pic>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6743700" y="4473758"/>
            <a:ext cx="5040464" cy="1416050"/>
          </a:xfrm>
          <a:prstGeom prst="rect">
            <a:avLst/>
          </a:prstGeom>
        </p:spPr>
      </p:pic>
      <p:cxnSp>
        <p:nvCxnSpPr>
          <p:cNvPr xmlns:c="http://schemas.openxmlformats.org/drawingml/2006/chart" xmlns:pic="http://schemas.openxmlformats.org/drawingml/2006/picture" xmlns:dgm="http://schemas.openxmlformats.org/drawingml/2006/diagram" id="72" name="直線單箭頭接點 71"/>
          <p:cNvCxnSpPr xmlns:c="http://schemas.openxmlformats.org/drawingml/2006/chart" xmlns:pic="http://schemas.openxmlformats.org/drawingml/2006/picture" xmlns:dgm="http://schemas.openxmlformats.org/drawingml/2006/diagram">
            <a:stCxn id="73" idx="3"/>
          </p:cNvCxnSpPr>
          <p:nvPr/>
        </p:nvCxnSpPr>
        <p:spPr xmlns:c="http://schemas.openxmlformats.org/drawingml/2006/chart" xmlns:pic="http://schemas.openxmlformats.org/drawingml/2006/picture" xmlns:dgm="http://schemas.openxmlformats.org/drawingml/2006/diagram">
          <a:xfrm>
            <a:off x="5861049" y="1974626"/>
            <a:ext cx="882651" cy="6574"/>
          </a:xfrm>
          <a:prstGeom prst="straightConnector1">
            <a:avLst/>
          </a:prstGeom>
          <a:ln w="28575">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73" name="矩形 7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95374" y="1873934"/>
            <a:ext cx="4765675" cy="201384"/>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74" name="文字方塊 7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743700" y="1746934"/>
            <a:ext cx="5257800"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a:uFillTx/>
                <a:latin charset="-120" panose="020B0604030504040204" pitchFamily="34" typeface="微軟正黑體"/>
                <a:ea charset="-120" panose="020B0604030504040204" pitchFamily="34" typeface="微軟正黑體"/>
              </a:rPr>
              <a:t>Map</a:t>
            </a:r>
            <a:r>
              <a:rPr altLang="en-US" dirty="0" lang="zh-TW" smtClean="0">
                <a:uFillTx/>
                <a:latin charset="-120" panose="020B0604030504040204" pitchFamily="34" typeface="微軟正黑體"/>
                <a:ea charset="-120" panose="020B0604030504040204" pitchFamily="34" typeface="微軟正黑體"/>
              </a:rPr>
              <a:t>分別用來存四個</a:t>
            </a:r>
            <a:r>
              <a:rPr altLang="zh-TW" dirty="0" err="1" lang="en-US" smtClean="0">
                <a:uFillTx/>
                <a:latin charset="-120" panose="020B0604030504040204" pitchFamily="34" typeface="微軟正黑體"/>
                <a:ea charset="-120" panose="020B0604030504040204" pitchFamily="34" typeface="微軟正黑體"/>
              </a:rPr>
              <a:t>NonTerminal</a:t>
            </a:r>
            <a:r>
              <a:rPr altLang="en-US" dirty="0" lang="zh-TW" smtClean="0">
                <a:uFillTx/>
                <a:latin charset="-120" panose="020B0604030504040204" pitchFamily="34" typeface="微軟正黑體"/>
                <a:ea charset="-120" panose="020B0604030504040204" pitchFamily="34" typeface="微軟正黑體"/>
              </a:rPr>
              <a:t>的情境抉擇狀況</a:t>
            </a:r>
            <a:endParaRPr altLang="en-US" dirty="0" lang="zh-TW">
              <a:uFillTx/>
              <a:latin charset="-120" panose="020B0604030504040204" pitchFamily="34" typeface="微軟正黑體"/>
              <a:ea charset="-120" panose="020B0604030504040204" pitchFamily="34" typeface="微軟正黑體"/>
            </a:endParaRPr>
          </a:p>
        </p:txBody>
      </p:sp>
      <p:cxnSp>
        <p:nvCxnSpPr>
          <p:cNvPr xmlns:c="http://schemas.openxmlformats.org/drawingml/2006/chart" xmlns:pic="http://schemas.openxmlformats.org/drawingml/2006/picture" xmlns:dgm="http://schemas.openxmlformats.org/drawingml/2006/diagram" id="75" name="直線單箭頭接點 74"/>
          <p:cNvCxnSpPr xmlns:c="http://schemas.openxmlformats.org/drawingml/2006/chart" xmlns:pic="http://schemas.openxmlformats.org/drawingml/2006/picture" xmlns:dgm="http://schemas.openxmlformats.org/drawingml/2006/diagram">
            <a:stCxn id="76" idx="3"/>
          </p:cNvCxnSpPr>
          <p:nvPr/>
        </p:nvCxnSpPr>
        <p:spPr xmlns:c="http://schemas.openxmlformats.org/drawingml/2006/chart" xmlns:pic="http://schemas.openxmlformats.org/drawingml/2006/picture" xmlns:dgm="http://schemas.openxmlformats.org/drawingml/2006/diagram">
          <a:xfrm>
            <a:off x="5861049" y="2994659"/>
            <a:ext cx="882651" cy="15911"/>
          </a:xfrm>
          <a:prstGeom prst="straightConnector1">
            <a:avLst/>
          </a:prstGeom>
          <a:ln w="28575">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76" name="矩形 7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95374" y="2661918"/>
            <a:ext cx="4765675" cy="665481"/>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77" name="文字方塊 7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743700" y="2788921"/>
            <a:ext cx="2120900"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輸入並用空格分割</a:t>
            </a:r>
            <a:endParaRPr altLang="en-US" dirty="0" lang="zh-TW">
              <a:uFillTx/>
              <a:latin charset="-120" panose="020B0604030504040204" pitchFamily="34" typeface="微軟正黑體"/>
              <a:ea charset="-120" panose="020B0604030504040204" pitchFamily="34" typeface="微軟正黑體"/>
            </a:endParaRPr>
          </a:p>
        </p:txBody>
      </p:sp>
      <p:cxnSp>
        <p:nvCxnSpPr>
          <p:cNvPr xmlns:c="http://schemas.openxmlformats.org/drawingml/2006/chart" xmlns:pic="http://schemas.openxmlformats.org/drawingml/2006/picture" xmlns:dgm="http://schemas.openxmlformats.org/drawingml/2006/diagram" id="78" name="直線單箭頭接點 77"/>
          <p:cNvCxnSpPr xmlns:c="http://schemas.openxmlformats.org/drawingml/2006/chart" xmlns:pic="http://schemas.openxmlformats.org/drawingml/2006/picture" xmlns:dgm="http://schemas.openxmlformats.org/drawingml/2006/diagram">
            <a:stCxn id="79" idx="3"/>
            <a:endCxn id="80" idx="1"/>
          </p:cNvCxnSpPr>
          <p:nvPr/>
        </p:nvCxnSpPr>
        <p:spPr xmlns:c="http://schemas.openxmlformats.org/drawingml/2006/chart" xmlns:pic="http://schemas.openxmlformats.org/drawingml/2006/picture" xmlns:dgm="http://schemas.openxmlformats.org/drawingml/2006/diagram">
          <a:xfrm flipV="1">
            <a:off x="5861049" y="3781836"/>
            <a:ext cx="869951" cy="1"/>
          </a:xfrm>
          <a:prstGeom prst="straightConnector1">
            <a:avLst/>
          </a:prstGeom>
          <a:ln w="28575">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79" name="矩形 7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95374" y="3334573"/>
            <a:ext cx="4765675" cy="894527"/>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80" name="文字方塊 7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731000" y="3597170"/>
            <a:ext cx="5461000"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將輸入分別填入</a:t>
            </a:r>
            <a:r>
              <a:rPr altLang="zh-TW" dirty="0" lang="en-US" smtClean="0">
                <a:uFillTx/>
                <a:latin charset="-120" panose="020B0604030504040204" pitchFamily="34" typeface="微軟正黑體"/>
                <a:ea charset="-120" panose="020B0604030504040204" pitchFamily="34" typeface="微軟正黑體"/>
              </a:rPr>
              <a:t>Map</a:t>
            </a:r>
            <a:r>
              <a:rPr altLang="en-US" dirty="0" lang="zh-TW" smtClean="0">
                <a:uFillTx/>
                <a:latin charset="-120" panose="020B0604030504040204" pitchFamily="34" typeface="微軟正黑體"/>
                <a:ea charset="-120" panose="020B0604030504040204" pitchFamily="34" typeface="微軟正黑體"/>
              </a:rPr>
              <a:t>中，並根據</a:t>
            </a:r>
            <a:r>
              <a:rPr altLang="zh-TW" dirty="0" lang="en-US" smtClean="0">
                <a:uFillTx/>
                <a:latin charset="-120" panose="020B0604030504040204" pitchFamily="34" typeface="微軟正黑體"/>
                <a:ea charset="-120" panose="020B0604030504040204" pitchFamily="34" typeface="微軟正黑體"/>
              </a:rPr>
              <a:t>result</a:t>
            </a:r>
            <a:r>
              <a:rPr altLang="en-US" dirty="0" lang="zh-TW" smtClean="0">
                <a:uFillTx/>
                <a:latin charset="-120" panose="020B0604030504040204" pitchFamily="34" typeface="微軟正黑體"/>
                <a:ea charset="-120" panose="020B0604030504040204" pitchFamily="34" typeface="微軟正黑體"/>
              </a:rPr>
              <a:t>結果輸出答案</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Composite</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組合模式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https://upload.wikimedia.org/wikipedia/commons/thumb/5/5a/Composite_UML_class_diagram_%28fixed%29.svg/600px-Composite_UML_class_diagram_%28fixed%29.svg.png" id="7170"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6451600" y="1966912"/>
            <a:ext cx="4926978" cy="3186113"/>
          </a:xfrm>
          <a:prstGeom prst="rect">
            <a:avLst/>
          </a:prstGeom>
          <a:noFill/>
        </p:spPr>
      </p:pic>
      <p:sp>
        <p:nvSpPr>
          <p:cNvPr xmlns:c="http://schemas.openxmlformats.org/drawingml/2006/chart" xmlns:pic="http://schemas.openxmlformats.org/drawingml/2006/picture" xmlns:dgm="http://schemas.openxmlformats.org/drawingml/2006/diagram" id="2" name="文字方塊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57200" y="1152276"/>
            <a:ext cx="5994400" cy="452431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z="2400">
                <a:uFillTx/>
                <a:latin charset="-120" panose="020B0604030504040204" pitchFamily="34" typeface="微軟正黑體"/>
                <a:ea charset="-120" panose="020B0604030504040204" pitchFamily="34" typeface="微軟正黑體"/>
              </a:rPr>
              <a:t>Composite Pattern</a:t>
            </a:r>
            <a:r>
              <a:rPr altLang="en-US" dirty="0" lang="zh-TW" sz="2400">
                <a:uFillTx/>
                <a:latin charset="-120" panose="020B0604030504040204" pitchFamily="34" typeface="微軟正黑體"/>
                <a:ea charset="-120" panose="020B0604030504040204" pitchFamily="34" typeface="微軟正黑體"/>
              </a:rPr>
              <a:t>會將物件組織成</a:t>
            </a:r>
            <a:r>
              <a:rPr altLang="en-US" dirty="0" lang="zh-TW" sz="2400">
                <a:solidFill>
                  <a:srgbClr val="FF0000"/>
                </a:solidFill>
                <a:uFillTx/>
                <a:latin charset="-120" panose="020B0604030504040204" pitchFamily="34" typeface="微軟正黑體"/>
                <a:ea charset="-120" panose="020B0604030504040204" pitchFamily="34" typeface="微軟正黑體"/>
              </a:rPr>
              <a:t>樹狀</a:t>
            </a:r>
            <a:r>
              <a:rPr altLang="en-US" dirty="0" lang="zh-TW" smtClean="0" sz="2400">
                <a:solidFill>
                  <a:srgbClr val="FF0000"/>
                </a:solidFill>
                <a:uFillTx/>
                <a:latin charset="-120" panose="020B0604030504040204" pitchFamily="34" typeface="微軟正黑體"/>
                <a:ea charset="-120" panose="020B0604030504040204" pitchFamily="34" typeface="微軟正黑體"/>
              </a:rPr>
              <a:t>結構</a:t>
            </a:r>
            <a:endParaRPr altLang="zh-TW" dirty="0" lang="en-US" smtClean="0" sz="2400">
              <a:solidFill>
                <a:srgbClr val="FF0000"/>
              </a:solidFill>
              <a:uFillTx/>
              <a:latin charset="-120" panose="020B0604030504040204" pitchFamily="34" typeface="微軟正黑體"/>
              <a:ea charset="-120" panose="020B0604030504040204" pitchFamily="34" typeface="微軟正黑體"/>
            </a:endParaRPr>
          </a:p>
          <a:p>
            <a:endParaRPr altLang="zh-TW" dirty="0" lang="en-US" smtClean="0" sz="2400">
              <a:uFillTx/>
              <a:latin charset="-120" panose="020B0604030504040204" pitchFamily="34" typeface="微軟正黑體"/>
              <a:ea charset="-120" panose="020B0604030504040204" pitchFamily="34" typeface="微軟正黑體"/>
            </a:endParaRPr>
          </a:p>
          <a:p>
            <a:r>
              <a:rPr altLang="en-US" dirty="0" lang="zh-TW" smtClean="0" sz="2400">
                <a:uFillTx/>
                <a:latin charset="-120" panose="020B0604030504040204" pitchFamily="34" typeface="微軟正黑體"/>
                <a:ea charset="-120" panose="020B0604030504040204" pitchFamily="34" typeface="微軟正黑體"/>
              </a:rPr>
              <a:t>並且</a:t>
            </a:r>
            <a:r>
              <a:rPr altLang="en-US" dirty="0" lang="zh-TW" sz="2400">
                <a:uFillTx/>
                <a:latin charset="-120" panose="020B0604030504040204" pitchFamily="34" typeface="微軟正黑體"/>
                <a:ea charset="-120" panose="020B0604030504040204" pitchFamily="34" typeface="微軟正黑體"/>
              </a:rPr>
              <a:t>讓外界以</a:t>
            </a:r>
            <a:r>
              <a:rPr altLang="en-US" dirty="0" lang="zh-TW" smtClean="0" sz="2400">
                <a:uFillTx/>
                <a:latin charset="-120" panose="020B0604030504040204" pitchFamily="34" typeface="微軟正黑體"/>
                <a:ea charset="-120" panose="020B0604030504040204" pitchFamily="34" typeface="微軟正黑體"/>
              </a:rPr>
              <a:t>一致性</a:t>
            </a:r>
            <a:r>
              <a:rPr altLang="zh-TW" dirty="0" lang="en-US" smtClean="0" sz="2400">
                <a:uFillTx/>
                <a:latin charset="-120" panose="020B0604030504040204" pitchFamily="34" typeface="微軟正黑體"/>
                <a:ea charset="-120" panose="020B0604030504040204" pitchFamily="34" typeface="微軟正黑體"/>
              </a:rPr>
              <a:t>(</a:t>
            </a:r>
            <a:r>
              <a:rPr altLang="en-US" dirty="0" lang="zh-TW" smtClean="0" sz="2400">
                <a:uFillTx/>
                <a:latin charset="-120" panose="020B0604030504040204" pitchFamily="34" typeface="微軟正黑體"/>
                <a:ea charset="-120" panose="020B0604030504040204" pitchFamily="34" typeface="微軟正黑體"/>
              </a:rPr>
              <a:t>都視為</a:t>
            </a:r>
            <a:r>
              <a:rPr altLang="zh-TW" dirty="0" lang="en-US" smtClean="0" sz="2400">
                <a:uFillTx/>
                <a:latin charset="-120" panose="020B0604030504040204" pitchFamily="34" typeface="微軟正黑體"/>
                <a:ea charset="-120" panose="020B0604030504040204" pitchFamily="34" typeface="微軟正黑體"/>
              </a:rPr>
              <a:t>Component)</a:t>
            </a:r>
            <a:r>
              <a:rPr altLang="en-US" dirty="0" lang="zh-TW" smtClean="0" sz="2400">
                <a:uFillTx/>
                <a:latin charset="-120" panose="020B0604030504040204" pitchFamily="34" typeface="微軟正黑體"/>
                <a:ea charset="-120" panose="020B0604030504040204" pitchFamily="34" typeface="微軟正黑體"/>
              </a:rPr>
              <a:t>的</a:t>
            </a:r>
            <a:r>
              <a:rPr altLang="en-US" dirty="0" lang="zh-TW" sz="2400">
                <a:uFillTx/>
                <a:latin charset="-120" panose="020B0604030504040204" pitchFamily="34" typeface="微軟正黑體"/>
                <a:ea charset="-120" panose="020B0604030504040204" pitchFamily="34" typeface="微軟正黑體"/>
              </a:rPr>
              <a:t>方式對待個別類別物件和</a:t>
            </a:r>
            <a:r>
              <a:rPr altLang="en-US" dirty="0" lang="zh-TW" sz="2400">
                <a:solidFill>
                  <a:srgbClr val="FF0000"/>
                </a:solidFill>
                <a:uFillTx/>
                <a:latin charset="-120" panose="020B0604030504040204" pitchFamily="34" typeface="微軟正黑體"/>
                <a:ea charset="-120" panose="020B0604030504040204" pitchFamily="34" typeface="微軟正黑體"/>
              </a:rPr>
              <a:t>組合</a:t>
            </a:r>
            <a:r>
              <a:rPr altLang="en-US" dirty="0" lang="zh-TW" sz="2400">
                <a:uFillTx/>
                <a:latin charset="-120" panose="020B0604030504040204" pitchFamily="34" typeface="微軟正黑體"/>
                <a:ea charset="-120" panose="020B0604030504040204" pitchFamily="34" typeface="微軟正黑體"/>
              </a:rPr>
              <a:t>類別物件</a:t>
            </a:r>
            <a:r>
              <a:rPr altLang="en-US" dirty="0" lang="zh-TW" smtClean="0" sz="2400">
                <a:uFillTx/>
                <a:latin charset="-120" panose="020B0604030504040204" pitchFamily="34" typeface="微軟正黑體"/>
                <a:ea charset="-120" panose="020B0604030504040204" pitchFamily="34" typeface="微軟正黑體"/>
              </a:rPr>
              <a:t>。</a:t>
            </a:r>
            <a:endParaRPr altLang="zh-TW" dirty="0" lang="en-US" smtClean="0" sz="2400">
              <a:uFillTx/>
              <a:latin charset="-120" panose="020B0604030504040204" pitchFamily="34" typeface="微軟正黑體"/>
              <a:ea charset="-120" panose="020B0604030504040204" pitchFamily="34" typeface="微軟正黑體"/>
            </a:endParaRPr>
          </a:p>
          <a:p>
            <a:endParaRPr altLang="zh-TW" dirty="0" lang="en-US" sz="2400">
              <a:uFillTx/>
              <a:latin charset="-120" panose="020B0604030504040204" pitchFamily="34" typeface="微軟正黑體"/>
              <a:ea charset="-120" panose="020B0604030504040204" pitchFamily="34" typeface="微軟正黑體"/>
            </a:endParaRPr>
          </a:p>
          <a:p>
            <a:r>
              <a:rPr altLang="en-US" dirty="0" lang="zh-TW" smtClean="0" sz="2400">
                <a:uFillTx/>
                <a:latin charset="-120" panose="020B0604030504040204" pitchFamily="34" typeface="微軟正黑體"/>
                <a:ea charset="-120" panose="020B0604030504040204" pitchFamily="34" typeface="微軟正黑體"/>
              </a:rPr>
              <a:t>個別類別 </a:t>
            </a:r>
            <a:r>
              <a:rPr altLang="zh-TW" dirty="0" lang="en-US" smtClean="0" sz="2400">
                <a:uFillTx/>
                <a:latin charset="-120" panose="020B0604030504040204" pitchFamily="34" typeface="微軟正黑體"/>
                <a:ea charset="-120" panose="020B0604030504040204" pitchFamily="34" typeface="微軟正黑體"/>
              </a:rPr>
              <a:t>Leaf </a:t>
            </a:r>
            <a:r>
              <a:rPr altLang="en-US" dirty="0" lang="zh-TW" smtClean="0" sz="2400">
                <a:uFillTx/>
                <a:latin charset="-120" panose="020B0604030504040204" pitchFamily="34" typeface="微軟正黑體"/>
                <a:ea charset="-120" panose="020B0604030504040204" pitchFamily="34" typeface="微軟正黑體"/>
              </a:rPr>
              <a:t>和組合類別 </a:t>
            </a:r>
            <a:r>
              <a:rPr altLang="zh-TW" dirty="0" lang="en-US" smtClean="0" sz="2400">
                <a:uFillTx/>
                <a:latin charset="-120" panose="020B0604030504040204" pitchFamily="34" typeface="微軟正黑體"/>
                <a:ea charset="-120" panose="020B0604030504040204" pitchFamily="34" typeface="微軟正黑體"/>
              </a:rPr>
              <a:t>Composite </a:t>
            </a:r>
            <a:r>
              <a:rPr altLang="en-US" dirty="0" lang="zh-TW" smtClean="0" sz="2400">
                <a:uFillTx/>
                <a:latin charset="-120" panose="020B0604030504040204" pitchFamily="34" typeface="微軟正黑體"/>
                <a:ea charset="-120" panose="020B0604030504040204" pitchFamily="34" typeface="微軟正黑體"/>
              </a:rPr>
              <a:t>都繼承 </a:t>
            </a:r>
            <a:r>
              <a:rPr altLang="zh-TW" dirty="0" lang="en-US" smtClean="0" sz="2400">
                <a:uFillTx/>
                <a:latin charset="-120" panose="020B0604030504040204" pitchFamily="34" typeface="微軟正黑體"/>
                <a:ea charset="-120" panose="020B0604030504040204" pitchFamily="34" typeface="微軟正黑體"/>
              </a:rPr>
              <a:t>Component</a:t>
            </a:r>
            <a:r>
              <a:rPr altLang="en-US" dirty="0" lang="zh-TW" smtClean="0" sz="2400">
                <a:uFillTx/>
                <a:latin charset="-120" panose="020B0604030504040204" pitchFamily="34" typeface="微軟正黑體"/>
                <a:ea charset="-120" panose="020B0604030504040204" pitchFamily="34" typeface="微軟正黑體"/>
              </a:rPr>
              <a:t>，透過這樣的繼承關係，才能使得巡訪時，可將個別類別物件及組合類別物件視為相同的類別。</a:t>
            </a:r>
            <a:endParaRPr altLang="zh-TW" dirty="0" lang="en-US" smtClean="0" sz="2400">
              <a:uFillTx/>
              <a:latin charset="-120" panose="020B0604030504040204" pitchFamily="34" typeface="微軟正黑體"/>
              <a:ea charset="-120" panose="020B0604030504040204" pitchFamily="34" typeface="微軟正黑體"/>
            </a:endParaRPr>
          </a:p>
          <a:p>
            <a:endParaRPr altLang="zh-TW" dirty="0" lang="en-US" sz="24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en-US" dirty="0" lang="zh-TW" smtClean="0" sz="2400">
                <a:uFillTx/>
                <a:latin charset="-120" panose="020B0604030504040204" pitchFamily="34" typeface="微軟正黑體"/>
                <a:ea charset="-120" panose="020B0604030504040204" pitchFamily="34" typeface="微軟正黑體"/>
              </a:rPr>
              <a:t>階層關係</a:t>
            </a:r>
            <a:r>
              <a:rPr altLang="zh-TW" dirty="0" lang="en-US" smtClean="0" sz="2400">
                <a:uFillTx/>
                <a:latin charset="-120" panose="020B0604030504040204" pitchFamily="34" typeface="微軟正黑體"/>
                <a:ea charset="-120" panose="020B0604030504040204" pitchFamily="34" typeface="微軟正黑體"/>
              </a:rPr>
              <a:t>(</a:t>
            </a:r>
            <a:r>
              <a:rPr altLang="en-US" dirty="0" lang="zh-TW" smtClean="0" sz="2400">
                <a:uFillTx/>
                <a:latin charset="-120" panose="020B0604030504040204" pitchFamily="34" typeface="微軟正黑體"/>
                <a:ea charset="-120" panose="020B0604030504040204" pitchFamily="34" typeface="微軟正黑體"/>
              </a:rPr>
              <a:t>因為樹狀一層一層</a:t>
            </a:r>
            <a:r>
              <a:rPr altLang="zh-TW" dirty="0" lang="en-US" smtClean="0" sz="2400">
                <a:uFillTx/>
                <a:latin charset="-120" panose="020B0604030504040204" pitchFamily="34" typeface="微軟正黑體"/>
                <a:ea charset="-120" panose="020B0604030504040204" pitchFamily="34" typeface="微軟正黑體"/>
              </a:rPr>
              <a:t>)</a:t>
            </a:r>
            <a:endParaRPr altLang="en-US" dirty="0" lang="zh-TW" sz="2400">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2"/>
          <a:srcRect r="25833" t="25537"/>
          <a:stretch/>
        </p:blipFill>
        <p:spPr xmlns:c="http://schemas.openxmlformats.org/drawingml/2006/chart" xmlns:pic="http://schemas.openxmlformats.org/drawingml/2006/picture" xmlns:dgm="http://schemas.openxmlformats.org/drawingml/2006/diagram">
          <a:xfrm>
            <a:off x="5041900" y="1016000"/>
            <a:ext cx="6781800" cy="4291012"/>
          </a:xfrm>
          <a:prstGeom prst="rect">
            <a:avLst/>
          </a:prstGeom>
        </p:spPr>
      </p:pic>
      <p:sp>
        <p:nvSpPr>
          <p:cNvPr xmlns:c="http://schemas.openxmlformats.org/drawingml/2006/chart" xmlns:pic="http://schemas.openxmlformats.org/drawingml/2006/picture" xmlns:dgm="http://schemas.openxmlformats.org/drawingml/2006/diagram" id="3" name="文字方塊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58575" y="1822678"/>
            <a:ext cx="4802918" cy="2677656"/>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en-US" dirty="0" lang="zh-TW" smtClean="0" sz="2400">
                <a:uFillTx/>
                <a:latin charset="-120" panose="020B0604030504040204" pitchFamily="34" typeface="微軟正黑體"/>
                <a:ea charset="-120" panose="020B0604030504040204" pitchFamily="34" typeface="微軟正黑體"/>
              </a:rPr>
              <a:t>試著實作右邊的範例</a:t>
            </a:r>
            <a:endParaRPr altLang="zh-TW" dirty="0" lang="en-US" smtClean="0" sz="2400">
              <a:uFillTx/>
              <a:latin charset="-120" panose="020B0604030504040204" pitchFamily="34" typeface="微軟正黑體"/>
              <a:ea charset="-120" panose="020B0604030504040204" pitchFamily="34" typeface="微軟正黑體"/>
            </a:endParaRPr>
          </a:p>
          <a:p>
            <a:endParaRPr altLang="zh-TW" dirty="0" lang="en-US" sz="2400">
              <a:uFillTx/>
              <a:latin charset="-120" panose="020B0604030504040204" pitchFamily="34" typeface="微軟正黑體"/>
              <a:ea charset="-120" panose="020B0604030504040204" pitchFamily="34" typeface="微軟正黑體"/>
            </a:endParaRPr>
          </a:p>
          <a:p>
            <a:r>
              <a:rPr altLang="zh-TW" dirty="0" lang="en-US" smtClean="0" sz="2400">
                <a:uFillTx/>
                <a:latin charset="-120" panose="020B0604030504040204" pitchFamily="34" typeface="微軟正黑體"/>
                <a:ea charset="-120" panose="020B0604030504040204" pitchFamily="34" typeface="微軟正黑體"/>
              </a:rPr>
              <a:t>Diagram Element</a:t>
            </a:r>
            <a:r>
              <a:rPr altLang="en-US" dirty="0" lang="zh-TW" smtClean="0" sz="2400">
                <a:uFillTx/>
                <a:latin charset="-120" panose="020B0604030504040204" pitchFamily="34" typeface="微軟正黑體"/>
                <a:ea charset="-120" panose="020B0604030504040204" pitchFamily="34" typeface="微軟正黑體"/>
              </a:rPr>
              <a:t> 是</a:t>
            </a:r>
            <a:r>
              <a:rPr altLang="zh-TW" dirty="0" lang="en-US" smtClean="0" sz="2400">
                <a:uFillTx/>
                <a:latin charset="-120" panose="020B0604030504040204" pitchFamily="34" typeface="微軟正黑體"/>
                <a:ea charset="-120" panose="020B0604030504040204" pitchFamily="34" typeface="微軟正黑體"/>
              </a:rPr>
              <a:t>Component</a:t>
            </a:r>
          </a:p>
          <a:p>
            <a:endParaRPr altLang="zh-TW" dirty="0" lang="en-US" sz="2400">
              <a:uFillTx/>
              <a:latin charset="-120" panose="020B0604030504040204" pitchFamily="34" typeface="微軟正黑體"/>
              <a:ea charset="-120" panose="020B0604030504040204" pitchFamily="34" typeface="微軟正黑體"/>
            </a:endParaRPr>
          </a:p>
          <a:p>
            <a:r>
              <a:rPr altLang="zh-TW" dirty="0" lang="en-US" smtClean="0" sz="2400">
                <a:uFillTx/>
                <a:latin charset="-120" panose="020B0604030504040204" pitchFamily="34" typeface="微軟正黑體"/>
                <a:ea charset="-120" panose="020B0604030504040204" pitchFamily="34" typeface="微軟正黑體"/>
              </a:rPr>
              <a:t>State</a:t>
            </a:r>
            <a:r>
              <a:rPr altLang="en-US" dirty="0" lang="zh-TW" smtClean="0" sz="2400">
                <a:uFillTx/>
                <a:latin charset="-120" panose="020B0604030504040204" pitchFamily="34" typeface="微軟正黑體"/>
                <a:ea charset="-120" panose="020B0604030504040204" pitchFamily="34" typeface="微軟正黑體"/>
              </a:rPr>
              <a:t>、</a:t>
            </a:r>
            <a:r>
              <a:rPr altLang="zh-TW" dirty="0" lang="en-US" smtClean="0" sz="2400">
                <a:uFillTx/>
                <a:latin charset="-120" panose="020B0604030504040204" pitchFamily="34" typeface="微軟正黑體"/>
                <a:ea charset="-120" panose="020B0604030504040204" pitchFamily="34" typeface="微軟正黑體"/>
              </a:rPr>
              <a:t>Transition</a:t>
            </a:r>
            <a:r>
              <a:rPr altLang="en-US" dirty="0" lang="zh-TW" smtClean="0" sz="2400">
                <a:uFillTx/>
                <a:latin charset="-120" panose="020B0604030504040204" pitchFamily="34" typeface="微軟正黑體"/>
                <a:ea charset="-120" panose="020B0604030504040204" pitchFamily="34" typeface="微軟正黑體"/>
              </a:rPr>
              <a:t>是</a:t>
            </a:r>
            <a:r>
              <a:rPr altLang="zh-TW" dirty="0" lang="en-US" smtClean="0" sz="2400">
                <a:uFillTx/>
                <a:latin charset="-120" panose="020B0604030504040204" pitchFamily="34" typeface="微軟正黑體"/>
                <a:ea charset="-120" panose="020B0604030504040204" pitchFamily="34" typeface="微軟正黑體"/>
              </a:rPr>
              <a:t>Leaf</a:t>
            </a:r>
          </a:p>
          <a:p>
            <a:endParaRPr altLang="zh-TW" dirty="0" lang="en-US" sz="2400">
              <a:uFillTx/>
              <a:latin charset="-120" panose="020B0604030504040204" pitchFamily="34" typeface="微軟正黑體"/>
              <a:ea charset="-120" panose="020B0604030504040204" pitchFamily="34" typeface="微軟正黑體"/>
            </a:endParaRPr>
          </a:p>
          <a:p>
            <a:r>
              <a:rPr altLang="zh-TW" dirty="0" lang="en-US" smtClean="0" sz="2400">
                <a:uFillTx/>
                <a:latin charset="-120" panose="020B0604030504040204" pitchFamily="34" typeface="微軟正黑體"/>
                <a:ea charset="-120" panose="020B0604030504040204" pitchFamily="34" typeface="微軟正黑體"/>
              </a:rPr>
              <a:t>State Diagram</a:t>
            </a:r>
            <a:r>
              <a:rPr altLang="en-US" dirty="0" lang="zh-TW" smtClean="0" sz="2400">
                <a:uFillTx/>
                <a:latin charset="-120" panose="020B0604030504040204" pitchFamily="34" typeface="微軟正黑體"/>
                <a:ea charset="-120" panose="020B0604030504040204" pitchFamily="34" typeface="微軟正黑體"/>
              </a:rPr>
              <a:t>是</a:t>
            </a:r>
            <a:r>
              <a:rPr altLang="zh-TW" dirty="0" lang="en-US" smtClean="0" sz="2400">
                <a:uFillTx/>
                <a:latin charset="-120" panose="020B0604030504040204" pitchFamily="34" typeface="微軟正黑體"/>
                <a:ea charset="-120" panose="020B0604030504040204" pitchFamily="34" typeface="微軟正黑體"/>
              </a:rPr>
              <a:t>Composite</a:t>
            </a:r>
            <a:endParaRPr altLang="en-US" dirty="0" lang="zh-TW" sz="2400">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文字方塊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988784" y="549728"/>
            <a:ext cx="5017720"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uFillTx/>
                <a:latin charset="-120" panose="020B0604030504040204" pitchFamily="34" typeface="微軟正黑體"/>
                <a:ea charset="-120" panose="020B0604030504040204" pitchFamily="34" typeface="微軟正黑體"/>
              </a:rPr>
              <a:t>1.</a:t>
            </a:r>
            <a:r>
              <a:rPr altLang="en-US" dirty="0" lang="zh-TW" smtClean="0">
                <a:uFillTx/>
                <a:latin charset="-120" panose="020B0604030504040204" pitchFamily="34" typeface="微軟正黑體"/>
                <a:ea charset="-120" panose="020B0604030504040204" pitchFamily="34" typeface="微軟正黑體"/>
              </a:rPr>
              <a:t>建立抽象類別</a:t>
            </a:r>
            <a:r>
              <a:rPr altLang="zh-TW" dirty="0" err="1" lang="en-US" smtClean="0">
                <a:uFillTx/>
                <a:latin charset="-120" panose="020B0604030504040204" pitchFamily="34" typeface="微軟正黑體"/>
                <a:ea charset="-120" panose="020B0604030504040204" pitchFamily="34" typeface="微軟正黑體"/>
              </a:rPr>
              <a:t>DiagramElement</a:t>
            </a:r>
            <a:r>
              <a:rPr altLang="zh-TW" dirty="0" lang="en-US" smtClean="0">
                <a:uFillTx/>
                <a:latin charset="-120" panose="020B0604030504040204" pitchFamily="34" typeface="微軟正黑體"/>
                <a:ea charset="-120" panose="020B0604030504040204" pitchFamily="34" typeface="微軟正黑體"/>
              </a:rPr>
              <a:t>(Component)</a:t>
            </a:r>
            <a:endParaRPr altLang="en-US" dirty="0" lang="zh-TW">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212621" y="1068840"/>
            <a:ext cx="4657725" cy="4676775"/>
          </a:xfrm>
          <a:prstGeom prst="rect">
            <a:avLst/>
          </a:prstGeom>
        </p:spPr>
      </p:pic>
      <p:sp>
        <p:nvSpPr>
          <p:cNvPr xmlns:c="http://schemas.openxmlformats.org/drawingml/2006/chart" xmlns:pic="http://schemas.openxmlformats.org/drawingml/2006/picture" xmlns:dgm="http://schemas.openxmlformats.org/drawingml/2006/diagram" id="5" name="矩形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572984" y="2543628"/>
            <a:ext cx="4178300" cy="2984500"/>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7" name="直線單箭頭接點 6"/>
          <p:cNvCxnSpPr xmlns:c="http://schemas.openxmlformats.org/drawingml/2006/chart" xmlns:pic="http://schemas.openxmlformats.org/drawingml/2006/picture" xmlns:dgm="http://schemas.openxmlformats.org/drawingml/2006/diagram">
            <a:stCxn id="5" idx="3"/>
          </p:cNvCxnSpPr>
          <p:nvPr/>
        </p:nvCxnSpPr>
        <p:spPr xmlns:c="http://schemas.openxmlformats.org/drawingml/2006/chart" xmlns:pic="http://schemas.openxmlformats.org/drawingml/2006/picture" xmlns:dgm="http://schemas.openxmlformats.org/drawingml/2006/diagram">
          <a:xfrm>
            <a:off x="5751284" y="4035878"/>
            <a:ext cx="762000" cy="6350"/>
          </a:xfrm>
          <a:prstGeom prst="straightConnector1">
            <a:avLst/>
          </a:prstGeom>
          <a:ln w="3810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8" name="文字方塊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513284" y="3580563"/>
            <a:ext cx="3962400" cy="1015663"/>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事先實作好方法，防止</a:t>
            </a:r>
            <a:r>
              <a:rPr altLang="zh-TW" dirty="0" lang="en-US" smtClean="0" sz="2000">
                <a:uFillTx/>
                <a:latin charset="-120" panose="020B0604030504040204" pitchFamily="34" typeface="微軟正黑體"/>
                <a:ea charset="-120" panose="020B0604030504040204" pitchFamily="34" typeface="微軟正黑體"/>
              </a:rPr>
              <a:t>Leaf</a:t>
            </a:r>
            <a:r>
              <a:rPr altLang="en-US" dirty="0" lang="zh-TW" smtClean="0" sz="2000">
                <a:uFillTx/>
                <a:latin charset="-120" panose="020B0604030504040204" pitchFamily="34" typeface="微軟正黑體"/>
                <a:ea charset="-120" panose="020B0604030504040204" pitchFamily="34" typeface="微軟正黑體"/>
              </a:rPr>
              <a:t>使用到這些功能時不會出現錯誤</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也</a:t>
            </a:r>
            <a:r>
              <a:rPr altLang="en-US" dirty="0" lang="zh-TW" sz="2000">
                <a:uFillTx/>
                <a:latin charset="-120" panose="020B0604030504040204" pitchFamily="34" typeface="微軟正黑體"/>
                <a:ea charset="-120" panose="020B0604030504040204" pitchFamily="34" typeface="微軟正黑體"/>
              </a:rPr>
              <a:t>可以</a:t>
            </a:r>
            <a:r>
              <a:rPr altLang="en-US" dirty="0" lang="zh-TW" smtClean="0" sz="2000">
                <a:uFillTx/>
                <a:latin charset="-120" panose="020B0604030504040204" pitchFamily="34" typeface="微軟正黑體"/>
                <a:ea charset="-120" panose="020B0604030504040204" pitchFamily="34" typeface="微軟正黑體"/>
              </a:rPr>
              <a:t>直接實作成空的方法→</a:t>
            </a:r>
            <a:r>
              <a:rPr altLang="zh-TW" dirty="0" lang="en-US" smtClean="0" sz="2000">
                <a:uFillTx/>
                <a:latin charset="-120" panose="020B0604030504040204" pitchFamily="34" typeface="微軟正黑體"/>
                <a:ea charset="-120" panose="020B0604030504040204" pitchFamily="34" typeface="微軟正黑體"/>
              </a:rPr>
              <a:t>{}</a:t>
            </a:r>
            <a:endParaRPr altLang="en-US" dirty="0" lang="zh-TW" sz="2000">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901699" y="817463"/>
            <a:ext cx="4800600" cy="5057775"/>
          </a:xfrm>
          <a:prstGeom prst="rect">
            <a:avLst/>
          </a:prstGeom>
        </p:spPr>
      </p:pic>
      <p:sp>
        <p:nvSpPr>
          <p:cNvPr xmlns:c="http://schemas.openxmlformats.org/drawingml/2006/chart" xmlns:pic="http://schemas.openxmlformats.org/drawingml/2006/picture" xmlns:dgm="http://schemas.openxmlformats.org/drawingml/2006/diagram" id="2" name="文字方塊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901699" y="448131"/>
            <a:ext cx="3280000"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a:uFillTx/>
                <a:latin charset="-120" panose="020B0604030504040204" pitchFamily="34" typeface="微軟正黑體"/>
                <a:ea charset="-120" panose="020B0604030504040204" pitchFamily="34" typeface="微軟正黑體"/>
              </a:rPr>
              <a:t>2</a:t>
            </a:r>
            <a:r>
              <a:rPr altLang="zh-TW" dirty="0" lang="en-US" smtClean="0">
                <a:uFillTx/>
                <a:latin charset="-120" panose="020B0604030504040204" pitchFamily="34" typeface="微軟正黑體"/>
                <a:ea charset="-120" panose="020B0604030504040204" pitchFamily="34" typeface="微軟正黑體"/>
              </a:rPr>
              <a:t>.</a:t>
            </a:r>
            <a:r>
              <a:rPr altLang="en-US" dirty="0" lang="zh-TW" smtClean="0">
                <a:uFillTx/>
                <a:latin charset="-120" panose="020B0604030504040204" pitchFamily="34" typeface="微軟正黑體"/>
                <a:ea charset="-120" panose="020B0604030504040204" pitchFamily="34" typeface="微軟正黑體"/>
              </a:rPr>
              <a:t>建立</a:t>
            </a:r>
            <a:r>
              <a:rPr altLang="zh-TW" dirty="0" lang="en-US" smtClean="0">
                <a:uFillTx/>
                <a:latin charset="-120" panose="020B0604030504040204" pitchFamily="34" typeface="微軟正黑體"/>
                <a:ea charset="-120" panose="020B0604030504040204" pitchFamily="34" typeface="微軟正黑體"/>
              </a:rPr>
              <a:t>State</a:t>
            </a:r>
            <a:r>
              <a:rPr altLang="en-US" dirty="0" lang="zh-TW" smtClean="0">
                <a:uFillTx/>
                <a:latin charset="-120" panose="020B0604030504040204" pitchFamily="34" typeface="微軟正黑體"/>
                <a:ea charset="-120" panose="020B0604030504040204" pitchFamily="34" typeface="微軟正黑體"/>
              </a:rPr>
              <a:t>、</a:t>
            </a:r>
            <a:r>
              <a:rPr altLang="zh-TW" dirty="0" lang="en-US" smtClean="0">
                <a:uFillTx/>
                <a:latin charset="-120" panose="020B0604030504040204" pitchFamily="34" typeface="微軟正黑體"/>
                <a:ea charset="-120" panose="020B0604030504040204" pitchFamily="34" typeface="微軟正黑體"/>
              </a:rPr>
              <a:t>Transition(Leaf)</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5" name="文字方塊 1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073899" y="2946240"/>
            <a:ext cx="3962400" cy="40011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沒什麼好講的很簡單</a:t>
            </a:r>
            <a:r>
              <a:rPr altLang="zh-TW" dirty="0" lang="en-US" smtClean="0" sz="2000">
                <a:uFillTx/>
                <a:latin charset="-120" panose="020B0604030504040204" pitchFamily="34" typeface="微軟正黑體"/>
                <a:ea charset="-120" panose="020B0604030504040204" pitchFamily="34" typeface="微軟正黑體"/>
              </a:rPr>
              <a:t>~</a:t>
            </a:r>
            <a:endParaRPr altLang="en-US" dirty="0" lang="zh-TW" sz="2000">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文字方塊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8200" y="377374"/>
            <a:ext cx="363849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uFillTx/>
                <a:latin charset="-120" panose="020B0604030504040204" pitchFamily="34" typeface="微軟正黑體"/>
                <a:ea charset="-120" panose="020B0604030504040204" pitchFamily="34" typeface="微軟正黑體"/>
              </a:rPr>
              <a:t>3.</a:t>
            </a:r>
            <a:r>
              <a:rPr altLang="en-US" dirty="0" lang="zh-TW" smtClean="0">
                <a:uFillTx/>
                <a:latin charset="-120" panose="020B0604030504040204" pitchFamily="34" typeface="微軟正黑體"/>
                <a:ea charset="-120" panose="020B0604030504040204" pitchFamily="34" typeface="微軟正黑體"/>
              </a:rPr>
              <a:t>建立</a:t>
            </a:r>
            <a:r>
              <a:rPr altLang="zh-TW" dirty="0" err="1" lang="en-US" smtClean="0">
                <a:uFillTx/>
                <a:latin charset="-120" panose="020B0604030504040204" pitchFamily="34" typeface="微軟正黑體"/>
                <a:ea charset="-120" panose="020B0604030504040204" pitchFamily="34" typeface="微軟正黑體"/>
              </a:rPr>
              <a:t>StateDiagram</a:t>
            </a:r>
            <a:r>
              <a:rPr altLang="zh-TW" dirty="0" lang="en-US" smtClean="0">
                <a:uFillTx/>
                <a:latin charset="-120" panose="020B0604030504040204" pitchFamily="34" typeface="微軟正黑體"/>
                <a:ea charset="-120" panose="020B0604030504040204" pitchFamily="34" typeface="微軟正黑體"/>
              </a:rPr>
              <a:t>(Composite)</a:t>
            </a:r>
          </a:p>
        </p:txBody>
      </p:sp>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2"/>
          <a:srcRect r="8764"/>
          <a:stretch/>
        </p:blipFill>
        <p:spPr xmlns:c="http://schemas.openxmlformats.org/drawingml/2006/chart" xmlns:pic="http://schemas.openxmlformats.org/drawingml/2006/picture" xmlns:dgm="http://schemas.openxmlformats.org/drawingml/2006/diagram">
          <a:xfrm>
            <a:off x="696912" y="746706"/>
            <a:ext cx="5754688" cy="5980668"/>
          </a:xfrm>
          <a:prstGeom prst="rect">
            <a:avLst/>
          </a:prstGeom>
        </p:spPr>
      </p:pic>
      <p:sp>
        <p:nvSpPr>
          <p:cNvPr xmlns:c="http://schemas.openxmlformats.org/drawingml/2006/chart" xmlns:pic="http://schemas.openxmlformats.org/drawingml/2006/picture" xmlns:dgm="http://schemas.openxmlformats.org/drawingml/2006/diagram" id="4" name="矩形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65200" y="1050474"/>
            <a:ext cx="5422900" cy="190500"/>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6" name="文字方塊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404100" y="906309"/>
            <a:ext cx="3962400" cy="4093428"/>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2000">
                <a:uFillTx/>
                <a:latin charset="-120" panose="020B0604030504040204" pitchFamily="34" typeface="微軟正黑體"/>
                <a:ea charset="-120" panose="020B0604030504040204" pitchFamily="34" typeface="微軟正黑體"/>
              </a:rPr>
              <a:t>Composite</a:t>
            </a:r>
            <a:r>
              <a:rPr altLang="en-US" dirty="0" lang="zh-TW" smtClean="0" sz="2000">
                <a:uFillTx/>
                <a:latin charset="-120" panose="020B0604030504040204" pitchFamily="34" typeface="微軟正黑體"/>
                <a:ea charset="-120" panose="020B0604030504040204" pitchFamily="34" typeface="微軟正黑體"/>
              </a:rPr>
              <a:t>是組合，所以需要一個</a:t>
            </a:r>
            <a:r>
              <a:rPr altLang="zh-TW" dirty="0" err="1" lang="en-US" smtClean="0" sz="2000">
                <a:uFillTx/>
                <a:latin charset="-120" panose="020B0604030504040204" pitchFamily="34" typeface="微軟正黑體"/>
                <a:ea charset="-120" panose="020B0604030504040204" pitchFamily="34" typeface="微軟正黑體"/>
              </a:rPr>
              <a:t>ArrayList</a:t>
            </a:r>
            <a:r>
              <a:rPr altLang="en-US" dirty="0" lang="zh-TW" smtClean="0" sz="2000">
                <a:uFillTx/>
                <a:latin charset="-120" panose="020B0604030504040204" pitchFamily="34" typeface="微軟正黑體"/>
                <a:ea charset="-120" panose="020B0604030504040204" pitchFamily="34" typeface="微軟正黑體"/>
              </a:rPr>
              <a:t>來儲存多個元件</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因為</a:t>
            </a:r>
            <a:r>
              <a:rPr altLang="zh-TW" dirty="0" lang="en-US" smtClean="0" sz="2000">
                <a:uFillTx/>
                <a:latin charset="-120" panose="020B0604030504040204" pitchFamily="34" typeface="微軟正黑體"/>
                <a:ea charset="-120" panose="020B0604030504040204" pitchFamily="34" typeface="微軟正黑體"/>
              </a:rPr>
              <a:t>C</a:t>
            </a:r>
            <a:r>
              <a:rPr altLang="zh-TW" dirty="0" lang="en-US" smtClean="0" sz="2000">
                <a:uFillTx/>
                <a:latin charset="-120" panose="020B0604030504040204" pitchFamily="34" typeface="微軟正黑體"/>
                <a:ea charset="-120" panose="020B0604030504040204" pitchFamily="34" typeface="微軟正黑體"/>
              </a:rPr>
              <a:t>omposite</a:t>
            </a:r>
            <a:r>
              <a:rPr altLang="en-US" dirty="0" lang="zh-TW" smtClean="0" sz="2000">
                <a:uFillTx/>
                <a:latin charset="-120" panose="020B0604030504040204" pitchFamily="34" typeface="微軟正黑體"/>
                <a:ea charset="-120" panose="020B0604030504040204" pitchFamily="34" typeface="微軟正黑體"/>
              </a:rPr>
              <a:t>、</a:t>
            </a:r>
            <a:r>
              <a:rPr altLang="zh-TW" dirty="0" lang="en-US" smtClean="0" sz="2000">
                <a:uFillTx/>
                <a:latin charset="-120" panose="020B0604030504040204" pitchFamily="34" typeface="微軟正黑體"/>
                <a:ea charset="-120" panose="020B0604030504040204" pitchFamily="34" typeface="微軟正黑體"/>
              </a:rPr>
              <a:t>Leaf</a:t>
            </a:r>
            <a:r>
              <a:rPr altLang="en-US" dirty="0" lang="zh-TW" smtClean="0" sz="2000">
                <a:uFillTx/>
                <a:latin charset="-120" panose="020B0604030504040204" pitchFamily="34" typeface="微軟正黑體"/>
                <a:ea charset="-120" panose="020B0604030504040204" pitchFamily="34" typeface="微軟正黑體"/>
              </a:rPr>
              <a:t>本身都繼承了</a:t>
            </a:r>
            <a:r>
              <a:rPr altLang="zh-TW" dirty="0" lang="en-US" smtClean="0" sz="2000">
                <a:uFillTx/>
                <a:latin charset="-120" panose="020B0604030504040204" pitchFamily="34" typeface="微軟正黑體"/>
                <a:ea charset="-120" panose="020B0604030504040204" pitchFamily="34" typeface="微軟正黑體"/>
              </a:rPr>
              <a:t>Component</a:t>
            </a:r>
            <a:r>
              <a:rPr altLang="en-US" dirty="0" lang="zh-TW" smtClean="0" sz="2000">
                <a:uFillTx/>
                <a:latin charset="-120" panose="020B0604030504040204" pitchFamily="34" typeface="微軟正黑體"/>
                <a:ea charset="-120" panose="020B0604030504040204" pitchFamily="34" typeface="微軟正黑體"/>
              </a:rPr>
              <a:t>，都可以視為</a:t>
            </a:r>
            <a:r>
              <a:rPr altLang="zh-TW" dirty="0" lang="en-US" smtClean="0" sz="2000">
                <a:uFillTx/>
                <a:latin charset="-120" panose="020B0604030504040204" pitchFamily="34" typeface="微軟正黑體"/>
                <a:ea charset="-120" panose="020B0604030504040204" pitchFamily="34" typeface="微軟正黑體"/>
              </a:rPr>
              <a:t>Component</a:t>
            </a:r>
          </a:p>
          <a:p>
            <a:endParaRPr altLang="zh-TW" dirty="0" lang="en-US"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因此</a:t>
            </a:r>
            <a:r>
              <a:rPr altLang="zh-TW" dirty="0" err="1" lang="en-US" smtClean="0" sz="2000">
                <a:uFillTx/>
                <a:latin charset="-120" panose="020B0604030504040204" pitchFamily="34" typeface="微軟正黑體"/>
                <a:ea charset="-120" panose="020B0604030504040204" pitchFamily="34" typeface="微軟正黑體"/>
              </a:rPr>
              <a:t>ArrayList</a:t>
            </a:r>
            <a:r>
              <a:rPr altLang="en-US" dirty="0" lang="zh-TW" smtClean="0" sz="2000">
                <a:uFillTx/>
                <a:latin charset="-120" panose="020B0604030504040204" pitchFamily="34" typeface="微軟正黑體"/>
                <a:ea charset="-120" panose="020B0604030504040204" pitchFamily="34" typeface="微軟正黑體"/>
              </a:rPr>
              <a:t>宣告儲存的型態只要宣告為</a:t>
            </a:r>
            <a:r>
              <a:rPr altLang="zh-TW" dirty="0" lang="en-US" smtClean="0" sz="2000">
                <a:uFillTx/>
                <a:latin charset="-120" panose="020B0604030504040204" pitchFamily="34" typeface="微軟正黑體"/>
                <a:ea charset="-120" panose="020B0604030504040204" pitchFamily="34" typeface="微軟正黑體"/>
              </a:rPr>
              <a:t>Component</a:t>
            </a:r>
            <a:r>
              <a:rPr altLang="en-US" dirty="0" lang="zh-TW" smtClean="0" sz="2000">
                <a:uFillTx/>
                <a:latin charset="-120" panose="020B0604030504040204" pitchFamily="34" typeface="微軟正黑體"/>
                <a:ea charset="-120" panose="020B0604030504040204" pitchFamily="34" typeface="微軟正黑體"/>
              </a:rPr>
              <a:t>類別就可以同時儲存</a:t>
            </a:r>
            <a:r>
              <a:rPr altLang="zh-TW" dirty="0" lang="en-US" smtClean="0" sz="2000">
                <a:uFillTx/>
                <a:latin charset="-120" panose="020B0604030504040204" pitchFamily="34" typeface="微軟正黑體"/>
                <a:ea charset="-120" panose="020B0604030504040204" pitchFamily="34" typeface="微軟正黑體"/>
              </a:rPr>
              <a:t>Composite</a:t>
            </a:r>
            <a:r>
              <a:rPr altLang="en-US" dirty="0" lang="zh-TW" smtClean="0" sz="2000">
                <a:uFillTx/>
                <a:latin charset="-120" panose="020B0604030504040204" pitchFamily="34" typeface="微軟正黑體"/>
                <a:ea charset="-120" panose="020B0604030504040204" pitchFamily="34" typeface="微軟正黑體"/>
              </a:rPr>
              <a:t>及</a:t>
            </a:r>
            <a:r>
              <a:rPr altLang="zh-TW" dirty="0" lang="en-US" smtClean="0" sz="2000">
                <a:uFillTx/>
                <a:latin charset="-120" panose="020B0604030504040204" pitchFamily="34" typeface="微軟正黑體"/>
                <a:ea charset="-120" panose="020B0604030504040204" pitchFamily="34" typeface="微軟正黑體"/>
              </a:rPr>
              <a:t>Leaf</a:t>
            </a:r>
          </a:p>
          <a:p>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只是要注意如果使用到父類別未定一的方法會出錯</a:t>
            </a:r>
            <a:r>
              <a:rPr altLang="zh-TW" dirty="0" lang="en-US" smtClean="0" sz="2000">
                <a:uFillTx/>
                <a:latin charset="-120" panose="020B0604030504040204" pitchFamily="34" typeface="微軟正黑體"/>
                <a:ea charset="-120" panose="020B0604030504040204" pitchFamily="34" typeface="微軟正黑體"/>
              </a:rPr>
              <a:t>(</a:t>
            </a:r>
            <a:r>
              <a:rPr altLang="en-US" dirty="0" lang="zh-TW" smtClean="0" sz="2000">
                <a:uFillTx/>
                <a:latin charset="-120" panose="020B0604030504040204" pitchFamily="34" typeface="微軟正黑體"/>
                <a:ea charset="-120" panose="020B0604030504040204" pitchFamily="34" typeface="微軟正黑體"/>
              </a:rPr>
              <a:t>這時候需要轉型</a:t>
            </a:r>
            <a:r>
              <a:rPr altLang="zh-TW" dirty="0" lang="en-US" smtClean="0" sz="2000">
                <a:uFillTx/>
                <a:latin charset="-120" panose="020B0604030504040204" pitchFamily="34" typeface="微軟正黑體"/>
                <a:ea charset="-120" panose="020B0604030504040204" pitchFamily="34" typeface="微軟正黑體"/>
              </a:rPr>
              <a:t>)</a:t>
            </a:r>
          </a:p>
        </p:txBody>
      </p:sp>
      <p:cxnSp>
        <p:nvCxnSpPr>
          <p:cNvPr xmlns:c="http://schemas.openxmlformats.org/drawingml/2006/chart" xmlns:pic="http://schemas.openxmlformats.org/drawingml/2006/picture" xmlns:dgm="http://schemas.openxmlformats.org/drawingml/2006/diagram" id="9" name="直線單箭頭接點 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6388100" y="1145724"/>
            <a:ext cx="952500" cy="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15" name="文字方塊 1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845300" y="5022987"/>
            <a:ext cx="5118100" cy="40011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都好了之後就可以很簡單的建立一顆樹</a:t>
            </a:r>
            <a:endParaRPr altLang="en-US" dirty="0" lang="zh-TW" sz="20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027567" y="1210160"/>
            <a:ext cx="4810125" cy="2933700"/>
          </a:xfrm>
          <a:prstGeom prst="rect">
            <a:avLst/>
          </a:prstGeom>
        </p:spPr>
      </p:pic>
      <p:grpSp>
        <p:nvGrpSpPr>
          <p:cNvPr xmlns:c="http://schemas.openxmlformats.org/drawingml/2006/chart" xmlns:pic="http://schemas.openxmlformats.org/drawingml/2006/picture" xmlns:dgm="http://schemas.openxmlformats.org/drawingml/2006/diagram" id="45" name="群組 4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6845300" y="1089510"/>
            <a:ext cx="4837849" cy="2897197"/>
            <a:chOff x="6720681" y="1394310"/>
            <a:chExt cx="4837849" cy="2897197"/>
          </a:xfrm>
        </p:grpSpPr>
        <p:grpSp>
          <p:nvGrpSpPr>
            <p:cNvPr xmlns:c="http://schemas.openxmlformats.org/drawingml/2006/chart" xmlns:pic="http://schemas.openxmlformats.org/drawingml/2006/picture" xmlns:dgm="http://schemas.openxmlformats.org/drawingml/2006/diagram" id="6" name="群組 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7964658" y="1394310"/>
              <a:ext cx="843870" cy="774700"/>
              <a:chOff x="8572500" y="1447800"/>
              <a:chExt cx="843870" cy="774700"/>
            </a:xfrm>
          </p:grpSpPr>
          <p:sp>
            <p:nvSpPr>
              <p:cNvPr xmlns:c="http://schemas.openxmlformats.org/drawingml/2006/chart" xmlns:pic="http://schemas.openxmlformats.org/drawingml/2006/picture" xmlns:dgm="http://schemas.openxmlformats.org/drawingml/2006/diagram" id="5" name="橢圓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572500" y="1447800"/>
                <a:ext cx="843870" cy="774700"/>
              </a:xfrm>
              <a:prstGeom prst="ellipse">
                <a:avLst/>
              </a:prstGeom>
              <a:noFill/>
              <a:ln w="38100"/>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7" name="文字方塊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835685" y="1635095"/>
                <a:ext cx="317500" cy="40011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z="2000">
                    <a:uFillTx/>
                    <a:latin charset="-120" panose="020B0604030504040204" pitchFamily="34" typeface="微軟正黑體"/>
                    <a:ea charset="-120" panose="020B0604030504040204" pitchFamily="34" typeface="微軟正黑體"/>
                  </a:rPr>
                  <a:t>a</a:t>
                </a:r>
                <a:endParaRPr altLang="en-US" dirty="0" lang="zh-TW" sz="2000">
                  <a:uFillTx/>
                  <a:latin charset="-120" panose="020B0604030504040204" pitchFamily="34" typeface="微軟正黑體"/>
                  <a:ea charset="-120" panose="020B0604030504040204" pitchFamily="34" typeface="微軟正黑體"/>
                </a:endParaRPr>
              </a:p>
            </p:txBody>
          </p:sp>
        </p:grpSp>
        <p:grpSp>
          <p:nvGrpSpPr>
            <p:cNvPr xmlns:c="http://schemas.openxmlformats.org/drawingml/2006/chart" xmlns:pic="http://schemas.openxmlformats.org/drawingml/2006/picture" xmlns:dgm="http://schemas.openxmlformats.org/drawingml/2006/diagram" id="9" name="群組 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6720681" y="2421002"/>
              <a:ext cx="856570" cy="774700"/>
              <a:chOff x="8572500" y="1447800"/>
              <a:chExt cx="856570" cy="774700"/>
            </a:xfrm>
          </p:grpSpPr>
          <p:sp>
            <p:nvSpPr>
              <p:cNvPr xmlns:c="http://schemas.openxmlformats.org/drawingml/2006/chart" xmlns:pic="http://schemas.openxmlformats.org/drawingml/2006/picture" xmlns:dgm="http://schemas.openxmlformats.org/drawingml/2006/diagram" id="10" name="橢圓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572500" y="1447800"/>
                <a:ext cx="843870" cy="774700"/>
              </a:xfrm>
              <a:prstGeom prst="ellipse">
                <a:avLst/>
              </a:prstGeom>
              <a:noFill/>
              <a:ln w="38100"/>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1" name="文字方塊 1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717871" y="1696650"/>
                <a:ext cx="711199"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1200">
                    <a:uFillTx/>
                    <a:latin charset="-120" panose="020B0604030504040204" pitchFamily="34" typeface="微軟正黑體"/>
                    <a:ea charset="-120" panose="020B0604030504040204" pitchFamily="34" typeface="微軟正黑體"/>
                  </a:rPr>
                  <a:t>State</a:t>
                </a:r>
                <a:endParaRPr altLang="en-US" dirty="0" lang="zh-TW" sz="1400">
                  <a:uFillTx/>
                  <a:latin charset="-120" panose="020B0604030504040204" pitchFamily="34" typeface="微軟正黑體"/>
                  <a:ea charset="-120" panose="020B0604030504040204" pitchFamily="34" typeface="微軟正黑體"/>
                </a:endParaRPr>
              </a:p>
            </p:txBody>
          </p:sp>
        </p:grpSp>
        <p:grpSp>
          <p:nvGrpSpPr>
            <p:cNvPr xmlns:c="http://schemas.openxmlformats.org/drawingml/2006/chart" xmlns:pic="http://schemas.openxmlformats.org/drawingml/2006/picture" xmlns:dgm="http://schemas.openxmlformats.org/drawingml/2006/diagram" id="12" name="群組 1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7964658" y="2471350"/>
              <a:ext cx="1107054" cy="774700"/>
              <a:chOff x="8572500" y="1447800"/>
              <a:chExt cx="1107054" cy="774700"/>
            </a:xfrm>
          </p:grpSpPr>
          <p:sp>
            <p:nvSpPr>
              <p:cNvPr xmlns:c="http://schemas.openxmlformats.org/drawingml/2006/chart" xmlns:pic="http://schemas.openxmlformats.org/drawingml/2006/picture" xmlns:dgm="http://schemas.openxmlformats.org/drawingml/2006/diagram" id="13" name="橢圓 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572500" y="1447800"/>
                <a:ext cx="843870" cy="774700"/>
              </a:xfrm>
              <a:prstGeom prst="ellipse">
                <a:avLst/>
              </a:prstGeom>
              <a:noFill/>
              <a:ln w="38100"/>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4" name="文字方塊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572500" y="1681261"/>
                <a:ext cx="1107054"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1200">
                    <a:uFillTx/>
                    <a:latin charset="-120" panose="020B0604030504040204" pitchFamily="34" typeface="微軟正黑體"/>
                    <a:ea charset="-120" panose="020B0604030504040204" pitchFamily="34" typeface="微軟正黑體"/>
                  </a:rPr>
                  <a:t>Transition</a:t>
                </a:r>
                <a:endParaRPr altLang="en-US" dirty="0" lang="zh-TW" sz="1200">
                  <a:uFillTx/>
                  <a:latin charset="-120" panose="020B0604030504040204" pitchFamily="34" typeface="微軟正黑體"/>
                  <a:ea charset="-120" panose="020B0604030504040204" pitchFamily="34" typeface="微軟正黑體"/>
                </a:endParaRPr>
              </a:p>
            </p:txBody>
          </p:sp>
        </p:grpSp>
        <p:grpSp>
          <p:nvGrpSpPr>
            <p:cNvPr xmlns:c="http://schemas.openxmlformats.org/drawingml/2006/chart" xmlns:pic="http://schemas.openxmlformats.org/drawingml/2006/picture" xmlns:dgm="http://schemas.openxmlformats.org/drawingml/2006/diagram" id="16" name="群組 1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9336712" y="2493256"/>
              <a:ext cx="843870" cy="774700"/>
              <a:chOff x="8572500" y="1447800"/>
              <a:chExt cx="843870" cy="774700"/>
            </a:xfrm>
          </p:grpSpPr>
          <p:sp>
            <p:nvSpPr>
              <p:cNvPr xmlns:c="http://schemas.openxmlformats.org/drawingml/2006/chart" xmlns:pic="http://schemas.openxmlformats.org/drawingml/2006/picture" xmlns:dgm="http://schemas.openxmlformats.org/drawingml/2006/diagram" id="17" name="橢圓 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572500" y="1447800"/>
                <a:ext cx="843870" cy="774700"/>
              </a:xfrm>
              <a:prstGeom prst="ellipse">
                <a:avLst/>
              </a:prstGeom>
              <a:noFill/>
              <a:ln w="38100"/>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8" name="文字方塊 1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835685" y="1635095"/>
                <a:ext cx="317500" cy="40011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2000">
                    <a:uFillTx/>
                    <a:latin charset="-120" panose="020B0604030504040204" pitchFamily="34" typeface="微軟正黑體"/>
                    <a:ea charset="-120" panose="020B0604030504040204" pitchFamily="34" typeface="微軟正黑體"/>
                  </a:rPr>
                  <a:t>b</a:t>
                </a:r>
                <a:endParaRPr altLang="en-US" dirty="0" lang="zh-TW" sz="2000">
                  <a:uFillTx/>
                  <a:latin charset="-120" panose="020B0604030504040204" pitchFamily="34" typeface="微軟正黑體"/>
                  <a:ea charset="-120" panose="020B0604030504040204" pitchFamily="34" typeface="微軟正黑體"/>
                </a:endParaRPr>
              </a:p>
            </p:txBody>
          </p:sp>
        </p:grpSp>
        <p:grpSp>
          <p:nvGrpSpPr>
            <p:cNvPr xmlns:c="http://schemas.openxmlformats.org/drawingml/2006/chart" xmlns:pic="http://schemas.openxmlformats.org/drawingml/2006/picture" xmlns:dgm="http://schemas.openxmlformats.org/drawingml/2006/diagram" id="19" name="群組 18"/>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9338071" y="3516807"/>
              <a:ext cx="856570" cy="774700"/>
              <a:chOff x="8572500" y="1447800"/>
              <a:chExt cx="856570" cy="774700"/>
            </a:xfrm>
          </p:grpSpPr>
          <p:sp>
            <p:nvSpPr>
              <p:cNvPr xmlns:c="http://schemas.openxmlformats.org/drawingml/2006/chart" xmlns:pic="http://schemas.openxmlformats.org/drawingml/2006/picture" xmlns:dgm="http://schemas.openxmlformats.org/drawingml/2006/diagram" id="20" name="橢圓 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572500" y="1447800"/>
                <a:ext cx="843870" cy="774700"/>
              </a:xfrm>
              <a:prstGeom prst="ellipse">
                <a:avLst/>
              </a:prstGeom>
              <a:noFill/>
              <a:ln w="38100"/>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21" name="文字方塊 2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717871" y="1696650"/>
                <a:ext cx="711199"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1200">
                    <a:uFillTx/>
                    <a:latin charset="-120" panose="020B0604030504040204" pitchFamily="34" typeface="微軟正黑體"/>
                    <a:ea charset="-120" panose="020B0604030504040204" pitchFamily="34" typeface="微軟正黑體"/>
                  </a:rPr>
                  <a:t>State</a:t>
                </a:r>
                <a:endParaRPr altLang="en-US" dirty="0" lang="zh-TW" sz="1400">
                  <a:uFillTx/>
                  <a:latin charset="-120" panose="020B0604030504040204" pitchFamily="34" typeface="微軟正黑體"/>
                  <a:ea charset="-120" panose="020B0604030504040204" pitchFamily="34" typeface="微軟正黑體"/>
                </a:endParaRPr>
              </a:p>
            </p:txBody>
          </p:sp>
        </p:grpSp>
        <p:grpSp>
          <p:nvGrpSpPr>
            <p:cNvPr xmlns:c="http://schemas.openxmlformats.org/drawingml/2006/chart" xmlns:pic="http://schemas.openxmlformats.org/drawingml/2006/picture" xmlns:dgm="http://schemas.openxmlformats.org/drawingml/2006/diagram" id="22" name="群組 2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0451476" y="3501488"/>
              <a:ext cx="1107054" cy="774700"/>
              <a:chOff x="8572500" y="1447800"/>
              <a:chExt cx="1107054" cy="774700"/>
            </a:xfrm>
          </p:grpSpPr>
          <p:sp>
            <p:nvSpPr>
              <p:cNvPr xmlns:c="http://schemas.openxmlformats.org/drawingml/2006/chart" xmlns:pic="http://schemas.openxmlformats.org/drawingml/2006/picture" xmlns:dgm="http://schemas.openxmlformats.org/drawingml/2006/diagram" id="23" name="橢圓 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572500" y="1447800"/>
                <a:ext cx="843870" cy="774700"/>
              </a:xfrm>
              <a:prstGeom prst="ellipse">
                <a:avLst/>
              </a:prstGeom>
              <a:noFill/>
              <a:ln w="38100"/>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24" name="文字方塊 2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572500" y="1681261"/>
                <a:ext cx="1107054"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1200">
                    <a:uFillTx/>
                    <a:latin charset="-120" panose="020B0604030504040204" pitchFamily="34" typeface="微軟正黑體"/>
                    <a:ea charset="-120" panose="020B0604030504040204" pitchFamily="34" typeface="微軟正黑體"/>
                  </a:rPr>
                  <a:t>Transition</a:t>
                </a:r>
                <a:endParaRPr altLang="en-US" dirty="0" lang="zh-TW" sz="1200">
                  <a:uFillTx/>
                  <a:latin charset="-120" panose="020B0604030504040204" pitchFamily="34" typeface="微軟正黑體"/>
                  <a:ea charset="-120" panose="020B0604030504040204" pitchFamily="34" typeface="微軟正黑體"/>
                </a:endParaRPr>
              </a:p>
            </p:txBody>
          </p:sp>
        </p:grpSp>
        <p:grpSp>
          <p:nvGrpSpPr>
            <p:cNvPr xmlns:c="http://schemas.openxmlformats.org/drawingml/2006/chart" xmlns:pic="http://schemas.openxmlformats.org/drawingml/2006/picture" xmlns:dgm="http://schemas.openxmlformats.org/drawingml/2006/diagram" id="25" name="群組 2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8274786" y="3501488"/>
              <a:ext cx="856570" cy="774700"/>
              <a:chOff x="8572500" y="1447800"/>
              <a:chExt cx="856570" cy="774700"/>
            </a:xfrm>
          </p:grpSpPr>
          <p:sp>
            <p:nvSpPr>
              <p:cNvPr xmlns:c="http://schemas.openxmlformats.org/drawingml/2006/chart" xmlns:pic="http://schemas.openxmlformats.org/drawingml/2006/picture" xmlns:dgm="http://schemas.openxmlformats.org/drawingml/2006/diagram" id="26" name="橢圓 2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572500" y="1447800"/>
                <a:ext cx="843870" cy="774700"/>
              </a:xfrm>
              <a:prstGeom prst="ellipse">
                <a:avLst/>
              </a:prstGeom>
              <a:noFill/>
              <a:ln w="38100"/>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27" name="文字方塊 2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717871" y="1696650"/>
                <a:ext cx="711199" cy="2769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1200">
                    <a:uFillTx/>
                    <a:latin charset="-120" panose="020B0604030504040204" pitchFamily="34" typeface="微軟正黑體"/>
                    <a:ea charset="-120" panose="020B0604030504040204" pitchFamily="34" typeface="微軟正黑體"/>
                  </a:rPr>
                  <a:t>State</a:t>
                </a:r>
                <a:endParaRPr altLang="en-US" dirty="0" lang="zh-TW" sz="1400">
                  <a:uFillTx/>
                  <a:latin charset="-120" panose="020B0604030504040204" pitchFamily="34" typeface="微軟正黑體"/>
                  <a:ea charset="-120" panose="020B0604030504040204" pitchFamily="34" typeface="微軟正黑體"/>
                </a:endParaRPr>
              </a:p>
            </p:txBody>
          </p:sp>
        </p:grpSp>
        <p:cxnSp>
          <p:nvCxnSpPr>
            <p:cNvPr xmlns:c="http://schemas.openxmlformats.org/drawingml/2006/chart" xmlns:pic="http://schemas.openxmlformats.org/drawingml/2006/picture" xmlns:dgm="http://schemas.openxmlformats.org/drawingml/2006/diagram" id="30" name="直線接點 29"/>
            <p:cNvCxnSpPr xmlns:c="http://schemas.openxmlformats.org/drawingml/2006/chart" xmlns:pic="http://schemas.openxmlformats.org/drawingml/2006/picture" xmlns:dgm="http://schemas.openxmlformats.org/drawingml/2006/diagram">
              <a:stCxn id="17" idx="3"/>
              <a:endCxn id="26" idx="0"/>
            </p:cNvCxnSpPr>
            <p:nvPr/>
          </p:nvCxnSpPr>
          <p:spPr xmlns:c="http://schemas.openxmlformats.org/drawingml/2006/chart" xmlns:pic="http://schemas.openxmlformats.org/drawingml/2006/picture" xmlns:dgm="http://schemas.openxmlformats.org/drawingml/2006/diagram">
            <a:xfrm flipH="1">
              <a:off x="8696721" y="3154504"/>
              <a:ext cx="763573" cy="346984"/>
            </a:xfrm>
            <a:prstGeom prst="line">
              <a:avLst/>
            </a:prstGeom>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32" name="直線接點 31"/>
            <p:cNvCxnSpPr xmlns:c="http://schemas.openxmlformats.org/drawingml/2006/chart" xmlns:pic="http://schemas.openxmlformats.org/drawingml/2006/picture" xmlns:dgm="http://schemas.openxmlformats.org/drawingml/2006/diagram">
              <a:stCxn id="17" idx="4"/>
              <a:endCxn id="20" idx="0"/>
            </p:cNvCxnSpPr>
            <p:nvPr/>
          </p:nvCxnSpPr>
          <p:spPr xmlns:c="http://schemas.openxmlformats.org/drawingml/2006/chart" xmlns:pic="http://schemas.openxmlformats.org/drawingml/2006/picture" xmlns:dgm="http://schemas.openxmlformats.org/drawingml/2006/diagram">
            <a:xfrm>
              <a:off x="9758647" y="3267956"/>
              <a:ext cx="1359" cy="248851"/>
            </a:xfrm>
            <a:prstGeom prst="line">
              <a:avLst/>
            </a:prstGeom>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34" name="直線接點 33"/>
            <p:cNvCxnSpPr xmlns:c="http://schemas.openxmlformats.org/drawingml/2006/chart" xmlns:pic="http://schemas.openxmlformats.org/drawingml/2006/picture" xmlns:dgm="http://schemas.openxmlformats.org/drawingml/2006/diagram">
              <a:stCxn id="17" idx="5"/>
              <a:endCxn id="23" idx="0"/>
            </p:cNvCxnSpPr>
            <p:nvPr/>
          </p:nvCxnSpPr>
          <p:spPr xmlns:c="http://schemas.openxmlformats.org/drawingml/2006/chart" xmlns:pic="http://schemas.openxmlformats.org/drawingml/2006/picture" xmlns:dgm="http://schemas.openxmlformats.org/drawingml/2006/diagram">
            <a:xfrm>
              <a:off x="10057000" y="3154504"/>
              <a:ext cx="816411" cy="346984"/>
            </a:xfrm>
            <a:prstGeom prst="line">
              <a:avLst/>
            </a:prstGeom>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36" name="直線接點 35"/>
            <p:cNvCxnSpPr xmlns:c="http://schemas.openxmlformats.org/drawingml/2006/chart" xmlns:pic="http://schemas.openxmlformats.org/drawingml/2006/picture" xmlns:dgm="http://schemas.openxmlformats.org/drawingml/2006/diagram">
              <a:stCxn id="5" idx="3"/>
              <a:endCxn id="10" idx="0"/>
            </p:cNvCxnSpPr>
            <p:nvPr/>
          </p:nvCxnSpPr>
          <p:spPr xmlns:c="http://schemas.openxmlformats.org/drawingml/2006/chart" xmlns:pic="http://schemas.openxmlformats.org/drawingml/2006/picture" xmlns:dgm="http://schemas.openxmlformats.org/drawingml/2006/diagram">
            <a:xfrm flipH="1">
              <a:off x="7142616" y="2055558"/>
              <a:ext cx="945624" cy="365444"/>
            </a:xfrm>
            <a:prstGeom prst="line">
              <a:avLst/>
            </a:prstGeom>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38" name="直線接點 37"/>
            <p:cNvCxnSpPr xmlns:c="http://schemas.openxmlformats.org/drawingml/2006/chart" xmlns:pic="http://schemas.openxmlformats.org/drawingml/2006/picture" xmlns:dgm="http://schemas.openxmlformats.org/drawingml/2006/diagram">
              <a:stCxn id="5" idx="4"/>
              <a:endCxn id="13" idx="0"/>
            </p:cNvCxnSpPr>
            <p:nvPr/>
          </p:nvCxnSpPr>
          <p:spPr xmlns:c="http://schemas.openxmlformats.org/drawingml/2006/chart" xmlns:pic="http://schemas.openxmlformats.org/drawingml/2006/picture" xmlns:dgm="http://schemas.openxmlformats.org/drawingml/2006/diagram">
            <a:xfrm>
              <a:off x="8386593" y="2169010"/>
              <a:ext cx="0" cy="302340"/>
            </a:xfrm>
            <a:prstGeom prst="line">
              <a:avLst/>
            </a:prstGeom>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44" name="直線接點 43"/>
            <p:cNvCxnSpPr xmlns:c="http://schemas.openxmlformats.org/drawingml/2006/chart" xmlns:pic="http://schemas.openxmlformats.org/drawingml/2006/picture" xmlns:dgm="http://schemas.openxmlformats.org/drawingml/2006/diagram">
              <a:stCxn id="5" idx="5"/>
              <a:endCxn id="17" idx="0"/>
            </p:cNvCxnSpPr>
            <p:nvPr/>
          </p:nvCxnSpPr>
          <p:spPr xmlns:c="http://schemas.openxmlformats.org/drawingml/2006/chart" xmlns:pic="http://schemas.openxmlformats.org/drawingml/2006/picture" xmlns:dgm="http://schemas.openxmlformats.org/drawingml/2006/diagram">
            <a:xfrm>
              <a:off x="8684946" y="2055558"/>
              <a:ext cx="1073701" cy="437698"/>
            </a:xfrm>
            <a:prstGeom prst="line">
              <a:avLst/>
            </a:prstGeom>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grpSp>
      <p:pic>
        <p:nvPicPr>
          <p:cNvPr xmlns:c="http://schemas.openxmlformats.org/drawingml/2006/chart" xmlns:pic="http://schemas.openxmlformats.org/drawingml/2006/picture" xmlns:dgm="http://schemas.openxmlformats.org/drawingml/2006/diagram" id="46" name="圖片 4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455738" y="4286584"/>
            <a:ext cx="3766188" cy="1872915"/>
          </a:xfrm>
          <a:prstGeom prst="rect">
            <a:avLst/>
          </a:prstGeo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Strategy</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a:uFillTx/>
                <a:latin charset="-120" panose="020B0604030504040204" pitchFamily="34" typeface="微軟正黑體"/>
                <a:ea charset="-120" panose="020B0604030504040204" pitchFamily="34" typeface="微軟正黑體"/>
              </a:rPr>
              <a:t>策略</a:t>
            </a:r>
            <a:r>
              <a:rPr altLang="en-US" dirty="0" lang="zh-TW" smtClean="0">
                <a:uFillTx/>
                <a:latin charset="-120" panose="020B0604030504040204" pitchFamily="34" typeface="微軟正黑體"/>
                <a:ea charset="-120" panose="020B0604030504040204" pitchFamily="34" typeface="微軟正黑體"/>
              </a:rPr>
              <a:t>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3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文字方塊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32971" y="874825"/>
            <a:ext cx="5994400" cy="5016758"/>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為了達到相同的目的，物件可以因地制宜，讓行為擁有多種不同的實作方法。</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比如每個人都要「交個人所得稅」，但是「在美國交個人所得稅」和「在中國交個人所得稅」就有不同的算稅方法。</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將實作的方法從原本的物件獨立出來成為一個</a:t>
            </a:r>
            <a:r>
              <a:rPr altLang="zh-TW" dirty="0" lang="en-US" smtClean="0" sz="2000">
                <a:uFillTx/>
                <a:latin charset="-120" panose="020B0604030504040204" pitchFamily="34" typeface="微軟正黑體"/>
                <a:ea charset="-120" panose="020B0604030504040204" pitchFamily="34" typeface="微軟正黑體"/>
              </a:rPr>
              <a:t>Class</a:t>
            </a:r>
            <a:r>
              <a:rPr altLang="en-US" dirty="0" lang="zh-TW" smtClean="0" sz="2000">
                <a:uFillTx/>
                <a:latin charset="-120" panose="020B0604030504040204" pitchFamily="34" typeface="微軟正黑體"/>
                <a:ea charset="-120" panose="020B0604030504040204" pitchFamily="34" typeface="微軟正黑體"/>
              </a:rPr>
              <a:t>，透過繼承的方式可以在不修改原本程式碼的情況下輕易地擴充新的程式碼</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a:p>
            <a:endParaRPr altLang="zh-TW" dirty="0" lang="en-US" smtClean="0"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en-US" dirty="0" lang="zh-TW" smtClean="0" sz="2000">
                <a:solidFill>
                  <a:srgbClr val="FF0000"/>
                </a:solidFill>
                <a:uFillTx/>
                <a:latin charset="-120" panose="020B0604030504040204" pitchFamily="34" typeface="微軟正黑體"/>
                <a:ea charset="-120" panose="020B0604030504040204" pitchFamily="34" typeface="微軟正黑體"/>
              </a:rPr>
              <a:t>吻合</a:t>
            </a:r>
            <a:r>
              <a:rPr altLang="zh-TW" dirty="0" lang="en-US" smtClean="0" sz="2000">
                <a:solidFill>
                  <a:srgbClr val="FF0000"/>
                </a:solidFill>
                <a:uFillTx/>
                <a:latin charset="-120" panose="020B0604030504040204" pitchFamily="34" typeface="微軟正黑體"/>
                <a:ea charset="-120" panose="020B0604030504040204" pitchFamily="34" typeface="微軟正黑體"/>
              </a:rPr>
              <a:t>OCP</a:t>
            </a:r>
            <a:r>
              <a:rPr altLang="en-US" dirty="0" lang="zh-TW" smtClean="0" sz="2000">
                <a:solidFill>
                  <a:srgbClr val="FF0000"/>
                </a:solidFill>
                <a:uFillTx/>
                <a:latin charset="-120" panose="020B0604030504040204" pitchFamily="34" typeface="微軟正黑體"/>
                <a:ea charset="-120" panose="020B0604030504040204" pitchFamily="34" typeface="微軟正黑體"/>
              </a:rPr>
              <a:t>原則</a:t>
            </a:r>
            <a:r>
              <a:rPr altLang="zh-TW" dirty="0" lang="en-US" smtClean="0" sz="2000">
                <a:solidFill>
                  <a:srgbClr val="FF0000"/>
                </a:solidFill>
                <a:uFillTx/>
                <a:latin charset="-120" panose="020B0604030504040204" pitchFamily="34" typeface="微軟正黑體"/>
                <a:ea charset="-120" panose="020B0604030504040204" pitchFamily="34" typeface="微軟正黑體"/>
              </a:rPr>
              <a:t>(Open-Closed </a:t>
            </a:r>
            <a:r>
              <a:rPr altLang="zh-TW" dirty="0" err="1" lang="en-US" smtClean="0" sz="2000">
                <a:solidFill>
                  <a:srgbClr val="FF0000"/>
                </a:solidFill>
                <a:uFillTx/>
                <a:latin charset="-120" panose="020B0604030504040204" pitchFamily="34" typeface="微軟正黑體"/>
                <a:ea charset="-120" panose="020B0604030504040204" pitchFamily="34" typeface="微軟正黑體"/>
              </a:rPr>
              <a:t>Principl</a:t>
            </a:r>
            <a:r>
              <a:rPr altLang="zh-TW" dirty="0" lang="en-US" smtClean="0" sz="2000">
                <a:solidFill>
                  <a:srgbClr val="FF0000"/>
                </a:solidFill>
                <a:uFillTx/>
                <a:latin charset="-120" panose="020B0604030504040204" pitchFamily="34" typeface="微軟正黑體"/>
                <a:ea charset="-120" panose="020B0604030504040204" pitchFamily="34" typeface="微軟正黑體"/>
              </a:rPr>
              <a:t>)</a:t>
            </a:r>
          </a:p>
          <a:p>
            <a:pPr indent="-342900" marL="342900">
              <a:buFont charset="0" panose="020B0604020202020204" pitchFamily="34" typeface="Arial"/>
              <a:buChar char="•"/>
            </a:pPr>
            <a:r>
              <a:rPr altLang="zh-TW" dirty="0" lang="en-US" smtClean="0" sz="2000">
                <a:solidFill>
                  <a:srgbClr val="FF0000"/>
                </a:solidFill>
                <a:uFillTx/>
                <a:latin charset="-120" panose="020B0604030504040204" pitchFamily="34" typeface="微軟正黑體"/>
                <a:ea charset="-120" panose="020B0604030504040204" pitchFamily="34" typeface="微軟正黑體"/>
              </a:rPr>
              <a:t>Runtime</a:t>
            </a:r>
            <a:r>
              <a:rPr altLang="en-US" dirty="0" lang="zh-TW" smtClean="0" sz="2000">
                <a:solidFill>
                  <a:srgbClr val="FF0000"/>
                </a:solidFill>
                <a:uFillTx/>
                <a:latin charset="-120" panose="020B0604030504040204" pitchFamily="34" typeface="微軟正黑體"/>
                <a:ea charset="-120" panose="020B0604030504040204" pitchFamily="34" typeface="微軟正黑體"/>
              </a:rPr>
              <a:t>下改變</a:t>
            </a:r>
            <a:r>
              <a:rPr altLang="zh-TW" dirty="0" lang="en-US" smtClean="0" sz="2000">
                <a:solidFill>
                  <a:srgbClr val="FF0000"/>
                </a:solidFill>
                <a:uFillTx/>
                <a:latin charset="-120" panose="020B0604030504040204" pitchFamily="34" typeface="微軟正黑體"/>
                <a:ea charset="-120" panose="020B0604030504040204" pitchFamily="34" typeface="微軟正黑體"/>
              </a:rPr>
              <a:t>(Override)</a:t>
            </a:r>
          </a:p>
          <a:p>
            <a:pPr indent="-342900" marL="342900">
              <a:buFont charset="0" panose="020B0604020202020204" pitchFamily="34" typeface="Arial"/>
              <a:buChar char="•"/>
            </a:pPr>
            <a:r>
              <a:rPr altLang="zh-TW" dirty="0" lang="en-US" smtClean="0" sz="2000">
                <a:solidFill>
                  <a:srgbClr val="FF0000"/>
                </a:solidFill>
                <a:uFillTx/>
                <a:latin charset="-120" panose="020B0604030504040204" pitchFamily="34" typeface="微軟正黑體"/>
                <a:ea charset="-120" panose="020B0604030504040204" pitchFamily="34" typeface="微軟正黑體"/>
              </a:rPr>
              <a:t>Dynamic Binding</a:t>
            </a:r>
          </a:p>
          <a:p>
            <a:pPr indent="-342900" marL="342900">
              <a:buFont charset="0" panose="020B0604020202020204" pitchFamily="34" typeface="Arial"/>
              <a:buChar char="•"/>
            </a:pPr>
            <a:endParaRPr altLang="en-US" dirty="0" lang="zh-TW" sz="2000">
              <a:solidFill>
                <a:srgbClr val="FF0000"/>
              </a:solidFill>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https://upload.wikimedia.org/wikipedia/commons/3/39/Strategy_Pattern_in_UML.png" id="8194"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7180489" y="1983273"/>
            <a:ext cx="4282800" cy="2676752"/>
          </a:xfrm>
          <a:prstGeom prst="rect">
            <a:avLst/>
          </a:prstGeom>
          <a:noFill/>
        </p:spPr>
      </p:pic>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921656" y="6139383"/>
            <a:ext cx="9456058" cy="338554"/>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1600">
                <a:uFillTx/>
                <a:latin charset="-120" panose="020B0604030504040204" pitchFamily="34" typeface="微軟正黑體"/>
                <a:ea charset="-120" panose="020B0604030504040204" pitchFamily="34" typeface="微軟正黑體"/>
              </a:rPr>
              <a:t>OCP=</a:t>
            </a:r>
            <a:r>
              <a:rPr altLang="en-US" dirty="0" lang="zh-TW" smtClean="0" sz="1600">
                <a:uFillTx/>
                <a:latin charset="-120" panose="020B0604030504040204" pitchFamily="34" typeface="微軟正黑體"/>
                <a:ea charset="-120" panose="020B0604030504040204" pitchFamily="34" typeface="微軟正黑體"/>
              </a:rPr>
              <a:t>軟體實體必須能夠延伸但不能修改，</a:t>
            </a:r>
            <a:r>
              <a:rPr altLang="zh-TW" dirty="0" lang="en-US" smtClean="0" sz="1600">
                <a:solidFill>
                  <a:srgbClr val="FF0000"/>
                </a:solidFill>
                <a:uFillTx/>
                <a:latin charset="-120" panose="020B0604030504040204" pitchFamily="34" typeface="微軟正黑體"/>
                <a:ea charset="-120" panose="020B0604030504040204" pitchFamily="34" typeface="微軟正黑體"/>
              </a:rPr>
              <a:t>”</a:t>
            </a:r>
            <a:r>
              <a:rPr altLang="en-US" dirty="0" lang="zh-TW" smtClean="0" sz="1600">
                <a:solidFill>
                  <a:srgbClr val="FF0000"/>
                </a:solidFill>
                <a:uFillTx/>
                <a:latin charset="-120" panose="020B0604030504040204" pitchFamily="34" typeface="微軟正黑體"/>
                <a:ea charset="-120" panose="020B0604030504040204" pitchFamily="34" typeface="微軟正黑體"/>
              </a:rPr>
              <a:t>對擴展開放，修改則封閉</a:t>
            </a:r>
            <a:r>
              <a:rPr altLang="en-US" dirty="0" lang="zh-TW" smtClean="0" sz="1600">
                <a:uFillTx/>
                <a:latin charset="-120" panose="020B0604030504040204" pitchFamily="34" typeface="微軟正黑體"/>
                <a:ea charset="-120" panose="020B0604030504040204" pitchFamily="34" typeface="微軟正黑體"/>
              </a:rPr>
              <a:t>”</a:t>
            </a:r>
            <a:endParaRPr altLang="en-US" dirty="0" lang="zh-TW" sz="1600">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781929" y="1054442"/>
            <a:ext cx="5675142" cy="6106013"/>
          </a:xfrm>
        </p:spPr>
        <p:txBody xmlns:c="http://schemas.openxmlformats.org/drawingml/2006/chart" xmlns:pic="http://schemas.openxmlformats.org/drawingml/2006/picture" xmlns:dgm="http://schemas.openxmlformats.org/drawingml/2006/diagram">
          <a:bodyPr>
            <a:normAutofit/>
          </a:bodyPr>
          <a:lstStyle/>
          <a:p>
            <a:r>
              <a:rPr altLang="zh-TW" dirty="0" lang="en-US" smtClean="0" sz="2800">
                <a:uFillTx/>
                <a:latin charset="-120" panose="020B0604030504040204" pitchFamily="34" typeface="微軟正黑體"/>
                <a:ea charset="-120" panose="020B0604030504040204" pitchFamily="34" typeface="微軟正黑體"/>
              </a:rPr>
              <a:t>Q:Model</a:t>
            </a:r>
            <a:r>
              <a:rPr altLang="en-US" dirty="0" lang="zh-TW" smtClean="0" sz="2800">
                <a:uFillTx/>
                <a:latin charset="-120" panose="020B0604030504040204" pitchFamily="34" typeface="微軟正黑體"/>
                <a:ea charset="-120" panose="020B0604030504040204" pitchFamily="34" typeface="微軟正黑體"/>
              </a:rPr>
              <a:t>要怎麼通知</a:t>
            </a:r>
            <a:r>
              <a:rPr altLang="zh-TW" dirty="0" lang="en-US" smtClean="0" sz="2800">
                <a:uFillTx/>
                <a:latin charset="-120" panose="020B0604030504040204" pitchFamily="34" typeface="微軟正黑體"/>
                <a:ea charset="-120" panose="020B0604030504040204" pitchFamily="34" typeface="微軟正黑體"/>
              </a:rPr>
              <a:t>View</a:t>
            </a:r>
            <a:r>
              <a:rPr altLang="en-US" dirty="0" lang="zh-TW" smtClean="0" sz="2800">
                <a:uFillTx/>
                <a:latin charset="-120" panose="020B0604030504040204" pitchFamily="34" typeface="微軟正黑體"/>
                <a:ea charset="-120" panose="020B0604030504040204" pitchFamily="34" typeface="微軟正黑體"/>
              </a:rPr>
              <a:t>要更新</a:t>
            </a:r>
            <a:r>
              <a:rPr altLang="zh-TW" dirty="0" lang="en-US" smtClean="0" sz="2800">
                <a:uFillTx/>
                <a:latin charset="-120" panose="020B0604030504040204" pitchFamily="34" typeface="微軟正黑體"/>
                <a:ea charset="-120" panose="020B0604030504040204" pitchFamily="34" typeface="微軟正黑體"/>
              </a:rPr>
              <a:t>?</a:t>
            </a:r>
            <a:br>
              <a:rPr altLang="zh-TW" dirty="0" lang="en-US" smtClean="0" sz="2800">
                <a:uFillTx/>
                <a:latin charset="-120" panose="020B0604030504040204" pitchFamily="34" typeface="微軟正黑體"/>
                <a:ea charset="-120" panose="020B0604030504040204" pitchFamily="34" typeface="微軟正黑體"/>
              </a:rPr>
            </a:br>
            <a:r>
              <a:rPr altLang="zh-TW" dirty="0" lang="en-US" smtClean="0" sz="2800">
                <a:uFillTx/>
                <a:latin charset="-120" panose="020B0604030504040204" pitchFamily="34" typeface="微軟正黑體"/>
                <a:ea charset="-120" panose="020B0604030504040204" pitchFamily="34" typeface="微軟正黑體"/>
              </a:rPr>
              <a:t/>
            </a:r>
            <a:br>
              <a:rPr altLang="zh-TW" dirty="0" lang="en-US" smtClean="0" sz="2800">
                <a:uFillTx/>
                <a:latin charset="-120" panose="020B0604030504040204" pitchFamily="34" typeface="微軟正黑體"/>
                <a:ea charset="-120" panose="020B0604030504040204" pitchFamily="34" typeface="微軟正黑體"/>
              </a:rPr>
            </a:br>
            <a:r>
              <a:rPr altLang="zh-TW" dirty="0" lang="en-US" smtClean="0" sz="2800">
                <a:uFillTx/>
                <a:latin charset="-120" panose="020B0604030504040204" pitchFamily="34" typeface="微軟正黑體"/>
                <a:ea charset="-120" panose="020B0604030504040204" pitchFamily="34" typeface="微軟正黑體"/>
              </a:rPr>
              <a:t>A:</a:t>
            </a:r>
            <a:r>
              <a:rPr altLang="en-US" dirty="0" lang="zh-TW" smtClean="0" sz="2800">
                <a:uFillTx/>
                <a:latin charset="-120" panose="020B0604030504040204" pitchFamily="34" typeface="微軟正黑體"/>
                <a:ea charset="-120" panose="020B0604030504040204" pitchFamily="34" typeface="微軟正黑體"/>
              </a:rPr>
              <a:t>用</a:t>
            </a:r>
            <a:r>
              <a:rPr altLang="zh-TW" dirty="0" lang="en-US" smtClean="0" sz="2800">
                <a:uFillTx/>
                <a:latin charset="-120" panose="020B0604030504040204" pitchFamily="34" typeface="微軟正黑體"/>
                <a:ea charset="-120" panose="020B0604030504040204" pitchFamily="34" typeface="微軟正黑體"/>
              </a:rPr>
              <a:t>Observer</a:t>
            </a:r>
            <a:r>
              <a:rPr altLang="en-US" dirty="0" lang="zh-TW" sz="2800">
                <a:uFillTx/>
                <a:latin charset="-120" panose="020B0604030504040204" pitchFamily="34" typeface="微軟正黑體"/>
                <a:ea charset="-120" panose="020B0604030504040204" pitchFamily="34" typeface="微軟正黑體"/>
              </a:rPr>
              <a:t> </a:t>
            </a:r>
            <a:r>
              <a:rPr altLang="zh-TW" dirty="0" lang="en-US" smtClean="0" sz="2800">
                <a:uFillTx/>
                <a:latin charset="-120" panose="020B0604030504040204" pitchFamily="34" typeface="微軟正黑體"/>
                <a:ea charset="-120" panose="020B0604030504040204" pitchFamily="34" typeface="微軟正黑體"/>
              </a:rPr>
              <a:t>Pattern</a:t>
            </a:r>
            <a:r>
              <a:rPr altLang="en-US" dirty="0" lang="zh-TW" smtClean="0" sz="2800">
                <a:uFillTx/>
                <a:latin charset="-120" panose="020B0604030504040204" pitchFamily="34" typeface="微軟正黑體"/>
                <a:ea charset="-120" panose="020B0604030504040204" pitchFamily="34" typeface="微軟正黑體"/>
              </a:rPr>
              <a:t>，</a:t>
            </a:r>
            <a:r>
              <a:rPr altLang="zh-TW" dirty="0" lang="en-US" smtClean="0" sz="2800">
                <a:uFillTx/>
                <a:latin charset="-120" panose="020B0604030504040204" pitchFamily="34" typeface="微軟正黑體"/>
                <a:ea charset="-120" panose="020B0604030504040204" pitchFamily="34" typeface="微軟正黑體"/>
              </a:rPr>
              <a:t>model</a:t>
            </a:r>
            <a:r>
              <a:rPr altLang="en-US" dirty="0" lang="zh-TW" smtClean="0" sz="2800">
                <a:uFillTx/>
                <a:latin charset="-120" panose="020B0604030504040204" pitchFamily="34" typeface="微軟正黑體"/>
                <a:ea charset="-120" panose="020B0604030504040204" pitchFamily="34" typeface="微軟正黑體"/>
              </a:rPr>
              <a:t>是</a:t>
            </a:r>
            <a:r>
              <a:rPr altLang="zh-TW" dirty="0" lang="en-US" smtClean="0" sz="2800">
                <a:uFillTx/>
                <a:latin charset="-120" panose="020B0604030504040204" pitchFamily="34" typeface="微軟正黑體"/>
                <a:ea charset="-120" panose="020B0604030504040204" pitchFamily="34" typeface="微軟正黑體"/>
              </a:rPr>
              <a:t>Subject</a:t>
            </a:r>
            <a:r>
              <a:rPr altLang="en-US" dirty="0" lang="zh-TW" smtClean="0" sz="2800">
                <a:uFillTx/>
                <a:latin charset="-120" panose="020B0604030504040204" pitchFamily="34" typeface="微軟正黑體"/>
                <a:ea charset="-120" panose="020B0604030504040204" pitchFamily="34" typeface="微軟正黑體"/>
              </a:rPr>
              <a:t>，</a:t>
            </a:r>
            <a:r>
              <a:rPr altLang="zh-TW" dirty="0" lang="en-US" smtClean="0" sz="2800">
                <a:uFillTx/>
                <a:latin charset="-120" panose="020B0604030504040204" pitchFamily="34" typeface="微軟正黑體"/>
                <a:ea charset="-120" panose="020B0604030504040204" pitchFamily="34" typeface="微軟正黑體"/>
              </a:rPr>
              <a:t>View</a:t>
            </a:r>
            <a:r>
              <a:rPr altLang="en-US" dirty="0" lang="zh-TW" smtClean="0" sz="2800">
                <a:uFillTx/>
                <a:latin charset="-120" panose="020B0604030504040204" pitchFamily="34" typeface="微軟正黑體"/>
                <a:ea charset="-120" panose="020B0604030504040204" pitchFamily="34" typeface="微軟正黑體"/>
              </a:rPr>
              <a:t>是</a:t>
            </a:r>
            <a:r>
              <a:rPr altLang="zh-TW" dirty="0" lang="en-US" smtClean="0" sz="2800">
                <a:uFillTx/>
                <a:latin charset="-120" panose="020B0604030504040204" pitchFamily="34" typeface="微軟正黑體"/>
                <a:ea charset="-120" panose="020B0604030504040204" pitchFamily="34" typeface="微軟正黑體"/>
              </a:rPr>
              <a:t>observer</a:t>
            </a:r>
            <a:br>
              <a:rPr altLang="zh-TW" dirty="0" lang="en-US" smtClean="0" sz="2800">
                <a:uFillTx/>
                <a:latin charset="-120" panose="020B0604030504040204" pitchFamily="34" typeface="微軟正黑體"/>
                <a:ea charset="-120" panose="020B0604030504040204" pitchFamily="34" typeface="微軟正黑體"/>
              </a:rPr>
            </a:br>
            <a:r>
              <a:rPr altLang="zh-TW" dirty="0" lang="en-US" sz="2800">
                <a:uFillTx/>
                <a:latin charset="-120" panose="020B0604030504040204" pitchFamily="34" typeface="微軟正黑體"/>
                <a:ea charset="-120" panose="020B0604030504040204" pitchFamily="34" typeface="微軟正黑體"/>
              </a:rPr>
              <a:t/>
            </a:r>
            <a:br>
              <a:rPr altLang="zh-TW" dirty="0" lang="en-US" sz="2800">
                <a:uFillTx/>
                <a:latin charset="-120" panose="020B0604030504040204" pitchFamily="34" typeface="微軟正黑體"/>
                <a:ea charset="-120" panose="020B0604030504040204" pitchFamily="34" typeface="微軟正黑體"/>
              </a:rPr>
            </a:br>
            <a:r>
              <a:rPr altLang="zh-TW" b="1" dirty="0" i="1" lang="en-US" smtClean="0" sz="2800">
                <a:solidFill>
                  <a:srgbClr val="FF0000"/>
                </a:solidFill>
                <a:uFillTx/>
                <a:latin charset="-120" panose="020B0604030504040204" pitchFamily="34" typeface="微軟正黑體"/>
                <a:ea charset="-120" panose="020B0604030504040204" pitchFamily="34" typeface="微軟正黑體"/>
              </a:rPr>
              <a:t>Subject(model)</a:t>
            </a:r>
            <a:r>
              <a:rPr altLang="en-US" b="1" dirty="0" i="1" lang="zh-TW" smtClean="0" sz="2800">
                <a:solidFill>
                  <a:srgbClr val="FF0000"/>
                </a:solidFill>
                <a:uFillTx/>
                <a:latin charset="-120" panose="020B0604030504040204" pitchFamily="34" typeface="微軟正黑體"/>
                <a:ea charset="-120" panose="020B0604030504040204" pitchFamily="34" typeface="微軟正黑體"/>
              </a:rPr>
              <a:t>裡註冊</a:t>
            </a:r>
            <a:r>
              <a:rPr altLang="zh-TW" b="1" dirty="0" i="1" lang="en-US" smtClean="0" sz="2800">
                <a:solidFill>
                  <a:srgbClr val="FF0000"/>
                </a:solidFill>
                <a:uFillTx/>
                <a:latin charset="-120" panose="020B0604030504040204" pitchFamily="34" typeface="微軟正黑體"/>
                <a:ea charset="-120" panose="020B0604030504040204" pitchFamily="34" typeface="微軟正黑體"/>
              </a:rPr>
              <a:t>observer(view)</a:t>
            </a:r>
            <a:r>
              <a:rPr altLang="en-US" b="1" dirty="0" i="1" lang="zh-TW" smtClean="0" sz="2800">
                <a:solidFill>
                  <a:srgbClr val="FF0000"/>
                </a:solidFill>
                <a:uFillTx/>
                <a:latin charset="-120" panose="020B0604030504040204" pitchFamily="34" typeface="微軟正黑體"/>
                <a:ea charset="-120" panose="020B0604030504040204" pitchFamily="34" typeface="微軟正黑體"/>
              </a:rPr>
              <a:t>，更新時就會通知</a:t>
            </a:r>
            <a:r>
              <a:rPr altLang="zh-TW" b="1" dirty="0" i="1" lang="en-US" smtClean="0" sz="2800">
                <a:solidFill>
                  <a:srgbClr val="FF0000"/>
                </a:solidFill>
                <a:uFillTx/>
                <a:latin charset="-120" panose="020B0604030504040204" pitchFamily="34" typeface="微軟正黑體"/>
                <a:ea charset="-120" panose="020B0604030504040204" pitchFamily="34" typeface="微軟正黑體"/>
              </a:rPr>
              <a:t>observer(view)</a:t>
            </a:r>
            <a:r>
              <a:rPr altLang="en-US" b="1" dirty="0" i="1" lang="zh-TW" smtClean="0" sz="2800">
                <a:solidFill>
                  <a:srgbClr val="FF0000"/>
                </a:solidFill>
                <a:uFillTx/>
                <a:latin charset="-120" panose="020B0604030504040204" pitchFamily="34" typeface="微軟正黑體"/>
                <a:ea charset="-120" panose="020B0604030504040204" pitchFamily="34" typeface="微軟正黑體"/>
              </a:rPr>
              <a:t>需要更新</a:t>
            </a:r>
            <a:r>
              <a:rPr altLang="zh-TW" b="1" dirty="0" i="1" lang="en-US" sz="2800">
                <a:solidFill>
                  <a:srgbClr val="FF0000"/>
                </a:solidFill>
                <a:uFillTx/>
                <a:latin charset="-120" panose="020B0604030504040204" pitchFamily="34" typeface="微軟正黑體"/>
                <a:ea charset="-120" panose="020B0604030504040204" pitchFamily="34" typeface="微軟正黑體"/>
              </a:rPr>
              <a:t/>
            </a:r>
            <a:br>
              <a:rPr altLang="zh-TW" b="1" dirty="0" i="1" lang="en-US" sz="2800">
                <a:solidFill>
                  <a:srgbClr val="FF0000"/>
                </a:solidFill>
                <a:uFillTx/>
                <a:latin charset="-120" panose="020B0604030504040204" pitchFamily="34" typeface="微軟正黑體"/>
                <a:ea charset="-120" panose="020B0604030504040204" pitchFamily="34" typeface="微軟正黑體"/>
              </a:rPr>
            </a:br>
            <a:r>
              <a:rPr altLang="zh-TW" b="1" dirty="0" i="1" lang="en-US" sz="2800">
                <a:solidFill>
                  <a:srgbClr val="FF0000"/>
                </a:solidFill>
                <a:uFillTx/>
                <a:latin charset="-120" panose="020B0604030504040204" pitchFamily="34" typeface="微軟正黑體"/>
                <a:ea charset="-120" panose="020B0604030504040204" pitchFamily="34" typeface="微軟正黑體"/>
              </a:rPr>
              <a:t/>
            </a:r>
            <a:br>
              <a:rPr altLang="zh-TW" b="1" dirty="0" i="1" lang="en-US" sz="2800">
                <a:solidFill>
                  <a:srgbClr val="FF0000"/>
                </a:solidFill>
                <a:uFillTx/>
                <a:latin charset="-120" panose="020B0604030504040204" pitchFamily="34" typeface="微軟正黑體"/>
                <a:ea charset="-120" panose="020B0604030504040204" pitchFamily="34" typeface="微軟正黑體"/>
              </a:rPr>
            </a:br>
            <a:r>
              <a:rPr altLang="en-US" b="1" dirty="0" i="1" lang="zh-TW" smtClean="0" sz="1800">
                <a:uFillTx/>
                <a:latin charset="-120" panose="020B0604030504040204" pitchFamily="34" typeface="微軟正黑體"/>
                <a:ea charset="-120" panose="020B0604030504040204" pitchFamily="34" typeface="微軟正黑體"/>
              </a:rPr>
              <a:t>**我給的</a:t>
            </a:r>
            <a:r>
              <a:rPr altLang="zh-TW" b="1" dirty="0" i="1" lang="en-US" smtClean="0" sz="1800">
                <a:uFillTx/>
                <a:latin charset="-120" panose="020B0604030504040204" pitchFamily="34" typeface="微軟正黑體"/>
                <a:ea charset="-120" panose="020B0604030504040204" pitchFamily="34" typeface="微軟正黑體"/>
              </a:rPr>
              <a:t>MVC</a:t>
            </a:r>
            <a:r>
              <a:rPr altLang="en-US" b="1" dirty="0" i="1" lang="zh-TW" smtClean="0" sz="1800">
                <a:uFillTx/>
                <a:latin charset="-120" panose="020B0604030504040204" pitchFamily="34" typeface="微軟正黑體"/>
                <a:ea charset="-120" panose="020B0604030504040204" pitchFamily="34" typeface="微軟正黑體"/>
              </a:rPr>
              <a:t> </a:t>
            </a:r>
            <a:r>
              <a:rPr altLang="zh-TW" b="1" dirty="0" i="1" lang="en-US" smtClean="0" sz="1800">
                <a:uFillTx/>
                <a:latin charset="-120" panose="020B0604030504040204" pitchFamily="34" typeface="微軟正黑體"/>
                <a:ea charset="-120" panose="020B0604030504040204" pitchFamily="34" typeface="微軟正黑體"/>
              </a:rPr>
              <a:t>Code</a:t>
            </a:r>
            <a:r>
              <a:rPr altLang="en-US" b="1" dirty="0" i="1" lang="zh-TW" smtClean="0" sz="1800">
                <a:uFillTx/>
                <a:latin charset="-120" panose="020B0604030504040204" pitchFamily="34" typeface="微軟正黑體"/>
                <a:ea charset="-120" panose="020B0604030504040204" pitchFamily="34" typeface="微軟正黑體"/>
              </a:rPr>
              <a:t>裡面有可以參考**</a:t>
            </a:r>
            <a:r>
              <a:rPr altLang="zh-TW" dirty="0" lang="en-US" smtClean="0" sz="2800">
                <a:uFillTx/>
                <a:latin charset="-120" panose="020B0604030504040204" pitchFamily="34" typeface="微軟正黑體"/>
                <a:ea charset="-120" panose="020B0604030504040204" pitchFamily="34" typeface="微軟正黑體"/>
              </a:rPr>
              <a:t/>
            </a:r>
            <a:br>
              <a:rPr altLang="zh-TW" dirty="0" lang="en-US" smtClean="0" sz="2800">
                <a:uFillTx/>
                <a:latin charset="-120" panose="020B0604030504040204" pitchFamily="34" typeface="微軟正黑體"/>
                <a:ea charset="-120" panose="020B0604030504040204" pitchFamily="34" typeface="微軟正黑體"/>
              </a:rPr>
            </a:br>
            <a:endParaRPr altLang="en-US" dirty="0" lang="zh-TW" sz="28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https://az787680.vo.msecnd.net/user/joysdw12/1303/201331317395830.png" id="102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6808764" y="1536941"/>
            <a:ext cx="4998963" cy="3762379"/>
          </a:xfrm>
          <a:prstGeom prst="rect">
            <a:avLst/>
          </a:prstGeom>
          <a:noFill/>
        </p:spPr>
      </p:pic>
      <p:sp>
        <p:nvSpPr>
          <p:cNvPr xmlns:c="http://schemas.openxmlformats.org/drawingml/2006/chart" xmlns:pic="http://schemas.openxmlformats.org/drawingml/2006/picture" xmlns:dgm="http://schemas.openxmlformats.org/drawingml/2006/diagram" id="4" name="文字方塊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992404" y="5491871"/>
            <a:ext cx="2944781"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en-US" dirty="0" lang="zh-TW" smtClean="0">
                <a:uFillTx/>
                <a:latin charset="-120" panose="020B0604030504040204" pitchFamily="34" typeface="微軟正黑體"/>
                <a:ea charset="-120" panose="020B0604030504040204" pitchFamily="34" typeface="微軟正黑體"/>
              </a:rPr>
              <a:t>↑</a:t>
            </a:r>
            <a:r>
              <a:rPr altLang="zh-TW" dirty="0" lang="en-US" smtClean="0">
                <a:uFillTx/>
                <a:latin charset="-120" panose="020B0604030504040204" pitchFamily="34" typeface="微軟正黑體"/>
                <a:ea charset="-120" panose="020B0604030504040204" pitchFamily="34" typeface="微軟正黑體"/>
              </a:rPr>
              <a:t>Observer Pattern</a:t>
            </a:r>
            <a:r>
              <a:rPr altLang="en-US" dirty="0" lang="zh-TW" smtClean="0">
                <a:uFillTx/>
                <a:latin charset="-120" panose="020B0604030504040204" pitchFamily="34" typeface="微軟正黑體"/>
                <a:ea charset="-120" panose="020B0604030504040204" pitchFamily="34" typeface="微軟正黑體"/>
              </a:rPr>
              <a:t>參考圖</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4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pSp>
        <p:nvGrpSpPr>
          <p:cNvPr xmlns:c="http://schemas.openxmlformats.org/drawingml/2006/chart" xmlns:pic="http://schemas.openxmlformats.org/drawingml/2006/picture" xmlns:dgm="http://schemas.openxmlformats.org/drawingml/2006/diagram" id="12" name="群組 1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390524" y="2623914"/>
            <a:ext cx="6287022" cy="2702832"/>
            <a:chOff x="390524" y="2623914"/>
            <a:chExt cx="6287022" cy="2702832"/>
          </a:xfrm>
        </p:grpSpPr>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390524" y="2623914"/>
              <a:ext cx="6287022" cy="2702832"/>
            </a:xfrm>
            <a:prstGeom prst="rect">
              <a:avLst/>
            </a:prstGeom>
          </p:spPr>
        </p:pic>
        <p:pic>
          <p:nvPicPr>
            <p:cNvPr xmlns:c="http://schemas.openxmlformats.org/drawingml/2006/chart" xmlns:pic="http://schemas.openxmlformats.org/drawingml/2006/picture" xmlns:dgm="http://schemas.openxmlformats.org/drawingml/2006/diagram" id="10" name="圖片 9"/>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2529793" y="2898161"/>
              <a:ext cx="1635808" cy="312177"/>
            </a:xfrm>
            <a:prstGeom prst="rect">
              <a:avLst/>
            </a:prstGeom>
          </p:spPr>
        </p:pic>
        <p:pic>
          <p:nvPicPr>
            <p:cNvPr xmlns:c="http://schemas.openxmlformats.org/drawingml/2006/chart" xmlns:pic="http://schemas.openxmlformats.org/drawingml/2006/picture" xmlns:dgm="http://schemas.openxmlformats.org/drawingml/2006/diagram" id="11" name="圖片 1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2529793" y="4220022"/>
              <a:ext cx="1635808" cy="312177"/>
            </a:xfrm>
            <a:prstGeom prst="rect">
              <a:avLst/>
            </a:prstGeom>
          </p:spPr>
        </p:pic>
      </p:grpSp>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1203324" y="1422177"/>
            <a:ext cx="3871867" cy="987198"/>
          </a:xfrm>
          <a:prstGeom prst="rect">
            <a:avLst/>
          </a:prstGeom>
        </p:spPr>
      </p:pic>
      <p:sp>
        <p:nvSpPr>
          <p:cNvPr xmlns:c="http://schemas.openxmlformats.org/drawingml/2006/chart" xmlns:pic="http://schemas.openxmlformats.org/drawingml/2006/picture" xmlns:dgm="http://schemas.openxmlformats.org/drawingml/2006/diagram" id="3" name="文字方塊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677546" y="1715721"/>
            <a:ext cx="4987473" cy="40011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2000">
                <a:uFillTx/>
                <a:latin charset="-120" panose="020B0604030504040204" pitchFamily="34" typeface="微軟正黑體"/>
                <a:ea charset="-120" panose="020B0604030504040204" pitchFamily="34" typeface="微軟正黑體"/>
              </a:rPr>
              <a:t>1.</a:t>
            </a:r>
            <a:r>
              <a:rPr altLang="en-US" dirty="0" lang="zh-TW" smtClean="0" sz="2000">
                <a:uFillTx/>
                <a:latin charset="-120" panose="020B0604030504040204" pitchFamily="34" typeface="微軟正黑體"/>
                <a:ea charset="-120" panose="020B0604030504040204" pitchFamily="34" typeface="微軟正黑體"/>
              </a:rPr>
              <a:t>先宣告一個</a:t>
            </a:r>
            <a:r>
              <a:rPr altLang="zh-TW" dirty="0" lang="en-US" smtClean="0" sz="2000">
                <a:uFillTx/>
                <a:latin charset="-120" panose="020B0604030504040204" pitchFamily="34" typeface="微軟正黑體"/>
                <a:ea charset="-120" panose="020B0604030504040204" pitchFamily="34" typeface="微軟正黑體"/>
              </a:rPr>
              <a:t>Interface(</a:t>
            </a:r>
            <a:r>
              <a:rPr altLang="en-US" dirty="0" lang="zh-TW" smtClean="0" sz="2000">
                <a:uFillTx/>
                <a:latin charset="-120" panose="020B0604030504040204" pitchFamily="34" typeface="微軟正黑體"/>
                <a:ea charset="-120" panose="020B0604030504040204" pitchFamily="34" typeface="微軟正黑體"/>
              </a:rPr>
              <a:t>或</a:t>
            </a:r>
            <a:r>
              <a:rPr altLang="zh-TW" dirty="0" lang="en-US" smtClean="0" sz="2000">
                <a:uFillTx/>
                <a:latin charset="-120" panose="020B0604030504040204" pitchFamily="34" typeface="微軟正黑體"/>
                <a:ea charset="-120" panose="020B0604030504040204" pitchFamily="34" typeface="微軟正黑體"/>
              </a:rPr>
              <a:t>abstract</a:t>
            </a:r>
            <a:r>
              <a:rPr altLang="en-US" dirty="0" lang="zh-TW" smtClean="0" sz="2000">
                <a:uFillTx/>
                <a:latin charset="-120" panose="020B0604030504040204" pitchFamily="34" typeface="微軟正黑體"/>
                <a:ea charset="-120" panose="020B0604030504040204" pitchFamily="34" typeface="微軟正黑體"/>
              </a:rPr>
              <a:t> </a:t>
            </a:r>
            <a:r>
              <a:rPr altLang="zh-TW" dirty="0" lang="en-US" smtClean="0" sz="2000">
                <a:uFillTx/>
                <a:latin charset="-120" panose="020B0604030504040204" pitchFamily="34" typeface="微軟正黑體"/>
                <a:ea charset="-120" panose="020B0604030504040204" pitchFamily="34" typeface="微軟正黑體"/>
              </a:rPr>
              <a:t>Class)</a:t>
            </a:r>
            <a:endParaRPr altLang="en-US" dirty="0" lang="zh-TW" sz="200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677546" y="3775275"/>
            <a:ext cx="4987473" cy="40011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2000">
                <a:uFillTx/>
                <a:latin charset="-120" panose="020B0604030504040204" pitchFamily="34" typeface="微軟正黑體"/>
                <a:ea charset="-120" panose="020B0604030504040204" pitchFamily="34" typeface="微軟正黑體"/>
              </a:rPr>
              <a:t>2.</a:t>
            </a:r>
            <a:r>
              <a:rPr altLang="en-US" dirty="0" lang="zh-TW" smtClean="0" sz="2000">
                <a:uFillTx/>
                <a:latin charset="-120" panose="020B0604030504040204" pitchFamily="34" typeface="微軟正黑體"/>
                <a:ea charset="-120" panose="020B0604030504040204" pitchFamily="34" typeface="微軟正黑體"/>
              </a:rPr>
              <a:t>再讓實際運作的方法</a:t>
            </a:r>
            <a:r>
              <a:rPr altLang="zh-TW" dirty="0" lang="en-US" smtClean="0" sz="2000">
                <a:uFillTx/>
                <a:latin charset="-120" panose="020B0604030504040204" pitchFamily="34" typeface="微軟正黑體"/>
                <a:ea charset="-120" panose="020B0604030504040204" pitchFamily="34" typeface="微軟正黑體"/>
              </a:rPr>
              <a:t>(</a:t>
            </a:r>
            <a:r>
              <a:rPr altLang="en-US" dirty="0" lang="zh-TW" smtClean="0" sz="2000">
                <a:uFillTx/>
                <a:latin charset="-120" panose="020B0604030504040204" pitchFamily="34" typeface="微軟正黑體"/>
                <a:ea charset="-120" panose="020B0604030504040204" pitchFamily="34" typeface="微軟正黑體"/>
              </a:rPr>
              <a:t>演算法</a:t>
            </a:r>
            <a:r>
              <a:rPr altLang="zh-TW" dirty="0" lang="en-US" smtClean="0" sz="2000">
                <a:uFillTx/>
                <a:latin charset="-120" panose="020B0604030504040204" pitchFamily="34" typeface="微軟正黑體"/>
                <a:ea charset="-120" panose="020B0604030504040204" pitchFamily="34" typeface="微軟正黑體"/>
              </a:rPr>
              <a:t>)</a:t>
            </a:r>
            <a:r>
              <a:rPr altLang="en-US" dirty="0" lang="zh-TW" smtClean="0" sz="2000">
                <a:uFillTx/>
                <a:latin charset="-120" panose="020B0604030504040204" pitchFamily="34" typeface="微軟正黑體"/>
                <a:ea charset="-120" panose="020B0604030504040204" pitchFamily="34" typeface="微軟正黑體"/>
              </a:rPr>
              <a:t>實現</a:t>
            </a:r>
            <a:endParaRPr altLang="en-US" dirty="0" lang="zh-TW" sz="200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7" name="矩形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43429" y="4202827"/>
            <a:ext cx="5573485" cy="872415"/>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pic>
        <p:nvPicPr>
          <p:cNvPr xmlns:c="http://schemas.openxmlformats.org/drawingml/2006/chart" xmlns:pic="http://schemas.openxmlformats.org/drawingml/2006/picture" xmlns:dgm="http://schemas.openxmlformats.org/drawingml/2006/diagram" id="9" name="圖片 8"/>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3534035" y="1821717"/>
            <a:ext cx="1541156" cy="294114"/>
          </a:xfrm>
          <a:prstGeom prst="rect">
            <a:avLst/>
          </a:prstGeom>
        </p:spPr>
      </p:pic>
      <p:sp>
        <p:nvSpPr>
          <p:cNvPr xmlns:c="http://schemas.openxmlformats.org/drawingml/2006/chart" xmlns:pic="http://schemas.openxmlformats.org/drawingml/2006/picture" xmlns:dgm="http://schemas.openxmlformats.org/drawingml/2006/diagram" id="6" name="矩形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43429" y="2902860"/>
            <a:ext cx="5573485" cy="872415"/>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4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grpSp>
        <p:nvGrpSpPr>
          <p:cNvPr xmlns:c="http://schemas.openxmlformats.org/drawingml/2006/chart" xmlns:pic="http://schemas.openxmlformats.org/drawingml/2006/picture" xmlns:dgm="http://schemas.openxmlformats.org/drawingml/2006/diagram" id="25" name="群組 24"/>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48612" y="3868057"/>
            <a:ext cx="6228933" cy="2751112"/>
            <a:chOff x="448612" y="3868057"/>
            <a:chExt cx="6228933" cy="2751112"/>
          </a:xfrm>
        </p:grpSpPr>
        <p:pic>
          <p:nvPicPr>
            <p:cNvPr xmlns:c="http://schemas.openxmlformats.org/drawingml/2006/chart" xmlns:pic="http://schemas.openxmlformats.org/drawingml/2006/picture" xmlns:dgm="http://schemas.openxmlformats.org/drawingml/2006/diagram" id="13" name="圖片 1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448612" y="3868057"/>
              <a:ext cx="6228933" cy="2751112"/>
            </a:xfrm>
            <a:prstGeom prst="rect">
              <a:avLst/>
            </a:prstGeom>
          </p:spPr>
        </p:pic>
        <p:pic>
          <p:nvPicPr>
            <p:cNvPr xmlns:c="http://schemas.openxmlformats.org/drawingml/2006/chart" xmlns:pic="http://schemas.openxmlformats.org/drawingml/2006/picture" xmlns:dgm="http://schemas.openxmlformats.org/drawingml/2006/diagram" id="23" name="圖片 2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889329" y="5120793"/>
              <a:ext cx="1499756" cy="358349"/>
            </a:xfrm>
            <a:prstGeom prst="rect">
              <a:avLst/>
            </a:prstGeom>
          </p:spPr>
        </p:pic>
        <p:pic>
          <p:nvPicPr>
            <p:cNvPr xmlns:c="http://schemas.openxmlformats.org/drawingml/2006/chart" xmlns:pic="http://schemas.openxmlformats.org/drawingml/2006/picture" xmlns:dgm="http://schemas.openxmlformats.org/drawingml/2006/diagram" id="24" name="圖片 2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1889329" y="5719834"/>
              <a:ext cx="1499756" cy="358349"/>
            </a:xfrm>
            <a:prstGeom prst="rect">
              <a:avLst/>
            </a:prstGeom>
          </p:spPr>
        </p:pic>
      </p:grpSp>
      <p:grpSp>
        <p:nvGrpSpPr>
          <p:cNvPr xmlns:c="http://schemas.openxmlformats.org/drawingml/2006/chart" xmlns:pic="http://schemas.openxmlformats.org/drawingml/2006/picture" xmlns:dgm="http://schemas.openxmlformats.org/drawingml/2006/diagram" id="22" name="群組 2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48613" y="892629"/>
            <a:ext cx="6228933" cy="2975428"/>
            <a:chOff x="448613" y="892629"/>
            <a:chExt cx="6228933" cy="2975428"/>
          </a:xfrm>
        </p:grpSpPr>
        <p:grpSp>
          <p:nvGrpSpPr>
            <p:cNvPr xmlns:c="http://schemas.openxmlformats.org/drawingml/2006/chart" xmlns:pic="http://schemas.openxmlformats.org/drawingml/2006/picture" xmlns:dgm="http://schemas.openxmlformats.org/drawingml/2006/diagram" id="20" name="群組 19"/>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448613" y="892629"/>
              <a:ext cx="6228933" cy="2975428"/>
              <a:chOff x="448613" y="892629"/>
              <a:chExt cx="6228933" cy="2975428"/>
            </a:xfrm>
          </p:grpSpPr>
          <p:pic>
            <p:nvPicPr>
              <p:cNvPr xmlns:c="http://schemas.openxmlformats.org/drawingml/2006/chart" xmlns:pic="http://schemas.openxmlformats.org/drawingml/2006/picture" xmlns:dgm="http://schemas.openxmlformats.org/drawingml/2006/diagram" id="8" name="圖片 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448613" y="892629"/>
                <a:ext cx="6228933" cy="2975428"/>
              </a:xfrm>
              <a:prstGeom prst="rect">
                <a:avLst/>
              </a:prstGeom>
            </p:spPr>
          </p:pic>
          <p:pic>
            <p:nvPicPr>
              <p:cNvPr xmlns:c="http://schemas.openxmlformats.org/drawingml/2006/chart" xmlns:pic="http://schemas.openxmlformats.org/drawingml/2006/picture" xmlns:dgm="http://schemas.openxmlformats.org/drawingml/2006/diagram" id="19" name="圖片 18"/>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a:stretch>
                <a:fillRect/>
              </a:stretch>
            </p:blipFill>
            <p:spPr xmlns:c="http://schemas.openxmlformats.org/drawingml/2006/chart" xmlns:pic="http://schemas.openxmlformats.org/drawingml/2006/picture" xmlns:dgm="http://schemas.openxmlformats.org/drawingml/2006/diagram">
              <a:xfrm>
                <a:off x="2924676" y="2489200"/>
                <a:ext cx="1863344" cy="355600"/>
              </a:xfrm>
              <a:prstGeom prst="rect">
                <a:avLst/>
              </a:prstGeom>
            </p:spPr>
          </p:pic>
        </p:grpSp>
        <p:pic>
          <p:nvPicPr>
            <p:cNvPr xmlns:c="http://schemas.openxmlformats.org/drawingml/2006/chart" xmlns:pic="http://schemas.openxmlformats.org/drawingml/2006/picture" xmlns:dgm="http://schemas.openxmlformats.org/drawingml/2006/diagram" id="21" name="圖片 2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3086758" y="2844800"/>
              <a:ext cx="1499756" cy="358349"/>
            </a:xfrm>
            <a:prstGeom prst="rect">
              <a:avLst/>
            </a:prstGeom>
          </p:spPr>
        </p:pic>
      </p:grpSp>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924290" y="859657"/>
            <a:ext cx="5804740" cy="707886"/>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2000">
                <a:uFillTx/>
                <a:latin charset="-120" panose="020B0604030504040204" pitchFamily="34" typeface="微軟正黑體"/>
                <a:ea charset="-120" panose="020B0604030504040204" pitchFamily="34" typeface="微軟正黑體"/>
              </a:rPr>
              <a:t>3.</a:t>
            </a:r>
            <a:r>
              <a:rPr altLang="en-US" dirty="0" lang="zh-TW" smtClean="0" sz="2000">
                <a:uFillTx/>
                <a:latin charset="-120" panose="020B0604030504040204" pitchFamily="34" typeface="微軟正黑體"/>
                <a:ea charset="-120" panose="020B0604030504040204" pitchFamily="34" typeface="微軟正黑體"/>
              </a:rPr>
              <a:t>在需要切換運作方法的物件內</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z="2000">
                <a:uFillTx/>
                <a:latin charset="-120" panose="020B0604030504040204" pitchFamily="34" typeface="微軟正黑體"/>
                <a:ea charset="-120" panose="020B0604030504040204" pitchFamily="34" typeface="微軟正黑體"/>
              </a:rPr>
              <a:t> </a:t>
            </a:r>
            <a:r>
              <a:rPr altLang="en-US" dirty="0" lang="zh-TW" smtClean="0" sz="2000">
                <a:uFillTx/>
                <a:latin charset="-120" panose="020B0604030504040204" pitchFamily="34" typeface="微軟正黑體"/>
                <a:ea charset="-120" panose="020B0604030504040204" pitchFamily="34" typeface="微軟正黑體"/>
              </a:rPr>
              <a:t>   建立</a:t>
            </a:r>
            <a:r>
              <a:rPr altLang="zh-TW" dirty="0" lang="en-US" smtClean="0" sz="2000">
                <a:uFillTx/>
                <a:latin charset="-120" panose="020B0604030504040204" pitchFamily="34" typeface="微軟正黑體"/>
                <a:ea charset="-120" panose="020B0604030504040204" pitchFamily="34" typeface="微軟正黑體"/>
              </a:rPr>
              <a:t>Strategy</a:t>
            </a:r>
            <a:r>
              <a:rPr altLang="en-US" dirty="0" lang="zh-TW" smtClean="0" sz="2000">
                <a:uFillTx/>
                <a:latin charset="-120" panose="020B0604030504040204" pitchFamily="34" typeface="微軟正黑體"/>
                <a:ea charset="-120" panose="020B0604030504040204" pitchFamily="34" typeface="微軟正黑體"/>
              </a:rPr>
              <a:t>物件</a:t>
            </a:r>
            <a:endParaRPr altLang="en-US" dirty="0" lang="zh-TW" sz="200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6" name="矩形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14402" y="1219200"/>
            <a:ext cx="3222170" cy="348343"/>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0" name="文字方塊 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924290" y="1831945"/>
            <a:ext cx="5804740" cy="40011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2000">
                <a:uFillTx/>
                <a:latin charset="-120" panose="020B0604030504040204" pitchFamily="34" typeface="微軟正黑體"/>
                <a:ea charset="-120" panose="020B0604030504040204" pitchFamily="34" typeface="微軟正黑體"/>
              </a:rPr>
              <a:t>4.</a:t>
            </a:r>
            <a:r>
              <a:rPr altLang="en-US" dirty="0" lang="zh-TW" smtClean="0" sz="2000">
                <a:uFillTx/>
                <a:latin charset="-120" panose="020B0604030504040204" pitchFamily="34" typeface="微軟正黑體"/>
                <a:ea charset="-120" panose="020B0604030504040204" pitchFamily="34" typeface="微軟正黑體"/>
              </a:rPr>
              <a:t>隨時可以切換</a:t>
            </a:r>
            <a:r>
              <a:rPr altLang="zh-TW" dirty="0" lang="en-US" smtClean="0" sz="2000">
                <a:uFillTx/>
                <a:latin charset="-120" panose="020B0604030504040204" pitchFamily="34" typeface="微軟正黑體"/>
                <a:ea charset="-120" panose="020B0604030504040204" pitchFamily="34" typeface="微軟正黑體"/>
              </a:rPr>
              <a:t>Strategy</a:t>
            </a:r>
            <a:r>
              <a:rPr altLang="en-US" dirty="0" lang="zh-TW" smtClean="0" sz="2000">
                <a:uFillTx/>
                <a:latin charset="-120" panose="020B0604030504040204" pitchFamily="34" typeface="微軟正黑體"/>
                <a:ea charset="-120" panose="020B0604030504040204" pitchFamily="34" typeface="微軟正黑體"/>
              </a:rPr>
              <a:t>來改變實際的方</a:t>
            </a:r>
            <a:r>
              <a:rPr altLang="en-US" dirty="0" lang="zh-TW" sz="2000">
                <a:uFillTx/>
                <a:latin charset="-120" panose="020B0604030504040204" pitchFamily="34" typeface="微軟正黑體"/>
                <a:ea charset="-120" panose="020B0604030504040204" pitchFamily="34" typeface="微軟正黑體"/>
              </a:rPr>
              <a:t>法</a:t>
            </a:r>
            <a:endParaRPr altLang="zh-TW" dirty="0" lang="en-US" smtClean="0" sz="200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2" name="文字方塊 1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924290" y="3512457"/>
            <a:ext cx="5804740" cy="1015663"/>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z="2000">
                <a:uFillTx/>
                <a:latin charset="-120" panose="020B0604030504040204" pitchFamily="34" typeface="微軟正黑體"/>
                <a:ea charset="-120" panose="020B0604030504040204" pitchFamily="34" typeface="微軟正黑體"/>
              </a:rPr>
              <a:t>5</a:t>
            </a:r>
            <a:r>
              <a:rPr altLang="zh-TW" dirty="0" lang="en-US" smtClean="0" sz="2000">
                <a:uFillTx/>
                <a:latin charset="-120" panose="020B0604030504040204" pitchFamily="34" typeface="微軟正黑體"/>
                <a:ea charset="-120" panose="020B0604030504040204" pitchFamily="34" typeface="微軟正黑體"/>
              </a:rPr>
              <a:t>.</a:t>
            </a:r>
            <a:r>
              <a:rPr altLang="en-US" dirty="0" lang="zh-TW" smtClean="0" sz="2000">
                <a:uFillTx/>
                <a:latin charset="-120" panose="020B0604030504040204" pitchFamily="34" typeface="微軟正黑體"/>
                <a:ea charset="-120" panose="020B0604030504040204" pitchFamily="34" typeface="微軟正黑體"/>
              </a:rPr>
              <a:t>當</a:t>
            </a:r>
            <a:r>
              <a:rPr altLang="zh-TW" dirty="0" lang="en-US" smtClean="0" sz="2000">
                <a:uFillTx/>
                <a:latin charset="-120" panose="020B0604030504040204" pitchFamily="34" typeface="微軟正黑體"/>
                <a:ea charset="-120" panose="020B0604030504040204" pitchFamily="34" typeface="微軟正黑體"/>
              </a:rPr>
              <a:t>Context</a:t>
            </a:r>
            <a:r>
              <a:rPr altLang="en-US" dirty="0" lang="zh-TW" smtClean="0" sz="2000">
                <a:uFillTx/>
                <a:latin charset="-120" panose="020B0604030504040204" pitchFamily="34" typeface="微軟正黑體"/>
                <a:ea charset="-120" panose="020B0604030504040204" pitchFamily="34" typeface="微軟正黑體"/>
              </a:rPr>
              <a:t>物件被呼叫</a:t>
            </a:r>
            <a:r>
              <a:rPr altLang="zh-TW" dirty="0" lang="en-US" smtClean="0" sz="2000">
                <a:uFillTx/>
                <a:latin charset="-120" panose="020B0604030504040204" pitchFamily="34" typeface="微軟正黑體"/>
                <a:ea charset="-120" panose="020B0604030504040204" pitchFamily="34" typeface="微軟正黑體"/>
              </a:rPr>
              <a:t>execute</a:t>
            </a:r>
            <a:r>
              <a:rPr altLang="en-US" dirty="0" lang="zh-TW" smtClean="0" sz="2000">
                <a:uFillTx/>
                <a:latin charset="-120" panose="020B0604030504040204" pitchFamily="34" typeface="微軟正黑體"/>
                <a:ea charset="-120" panose="020B0604030504040204" pitchFamily="34" typeface="微軟正黑體"/>
              </a:rPr>
              <a:t>時</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    真正去執行的是</a:t>
            </a:r>
            <a:r>
              <a:rPr altLang="zh-TW" dirty="0" lang="en-US" smtClean="0" sz="2000">
                <a:uFillTx/>
                <a:latin charset="-120" panose="020B0604030504040204" pitchFamily="34" typeface="微軟正黑體"/>
                <a:ea charset="-120" panose="020B0604030504040204" pitchFamily="34" typeface="微軟正黑體"/>
              </a:rPr>
              <a:t>Strategy</a:t>
            </a:r>
            <a:r>
              <a:rPr altLang="en-US" dirty="0" lang="zh-TW" smtClean="0" sz="2000">
                <a:uFillTx/>
                <a:latin charset="-120" panose="020B0604030504040204" pitchFamily="34" typeface="微軟正黑體"/>
                <a:ea charset="-120" panose="020B0604030504040204" pitchFamily="34" typeface="微軟正黑體"/>
              </a:rPr>
              <a:t>所以當</a:t>
            </a:r>
            <a:r>
              <a:rPr altLang="zh-TW" dirty="0" lang="en-US" smtClean="0" sz="2000">
                <a:uFillTx/>
                <a:latin charset="-120" panose="020B0604030504040204" pitchFamily="34" typeface="微軟正黑體"/>
                <a:ea charset="-120" panose="020B0604030504040204" pitchFamily="34" typeface="微軟正黑體"/>
              </a:rPr>
              <a:t>Strategy</a:t>
            </a:r>
          </a:p>
          <a:p>
            <a:r>
              <a:rPr altLang="zh-TW" dirty="0" lang="en-US" sz="2000">
                <a:uFillTx/>
                <a:latin charset="-120" panose="020B0604030504040204" pitchFamily="34" typeface="微軟正黑體"/>
                <a:ea charset="-120" panose="020B0604030504040204" pitchFamily="34" typeface="微軟正黑體"/>
              </a:rPr>
              <a:t> </a:t>
            </a:r>
            <a:r>
              <a:rPr altLang="zh-TW" dirty="0" lang="en-US" smtClean="0" sz="2000">
                <a:uFillTx/>
                <a:latin charset="-120" panose="020B0604030504040204" pitchFamily="34" typeface="微軟正黑體"/>
                <a:ea charset="-120" panose="020B0604030504040204" pitchFamily="34" typeface="微軟正黑體"/>
              </a:rPr>
              <a:t>   </a:t>
            </a:r>
            <a:r>
              <a:rPr altLang="en-US" dirty="0" lang="zh-TW" smtClean="0" sz="2000">
                <a:uFillTx/>
                <a:latin charset="-120" panose="020B0604030504040204" pitchFamily="34" typeface="微軟正黑體"/>
                <a:ea charset="-120" panose="020B0604030504040204" pitchFamily="34" typeface="微軟正黑體"/>
              </a:rPr>
              <a:t>被改變時，運作的方法也就不一樣了</a:t>
            </a:r>
            <a:endParaRPr altLang="zh-TW" dirty="0" lang="en-US" smtClean="0" sz="200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4" name="矩形 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588829" y="4715685"/>
            <a:ext cx="4463628" cy="756200"/>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6" name="直線單箭頭接點 15"/>
          <p:cNvCxnSpPr xmlns:c="http://schemas.openxmlformats.org/drawingml/2006/chart" xmlns:pic="http://schemas.openxmlformats.org/drawingml/2006/picture" xmlns:dgm="http://schemas.openxmlformats.org/drawingml/2006/diagram">
            <a:stCxn id="11" idx="3"/>
            <a:endCxn id="12" idx="1"/>
          </p:cNvCxnSpPr>
          <p:nvPr/>
        </p:nvCxnSpPr>
        <p:spPr xmlns:c="http://schemas.openxmlformats.org/drawingml/2006/chart" xmlns:pic="http://schemas.openxmlformats.org/drawingml/2006/picture" xmlns:dgm="http://schemas.openxmlformats.org/drawingml/2006/diagram">
          <a:xfrm>
            <a:off x="4586514" y="3004457"/>
            <a:ext cx="2337776" cy="1015832"/>
          </a:xfrm>
          <a:prstGeom prst="straightConnector1">
            <a:avLst/>
          </a:prstGeom>
          <a:ln w="3810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8" name="直線單箭頭接點 17"/>
          <p:cNvCxnSpPr xmlns:c="http://schemas.openxmlformats.org/drawingml/2006/chart" xmlns:pic="http://schemas.openxmlformats.org/drawingml/2006/picture" xmlns:dgm="http://schemas.openxmlformats.org/drawingml/2006/diagram">
            <a:stCxn id="14" idx="3"/>
            <a:endCxn id="12" idx="1"/>
          </p:cNvCxnSpPr>
          <p:nvPr/>
        </p:nvCxnSpPr>
        <p:spPr xmlns:c="http://schemas.openxmlformats.org/drawingml/2006/chart" xmlns:pic="http://schemas.openxmlformats.org/drawingml/2006/picture" xmlns:dgm="http://schemas.openxmlformats.org/drawingml/2006/diagram">
          <a:xfrm flipV="1">
            <a:off x="6052457" y="4020289"/>
            <a:ext cx="871833" cy="1073496"/>
          </a:xfrm>
          <a:prstGeom prst="straightConnector1">
            <a:avLst/>
          </a:prstGeom>
          <a:ln w="3810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9" name="矩形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14402" y="1567543"/>
            <a:ext cx="5763144" cy="928914"/>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1" name="矩形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14402" y="2496457"/>
            <a:ext cx="3672112" cy="1016000"/>
          </a:xfrm>
          <a:prstGeom prst="rect">
            <a:avLst/>
          </a:prstGeom>
          <a:noFill/>
          <a:ln w="28575">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4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Iterator</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走訪器模式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4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文字方塊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676400" y="2525825"/>
            <a:ext cx="3490686" cy="224676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800">
                <a:uFillTx/>
                <a:latin charset="-120" panose="020B0604030504040204" pitchFamily="34" typeface="微軟正黑體"/>
                <a:ea charset="-120" panose="020B0604030504040204" pitchFamily="34" typeface="微軟正黑體"/>
              </a:rPr>
              <a:t>提供方法走訪集合內的物件</a:t>
            </a:r>
            <a:endParaRPr altLang="zh-TW" dirty="0" lang="en-US" smtClean="0" sz="2800">
              <a:uFillTx/>
              <a:latin charset="-120" panose="020B0604030504040204" pitchFamily="34" typeface="微軟正黑體"/>
              <a:ea charset="-120" panose="020B0604030504040204" pitchFamily="34" typeface="微軟正黑體"/>
            </a:endParaRPr>
          </a:p>
          <a:p>
            <a:endParaRPr altLang="zh-TW" dirty="0" lang="en-US" smtClean="0" sz="2800">
              <a:uFillTx/>
              <a:latin charset="-120" panose="020B0604030504040204" pitchFamily="34" typeface="微軟正黑體"/>
              <a:ea charset="-120" panose="020B0604030504040204" pitchFamily="34" typeface="微軟正黑體"/>
            </a:endParaRPr>
          </a:p>
          <a:p>
            <a:r>
              <a:rPr altLang="en-US" dirty="0" lang="zh-TW" smtClean="0" sz="2800">
                <a:uFillTx/>
                <a:latin charset="-120" panose="020B0604030504040204" pitchFamily="34" typeface="微軟正黑體"/>
                <a:ea charset="-120" panose="020B0604030504040204" pitchFamily="34" typeface="微軟正黑體"/>
              </a:rPr>
              <a:t>走訪過程不需知道集合內部的結構</a:t>
            </a:r>
            <a:endParaRPr altLang="en-US" dirty="0" lang="zh-TW" sz="2800">
              <a:solidFill>
                <a:srgbClr val="FF0000"/>
              </a:solidFill>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https://upload.wikimedia.org/wikipedia/commons/thumb/1/13/Iterator_UML_class_diagram.svg/500px-Iterator_UML_class_diagram.svg.png" id="9218"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5874325" y="2061028"/>
            <a:ext cx="5775204" cy="3176362"/>
          </a:xfrm>
          <a:prstGeom prst="rect">
            <a:avLst/>
          </a:prstGeom>
          <a:noFill/>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4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2254929" y="1842180"/>
            <a:ext cx="7566600" cy="1887991"/>
          </a:xfrm>
          <a:prstGeom prst="rect">
            <a:avLst/>
          </a:prstGeom>
        </p:spPr>
      </p:pic>
      <p:sp>
        <p:nvSpPr>
          <p:cNvPr xmlns:c="http://schemas.openxmlformats.org/drawingml/2006/chart" xmlns:pic="http://schemas.openxmlformats.org/drawingml/2006/picture" xmlns:dgm="http://schemas.openxmlformats.org/drawingml/2006/diagram" id="3" name="文字方塊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135859" y="4064000"/>
            <a:ext cx="5804740" cy="707886"/>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2000">
                <a:uFillTx/>
                <a:latin charset="-120" panose="020B0604030504040204" pitchFamily="34" typeface="微軟正黑體"/>
                <a:ea charset="-120" panose="020B0604030504040204" pitchFamily="34" typeface="微軟正黑體"/>
              </a:rPr>
              <a:t>Java</a:t>
            </a:r>
            <a:r>
              <a:rPr altLang="en-US" dirty="0" lang="zh-TW" smtClean="0" sz="2000">
                <a:uFillTx/>
                <a:latin charset="-120" panose="020B0604030504040204" pitchFamily="34" typeface="微軟正黑體"/>
                <a:ea charset="-120" panose="020B0604030504040204" pitchFamily="34" typeface="微軟正黑體"/>
              </a:rPr>
              <a:t>的</a:t>
            </a:r>
            <a:r>
              <a:rPr altLang="zh-TW" dirty="0" lang="en-US" smtClean="0" sz="2000">
                <a:uFillTx/>
                <a:latin charset="-120" panose="020B0604030504040204" pitchFamily="34" typeface="微軟正黑體"/>
                <a:ea charset="-120" panose="020B0604030504040204" pitchFamily="34" typeface="微軟正黑體"/>
              </a:rPr>
              <a:t>Collection</a:t>
            </a:r>
            <a:r>
              <a:rPr altLang="en-US" dirty="0" lang="zh-TW" smtClean="0" sz="2000">
                <a:uFillTx/>
                <a:latin charset="-120" panose="020B0604030504040204" pitchFamily="34" typeface="微軟正黑體"/>
                <a:ea charset="-120" panose="020B0604030504040204" pitchFamily="34" typeface="微軟正黑體"/>
              </a:rPr>
              <a:t>物件都有內建</a:t>
            </a:r>
            <a:r>
              <a:rPr altLang="zh-TW" dirty="0" lang="en-US" smtClean="0" sz="2000">
                <a:uFillTx/>
                <a:latin charset="-120" panose="020B0604030504040204" pitchFamily="34" typeface="微軟正黑體"/>
                <a:ea charset="-120" panose="020B0604030504040204" pitchFamily="34" typeface="微軟正黑體"/>
              </a:rPr>
              <a:t>iterator()</a:t>
            </a:r>
            <a:r>
              <a:rPr altLang="en-US" dirty="0" lang="zh-TW" smtClean="0" sz="2000">
                <a:uFillTx/>
                <a:latin charset="-120" panose="020B0604030504040204" pitchFamily="34" typeface="微軟正黑體"/>
                <a:ea charset="-120" panose="020B0604030504040204" pitchFamily="34" typeface="微軟正黑體"/>
              </a:rPr>
              <a:t>方法</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直接拿來用吧</a:t>
            </a:r>
            <a:r>
              <a:rPr altLang="zh-TW" dirty="0" lang="en-US" smtClean="0" sz="2000">
                <a:uFillTx/>
                <a:latin charset="-120" panose="020B0604030504040204" pitchFamily="34" typeface="微軟正黑體"/>
                <a:ea charset="-120" panose="020B0604030504040204" pitchFamily="34" typeface="微軟正黑體"/>
              </a:rPr>
              <a:t>..</a:t>
            </a: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4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Visitor</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拜訪者模式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4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文字方塊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68907" y="2235539"/>
            <a:ext cx="3984172" cy="31700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當你有很多元件</a:t>
            </a:r>
            <a:r>
              <a:rPr altLang="zh-TW" dirty="0" lang="en-US" smtClean="0" sz="2000">
                <a:uFillTx/>
                <a:latin charset="-120" panose="020B0604030504040204" pitchFamily="34" typeface="微軟正黑體"/>
                <a:ea charset="-120" panose="020B0604030504040204" pitchFamily="34" typeface="微軟正黑體"/>
              </a:rPr>
              <a:t>(element)</a:t>
            </a:r>
            <a:r>
              <a:rPr altLang="en-US" dirty="0" lang="zh-TW" smtClean="0" sz="2000">
                <a:uFillTx/>
                <a:latin charset="-120" panose="020B0604030504040204" pitchFamily="34" typeface="微軟正黑體"/>
                <a:ea charset="-120" panose="020B0604030504040204" pitchFamily="34" typeface="微軟正黑體"/>
              </a:rPr>
              <a:t>且數量固定</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而這些元件常常需要被執行某些操作</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就可以使用</a:t>
            </a:r>
            <a:r>
              <a:rPr altLang="zh-TW" dirty="0" lang="en-US" smtClean="0" sz="2000">
                <a:uFillTx/>
                <a:latin charset="-120" panose="020B0604030504040204" pitchFamily="34" typeface="微軟正黑體"/>
                <a:ea charset="-120" panose="020B0604030504040204" pitchFamily="34" typeface="微軟正黑體"/>
              </a:rPr>
              <a:t>Visitor</a:t>
            </a:r>
          </a:p>
          <a:p>
            <a:endParaRPr altLang="zh-TW" dirty="0" lang="en-US"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透過訪問者的方式來對這些元件進行操作</a:t>
            </a:r>
            <a:endParaRPr altLang="en-US" dirty="0" lang="zh-TW" sz="20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4353079" y="1461603"/>
            <a:ext cx="7838921" cy="4375212"/>
          </a:xfrm>
          <a:prstGeom prst="rect">
            <a:avLst/>
          </a:prstGeo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4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descr="UML diagram of the Visitor pattern example with Car Elements" id="10242"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783772" y="768499"/>
            <a:ext cx="10695842" cy="4804987"/>
          </a:xfrm>
          <a:prstGeom prst="rect">
            <a:avLst/>
          </a:prstGeom>
          <a:noFill/>
        </p:spPr>
      </p:pic>
      <p:sp>
        <p:nvSpPr>
          <p:cNvPr xmlns:c="http://schemas.openxmlformats.org/drawingml/2006/chart" xmlns:pic="http://schemas.openxmlformats.org/drawingml/2006/picture" xmlns:dgm="http://schemas.openxmlformats.org/drawingml/2006/diagram" id="3" name="矩形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43314" y="1030515"/>
            <a:ext cx="4920343" cy="2336800"/>
          </a:xfrm>
          <a:prstGeom prst="rect">
            <a:avLst/>
          </a:prstGeom>
          <a:noFill/>
          <a:ln w="5715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4" name="文字方塊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745668" y="583833"/>
            <a:ext cx="1004762"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solidFill>
                  <a:srgbClr val="FF0000"/>
                </a:solidFill>
                <a:uFillTx/>
              </a:rPr>
              <a:t>Override</a:t>
            </a:r>
            <a:endParaRPr altLang="en-US" dirty="0" lang="zh-TW">
              <a:solidFill>
                <a:srgbClr val="FF0000"/>
              </a:solidFill>
              <a:uFillTx/>
            </a:endParaRPr>
          </a:p>
        </p:txBody>
      </p:sp>
      <p:sp>
        <p:nvSpPr>
          <p:cNvPr xmlns:c="http://schemas.openxmlformats.org/drawingml/2006/chart" xmlns:pic="http://schemas.openxmlformats.org/drawingml/2006/picture" xmlns:dgm="http://schemas.openxmlformats.org/drawingml/2006/diagram" id="6" name="矩形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861303" y="819322"/>
            <a:ext cx="4920343" cy="2594797"/>
          </a:xfrm>
          <a:prstGeom prst="rect">
            <a:avLst/>
          </a:prstGeom>
          <a:noFill/>
          <a:ln w="5715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7" name="文字方塊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763657" y="373756"/>
            <a:ext cx="1041632"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solidFill>
                  <a:srgbClr val="FF0000"/>
                </a:solidFill>
                <a:uFillTx/>
              </a:rPr>
              <a:t>Overload</a:t>
            </a:r>
            <a:endParaRPr altLang="en-US" dirty="0" lang="zh-TW">
              <a:solidFill>
                <a:srgbClr val="FF0000"/>
              </a:solidFill>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72" name="Shape 58372"/>
        <p:cNvGrpSpPr/>
        <p:nvPr/>
      </p:nvGrpSpPr>
      <p:grpSpPr>
        <a:xfrm>
          <a:off x="0" y="0"/>
          <a:ext cx="0" cy="0"/>
          <a:chOff x="0" y="0"/>
          <a:chExt cx="0" cy="0"/>
        </a:xfrm>
      </p:grpSpPr>
      <p:pic>
        <p:nvPicPr>
          <p:cNvPr id="58373" name="Google Shape;58373;p1"/>
          <p:cNvPicPr preferRelativeResize="0"/>
          <p:nvPr/>
        </p:nvPicPr>
        <p:blipFill rotWithShape="1">
          <a:blip r:embed="rId2">
            <a:alphaModFix/>
          </a:blip>
          <a:srcRect b="0" l="0" r="0" t="0"/>
          <a:stretch/>
        </p:blipFill>
        <p:spPr>
          <a:xfrm>
            <a:off x="685572" y="405377"/>
            <a:ext cx="5305425" cy="2295525"/>
          </a:xfrm>
          <a:prstGeom prst="rect">
            <a:avLst/>
          </a:prstGeom>
          <a:noFill/>
          <a:ln>
            <a:noFill/>
          </a:ln>
        </p:spPr>
      </p:pic>
      <p:sp>
        <p:nvSpPr>
          <p:cNvPr id="58374" name="Google Shape;58374;p1"/>
          <p:cNvSpPr txBox="1"/>
          <p:nvPr/>
        </p:nvSpPr>
        <p:spPr>
          <a:xfrm>
            <a:off x="7024913" y="882693"/>
            <a:ext cx="4731600" cy="175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Arial"/>
                <a:ea typeface="Arial"/>
                <a:cs typeface="Arial"/>
                <a:sym typeface="Arial"/>
              </a:rPr>
              <a:t>先把Element跟Visitor的方法定義好</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zh-TW" sz="1800">
                <a:solidFill>
                  <a:schemeClr val="dk1"/>
                </a:solidFill>
                <a:latin typeface="Arial"/>
                <a:ea typeface="Arial"/>
                <a:cs typeface="Arial"/>
                <a:sym typeface="Arial"/>
              </a:rPr>
              <a:t>Element只有accept的方法(Override)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zh-TW" sz="1800">
                <a:solidFill>
                  <a:schemeClr val="dk1"/>
                </a:solidFill>
                <a:latin typeface="Arial"/>
                <a:ea typeface="Arial"/>
                <a:cs typeface="Arial"/>
                <a:sym typeface="Arial"/>
              </a:rPr>
              <a:t>Visitor則要根據有幾個Element就會</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zh-TW" sz="1800">
                <a:solidFill>
                  <a:schemeClr val="dk1"/>
                </a:solidFill>
                <a:latin typeface="Arial"/>
                <a:ea typeface="Arial"/>
                <a:cs typeface="Arial"/>
                <a:sym typeface="Arial"/>
              </a:rPr>
              <a:t>有幾個Visit方法(Overload)</a:t>
            </a:r>
            <a:endParaRPr sz="1800">
              <a:solidFill>
                <a:schemeClr val="dk1"/>
              </a:solidFill>
              <a:latin typeface="Arial"/>
              <a:ea typeface="Arial"/>
              <a:cs typeface="Arial"/>
              <a:sym typeface="Arial"/>
            </a:endParaRPr>
          </a:p>
        </p:txBody>
      </p:sp>
      <p:pic>
        <p:nvPicPr>
          <p:cNvPr id="58375" name="Google Shape;58375;p1"/>
          <p:cNvPicPr preferRelativeResize="0"/>
          <p:nvPr/>
        </p:nvPicPr>
        <p:blipFill rotWithShape="1">
          <a:blip r:embed="rId3">
            <a:alphaModFix/>
          </a:blip>
          <a:srcRect b="0" l="0" r="0" t="0"/>
          <a:stretch/>
        </p:blipFill>
        <p:spPr>
          <a:xfrm>
            <a:off x="685573" y="4140200"/>
            <a:ext cx="6019799" cy="1187264"/>
          </a:xfrm>
          <a:prstGeom prst="rect">
            <a:avLst/>
          </a:prstGeom>
          <a:noFill/>
          <a:ln>
            <a:noFill/>
          </a:ln>
        </p:spPr>
      </p:pic>
      <p:pic>
        <p:nvPicPr>
          <p:cNvPr id="58376" name="Google Shape;58376;p1"/>
          <p:cNvPicPr preferRelativeResize="0"/>
          <p:nvPr/>
        </p:nvPicPr>
        <p:blipFill rotWithShape="1">
          <a:blip r:embed="rId4">
            <a:alphaModFix/>
          </a:blip>
          <a:srcRect b="0" l="0" r="0" t="0"/>
          <a:stretch/>
        </p:blipFill>
        <p:spPr>
          <a:xfrm>
            <a:off x="685572" y="5695088"/>
            <a:ext cx="6019800" cy="1028700"/>
          </a:xfrm>
          <a:prstGeom prst="rect">
            <a:avLst/>
          </a:prstGeom>
          <a:noFill/>
          <a:ln>
            <a:noFill/>
          </a:ln>
        </p:spPr>
      </p:pic>
      <p:sp>
        <p:nvSpPr>
          <p:cNvPr id="58377" name="Google Shape;58377;p1"/>
          <p:cNvSpPr/>
          <p:nvPr/>
        </p:nvSpPr>
        <p:spPr>
          <a:xfrm>
            <a:off x="1088573" y="4410800"/>
            <a:ext cx="5616900" cy="61110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8378" name="Google Shape;58378;p1"/>
          <p:cNvPicPr preferRelativeResize="0"/>
          <p:nvPr/>
        </p:nvPicPr>
        <p:blipFill rotWithShape="1">
          <a:blip r:embed="rId5">
            <a:alphaModFix/>
          </a:blip>
          <a:srcRect b="0" l="0" r="0" t="0"/>
          <a:stretch/>
        </p:blipFill>
        <p:spPr>
          <a:xfrm>
            <a:off x="685572" y="3094244"/>
            <a:ext cx="6025609" cy="740435"/>
          </a:xfrm>
          <a:prstGeom prst="rect">
            <a:avLst/>
          </a:prstGeom>
          <a:noFill/>
          <a:ln>
            <a:noFill/>
          </a:ln>
        </p:spPr>
      </p:pic>
      <p:sp>
        <p:nvSpPr>
          <p:cNvPr id="58379" name="Google Shape;58379;p1"/>
          <p:cNvSpPr/>
          <p:nvPr/>
        </p:nvSpPr>
        <p:spPr>
          <a:xfrm>
            <a:off x="685572" y="3345245"/>
            <a:ext cx="1636800" cy="42720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8380" name="Google Shape;58380;p1"/>
          <p:cNvCxnSpPr/>
          <p:nvPr/>
        </p:nvCxnSpPr>
        <p:spPr>
          <a:xfrm>
            <a:off x="2061029" y="3772576"/>
            <a:ext cx="638700" cy="638100"/>
          </a:xfrm>
          <a:prstGeom prst="straightConnector1">
            <a:avLst/>
          </a:prstGeom>
          <a:noFill/>
          <a:ln cap="flat" cmpd="sng" w="57150">
            <a:solidFill>
              <a:srgbClr val="FF0000"/>
            </a:solidFill>
            <a:prstDash val="solid"/>
            <a:miter lim="800000"/>
            <a:headEnd len="sm" w="sm" type="none"/>
            <a:tailEnd len="med" w="med" type="triangle"/>
          </a:ln>
        </p:spPr>
      </p:cxnSp>
      <p:sp>
        <p:nvSpPr>
          <p:cNvPr id="58381" name="Google Shape;58381;p1"/>
          <p:cNvSpPr/>
          <p:nvPr/>
        </p:nvSpPr>
        <p:spPr>
          <a:xfrm>
            <a:off x="685572" y="4140200"/>
            <a:ext cx="1230300" cy="27060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8382" name="Google Shape;58382;p1"/>
          <p:cNvCxnSpPr/>
          <p:nvPr/>
        </p:nvCxnSpPr>
        <p:spPr>
          <a:xfrm>
            <a:off x="1494971" y="4262010"/>
            <a:ext cx="2394900" cy="1732500"/>
          </a:xfrm>
          <a:prstGeom prst="straightConnector1">
            <a:avLst/>
          </a:prstGeom>
          <a:noFill/>
          <a:ln cap="flat" cmpd="sng" w="57150">
            <a:solidFill>
              <a:srgbClr val="FF0000"/>
            </a:solidFill>
            <a:prstDash val="solid"/>
            <a:miter lim="800000"/>
            <a:headEnd len="sm" w="sm" type="none"/>
            <a:tailEnd len="med" w="med" type="triangle"/>
          </a:ln>
        </p:spPr>
      </p:cxnSp>
      <p:sp>
        <p:nvSpPr>
          <p:cNvPr id="58383" name="Google Shape;58383;p1"/>
          <p:cNvSpPr/>
          <p:nvPr/>
        </p:nvSpPr>
        <p:spPr>
          <a:xfrm>
            <a:off x="3556000" y="5878286"/>
            <a:ext cx="580500" cy="32070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384" name="Google Shape;58384;p1"/>
          <p:cNvSpPr txBox="1"/>
          <p:nvPr/>
        </p:nvSpPr>
        <p:spPr>
          <a:xfrm>
            <a:off x="7024913" y="3516325"/>
            <a:ext cx="5046300" cy="286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Arial"/>
                <a:ea typeface="Arial"/>
                <a:cs typeface="Arial"/>
                <a:sym typeface="Arial"/>
              </a:rPr>
              <a:t>在告訴Element 來訪的Visitor (accept方法)之後</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zh-TW" sz="1800">
                <a:solidFill>
                  <a:schemeClr val="dk1"/>
                </a:solidFill>
                <a:latin typeface="Arial"/>
                <a:ea typeface="Arial"/>
                <a:cs typeface="Arial"/>
                <a:sym typeface="Arial"/>
              </a:rPr>
              <a:t>Element會把自己傳給Visitor(visite方法)</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zh-TW" sz="1800">
                <a:solidFill>
                  <a:schemeClr val="dk1"/>
                </a:solidFill>
                <a:latin typeface="Arial"/>
                <a:ea typeface="Arial"/>
                <a:cs typeface="Arial"/>
                <a:sym typeface="Arial"/>
              </a:rPr>
              <a:t>最後Visitor會根據收到的是哪一個element</a:t>
            </a:r>
            <a:endParaRPr/>
          </a:p>
          <a:p>
            <a:pPr indent="0" lvl="0" marL="0" marR="0" rtl="0" algn="l">
              <a:spcBef>
                <a:spcPts val="0"/>
              </a:spcBef>
              <a:spcAft>
                <a:spcPts val="0"/>
              </a:spcAft>
              <a:buNone/>
            </a:pPr>
            <a:r>
              <a:rPr lang="zh-TW" sz="1800">
                <a:solidFill>
                  <a:schemeClr val="dk1"/>
                </a:solidFill>
                <a:latin typeface="Arial"/>
                <a:ea typeface="Arial"/>
                <a:cs typeface="Arial"/>
                <a:sym typeface="Arial"/>
              </a:rPr>
              <a:t>做出相對應的結果</a:t>
            </a:r>
            <a:endParaRPr sz="1800">
              <a:solidFill>
                <a:schemeClr val="dk1"/>
              </a:solidFill>
              <a:latin typeface="Arial"/>
              <a:ea typeface="Arial"/>
              <a:cs typeface="Arial"/>
              <a:sym typeface="Arial"/>
            </a:endParaRPr>
          </a:p>
        </p:txBody>
      </p:sp>
      <p:sp>
        <p:nvSpPr>
          <p:cNvPr id="58385" name="Google Shape;58385;p1"/>
          <p:cNvSpPr txBox="1"/>
          <p:nvPr/>
        </p:nvSpPr>
        <p:spPr>
          <a:xfrm>
            <a:off x="10070018" y="4410800"/>
            <a:ext cx="1822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FF0000"/>
                </a:solidFill>
                <a:latin typeface="Arial"/>
                <a:ea typeface="Arial"/>
                <a:cs typeface="Arial"/>
                <a:sym typeface="Arial"/>
              </a:rPr>
              <a:t>第一次Dispatch</a:t>
            </a:r>
            <a:endParaRPr sz="1800">
              <a:solidFill>
                <a:srgbClr val="FF0000"/>
              </a:solidFill>
              <a:latin typeface="Arial"/>
              <a:ea typeface="Arial"/>
              <a:cs typeface="Arial"/>
              <a:sym typeface="Arial"/>
            </a:endParaRPr>
          </a:p>
        </p:txBody>
      </p:sp>
      <p:sp>
        <p:nvSpPr>
          <p:cNvPr id="58386" name="Google Shape;58386;p1"/>
          <p:cNvSpPr txBox="1"/>
          <p:nvPr/>
        </p:nvSpPr>
        <p:spPr>
          <a:xfrm>
            <a:off x="10070018" y="6143003"/>
            <a:ext cx="1822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FF0000"/>
                </a:solidFill>
                <a:latin typeface="Arial"/>
                <a:ea typeface="Arial"/>
                <a:cs typeface="Arial"/>
                <a:sym typeface="Arial"/>
              </a:rPr>
              <a:t>第二次Dispatch</a:t>
            </a:r>
            <a:endParaRPr sz="1800">
              <a:solidFill>
                <a:srgbClr val="FF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Memento</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備忘錄模式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err="1" lang="en-US" smtClean="0">
                <a:uFillTx/>
              </a:rPr>
              <a:t>Liskov</a:t>
            </a:r>
            <a:r>
              <a:rPr altLang="zh-TW" dirty="0" lang="en-US" smtClean="0">
                <a:uFillTx/>
              </a:rPr>
              <a:t> Substitution Principle</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里氏替換原則</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5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文字方塊 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68907" y="2235539"/>
            <a:ext cx="4188579" cy="31700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2000">
                <a:uFillTx/>
                <a:latin charset="-120" panose="020B0604030504040204" pitchFamily="34" typeface="微軟正黑體"/>
                <a:ea charset="-120" panose="020B0604030504040204" pitchFamily="34" typeface="微軟正黑體"/>
              </a:rPr>
              <a:t>Memento</a:t>
            </a:r>
            <a:r>
              <a:rPr altLang="en-US" dirty="0" lang="zh-TW" smtClean="0" sz="2000">
                <a:uFillTx/>
                <a:latin charset="-120" panose="020B0604030504040204" pitchFamily="34" typeface="微軟正黑體"/>
                <a:ea charset="-120" panose="020B0604030504040204" pitchFamily="34" typeface="微軟正黑體"/>
              </a:rPr>
              <a:t>就是用來備份資料以供日後還原</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zh-TW" dirty="0" lang="en-US" smtClean="0" sz="2000">
                <a:uFillTx/>
                <a:latin charset="-120" panose="020B0604030504040204" pitchFamily="34" typeface="微軟正黑體"/>
                <a:ea charset="-120" panose="020B0604030504040204" pitchFamily="34" typeface="微軟正黑體"/>
              </a:rPr>
              <a:t>Originator</a:t>
            </a:r>
            <a:r>
              <a:rPr altLang="en-US" dirty="0" lang="zh-TW" smtClean="0" sz="2000">
                <a:uFillTx/>
                <a:latin charset="-120" panose="020B0604030504040204" pitchFamily="34" typeface="微軟正黑體"/>
                <a:ea charset="-120" panose="020B0604030504040204" pitchFamily="34" typeface="微軟正黑體"/>
              </a:rPr>
              <a:t>負責建造</a:t>
            </a:r>
            <a:r>
              <a:rPr altLang="zh-TW" dirty="0" lang="en-US" smtClean="0" sz="2000">
                <a:uFillTx/>
                <a:latin charset="-120" panose="020B0604030504040204" pitchFamily="34" typeface="微軟正黑體"/>
                <a:ea charset="-120" panose="020B0604030504040204" pitchFamily="34" typeface="微軟正黑體"/>
              </a:rPr>
              <a:t>Memento</a:t>
            </a:r>
          </a:p>
          <a:p>
            <a:endParaRPr altLang="zh-TW" dirty="0" lang="en-US" smtClean="0"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zh-TW" dirty="0" lang="en-US" smtClean="0" sz="2000">
                <a:uFillTx/>
                <a:latin charset="-120" panose="020B0604030504040204" pitchFamily="34" typeface="微軟正黑體"/>
                <a:ea charset="-120" panose="020B0604030504040204" pitchFamily="34" typeface="微軟正黑體"/>
              </a:rPr>
              <a:t>Memento</a:t>
            </a:r>
            <a:r>
              <a:rPr altLang="en-US" dirty="0" lang="zh-TW" smtClean="0" sz="2000">
                <a:uFillTx/>
                <a:latin charset="-120" panose="020B0604030504040204" pitchFamily="34" typeface="微軟正黑體"/>
                <a:ea charset="-120" panose="020B0604030504040204" pitchFamily="34" typeface="微軟正黑體"/>
              </a:rPr>
              <a:t>負責儲存需要備份的東西</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zh-TW" dirty="0" lang="en-US" smtClean="0" sz="2000">
                <a:uFillTx/>
                <a:latin charset="-120" panose="020B0604030504040204" pitchFamily="34" typeface="微軟正黑體"/>
                <a:ea charset="-120" panose="020B0604030504040204" pitchFamily="34" typeface="微軟正黑體"/>
              </a:rPr>
              <a:t>Caretaker</a:t>
            </a:r>
            <a:r>
              <a:rPr altLang="en-US" dirty="0" lang="zh-TW" smtClean="0" sz="2000">
                <a:uFillTx/>
                <a:latin charset="-120" panose="020B0604030504040204" pitchFamily="34" typeface="微軟正黑體"/>
                <a:ea charset="-120" panose="020B0604030504040204" pitchFamily="34" typeface="微軟正黑體"/>
              </a:rPr>
              <a:t>負責儲存這些備份下來的</a:t>
            </a:r>
            <a:r>
              <a:rPr altLang="zh-TW" dirty="0" lang="en-US" smtClean="0" sz="2000">
                <a:uFillTx/>
                <a:latin charset="-120" panose="020B0604030504040204" pitchFamily="34" typeface="微軟正黑體"/>
                <a:ea charset="-120" panose="020B0604030504040204" pitchFamily="34" typeface="微軟正黑體"/>
              </a:rPr>
              <a:t>Memento</a:t>
            </a:r>
            <a:endParaRPr altLang="en-US" dirty="0" lang="zh-TW" sz="20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https://openhome.cc/Gossip/DesignPattern/images/Memento-1.jpg" id="12290"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4742089" y="2637972"/>
            <a:ext cx="7130596" cy="2033440"/>
          </a:xfrm>
          <a:prstGeom prst="rect">
            <a:avLst/>
          </a:prstGeom>
          <a:noFill/>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5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709840" y="648154"/>
            <a:ext cx="6534150" cy="1352550"/>
          </a:xfrm>
          <a:prstGeom prst="rect">
            <a:avLst/>
          </a:prstGeom>
        </p:spPr>
      </p:pic>
      <p:sp>
        <p:nvSpPr>
          <p:cNvPr xmlns:c="http://schemas.openxmlformats.org/drawingml/2006/chart" xmlns:pic="http://schemas.openxmlformats.org/drawingml/2006/picture" xmlns:dgm="http://schemas.openxmlformats.org/drawingml/2006/diagram" id="3" name="文字方塊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474857" y="1001263"/>
            <a:ext cx="4440575" cy="646331"/>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altLang="zh-TW" dirty="0" lang="en-US" smtClean="0">
                <a:uFillTx/>
              </a:rPr>
              <a:t>Memento</a:t>
            </a:r>
            <a:r>
              <a:rPr altLang="en-US" dirty="0" lang="zh-TW" smtClean="0">
                <a:uFillTx/>
              </a:rPr>
              <a:t> 儲存</a:t>
            </a:r>
            <a:r>
              <a:rPr altLang="zh-TW" dirty="0" lang="en-US" smtClean="0">
                <a:uFillTx/>
              </a:rPr>
              <a:t>state</a:t>
            </a:r>
            <a:endParaRPr altLang="zh-TW" dirty="0" lang="en-US">
              <a:uFillTx/>
            </a:endParaRPr>
          </a:p>
          <a:p>
            <a:r>
              <a:rPr altLang="en-US" dirty="0" lang="zh-TW" smtClean="0">
                <a:uFillTx/>
              </a:rPr>
              <a:t>可以用</a:t>
            </a:r>
            <a:r>
              <a:rPr altLang="zh-TW" dirty="0" err="1" lang="en-US" smtClean="0">
                <a:uFillTx/>
              </a:rPr>
              <a:t>getSavedState</a:t>
            </a:r>
            <a:r>
              <a:rPr altLang="zh-TW" dirty="0" lang="en-US" smtClean="0">
                <a:uFillTx/>
              </a:rPr>
              <a:t>()</a:t>
            </a:r>
            <a:r>
              <a:rPr altLang="en-US" dirty="0" lang="zh-TW" smtClean="0">
                <a:uFillTx/>
              </a:rPr>
              <a:t>方法取出儲存的</a:t>
            </a:r>
            <a:r>
              <a:rPr altLang="zh-TW" dirty="0" lang="en-US" smtClean="0">
                <a:uFillTx/>
              </a:rPr>
              <a:t>State</a:t>
            </a:r>
            <a:endParaRPr altLang="en-US" dirty="0" lang="zh-TW">
              <a:uFillTx/>
            </a:endParaRPr>
          </a:p>
        </p:txBody>
      </p:sp>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273729" y="2413226"/>
            <a:ext cx="8886825" cy="4295775"/>
          </a:xfrm>
          <a:prstGeom prst="rect">
            <a:avLst/>
          </a:prstGeom>
        </p:spPr>
      </p:pic>
      <p:sp>
        <p:nvSpPr>
          <p:cNvPr xmlns:c="http://schemas.openxmlformats.org/drawingml/2006/chart" xmlns:pic="http://schemas.openxmlformats.org/drawingml/2006/picture" xmlns:dgm="http://schemas.openxmlformats.org/drawingml/2006/diagram" id="5" name="矩形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0429" y="2627086"/>
            <a:ext cx="2275341" cy="304801"/>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6" name="直線單箭頭接點 5"/>
          <p:cNvCxnSpPr xmlns:c="http://schemas.openxmlformats.org/drawingml/2006/chart" xmlns:pic="http://schemas.openxmlformats.org/drawingml/2006/picture" xmlns:dgm="http://schemas.openxmlformats.org/drawingml/2006/diagram">
            <a:stCxn id="5" idx="3"/>
          </p:cNvCxnSpPr>
          <p:nvPr/>
        </p:nvCxnSpPr>
        <p:spPr xmlns:c="http://schemas.openxmlformats.org/drawingml/2006/chart" xmlns:pic="http://schemas.openxmlformats.org/drawingml/2006/picture" xmlns:dgm="http://schemas.openxmlformats.org/drawingml/2006/diagram">
          <a:xfrm flipV="1">
            <a:off x="2815770" y="2766336"/>
            <a:ext cx="6611484" cy="13151"/>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9" name="文字方塊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9603466" y="2594820"/>
            <a:ext cx="2099129"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放置</a:t>
            </a:r>
            <a:r>
              <a:rPr altLang="zh-TW" dirty="0" lang="en-US" smtClean="0">
                <a:uFillTx/>
                <a:latin charset="-120" panose="020B0604030504040204" pitchFamily="34" typeface="微軟正黑體"/>
                <a:ea charset="-120" panose="020B0604030504040204" pitchFamily="34" typeface="微軟正黑體"/>
              </a:rPr>
              <a:t>State</a:t>
            </a:r>
            <a:r>
              <a:rPr altLang="en-US" dirty="0" lang="zh-TW" smtClean="0">
                <a:uFillTx/>
                <a:latin charset="-120" panose="020B0604030504040204" pitchFamily="34" typeface="微軟正黑體"/>
                <a:ea charset="-120" panose="020B0604030504040204" pitchFamily="34" typeface="微軟正黑體"/>
              </a:rPr>
              <a:t>的地方</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0" name="矩形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0429" y="3545119"/>
            <a:ext cx="3465514" cy="267941"/>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1" name="直線單箭頭接點 10"/>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V="1">
            <a:off x="4034971" y="3647511"/>
            <a:ext cx="5392283" cy="50009"/>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4" name="文字方塊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9603465" y="3462845"/>
            <a:ext cx="2099129"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提供</a:t>
            </a:r>
            <a:r>
              <a:rPr altLang="zh-TW" dirty="0" lang="en-US" smtClean="0">
                <a:uFillTx/>
                <a:latin charset="-120" panose="020B0604030504040204" pitchFamily="34" typeface="微軟正黑體"/>
                <a:ea charset="-120" panose="020B0604030504040204" pitchFamily="34" typeface="微軟正黑體"/>
              </a:rPr>
              <a:t>Set</a:t>
            </a:r>
            <a:r>
              <a:rPr altLang="en-US" dirty="0" lang="zh-TW" smtClean="0">
                <a:uFillTx/>
                <a:latin charset="-120" panose="020B0604030504040204" pitchFamily="34" typeface="微軟正黑體"/>
                <a:ea charset="-120" panose="020B0604030504040204" pitchFamily="34" typeface="微軟正黑體"/>
              </a:rPr>
              <a:t>方法可以改變</a:t>
            </a:r>
            <a:r>
              <a:rPr altLang="zh-TW" dirty="0" lang="en-US" smtClean="0">
                <a:uFillTx/>
                <a:latin charset="-120" panose="020B0604030504040204" pitchFamily="34" typeface="微軟正黑體"/>
                <a:ea charset="-120" panose="020B0604030504040204" pitchFamily="34" typeface="微軟正黑體"/>
              </a:rPr>
              <a:t>State</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6" name="矩形 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0429" y="4628702"/>
            <a:ext cx="3465514" cy="267941"/>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7" name="直線單箭頭接點 16"/>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V="1">
            <a:off x="4034971" y="4731094"/>
            <a:ext cx="5392283" cy="50009"/>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8" name="文字方塊 1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9603464" y="4407928"/>
            <a:ext cx="2099129"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需要備份時建造一個新的</a:t>
            </a:r>
            <a:r>
              <a:rPr altLang="zh-TW" dirty="0" lang="en-US" smtClean="0">
                <a:uFillTx/>
                <a:latin charset="-120" panose="020B0604030504040204" pitchFamily="34" typeface="微軟正黑體"/>
                <a:ea charset="-120" panose="020B0604030504040204" pitchFamily="34" typeface="微軟正黑體"/>
              </a:rPr>
              <a:t>Memento</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9" name="矩形 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0429" y="5528304"/>
            <a:ext cx="3465514" cy="267941"/>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0" name="直線單箭頭接點 19"/>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V="1">
            <a:off x="4034971" y="5630696"/>
            <a:ext cx="5392283" cy="50009"/>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1" name="文字方塊 2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9603463" y="5339108"/>
            <a:ext cx="2099129"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還原的時候從</a:t>
            </a:r>
            <a:r>
              <a:rPr altLang="zh-TW" dirty="0" lang="en-US" smtClean="0">
                <a:uFillTx/>
                <a:latin charset="-120" panose="020B0604030504040204" pitchFamily="34" typeface="微軟正黑體"/>
                <a:ea charset="-120" panose="020B0604030504040204" pitchFamily="34" typeface="微軟正黑體"/>
              </a:rPr>
              <a:t>Memento</a:t>
            </a:r>
            <a:r>
              <a:rPr altLang="en-US" dirty="0" lang="zh-TW" smtClean="0">
                <a:uFillTx/>
                <a:latin charset="-120" panose="020B0604030504040204" pitchFamily="34" typeface="微軟正黑體"/>
                <a:ea charset="-120" panose="020B0604030504040204" pitchFamily="34" typeface="微軟正黑體"/>
              </a:rPr>
              <a:t>取出</a:t>
            </a:r>
            <a:r>
              <a:rPr altLang="zh-TW" dirty="0" lang="en-US" smtClean="0">
                <a:uFillTx/>
                <a:latin charset="-120" panose="020B0604030504040204" pitchFamily="34" typeface="微軟正黑體"/>
                <a:ea charset="-120" panose="020B0604030504040204" pitchFamily="34" typeface="微軟正黑體"/>
              </a:rPr>
              <a:t>State</a:t>
            </a:r>
            <a:r>
              <a:rPr altLang="en-US" dirty="0" lang="zh-TW" smtClean="0">
                <a:uFillTx/>
                <a:latin charset="-120" panose="020B0604030504040204" pitchFamily="34" typeface="微軟正黑體"/>
                <a:ea charset="-120" panose="020B0604030504040204" pitchFamily="34" typeface="微軟正黑體"/>
              </a:rPr>
              <a:t>並還原</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5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3" name="文字方塊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171768" y="814729"/>
            <a:ext cx="4020231" cy="120032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rPr>
              <a:t>利用</a:t>
            </a:r>
            <a:r>
              <a:rPr altLang="zh-TW" dirty="0" err="1" lang="en-US" smtClean="0">
                <a:uFillTx/>
              </a:rPr>
              <a:t>ArrayList</a:t>
            </a:r>
            <a:r>
              <a:rPr altLang="en-US" dirty="0" lang="zh-TW" smtClean="0">
                <a:uFillTx/>
              </a:rPr>
              <a:t>儲存</a:t>
            </a:r>
            <a:r>
              <a:rPr altLang="zh-TW" dirty="0" lang="en-US" smtClean="0">
                <a:uFillTx/>
              </a:rPr>
              <a:t>Memento</a:t>
            </a:r>
          </a:p>
          <a:p>
            <a:r>
              <a:rPr altLang="zh-TW" dirty="0" err="1" lang="en-US" smtClean="0">
                <a:uFillTx/>
              </a:rPr>
              <a:t>AddMemento</a:t>
            </a:r>
            <a:r>
              <a:rPr altLang="en-US" dirty="0" lang="zh-TW" smtClean="0">
                <a:uFillTx/>
              </a:rPr>
              <a:t>增加備份</a:t>
            </a:r>
            <a:endParaRPr altLang="zh-TW" dirty="0" lang="en-US" smtClean="0">
              <a:uFillTx/>
            </a:endParaRPr>
          </a:p>
          <a:p>
            <a:r>
              <a:rPr altLang="en-US" dirty="0" lang="zh-TW" smtClean="0">
                <a:uFillTx/>
              </a:rPr>
              <a:t>需要的時候可以用</a:t>
            </a:r>
            <a:r>
              <a:rPr altLang="zh-TW" dirty="0" lang="en-US" smtClean="0">
                <a:uFillTx/>
              </a:rPr>
              <a:t>Index</a:t>
            </a:r>
            <a:r>
              <a:rPr altLang="en-US" dirty="0" lang="zh-TW" smtClean="0">
                <a:uFillTx/>
              </a:rPr>
              <a:t>來</a:t>
            </a:r>
            <a:r>
              <a:rPr altLang="zh-TW" dirty="0" lang="en-US" smtClean="0">
                <a:uFillTx/>
              </a:rPr>
              <a:t> </a:t>
            </a:r>
            <a:r>
              <a:rPr altLang="zh-TW" dirty="0" err="1" lang="en-US" smtClean="0">
                <a:uFillTx/>
              </a:rPr>
              <a:t>getMemento</a:t>
            </a:r>
            <a:endParaRPr altLang="zh-TW" dirty="0" lang="en-US" smtClean="0">
              <a:uFillTx/>
            </a:endParaRPr>
          </a:p>
          <a:p>
            <a:endParaRPr altLang="en-US" dirty="0" lang="zh-TW">
              <a:uFillTx/>
            </a:endParaRPr>
          </a:p>
        </p:txBody>
      </p:sp>
      <p:pic>
        <p:nvPicPr>
          <p:cNvPr xmlns:c="http://schemas.openxmlformats.org/drawingml/2006/chart" xmlns:pic="http://schemas.openxmlformats.org/drawingml/2006/picture" xmlns:dgm="http://schemas.openxmlformats.org/drawingml/2006/diagram" id="7" name="圖片 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273729" y="619915"/>
            <a:ext cx="7781925" cy="1447800"/>
          </a:xfrm>
          <a:prstGeom prst="rect">
            <a:avLst/>
          </a:prstGeom>
        </p:spPr>
      </p:pic>
      <p:pic>
        <p:nvPicPr>
          <p:cNvPr xmlns:c="http://schemas.openxmlformats.org/drawingml/2006/chart" xmlns:pic="http://schemas.openxmlformats.org/drawingml/2006/picture" xmlns:dgm="http://schemas.openxmlformats.org/drawingml/2006/diagram" id="8" name="圖片 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273728" y="2343520"/>
            <a:ext cx="7781925" cy="3885475"/>
          </a:xfrm>
          <a:prstGeom prst="rect">
            <a:avLst/>
          </a:prstGeom>
        </p:spPr>
      </p:pic>
      <p:sp>
        <p:nvSpPr>
          <p:cNvPr xmlns:c="http://schemas.openxmlformats.org/drawingml/2006/chart" xmlns:pic="http://schemas.openxmlformats.org/drawingml/2006/picture" xmlns:dgm="http://schemas.openxmlformats.org/drawingml/2006/diagram" id="22" name="矩形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77456" y="4136571"/>
            <a:ext cx="6121629" cy="271575"/>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3" name="直線單箭頭接點 2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V="1">
            <a:off x="7126514" y="4267200"/>
            <a:ext cx="1175657" cy="14516"/>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7" name="文字方塊 2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02171" y="3681551"/>
            <a:ext cx="4020231"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err="1" lang="en-US" smtClean="0">
                <a:uFillTx/>
              </a:rPr>
              <a:t>Originator.saveToMemento</a:t>
            </a:r>
            <a:r>
              <a:rPr altLang="zh-TW" dirty="0" lang="en-US" smtClean="0">
                <a:uFillTx/>
              </a:rPr>
              <a:t>()</a:t>
            </a:r>
            <a:r>
              <a:rPr altLang="en-US" dirty="0" lang="zh-TW" smtClean="0">
                <a:uFillTx/>
              </a:rPr>
              <a:t>回傳一個新的</a:t>
            </a:r>
            <a:r>
              <a:rPr altLang="zh-TW" dirty="0" lang="en-US" smtClean="0">
                <a:uFillTx/>
              </a:rPr>
              <a:t>Memento</a:t>
            </a:r>
            <a:r>
              <a:rPr altLang="en-US" dirty="0" lang="zh-TW" smtClean="0">
                <a:uFillTx/>
              </a:rPr>
              <a:t>備份物件後丟到</a:t>
            </a:r>
            <a:r>
              <a:rPr altLang="zh-TW" dirty="0" lang="en-US" smtClean="0">
                <a:uFillTx/>
              </a:rPr>
              <a:t>Caretaker</a:t>
            </a:r>
            <a:r>
              <a:rPr altLang="en-US" dirty="0" lang="zh-TW" smtClean="0">
                <a:uFillTx/>
              </a:rPr>
              <a:t>裡面保存</a:t>
            </a:r>
            <a:endParaRPr altLang="en-US" dirty="0" lang="zh-TW">
              <a:uFillTx/>
            </a:endParaRPr>
          </a:p>
        </p:txBody>
      </p:sp>
      <p:sp>
        <p:nvSpPr>
          <p:cNvPr xmlns:c="http://schemas.openxmlformats.org/drawingml/2006/chart" xmlns:pic="http://schemas.openxmlformats.org/drawingml/2006/picture" xmlns:dgm="http://schemas.openxmlformats.org/drawingml/2006/diagram" id="28" name="矩形 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77456" y="5428343"/>
            <a:ext cx="6978197" cy="285965"/>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9" name="直線單箭頭接點 2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V="1">
            <a:off x="8055653" y="5572594"/>
            <a:ext cx="411022" cy="15406"/>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32" name="文字方塊 3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450884" y="5395631"/>
            <a:ext cx="3722803"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rPr>
              <a:t>需要再從</a:t>
            </a:r>
            <a:r>
              <a:rPr altLang="zh-TW" dirty="0" lang="en-US" smtClean="0">
                <a:uFillTx/>
              </a:rPr>
              <a:t>Caretaker</a:t>
            </a:r>
            <a:r>
              <a:rPr altLang="en-US" dirty="0" lang="zh-TW" smtClean="0">
                <a:uFillTx/>
              </a:rPr>
              <a:t>裡面取出來還原</a:t>
            </a:r>
            <a:endParaRPr altLang="en-US" dirty="0" lang="zh-TW">
              <a:uFillTx/>
            </a:endParaRPr>
          </a:p>
        </p:txBody>
      </p:sp>
      <p:pic>
        <p:nvPicPr>
          <p:cNvPr xmlns:c="http://schemas.openxmlformats.org/drawingml/2006/chart" xmlns:pic="http://schemas.openxmlformats.org/drawingml/2006/picture" xmlns:dgm="http://schemas.openxmlformats.org/drawingml/2006/diagram" id="33" name="圖片 3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7779657" y="5735885"/>
            <a:ext cx="4412343" cy="1208861"/>
          </a:xfrm>
          <a:prstGeom prst="rect">
            <a:avLst/>
          </a:prstGeo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5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Flyweight</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享元模式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5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19705" y="838654"/>
            <a:ext cx="4616751" cy="532453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共享物件，用來儘可能減少記憶體使用量以及分享資訊給儘可能多的相似物件。</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zh-TW" dirty="0" lang="en-US" smtClean="0" sz="2000">
                <a:uFillTx/>
                <a:latin charset="-120" panose="020B0604030504040204" pitchFamily="34" typeface="微軟正黑體"/>
                <a:ea charset="-120" panose="020B0604030504040204" pitchFamily="34" typeface="微軟正黑體"/>
              </a:rPr>
              <a:t>Flyweight</a:t>
            </a:r>
            <a:r>
              <a:rPr altLang="en-US" dirty="0" lang="zh-TW" smtClean="0" sz="2000">
                <a:uFillTx/>
                <a:latin charset="-120" panose="020B0604030504040204" pitchFamily="34" typeface="微軟正黑體"/>
                <a:ea charset="-120" panose="020B0604030504040204" pitchFamily="34" typeface="微軟正黑體"/>
              </a:rPr>
              <a:t>：所有的具體享元類的父類別，為這些類規定出需要實現的公共接口。</a:t>
            </a:r>
            <a:endParaRPr altLang="zh-TW" dirty="0" lang="en-US" smtClean="0" sz="2000">
              <a:uFillTx/>
              <a:latin charset="-120" panose="020B0604030504040204" pitchFamily="34" typeface="微軟正黑體"/>
              <a:ea charset="-120" panose="020B0604030504040204" pitchFamily="34" typeface="微軟正黑體"/>
            </a:endParaRPr>
          </a:p>
          <a:p>
            <a:endParaRPr altLang="en-US" dirty="0" lang="zh-TW" smtClean="0"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zh-TW" dirty="0" err="1" lang="en-US" smtClean="0" sz="2000">
                <a:uFillTx/>
                <a:latin charset="-120" panose="020B0604030504040204" pitchFamily="34" typeface="微軟正黑體"/>
                <a:ea charset="-120" panose="020B0604030504040204" pitchFamily="34" typeface="微軟正黑體"/>
              </a:rPr>
              <a:t>ConcreteFlyweight</a:t>
            </a:r>
            <a:r>
              <a:rPr altLang="en-US" dirty="0" lang="zh-TW" smtClean="0" sz="2000">
                <a:uFillTx/>
                <a:latin charset="-120" panose="020B0604030504040204" pitchFamily="34" typeface="微軟正黑體"/>
                <a:ea charset="-120" panose="020B0604030504040204" pitchFamily="34" typeface="微軟正黑體"/>
              </a:rPr>
              <a:t>：實現</a:t>
            </a:r>
            <a:r>
              <a:rPr altLang="zh-TW" dirty="0" lang="en-US" smtClean="0" sz="2000">
                <a:uFillTx/>
                <a:latin charset="-120" panose="020B0604030504040204" pitchFamily="34" typeface="微軟正黑體"/>
                <a:ea charset="-120" panose="020B0604030504040204" pitchFamily="34" typeface="微軟正黑體"/>
              </a:rPr>
              <a:t>Flyweight</a:t>
            </a:r>
            <a:r>
              <a:rPr altLang="en-US" dirty="0" lang="zh-TW" smtClean="0" sz="2000">
                <a:uFillTx/>
                <a:latin charset="-120" panose="020B0604030504040204" pitchFamily="34" typeface="微軟正黑體"/>
                <a:ea charset="-120" panose="020B0604030504040204" pitchFamily="34" typeface="微軟正黑體"/>
              </a:rPr>
              <a:t>接口，並為內部狀態拉回存儲空間。</a:t>
            </a:r>
            <a:r>
              <a:rPr altLang="zh-TW" dirty="0" lang="en-US" smtClean="0" sz="2000">
                <a:uFillTx/>
                <a:latin charset="-120" panose="020B0604030504040204" pitchFamily="34" typeface="微軟正黑體"/>
                <a:ea charset="-120" panose="020B0604030504040204" pitchFamily="34" typeface="微軟正黑體"/>
              </a:rPr>
              <a:t>(</a:t>
            </a:r>
            <a:r>
              <a:rPr altLang="en-US" dirty="0" lang="zh-TW" smtClean="0" sz="2000">
                <a:uFillTx/>
                <a:latin charset="-120" panose="020B0604030504040204" pitchFamily="34" typeface="微軟正黑體"/>
                <a:ea charset="-120" panose="020B0604030504040204" pitchFamily="34" typeface="微軟正黑體"/>
              </a:rPr>
              <a:t>也可以有不被共享的</a:t>
            </a:r>
            <a:r>
              <a:rPr altLang="zh-TW" dirty="0" lang="en-US" smtClean="0" sz="2000">
                <a:uFillTx/>
                <a:latin charset="-120" panose="020B0604030504040204" pitchFamily="34" typeface="微軟正黑體"/>
                <a:ea charset="-120" panose="020B0604030504040204" pitchFamily="34" typeface="微軟正黑體"/>
              </a:rPr>
              <a:t>Flyweight)</a:t>
            </a:r>
          </a:p>
          <a:p>
            <a:endParaRPr altLang="en-US" dirty="0" lang="zh-TW" smtClean="0"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zh-TW" dirty="0" err="1" lang="en-US" smtClean="0" sz="2000">
                <a:uFillTx/>
                <a:latin charset="-120" panose="020B0604030504040204" pitchFamily="34" typeface="微軟正黑體"/>
                <a:ea charset="-120" panose="020B0604030504040204" pitchFamily="34" typeface="微軟正黑體"/>
              </a:rPr>
              <a:t>FlyweightFactory</a:t>
            </a:r>
            <a:r>
              <a:rPr altLang="en-US" dirty="0" lang="zh-TW" smtClean="0" sz="2000">
                <a:uFillTx/>
                <a:latin charset="-120" panose="020B0604030504040204" pitchFamily="34" typeface="微軟正黑體"/>
                <a:ea charset="-120" panose="020B0604030504040204" pitchFamily="34" typeface="微軟正黑體"/>
              </a:rPr>
              <a:t>：負責創建和管理享元角色。</a:t>
            </a:r>
            <a:endParaRPr altLang="zh-TW" dirty="0" lang="en-US" smtClean="0" sz="2000">
              <a:uFillTx/>
              <a:latin charset="-120" panose="020B0604030504040204" pitchFamily="34" typeface="微軟正黑體"/>
              <a:ea charset="-120" panose="020B0604030504040204" pitchFamily="34" typeface="微軟正黑體"/>
            </a:endParaRPr>
          </a:p>
          <a:p>
            <a:endParaRPr altLang="en-US" dirty="0" lang="zh-TW" smtClean="0"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zh-TW" dirty="0" lang="en-US" smtClean="0" sz="2000">
                <a:uFillTx/>
                <a:latin charset="-120" panose="020B0604030504040204" pitchFamily="34" typeface="微軟正黑體"/>
                <a:ea charset="-120" panose="020B0604030504040204" pitchFamily="34" typeface="微軟正黑體"/>
              </a:rPr>
              <a:t>Client</a:t>
            </a:r>
            <a:r>
              <a:rPr altLang="en-US" dirty="0" lang="zh-TW" smtClean="0" sz="2000">
                <a:uFillTx/>
                <a:latin charset="-120" panose="020B0604030504040204" pitchFamily="34" typeface="微軟正黑體"/>
                <a:ea charset="-120" panose="020B0604030504040204" pitchFamily="34" typeface="微軟正黑體"/>
              </a:rPr>
              <a:t>：需要存儲所有享元對象的外部狀態。</a:t>
            </a:r>
            <a:endParaRPr altLang="en-US" dirty="0" lang="zh-TW" sz="20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6" name="flywe050.gif"/>
          <p:cNvPicPr xmlns:c="http://schemas.openxmlformats.org/drawingml/2006/chart" xmlns:pic="http://schemas.openxmlformats.org/drawingml/2006/picture" xmlns:dgm="http://schemas.openxmlformats.org/drawingml/2006/diagram"/>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5036456" y="1190172"/>
            <a:ext cx="6978848" cy="4251482"/>
          </a:xfrm>
          <a:prstGeom prst="rect">
            <a:avLst/>
          </a:prstGeom>
          <a:ln w="12700">
            <a:miter lim="400000"/>
          </a:ln>
        </p:spPr>
      </p:pic>
      <p:sp>
        <p:nvSpPr>
          <p:cNvPr xmlns:c="http://schemas.openxmlformats.org/drawingml/2006/chart" xmlns:pic="http://schemas.openxmlformats.org/drawingml/2006/picture" xmlns:dgm="http://schemas.openxmlformats.org/drawingml/2006/diagram" id="7" name="文字方塊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964108" y="5763079"/>
            <a:ext cx="5123543" cy="40011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2000">
                <a:solidFill>
                  <a:srgbClr val="FF0000"/>
                </a:solidFill>
                <a:uFillTx/>
              </a:rPr>
              <a:t>Intrinsic:</a:t>
            </a:r>
            <a:r>
              <a:rPr altLang="en-US" dirty="0" lang="zh-TW" smtClean="0" sz="2000">
                <a:solidFill>
                  <a:srgbClr val="FF0000"/>
                </a:solidFill>
                <a:uFillTx/>
              </a:rPr>
              <a:t>可被共享的  </a:t>
            </a:r>
            <a:r>
              <a:rPr altLang="zh-TW" dirty="0" lang="en-US" smtClean="0" sz="2000">
                <a:solidFill>
                  <a:srgbClr val="FF0000"/>
                </a:solidFill>
                <a:uFillTx/>
              </a:rPr>
              <a:t>Extrinsic:</a:t>
            </a:r>
            <a:r>
              <a:rPr altLang="en-US" dirty="0" lang="zh-TW" smtClean="0" sz="2000">
                <a:solidFill>
                  <a:srgbClr val="FF0000"/>
                </a:solidFill>
                <a:uFillTx/>
              </a:rPr>
              <a:t>不被共享的</a:t>
            </a:r>
            <a:endParaRPr altLang="en-US" dirty="0" lang="zh-TW" sz="2000">
              <a:solidFill>
                <a:srgbClr val="FF0000"/>
              </a:solidFill>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5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604749" y="545646"/>
            <a:ext cx="7450904" cy="4059235"/>
          </a:xfrm>
          <a:prstGeom prst="rect">
            <a:avLst/>
          </a:prstGeom>
        </p:spPr>
      </p:pic>
      <p:sp>
        <p:nvSpPr>
          <p:cNvPr xmlns:c="http://schemas.openxmlformats.org/drawingml/2006/chart" xmlns:pic="http://schemas.openxmlformats.org/drawingml/2006/picture" xmlns:dgm="http://schemas.openxmlformats.org/drawingml/2006/diagram" id="22" name="矩形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04885" y="2293258"/>
            <a:ext cx="3770315" cy="274136"/>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3" name="直線單箭頭接點 2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4775200" y="2430326"/>
            <a:ext cx="3485964" cy="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7" name="文字方塊 2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261164" y="2113598"/>
            <a:ext cx="4020231"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儲存在內部的</a:t>
            </a:r>
            <a:r>
              <a:rPr altLang="zh-TW" dirty="0" lang="en-US" smtClean="0">
                <a:uFillTx/>
                <a:latin charset="-120" panose="020B0604030504040204" pitchFamily="34" typeface="微軟正黑體"/>
                <a:ea charset="-120" panose="020B0604030504040204" pitchFamily="34" typeface="微軟正黑體"/>
              </a:rPr>
              <a:t>intrinsic</a:t>
            </a:r>
            <a:r>
              <a:rPr altLang="en-US" dirty="0" lang="zh-TW" smtClean="0">
                <a:uFillTx/>
                <a:latin charset="-120" panose="020B0604030504040204" pitchFamily="34" typeface="微軟正黑體"/>
                <a:ea charset="-120" panose="020B0604030504040204" pitchFamily="34" typeface="微軟正黑體"/>
              </a:rPr>
              <a:t>，在使用得時候就可以共享出去</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28" name="矩形 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037943" y="3802743"/>
            <a:ext cx="2017710" cy="223965"/>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9" name="直線單箭頭接點 2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V="1">
            <a:off x="8072703" y="2759929"/>
            <a:ext cx="378181" cy="109498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32" name="文字方塊 3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11302" y="5468192"/>
            <a:ext cx="3135898"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不被共享的在使用時才取得</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5" name="矩形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501740" y="3293638"/>
            <a:ext cx="2017710" cy="223965"/>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6" name="直線單箭頭接點 15"/>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5620274" y="3517603"/>
            <a:ext cx="718611" cy="1736568"/>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5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495896" y="505011"/>
            <a:ext cx="7492592" cy="3316921"/>
          </a:xfrm>
          <a:prstGeom prst="rect">
            <a:avLst/>
          </a:prstGeom>
        </p:spPr>
      </p:pic>
      <p:sp>
        <p:nvSpPr>
          <p:cNvPr xmlns:c="http://schemas.openxmlformats.org/drawingml/2006/chart" xmlns:pic="http://schemas.openxmlformats.org/drawingml/2006/picture" xmlns:dgm="http://schemas.openxmlformats.org/drawingml/2006/diagram" id="22" name="矩形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04885" y="798285"/>
            <a:ext cx="5686201" cy="274037"/>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3" name="直線單箭頭接點 2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6691086" y="943429"/>
            <a:ext cx="1480457" cy="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7" name="文字方塊 2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171769" y="798285"/>
            <a:ext cx="4020231"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a:uFillTx/>
                <a:latin charset="-120" panose="020B0604030504040204" pitchFamily="34" typeface="微軟正黑體"/>
                <a:ea charset="-120" panose="020B0604030504040204" pitchFamily="34" typeface="微軟正黑體"/>
              </a:rPr>
              <a:t>Factory</a:t>
            </a:r>
            <a:r>
              <a:rPr altLang="en-US" dirty="0" lang="zh-TW" smtClean="0">
                <a:uFillTx/>
                <a:latin charset="-120" panose="020B0604030504040204" pitchFamily="34" typeface="微軟正黑體"/>
                <a:ea charset="-120" panose="020B0604030504040204" pitchFamily="34" typeface="微軟正黑體"/>
              </a:rPr>
              <a:t>使用</a:t>
            </a:r>
            <a:r>
              <a:rPr altLang="zh-TW" dirty="0" err="1" lang="en-US" smtClean="0">
                <a:uFillTx/>
                <a:latin charset="-120" panose="020B0604030504040204" pitchFamily="34" typeface="微軟正黑體"/>
                <a:ea charset="-120" panose="020B0604030504040204" pitchFamily="34" typeface="微軟正黑體"/>
              </a:rPr>
              <a:t>Hashtable</a:t>
            </a:r>
            <a:r>
              <a:rPr altLang="zh-TW" dirty="0" lang="en-US" smtClean="0">
                <a:uFillTx/>
                <a:latin charset="-120" panose="020B0604030504040204" pitchFamily="34" typeface="微軟正黑體"/>
                <a:ea charset="-120" panose="020B0604030504040204" pitchFamily="34" typeface="微軟正黑體"/>
              </a:rPr>
              <a:t>(</a:t>
            </a:r>
            <a:r>
              <a:rPr altLang="en-US" dirty="0" lang="zh-TW" smtClean="0">
                <a:uFillTx/>
                <a:latin charset="-120" panose="020B0604030504040204" pitchFamily="34" typeface="微軟正黑體"/>
                <a:ea charset="-120" panose="020B0604030504040204" pitchFamily="34" typeface="微軟正黑體"/>
              </a:rPr>
              <a:t>或</a:t>
            </a:r>
            <a:r>
              <a:rPr altLang="zh-TW" dirty="0" err="1" lang="en-US" smtClean="0">
                <a:uFillTx/>
                <a:latin charset="-120" panose="020B0604030504040204" pitchFamily="34" typeface="微軟正黑體"/>
                <a:ea charset="-120" panose="020B0604030504040204" pitchFamily="34" typeface="微軟正黑體"/>
              </a:rPr>
              <a:t>HashMap</a:t>
            </a:r>
            <a:r>
              <a:rPr altLang="zh-TW" dirty="0" lang="en-US" smtClean="0">
                <a:uFillTx/>
                <a:latin charset="-120" panose="020B0604030504040204" pitchFamily="34" typeface="微軟正黑體"/>
                <a:ea charset="-120" panose="020B0604030504040204" pitchFamily="34" typeface="微軟正黑體"/>
              </a:rPr>
              <a:t>)</a:t>
            </a:r>
            <a:r>
              <a:rPr altLang="en-US" dirty="0" lang="zh-TW" smtClean="0">
                <a:uFillTx/>
                <a:latin charset="-120" panose="020B0604030504040204" pitchFamily="34" typeface="微軟正黑體"/>
                <a:ea charset="-120" panose="020B0604030504040204" pitchFamily="34" typeface="微軟正黑體"/>
              </a:rPr>
              <a:t>來存放建造出來的</a:t>
            </a:r>
            <a:r>
              <a:rPr altLang="zh-TW" dirty="0" lang="en-US" smtClean="0">
                <a:uFillTx/>
                <a:latin charset="-120" panose="020B0604030504040204" pitchFamily="34" typeface="微軟正黑體"/>
                <a:ea charset="-120" panose="020B0604030504040204" pitchFamily="34" typeface="微軟正黑體"/>
              </a:rPr>
              <a:t>Flyweight</a:t>
            </a:r>
            <a:r>
              <a:rPr altLang="en-US" dirty="0" lang="zh-TW" smtClean="0">
                <a:uFillTx/>
                <a:latin charset="-120" panose="020B0604030504040204" pitchFamily="34" typeface="微軟正黑體"/>
                <a:ea charset="-120" panose="020B0604030504040204" pitchFamily="34" typeface="微軟正黑體"/>
              </a:rPr>
              <a:t>物件</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28" name="矩形 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497282" y="1794358"/>
            <a:ext cx="5193804" cy="1041075"/>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9" name="直線單箭頭接點 28"/>
          <p:cNvCxnSpPr xmlns:c="http://schemas.openxmlformats.org/drawingml/2006/chart" xmlns:pic="http://schemas.openxmlformats.org/drawingml/2006/picture" xmlns:dgm="http://schemas.openxmlformats.org/drawingml/2006/diagram">
            <a:stCxn id="15" idx="3"/>
          </p:cNvCxnSpPr>
          <p:nvPr/>
        </p:nvCxnSpPr>
        <p:spPr xmlns:c="http://schemas.openxmlformats.org/drawingml/2006/chart" xmlns:pic="http://schemas.openxmlformats.org/drawingml/2006/picture" xmlns:dgm="http://schemas.openxmlformats.org/drawingml/2006/diagram">
          <a:xfrm>
            <a:off x="7823199" y="1479117"/>
            <a:ext cx="348344" cy="41749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32" name="文字方塊 3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171543" y="1843686"/>
            <a:ext cx="3846286" cy="1477328"/>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在要取得</a:t>
            </a:r>
            <a:r>
              <a:rPr altLang="zh-TW" dirty="0" lang="en-US" smtClean="0">
                <a:uFillTx/>
                <a:latin charset="-120" panose="020B0604030504040204" pitchFamily="34" typeface="微軟正黑體"/>
                <a:ea charset="-120" panose="020B0604030504040204" pitchFamily="34" typeface="微軟正黑體"/>
              </a:rPr>
              <a:t>Flyweight</a:t>
            </a:r>
            <a:r>
              <a:rPr altLang="en-US" dirty="0" lang="zh-TW" smtClean="0">
                <a:uFillTx/>
                <a:latin charset="-120" panose="020B0604030504040204" pitchFamily="34" typeface="微軟正黑體"/>
                <a:ea charset="-120" panose="020B0604030504040204" pitchFamily="34" typeface="微軟正黑體"/>
              </a:rPr>
              <a:t>時先從</a:t>
            </a:r>
            <a:r>
              <a:rPr altLang="zh-TW" dirty="0" err="1" lang="en-US" smtClean="0">
                <a:uFillTx/>
                <a:latin charset="-120" panose="020B0604030504040204" pitchFamily="34" typeface="微軟正黑體"/>
                <a:ea charset="-120" panose="020B0604030504040204" pitchFamily="34" typeface="微軟正黑體"/>
              </a:rPr>
              <a:t>HashTable</a:t>
            </a:r>
            <a:r>
              <a:rPr altLang="en-US" dirty="0" lang="zh-TW" smtClean="0">
                <a:uFillTx/>
                <a:latin charset="-120" panose="020B0604030504040204" pitchFamily="34" typeface="微軟正黑體"/>
                <a:ea charset="-120" panose="020B0604030504040204" pitchFamily="34" typeface="微軟正黑體"/>
              </a:rPr>
              <a:t>裡面找</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如果找不到再建造一個新的</a:t>
            </a:r>
            <a:endParaRPr altLang="zh-TW" dirty="0" lang="en-US" smtClean="0">
              <a:uFillTx/>
              <a:latin charset="-120" panose="020B0604030504040204" pitchFamily="34" typeface="微軟正黑體"/>
              <a:ea charset="-120" panose="020B0604030504040204" pitchFamily="34" typeface="微軟正黑體"/>
            </a:endParaRPr>
          </a:p>
          <a:p>
            <a:endParaRPr altLang="zh-TW" dirty="0" lang="en-US">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如此一來才能減少記憶體空間的使用</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5" name="矩形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497282" y="1332633"/>
            <a:ext cx="6325917" cy="292967"/>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6" name="直線單箭頭接點 15"/>
          <p:cNvCxnSpPr xmlns:c="http://schemas.openxmlformats.org/drawingml/2006/chart" xmlns:pic="http://schemas.openxmlformats.org/drawingml/2006/picture" xmlns:dgm="http://schemas.openxmlformats.org/drawingml/2006/diagram">
            <a:endCxn id="32" idx="1"/>
          </p:cNvCxnSpPr>
          <p:nvPr/>
        </p:nvCxnSpPr>
        <p:spPr xmlns:c="http://schemas.openxmlformats.org/drawingml/2006/chart" xmlns:pic="http://schemas.openxmlformats.org/drawingml/2006/picture" xmlns:dgm="http://schemas.openxmlformats.org/drawingml/2006/diagram">
          <a:xfrm>
            <a:off x="6712703" y="2230508"/>
            <a:ext cx="1458840" cy="351842"/>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pic>
        <p:nvPicPr>
          <p:cNvPr xmlns:c="http://schemas.openxmlformats.org/drawingml/2006/chart" xmlns:pic="http://schemas.openxmlformats.org/drawingml/2006/picture" xmlns:dgm="http://schemas.openxmlformats.org/drawingml/2006/diagram" id="10" name="圖片 9"/>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495896" y="4530450"/>
            <a:ext cx="6709589" cy="1304294"/>
          </a:xfrm>
          <a:prstGeom prst="rect">
            <a:avLst/>
          </a:prstGeom>
        </p:spPr>
      </p:pic>
      <p:pic>
        <p:nvPicPr>
          <p:cNvPr xmlns:c="http://schemas.openxmlformats.org/drawingml/2006/chart" xmlns:pic="http://schemas.openxmlformats.org/drawingml/2006/picture" xmlns:dgm="http://schemas.openxmlformats.org/drawingml/2006/diagram" id="11" name="圖片 1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4"/>
          <a:srcRect b="17788" r="35695"/>
          <a:stretch/>
        </p:blipFill>
        <p:spPr xmlns:c="http://schemas.openxmlformats.org/drawingml/2006/chart" xmlns:pic="http://schemas.openxmlformats.org/drawingml/2006/picture" xmlns:dgm="http://schemas.openxmlformats.org/drawingml/2006/diagram">
          <a:xfrm>
            <a:off x="8171543" y="5182597"/>
            <a:ext cx="2215055" cy="999493"/>
          </a:xfrm>
          <a:prstGeom prst="rect">
            <a:avLst/>
          </a:prstGeom>
        </p:spPr>
      </p:pic>
      <p:cxnSp>
        <p:nvCxnSpPr>
          <p:cNvPr xmlns:c="http://schemas.openxmlformats.org/drawingml/2006/chart" xmlns:pic="http://schemas.openxmlformats.org/drawingml/2006/picture" xmlns:dgm="http://schemas.openxmlformats.org/drawingml/2006/diagram" id="20" name="直線單箭頭接點 19"/>
          <p:cNvCxnSpPr xmlns:c="http://schemas.openxmlformats.org/drawingml/2006/chart" xmlns:pic="http://schemas.openxmlformats.org/drawingml/2006/picture" xmlns:dgm="http://schemas.openxmlformats.org/drawingml/2006/diagram">
            <a:endCxn id="11" idx="1"/>
          </p:cNvCxnSpPr>
          <p:nvPr/>
        </p:nvCxnSpPr>
        <p:spPr xmlns:c="http://schemas.openxmlformats.org/drawingml/2006/chart" xmlns:pic="http://schemas.openxmlformats.org/drawingml/2006/picture" xmlns:dgm="http://schemas.openxmlformats.org/drawingml/2006/diagram">
          <a:xfrm>
            <a:off x="6850743" y="5573486"/>
            <a:ext cx="1320800" cy="108858"/>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4" name="矩形 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95896" y="5073740"/>
            <a:ext cx="6354847" cy="608603"/>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5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Observer</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觀察者模式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5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708603" y="1810248"/>
            <a:ext cx="2694888" cy="132343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2000">
                <a:uFillTx/>
                <a:latin charset="-120" panose="020B0604030504040204" pitchFamily="34" typeface="微軟正黑體"/>
                <a:ea charset="-120" panose="020B0604030504040204" pitchFamily="34" typeface="微軟正黑體"/>
              </a:rPr>
              <a:t>Observer</a:t>
            </a:r>
            <a:r>
              <a:rPr altLang="en-US" dirty="0" lang="zh-TW" smtClean="0" sz="2000">
                <a:uFillTx/>
                <a:latin charset="-120" panose="020B0604030504040204" pitchFamily="34" typeface="微軟正黑體"/>
                <a:ea charset="-120" panose="020B0604030504040204" pitchFamily="34" typeface="微軟正黑體"/>
              </a:rPr>
              <a:t>很簡單</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就是當</a:t>
            </a:r>
            <a:r>
              <a:rPr altLang="zh-TW" dirty="0" lang="en-US" smtClean="0" sz="2000">
                <a:uFillTx/>
                <a:latin charset="-120" panose="020B0604030504040204" pitchFamily="34" typeface="微軟正黑體"/>
                <a:ea charset="-120" panose="020B0604030504040204" pitchFamily="34" typeface="微軟正黑體"/>
              </a:rPr>
              <a:t>Subject</a:t>
            </a:r>
            <a:r>
              <a:rPr altLang="en-US" dirty="0" lang="zh-TW" smtClean="0" sz="2000">
                <a:uFillTx/>
                <a:latin charset="-120" panose="020B0604030504040204" pitchFamily="34" typeface="微軟正黑體"/>
                <a:ea charset="-120" panose="020B0604030504040204" pitchFamily="34" typeface="微軟正黑體"/>
              </a:rPr>
              <a:t>改變時</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要通知所有的</a:t>
            </a:r>
            <a:r>
              <a:rPr altLang="zh-TW" dirty="0" lang="en-US" smtClean="0" sz="2000">
                <a:uFillTx/>
                <a:latin charset="-120" panose="020B0604030504040204" pitchFamily="34" typeface="微軟正黑體"/>
                <a:ea charset="-120" panose="020B0604030504040204" pitchFamily="34" typeface="微軟正黑體"/>
              </a:rPr>
              <a:t>Observer</a:t>
            </a:r>
            <a:r>
              <a:rPr altLang="en-US" dirty="0" lang="zh-TW" smtClean="0" sz="2000">
                <a:uFillTx/>
                <a:latin charset="-120" panose="020B0604030504040204" pitchFamily="34" typeface="微軟正黑體"/>
                <a:ea charset="-120" panose="020B0604030504040204" pitchFamily="34" typeface="微軟正黑體"/>
              </a:rPr>
              <a:t>要更新了</a:t>
            </a:r>
            <a:r>
              <a:rPr altLang="zh-TW" dirty="0" lang="en-US" smtClean="0" sz="2000">
                <a:uFillTx/>
                <a:latin charset="-120" panose="020B0604030504040204" pitchFamily="34" typeface="微軟正黑體"/>
                <a:ea charset="-120" panose="020B0604030504040204" pitchFamily="34" typeface="微軟正黑體"/>
              </a:rPr>
              <a:t>~~</a:t>
            </a:r>
            <a:endParaRPr altLang="en-US" dirty="0" lang="zh-TW" sz="20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https://az787680.vo.msecnd.net/user/joysdw12/1303/201331317395830.png" id="15362"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5859690" y="1402019"/>
            <a:ext cx="5577498" cy="4197803"/>
          </a:xfrm>
          <a:prstGeom prst="rect">
            <a:avLst/>
          </a:prstGeom>
          <a:noFill/>
        </p:spPr>
      </p:pic>
      <p:pic>
        <p:nvPicPr>
          <p:cNvPr xmlns:c="http://schemas.openxmlformats.org/drawingml/2006/chart" xmlns:pic="http://schemas.openxmlformats.org/drawingml/2006/picture" xmlns:dgm="http://schemas.openxmlformats.org/drawingml/2006/diagram" descr="https://az787680.vo.msecnd.net/user/joysdw12/1303/2013313172150405.png" id="15364" name="Picture 4"/>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a:srcRect/>
          <a:stretch>
            <a:fillRect/>
          </a:stretch>
        </p:blipFill>
        <p:spPr xmlns:c="http://schemas.openxmlformats.org/drawingml/2006/chart" xmlns:pic="http://schemas.openxmlformats.org/drawingml/2006/picture" xmlns:dgm="http://schemas.openxmlformats.org/drawingml/2006/diagram" bwMode="auto">
          <a:xfrm>
            <a:off x="968375" y="3411032"/>
            <a:ext cx="4387396" cy="3287312"/>
          </a:xfrm>
          <a:prstGeom prst="rect">
            <a:avLst/>
          </a:prstGeom>
          <a:noFill/>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5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7" name="文字方塊 2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282388" y="1117626"/>
            <a:ext cx="4674412"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先把</a:t>
            </a:r>
            <a:r>
              <a:rPr altLang="zh-TW" dirty="0" lang="en-US" smtClean="0">
                <a:uFillTx/>
                <a:latin charset="-120" panose="020B0604030504040204" pitchFamily="34" typeface="微軟正黑體"/>
                <a:ea charset="-120" panose="020B0604030504040204" pitchFamily="34" typeface="微軟正黑體"/>
              </a:rPr>
              <a:t>Subject</a:t>
            </a:r>
            <a:r>
              <a:rPr altLang="en-US" dirty="0" lang="zh-TW" smtClean="0">
                <a:uFillTx/>
                <a:latin charset="-120" panose="020B0604030504040204" pitchFamily="34" typeface="微軟正黑體"/>
                <a:ea charset="-120" panose="020B0604030504040204" pitchFamily="34" typeface="微軟正黑體"/>
              </a:rPr>
              <a:t>、</a:t>
            </a:r>
            <a:r>
              <a:rPr altLang="zh-TW" dirty="0" lang="en-US" smtClean="0">
                <a:uFillTx/>
                <a:latin charset="-120" panose="020B0604030504040204" pitchFamily="34" typeface="微軟正黑體"/>
                <a:ea charset="-120" panose="020B0604030504040204" pitchFamily="34" typeface="微軟正黑體"/>
              </a:rPr>
              <a:t>Observer</a:t>
            </a:r>
            <a:r>
              <a:rPr altLang="en-US" dirty="0" lang="zh-TW" smtClean="0">
                <a:uFillTx/>
                <a:latin charset="-120" panose="020B0604030504040204" pitchFamily="34" typeface="微軟正黑體"/>
                <a:ea charset="-120" panose="020B0604030504040204" pitchFamily="34" typeface="微軟正黑體"/>
              </a:rPr>
              <a:t>的方法定義出來</a:t>
            </a:r>
            <a:endParaRPr altLang="en-US" dirty="0" lang="zh-TW">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2"/>
          <a:srcRect b="7196"/>
          <a:stretch/>
        </p:blipFill>
        <p:spPr xmlns:c="http://schemas.openxmlformats.org/drawingml/2006/chart" xmlns:pic="http://schemas.openxmlformats.org/drawingml/2006/picture" xmlns:dgm="http://schemas.openxmlformats.org/drawingml/2006/diagram">
          <a:xfrm>
            <a:off x="945241" y="398413"/>
            <a:ext cx="3713845" cy="1807758"/>
          </a:xfrm>
          <a:prstGeom prst="rect">
            <a:avLst/>
          </a:prstGeom>
        </p:spPr>
      </p:pic>
      <p:pic>
        <p:nvPicPr>
          <p:cNvPr xmlns:c="http://schemas.openxmlformats.org/drawingml/2006/chart" xmlns:pic="http://schemas.openxmlformats.org/drawingml/2006/picture" xmlns:dgm="http://schemas.openxmlformats.org/drawingml/2006/diagram" id="5" name="圖片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945241" y="2293255"/>
            <a:ext cx="6534150" cy="4448175"/>
          </a:xfrm>
          <a:prstGeom prst="rect">
            <a:avLst/>
          </a:prstGeom>
        </p:spPr>
      </p:pic>
      <p:sp>
        <p:nvSpPr>
          <p:cNvPr xmlns:c="http://schemas.openxmlformats.org/drawingml/2006/chart" xmlns:pic="http://schemas.openxmlformats.org/drawingml/2006/picture" xmlns:dgm="http://schemas.openxmlformats.org/drawingml/2006/diagram" id="14" name="矩形 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82256" y="2738332"/>
            <a:ext cx="6140678" cy="267972"/>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7" name="直線單箭頭接點 16"/>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7522934" y="2859314"/>
            <a:ext cx="393472" cy="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8" name="文字方塊 1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916406" y="2536148"/>
            <a:ext cx="4275594"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用一個</a:t>
            </a:r>
            <a:r>
              <a:rPr altLang="zh-TW" dirty="0" err="1" lang="en-US" smtClean="0">
                <a:uFillTx/>
                <a:latin charset="-120" panose="020B0604030504040204" pitchFamily="34" typeface="微軟正黑體"/>
                <a:ea charset="-120" panose="020B0604030504040204" pitchFamily="34" typeface="微軟正黑體"/>
              </a:rPr>
              <a:t>ArrayList</a:t>
            </a:r>
            <a:r>
              <a:rPr altLang="en-US" dirty="0" lang="zh-TW" smtClean="0">
                <a:uFillTx/>
                <a:latin charset="-120" panose="020B0604030504040204" pitchFamily="34" typeface="微軟正黑體"/>
                <a:ea charset="-120" panose="020B0604030504040204" pitchFamily="34" typeface="微軟正黑體"/>
              </a:rPr>
              <a:t>來儲存有訂閱這個</a:t>
            </a:r>
            <a:r>
              <a:rPr altLang="zh-TW" dirty="0" lang="en-US" smtClean="0">
                <a:uFillTx/>
                <a:latin charset="-120" panose="020B0604030504040204" pitchFamily="34" typeface="微軟正黑體"/>
                <a:ea charset="-120" panose="020B0604030504040204" pitchFamily="34" typeface="微軟正黑體"/>
              </a:rPr>
              <a:t>Subject</a:t>
            </a:r>
            <a:r>
              <a:rPr altLang="en-US" dirty="0" lang="zh-TW" smtClean="0">
                <a:uFillTx/>
                <a:latin charset="-120" panose="020B0604030504040204" pitchFamily="34" typeface="微軟正黑體"/>
                <a:ea charset="-120" panose="020B0604030504040204" pitchFamily="34" typeface="微軟正黑體"/>
              </a:rPr>
              <a:t>的訂閱者</a:t>
            </a:r>
            <a:r>
              <a:rPr altLang="zh-TW" dirty="0" lang="en-US" smtClean="0">
                <a:uFillTx/>
                <a:latin charset="-120" panose="020B0604030504040204" pitchFamily="34" typeface="微軟正黑體"/>
                <a:ea charset="-120" panose="020B0604030504040204" pitchFamily="34" typeface="微軟正黑體"/>
              </a:rPr>
              <a:t>(Observer)</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9" name="矩形 1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60485" y="2989943"/>
            <a:ext cx="6140678" cy="1306286"/>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0" name="直線單箭頭接點 19"/>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7522934" y="3708400"/>
            <a:ext cx="393472" cy="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1" name="文字方塊 2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916406" y="3336168"/>
            <a:ext cx="3419251"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註冊新的</a:t>
            </a:r>
            <a:r>
              <a:rPr altLang="en-US" dirty="0" lang="zh-TW" smtClean="0">
                <a:uFillTx/>
                <a:latin charset="-120" panose="020B0604030504040204" pitchFamily="34" typeface="微軟正黑體"/>
                <a:ea charset="-120" panose="020B0604030504040204" pitchFamily="34" typeface="微軟正黑體"/>
              </a:rPr>
              <a:t>訂閱者</a:t>
            </a:r>
            <a:r>
              <a:rPr altLang="zh-TW" dirty="0" lang="en-US" smtClean="0">
                <a:uFillTx/>
                <a:latin charset="-120" panose="020B0604030504040204" pitchFamily="34" typeface="微軟正黑體"/>
                <a:ea charset="-120" panose="020B0604030504040204" pitchFamily="34" typeface="微軟正黑體"/>
              </a:rPr>
              <a:t>(Observer)</a:t>
            </a:r>
            <a:endParaRPr altLang="en-US" dirty="0" lang="zh-TW"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或</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刪除原有的</a:t>
            </a:r>
            <a:r>
              <a:rPr altLang="en-US" dirty="0" lang="zh-TW" smtClean="0">
                <a:uFillTx/>
                <a:latin charset="-120" panose="020B0604030504040204" pitchFamily="34" typeface="微軟正黑體"/>
                <a:ea charset="-120" panose="020B0604030504040204" pitchFamily="34" typeface="微軟正黑體"/>
              </a:rPr>
              <a:t>訂閱者</a:t>
            </a:r>
            <a:r>
              <a:rPr altLang="zh-TW" dirty="0" lang="en-US" smtClean="0">
                <a:uFillTx/>
                <a:latin charset="-120" panose="020B0604030504040204" pitchFamily="34" typeface="微軟正黑體"/>
                <a:ea charset="-120" panose="020B0604030504040204" pitchFamily="34" typeface="微軟正黑體"/>
              </a:rPr>
              <a:t>(Observer)</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24" name="矩形 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66930" y="4291575"/>
            <a:ext cx="6140678" cy="1093225"/>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5" name="直線單箭頭接點 24"/>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7522934" y="4905828"/>
            <a:ext cx="393472" cy="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6" name="文字方塊 2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916406" y="4488957"/>
            <a:ext cx="3261217"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用一個迴圈跑過所有</a:t>
            </a:r>
            <a:r>
              <a:rPr altLang="zh-TW" dirty="0" err="1" lang="en-US" smtClean="0">
                <a:uFillTx/>
                <a:latin charset="-120" panose="020B0604030504040204" pitchFamily="34" typeface="微軟正黑體"/>
                <a:ea charset="-120" panose="020B0604030504040204" pitchFamily="34" typeface="微軟正黑體"/>
              </a:rPr>
              <a:t>A</a:t>
            </a:r>
            <a:r>
              <a:rPr altLang="zh-TW" dirty="0" err="1" lang="en-US" smtClean="0">
                <a:uFillTx/>
                <a:latin charset="-120" panose="020B0604030504040204" pitchFamily="34" typeface="微軟正黑體"/>
                <a:ea charset="-120" panose="020B0604030504040204" pitchFamily="34" typeface="微軟正黑體"/>
              </a:rPr>
              <a:t>rrayList</a:t>
            </a:r>
            <a:r>
              <a:rPr altLang="en-US" dirty="0" lang="zh-TW" smtClean="0">
                <a:uFillTx/>
                <a:latin charset="-120" panose="020B0604030504040204" pitchFamily="34" typeface="微軟正黑體"/>
                <a:ea charset="-120" panose="020B0604030504040204" pitchFamily="34" typeface="微軟正黑體"/>
              </a:rPr>
              <a:t>裡面的</a:t>
            </a:r>
            <a:r>
              <a:rPr altLang="en-US" dirty="0" lang="zh-TW" smtClean="0">
                <a:uFillTx/>
                <a:latin charset="-120" panose="020B0604030504040204" pitchFamily="34" typeface="微軟正黑體"/>
                <a:ea charset="-120" panose="020B0604030504040204" pitchFamily="34" typeface="微軟正黑體"/>
              </a:rPr>
              <a:t>訂閱者</a:t>
            </a:r>
            <a:r>
              <a:rPr altLang="zh-TW" dirty="0" lang="en-US" smtClean="0">
                <a:uFillTx/>
                <a:latin charset="-120" panose="020B0604030504040204" pitchFamily="34" typeface="微軟正黑體"/>
                <a:ea charset="-120" panose="020B0604030504040204" pitchFamily="34" typeface="微軟正黑體"/>
              </a:rPr>
              <a:t>(Observer)</a:t>
            </a:r>
            <a:endParaRPr altLang="en-US" dirty="0" lang="zh-TW"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並把新的新聞通知她們更新</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30" name="矩形 2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60485" y="5389878"/>
            <a:ext cx="6140678" cy="1093225"/>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31" name="直線單箭頭接點 30"/>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7535824" y="6074228"/>
            <a:ext cx="393472" cy="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33" name="文字方塊 3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916406" y="5759889"/>
            <a:ext cx="3261217"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更新新聞</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同時通知所有訂閱者更新</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5" name="內容版面配置區 4"/>
          <p:cNvPicPr xmlns:c="http://schemas.openxmlformats.org/drawingml/2006/chart" xmlns:pic="http://schemas.openxmlformats.org/drawingml/2006/picture" xmlns:dgm="http://schemas.openxmlformats.org/drawingml/2006/diagram">
            <a:picLocks noChangeAspect="1" noGrp="1"/>
          </p:cNvPicPr>
          <p:nvPr>
            <p:ph idx="1"/>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6237384" y="1683656"/>
            <a:ext cx="5603349" cy="3753077"/>
          </a:xfrm>
        </p:spPr>
      </p:pic>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838200" y="624114"/>
            <a:ext cx="5675142" cy="5847024"/>
          </a:xfrm>
        </p:spPr>
        <p:txBody xmlns:c="http://schemas.openxmlformats.org/drawingml/2006/chart" xmlns:pic="http://schemas.openxmlformats.org/drawingml/2006/picture" xmlns:dgm="http://schemas.openxmlformats.org/drawingml/2006/diagram">
          <a:bodyPr>
            <a:normAutofit/>
          </a:bodyPr>
          <a:lstStyle/>
          <a:p>
            <a:r>
              <a:rPr altLang="en-US" dirty="0" lang="zh-TW" smtClean="0" sz="2400">
                <a:uFillTx/>
                <a:latin charset="-120" panose="020B0604030504040204" pitchFamily="34" typeface="微軟正黑體"/>
                <a:ea charset="-120" panose="020B0604030504040204" pitchFamily="34" typeface="微軟正黑體"/>
              </a:rPr>
              <a:t>簡單說呢</a:t>
            </a:r>
            <a:r>
              <a:rPr altLang="zh-TW" dirty="0" lang="en-US" smtClean="0" sz="2400">
                <a:uFillTx/>
                <a:latin charset="-120" panose="020B0604030504040204" pitchFamily="34" typeface="微軟正黑體"/>
                <a:ea charset="-120" panose="020B0604030504040204" pitchFamily="34" typeface="微軟正黑體"/>
              </a:rPr>
              <a:t/>
            </a:r>
            <a:br>
              <a:rPr altLang="zh-TW" dirty="0" lang="en-US" smtClean="0" sz="2400">
                <a:uFillTx/>
                <a:latin charset="-120" panose="020B0604030504040204" pitchFamily="34" typeface="微軟正黑體"/>
                <a:ea charset="-120" panose="020B0604030504040204" pitchFamily="34" typeface="微軟正黑體"/>
              </a:rPr>
            </a:br>
            <a:r>
              <a:rPr altLang="en-US" dirty="0" lang="zh-TW" sz="2400">
                <a:uFillTx/>
                <a:latin charset="-120" panose="020B0604030504040204" pitchFamily="34" typeface="微軟正黑體"/>
                <a:ea charset="-120" panose="020B0604030504040204" pitchFamily="34" typeface="微軟正黑體"/>
              </a:rPr>
              <a:t>就是</a:t>
            </a:r>
            <a:r>
              <a:rPr altLang="en-US" dirty="0" lang="zh-TW" smtClean="0" sz="2400">
                <a:uFillTx/>
                <a:latin charset="-120" panose="020B0604030504040204" pitchFamily="34" typeface="微軟正黑體"/>
                <a:ea charset="-120" panose="020B0604030504040204" pitchFamily="34" typeface="微軟正黑體"/>
              </a:rPr>
              <a:t>子類別要能夠取代父類別</a:t>
            </a:r>
            <a:r>
              <a:rPr altLang="zh-TW" dirty="0" lang="en-US" smtClean="0" sz="2400">
                <a:uFillTx/>
                <a:latin charset="-120" panose="020B0604030504040204" pitchFamily="34" typeface="微軟正黑體"/>
                <a:ea charset="-120" panose="020B0604030504040204" pitchFamily="34" typeface="微軟正黑體"/>
              </a:rPr>
              <a:t/>
            </a:r>
            <a:br>
              <a:rPr altLang="zh-TW" dirty="0" lang="en-US" smtClean="0" sz="2400">
                <a:uFillTx/>
                <a:latin charset="-120" panose="020B0604030504040204" pitchFamily="34" typeface="微軟正黑體"/>
                <a:ea charset="-120" panose="020B0604030504040204" pitchFamily="34" typeface="微軟正黑體"/>
              </a:rPr>
            </a:br>
            <a:r>
              <a:rPr altLang="en-US" dirty="0" lang="zh-TW" smtClean="0" sz="2400">
                <a:uFillTx/>
                <a:latin charset="-120" panose="020B0604030504040204" pitchFamily="34" typeface="微軟正黑體"/>
                <a:ea charset="-120" panose="020B0604030504040204" pitchFamily="34" typeface="微軟正黑體"/>
              </a:rPr>
              <a:t>然後情況要合理</a:t>
            </a:r>
            <a:r>
              <a:rPr altLang="zh-TW" dirty="0" lang="en-US" smtClean="0" sz="2400">
                <a:uFillTx/>
                <a:latin charset="-120" panose="020B0604030504040204" pitchFamily="34" typeface="微軟正黑體"/>
                <a:ea charset="-120" panose="020B0604030504040204" pitchFamily="34" typeface="微軟正黑體"/>
              </a:rPr>
              <a:t/>
            </a:r>
            <a:br>
              <a:rPr altLang="zh-TW" dirty="0" lang="en-US" smtClean="0" sz="2400">
                <a:uFillTx/>
                <a:latin charset="-120" panose="020B0604030504040204" pitchFamily="34" typeface="微軟正黑體"/>
                <a:ea charset="-120" panose="020B0604030504040204" pitchFamily="34" typeface="微軟正黑體"/>
              </a:rPr>
            </a:br>
            <a:r>
              <a:rPr altLang="zh-TW" dirty="0" lang="en-US" smtClean="0" sz="2400">
                <a:uFillTx/>
                <a:latin charset="-120" panose="020B0604030504040204" pitchFamily="34" typeface="微軟正黑體"/>
                <a:ea charset="-120" panose="020B0604030504040204" pitchFamily="34" typeface="微軟正黑體"/>
              </a:rPr>
              <a:t/>
            </a:r>
            <a:br>
              <a:rPr altLang="zh-TW" dirty="0" lang="en-US" smtClean="0" sz="2400">
                <a:uFillTx/>
                <a:latin charset="-120" panose="020B0604030504040204" pitchFamily="34" typeface="微軟正黑體"/>
                <a:ea charset="-120" panose="020B0604030504040204" pitchFamily="34" typeface="微軟正黑體"/>
              </a:rPr>
            </a:br>
            <a:r>
              <a:rPr altLang="en-US" dirty="0" lang="zh-TW" smtClean="0" sz="2400">
                <a:uFillTx/>
                <a:latin charset="-120" panose="020B0604030504040204" pitchFamily="34" typeface="微軟正黑體"/>
                <a:ea charset="-120" panose="020B0604030504040204" pitchFamily="34" typeface="微軟正黑體"/>
              </a:rPr>
              <a:t>子類別不要繼承一個</a:t>
            </a:r>
            <a:r>
              <a:rPr altLang="en-US" dirty="0" lang="zh-TW" sz="2400">
                <a:uFillTx/>
                <a:latin charset="-120" panose="020B0604030504040204" pitchFamily="34" typeface="微軟正黑體"/>
                <a:ea charset="-120" panose="020B0604030504040204" pitchFamily="34" typeface="微軟正黑體"/>
              </a:rPr>
              <a:t>父</a:t>
            </a:r>
            <a:r>
              <a:rPr altLang="en-US" dirty="0" lang="zh-TW" smtClean="0" sz="2400">
                <a:uFillTx/>
                <a:latin charset="-120" panose="020B0604030504040204" pitchFamily="34" typeface="微軟正黑體"/>
                <a:ea charset="-120" panose="020B0604030504040204" pitchFamily="34" typeface="微軟正黑體"/>
              </a:rPr>
              <a:t>類別是跟他毫無相關的</a:t>
            </a:r>
            <a:r>
              <a:rPr altLang="zh-TW" dirty="0" lang="en-US" smtClean="0" sz="2400">
                <a:uFillTx/>
                <a:latin charset="-120" panose="020B0604030504040204" pitchFamily="34" typeface="微軟正黑體"/>
                <a:ea charset="-120" panose="020B0604030504040204" pitchFamily="34" typeface="微軟正黑體"/>
              </a:rPr>
              <a:t/>
            </a:r>
            <a:br>
              <a:rPr altLang="zh-TW" dirty="0" lang="en-US" smtClean="0" sz="2400">
                <a:uFillTx/>
                <a:latin charset="-120" panose="020B0604030504040204" pitchFamily="34" typeface="微軟正黑體"/>
                <a:ea charset="-120" panose="020B0604030504040204" pitchFamily="34" typeface="微軟正黑體"/>
              </a:rPr>
            </a:br>
            <a:r>
              <a:rPr altLang="zh-TW" dirty="0" lang="en-US" sz="2400">
                <a:uFillTx/>
                <a:latin charset="-120" panose="020B0604030504040204" pitchFamily="34" typeface="微軟正黑體"/>
                <a:ea charset="-120" panose="020B0604030504040204" pitchFamily="34" typeface="微軟正黑體"/>
              </a:rPr>
              <a:t/>
            </a:r>
            <a:br>
              <a:rPr altLang="zh-TW" dirty="0" lang="en-US" sz="2400">
                <a:uFillTx/>
                <a:latin charset="-120" panose="020B0604030504040204" pitchFamily="34" typeface="微軟正黑體"/>
                <a:ea charset="-120" panose="020B0604030504040204" pitchFamily="34" typeface="微軟正黑體"/>
              </a:rPr>
            </a:br>
            <a:r>
              <a:rPr altLang="en-US" dirty="0" lang="zh-TW" smtClean="0" sz="2400">
                <a:uFillTx/>
                <a:latin charset="-120" panose="020B0604030504040204" pitchFamily="34" typeface="微軟正黑體"/>
                <a:ea charset="-120" panose="020B0604030504040204" pitchFamily="34" typeface="微軟正黑體"/>
              </a:rPr>
              <a:t>那為什麼右邊那張圖左邊的設計比右邊差呢</a:t>
            </a:r>
            <a:r>
              <a:rPr altLang="zh-TW" dirty="0" lang="en-US" smtClean="0" sz="2400">
                <a:uFillTx/>
                <a:latin charset="-120" panose="020B0604030504040204" pitchFamily="34" typeface="微軟正黑體"/>
                <a:ea charset="-120" panose="020B0604030504040204" pitchFamily="34" typeface="微軟正黑體"/>
              </a:rPr>
              <a:t>?</a:t>
            </a:r>
            <a:br>
              <a:rPr altLang="zh-TW" dirty="0" lang="en-US" smtClean="0" sz="2400">
                <a:uFillTx/>
                <a:latin charset="-120" panose="020B0604030504040204" pitchFamily="34" typeface="微軟正黑體"/>
                <a:ea charset="-120" panose="020B0604030504040204" pitchFamily="34" typeface="微軟正黑體"/>
              </a:rPr>
            </a:br>
            <a:r>
              <a:rPr altLang="en-US" dirty="0" lang="zh-TW" smtClean="0" sz="2400">
                <a:solidFill>
                  <a:srgbClr val="FF0000"/>
                </a:solidFill>
                <a:uFillTx/>
                <a:latin charset="-120" panose="020B0604030504040204" pitchFamily="34" typeface="微軟正黑體"/>
                <a:ea charset="-120" panose="020B0604030504040204" pitchFamily="34" typeface="微軟正黑體"/>
              </a:rPr>
              <a:t>因為左邊違反了</a:t>
            </a:r>
            <a:r>
              <a:rPr altLang="zh-TW" dirty="0" lang="en-US" smtClean="0" sz="2400">
                <a:solidFill>
                  <a:srgbClr val="FF0000"/>
                </a:solidFill>
                <a:uFillTx/>
                <a:latin charset="-120" panose="020B0604030504040204" pitchFamily="34" typeface="微軟正黑體"/>
                <a:ea charset="-120" panose="020B0604030504040204" pitchFamily="34" typeface="微軟正黑體"/>
              </a:rPr>
              <a:t>LSP</a:t>
            </a:r>
            <a:br>
              <a:rPr altLang="zh-TW" dirty="0" lang="en-US" smtClean="0" sz="2400">
                <a:solidFill>
                  <a:srgbClr val="FF0000"/>
                </a:solidFill>
                <a:uFillTx/>
                <a:latin charset="-120" panose="020B0604030504040204" pitchFamily="34" typeface="微軟正黑體"/>
                <a:ea charset="-120" panose="020B0604030504040204" pitchFamily="34" typeface="微軟正黑體"/>
              </a:rPr>
            </a:br>
            <a:r>
              <a:rPr altLang="zh-TW" dirty="0" lang="en-US" smtClean="0" sz="2400">
                <a:solidFill>
                  <a:srgbClr val="FF0000"/>
                </a:solidFill>
                <a:uFillTx/>
                <a:latin charset="-120" panose="020B0604030504040204" pitchFamily="34" typeface="微軟正黑體"/>
                <a:ea charset="-120" panose="020B0604030504040204" pitchFamily="34" typeface="微軟正黑體"/>
              </a:rPr>
              <a:t>List</a:t>
            </a:r>
            <a:r>
              <a:rPr altLang="en-US" dirty="0" lang="zh-TW" smtClean="0" sz="2400">
                <a:solidFill>
                  <a:srgbClr val="FF0000"/>
                </a:solidFill>
                <a:uFillTx/>
                <a:latin charset="-120" panose="020B0604030504040204" pitchFamily="34" typeface="微軟正黑體"/>
                <a:ea charset="-120" panose="020B0604030504040204" pitchFamily="34" typeface="微軟正黑體"/>
              </a:rPr>
              <a:t>的方法跟</a:t>
            </a:r>
            <a:r>
              <a:rPr altLang="zh-TW" dirty="0" lang="en-US" smtClean="0" sz="2400">
                <a:solidFill>
                  <a:srgbClr val="FF0000"/>
                </a:solidFill>
                <a:uFillTx/>
                <a:latin charset="-120" panose="020B0604030504040204" pitchFamily="34" typeface="微軟正黑體"/>
                <a:ea charset="-120" panose="020B0604030504040204" pitchFamily="34" typeface="微軟正黑體"/>
              </a:rPr>
              <a:t>Stack</a:t>
            </a:r>
            <a:r>
              <a:rPr altLang="en-US" dirty="0" lang="zh-TW" smtClean="0" sz="2400">
                <a:solidFill>
                  <a:srgbClr val="FF0000"/>
                </a:solidFill>
                <a:uFillTx/>
                <a:latin charset="-120" panose="020B0604030504040204" pitchFamily="34" typeface="微軟正黑體"/>
                <a:ea charset="-120" panose="020B0604030504040204" pitchFamily="34" typeface="微軟正黑體"/>
              </a:rPr>
              <a:t>的方法毫不相關</a:t>
            </a:r>
            <a:r>
              <a:rPr altLang="zh-TW" dirty="0" lang="en-US" smtClean="0" sz="2400">
                <a:solidFill>
                  <a:srgbClr val="FF0000"/>
                </a:solidFill>
                <a:uFillTx/>
                <a:latin charset="-120" panose="020B0604030504040204" pitchFamily="34" typeface="微軟正黑體"/>
                <a:ea charset="-120" panose="020B0604030504040204" pitchFamily="34" typeface="微軟正黑體"/>
              </a:rPr>
              <a:t/>
            </a:r>
            <a:br>
              <a:rPr altLang="zh-TW" dirty="0" lang="en-US" smtClean="0" sz="2400">
                <a:solidFill>
                  <a:srgbClr val="FF0000"/>
                </a:solidFill>
                <a:uFillTx/>
                <a:latin charset="-120" panose="020B0604030504040204" pitchFamily="34" typeface="微軟正黑體"/>
                <a:ea charset="-120" panose="020B0604030504040204" pitchFamily="34" typeface="微軟正黑體"/>
              </a:rPr>
            </a:br>
            <a:r>
              <a:rPr altLang="en-US" dirty="0" lang="zh-TW" smtClean="0" sz="2400">
                <a:solidFill>
                  <a:srgbClr val="FF0000"/>
                </a:solidFill>
                <a:uFillTx/>
                <a:latin charset="-120" panose="020B0604030504040204" pitchFamily="34" typeface="微軟正黑體"/>
                <a:ea charset="-120" panose="020B0604030504040204" pitchFamily="34" typeface="微軟正黑體"/>
              </a:rPr>
              <a:t>因此</a:t>
            </a:r>
            <a:r>
              <a:rPr altLang="zh-TW" dirty="0" lang="en-US" smtClean="0" sz="2400">
                <a:solidFill>
                  <a:srgbClr val="FF0000"/>
                </a:solidFill>
                <a:uFillTx/>
                <a:latin charset="-120" panose="020B0604030504040204" pitchFamily="34" typeface="微軟正黑體"/>
                <a:ea charset="-120" panose="020B0604030504040204" pitchFamily="34" typeface="微軟正黑體"/>
              </a:rPr>
              <a:t>Stack</a:t>
            </a:r>
            <a:r>
              <a:rPr altLang="en-US" dirty="0" lang="zh-TW" smtClean="0" sz="2400">
                <a:solidFill>
                  <a:srgbClr val="FF0000"/>
                </a:solidFill>
                <a:uFillTx/>
                <a:latin charset="-120" panose="020B0604030504040204" pitchFamily="34" typeface="微軟正黑體"/>
                <a:ea charset="-120" panose="020B0604030504040204" pitchFamily="34" typeface="微軟正黑體"/>
              </a:rPr>
              <a:t>不能遵循</a:t>
            </a:r>
            <a:r>
              <a:rPr altLang="en-US" dirty="0" lang="zh-TW" sz="2400">
                <a:solidFill>
                  <a:srgbClr val="FF0000"/>
                </a:solidFill>
                <a:uFillTx/>
                <a:latin charset="-120" panose="020B0604030504040204" pitchFamily="34" typeface="微軟正黑體"/>
                <a:ea charset="-120" panose="020B0604030504040204" pitchFamily="34" typeface="微軟正黑體"/>
              </a:rPr>
              <a:t>父</a:t>
            </a:r>
            <a:r>
              <a:rPr altLang="en-US" dirty="0" lang="zh-TW" smtClean="0" sz="2400">
                <a:solidFill>
                  <a:srgbClr val="FF0000"/>
                </a:solidFill>
                <a:uFillTx/>
                <a:latin charset="-120" panose="020B0604030504040204" pitchFamily="34" typeface="微軟正黑體"/>
                <a:ea charset="-120" panose="020B0604030504040204" pitchFamily="34" typeface="微軟正黑體"/>
              </a:rPr>
              <a:t>類別</a:t>
            </a:r>
            <a:r>
              <a:rPr altLang="zh-TW" dirty="0" lang="en-US" smtClean="0" sz="2400">
                <a:solidFill>
                  <a:srgbClr val="FF0000"/>
                </a:solidFill>
                <a:uFillTx/>
                <a:latin charset="-120" panose="020B0604030504040204" pitchFamily="34" typeface="微軟正黑體"/>
                <a:ea charset="-120" panose="020B0604030504040204" pitchFamily="34" typeface="微軟正黑體"/>
              </a:rPr>
              <a:t>List</a:t>
            </a:r>
            <a:r>
              <a:rPr altLang="en-US" dirty="0" lang="zh-TW" smtClean="0" sz="2400">
                <a:solidFill>
                  <a:srgbClr val="FF0000"/>
                </a:solidFill>
                <a:uFillTx/>
                <a:latin charset="-120" panose="020B0604030504040204" pitchFamily="34" typeface="微軟正黑體"/>
                <a:ea charset="-120" panose="020B0604030504040204" pitchFamily="34" typeface="微軟正黑體"/>
              </a:rPr>
              <a:t>的方法</a:t>
            </a:r>
            <a:r>
              <a:rPr altLang="zh-TW" dirty="0" lang="en-US" smtClean="0" sz="2400">
                <a:solidFill>
                  <a:srgbClr val="FF0000"/>
                </a:solidFill>
                <a:uFillTx/>
                <a:latin charset="-120" panose="020B0604030504040204" pitchFamily="34" typeface="微軟正黑體"/>
                <a:ea charset="-120" panose="020B0604030504040204" pitchFamily="34" typeface="微軟正黑體"/>
              </a:rPr>
              <a:t/>
            </a:r>
            <a:br>
              <a:rPr altLang="zh-TW" dirty="0" lang="en-US" smtClean="0" sz="2400">
                <a:solidFill>
                  <a:srgbClr val="FF0000"/>
                </a:solidFill>
                <a:uFillTx/>
                <a:latin charset="-120" panose="020B0604030504040204" pitchFamily="34" typeface="微軟正黑體"/>
                <a:ea charset="-120" panose="020B0604030504040204" pitchFamily="34" typeface="微軟正黑體"/>
              </a:rPr>
            </a:br>
            <a:r>
              <a:rPr altLang="en-US" dirty="0" lang="zh-TW" smtClean="0" sz="2400">
                <a:solidFill>
                  <a:srgbClr val="FF0000"/>
                </a:solidFill>
                <a:uFillTx/>
                <a:latin charset="-120" panose="020B0604030504040204" pitchFamily="34" typeface="微軟正黑體"/>
                <a:ea charset="-120" panose="020B0604030504040204" pitchFamily="34" typeface="微軟正黑體"/>
              </a:rPr>
              <a:t>所以這樣的設計不適合</a:t>
            </a:r>
            <a:r>
              <a:rPr altLang="zh-TW" dirty="0" lang="en-US" smtClean="0" sz="2400">
                <a:solidFill>
                  <a:srgbClr val="FF0000"/>
                </a:solidFill>
                <a:uFillTx/>
                <a:latin charset="-120" panose="020B0604030504040204" pitchFamily="34" typeface="微軟正黑體"/>
                <a:ea charset="-120" panose="020B0604030504040204" pitchFamily="34" typeface="微軟正黑體"/>
              </a:rPr>
              <a:t/>
            </a:r>
            <a:br>
              <a:rPr altLang="zh-TW" dirty="0" lang="en-US" smtClean="0" sz="2400">
                <a:solidFill>
                  <a:srgbClr val="FF0000"/>
                </a:solidFill>
                <a:uFillTx/>
                <a:latin charset="-120" panose="020B0604030504040204" pitchFamily="34" typeface="微軟正黑體"/>
                <a:ea charset="-120" panose="020B0604030504040204" pitchFamily="34" typeface="微軟正黑體"/>
              </a:rPr>
            </a:br>
            <a:r>
              <a:rPr altLang="en-US" dirty="0" lang="zh-TW" smtClean="0" sz="2400">
                <a:solidFill>
                  <a:srgbClr val="FF0000"/>
                </a:solidFill>
                <a:uFillTx/>
                <a:latin charset="-120" panose="020B0604030504040204" pitchFamily="34" typeface="微軟正黑體"/>
                <a:ea charset="-120" panose="020B0604030504040204" pitchFamily="34" typeface="微軟正黑體"/>
              </a:rPr>
              <a:t>如果硬要用，就用右邊的</a:t>
            </a:r>
            <a:r>
              <a:rPr altLang="zh-TW" dirty="0" lang="en-US" smtClean="0" sz="2400">
                <a:solidFill>
                  <a:srgbClr val="FF0000"/>
                </a:solidFill>
                <a:uFillTx/>
                <a:latin charset="-120" panose="020B0604030504040204" pitchFamily="34" typeface="微軟正黑體"/>
                <a:ea charset="-120" panose="020B0604030504040204" pitchFamily="34" typeface="微軟正黑體"/>
              </a:rPr>
              <a:t>Aggregation</a:t>
            </a:r>
            <a:r>
              <a:rPr altLang="en-US" dirty="0" lang="zh-TW" smtClean="0" sz="2400">
                <a:solidFill>
                  <a:srgbClr val="FF0000"/>
                </a:solidFill>
                <a:uFillTx/>
                <a:latin charset="-120" panose="020B0604030504040204" pitchFamily="34" typeface="微軟正黑體"/>
                <a:ea charset="-120" panose="020B0604030504040204" pitchFamily="34" typeface="微軟正黑體"/>
              </a:rPr>
              <a:t>的方式完成</a:t>
            </a:r>
            <a:r>
              <a:rPr altLang="zh-TW" dirty="0" lang="en-US" smtClean="0" sz="2400">
                <a:solidFill>
                  <a:srgbClr val="FF0000"/>
                </a:solidFill>
                <a:uFillTx/>
                <a:latin charset="-120" panose="020B0604030504040204" pitchFamily="34" typeface="微軟正黑體"/>
                <a:ea charset="-120" panose="020B0604030504040204" pitchFamily="34" typeface="微軟正黑體"/>
              </a:rPr>
              <a:t/>
            </a:r>
            <a:br>
              <a:rPr altLang="zh-TW" dirty="0" lang="en-US" smtClean="0" sz="2400">
                <a:solidFill>
                  <a:srgbClr val="FF0000"/>
                </a:solidFill>
                <a:uFillTx/>
                <a:latin charset="-120" panose="020B0604030504040204" pitchFamily="34" typeface="微軟正黑體"/>
                <a:ea charset="-120" panose="020B0604030504040204" pitchFamily="34" typeface="微軟正黑體"/>
              </a:rPr>
            </a:br>
            <a:r>
              <a:rPr altLang="zh-TW" dirty="0" lang="en-US" sz="2400">
                <a:solidFill>
                  <a:srgbClr val="FF0000"/>
                </a:solidFill>
                <a:uFillTx/>
                <a:latin charset="-120" panose="020B0604030504040204" pitchFamily="34" typeface="微軟正黑體"/>
                <a:ea charset="-120" panose="020B0604030504040204" pitchFamily="34" typeface="微軟正黑體"/>
              </a:rPr>
              <a:t/>
            </a:r>
            <a:br>
              <a:rPr altLang="zh-TW" dirty="0" lang="en-US" sz="2400">
                <a:solidFill>
                  <a:srgbClr val="FF0000"/>
                </a:solidFill>
                <a:uFillTx/>
                <a:latin charset="-120" panose="020B0604030504040204" pitchFamily="34" typeface="微軟正黑體"/>
                <a:ea charset="-120" panose="020B0604030504040204" pitchFamily="34" typeface="微軟正黑體"/>
              </a:rPr>
            </a:br>
            <a:r>
              <a:rPr altLang="zh-TW" dirty="0" lang="en-US" smtClean="0" sz="1800">
                <a:solidFill>
                  <a:srgbClr val="FF0000"/>
                </a:solidFill>
                <a:uFillTx/>
                <a:latin charset="-120" panose="020B0604030504040204" pitchFamily="34" typeface="微軟正黑體"/>
                <a:ea charset="-120" panose="020B0604030504040204" pitchFamily="34" typeface="微軟正黑體"/>
              </a:rPr>
              <a:t>*</a:t>
            </a:r>
            <a:r>
              <a:rPr altLang="en-US" dirty="0" lang="zh-TW" smtClean="0" sz="1800">
                <a:solidFill>
                  <a:srgbClr val="FF0000"/>
                </a:solidFill>
                <a:uFillTx/>
                <a:latin charset="-120" panose="020B0604030504040204" pitchFamily="34" typeface="微軟正黑體"/>
                <a:ea charset="-120" panose="020B0604030504040204" pitchFamily="34" typeface="微軟正黑體"/>
              </a:rPr>
              <a:t>我給的</a:t>
            </a:r>
            <a:r>
              <a:rPr altLang="zh-TW" dirty="0" lang="en-US" smtClean="0" sz="1800">
                <a:solidFill>
                  <a:srgbClr val="FF0000"/>
                </a:solidFill>
                <a:uFillTx/>
                <a:latin charset="-120" panose="020B0604030504040204" pitchFamily="34" typeface="微軟正黑體"/>
                <a:ea charset="-120" panose="020B0604030504040204" pitchFamily="34" typeface="微軟正黑體"/>
              </a:rPr>
              <a:t>Code</a:t>
            </a:r>
            <a:r>
              <a:rPr altLang="en-US" lang="zh-TW" smtClean="0" sz="1800">
                <a:solidFill>
                  <a:srgbClr val="FF0000"/>
                </a:solidFill>
                <a:uFillTx/>
                <a:latin charset="-120" panose="020B0604030504040204" pitchFamily="34" typeface="微軟正黑體"/>
                <a:ea charset="-120" panose="020B0604030504040204" pitchFamily="34" typeface="微軟正黑體"/>
              </a:rPr>
              <a:t>裡面有右邊的範例</a:t>
            </a:r>
            <a:r>
              <a:rPr altLang="en-US" dirty="0" lang="zh-TW" smtClean="0" sz="1800">
                <a:solidFill>
                  <a:srgbClr val="FF0000"/>
                </a:solidFill>
                <a:uFillTx/>
                <a:latin charset="-120" panose="020B0604030504040204" pitchFamily="34" typeface="微軟正黑體"/>
                <a:ea charset="-120" panose="020B0604030504040204" pitchFamily="34" typeface="微軟正黑體"/>
              </a:rPr>
              <a:t>，無聊可以看看</a:t>
            </a:r>
            <a:endParaRPr altLang="en-US" dirty="0" lang="zh-TW" sz="1800">
              <a:solidFill>
                <a:srgbClr val="FF0000"/>
              </a:solidFill>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6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7" name="文字方塊 2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873308" y="1372826"/>
            <a:ext cx="4674412"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收到更新時</a:t>
            </a:r>
            <a:r>
              <a:rPr altLang="zh-TW" dirty="0" lang="en-US" smtClean="0">
                <a:uFillTx/>
                <a:latin charset="-120" panose="020B0604030504040204" pitchFamily="34" typeface="微軟正黑體"/>
                <a:ea charset="-120" panose="020B0604030504040204" pitchFamily="34" typeface="微軟正黑體"/>
              </a:rPr>
              <a:t>print</a:t>
            </a:r>
            <a:r>
              <a:rPr altLang="en-US" dirty="0" lang="zh-TW" smtClean="0">
                <a:uFillTx/>
                <a:latin charset="-120" panose="020B0604030504040204" pitchFamily="34" typeface="微軟正黑體"/>
                <a:ea charset="-120" panose="020B0604030504040204" pitchFamily="34" typeface="微軟正黑體"/>
              </a:rPr>
              <a:t>出來</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33" name="文字方塊 3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930920" y="4271857"/>
            <a:ext cx="3261217"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只要報社更新新聞就會通知</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所有訂閱者收到更</a:t>
            </a:r>
            <a:r>
              <a:rPr altLang="en-US" dirty="0" lang="zh-TW">
                <a:uFillTx/>
                <a:latin charset="-120" panose="020B0604030504040204" pitchFamily="34" typeface="微軟正黑體"/>
                <a:ea charset="-120" panose="020B0604030504040204" pitchFamily="34" typeface="微軟正黑體"/>
              </a:rPr>
              <a:t>新</a:t>
            </a:r>
          </a:p>
        </p:txBody>
      </p:sp>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945241" y="232819"/>
            <a:ext cx="5731331" cy="2010243"/>
          </a:xfrm>
          <a:prstGeom prst="rect">
            <a:avLst/>
          </a:prstGeom>
        </p:spPr>
      </p:pic>
      <p:sp>
        <p:nvSpPr>
          <p:cNvPr xmlns:c="http://schemas.openxmlformats.org/drawingml/2006/chart" xmlns:pic="http://schemas.openxmlformats.org/drawingml/2006/picture" xmlns:dgm="http://schemas.openxmlformats.org/drawingml/2006/diagram" id="22" name="矩形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141977" y="1213324"/>
            <a:ext cx="5534595" cy="682969"/>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967013" y="2573175"/>
            <a:ext cx="6438900" cy="1331168"/>
          </a:xfrm>
          <a:prstGeom prst="rect">
            <a:avLst/>
          </a:prstGeom>
        </p:spPr>
      </p:pic>
      <p:pic>
        <p:nvPicPr>
          <p:cNvPr xmlns:c="http://schemas.openxmlformats.org/drawingml/2006/chart" xmlns:pic="http://schemas.openxmlformats.org/drawingml/2006/picture" xmlns:dgm="http://schemas.openxmlformats.org/drawingml/2006/diagram" id="6" name="圖片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945241" y="4286371"/>
            <a:ext cx="6410345" cy="1328502"/>
          </a:xfrm>
          <a:prstGeom prst="rect">
            <a:avLst/>
          </a:prstGeom>
        </p:spPr>
      </p:pic>
      <p:sp>
        <p:nvSpPr>
          <p:cNvPr xmlns:c="http://schemas.openxmlformats.org/drawingml/2006/chart" xmlns:pic="http://schemas.openxmlformats.org/drawingml/2006/picture" xmlns:dgm="http://schemas.openxmlformats.org/drawingml/2006/diagram" id="23" name="矩形 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43608" y="3338286"/>
            <a:ext cx="6068392" cy="246744"/>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28" name="矩形 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43607" y="3614056"/>
            <a:ext cx="6300621" cy="203201"/>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29" name="矩形 2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45241" y="4271857"/>
            <a:ext cx="6068392" cy="633972"/>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32" name="矩形 3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31521" y="4905829"/>
            <a:ext cx="6300621" cy="638628"/>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34" name="直線單箭頭接點 33"/>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5588000" y="3454399"/>
            <a:ext cx="19048" cy="1175658"/>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35" name="直線單箭頭接點 34"/>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6056167" y="3730680"/>
            <a:ext cx="19048" cy="1610578"/>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6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State</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狀態模式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6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94922" y="1496463"/>
            <a:ext cx="4362449" cy="193899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z="2000">
                <a:uFillTx/>
                <a:latin charset="-120" panose="020B0604030504040204" pitchFamily="34" typeface="微軟正黑體"/>
                <a:ea charset="-120" panose="020B0604030504040204" pitchFamily="34" typeface="微軟正黑體"/>
              </a:rPr>
              <a:t>一個物件的行為會因為物件自身狀態不同而表現出不同的反應</a:t>
            </a:r>
            <a:r>
              <a:rPr altLang="en-US" dirty="0" lang="zh-TW" smtClean="0" sz="2000">
                <a:uFillTx/>
                <a:latin charset="-120" panose="020B0604030504040204" pitchFamily="34" typeface="微軟正黑體"/>
                <a:ea charset="-120" panose="020B0604030504040204" pitchFamily="34" typeface="微軟正黑體"/>
              </a:rPr>
              <a:t>動作。例如一個自動販賣機物件，具備「選擇貨品」的功能。同樣一個「選擇貨品」功能，會因為顧客有沒有投錢、投了多少錢，而有著不同的行為反應。</a:t>
            </a:r>
            <a:endParaRPr altLang="en-US" dirty="0" lang="zh-TW" sz="20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螢幕快照 2013-07-30 下午4.15.59" id="2150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5903233" y="2238772"/>
            <a:ext cx="5983415" cy="2393366"/>
          </a:xfrm>
          <a:prstGeom prst="rect">
            <a:avLst/>
          </a:prstGeom>
          <a:noFill/>
        </p:spPr>
      </p:pic>
      <p:sp>
        <p:nvSpPr>
          <p:cNvPr xmlns:c="http://schemas.openxmlformats.org/drawingml/2006/chart" xmlns:pic="http://schemas.openxmlformats.org/drawingml/2006/picture" xmlns:dgm="http://schemas.openxmlformats.org/drawingml/2006/diagram" id="6" name="文字方塊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94922" y="4054528"/>
            <a:ext cx="6220278" cy="1631216"/>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結構跟</a:t>
            </a:r>
            <a:r>
              <a:rPr altLang="zh-TW" dirty="0" lang="en-US" smtClean="0" sz="2000">
                <a:uFillTx/>
                <a:latin charset="-120" panose="020B0604030504040204" pitchFamily="34" typeface="微軟正黑體"/>
                <a:ea charset="-120" panose="020B0604030504040204" pitchFamily="34" typeface="微軟正黑體"/>
              </a:rPr>
              <a:t>Strategy</a:t>
            </a:r>
            <a:r>
              <a:rPr altLang="en-US" dirty="0" lang="zh-TW" smtClean="0" sz="2000">
                <a:uFillTx/>
                <a:latin charset="-120" panose="020B0604030504040204" pitchFamily="34" typeface="微軟正黑體"/>
                <a:ea charset="-120" panose="020B0604030504040204" pitchFamily="34" typeface="微軟正黑體"/>
              </a:rPr>
              <a:t>一模一樣</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不過目的不一樣</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zh-TW" dirty="0" lang="en-US" smtClean="0" sz="2000">
                <a:solidFill>
                  <a:srgbClr val="FF0000"/>
                </a:solidFill>
                <a:uFillTx/>
                <a:latin charset="-120" panose="020B0604030504040204" pitchFamily="34" typeface="微軟正黑體"/>
                <a:ea charset="-120" panose="020B0604030504040204" pitchFamily="34" typeface="微軟正黑體"/>
              </a:rPr>
              <a:t>State</a:t>
            </a:r>
            <a:r>
              <a:rPr altLang="en-US" dirty="0" lang="zh-TW" smtClean="0" sz="2000">
                <a:solidFill>
                  <a:srgbClr val="FF0000"/>
                </a:solidFill>
                <a:uFillTx/>
                <a:latin charset="-120" panose="020B0604030504040204" pitchFamily="34" typeface="微軟正黑體"/>
                <a:ea charset="-120" panose="020B0604030504040204" pitchFamily="34" typeface="微軟正黑體"/>
              </a:rPr>
              <a:t>是由自己轉變到下一個</a:t>
            </a:r>
            <a:r>
              <a:rPr altLang="zh-TW" dirty="0" lang="en-US" smtClean="0" sz="2000">
                <a:solidFill>
                  <a:srgbClr val="FF0000"/>
                </a:solidFill>
                <a:uFillTx/>
                <a:latin charset="-120" panose="020B0604030504040204" pitchFamily="34" typeface="微軟正黑體"/>
                <a:ea charset="-120" panose="020B0604030504040204" pitchFamily="34" typeface="微軟正黑體"/>
              </a:rPr>
              <a:t>State</a:t>
            </a:r>
          </a:p>
          <a:p>
            <a:pPr indent="-342900" marL="342900">
              <a:buFont charset="0" panose="020B0604020202020204" pitchFamily="34" typeface="Arial"/>
              <a:buChar char="•"/>
            </a:pPr>
            <a:r>
              <a:rPr altLang="zh-TW" dirty="0" lang="en-US" smtClean="0" sz="2000">
                <a:solidFill>
                  <a:srgbClr val="FF0000"/>
                </a:solidFill>
                <a:uFillTx/>
                <a:latin charset="-120" panose="020B0604030504040204" pitchFamily="34" typeface="微軟正黑體"/>
                <a:ea charset="-120" panose="020B0604030504040204" pitchFamily="34" typeface="微軟正黑體"/>
              </a:rPr>
              <a:t>Strategy</a:t>
            </a:r>
            <a:r>
              <a:rPr altLang="en-US" dirty="0" lang="zh-TW" smtClean="0" sz="2000">
                <a:solidFill>
                  <a:srgbClr val="FF0000"/>
                </a:solidFill>
                <a:uFillTx/>
                <a:latin charset="-120" panose="020B0604030504040204" pitchFamily="34" typeface="微軟正黑體"/>
                <a:ea charset="-120" panose="020B0604030504040204" pitchFamily="34" typeface="微軟正黑體"/>
              </a:rPr>
              <a:t>是由使用者決定要切換到哪一個方法</a:t>
            </a:r>
            <a:endParaRPr altLang="zh-TW" dirty="0" lang="en-US" smtClean="0" sz="2000">
              <a:solidFill>
                <a:srgbClr val="FF0000"/>
              </a:solidFill>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6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7" name="文字方塊 2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304416" y="709509"/>
            <a:ext cx="3745498"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這裡用的是一個紅綠燈的範例</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會自動切換紅、綠、黃三個狀態</a:t>
            </a:r>
            <a:endParaRPr altLang="en-US" dirty="0" lang="zh-TW">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751341" y="578392"/>
            <a:ext cx="4817791" cy="908566"/>
          </a:xfrm>
          <a:prstGeom prst="rect">
            <a:avLst/>
          </a:prstGeom>
        </p:spPr>
      </p:pic>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751341" y="1915205"/>
            <a:ext cx="5553075" cy="2505075"/>
          </a:xfrm>
          <a:prstGeom prst="rect">
            <a:avLst/>
          </a:prstGeom>
        </p:spPr>
      </p:pic>
      <p:pic>
        <p:nvPicPr>
          <p:cNvPr xmlns:c="http://schemas.openxmlformats.org/drawingml/2006/chart" xmlns:pic="http://schemas.openxmlformats.org/drawingml/2006/picture" xmlns:dgm="http://schemas.openxmlformats.org/drawingml/2006/diagram" id="6" name="圖片 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751341" y="4775200"/>
            <a:ext cx="4676775" cy="1543050"/>
          </a:xfrm>
          <a:prstGeom prst="rect">
            <a:avLst/>
          </a:prstGeom>
        </p:spPr>
      </p:pic>
      <p:sp>
        <p:nvSpPr>
          <p:cNvPr xmlns:c="http://schemas.openxmlformats.org/drawingml/2006/chart" xmlns:pic="http://schemas.openxmlformats.org/drawingml/2006/picture" xmlns:dgm="http://schemas.openxmlformats.org/drawingml/2006/diagram" id="22" name="矩形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192778" y="2351314"/>
            <a:ext cx="3959793" cy="1814286"/>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3" name="直線單箭頭接點 2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5152571" y="2960914"/>
            <a:ext cx="1480458" cy="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8" name="文字方塊 2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847324" y="2499249"/>
            <a:ext cx="3745498"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因為號誌燈需要讀秒倒數所以把三個號誌燈繼承一個</a:t>
            </a:r>
            <a:r>
              <a:rPr altLang="zh-TW" dirty="0" lang="en-US" smtClean="0">
                <a:uFillTx/>
                <a:latin charset="-120" panose="020B0604030504040204" pitchFamily="34" typeface="微軟正黑體"/>
                <a:ea charset="-120" panose="020B0604030504040204" pitchFamily="34" typeface="微軟正黑體"/>
              </a:rPr>
              <a:t>Light</a:t>
            </a:r>
            <a:r>
              <a:rPr altLang="en-US" dirty="0" lang="zh-TW" smtClean="0">
                <a:uFillTx/>
                <a:latin charset="-120" panose="020B0604030504040204" pitchFamily="34" typeface="微軟正黑體"/>
                <a:ea charset="-120" panose="020B0604030504040204" pitchFamily="34" typeface="微軟正黑體"/>
              </a:rPr>
              <a:t>父類別讓燈有</a:t>
            </a:r>
            <a:r>
              <a:rPr altLang="zh-TW" dirty="0" lang="en-US" smtClean="0">
                <a:uFillTx/>
                <a:latin charset="-120" panose="020B0604030504040204" pitchFamily="34" typeface="微軟正黑體"/>
                <a:ea charset="-120" panose="020B0604030504040204" pitchFamily="34" typeface="微軟正黑體"/>
              </a:rPr>
              <a:t>sleep()</a:t>
            </a:r>
            <a:r>
              <a:rPr altLang="en-US" dirty="0" lang="zh-TW" smtClean="0">
                <a:uFillTx/>
                <a:latin charset="-120" panose="020B0604030504040204" pitchFamily="34" typeface="微軟正黑體"/>
                <a:ea charset="-120" panose="020B0604030504040204" pitchFamily="34" typeface="微軟正黑體"/>
              </a:rPr>
              <a:t>得方法可以倒數</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29" name="文字方塊 2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304416" y="5206164"/>
            <a:ext cx="4160384"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實作</a:t>
            </a:r>
            <a:r>
              <a:rPr altLang="zh-TW" dirty="0" lang="en-US" smtClean="0">
                <a:uFillTx/>
                <a:latin charset="-120" panose="020B0604030504040204" pitchFamily="34" typeface="微軟正黑體"/>
                <a:ea charset="-120" panose="020B0604030504040204" pitchFamily="34" typeface="微軟正黑體"/>
              </a:rPr>
              <a:t>State</a:t>
            </a:r>
            <a:r>
              <a:rPr altLang="en-US" dirty="0" lang="zh-TW" smtClean="0">
                <a:uFillTx/>
                <a:latin charset="-120" panose="020B0604030504040204" pitchFamily="34" typeface="微軟正黑體"/>
                <a:ea charset="-120" panose="020B0604030504040204" pitchFamily="34" typeface="微軟正黑體"/>
              </a:rPr>
              <a:t>的</a:t>
            </a:r>
            <a:r>
              <a:rPr altLang="zh-TW" dirty="0" lang="en-US" smtClean="0">
                <a:uFillTx/>
                <a:latin charset="-120" panose="020B0604030504040204" pitchFamily="34" typeface="微軟正黑體"/>
                <a:ea charset="-120" panose="020B0604030504040204" pitchFamily="34" typeface="微軟正黑體"/>
              </a:rPr>
              <a:t>change</a:t>
            </a:r>
            <a:r>
              <a:rPr altLang="en-US" dirty="0" lang="zh-TW" smtClean="0">
                <a:uFillTx/>
                <a:latin charset="-120" panose="020B0604030504040204" pitchFamily="34" typeface="微軟正黑體"/>
                <a:ea charset="-120" panose="020B0604030504040204" pitchFamily="34" typeface="微軟正黑體"/>
              </a:rPr>
              <a:t>方法</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每個燈的</a:t>
            </a:r>
            <a:r>
              <a:rPr altLang="zh-TW" dirty="0" lang="en-US" smtClean="0">
                <a:uFillTx/>
                <a:latin charset="-120" panose="020B0604030504040204" pitchFamily="34" typeface="微軟正黑體"/>
                <a:ea charset="-120" panose="020B0604030504040204" pitchFamily="34" typeface="微軟正黑體"/>
              </a:rPr>
              <a:t>sleep</a:t>
            </a:r>
            <a:r>
              <a:rPr altLang="en-US" dirty="0" lang="zh-TW" smtClean="0">
                <a:uFillTx/>
                <a:latin charset="-120" panose="020B0604030504040204" pitchFamily="34" typeface="微軟正黑體"/>
                <a:ea charset="-120" panose="020B0604030504040204" pitchFamily="34" typeface="微軟正黑體"/>
              </a:rPr>
              <a:t>時間不一樣</a:t>
            </a:r>
            <a:endParaRPr altLang="zh-TW" dirty="0" lang="en-US" smtClean="0">
              <a:uFillTx/>
              <a:latin charset="-120" panose="020B0604030504040204" pitchFamily="34" typeface="微軟正黑體"/>
              <a:ea charset="-120" panose="020B0604030504040204" pitchFamily="34" typeface="微軟正黑體"/>
            </a:endParaRPr>
          </a:p>
          <a:p>
            <a:r>
              <a:rPr altLang="zh-TW" dirty="0" lang="en-US" smtClean="0">
                <a:uFillTx/>
                <a:latin charset="-120" panose="020B0604030504040204" pitchFamily="34" typeface="微軟正黑體"/>
                <a:ea charset="-120" panose="020B0604030504040204" pitchFamily="34" typeface="微軟正黑體"/>
              </a:rPr>
              <a:t>Sleep</a:t>
            </a:r>
            <a:r>
              <a:rPr altLang="en-US" dirty="0" lang="zh-TW" smtClean="0">
                <a:uFillTx/>
                <a:latin charset="-120" panose="020B0604030504040204" pitchFamily="34" typeface="微軟正黑體"/>
                <a:ea charset="-120" panose="020B0604030504040204" pitchFamily="34" typeface="微軟正黑體"/>
              </a:rPr>
              <a:t>完之後會切換燈號到下一個狀態</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6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11" name="圖片 1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663592" y="309360"/>
            <a:ext cx="4676775" cy="1543050"/>
          </a:xfrm>
          <a:prstGeom prst="rect">
            <a:avLst/>
          </a:prstGeom>
        </p:spPr>
      </p:pic>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663592" y="2126067"/>
            <a:ext cx="5010167" cy="2510842"/>
          </a:xfrm>
          <a:prstGeom prst="rect">
            <a:avLst/>
          </a:prstGeom>
        </p:spPr>
      </p:pic>
      <p:sp>
        <p:nvSpPr>
          <p:cNvPr xmlns:c="http://schemas.openxmlformats.org/drawingml/2006/chart" xmlns:pic="http://schemas.openxmlformats.org/drawingml/2006/picture" xmlns:dgm="http://schemas.openxmlformats.org/drawingml/2006/diagram" id="22" name="矩形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041967" y="486465"/>
            <a:ext cx="4253416" cy="1202175"/>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3" name="直線單箭頭接點 2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flipV="1">
            <a:off x="2685143" y="629918"/>
            <a:ext cx="522514" cy="3288939"/>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pic>
        <p:nvPicPr>
          <p:cNvPr xmlns:c="http://schemas.openxmlformats.org/drawingml/2006/chart" xmlns:pic="http://schemas.openxmlformats.org/drawingml/2006/picture" xmlns:dgm="http://schemas.openxmlformats.org/drawingml/2006/diagram" id="5" name="圖片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663592" y="4785719"/>
            <a:ext cx="5895975" cy="1933575"/>
          </a:xfrm>
          <a:prstGeom prst="rect">
            <a:avLst/>
          </a:prstGeom>
        </p:spPr>
      </p:pic>
      <p:cxnSp>
        <p:nvCxnSpPr>
          <p:cNvPr xmlns:c="http://schemas.openxmlformats.org/drawingml/2006/chart" xmlns:pic="http://schemas.openxmlformats.org/drawingml/2006/picture" xmlns:dgm="http://schemas.openxmlformats.org/drawingml/2006/diagram" id="13" name="直線單箭頭接點 1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flipV="1">
            <a:off x="2380343" y="3701143"/>
            <a:ext cx="1042324" cy="1959428"/>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4" name="矩形 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820150" y="5660571"/>
            <a:ext cx="2461564" cy="275772"/>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5" name="矩形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188779" y="3510417"/>
            <a:ext cx="4253416" cy="829354"/>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7" name="文字方塊 1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401137" y="4853813"/>
            <a:ext cx="4150602" cy="369332"/>
          </a:xfrm>
          <a:prstGeom prst="rect">
            <a:avLst/>
          </a:prstGeom>
          <a:solidFill>
            <a:schemeClr val="bg1"/>
          </a:solidFill>
        </p:spPr>
        <p:txBody xmlns:c="http://schemas.openxmlformats.org/drawingml/2006/chart" xmlns:pic="http://schemas.openxmlformats.org/drawingml/2006/picture" xmlns:dgm="http://schemas.openxmlformats.org/drawingml/2006/diagram">
          <a:bodyPr rtlCol="0" wrap="square">
            <a:spAutoFit/>
          </a:bodyPr>
          <a:lstStyle/>
          <a:p>
            <a:r>
              <a:rPr altLang="zh-TW" b="1" dirty="0" lang="en-US" smtClean="0">
                <a:solidFill>
                  <a:srgbClr val="FF0000"/>
                </a:solidFill>
                <a:uFillTx/>
                <a:latin charset="-120" panose="020B0604030504040204" pitchFamily="34" typeface="微軟正黑體"/>
                <a:ea charset="-120" panose="020B0604030504040204" pitchFamily="34" typeface="微軟正黑體"/>
              </a:rPr>
              <a:t>1.</a:t>
            </a:r>
            <a:r>
              <a:rPr altLang="en-US" b="1" dirty="0" lang="zh-TW" smtClean="0">
                <a:solidFill>
                  <a:srgbClr val="FF0000"/>
                </a:solidFill>
                <a:uFillTx/>
                <a:latin charset="-120" panose="020B0604030504040204" pitchFamily="34" typeface="微軟正黑體"/>
                <a:ea charset="-120" panose="020B0604030504040204" pitchFamily="34" typeface="微軟正黑體"/>
              </a:rPr>
              <a:t>迴圈內會一直呼叫號誌燈要</a:t>
            </a:r>
            <a:r>
              <a:rPr altLang="zh-TW" b="1" dirty="0" lang="en-US" smtClean="0">
                <a:solidFill>
                  <a:srgbClr val="FF0000"/>
                </a:solidFill>
                <a:uFillTx/>
                <a:latin charset="-120" panose="020B0604030504040204" pitchFamily="34" typeface="微軟正黑體"/>
                <a:ea charset="-120" panose="020B0604030504040204" pitchFamily="34" typeface="微軟正黑體"/>
              </a:rPr>
              <a:t>Change</a:t>
            </a:r>
            <a:endParaRPr altLang="en-US" b="1" dirty="0" lang="zh-TW">
              <a:solidFill>
                <a:srgbClr val="FF0000"/>
              </a:solidFill>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20" name="文字方塊 1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946400" y="117133"/>
            <a:ext cx="9071430" cy="369332"/>
          </a:xfrm>
          <a:prstGeom prst="rect">
            <a:avLst/>
          </a:prstGeom>
          <a:solidFill>
            <a:schemeClr val="bg1"/>
          </a:solidFill>
        </p:spPr>
        <p:txBody xmlns:c="http://schemas.openxmlformats.org/drawingml/2006/chart" xmlns:pic="http://schemas.openxmlformats.org/drawingml/2006/picture" xmlns:dgm="http://schemas.openxmlformats.org/drawingml/2006/diagram">
          <a:bodyPr rtlCol="0" wrap="square">
            <a:spAutoFit/>
          </a:bodyPr>
          <a:lstStyle/>
          <a:p>
            <a:r>
              <a:rPr altLang="zh-TW" b="1" dirty="0" lang="en-US" smtClean="0">
                <a:solidFill>
                  <a:srgbClr val="FF0000"/>
                </a:solidFill>
                <a:uFillTx/>
                <a:latin charset="-120" panose="020B0604030504040204" pitchFamily="34" typeface="微軟正黑體"/>
                <a:ea charset="-120" panose="020B0604030504040204" pitchFamily="34" typeface="微軟正黑體"/>
              </a:rPr>
              <a:t>2.</a:t>
            </a:r>
            <a:r>
              <a:rPr altLang="en-US" b="1" dirty="0" lang="zh-TW" smtClean="0">
                <a:solidFill>
                  <a:srgbClr val="FF0000"/>
                </a:solidFill>
                <a:uFillTx/>
                <a:latin charset="-120" panose="020B0604030504040204" pitchFamily="34" typeface="微軟正黑體"/>
                <a:ea charset="-120" panose="020B0604030504040204" pitchFamily="34" typeface="微軟正黑體"/>
              </a:rPr>
              <a:t>再來號誌燈會使用</a:t>
            </a:r>
            <a:r>
              <a:rPr altLang="zh-TW" b="1" dirty="0" lang="en-US" smtClean="0">
                <a:solidFill>
                  <a:srgbClr val="FF0000"/>
                </a:solidFill>
                <a:uFillTx/>
                <a:latin charset="-120" panose="020B0604030504040204" pitchFamily="34" typeface="微軟正黑體"/>
                <a:ea charset="-120" panose="020B0604030504040204" pitchFamily="34" typeface="微軟正黑體"/>
              </a:rPr>
              <a:t>State</a:t>
            </a:r>
            <a:r>
              <a:rPr altLang="en-US" b="1" dirty="0" lang="zh-TW" smtClean="0">
                <a:solidFill>
                  <a:srgbClr val="FF0000"/>
                </a:solidFill>
                <a:uFillTx/>
                <a:latin charset="-120" panose="020B0604030504040204" pitchFamily="34" typeface="微軟正黑體"/>
                <a:ea charset="-120" panose="020B0604030504040204" pitchFamily="34" typeface="微軟正黑體"/>
              </a:rPr>
              <a:t>的</a:t>
            </a:r>
            <a:r>
              <a:rPr altLang="zh-TW" b="1" dirty="0" lang="en-US" smtClean="0">
                <a:solidFill>
                  <a:srgbClr val="FF0000"/>
                </a:solidFill>
                <a:uFillTx/>
                <a:latin charset="-120" panose="020B0604030504040204" pitchFamily="34" typeface="微軟正黑體"/>
                <a:ea charset="-120" panose="020B0604030504040204" pitchFamily="34" typeface="微軟正黑體"/>
              </a:rPr>
              <a:t>change</a:t>
            </a:r>
            <a:r>
              <a:rPr altLang="en-US" b="1" dirty="0" lang="zh-TW" smtClean="0">
                <a:solidFill>
                  <a:srgbClr val="FF0000"/>
                </a:solidFill>
                <a:uFillTx/>
                <a:latin charset="-120" panose="020B0604030504040204" pitchFamily="34" typeface="微軟正黑體"/>
                <a:ea charset="-120" panose="020B0604030504040204" pitchFamily="34" typeface="微軟正黑體"/>
              </a:rPr>
              <a:t>方法，當</a:t>
            </a:r>
            <a:r>
              <a:rPr altLang="zh-TW" b="1" dirty="0" lang="en-US" smtClean="0">
                <a:solidFill>
                  <a:srgbClr val="FF0000"/>
                </a:solidFill>
                <a:uFillTx/>
                <a:latin charset="-120" panose="020B0604030504040204" pitchFamily="34" typeface="微軟正黑體"/>
                <a:ea charset="-120" panose="020B0604030504040204" pitchFamily="34" typeface="微軟正黑體"/>
              </a:rPr>
              <a:t>State</a:t>
            </a:r>
            <a:r>
              <a:rPr altLang="en-US" b="1" dirty="0" lang="zh-TW" smtClean="0">
                <a:solidFill>
                  <a:srgbClr val="FF0000"/>
                </a:solidFill>
                <a:uFillTx/>
                <a:latin charset="-120" panose="020B0604030504040204" pitchFamily="34" typeface="微軟正黑體"/>
                <a:ea charset="-120" panose="020B0604030504040204" pitchFamily="34" typeface="微軟正黑體"/>
              </a:rPr>
              <a:t>被改變，</a:t>
            </a:r>
            <a:r>
              <a:rPr altLang="zh-TW" b="1" dirty="0" lang="en-US" smtClean="0">
                <a:solidFill>
                  <a:srgbClr val="FF0000"/>
                </a:solidFill>
                <a:uFillTx/>
                <a:latin charset="-120" panose="020B0604030504040204" pitchFamily="34" typeface="微軟正黑體"/>
                <a:ea charset="-120" panose="020B0604030504040204" pitchFamily="34" typeface="微軟正黑體"/>
              </a:rPr>
              <a:t>change</a:t>
            </a:r>
            <a:r>
              <a:rPr altLang="en-US" b="1" dirty="0" lang="zh-TW" smtClean="0">
                <a:solidFill>
                  <a:srgbClr val="FF0000"/>
                </a:solidFill>
                <a:uFillTx/>
                <a:latin charset="-120" panose="020B0604030504040204" pitchFamily="34" typeface="微軟正黑體"/>
                <a:ea charset="-120" panose="020B0604030504040204" pitchFamily="34" typeface="微軟正黑體"/>
              </a:rPr>
              <a:t>的實際方法也改變</a:t>
            </a:r>
            <a:endParaRPr altLang="en-US" b="1" dirty="0" lang="zh-TW">
              <a:solidFill>
                <a:srgbClr val="FF0000"/>
              </a:solidFill>
              <a:uFillTx/>
              <a:latin charset="-120" panose="020B0604030504040204" pitchFamily="34" typeface="微軟正黑體"/>
              <a:ea charset="-120" panose="020B0604030504040204" pitchFamily="34" typeface="微軟正黑體"/>
            </a:endParaRPr>
          </a:p>
        </p:txBody>
      </p:sp>
      <p:cxnSp>
        <p:nvCxnSpPr>
          <p:cNvPr xmlns:c="http://schemas.openxmlformats.org/drawingml/2006/chart" xmlns:pic="http://schemas.openxmlformats.org/drawingml/2006/picture" xmlns:dgm="http://schemas.openxmlformats.org/drawingml/2006/diagram" id="24" name="直線單箭頭接點 23"/>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2061029" y="1306286"/>
            <a:ext cx="319314" cy="1596571"/>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30" name="矩形 2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188779" y="2727262"/>
            <a:ext cx="3267107" cy="771750"/>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31" name="文字方塊 3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307773" y="1869127"/>
            <a:ext cx="5775339" cy="369332"/>
          </a:xfrm>
          <a:prstGeom prst="rect">
            <a:avLst/>
          </a:prstGeom>
          <a:solidFill>
            <a:schemeClr val="bg1"/>
          </a:solidFill>
        </p:spPr>
        <p:txBody xmlns:c="http://schemas.openxmlformats.org/drawingml/2006/chart" xmlns:pic="http://schemas.openxmlformats.org/drawingml/2006/picture" xmlns:dgm="http://schemas.openxmlformats.org/drawingml/2006/diagram">
          <a:bodyPr rtlCol="0" wrap="square">
            <a:spAutoFit/>
          </a:bodyPr>
          <a:lstStyle/>
          <a:p>
            <a:r>
              <a:rPr altLang="zh-TW" b="1" dirty="0" lang="en-US">
                <a:solidFill>
                  <a:srgbClr val="FF0000"/>
                </a:solidFill>
                <a:uFillTx/>
                <a:latin charset="-120" panose="020B0604030504040204" pitchFamily="34" typeface="微軟正黑體"/>
                <a:ea charset="-120" panose="020B0604030504040204" pitchFamily="34" typeface="微軟正黑體"/>
              </a:rPr>
              <a:t>3</a:t>
            </a:r>
            <a:r>
              <a:rPr altLang="zh-TW" b="1" dirty="0" lang="en-US" smtClean="0">
                <a:solidFill>
                  <a:srgbClr val="FF0000"/>
                </a:solidFill>
                <a:uFillTx/>
                <a:latin charset="-120" panose="020B0604030504040204" pitchFamily="34" typeface="微軟正黑體"/>
                <a:ea charset="-120" panose="020B0604030504040204" pitchFamily="34" typeface="微軟正黑體"/>
              </a:rPr>
              <a:t>.</a:t>
            </a:r>
            <a:r>
              <a:rPr altLang="en-US" b="1" dirty="0" lang="zh-TW" smtClean="0">
                <a:solidFill>
                  <a:srgbClr val="FF0000"/>
                </a:solidFill>
                <a:uFillTx/>
                <a:latin charset="-120" panose="020B0604030504040204" pitchFamily="34" typeface="微軟正黑體"/>
                <a:ea charset="-120" panose="020B0604030504040204" pitchFamily="34" typeface="微軟正黑體"/>
              </a:rPr>
              <a:t>在</a:t>
            </a:r>
            <a:r>
              <a:rPr altLang="zh-TW" b="1" dirty="0" lang="en-US" smtClean="0">
                <a:solidFill>
                  <a:srgbClr val="FF0000"/>
                </a:solidFill>
                <a:uFillTx/>
                <a:latin charset="-120" panose="020B0604030504040204" pitchFamily="34" typeface="微軟正黑體"/>
                <a:ea charset="-120" panose="020B0604030504040204" pitchFamily="34" typeface="微軟正黑體"/>
              </a:rPr>
              <a:t>Sleep</a:t>
            </a:r>
            <a:r>
              <a:rPr altLang="en-US" b="1" dirty="0" lang="zh-TW" smtClean="0">
                <a:solidFill>
                  <a:srgbClr val="FF0000"/>
                </a:solidFill>
                <a:uFillTx/>
                <a:latin charset="-120" panose="020B0604030504040204" pitchFamily="34" typeface="微軟正黑體"/>
                <a:ea charset="-120" panose="020B0604030504040204" pitchFamily="34" typeface="微軟正黑體"/>
              </a:rPr>
              <a:t>完之後會重新把號誌燈</a:t>
            </a:r>
            <a:r>
              <a:rPr altLang="zh-TW" b="1" dirty="0" lang="en-US" smtClean="0">
                <a:solidFill>
                  <a:srgbClr val="FF0000"/>
                </a:solidFill>
                <a:uFillTx/>
                <a:latin charset="-120" panose="020B0604030504040204" pitchFamily="34" typeface="微軟正黑體"/>
                <a:ea charset="-120" panose="020B0604030504040204" pitchFamily="34" typeface="微軟正黑體"/>
              </a:rPr>
              <a:t>Set</a:t>
            </a:r>
            <a:r>
              <a:rPr altLang="en-US" b="1" dirty="0" lang="zh-TW" smtClean="0">
                <a:solidFill>
                  <a:srgbClr val="FF0000"/>
                </a:solidFill>
                <a:uFillTx/>
                <a:latin charset="-120" panose="020B0604030504040204" pitchFamily="34" typeface="微軟正黑體"/>
                <a:ea charset="-120" panose="020B0604030504040204" pitchFamily="34" typeface="微軟正黑體"/>
              </a:rPr>
              <a:t>到下一個綠燈狀態</a:t>
            </a:r>
            <a:endParaRPr altLang="en-US" b="1" dirty="0" lang="zh-TW">
              <a:solidFill>
                <a:srgbClr val="FF0000"/>
              </a:solidFill>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26" name="圖片 25"/>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5"/>
          <a:stretch>
            <a:fillRect/>
          </a:stretch>
        </p:blipFill>
        <p:spPr xmlns:c="http://schemas.openxmlformats.org/drawingml/2006/chart" xmlns:pic="http://schemas.openxmlformats.org/drawingml/2006/picture" xmlns:dgm="http://schemas.openxmlformats.org/drawingml/2006/diagram">
          <a:xfrm>
            <a:off x="8581118" y="2902857"/>
            <a:ext cx="2184417" cy="3340873"/>
          </a:xfrm>
          <a:prstGeom prst="rect">
            <a:avLst/>
          </a:prstGeo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6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 Chain of Responsibility</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責任鏈模式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6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94922" y="2323777"/>
            <a:ext cx="4362449" cy="132343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這個</a:t>
            </a:r>
            <a:r>
              <a:rPr altLang="zh-TW" dirty="0" lang="en-US" smtClean="0" sz="2000">
                <a:uFillTx/>
                <a:latin charset="-120" panose="020B0604030504040204" pitchFamily="34" typeface="微軟正黑體"/>
                <a:ea charset="-120" panose="020B0604030504040204" pitchFamily="34" typeface="微軟正黑體"/>
              </a:rPr>
              <a:t>Pattern</a:t>
            </a:r>
            <a:r>
              <a:rPr altLang="en-US" dirty="0" lang="zh-TW" smtClean="0" sz="2000">
                <a:uFillTx/>
                <a:latin charset="-120" panose="020B0604030504040204" pitchFamily="34" typeface="微軟正黑體"/>
                <a:ea charset="-120" panose="020B0604030504040204" pitchFamily="34" typeface="微軟正黑體"/>
              </a:rPr>
              <a:t>很簡單</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就是把很多個處理器串在一起</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當這個處理器無法處理就交給下一個</a:t>
            </a:r>
            <a:endParaRPr altLang="zh-TW" dirty="0" lang="en-US" smtClean="0" sz="2000">
              <a:uFillTx/>
              <a:latin charset="-120" panose="020B0604030504040204" pitchFamily="34" typeface="微軟正黑體"/>
              <a:ea charset="-120" panose="020B0604030504040204" pitchFamily="34" typeface="微軟正黑體"/>
            </a:endParaRPr>
          </a:p>
          <a:p>
            <a:endParaRPr altLang="en-US" dirty="0" lang="zh-TW" sz="200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6" name="文字方塊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94922" y="4054528"/>
            <a:ext cx="6220278" cy="40011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indent="-342900" marL="342900">
              <a:buFont charset="0" panose="020B0604020202020204" pitchFamily="34" typeface="Arial"/>
              <a:buChar char="•"/>
            </a:pPr>
            <a:r>
              <a:rPr altLang="en-US" dirty="0" lang="zh-TW" smtClean="0" sz="2000">
                <a:solidFill>
                  <a:srgbClr val="FF0000"/>
                </a:solidFill>
                <a:uFillTx/>
                <a:latin charset="-120" panose="020B0604030504040204" pitchFamily="34" typeface="微軟正黑體"/>
                <a:ea charset="-120" panose="020B0604030504040204" pitchFamily="34" typeface="微軟正黑體"/>
              </a:rPr>
              <a:t>可以處理越多事情的</a:t>
            </a:r>
            <a:r>
              <a:rPr altLang="zh-TW" dirty="0" lang="en-US" smtClean="0" sz="2000">
                <a:solidFill>
                  <a:srgbClr val="FF0000"/>
                </a:solidFill>
                <a:uFillTx/>
                <a:latin charset="-120" panose="020B0604030504040204" pitchFamily="34" typeface="微軟正黑體"/>
                <a:ea charset="-120" panose="020B0604030504040204" pitchFamily="34" typeface="微軟正黑體"/>
              </a:rPr>
              <a:t>Handler</a:t>
            </a:r>
            <a:r>
              <a:rPr altLang="en-US" dirty="0" lang="zh-TW" smtClean="0" sz="2000">
                <a:solidFill>
                  <a:srgbClr val="FF0000"/>
                </a:solidFill>
                <a:uFillTx/>
                <a:latin charset="-120" panose="020B0604030504040204" pitchFamily="34" typeface="微軟正黑體"/>
                <a:ea charset="-120" panose="020B0604030504040204" pitchFamily="34" typeface="微軟正黑體"/>
              </a:rPr>
              <a:t>放越後面</a:t>
            </a:r>
          </a:p>
        </p:txBody>
      </p:sp>
      <p:pic>
        <p:nvPicPr>
          <p:cNvPr xmlns:c="http://schemas.openxmlformats.org/drawingml/2006/chart" xmlns:pic="http://schemas.openxmlformats.org/drawingml/2006/picture" xmlns:dgm="http://schemas.openxmlformats.org/drawingml/2006/diagram" descr="https://openhome.cc/Gossip/DesignPattern/images/ChainOfResponsibility-1.jpg" id="24578"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6280604" y="2134333"/>
            <a:ext cx="5383588" cy="2350582"/>
          </a:xfrm>
          <a:prstGeom prst="rect">
            <a:avLst/>
          </a:prstGeom>
          <a:noFill/>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6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5" name="圖片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887099" y="709509"/>
            <a:ext cx="5272506" cy="4123748"/>
          </a:xfrm>
          <a:prstGeom prst="rect">
            <a:avLst/>
          </a:prstGeom>
        </p:spPr>
      </p:pic>
      <p:sp>
        <p:nvSpPr>
          <p:cNvPr xmlns:c="http://schemas.openxmlformats.org/drawingml/2006/chart" xmlns:pic="http://schemas.openxmlformats.org/drawingml/2006/picture" xmlns:dgm="http://schemas.openxmlformats.org/drawingml/2006/diagram" id="12" name="矩形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543455" y="1103086"/>
            <a:ext cx="3304315" cy="1291771"/>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3" name="直線單箭頭接點 12"/>
          <p:cNvCxnSpPr xmlns:c="http://schemas.openxmlformats.org/drawingml/2006/chart" xmlns:pic="http://schemas.openxmlformats.org/drawingml/2006/picture" xmlns:dgm="http://schemas.openxmlformats.org/drawingml/2006/diagram">
            <a:endCxn id="14" idx="1"/>
          </p:cNvCxnSpPr>
          <p:nvPr/>
        </p:nvCxnSpPr>
        <p:spPr xmlns:c="http://schemas.openxmlformats.org/drawingml/2006/chart" xmlns:pic="http://schemas.openxmlformats.org/drawingml/2006/picture" xmlns:dgm="http://schemas.openxmlformats.org/drawingml/2006/diagram">
          <a:xfrm>
            <a:off x="4847770" y="1436914"/>
            <a:ext cx="1968191" cy="207052"/>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4" name="文字方塊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815961" y="1320800"/>
            <a:ext cx="3745498"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每個</a:t>
            </a:r>
            <a:r>
              <a:rPr altLang="zh-TW" dirty="0" lang="en-US" smtClean="0">
                <a:uFillTx/>
                <a:latin charset="-120" panose="020B0604030504040204" pitchFamily="34" typeface="微軟正黑體"/>
                <a:ea charset="-120" panose="020B0604030504040204" pitchFamily="34" typeface="微軟正黑體"/>
              </a:rPr>
              <a:t>Helper</a:t>
            </a:r>
            <a:r>
              <a:rPr altLang="en-US" dirty="0" lang="zh-TW" smtClean="0">
                <a:uFillTx/>
                <a:latin charset="-120" panose="020B0604030504040204" pitchFamily="34" typeface="微軟正黑體"/>
                <a:ea charset="-120" panose="020B0604030504040204" pitchFamily="34" typeface="微軟正黑體"/>
              </a:rPr>
              <a:t>裡面要放下一個</a:t>
            </a:r>
            <a:r>
              <a:rPr altLang="zh-TW" dirty="0" lang="en-US" smtClean="0">
                <a:uFillTx/>
                <a:latin charset="-120" panose="020B0604030504040204" pitchFamily="34" typeface="微軟正黑體"/>
                <a:ea charset="-120" panose="020B0604030504040204" pitchFamily="34" typeface="微軟正黑體"/>
              </a:rPr>
              <a:t>Helper</a:t>
            </a:r>
          </a:p>
          <a:p>
            <a:r>
              <a:rPr altLang="en-US" dirty="0" lang="zh-TW" smtClean="0">
                <a:uFillTx/>
                <a:latin charset="-120" panose="020B0604030504040204" pitchFamily="34" typeface="微軟正黑體"/>
                <a:ea charset="-120" panose="020B0604030504040204" pitchFamily="34" typeface="微軟正黑體"/>
              </a:rPr>
              <a:t>在建構子中放置下一個</a:t>
            </a:r>
            <a:r>
              <a:rPr altLang="zh-TW" dirty="0" lang="en-US" smtClean="0">
                <a:uFillTx/>
                <a:latin charset="-120" panose="020B0604030504040204" pitchFamily="34" typeface="微軟正黑體"/>
                <a:ea charset="-120" panose="020B0604030504040204" pitchFamily="34" typeface="微軟正黑體"/>
              </a:rPr>
              <a:t>Helper</a:t>
            </a:r>
            <a:endParaRPr altLang="zh-TW" dirty="0" lang="en-US">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8" name="矩形 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531311" y="2394857"/>
            <a:ext cx="4317946" cy="333829"/>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9" name="直線單箭頭接點 1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5849257" y="2582272"/>
            <a:ext cx="966704" cy="10453"/>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1" name="文字方塊 2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815961" y="2259106"/>
            <a:ext cx="3745498"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這個</a:t>
            </a:r>
            <a:r>
              <a:rPr altLang="zh-TW" dirty="0" lang="en-US" smtClean="0">
                <a:uFillTx/>
                <a:latin charset="-120" panose="020B0604030504040204" pitchFamily="34" typeface="微軟正黑體"/>
                <a:ea charset="-120" panose="020B0604030504040204" pitchFamily="34" typeface="微軟正黑體"/>
              </a:rPr>
              <a:t>Helper</a:t>
            </a:r>
            <a:r>
              <a:rPr altLang="en-US" dirty="0" lang="zh-TW" smtClean="0">
                <a:uFillTx/>
                <a:latin charset="-120" panose="020B0604030504040204" pitchFamily="34" typeface="微軟正黑體"/>
                <a:ea charset="-120" panose="020B0604030504040204" pitchFamily="34" typeface="微軟正黑體"/>
              </a:rPr>
              <a:t>實際要怎麼做等到</a:t>
            </a:r>
            <a:r>
              <a:rPr altLang="zh-TW" dirty="0" lang="en-US" smtClean="0">
                <a:uFillTx/>
                <a:latin charset="-120" panose="020B0604030504040204" pitchFamily="34" typeface="微軟正黑體"/>
                <a:ea charset="-120" panose="020B0604030504040204" pitchFamily="34" typeface="微軟正黑體"/>
              </a:rPr>
              <a:t>concrete</a:t>
            </a:r>
            <a:r>
              <a:rPr altLang="en-US" dirty="0" lang="zh-TW" smtClean="0">
                <a:uFillTx/>
                <a:latin charset="-120" panose="020B0604030504040204" pitchFamily="34" typeface="微軟正黑體"/>
                <a:ea charset="-120" panose="020B0604030504040204" pitchFamily="34" typeface="微軟正黑體"/>
              </a:rPr>
              <a:t>再決定</a:t>
            </a:r>
            <a:endParaRPr altLang="zh-TW" dirty="0" lang="en-US">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24" name="矩形 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543455" y="2749631"/>
            <a:ext cx="4317946" cy="1822369"/>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5" name="直線單箭頭接點 24"/>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4064000" y="3686628"/>
            <a:ext cx="2735076" cy="821156"/>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6" name="文字方塊 2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815961" y="4153197"/>
            <a:ext cx="3745498"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當這個</a:t>
            </a:r>
            <a:r>
              <a:rPr altLang="zh-TW" dirty="0" lang="en-US" smtClean="0">
                <a:uFillTx/>
                <a:latin charset="-120" panose="020B0604030504040204" pitchFamily="34" typeface="微軟正黑體"/>
                <a:ea charset="-120" panose="020B0604030504040204" pitchFamily="34" typeface="微軟正黑體"/>
              </a:rPr>
              <a:t>Helper</a:t>
            </a:r>
            <a:r>
              <a:rPr altLang="en-US" dirty="0" lang="zh-TW" smtClean="0">
                <a:uFillTx/>
                <a:latin charset="-120" panose="020B0604030504040204" pitchFamily="34" typeface="微軟正黑體"/>
                <a:ea charset="-120" panose="020B0604030504040204" pitchFamily="34" typeface="微軟正黑體"/>
              </a:rPr>
              <a:t>無法處理的時候要交給下一個</a:t>
            </a:r>
            <a:r>
              <a:rPr altLang="zh-TW" dirty="0" lang="en-US" smtClean="0">
                <a:uFillTx/>
                <a:latin charset="-120" panose="020B0604030504040204" pitchFamily="34" typeface="微軟正黑體"/>
                <a:ea charset="-120" panose="020B0604030504040204" pitchFamily="34" typeface="微軟正黑體"/>
              </a:rPr>
              <a:t>Helper</a:t>
            </a:r>
            <a:r>
              <a:rPr altLang="en-US" dirty="0" lang="zh-TW" smtClean="0">
                <a:uFillTx/>
                <a:latin charset="-120" panose="020B0604030504040204" pitchFamily="34" typeface="微軟正黑體"/>
                <a:ea charset="-120" panose="020B0604030504040204" pitchFamily="34" typeface="微軟正黑體"/>
              </a:rPr>
              <a:t>處理</a:t>
            </a:r>
            <a:endParaRPr altLang="zh-TW" dirty="0" lang="en-US">
              <a:uFillTx/>
              <a:latin charset="-120" panose="020B0604030504040204" pitchFamily="34" typeface="微軟正黑體"/>
              <a:ea charset="-120" panose="020B0604030504040204" pitchFamily="34" typeface="微軟正黑體"/>
            </a:endParaRPr>
          </a:p>
        </p:txBody>
      </p:sp>
      <p:cxnSp>
        <p:nvCxnSpPr>
          <p:cNvPr xmlns:c="http://schemas.openxmlformats.org/drawingml/2006/chart" xmlns:pic="http://schemas.openxmlformats.org/drawingml/2006/picture" xmlns:dgm="http://schemas.openxmlformats.org/drawingml/2006/diagram" id="30" name="直線單箭頭接點 29"/>
          <p:cNvCxnSpPr xmlns:c="http://schemas.openxmlformats.org/drawingml/2006/chart" xmlns:pic="http://schemas.openxmlformats.org/drawingml/2006/picture" xmlns:dgm="http://schemas.openxmlformats.org/drawingml/2006/diagram">
            <a:endCxn id="31" idx="1"/>
          </p:cNvCxnSpPr>
          <p:nvPr/>
        </p:nvCxnSpPr>
        <p:spPr xmlns:c="http://schemas.openxmlformats.org/drawingml/2006/chart" xmlns:pic="http://schemas.openxmlformats.org/drawingml/2006/picture" xmlns:dgm="http://schemas.openxmlformats.org/drawingml/2006/diagram">
          <a:xfrm>
            <a:off x="4818741" y="3258223"/>
            <a:ext cx="2009364" cy="282411"/>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31" name="文字方塊 3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828105" y="3217468"/>
            <a:ext cx="3745498"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如果下一個</a:t>
            </a:r>
            <a:r>
              <a:rPr altLang="zh-TW" dirty="0" lang="en-US" smtClean="0">
                <a:uFillTx/>
                <a:latin charset="-120" panose="020B0604030504040204" pitchFamily="34" typeface="微軟正黑體"/>
                <a:ea charset="-120" panose="020B0604030504040204" pitchFamily="34" typeface="微軟正黑體"/>
              </a:rPr>
              <a:t>Helper</a:t>
            </a:r>
            <a:r>
              <a:rPr altLang="en-US" dirty="0" lang="zh-TW" smtClean="0">
                <a:uFillTx/>
                <a:latin charset="-120" panose="020B0604030504040204" pitchFamily="34" typeface="微軟正黑體"/>
                <a:ea charset="-120" panose="020B0604030504040204" pitchFamily="34" typeface="微軟正黑體"/>
              </a:rPr>
              <a:t>不是空就可以交給下一位</a:t>
            </a:r>
            <a:endParaRPr altLang="zh-TW" dirty="0" lang="en-US">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6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684950" y="441168"/>
            <a:ext cx="5965568" cy="2827546"/>
          </a:xfrm>
          <a:prstGeom prst="rect">
            <a:avLst/>
          </a:prstGeom>
        </p:spPr>
      </p:pic>
      <p:sp>
        <p:nvSpPr>
          <p:cNvPr xmlns:c="http://schemas.openxmlformats.org/drawingml/2006/chart" xmlns:pic="http://schemas.openxmlformats.org/drawingml/2006/picture" xmlns:dgm="http://schemas.openxmlformats.org/drawingml/2006/diagram" id="18" name="矩形 1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492132" y="1688026"/>
            <a:ext cx="5158385" cy="793918"/>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9" name="直線單箭頭接點 1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V="1">
            <a:off x="6650517" y="2046515"/>
            <a:ext cx="461483" cy="1"/>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1" name="文字方塊 2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117408" y="1460082"/>
            <a:ext cx="3745498" cy="2308324"/>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這是一個零錢處理器總共有</a:t>
            </a:r>
            <a:r>
              <a:rPr altLang="zh-TW" dirty="0" lang="en-US" smtClean="0">
                <a:uFillTx/>
                <a:latin charset="-120" panose="020B0604030504040204" pitchFamily="34" typeface="微軟正黑體"/>
                <a:ea charset="-120" panose="020B0604030504040204" pitchFamily="34" typeface="微軟正黑體"/>
              </a:rPr>
              <a:t>1000</a:t>
            </a:r>
          </a:p>
          <a:p>
            <a:r>
              <a:rPr altLang="zh-TW" dirty="0" lang="en-US" smtClean="0">
                <a:uFillTx/>
                <a:latin charset="-120" panose="020B0604030504040204" pitchFamily="34" typeface="微軟正黑體"/>
                <a:ea charset="-120" panose="020B0604030504040204" pitchFamily="34" typeface="微軟正黑體"/>
              </a:rPr>
              <a:t>500</a:t>
            </a:r>
            <a:r>
              <a:rPr altLang="en-US" dirty="0" lang="zh-TW" smtClean="0">
                <a:uFillTx/>
                <a:latin charset="-120" panose="020B0604030504040204" pitchFamily="34" typeface="微軟正黑體"/>
                <a:ea charset="-120" panose="020B0604030504040204" pitchFamily="34" typeface="微軟正黑體"/>
              </a:rPr>
              <a:t>、</a:t>
            </a:r>
            <a:r>
              <a:rPr altLang="zh-TW" dirty="0" lang="en-US" smtClean="0">
                <a:uFillTx/>
                <a:latin charset="-120" panose="020B0604030504040204" pitchFamily="34" typeface="微軟正黑體"/>
                <a:ea charset="-120" panose="020B0604030504040204" pitchFamily="34" typeface="微軟正黑體"/>
              </a:rPr>
              <a:t>100</a:t>
            </a:r>
            <a:r>
              <a:rPr altLang="en-US" dirty="0" lang="zh-TW" smtClean="0">
                <a:uFillTx/>
                <a:latin charset="-120" panose="020B0604030504040204" pitchFamily="34" typeface="微軟正黑體"/>
                <a:ea charset="-120" panose="020B0604030504040204" pitchFamily="34" typeface="微軟正黑體"/>
              </a:rPr>
              <a:t>、</a:t>
            </a:r>
            <a:r>
              <a:rPr altLang="zh-TW" dirty="0" lang="en-US" smtClean="0">
                <a:uFillTx/>
                <a:latin charset="-120" panose="020B0604030504040204" pitchFamily="34" typeface="微軟正黑體"/>
                <a:ea charset="-120" panose="020B0604030504040204" pitchFamily="34" typeface="微軟正黑體"/>
              </a:rPr>
              <a:t>10</a:t>
            </a:r>
            <a:r>
              <a:rPr altLang="en-US" dirty="0" lang="zh-TW" smtClean="0">
                <a:uFillTx/>
                <a:latin charset="-120" panose="020B0604030504040204" pitchFamily="34" typeface="微軟正黑體"/>
                <a:ea charset="-120" panose="020B0604030504040204" pitchFamily="34" typeface="微軟正黑體"/>
              </a:rPr>
              <a:t>、</a:t>
            </a:r>
            <a:r>
              <a:rPr altLang="zh-TW" dirty="0" lang="en-US" smtClean="0">
                <a:uFillTx/>
                <a:latin charset="-120" panose="020B0604030504040204" pitchFamily="34" typeface="微軟正黑體"/>
                <a:ea charset="-120" panose="020B0604030504040204" pitchFamily="34" typeface="微軟正黑體"/>
              </a:rPr>
              <a:t>5</a:t>
            </a:r>
            <a:r>
              <a:rPr altLang="en-US" dirty="0" lang="zh-TW" smtClean="0">
                <a:uFillTx/>
                <a:latin charset="-120" panose="020B0604030504040204" pitchFamily="34" typeface="微軟正黑體"/>
                <a:ea charset="-120" panose="020B0604030504040204" pitchFamily="34" typeface="微軟正黑體"/>
              </a:rPr>
              <a:t>、</a:t>
            </a:r>
            <a:r>
              <a:rPr altLang="zh-TW" dirty="0" lang="en-US" smtClean="0">
                <a:uFillTx/>
                <a:latin charset="-120" panose="020B0604030504040204" pitchFamily="34" typeface="微軟正黑體"/>
                <a:ea charset="-120" panose="020B0604030504040204" pitchFamily="34" typeface="微軟正黑體"/>
              </a:rPr>
              <a:t>1</a:t>
            </a:r>
            <a:r>
              <a:rPr altLang="en-US" dirty="0" lang="zh-TW" smtClean="0">
                <a:uFillTx/>
                <a:latin charset="-120" panose="020B0604030504040204" pitchFamily="34" typeface="微軟正黑體"/>
                <a:ea charset="-120" panose="020B0604030504040204" pitchFamily="34" typeface="微軟正黑體"/>
              </a:rPr>
              <a:t>六個處理器</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現在這個是處理</a:t>
            </a:r>
            <a:r>
              <a:rPr altLang="zh-TW" dirty="0" lang="en-US" smtClean="0">
                <a:uFillTx/>
                <a:latin charset="-120" panose="020B0604030504040204" pitchFamily="34" typeface="微軟正黑體"/>
                <a:ea charset="-120" panose="020B0604030504040204" pitchFamily="34" typeface="微軟正黑體"/>
              </a:rPr>
              <a:t>1000</a:t>
            </a:r>
            <a:r>
              <a:rPr altLang="en-US" dirty="0" lang="zh-TW" smtClean="0">
                <a:uFillTx/>
                <a:latin charset="-120" panose="020B0604030504040204" pitchFamily="34" typeface="微軟正黑體"/>
                <a:ea charset="-120" panose="020B0604030504040204" pitchFamily="34" typeface="微軟正黑體"/>
              </a:rPr>
              <a:t>的，所以只負責處理一千塊</a:t>
            </a:r>
            <a:endParaRPr altLang="zh-TW" dirty="0" lang="en-US" smtClean="0">
              <a:uFillTx/>
              <a:latin charset="-120" panose="020B0604030504040204" pitchFamily="34" typeface="微軟正黑體"/>
              <a:ea charset="-120" panose="020B0604030504040204" pitchFamily="34" typeface="微軟正黑體"/>
            </a:endParaRPr>
          </a:p>
          <a:p>
            <a:endParaRPr altLang="zh-TW" dirty="0" lang="en-US">
              <a:uFillTx/>
              <a:latin charset="-120" panose="020B0604030504040204" pitchFamily="34" typeface="微軟正黑體"/>
              <a:ea charset="-120" panose="020B0604030504040204" pitchFamily="34" typeface="微軟正黑體"/>
            </a:endParaRPr>
          </a:p>
          <a:p>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用取</a:t>
            </a:r>
            <a:r>
              <a:rPr altLang="en-US" dirty="0" lang="zh-TW">
                <a:uFillTx/>
                <a:latin charset="-120" panose="020B0604030504040204" pitchFamily="34" typeface="微軟正黑體"/>
                <a:ea charset="-120" panose="020B0604030504040204" pitchFamily="34" typeface="微軟正黑體"/>
              </a:rPr>
              <a:t>餘數</a:t>
            </a:r>
            <a:r>
              <a:rPr altLang="en-US" dirty="0" lang="zh-TW" smtClean="0">
                <a:uFillTx/>
                <a:latin charset="-120" panose="020B0604030504040204" pitchFamily="34" typeface="微軟正黑體"/>
                <a:ea charset="-120" panose="020B0604030504040204" pitchFamily="34" typeface="微軟正黑體"/>
              </a:rPr>
              <a:t>的方式把</a:t>
            </a:r>
            <a:r>
              <a:rPr altLang="zh-TW" dirty="0" lang="en-US" smtClean="0">
                <a:uFillTx/>
                <a:latin charset="-120" panose="020B0604030504040204" pitchFamily="34" typeface="微軟正黑體"/>
                <a:ea charset="-120" panose="020B0604030504040204" pitchFamily="34" typeface="微軟正黑體"/>
              </a:rPr>
              <a:t>1000</a:t>
            </a:r>
            <a:r>
              <a:rPr altLang="en-US" dirty="0" lang="zh-TW" smtClean="0">
                <a:uFillTx/>
                <a:latin charset="-120" panose="020B0604030504040204" pitchFamily="34" typeface="微軟正黑體"/>
                <a:ea charset="-120" panose="020B0604030504040204" pitchFamily="34" typeface="微軟正黑體"/>
              </a:rPr>
              <a:t>取完之後交給下一個處理</a:t>
            </a:r>
            <a:endParaRPr altLang="zh-TW" dirty="0" lang="en-US">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20" name="矩形 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492133" y="2485287"/>
            <a:ext cx="2339640" cy="257913"/>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2" name="直線單箭頭接點 21"/>
          <p:cNvCxnSpPr xmlns:c="http://schemas.openxmlformats.org/drawingml/2006/chart" xmlns:pic="http://schemas.openxmlformats.org/drawingml/2006/picture" xmlns:dgm="http://schemas.openxmlformats.org/drawingml/2006/diagram">
            <a:stCxn id="20" idx="3"/>
          </p:cNvCxnSpPr>
          <p:nvPr/>
        </p:nvCxnSpPr>
        <p:spPr xmlns:c="http://schemas.openxmlformats.org/drawingml/2006/chart" xmlns:pic="http://schemas.openxmlformats.org/drawingml/2006/picture" xmlns:dgm="http://schemas.openxmlformats.org/drawingml/2006/diagram">
          <a:xfrm>
            <a:off x="3831773" y="2614244"/>
            <a:ext cx="3280227" cy="78167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pic>
        <p:nvPicPr>
          <p:cNvPr xmlns:c="http://schemas.openxmlformats.org/drawingml/2006/chart" xmlns:pic="http://schemas.openxmlformats.org/drawingml/2006/picture" xmlns:dgm="http://schemas.openxmlformats.org/drawingml/2006/diagram" id="9" name="圖片 8"/>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3"/>
          <a:srcRect b="3395"/>
          <a:stretch/>
        </p:blipFill>
        <p:spPr xmlns:c="http://schemas.openxmlformats.org/drawingml/2006/chart" xmlns:pic="http://schemas.openxmlformats.org/drawingml/2006/picture" xmlns:dgm="http://schemas.openxmlformats.org/drawingml/2006/diagram">
          <a:xfrm>
            <a:off x="684950" y="3855148"/>
            <a:ext cx="8848725" cy="1297424"/>
          </a:xfrm>
          <a:prstGeom prst="rect">
            <a:avLst/>
          </a:prstGeom>
        </p:spPr>
      </p:pic>
      <p:sp>
        <p:nvSpPr>
          <p:cNvPr xmlns:c="http://schemas.openxmlformats.org/drawingml/2006/chart" xmlns:pic="http://schemas.openxmlformats.org/drawingml/2006/picture" xmlns:dgm="http://schemas.openxmlformats.org/drawingml/2006/diagram" id="27" name="文字方塊 2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9533675" y="3998410"/>
            <a:ext cx="2237411" cy="120032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接著把所有</a:t>
            </a:r>
            <a:r>
              <a:rPr altLang="zh-TW" dirty="0" lang="en-US" smtClean="0">
                <a:uFillTx/>
                <a:latin charset="-120" panose="020B0604030504040204" pitchFamily="34" typeface="微軟正黑體"/>
                <a:ea charset="-120" panose="020B0604030504040204" pitchFamily="34" typeface="微軟正黑體"/>
              </a:rPr>
              <a:t>Helper</a:t>
            </a:r>
            <a:r>
              <a:rPr altLang="en-US" dirty="0" lang="zh-TW" smtClean="0">
                <a:uFillTx/>
                <a:latin charset="-120" panose="020B0604030504040204" pitchFamily="34" typeface="微軟正黑體"/>
                <a:ea charset="-120" panose="020B0604030504040204" pitchFamily="34" typeface="微軟正黑體"/>
              </a:rPr>
              <a:t>串起來</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如果沒有下一個就放</a:t>
            </a:r>
            <a:r>
              <a:rPr altLang="zh-TW" dirty="0" lang="en-US" smtClean="0">
                <a:uFillTx/>
                <a:latin charset="-120" panose="020B0604030504040204" pitchFamily="34" typeface="微軟正黑體"/>
                <a:ea charset="-120" panose="020B0604030504040204" pitchFamily="34" typeface="微軟正黑體"/>
              </a:rPr>
              <a:t>nul</a:t>
            </a:r>
            <a:r>
              <a:rPr altLang="zh-TW" dirty="0" lang="en-US">
                <a:uFillTx/>
                <a:latin charset="-120" panose="020B0604030504040204" pitchFamily="34" typeface="微軟正黑體"/>
                <a:ea charset="-120" panose="020B0604030504040204" pitchFamily="34" typeface="微軟正黑體"/>
              </a:rPr>
              <a:t>l</a:t>
            </a:r>
          </a:p>
        </p:txBody>
      </p:sp>
      <p:sp>
        <p:nvSpPr>
          <p:cNvPr xmlns:c="http://schemas.openxmlformats.org/drawingml/2006/chart" xmlns:pic="http://schemas.openxmlformats.org/drawingml/2006/picture" xmlns:dgm="http://schemas.openxmlformats.org/drawingml/2006/diagram" id="28" name="矩形 2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492131" y="4227641"/>
            <a:ext cx="8041543" cy="276220"/>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pic>
        <p:nvPicPr>
          <p:cNvPr xmlns:c="http://schemas.openxmlformats.org/drawingml/2006/chart" xmlns:pic="http://schemas.openxmlformats.org/drawingml/2006/picture" xmlns:dgm="http://schemas.openxmlformats.org/drawingml/2006/diagram" id="11" name="圖片 1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4115455" y="4883335"/>
            <a:ext cx="1987715" cy="1556418"/>
          </a:xfrm>
          <a:prstGeom prst="rect">
            <a:avLst/>
          </a:prstGeo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6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 Decorator</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裝</a:t>
            </a:r>
            <a:r>
              <a:rPr altLang="en-US" dirty="0" lang="zh-TW">
                <a:uFillTx/>
                <a:latin charset="-120" panose="020B0604030504040204" pitchFamily="34" typeface="微軟正黑體"/>
                <a:ea charset="-120" panose="020B0604030504040204" pitchFamily="34" typeface="微軟正黑體"/>
              </a:rPr>
              <a:t>飾</a:t>
            </a:r>
            <a:r>
              <a:rPr altLang="en-US" dirty="0" lang="zh-TW" smtClean="0">
                <a:uFillTx/>
                <a:latin charset="-120" panose="020B0604030504040204" pitchFamily="34" typeface="微軟正黑體"/>
                <a:ea charset="-120" panose="020B0604030504040204" pitchFamily="34" typeface="微軟正黑體"/>
              </a:rPr>
              <a:t>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Singleton</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單例模式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7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95603" y="3998794"/>
            <a:ext cx="5378450" cy="193899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跟</a:t>
            </a:r>
            <a:r>
              <a:rPr altLang="zh-TW" dirty="0" lang="en-US" smtClean="0" sz="2000">
                <a:uFillTx/>
                <a:latin charset="-120" panose="020B0604030504040204" pitchFamily="34" typeface="微軟正黑體"/>
                <a:ea charset="-120" panose="020B0604030504040204" pitchFamily="34" typeface="微軟正黑體"/>
              </a:rPr>
              <a:t>Composite</a:t>
            </a:r>
            <a:r>
              <a:rPr altLang="en-US" dirty="0" lang="zh-TW" smtClean="0" sz="2000">
                <a:uFillTx/>
                <a:latin charset="-120" panose="020B0604030504040204" pitchFamily="34" typeface="微軟正黑體"/>
                <a:ea charset="-120" panose="020B0604030504040204" pitchFamily="34" typeface="微軟正黑體"/>
              </a:rPr>
              <a:t>很相似的結構</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重點在他可以一層一層的疊上去</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用</a:t>
            </a:r>
            <a:r>
              <a:rPr altLang="zh-TW" dirty="0" lang="en-US" smtClean="0" sz="2000">
                <a:uFillTx/>
                <a:latin charset="-120" panose="020B0604030504040204" pitchFamily="34" typeface="微軟正黑體"/>
                <a:ea charset="-120" panose="020B0604030504040204" pitchFamily="34" typeface="微軟正黑體"/>
              </a:rPr>
              <a:t>Decorator</a:t>
            </a:r>
            <a:r>
              <a:rPr altLang="en-US" dirty="0" lang="zh-TW" smtClean="0" sz="2000">
                <a:uFillTx/>
                <a:latin charset="-120" panose="020B0604030504040204" pitchFamily="34" typeface="微軟正黑體"/>
                <a:ea charset="-120" panose="020B0604030504040204" pitchFamily="34" typeface="微軟正黑體"/>
              </a:rPr>
              <a:t>去包裝</a:t>
            </a:r>
            <a:r>
              <a:rPr altLang="zh-TW" dirty="0" err="1" lang="en-US" smtClean="0" sz="2000">
                <a:uFillTx/>
                <a:latin charset="-120" panose="020B0604030504040204" pitchFamily="34" typeface="微軟正黑體"/>
                <a:ea charset="-120" panose="020B0604030504040204" pitchFamily="34" typeface="微軟正黑體"/>
              </a:rPr>
              <a:t>ConcreteComponent</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en-US" dirty="0" lang="zh-TW" smtClean="0" sz="2000">
                <a:solidFill>
                  <a:srgbClr val="FF0000"/>
                </a:solidFill>
                <a:uFillTx/>
                <a:latin charset="-120" panose="020B0604030504040204" pitchFamily="34" typeface="微軟正黑體"/>
                <a:ea charset="-120" panose="020B0604030504040204" pitchFamily="34" typeface="微軟正黑體"/>
              </a:rPr>
              <a:t>讓原本的</a:t>
            </a:r>
            <a:r>
              <a:rPr altLang="zh-TW" dirty="0" lang="en-US" smtClean="0" sz="2000">
                <a:solidFill>
                  <a:srgbClr val="FF0000"/>
                </a:solidFill>
                <a:uFillTx/>
                <a:latin charset="-120" panose="020B0604030504040204" pitchFamily="34" typeface="微軟正黑體"/>
                <a:ea charset="-120" panose="020B0604030504040204" pitchFamily="34" typeface="微軟正黑體"/>
              </a:rPr>
              <a:t>Component</a:t>
            </a:r>
            <a:r>
              <a:rPr altLang="en-US" dirty="0" lang="zh-TW" smtClean="0" sz="2000">
                <a:solidFill>
                  <a:srgbClr val="FF0000"/>
                </a:solidFill>
                <a:uFillTx/>
                <a:latin charset="-120" panose="020B0604030504040204" pitchFamily="34" typeface="微軟正黑體"/>
                <a:ea charset="-120" panose="020B0604030504040204" pitchFamily="34" typeface="微軟正黑體"/>
              </a:rPr>
              <a:t>很容易擴充新的功能而不用修改原本寫好的</a:t>
            </a:r>
            <a:endParaRPr altLang="en-US" dirty="0" lang="zh-TW" sz="2000">
              <a:solidFill>
                <a:srgbClr val="FF0000"/>
              </a:solidFill>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https://upload.wikimedia.org/wikipedia/commons/thumb/e/e9/Decorator_UML_class_diagram.svg/400px-Decorator_UML_class_diagram.svg.png" id="27650"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6336621" y="1368030"/>
            <a:ext cx="5766253" cy="4569756"/>
          </a:xfrm>
          <a:prstGeom prst="rect">
            <a:avLst/>
          </a:prstGeom>
          <a:noFill/>
        </p:spPr>
      </p:pic>
      <p:grpSp>
        <p:nvGrpSpPr>
          <p:cNvPr xmlns:c="http://schemas.openxmlformats.org/drawingml/2006/chart" xmlns:pic="http://schemas.openxmlformats.org/drawingml/2006/picture" xmlns:dgm="http://schemas.openxmlformats.org/drawingml/2006/diagram" id="4" name="群組 3"/>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284742" y="524031"/>
            <a:ext cx="3722915" cy="3012763"/>
            <a:chOff x="3675741" y="783771"/>
            <a:chExt cx="3722915" cy="3012763"/>
          </a:xfrm>
        </p:grpSpPr>
        <p:sp>
          <p:nvSpPr>
            <p:cNvPr xmlns:c="http://schemas.openxmlformats.org/drawingml/2006/chart" xmlns:pic="http://schemas.openxmlformats.org/drawingml/2006/picture" xmlns:dgm="http://schemas.openxmlformats.org/drawingml/2006/diagram" id="9" name="橢圓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675741" y="783771"/>
              <a:ext cx="3722915" cy="3012763"/>
            </a:xfrm>
            <a:prstGeom prst="ellipse">
              <a:avLst/>
            </a:prstGeom>
            <a:solidFill>
              <a:schemeClr val="accent4">
                <a:lumMod val="40000"/>
                <a:lumOff val="60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zh-TW" dirty="0" lang="en-US" smtClean="0">
                <a:uFillTx/>
              </a:endParaRPr>
            </a:p>
            <a:p>
              <a:pPr algn="ctr"/>
              <a:endParaRPr altLang="zh-TW" dirty="0" lang="en-US">
                <a:uFillTx/>
              </a:endParaRPr>
            </a:p>
            <a:p>
              <a:pPr algn="ctr"/>
              <a:endParaRPr altLang="zh-TW" dirty="0" lang="en-US" smtClean="0">
                <a:uFillTx/>
              </a:endParaRPr>
            </a:p>
            <a:p>
              <a:pPr algn="ctr"/>
              <a:endParaRPr altLang="zh-TW" dirty="0" lang="en-US" smtClean="0">
                <a:uFillTx/>
              </a:endParaRPr>
            </a:p>
            <a:p>
              <a:pPr algn="ctr"/>
              <a:endParaRPr altLang="zh-TW" dirty="0" lang="en-US">
                <a:uFillTx/>
              </a:endParaRPr>
            </a:p>
            <a:p>
              <a:pPr algn="ctr"/>
              <a:endParaRPr altLang="zh-TW" dirty="0" lang="en-US" smtClean="0">
                <a:uFillTx/>
              </a:endParaRPr>
            </a:p>
            <a:p>
              <a:pPr algn="ctr"/>
              <a:endParaRPr altLang="zh-TW" dirty="0" lang="en-US">
                <a:uFillTx/>
              </a:endParaRPr>
            </a:p>
            <a:p>
              <a:pPr algn="ctr"/>
              <a:r>
                <a:rPr altLang="zh-TW" dirty="0" lang="en-US" smtClean="0">
                  <a:solidFill>
                    <a:srgbClr val="00B050"/>
                  </a:solidFill>
                  <a:uFillTx/>
                </a:rPr>
                <a:t>Decorator(Component)</a:t>
              </a:r>
              <a:endParaRPr altLang="en-US" dirty="0" lang="zh-TW">
                <a:solidFill>
                  <a:srgbClr val="00B050"/>
                </a:solidFill>
                <a:uFillTx/>
              </a:endParaRPr>
            </a:p>
          </p:txBody>
        </p:sp>
        <p:sp>
          <p:nvSpPr>
            <p:cNvPr xmlns:c="http://schemas.openxmlformats.org/drawingml/2006/chart" xmlns:pic="http://schemas.openxmlformats.org/drawingml/2006/picture" xmlns:dgm="http://schemas.openxmlformats.org/drawingml/2006/diagram" id="3" name="橢圓 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084421" y="783771"/>
              <a:ext cx="2905554" cy="2351315"/>
            </a:xfrm>
            <a:prstGeom prst="ellipse">
              <a:avLst/>
            </a:prstGeom>
            <a:solidFill>
              <a:schemeClr val="accent4">
                <a:lumMod val="40000"/>
                <a:lumOff val="60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zh-TW" dirty="0" lang="en-US" smtClean="0">
                <a:uFillTx/>
              </a:endParaRPr>
            </a:p>
            <a:p>
              <a:pPr algn="ctr"/>
              <a:endParaRPr altLang="zh-TW" dirty="0" lang="en-US">
                <a:uFillTx/>
              </a:endParaRPr>
            </a:p>
            <a:p>
              <a:pPr algn="ctr"/>
              <a:endParaRPr altLang="zh-TW" dirty="0" lang="en-US" smtClean="0">
                <a:uFillTx/>
              </a:endParaRPr>
            </a:p>
            <a:p>
              <a:pPr algn="ctr"/>
              <a:endParaRPr altLang="zh-TW" dirty="0" lang="en-US">
                <a:uFillTx/>
              </a:endParaRPr>
            </a:p>
            <a:p>
              <a:pPr algn="ctr"/>
              <a:r>
                <a:rPr altLang="zh-TW" dirty="0" lang="en-US" smtClean="0" sz="1600">
                  <a:solidFill>
                    <a:srgbClr val="00B050"/>
                  </a:solidFill>
                  <a:uFillTx/>
                </a:rPr>
                <a:t>Decorator(Component)</a:t>
              </a:r>
              <a:endParaRPr altLang="en-US" dirty="0" lang="zh-TW" sz="1600">
                <a:solidFill>
                  <a:srgbClr val="00B050"/>
                </a:solidFill>
                <a:uFillTx/>
              </a:endParaRPr>
            </a:p>
          </p:txBody>
        </p:sp>
        <p:sp>
          <p:nvSpPr>
            <p:cNvPr xmlns:c="http://schemas.openxmlformats.org/drawingml/2006/chart" xmlns:pic="http://schemas.openxmlformats.org/drawingml/2006/picture" xmlns:dgm="http://schemas.openxmlformats.org/drawingml/2006/diagram" id="2" name="橢圓 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584473" y="944551"/>
              <a:ext cx="1905453" cy="1154889"/>
            </a:xfrm>
            <a:prstGeom prst="ellipse">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altLang="zh-TW" dirty="0" lang="en-US" smtClean="0" sz="1600">
                  <a:uFillTx/>
                </a:rPr>
                <a:t>Concrete</a:t>
              </a:r>
            </a:p>
            <a:p>
              <a:pPr algn="ctr"/>
              <a:r>
                <a:rPr altLang="zh-TW" dirty="0" lang="en-US" smtClean="0" sz="1600">
                  <a:uFillTx/>
                </a:rPr>
                <a:t>Component</a:t>
              </a:r>
            </a:p>
            <a:p>
              <a:pPr algn="ctr"/>
              <a:r>
                <a:rPr altLang="zh-TW" dirty="0" lang="en-US" smtClean="0" sz="1600">
                  <a:uFillTx/>
                </a:rPr>
                <a:t>(Component)</a:t>
              </a:r>
              <a:endParaRPr altLang="en-US" dirty="0" lang="zh-TW">
                <a:uFillTx/>
              </a:endParaRPr>
            </a:p>
          </p:txBody>
        </p:sp>
      </p:gr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7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765527" y="2236351"/>
            <a:ext cx="5322120" cy="1492183"/>
          </a:xfrm>
          <a:prstGeom prst="rect">
            <a:avLst/>
          </a:prstGeom>
        </p:spPr>
      </p:pic>
      <p:sp>
        <p:nvSpPr>
          <p:cNvPr xmlns:c="http://schemas.openxmlformats.org/drawingml/2006/chart" xmlns:pic="http://schemas.openxmlformats.org/drawingml/2006/picture" xmlns:dgm="http://schemas.openxmlformats.org/drawingml/2006/diagram" id="14" name="文字方塊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799076" y="1081228"/>
            <a:ext cx="4246295"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每個餐點都有取得內容跟價錢兩個方法</a:t>
            </a:r>
            <a:endParaRPr altLang="zh-TW" dirty="0" lang="en-US">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21" name="文字方塊 2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799076" y="2567321"/>
            <a:ext cx="3745498"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a:uFillTx/>
                <a:latin charset="-120" panose="020B0604030504040204" pitchFamily="34" typeface="微軟正黑體"/>
                <a:ea charset="-120" panose="020B0604030504040204" pitchFamily="34" typeface="微軟正黑體"/>
              </a:rPr>
              <a:t>Abstract</a:t>
            </a:r>
            <a:r>
              <a:rPr altLang="en-US" dirty="0" lang="zh-TW" smtClean="0">
                <a:uFillTx/>
                <a:latin charset="-120" panose="020B0604030504040204" pitchFamily="34" typeface="微軟正黑體"/>
                <a:ea charset="-120" panose="020B0604030504040204" pitchFamily="34" typeface="微軟正黑體"/>
              </a:rPr>
              <a:t> </a:t>
            </a:r>
            <a:r>
              <a:rPr altLang="zh-TW" dirty="0" lang="en-US" smtClean="0">
                <a:uFillTx/>
                <a:latin charset="-120" panose="020B0604030504040204" pitchFamily="34" typeface="微軟正黑體"/>
                <a:ea charset="-120" panose="020B0604030504040204" pitchFamily="34" typeface="微軟正黑體"/>
              </a:rPr>
              <a:t>Decorator</a:t>
            </a:r>
            <a:r>
              <a:rPr altLang="en-US" dirty="0" lang="zh-TW" smtClean="0">
                <a:uFillTx/>
                <a:latin charset="-120" panose="020B0604030504040204" pitchFamily="34" typeface="微軟正黑體"/>
                <a:ea charset="-120" panose="020B0604030504040204" pitchFamily="34" typeface="微軟正黑體"/>
              </a:rPr>
              <a:t> 因為要包裝餐點所以裡面放置一個</a:t>
            </a:r>
            <a:r>
              <a:rPr altLang="zh-TW" dirty="0" lang="en-US" smtClean="0">
                <a:uFillTx/>
                <a:latin charset="-120" panose="020B0604030504040204" pitchFamily="34" typeface="微軟正黑體"/>
                <a:ea charset="-120" panose="020B0604030504040204" pitchFamily="34" typeface="微軟正黑體"/>
              </a:rPr>
              <a:t>Meal</a:t>
            </a:r>
          </a:p>
        </p:txBody>
      </p:sp>
      <p:sp>
        <p:nvSpPr>
          <p:cNvPr xmlns:c="http://schemas.openxmlformats.org/drawingml/2006/chart" xmlns:pic="http://schemas.openxmlformats.org/drawingml/2006/picture" xmlns:dgm="http://schemas.openxmlformats.org/drawingml/2006/diagram" id="24" name="矩形 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262744" y="2567321"/>
            <a:ext cx="2235200" cy="262965"/>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754998" y="543797"/>
            <a:ext cx="5332648" cy="1569322"/>
          </a:xfrm>
          <a:prstGeom prst="rect">
            <a:avLst/>
          </a:prstGeom>
        </p:spPr>
      </p:pic>
      <p:sp>
        <p:nvSpPr>
          <p:cNvPr xmlns:c="http://schemas.openxmlformats.org/drawingml/2006/chart" xmlns:pic="http://schemas.openxmlformats.org/drawingml/2006/picture" xmlns:dgm="http://schemas.openxmlformats.org/drawingml/2006/diagram" id="16" name="矩形 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71600" y="898945"/>
            <a:ext cx="4716046" cy="755684"/>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1153886" y="3790949"/>
            <a:ext cx="4114800" cy="3337445"/>
          </a:xfrm>
          <a:prstGeom prst="rect">
            <a:avLst/>
          </a:prstGeom>
        </p:spPr>
      </p:pic>
      <p:sp>
        <p:nvSpPr>
          <p:cNvPr xmlns:c="http://schemas.openxmlformats.org/drawingml/2006/chart" xmlns:pic="http://schemas.openxmlformats.org/drawingml/2006/picture" xmlns:dgm="http://schemas.openxmlformats.org/drawingml/2006/diagram" id="20" name="文字方塊 1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087646" y="4845295"/>
            <a:ext cx="3745498"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a:uFillTx/>
                <a:latin charset="-120" panose="020B0604030504040204" pitchFamily="34" typeface="微軟正黑體"/>
                <a:ea charset="-120" panose="020B0604030504040204" pitchFamily="34" typeface="微軟正黑體"/>
              </a:rPr>
              <a:t>Concrete component (</a:t>
            </a:r>
            <a:r>
              <a:rPr altLang="en-US" dirty="0" lang="zh-TW" smtClean="0">
                <a:uFillTx/>
                <a:latin charset="-120" panose="020B0604030504040204" pitchFamily="34" typeface="微軟正黑體"/>
                <a:ea charset="-120" panose="020B0604030504040204" pitchFamily="34" typeface="微軟正黑體"/>
              </a:rPr>
              <a:t>被包裝的</a:t>
            </a:r>
            <a:r>
              <a:rPr altLang="zh-TW" dirty="0" lang="en-US" smtClean="0">
                <a:uFillTx/>
                <a:latin charset="-120" panose="020B0604030504040204" pitchFamily="34" typeface="微軟正黑體"/>
                <a:ea charset="-120" panose="020B0604030504040204" pitchFamily="34" typeface="微軟正黑體"/>
              </a:rPr>
              <a:t>)</a:t>
            </a:r>
          </a:p>
          <a:p>
            <a:r>
              <a:rPr altLang="en-US" dirty="0" lang="zh-TW" smtClean="0">
                <a:uFillTx/>
                <a:latin charset="-120" panose="020B0604030504040204" pitchFamily="34" typeface="微軟正黑體"/>
                <a:ea charset="-120" panose="020B0604030504040204" pitchFamily="34" typeface="微軟正黑體"/>
              </a:rPr>
              <a:t>不能包裝別人</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放在最底層</a:t>
            </a:r>
            <a:r>
              <a:rPr altLang="en-US" dirty="0" lang="zh-TW">
                <a:uFillTx/>
                <a:latin charset="-120" panose="020B0604030504040204" pitchFamily="34" typeface="微軟正黑體"/>
                <a:ea charset="-120" panose="020B0604030504040204" pitchFamily="34" typeface="微軟正黑體"/>
              </a:rPr>
              <a:t>的</a:t>
            </a:r>
            <a:endParaRPr altLang="zh-TW" dirty="0" lang="en-US" smtClean="0">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7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5" name="圖片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555246" y="486174"/>
            <a:ext cx="5553075" cy="3543300"/>
          </a:xfrm>
          <a:prstGeom prst="rect">
            <a:avLst/>
          </a:prstGeom>
        </p:spPr>
      </p:pic>
      <p:sp>
        <p:nvSpPr>
          <p:cNvPr xmlns:c="http://schemas.openxmlformats.org/drawingml/2006/chart" xmlns:pic="http://schemas.openxmlformats.org/drawingml/2006/picture" xmlns:dgm="http://schemas.openxmlformats.org/drawingml/2006/diagram" id="21" name="文字方塊 2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770048" y="2070947"/>
            <a:ext cx="3745498" cy="1754326"/>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a:uFillTx/>
                <a:latin charset="-120" panose="020B0604030504040204" pitchFamily="34" typeface="微軟正黑體"/>
                <a:ea charset="-120" panose="020B0604030504040204" pitchFamily="34" typeface="微軟正黑體"/>
              </a:rPr>
              <a:t>Concrete Decorator</a:t>
            </a:r>
          </a:p>
          <a:p>
            <a:r>
              <a:rPr altLang="en-US" dirty="0" lang="zh-TW" smtClean="0">
                <a:uFillTx/>
                <a:latin charset="-120" panose="020B0604030504040204" pitchFamily="34" typeface="微軟正黑體"/>
                <a:ea charset="-120" panose="020B0604030504040204" pitchFamily="34" typeface="微軟正黑體"/>
              </a:rPr>
              <a:t>在呼叫方法的時候會呼叫內部一層的相同方法再加上自己的</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a:uFillTx/>
                <a:latin charset="-120" panose="020B0604030504040204" pitchFamily="34" typeface="微軟正黑體"/>
                <a:ea charset="-120" panose="020B0604030504040204" pitchFamily="34" typeface="微軟正黑體"/>
              </a:rPr>
              <a:t>以</a:t>
            </a:r>
            <a:r>
              <a:rPr altLang="en-US" dirty="0" lang="zh-TW" smtClean="0">
                <a:uFillTx/>
                <a:latin charset="-120" panose="020B0604030504040204" pitchFamily="34" typeface="微軟正黑體"/>
                <a:ea charset="-120" panose="020B0604030504040204" pitchFamily="34" typeface="微軟正黑體"/>
              </a:rPr>
              <a:t>達到包裝</a:t>
            </a:r>
            <a:r>
              <a:rPr altLang="zh-TW" dirty="0" lang="en-US" smtClean="0">
                <a:uFillTx/>
                <a:latin charset="-120" panose="020B0604030504040204" pitchFamily="34" typeface="微軟正黑體"/>
                <a:ea charset="-120" panose="020B0604030504040204" pitchFamily="34" typeface="微軟正黑體"/>
              </a:rPr>
              <a:t>(</a:t>
            </a:r>
            <a:r>
              <a:rPr altLang="en-US" dirty="0" lang="zh-TW" smtClean="0">
                <a:uFillTx/>
                <a:latin charset="-120" panose="020B0604030504040204" pitchFamily="34" typeface="微軟正黑體"/>
                <a:ea charset="-120" panose="020B0604030504040204" pitchFamily="34" typeface="微軟正黑體"/>
              </a:rPr>
              <a:t>擴充</a:t>
            </a:r>
            <a:r>
              <a:rPr altLang="zh-TW" dirty="0" lang="en-US" smtClean="0">
                <a:uFillTx/>
                <a:latin charset="-120" panose="020B0604030504040204" pitchFamily="34" typeface="微軟正黑體"/>
                <a:ea charset="-120" panose="020B0604030504040204" pitchFamily="34" typeface="微軟正黑體"/>
              </a:rPr>
              <a:t>)</a:t>
            </a:r>
          </a:p>
          <a:p>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有點類似遞</a:t>
            </a:r>
            <a:r>
              <a:rPr altLang="en-US" dirty="0" lang="zh-TW">
                <a:uFillTx/>
                <a:latin charset="-120" panose="020B0604030504040204" pitchFamily="34" typeface="微軟正黑體"/>
                <a:ea charset="-120" panose="020B0604030504040204" pitchFamily="34" typeface="微軟正黑體"/>
              </a:rPr>
              <a:t>迴</a:t>
            </a:r>
            <a:r>
              <a:rPr altLang="en-US" dirty="0" lang="zh-TW" smtClean="0">
                <a:uFillTx/>
                <a:latin charset="-120" panose="020B0604030504040204" pitchFamily="34" typeface="微軟正黑體"/>
                <a:ea charset="-120" panose="020B0604030504040204" pitchFamily="34" typeface="微軟正黑體"/>
              </a:rPr>
              <a:t>的</a:t>
            </a:r>
            <a:r>
              <a:rPr altLang="en-US" dirty="0" lang="zh-TW">
                <a:uFillTx/>
                <a:latin charset="-120" panose="020B0604030504040204" pitchFamily="34" typeface="微軟正黑體"/>
                <a:ea charset="-120" panose="020B0604030504040204" pitchFamily="34" typeface="微軟正黑體"/>
              </a:rPr>
              <a:t>概念</a:t>
            </a:r>
            <a:endParaRPr altLang="zh-TW" dirty="0" lang="en-US">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6" name="矩形 1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92275" y="2189479"/>
            <a:ext cx="4716046" cy="377842"/>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1" name="矩形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71600" y="3271276"/>
            <a:ext cx="3084286" cy="377842"/>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2" name="直線單箭頭接點 11"/>
          <p:cNvCxnSpPr xmlns:c="http://schemas.openxmlformats.org/drawingml/2006/chart" xmlns:pic="http://schemas.openxmlformats.org/drawingml/2006/picture" xmlns:dgm="http://schemas.openxmlformats.org/drawingml/2006/diagram">
            <a:endCxn id="21" idx="1"/>
          </p:cNvCxnSpPr>
          <p:nvPr/>
        </p:nvCxnSpPr>
        <p:spPr xmlns:c="http://schemas.openxmlformats.org/drawingml/2006/chart" xmlns:pic="http://schemas.openxmlformats.org/drawingml/2006/picture" xmlns:dgm="http://schemas.openxmlformats.org/drawingml/2006/diagram">
          <a:xfrm>
            <a:off x="6108321" y="2454113"/>
            <a:ext cx="661727" cy="493997"/>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5" name="直線單箭頭接點 14"/>
          <p:cNvCxnSpPr xmlns:c="http://schemas.openxmlformats.org/drawingml/2006/chart" xmlns:pic="http://schemas.openxmlformats.org/drawingml/2006/picture" xmlns:dgm="http://schemas.openxmlformats.org/drawingml/2006/diagram">
            <a:endCxn id="21" idx="1"/>
          </p:cNvCxnSpPr>
          <p:nvPr/>
        </p:nvCxnSpPr>
        <p:spPr xmlns:c="http://schemas.openxmlformats.org/drawingml/2006/chart" xmlns:pic="http://schemas.openxmlformats.org/drawingml/2006/picture" xmlns:dgm="http://schemas.openxmlformats.org/drawingml/2006/diagram">
          <a:xfrm flipV="1">
            <a:off x="4455886" y="2948110"/>
            <a:ext cx="2314162" cy="580065"/>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pic>
        <p:nvPicPr>
          <p:cNvPr xmlns:c="http://schemas.openxmlformats.org/drawingml/2006/chart" xmlns:pic="http://schemas.openxmlformats.org/drawingml/2006/picture" xmlns:dgm="http://schemas.openxmlformats.org/drawingml/2006/diagram" id="13" name="圖片 1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3"/>
          <a:srcRect r="2506"/>
          <a:stretch/>
        </p:blipFill>
        <p:spPr xmlns:c="http://schemas.openxmlformats.org/drawingml/2006/chart" xmlns:pic="http://schemas.openxmlformats.org/drawingml/2006/picture" xmlns:dgm="http://schemas.openxmlformats.org/drawingml/2006/diagram">
          <a:xfrm>
            <a:off x="555246" y="4232130"/>
            <a:ext cx="5569783" cy="1737327"/>
          </a:xfrm>
          <a:prstGeom prst="rect">
            <a:avLst/>
          </a:prstGeom>
        </p:spPr>
      </p:pic>
      <p:pic>
        <p:nvPicPr>
          <p:cNvPr xmlns:c="http://schemas.openxmlformats.org/drawingml/2006/chart" xmlns:pic="http://schemas.openxmlformats.org/drawingml/2006/picture" xmlns:dgm="http://schemas.openxmlformats.org/drawingml/2006/diagram" id="17" name="圖片 1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6439184" y="5682999"/>
            <a:ext cx="5740719" cy="1175001"/>
          </a:xfrm>
          <a:prstGeom prst="rect">
            <a:avLst/>
          </a:prstGeom>
        </p:spPr>
      </p:pic>
      <p:sp>
        <p:nvSpPr>
          <p:cNvPr xmlns:c="http://schemas.openxmlformats.org/drawingml/2006/chart" xmlns:pic="http://schemas.openxmlformats.org/drawingml/2006/picture" xmlns:dgm="http://schemas.openxmlformats.org/drawingml/2006/diagram" id="22" name="矩形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72456" y="5196114"/>
            <a:ext cx="3280229" cy="241270"/>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23" name="矩形 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72455" y="4469746"/>
            <a:ext cx="3280229" cy="263683"/>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5" name="直線單箭頭接點 24"/>
          <p:cNvCxnSpPr xmlns:c="http://schemas.openxmlformats.org/drawingml/2006/chart" xmlns:pic="http://schemas.openxmlformats.org/drawingml/2006/picture" xmlns:dgm="http://schemas.openxmlformats.org/drawingml/2006/diagram">
            <a:stCxn id="22" idx="3"/>
          </p:cNvCxnSpPr>
          <p:nvPr/>
        </p:nvCxnSpPr>
        <p:spPr xmlns:c="http://schemas.openxmlformats.org/drawingml/2006/chart" xmlns:pic="http://schemas.openxmlformats.org/drawingml/2006/picture" xmlns:dgm="http://schemas.openxmlformats.org/drawingml/2006/diagram">
          <a:xfrm flipV="1">
            <a:off x="4252685" y="4990328"/>
            <a:ext cx="2314161" cy="326421"/>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26" name="直線單箭頭接點 25"/>
          <p:cNvCxnSpPr xmlns:c="http://schemas.openxmlformats.org/drawingml/2006/chart" xmlns:pic="http://schemas.openxmlformats.org/drawingml/2006/picture" xmlns:dgm="http://schemas.openxmlformats.org/drawingml/2006/diagram">
            <a:stCxn id="23" idx="3"/>
          </p:cNvCxnSpPr>
          <p:nvPr/>
        </p:nvCxnSpPr>
        <p:spPr xmlns:c="http://schemas.openxmlformats.org/drawingml/2006/chart" xmlns:pic="http://schemas.openxmlformats.org/drawingml/2006/picture" xmlns:dgm="http://schemas.openxmlformats.org/drawingml/2006/diagram">
          <a:xfrm>
            <a:off x="4252684" y="4601588"/>
            <a:ext cx="2314162" cy="120557"/>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9" name="文字方塊 2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770048" y="4177463"/>
            <a:ext cx="4246295" cy="120032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從這個例子來看</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主餐</a:t>
            </a:r>
            <a:r>
              <a:rPr altLang="zh-TW" dirty="0" lang="en-US" smtClean="0">
                <a:uFillTx/>
                <a:latin charset="-120" panose="020B0604030504040204" pitchFamily="34" typeface="微軟正黑體"/>
                <a:ea charset="-120" panose="020B0604030504040204" pitchFamily="34" typeface="微軟正黑體"/>
              </a:rPr>
              <a:t>(</a:t>
            </a:r>
            <a:r>
              <a:rPr altLang="zh-TW" dirty="0" err="1" lang="en-US" smtClean="0">
                <a:uFillTx/>
                <a:latin charset="-120" panose="020B0604030504040204" pitchFamily="34" typeface="微軟正黑體"/>
                <a:ea charset="-120" panose="020B0604030504040204" pitchFamily="34" typeface="微軟正黑體"/>
              </a:rPr>
              <a:t>FriedChicken</a:t>
            </a:r>
            <a:r>
              <a:rPr altLang="zh-TW" dirty="0" lang="en-US" smtClean="0">
                <a:uFillTx/>
                <a:latin charset="-120" panose="020B0604030504040204" pitchFamily="34" typeface="微軟正黑體"/>
                <a:ea charset="-120" panose="020B0604030504040204" pitchFamily="34" typeface="微軟正黑體"/>
              </a:rPr>
              <a:t>)</a:t>
            </a:r>
            <a:r>
              <a:rPr altLang="en-US" dirty="0" lang="zh-TW" smtClean="0">
                <a:uFillTx/>
                <a:latin charset="-120" panose="020B0604030504040204" pitchFamily="34" typeface="微軟正黑體"/>
                <a:ea charset="-120" panose="020B0604030504040204" pitchFamily="34" typeface="微軟正黑體"/>
              </a:rPr>
              <a:t>總共包了兩層</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先包</a:t>
            </a:r>
            <a:r>
              <a:rPr altLang="zh-TW" dirty="0" err="1" lang="en-US" smtClean="0">
                <a:uFillTx/>
                <a:latin charset="-120" panose="020B0604030504040204" pitchFamily="34" typeface="微軟正黑體"/>
                <a:ea charset="-120" panose="020B0604030504040204" pitchFamily="34" typeface="微軟正黑體"/>
              </a:rPr>
              <a:t>SideDishOne</a:t>
            </a:r>
            <a:r>
              <a:rPr altLang="en-US" dirty="0" lang="zh-TW" smtClean="0">
                <a:uFillTx/>
                <a:latin charset="-120" panose="020B0604030504040204" pitchFamily="34" typeface="微軟正黑體"/>
                <a:ea charset="-120" panose="020B0604030504040204" pitchFamily="34" typeface="微軟正黑體"/>
              </a:rPr>
              <a:t>再包</a:t>
            </a:r>
            <a:r>
              <a:rPr altLang="zh-TW" dirty="0" err="1" lang="en-US" smtClean="0">
                <a:uFillTx/>
                <a:latin charset="-120" panose="020B0604030504040204" pitchFamily="34" typeface="微軟正黑體"/>
                <a:ea charset="-120" panose="020B0604030504040204" pitchFamily="34" typeface="微軟正黑體"/>
              </a:rPr>
              <a:t>SideDishTwo</a:t>
            </a:r>
            <a:endParaRPr altLang="zh-TW" dirty="0" lang="en-US" smtClean="0">
              <a:uFillTx/>
              <a:latin charset="-120" panose="020B0604030504040204" pitchFamily="34" typeface="微軟正黑體"/>
              <a:ea charset="-120" panose="020B0604030504040204" pitchFamily="34" typeface="微軟正黑體"/>
            </a:endParaRPr>
          </a:p>
          <a:p>
            <a:endParaRPr altLang="zh-TW" dirty="0" lang="en-US">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7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13" name="圖片 1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2"/>
          <a:srcRect r="2506"/>
          <a:stretch/>
        </p:blipFill>
        <p:spPr xmlns:c="http://schemas.openxmlformats.org/drawingml/2006/chart" xmlns:pic="http://schemas.openxmlformats.org/drawingml/2006/picture" xmlns:dgm="http://schemas.openxmlformats.org/drawingml/2006/diagram">
          <a:xfrm>
            <a:off x="758448" y="507828"/>
            <a:ext cx="5569783" cy="1737327"/>
          </a:xfrm>
          <a:prstGeom prst="rect">
            <a:avLst/>
          </a:prstGeom>
        </p:spPr>
      </p:pic>
      <p:pic>
        <p:nvPicPr>
          <p:cNvPr xmlns:c="http://schemas.openxmlformats.org/drawingml/2006/chart" xmlns:pic="http://schemas.openxmlformats.org/drawingml/2006/picture" xmlns:dgm="http://schemas.openxmlformats.org/drawingml/2006/diagram" id="17" name="圖片 16"/>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6451281" y="4152273"/>
            <a:ext cx="5740719" cy="1175001"/>
          </a:xfrm>
          <a:prstGeom prst="rect">
            <a:avLst/>
          </a:prstGeom>
        </p:spPr>
      </p:pic>
      <p:sp>
        <p:nvSpPr>
          <p:cNvPr xmlns:c="http://schemas.openxmlformats.org/drawingml/2006/chart" xmlns:pic="http://schemas.openxmlformats.org/drawingml/2006/picture" xmlns:dgm="http://schemas.openxmlformats.org/drawingml/2006/diagram" id="22" name="矩形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175658" y="1471812"/>
            <a:ext cx="3280229" cy="241270"/>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23" name="矩形 2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175657" y="745444"/>
            <a:ext cx="3280229" cy="263683"/>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5" name="直線單箭頭接點 24"/>
          <p:cNvCxnSpPr xmlns:c="http://schemas.openxmlformats.org/drawingml/2006/chart" xmlns:pic="http://schemas.openxmlformats.org/drawingml/2006/picture" xmlns:dgm="http://schemas.openxmlformats.org/drawingml/2006/diagram">
            <a:stCxn id="22" idx="3"/>
            <a:endCxn id="29" idx="1"/>
          </p:cNvCxnSpPr>
          <p:nvPr/>
        </p:nvCxnSpPr>
        <p:spPr xmlns:c="http://schemas.openxmlformats.org/drawingml/2006/chart" xmlns:pic="http://schemas.openxmlformats.org/drawingml/2006/picture" xmlns:dgm="http://schemas.openxmlformats.org/drawingml/2006/diagram">
          <a:xfrm flipV="1">
            <a:off x="4455887" y="1506875"/>
            <a:ext cx="2421734" cy="85572"/>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26" name="直線單箭頭接點 25"/>
          <p:cNvCxnSpPr xmlns:c="http://schemas.openxmlformats.org/drawingml/2006/chart" xmlns:pic="http://schemas.openxmlformats.org/drawingml/2006/picture" xmlns:dgm="http://schemas.openxmlformats.org/drawingml/2006/diagram">
            <a:stCxn id="23" idx="3"/>
          </p:cNvCxnSpPr>
          <p:nvPr/>
        </p:nvCxnSpPr>
        <p:spPr xmlns:c="http://schemas.openxmlformats.org/drawingml/2006/chart" xmlns:pic="http://schemas.openxmlformats.org/drawingml/2006/picture" xmlns:dgm="http://schemas.openxmlformats.org/drawingml/2006/diagram">
          <a:xfrm>
            <a:off x="4455886" y="877286"/>
            <a:ext cx="2421735" cy="34541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9" name="文字方塊 2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877621" y="906710"/>
            <a:ext cx="4246295" cy="120032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從這個例子來看</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主餐</a:t>
            </a:r>
            <a:r>
              <a:rPr altLang="zh-TW" dirty="0" lang="en-US" smtClean="0">
                <a:uFillTx/>
                <a:latin charset="-120" panose="020B0604030504040204" pitchFamily="34" typeface="微軟正黑體"/>
                <a:ea charset="-120" panose="020B0604030504040204" pitchFamily="34" typeface="微軟正黑體"/>
              </a:rPr>
              <a:t>(</a:t>
            </a:r>
            <a:r>
              <a:rPr altLang="zh-TW" dirty="0" err="1" lang="en-US" smtClean="0">
                <a:uFillTx/>
                <a:latin charset="-120" panose="020B0604030504040204" pitchFamily="34" typeface="微軟正黑體"/>
                <a:ea charset="-120" panose="020B0604030504040204" pitchFamily="34" typeface="微軟正黑體"/>
              </a:rPr>
              <a:t>FriedChicken</a:t>
            </a:r>
            <a:r>
              <a:rPr altLang="zh-TW" dirty="0" lang="en-US" smtClean="0">
                <a:uFillTx/>
                <a:latin charset="-120" panose="020B0604030504040204" pitchFamily="34" typeface="微軟正黑體"/>
                <a:ea charset="-120" panose="020B0604030504040204" pitchFamily="34" typeface="微軟正黑體"/>
              </a:rPr>
              <a:t>)</a:t>
            </a:r>
            <a:r>
              <a:rPr altLang="en-US" dirty="0" lang="zh-TW" smtClean="0">
                <a:uFillTx/>
                <a:latin charset="-120" panose="020B0604030504040204" pitchFamily="34" typeface="微軟正黑體"/>
                <a:ea charset="-120" panose="020B0604030504040204" pitchFamily="34" typeface="微軟正黑體"/>
              </a:rPr>
              <a:t>總共包了兩層</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先包</a:t>
            </a:r>
            <a:r>
              <a:rPr altLang="zh-TW" dirty="0" err="1" lang="en-US" smtClean="0">
                <a:uFillTx/>
                <a:latin charset="-120" panose="020B0604030504040204" pitchFamily="34" typeface="微軟正黑體"/>
                <a:ea charset="-120" panose="020B0604030504040204" pitchFamily="34" typeface="微軟正黑體"/>
              </a:rPr>
              <a:t>SideDishOne</a:t>
            </a:r>
            <a:r>
              <a:rPr altLang="en-US" dirty="0" lang="zh-TW" smtClean="0">
                <a:uFillTx/>
                <a:latin charset="-120" panose="020B0604030504040204" pitchFamily="34" typeface="微軟正黑體"/>
                <a:ea charset="-120" panose="020B0604030504040204" pitchFamily="34" typeface="微軟正黑體"/>
              </a:rPr>
              <a:t>再包</a:t>
            </a:r>
            <a:r>
              <a:rPr altLang="zh-TW" dirty="0" err="1" lang="en-US" smtClean="0">
                <a:uFillTx/>
                <a:latin charset="-120" panose="020B0604030504040204" pitchFamily="34" typeface="微軟正黑體"/>
                <a:ea charset="-120" panose="020B0604030504040204" pitchFamily="34" typeface="微軟正黑體"/>
              </a:rPr>
              <a:t>SideDishTwo</a:t>
            </a:r>
            <a:endParaRPr altLang="zh-TW" dirty="0" lang="en-US" smtClean="0">
              <a:uFillTx/>
              <a:latin charset="-120" panose="020B0604030504040204" pitchFamily="34" typeface="微軟正黑體"/>
              <a:ea charset="-120" panose="020B0604030504040204" pitchFamily="34" typeface="微軟正黑體"/>
            </a:endParaRPr>
          </a:p>
          <a:p>
            <a:endParaRPr altLang="zh-TW" dirty="0" lang="en-US">
              <a:uFillTx/>
              <a:latin charset="-120" panose="020B0604030504040204" pitchFamily="34" typeface="微軟正黑體"/>
              <a:ea charset="-120" panose="020B0604030504040204" pitchFamily="34" typeface="微軟正黑體"/>
            </a:endParaRPr>
          </a:p>
        </p:txBody>
      </p:sp>
      <p:grpSp>
        <p:nvGrpSpPr>
          <p:cNvPr xmlns:c="http://schemas.openxmlformats.org/drawingml/2006/chart" xmlns:pic="http://schemas.openxmlformats.org/drawingml/2006/picture" xmlns:dgm="http://schemas.openxmlformats.org/drawingml/2006/diagram" id="36" name="群組 35"/>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1748971" y="3114330"/>
            <a:ext cx="3722915" cy="3012763"/>
            <a:chOff x="3675741" y="783771"/>
            <a:chExt cx="3722915" cy="3012763"/>
          </a:xfrm>
        </p:grpSpPr>
        <p:sp>
          <p:nvSpPr>
            <p:cNvPr xmlns:c="http://schemas.openxmlformats.org/drawingml/2006/chart" xmlns:pic="http://schemas.openxmlformats.org/drawingml/2006/picture" xmlns:dgm="http://schemas.openxmlformats.org/drawingml/2006/diagram" id="37" name="橢圓 3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675741" y="783771"/>
              <a:ext cx="3722915" cy="3012763"/>
            </a:xfrm>
            <a:prstGeom prst="ellipse">
              <a:avLst/>
            </a:prstGeom>
            <a:solidFill>
              <a:schemeClr val="accent4">
                <a:lumMod val="40000"/>
                <a:lumOff val="60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zh-TW" dirty="0" lang="en-US" smtClean="0">
                <a:uFillTx/>
              </a:endParaRPr>
            </a:p>
            <a:p>
              <a:pPr algn="ctr"/>
              <a:endParaRPr altLang="zh-TW" dirty="0" lang="en-US" smtClean="0">
                <a:uFillTx/>
              </a:endParaRPr>
            </a:p>
            <a:p>
              <a:pPr algn="ctr"/>
              <a:endParaRPr altLang="zh-TW" dirty="0" lang="en-US" smtClean="0">
                <a:uFillTx/>
              </a:endParaRPr>
            </a:p>
            <a:p>
              <a:pPr algn="ctr"/>
              <a:endParaRPr altLang="zh-TW" dirty="0" lang="en-US" smtClean="0">
                <a:uFillTx/>
              </a:endParaRPr>
            </a:p>
            <a:p>
              <a:pPr algn="ctr"/>
              <a:endParaRPr altLang="zh-TW" dirty="0" lang="en-US" smtClean="0">
                <a:uFillTx/>
              </a:endParaRPr>
            </a:p>
            <a:p>
              <a:pPr algn="ctr"/>
              <a:endParaRPr altLang="zh-TW" dirty="0" lang="en-US" smtClean="0">
                <a:uFillTx/>
              </a:endParaRPr>
            </a:p>
            <a:p>
              <a:pPr algn="ctr"/>
              <a:endParaRPr altLang="zh-TW" dirty="0" lang="en-US" smtClean="0">
                <a:uFillTx/>
              </a:endParaRPr>
            </a:p>
            <a:p>
              <a:pPr algn="ctr"/>
              <a:endParaRPr altLang="zh-TW" dirty="0" lang="en-US" smtClean="0">
                <a:solidFill>
                  <a:srgbClr val="00B050"/>
                </a:solidFill>
                <a:uFillTx/>
              </a:endParaRPr>
            </a:p>
            <a:p>
              <a:pPr algn="ctr"/>
              <a:r>
                <a:rPr altLang="zh-TW" dirty="0" err="1" lang="en-US" smtClean="0">
                  <a:solidFill>
                    <a:srgbClr val="00B050"/>
                  </a:solidFill>
                  <a:uFillTx/>
                </a:rPr>
                <a:t>SideDishTwo</a:t>
              </a:r>
              <a:endParaRPr altLang="en-US" dirty="0" lang="zh-TW">
                <a:solidFill>
                  <a:srgbClr val="00B050"/>
                </a:solidFill>
                <a:uFillTx/>
              </a:endParaRPr>
            </a:p>
          </p:txBody>
        </p:sp>
        <p:sp>
          <p:nvSpPr>
            <p:cNvPr xmlns:c="http://schemas.openxmlformats.org/drawingml/2006/chart" xmlns:pic="http://schemas.openxmlformats.org/drawingml/2006/picture" xmlns:dgm="http://schemas.openxmlformats.org/drawingml/2006/diagram" id="38" name="橢圓 3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084421" y="783771"/>
              <a:ext cx="2905554" cy="2351315"/>
            </a:xfrm>
            <a:prstGeom prst="ellipse">
              <a:avLst/>
            </a:prstGeom>
            <a:solidFill>
              <a:schemeClr val="accent4">
                <a:lumMod val="40000"/>
                <a:lumOff val="60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zh-TW" dirty="0" lang="en-US" smtClean="0">
                <a:uFillTx/>
              </a:endParaRPr>
            </a:p>
            <a:p>
              <a:pPr algn="ctr"/>
              <a:endParaRPr altLang="zh-TW" dirty="0" lang="en-US">
                <a:uFillTx/>
              </a:endParaRPr>
            </a:p>
            <a:p>
              <a:pPr algn="ctr"/>
              <a:endParaRPr altLang="zh-TW" dirty="0" lang="en-US" smtClean="0">
                <a:uFillTx/>
              </a:endParaRPr>
            </a:p>
            <a:p>
              <a:pPr algn="ctr"/>
              <a:endParaRPr altLang="zh-TW" dirty="0" lang="en-US">
                <a:uFillTx/>
              </a:endParaRPr>
            </a:p>
            <a:p>
              <a:pPr algn="ctr"/>
              <a:r>
                <a:rPr altLang="zh-TW" dirty="0" err="1" lang="en-US" smtClean="0" sz="1600">
                  <a:solidFill>
                    <a:srgbClr val="00B050"/>
                  </a:solidFill>
                  <a:uFillTx/>
                </a:rPr>
                <a:t>SideDishOne</a:t>
              </a:r>
              <a:endParaRPr altLang="en-US" dirty="0" lang="zh-TW" sz="1600">
                <a:solidFill>
                  <a:srgbClr val="00B050"/>
                </a:solidFill>
                <a:uFillTx/>
              </a:endParaRPr>
            </a:p>
          </p:txBody>
        </p:sp>
        <p:sp>
          <p:nvSpPr>
            <p:cNvPr xmlns:c="http://schemas.openxmlformats.org/drawingml/2006/chart" xmlns:pic="http://schemas.openxmlformats.org/drawingml/2006/picture" xmlns:dgm="http://schemas.openxmlformats.org/drawingml/2006/diagram" id="39" name="橢圓 3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584473" y="944551"/>
              <a:ext cx="1905453" cy="1154889"/>
            </a:xfrm>
            <a:prstGeom prst="ellipse">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altLang="zh-TW" dirty="0" err="1" lang="en-US" smtClean="0" sz="1600">
                  <a:uFillTx/>
                </a:rPr>
                <a:t>FriedChicken</a:t>
              </a:r>
              <a:endParaRPr altLang="en-US" dirty="0" lang="zh-TW">
                <a:uFillTx/>
              </a:endParaRPr>
            </a:p>
          </p:txBody>
        </p:sp>
      </p:grpSp>
      <p:cxnSp>
        <p:nvCxnSpPr>
          <p:cNvPr xmlns:c="http://schemas.openxmlformats.org/drawingml/2006/chart" xmlns:pic="http://schemas.openxmlformats.org/drawingml/2006/picture" xmlns:dgm="http://schemas.openxmlformats.org/drawingml/2006/diagram" id="27" name="直線單箭頭接點 26"/>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V="1">
            <a:off x="4325257" y="4862287"/>
            <a:ext cx="0" cy="710824"/>
          </a:xfrm>
          <a:prstGeom prst="straightConnector1">
            <a:avLst/>
          </a:prstGeom>
          <a:ln w="3810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33" name="直線單箭頭接點 3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flipV="1">
            <a:off x="4310743" y="3852555"/>
            <a:ext cx="14514" cy="733568"/>
          </a:xfrm>
          <a:prstGeom prst="straightConnector1">
            <a:avLst/>
          </a:prstGeom>
          <a:ln w="3810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34" name="直線單箭頭接點 33"/>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V="1">
            <a:off x="4325257" y="5741810"/>
            <a:ext cx="14514" cy="593010"/>
          </a:xfrm>
          <a:prstGeom prst="straightConnector1">
            <a:avLst/>
          </a:prstGeom>
          <a:ln w="3810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40" name="文字方塊 3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354986" y="5811494"/>
            <a:ext cx="1542491"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err="1" lang="en-US" smtClean="0">
                <a:solidFill>
                  <a:srgbClr val="FF0000"/>
                </a:solidFill>
                <a:uFillTx/>
                <a:latin charset="-120" panose="020B0604030504040204" pitchFamily="34" typeface="微軟正黑體"/>
                <a:ea charset="-120" panose="020B0604030504040204" pitchFamily="34" typeface="微軟正黑體"/>
              </a:rPr>
              <a:t>getContent</a:t>
            </a:r>
            <a:r>
              <a:rPr altLang="zh-TW" dirty="0" lang="en-US" smtClean="0">
                <a:solidFill>
                  <a:srgbClr val="FF0000"/>
                </a:solidFill>
                <a:uFillTx/>
                <a:latin charset="-120" panose="020B0604030504040204" pitchFamily="34" typeface="微軟正黑體"/>
                <a:ea charset="-120" panose="020B0604030504040204" pitchFamily="34" typeface="微軟正黑體"/>
              </a:rPr>
              <a:t>()</a:t>
            </a:r>
            <a:endParaRPr altLang="zh-TW" dirty="0" lang="en-US">
              <a:solidFill>
                <a:srgbClr val="FF0000"/>
              </a:solidFill>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41" name="文字方塊 4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358962" y="4979117"/>
            <a:ext cx="1542491"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err="1" lang="en-US" smtClean="0">
                <a:solidFill>
                  <a:srgbClr val="FF0000"/>
                </a:solidFill>
                <a:uFillTx/>
                <a:latin charset="-120" panose="020B0604030504040204" pitchFamily="34" typeface="微軟正黑體"/>
                <a:ea charset="-120" panose="020B0604030504040204" pitchFamily="34" typeface="微軟正黑體"/>
              </a:rPr>
              <a:t>getContent</a:t>
            </a:r>
            <a:r>
              <a:rPr altLang="zh-TW" dirty="0" lang="en-US" smtClean="0">
                <a:solidFill>
                  <a:srgbClr val="FF0000"/>
                </a:solidFill>
                <a:uFillTx/>
                <a:latin charset="-120" panose="020B0604030504040204" pitchFamily="34" typeface="微軟正黑體"/>
                <a:ea charset="-120" panose="020B0604030504040204" pitchFamily="34" typeface="微軟正黑體"/>
              </a:rPr>
              <a:t>()</a:t>
            </a:r>
            <a:endParaRPr altLang="zh-TW" dirty="0" lang="en-US">
              <a:solidFill>
                <a:srgbClr val="FF0000"/>
              </a:solidFill>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42" name="文字方塊 4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371781" y="4048926"/>
            <a:ext cx="1542491"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err="1" lang="en-US" smtClean="0">
                <a:solidFill>
                  <a:srgbClr val="FF0000"/>
                </a:solidFill>
                <a:uFillTx/>
                <a:latin charset="-120" panose="020B0604030504040204" pitchFamily="34" typeface="微軟正黑體"/>
                <a:ea charset="-120" panose="020B0604030504040204" pitchFamily="34" typeface="微軟正黑體"/>
              </a:rPr>
              <a:t>getContent</a:t>
            </a:r>
            <a:r>
              <a:rPr altLang="zh-TW" dirty="0" lang="en-US" smtClean="0">
                <a:solidFill>
                  <a:srgbClr val="FF0000"/>
                </a:solidFill>
                <a:uFillTx/>
                <a:latin charset="-120" panose="020B0604030504040204" pitchFamily="34" typeface="微軟正黑體"/>
                <a:ea charset="-120" panose="020B0604030504040204" pitchFamily="34" typeface="微軟正黑體"/>
              </a:rPr>
              <a:t>()</a:t>
            </a:r>
            <a:endParaRPr altLang="zh-TW" dirty="0" lang="en-US">
              <a:solidFill>
                <a:srgbClr val="FF0000"/>
              </a:solidFill>
              <a:uFillTx/>
              <a:latin charset="-120" panose="020B0604030504040204" pitchFamily="34" typeface="微軟正黑體"/>
              <a:ea charset="-120" panose="020B0604030504040204" pitchFamily="34" typeface="微軟正黑體"/>
            </a:endParaRPr>
          </a:p>
        </p:txBody>
      </p:sp>
      <p:cxnSp>
        <p:nvCxnSpPr>
          <p:cNvPr xmlns:c="http://schemas.openxmlformats.org/drawingml/2006/chart" xmlns:pic="http://schemas.openxmlformats.org/drawingml/2006/picture" xmlns:dgm="http://schemas.openxmlformats.org/drawingml/2006/diagram" id="43" name="直線單箭頭接點 4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2830286" y="3852554"/>
            <a:ext cx="58057" cy="733569"/>
          </a:xfrm>
          <a:prstGeom prst="straightConnector1">
            <a:avLst/>
          </a:prstGeom>
          <a:ln w="38100">
            <a:solidFill>
              <a:srgbClr val="00B05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45" name="直線單箭頭接點 44"/>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2738522" y="4741703"/>
            <a:ext cx="58057" cy="733569"/>
          </a:xfrm>
          <a:prstGeom prst="straightConnector1">
            <a:avLst/>
          </a:prstGeom>
          <a:ln w="38100">
            <a:solidFill>
              <a:srgbClr val="00B05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46" name="直線單箭頭接點 45"/>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2680465" y="5682999"/>
            <a:ext cx="58057" cy="733569"/>
          </a:xfrm>
          <a:prstGeom prst="straightConnector1">
            <a:avLst/>
          </a:prstGeom>
          <a:ln w="38100">
            <a:solidFill>
              <a:srgbClr val="00B05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47" name="文字方塊 4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023755" y="3967607"/>
            <a:ext cx="806531"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b="1" dirty="0" lang="zh-TW" smtClean="0">
                <a:solidFill>
                  <a:srgbClr val="00B050"/>
                </a:solidFill>
                <a:uFillTx/>
                <a:latin charset="-120" panose="020B0604030504040204" pitchFamily="34" typeface="微軟正黑體"/>
                <a:ea charset="-120" panose="020B0604030504040204" pitchFamily="34" typeface="微軟正黑體"/>
              </a:rPr>
              <a:t>烤</a:t>
            </a:r>
            <a:r>
              <a:rPr altLang="en-US" b="1" dirty="0" lang="zh-TW">
                <a:solidFill>
                  <a:srgbClr val="00B050"/>
                </a:solidFill>
                <a:uFillTx/>
                <a:latin charset="-120" panose="020B0604030504040204" pitchFamily="34" typeface="微軟正黑體"/>
                <a:ea charset="-120" panose="020B0604030504040204" pitchFamily="34" typeface="微軟正黑體"/>
              </a:rPr>
              <a:t>雞</a:t>
            </a:r>
            <a:endParaRPr altLang="zh-TW" b="1" dirty="0" lang="en-US">
              <a:solidFill>
                <a:srgbClr val="00B050"/>
              </a:solidFill>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48" name="文字方塊 4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919380" y="4862684"/>
            <a:ext cx="1939934"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b="1" dirty="0" lang="en-US" smtClean="0">
                <a:solidFill>
                  <a:srgbClr val="00B050"/>
                </a:solidFill>
                <a:uFillTx/>
                <a:latin charset="-120" panose="020B0604030504040204" pitchFamily="34" typeface="微軟正黑體"/>
                <a:ea charset="-120" panose="020B0604030504040204" pitchFamily="34" typeface="微軟正黑體"/>
              </a:rPr>
              <a:t>|</a:t>
            </a:r>
            <a:r>
              <a:rPr altLang="en-US" b="1" dirty="0" lang="zh-TW" smtClean="0">
                <a:solidFill>
                  <a:srgbClr val="00B050"/>
                </a:solidFill>
                <a:uFillTx/>
                <a:latin charset="-120" panose="020B0604030504040204" pitchFamily="34" typeface="微軟正黑體"/>
                <a:ea charset="-120" panose="020B0604030504040204" pitchFamily="34" typeface="微軟正黑體"/>
              </a:rPr>
              <a:t>加購</a:t>
            </a:r>
            <a:r>
              <a:rPr altLang="zh-TW" b="1" dirty="0" lang="en-US" smtClean="0">
                <a:solidFill>
                  <a:srgbClr val="00B050"/>
                </a:solidFill>
                <a:uFillTx/>
                <a:latin charset="-120" panose="020B0604030504040204" pitchFamily="34" typeface="微軟正黑體"/>
                <a:ea charset="-120" panose="020B0604030504040204" pitchFamily="34" typeface="微軟正黑體"/>
              </a:rPr>
              <a:t>|</a:t>
            </a:r>
            <a:r>
              <a:rPr altLang="en-US" b="1" dirty="0" lang="zh-TW" smtClean="0">
                <a:solidFill>
                  <a:srgbClr val="00B050"/>
                </a:solidFill>
                <a:uFillTx/>
                <a:latin charset="-120" panose="020B0604030504040204" pitchFamily="34" typeface="微軟正黑體"/>
                <a:ea charset="-120" panose="020B0604030504040204" pitchFamily="34" typeface="微軟正黑體"/>
              </a:rPr>
              <a:t>可樂</a:t>
            </a:r>
            <a:r>
              <a:rPr altLang="zh-TW" b="1" dirty="0" lang="en-US" smtClean="0">
                <a:solidFill>
                  <a:srgbClr val="00B050"/>
                </a:solidFill>
                <a:uFillTx/>
                <a:latin charset="-120" panose="020B0604030504040204" pitchFamily="34" typeface="微軟正黑體"/>
                <a:ea charset="-120" panose="020B0604030504040204" pitchFamily="34" typeface="微軟正黑體"/>
              </a:rPr>
              <a:t>+</a:t>
            </a:r>
            <a:r>
              <a:rPr altLang="en-US" b="1" dirty="0" lang="zh-TW" smtClean="0">
                <a:solidFill>
                  <a:srgbClr val="00B050"/>
                </a:solidFill>
                <a:uFillTx/>
                <a:latin charset="-120" panose="020B0604030504040204" pitchFamily="34" typeface="微軟正黑體"/>
                <a:ea charset="-120" panose="020B0604030504040204" pitchFamily="34" typeface="微軟正黑體"/>
              </a:rPr>
              <a:t>薯條</a:t>
            </a:r>
            <a:endParaRPr altLang="zh-TW" b="1" dirty="0" lang="en-US">
              <a:solidFill>
                <a:srgbClr val="00B050"/>
              </a:solidFill>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49" name="文字方塊 4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34132" y="5813558"/>
            <a:ext cx="2538725"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b="1" dirty="0" lang="en-US" smtClean="0">
                <a:solidFill>
                  <a:srgbClr val="00B050"/>
                </a:solidFill>
                <a:uFillTx/>
                <a:latin charset="-120" panose="020B0604030504040204" pitchFamily="34" typeface="微軟正黑體"/>
                <a:ea charset="-120" panose="020B0604030504040204" pitchFamily="34" typeface="微軟正黑體"/>
              </a:rPr>
              <a:t>|</a:t>
            </a:r>
            <a:r>
              <a:rPr altLang="en-US" b="1" dirty="0" lang="zh-TW" smtClean="0">
                <a:solidFill>
                  <a:srgbClr val="00B050"/>
                </a:solidFill>
                <a:uFillTx/>
                <a:latin charset="-120" panose="020B0604030504040204" pitchFamily="34" typeface="微軟正黑體"/>
                <a:ea charset="-120" panose="020B0604030504040204" pitchFamily="34" typeface="微軟正黑體"/>
              </a:rPr>
              <a:t>加購</a:t>
            </a:r>
            <a:r>
              <a:rPr altLang="zh-TW" b="1" dirty="0" lang="en-US" smtClean="0">
                <a:solidFill>
                  <a:srgbClr val="00B050"/>
                </a:solidFill>
                <a:uFillTx/>
                <a:latin charset="-120" panose="020B0604030504040204" pitchFamily="34" typeface="微軟正黑體"/>
                <a:ea charset="-120" panose="020B0604030504040204" pitchFamily="34" typeface="微軟正黑體"/>
              </a:rPr>
              <a:t>|</a:t>
            </a:r>
            <a:r>
              <a:rPr altLang="en-US" b="1" dirty="0" lang="zh-TW" smtClean="0">
                <a:solidFill>
                  <a:srgbClr val="00B050"/>
                </a:solidFill>
                <a:uFillTx/>
                <a:latin charset="-120" panose="020B0604030504040204" pitchFamily="34" typeface="微軟正黑體"/>
                <a:ea charset="-120" panose="020B0604030504040204" pitchFamily="34" typeface="微軟正黑體"/>
              </a:rPr>
              <a:t>雞塊</a:t>
            </a:r>
            <a:r>
              <a:rPr altLang="zh-TW" b="1" dirty="0" lang="en-US" smtClean="0">
                <a:solidFill>
                  <a:srgbClr val="00B050"/>
                </a:solidFill>
                <a:uFillTx/>
                <a:latin charset="-120" panose="020B0604030504040204" pitchFamily="34" typeface="微軟正黑體"/>
                <a:ea charset="-120" panose="020B0604030504040204" pitchFamily="34" typeface="微軟正黑體"/>
              </a:rPr>
              <a:t>+</a:t>
            </a:r>
            <a:r>
              <a:rPr altLang="en-US" b="1" dirty="0" lang="zh-TW" smtClean="0">
                <a:solidFill>
                  <a:srgbClr val="00B050"/>
                </a:solidFill>
                <a:uFillTx/>
                <a:latin charset="-120" panose="020B0604030504040204" pitchFamily="34" typeface="微軟正黑體"/>
                <a:ea charset="-120" panose="020B0604030504040204" pitchFamily="34" typeface="微軟正黑體"/>
              </a:rPr>
              <a:t>薯條</a:t>
            </a:r>
            <a:r>
              <a:rPr altLang="zh-TW" b="1" dirty="0" lang="en-US" smtClean="0">
                <a:solidFill>
                  <a:srgbClr val="00B050"/>
                </a:solidFill>
                <a:uFillTx/>
                <a:latin charset="-120" panose="020B0604030504040204" pitchFamily="34" typeface="微軟正黑體"/>
                <a:ea charset="-120" panose="020B0604030504040204" pitchFamily="34" typeface="微軟正黑體"/>
              </a:rPr>
              <a:t>+</a:t>
            </a:r>
            <a:r>
              <a:rPr altLang="en-US" b="1" dirty="0" lang="zh-TW" smtClean="0">
                <a:solidFill>
                  <a:srgbClr val="00B050"/>
                </a:solidFill>
                <a:uFillTx/>
                <a:latin charset="-120" panose="020B0604030504040204" pitchFamily="34" typeface="微軟正黑體"/>
                <a:ea charset="-120" panose="020B0604030504040204" pitchFamily="34" typeface="微軟正黑體"/>
              </a:rPr>
              <a:t>可樂</a:t>
            </a:r>
            <a:endParaRPr altLang="zh-TW" b="1" dirty="0" lang="en-US">
              <a:solidFill>
                <a:srgbClr val="00B050"/>
              </a:solidFill>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50" name="文字方塊 4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88688" y="6416568"/>
            <a:ext cx="1700016"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b="1" dirty="0" lang="en-US" smtClean="0">
                <a:solidFill>
                  <a:srgbClr val="0070C0"/>
                </a:solidFill>
                <a:uFillTx/>
                <a:latin charset="-120" panose="020B0604030504040204" pitchFamily="34" typeface="微軟正黑體"/>
                <a:ea charset="-120" panose="020B0604030504040204" pitchFamily="34" typeface="微軟正黑體"/>
              </a:rPr>
              <a:t>Output:</a:t>
            </a:r>
            <a:r>
              <a:rPr altLang="en-US" b="1" dirty="0" lang="zh-TW" smtClean="0">
                <a:solidFill>
                  <a:srgbClr val="0070C0"/>
                </a:solidFill>
                <a:uFillTx/>
                <a:latin charset="-120" panose="020B0604030504040204" pitchFamily="34" typeface="微軟正黑體"/>
                <a:ea charset="-120" panose="020B0604030504040204" pitchFamily="34" typeface="微軟正黑體"/>
              </a:rPr>
              <a:t>烤</a:t>
            </a:r>
            <a:r>
              <a:rPr altLang="en-US" b="1" dirty="0" lang="zh-TW">
                <a:solidFill>
                  <a:srgbClr val="0070C0"/>
                </a:solidFill>
                <a:uFillTx/>
                <a:latin charset="-120" panose="020B0604030504040204" pitchFamily="34" typeface="微軟正黑體"/>
                <a:ea charset="-120" panose="020B0604030504040204" pitchFamily="34" typeface="微軟正黑體"/>
              </a:rPr>
              <a:t>雞</a:t>
            </a:r>
            <a:endParaRPr altLang="zh-TW" b="1" dirty="0" lang="en-US">
              <a:solidFill>
                <a:srgbClr val="0070C0"/>
              </a:solidFill>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51" name="文字方塊 5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537071" y="6395100"/>
            <a:ext cx="1939934"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b="1" dirty="0" lang="en-US" smtClean="0">
                <a:solidFill>
                  <a:srgbClr val="0070C0"/>
                </a:solidFill>
                <a:uFillTx/>
                <a:latin charset="-120" panose="020B0604030504040204" pitchFamily="34" typeface="微軟正黑體"/>
                <a:ea charset="-120" panose="020B0604030504040204" pitchFamily="34" typeface="微軟正黑體"/>
              </a:rPr>
              <a:t>|</a:t>
            </a:r>
            <a:r>
              <a:rPr altLang="en-US" b="1" dirty="0" lang="zh-TW" smtClean="0">
                <a:solidFill>
                  <a:srgbClr val="0070C0"/>
                </a:solidFill>
                <a:uFillTx/>
                <a:latin charset="-120" panose="020B0604030504040204" pitchFamily="34" typeface="微軟正黑體"/>
                <a:ea charset="-120" panose="020B0604030504040204" pitchFamily="34" typeface="微軟正黑體"/>
              </a:rPr>
              <a:t>加購</a:t>
            </a:r>
            <a:r>
              <a:rPr altLang="zh-TW" b="1" dirty="0" lang="en-US" smtClean="0">
                <a:solidFill>
                  <a:srgbClr val="0070C0"/>
                </a:solidFill>
                <a:uFillTx/>
                <a:latin charset="-120" panose="020B0604030504040204" pitchFamily="34" typeface="微軟正黑體"/>
                <a:ea charset="-120" panose="020B0604030504040204" pitchFamily="34" typeface="微軟正黑體"/>
              </a:rPr>
              <a:t>|</a:t>
            </a:r>
            <a:r>
              <a:rPr altLang="en-US" b="1" dirty="0" lang="zh-TW" smtClean="0">
                <a:solidFill>
                  <a:srgbClr val="0070C0"/>
                </a:solidFill>
                <a:uFillTx/>
                <a:latin charset="-120" panose="020B0604030504040204" pitchFamily="34" typeface="微軟正黑體"/>
                <a:ea charset="-120" panose="020B0604030504040204" pitchFamily="34" typeface="微軟正黑體"/>
              </a:rPr>
              <a:t>可樂</a:t>
            </a:r>
            <a:r>
              <a:rPr altLang="zh-TW" b="1" dirty="0" lang="en-US" smtClean="0">
                <a:solidFill>
                  <a:srgbClr val="0070C0"/>
                </a:solidFill>
                <a:uFillTx/>
                <a:latin charset="-120" panose="020B0604030504040204" pitchFamily="34" typeface="微軟正黑體"/>
                <a:ea charset="-120" panose="020B0604030504040204" pitchFamily="34" typeface="微軟正黑體"/>
              </a:rPr>
              <a:t>+</a:t>
            </a:r>
            <a:r>
              <a:rPr altLang="en-US" b="1" dirty="0" lang="zh-TW" smtClean="0">
                <a:solidFill>
                  <a:srgbClr val="0070C0"/>
                </a:solidFill>
                <a:uFillTx/>
                <a:latin charset="-120" panose="020B0604030504040204" pitchFamily="34" typeface="微軟正黑體"/>
                <a:ea charset="-120" panose="020B0604030504040204" pitchFamily="34" typeface="微軟正黑體"/>
              </a:rPr>
              <a:t>薯條</a:t>
            </a:r>
            <a:endParaRPr altLang="zh-TW" b="1" dirty="0" lang="en-US">
              <a:solidFill>
                <a:srgbClr val="0070C0"/>
              </a:solidFill>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52" name="文字方塊 51"/>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214755" y="6388146"/>
            <a:ext cx="2538725"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b="1" dirty="0" lang="en-US" smtClean="0">
                <a:solidFill>
                  <a:srgbClr val="0070C0"/>
                </a:solidFill>
                <a:uFillTx/>
                <a:latin charset="-120" panose="020B0604030504040204" pitchFamily="34" typeface="微軟正黑體"/>
                <a:ea charset="-120" panose="020B0604030504040204" pitchFamily="34" typeface="微軟正黑體"/>
              </a:rPr>
              <a:t>|</a:t>
            </a:r>
            <a:r>
              <a:rPr altLang="en-US" b="1" dirty="0" lang="zh-TW" smtClean="0">
                <a:solidFill>
                  <a:srgbClr val="0070C0"/>
                </a:solidFill>
                <a:uFillTx/>
                <a:latin charset="-120" panose="020B0604030504040204" pitchFamily="34" typeface="微軟正黑體"/>
                <a:ea charset="-120" panose="020B0604030504040204" pitchFamily="34" typeface="微軟正黑體"/>
              </a:rPr>
              <a:t>加購</a:t>
            </a:r>
            <a:r>
              <a:rPr altLang="zh-TW" b="1" dirty="0" lang="en-US" smtClean="0">
                <a:solidFill>
                  <a:srgbClr val="0070C0"/>
                </a:solidFill>
                <a:uFillTx/>
                <a:latin charset="-120" panose="020B0604030504040204" pitchFamily="34" typeface="微軟正黑體"/>
                <a:ea charset="-120" panose="020B0604030504040204" pitchFamily="34" typeface="微軟正黑體"/>
              </a:rPr>
              <a:t>|</a:t>
            </a:r>
            <a:r>
              <a:rPr altLang="en-US" b="1" dirty="0" lang="zh-TW" smtClean="0">
                <a:solidFill>
                  <a:srgbClr val="0070C0"/>
                </a:solidFill>
                <a:uFillTx/>
                <a:latin charset="-120" panose="020B0604030504040204" pitchFamily="34" typeface="微軟正黑體"/>
                <a:ea charset="-120" panose="020B0604030504040204" pitchFamily="34" typeface="微軟正黑體"/>
              </a:rPr>
              <a:t>雞塊</a:t>
            </a:r>
            <a:r>
              <a:rPr altLang="zh-TW" b="1" dirty="0" lang="en-US" smtClean="0">
                <a:solidFill>
                  <a:srgbClr val="0070C0"/>
                </a:solidFill>
                <a:uFillTx/>
                <a:latin charset="-120" panose="020B0604030504040204" pitchFamily="34" typeface="微軟正黑體"/>
                <a:ea charset="-120" panose="020B0604030504040204" pitchFamily="34" typeface="微軟正黑體"/>
              </a:rPr>
              <a:t>+</a:t>
            </a:r>
            <a:r>
              <a:rPr altLang="en-US" b="1" dirty="0" lang="zh-TW" smtClean="0">
                <a:solidFill>
                  <a:srgbClr val="0070C0"/>
                </a:solidFill>
                <a:uFillTx/>
                <a:latin charset="-120" panose="020B0604030504040204" pitchFamily="34" typeface="微軟正黑體"/>
                <a:ea charset="-120" panose="020B0604030504040204" pitchFamily="34" typeface="微軟正黑體"/>
              </a:rPr>
              <a:t>薯條</a:t>
            </a:r>
            <a:r>
              <a:rPr altLang="zh-TW" b="1" dirty="0" lang="en-US" smtClean="0">
                <a:solidFill>
                  <a:srgbClr val="0070C0"/>
                </a:solidFill>
                <a:uFillTx/>
                <a:latin charset="-120" panose="020B0604030504040204" pitchFamily="34" typeface="微軟正黑體"/>
                <a:ea charset="-120" panose="020B0604030504040204" pitchFamily="34" typeface="微軟正黑體"/>
              </a:rPr>
              <a:t>+</a:t>
            </a:r>
            <a:r>
              <a:rPr altLang="en-US" b="1" dirty="0" lang="zh-TW" smtClean="0">
                <a:solidFill>
                  <a:srgbClr val="0070C0"/>
                </a:solidFill>
                <a:uFillTx/>
                <a:latin charset="-120" panose="020B0604030504040204" pitchFamily="34" typeface="微軟正黑體"/>
                <a:ea charset="-120" panose="020B0604030504040204" pitchFamily="34" typeface="微軟正黑體"/>
              </a:rPr>
              <a:t>可樂</a:t>
            </a:r>
            <a:endParaRPr altLang="zh-TW" b="1" dirty="0" lang="en-US">
              <a:solidFill>
                <a:srgbClr val="0070C0"/>
              </a:solidFill>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53" name="文字方塊 5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451281" y="5853649"/>
            <a:ext cx="4246295"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a:uFillTx/>
                <a:latin charset="-120" panose="020B0604030504040204" pitchFamily="34" typeface="微軟正黑體"/>
                <a:ea charset="-120" panose="020B0604030504040204" pitchFamily="34" typeface="微軟正黑體"/>
              </a:rPr>
              <a:t>Price</a:t>
            </a:r>
            <a:r>
              <a:rPr altLang="en-US" dirty="0" lang="zh-TW" smtClean="0">
                <a:uFillTx/>
                <a:latin charset="-120" panose="020B0604030504040204" pitchFamily="34" typeface="微軟正黑體"/>
                <a:ea charset="-120" panose="020B0604030504040204" pitchFamily="34" typeface="微軟正黑體"/>
              </a:rPr>
              <a:t>也是同樣的原理</a:t>
            </a:r>
            <a:endParaRPr altLang="zh-TW" dirty="0" lang="en-US">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7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 Bridge</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橋接模式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7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189945" y="1360729"/>
            <a:ext cx="4325484" cy="286232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將抽象部分與它的實現部分分離，使它們都可以獨立地變化。</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假設左邊有三種框架，右邊有四種實作那總共就有</a:t>
            </a:r>
            <a:r>
              <a:rPr altLang="zh-TW" dirty="0" lang="en-US" smtClean="0" sz="2000">
                <a:uFillTx/>
                <a:latin charset="-120" panose="020B0604030504040204" pitchFamily="34" typeface="微軟正黑體"/>
                <a:ea charset="-120" panose="020B0604030504040204" pitchFamily="34" typeface="微軟正黑體"/>
              </a:rPr>
              <a:t>3x4=12</a:t>
            </a:r>
            <a:r>
              <a:rPr altLang="en-US" dirty="0" lang="zh-TW" smtClean="0" sz="2000">
                <a:uFillTx/>
                <a:latin charset="-120" panose="020B0604030504040204" pitchFamily="34" typeface="微軟正黑體"/>
                <a:ea charset="-120" panose="020B0604030504040204" pitchFamily="34" typeface="微軟正黑體"/>
              </a:rPr>
              <a:t>種變化</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所以只要一方增加了就可以多出很多種變化</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例如：軟體可以選擇要用什麼語言</a:t>
            </a:r>
            <a:endParaRPr altLang="zh-TW" dirty="0" lang="en-US" smtClean="0" sz="20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Bridge UML class diagram.svg" id="30722"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5623832" y="1249747"/>
            <a:ext cx="6168572" cy="3084286"/>
          </a:xfrm>
          <a:prstGeom prst="rect">
            <a:avLst/>
          </a:prstGeom>
          <a:noFill/>
        </p:spPr>
      </p:pic>
      <p:sp>
        <p:nvSpPr>
          <p:cNvPr xmlns:c="http://schemas.openxmlformats.org/drawingml/2006/chart" xmlns:pic="http://schemas.openxmlformats.org/drawingml/2006/picture" xmlns:dgm="http://schemas.openxmlformats.org/drawingml/2006/diagram" id="10" name="文字方塊 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189945" y="4537870"/>
            <a:ext cx="8186284" cy="193899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solidFill>
                  <a:srgbClr val="FF0000"/>
                </a:solidFill>
                <a:uFillTx/>
                <a:latin charset="-120" panose="020B0604030504040204" pitchFamily="34" typeface="微軟正黑體"/>
                <a:ea charset="-120" panose="020B0604030504040204" pitchFamily="34" typeface="微軟正黑體"/>
              </a:rPr>
              <a:t>跟</a:t>
            </a:r>
            <a:r>
              <a:rPr altLang="zh-TW" dirty="0" lang="en-US" smtClean="0" sz="2000">
                <a:solidFill>
                  <a:srgbClr val="FF0000"/>
                </a:solidFill>
                <a:uFillTx/>
                <a:latin charset="-120" panose="020B0604030504040204" pitchFamily="34" typeface="微軟正黑體"/>
                <a:ea charset="-120" panose="020B0604030504040204" pitchFamily="34" typeface="微軟正黑體"/>
              </a:rPr>
              <a:t>Strategy</a:t>
            </a:r>
            <a:r>
              <a:rPr altLang="en-US" dirty="0" lang="zh-TW" smtClean="0" sz="2000">
                <a:solidFill>
                  <a:srgbClr val="FF0000"/>
                </a:solidFill>
                <a:uFillTx/>
                <a:latin charset="-120" panose="020B0604030504040204" pitchFamily="34" typeface="微軟正黑體"/>
                <a:ea charset="-120" panose="020B0604030504040204" pitchFamily="34" typeface="微軟正黑體"/>
              </a:rPr>
              <a:t>比較</a:t>
            </a:r>
            <a:endParaRPr altLang="zh-TW" dirty="0" lang="en-US" smtClean="0" sz="2000">
              <a:solidFill>
                <a:srgbClr val="FF0000"/>
              </a:solidFill>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zh-TW" dirty="0" lang="en-US" smtClean="0" sz="2000">
                <a:solidFill>
                  <a:srgbClr val="FF0000"/>
                </a:solidFill>
                <a:uFillTx/>
                <a:latin charset="-120" panose="020B0604030504040204" pitchFamily="34" typeface="微軟正黑體"/>
                <a:ea charset="-120" panose="020B0604030504040204" pitchFamily="34" typeface="微軟正黑體"/>
              </a:rPr>
              <a:t>Strategy</a:t>
            </a:r>
            <a:r>
              <a:rPr altLang="en-US" dirty="0" lang="zh-TW" smtClean="0" sz="2000">
                <a:solidFill>
                  <a:srgbClr val="FF0000"/>
                </a:solidFill>
                <a:uFillTx/>
                <a:latin charset="-120" panose="020B0604030504040204" pitchFamily="34" typeface="微軟正黑體"/>
                <a:ea charset="-120" panose="020B0604030504040204" pitchFamily="34" typeface="微軟正黑體"/>
              </a:rPr>
              <a:t>是行為</a:t>
            </a:r>
            <a:r>
              <a:rPr altLang="zh-TW" dirty="0" lang="en-US" smtClean="0" sz="2000">
                <a:solidFill>
                  <a:srgbClr val="FF0000"/>
                </a:solidFill>
                <a:uFillTx/>
                <a:latin charset="-120" panose="020B0604030504040204" pitchFamily="34" typeface="微軟正黑體"/>
                <a:ea charset="-120" panose="020B0604030504040204" pitchFamily="34" typeface="微軟正黑體"/>
              </a:rPr>
              <a:t>pattern</a:t>
            </a:r>
            <a:r>
              <a:rPr altLang="en-US" dirty="0" lang="zh-TW" smtClean="0" sz="2000">
                <a:solidFill>
                  <a:srgbClr val="FF0000"/>
                </a:solidFill>
                <a:uFillTx/>
                <a:latin charset="-120" panose="020B0604030504040204" pitchFamily="34" typeface="微軟正黑體"/>
                <a:ea charset="-120" panose="020B0604030504040204" pitchFamily="34" typeface="微軟正黑體"/>
              </a:rPr>
              <a:t>強調的是讓使用者可以選擇</a:t>
            </a:r>
            <a:r>
              <a:rPr altLang="en-US" dirty="0" lang="zh-TW" smtClean="0" sz="2000">
                <a:solidFill>
                  <a:srgbClr val="FF0000"/>
                </a:solidFill>
                <a:uFillTx/>
                <a:latin charset="-120" panose="020B0604030504040204" pitchFamily="34" typeface="微軟正黑體"/>
                <a:ea charset="-120" panose="020B0604030504040204" pitchFamily="34" typeface="微軟正黑體"/>
              </a:rPr>
              <a:t>怎樣的方式去</a:t>
            </a:r>
            <a:r>
              <a:rPr altLang="en-US" dirty="0" lang="zh-TW" sz="2000">
                <a:solidFill>
                  <a:srgbClr val="FF0000"/>
                </a:solidFill>
                <a:uFillTx/>
                <a:latin charset="-120" panose="020B0604030504040204" pitchFamily="34" typeface="微軟正黑體"/>
                <a:ea charset="-120" panose="020B0604030504040204" pitchFamily="34" typeface="微軟正黑體"/>
              </a:rPr>
              <a:t>做</a:t>
            </a:r>
            <a:endParaRPr altLang="zh-TW" dirty="0" lang="en-US" smtClean="0" sz="2000">
              <a:solidFill>
                <a:srgbClr val="FF0000"/>
              </a:solidFill>
              <a:uFillTx/>
              <a:latin charset="-120" panose="020B0604030504040204" pitchFamily="34" typeface="微軟正黑體"/>
              <a:ea charset="-120" panose="020B0604030504040204" pitchFamily="34" typeface="微軟正黑體"/>
            </a:endParaRPr>
          </a:p>
          <a:p>
            <a:endParaRPr altLang="zh-TW" dirty="0" lang="en-US" smtClean="0" sz="2000">
              <a:solidFill>
                <a:srgbClr val="FF0000"/>
              </a:solidFill>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zh-TW" dirty="0" lang="en-US" smtClean="0" sz="2000">
                <a:solidFill>
                  <a:srgbClr val="FF0000"/>
                </a:solidFill>
                <a:uFillTx/>
                <a:latin charset="-120" panose="020B0604030504040204" pitchFamily="34" typeface="微軟正黑體"/>
                <a:ea charset="-120" panose="020B0604030504040204" pitchFamily="34" typeface="微軟正黑體"/>
              </a:rPr>
              <a:t>Bridge</a:t>
            </a:r>
            <a:r>
              <a:rPr altLang="en-US" dirty="0" lang="zh-TW" smtClean="0" sz="2000">
                <a:solidFill>
                  <a:srgbClr val="FF0000"/>
                </a:solidFill>
                <a:uFillTx/>
                <a:latin charset="-120" panose="020B0604030504040204" pitchFamily="34" typeface="微軟正黑體"/>
                <a:ea charset="-120" panose="020B0604030504040204" pitchFamily="34" typeface="微軟正黑體"/>
              </a:rPr>
              <a:t>是</a:t>
            </a:r>
            <a:r>
              <a:rPr altLang="en-US" dirty="0" lang="zh-TW" sz="2000">
                <a:solidFill>
                  <a:srgbClr val="FF0000"/>
                </a:solidFill>
                <a:uFillTx/>
                <a:latin charset="-120" panose="020B0604030504040204" pitchFamily="34" typeface="微軟正黑體"/>
                <a:ea charset="-120" panose="020B0604030504040204" pitchFamily="34" typeface="微軟正黑體"/>
              </a:rPr>
              <a:t>結構</a:t>
            </a:r>
            <a:r>
              <a:rPr altLang="zh-TW" dirty="0" lang="en-US" smtClean="0" sz="2000">
                <a:solidFill>
                  <a:srgbClr val="FF0000"/>
                </a:solidFill>
                <a:uFillTx/>
                <a:latin charset="-120" panose="020B0604030504040204" pitchFamily="34" typeface="微軟正黑體"/>
                <a:ea charset="-120" panose="020B0604030504040204" pitchFamily="34" typeface="微軟正黑體"/>
              </a:rPr>
              <a:t>pattern</a:t>
            </a:r>
            <a:r>
              <a:rPr altLang="en-US" dirty="0" lang="zh-TW" smtClean="0" sz="2000">
                <a:solidFill>
                  <a:srgbClr val="FF0000"/>
                </a:solidFill>
                <a:uFillTx/>
                <a:latin charset="-120" panose="020B0604030504040204" pitchFamily="34" typeface="微軟正黑體"/>
                <a:ea charset="-120" panose="020B0604030504040204" pitchFamily="34" typeface="微軟正黑體"/>
              </a:rPr>
              <a:t>他強調的是把架構跟實作分離</a:t>
            </a:r>
            <a:endParaRPr altLang="zh-TW" dirty="0" lang="en-US" smtClean="0" sz="2000">
              <a:solidFill>
                <a:srgbClr val="FF0000"/>
              </a:solidFill>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endParaRPr altLang="zh-TW" dirty="0" lang="en-US" sz="2000">
              <a:solidFill>
                <a:srgbClr val="FF0000"/>
              </a:solidFill>
              <a:uFillTx/>
              <a:latin charset="-120" panose="020B0604030504040204" pitchFamily="34" typeface="微軟正黑體"/>
              <a:ea charset="-120" panose="020B0604030504040204" pitchFamily="34" typeface="微軟正黑體"/>
            </a:endParaRPr>
          </a:p>
          <a:p>
            <a:r>
              <a:rPr altLang="en-US" dirty="0" lang="zh-TW" smtClean="0" sz="2000">
                <a:solidFill>
                  <a:srgbClr val="FF0000"/>
                </a:solidFill>
                <a:uFillTx/>
                <a:latin charset="-120" panose="020B0604030504040204" pitchFamily="34" typeface="微軟正黑體"/>
                <a:ea charset="-120" panose="020B0604030504040204" pitchFamily="34" typeface="微軟正黑體"/>
              </a:rPr>
              <a:t>小敏會強調</a:t>
            </a:r>
            <a:r>
              <a:rPr altLang="zh-TW" dirty="0" lang="en-US" smtClean="0" sz="2000">
                <a:solidFill>
                  <a:srgbClr val="FF0000"/>
                </a:solidFill>
                <a:uFillTx/>
                <a:latin charset="-120" panose="020B0604030504040204" pitchFamily="34" typeface="微軟正黑體"/>
                <a:ea charset="-120" panose="020B0604030504040204" pitchFamily="34" typeface="微軟正黑體"/>
              </a:rPr>
              <a:t>Bridge</a:t>
            </a:r>
            <a:r>
              <a:rPr altLang="en-US" dirty="0" lang="zh-TW" smtClean="0" sz="2000">
                <a:solidFill>
                  <a:srgbClr val="FF0000"/>
                </a:solidFill>
                <a:uFillTx/>
                <a:latin charset="-120" panose="020B0604030504040204" pitchFamily="34" typeface="微軟正黑體"/>
                <a:ea charset="-120" panose="020B0604030504040204" pitchFamily="34" typeface="微軟正黑體"/>
              </a:rPr>
              <a:t>是架構和實作的所有組合都能夠實現</a:t>
            </a:r>
            <a:endParaRPr altLang="zh-TW" dirty="0" lang="en-US" smtClean="0" sz="2000">
              <a:solidFill>
                <a:srgbClr val="FF0000"/>
              </a:solidFill>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7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0" name="文字方塊 1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62503" y="4671124"/>
            <a:ext cx="6525268" cy="1477328"/>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其實就是跟</a:t>
            </a:r>
            <a:r>
              <a:rPr altLang="zh-TW" dirty="0" err="1" lang="en-US" smtClean="0">
                <a:uFillTx/>
                <a:latin charset="-120" panose="020B0604030504040204" pitchFamily="34" typeface="微軟正黑體"/>
                <a:ea charset="-120" panose="020B0604030504040204" pitchFamily="34" typeface="微軟正黑體"/>
              </a:rPr>
              <a:t>Stragegy</a:t>
            </a:r>
            <a:r>
              <a:rPr altLang="en-US" dirty="0" lang="zh-TW" smtClean="0">
                <a:uFillTx/>
                <a:latin charset="-120" panose="020B0604030504040204" pitchFamily="34" typeface="微軟正黑體"/>
                <a:ea charset="-120" panose="020B0604030504040204" pitchFamily="34" typeface="微軟正黑體"/>
              </a:rPr>
              <a:t>很相似的寫法</a:t>
            </a:r>
            <a:endParaRPr altLang="zh-TW" dirty="0" lang="en-US" smtClean="0">
              <a:uFillTx/>
              <a:latin charset="-120" panose="020B0604030504040204" pitchFamily="34" typeface="微軟正黑體"/>
              <a:ea charset="-120" panose="020B0604030504040204" pitchFamily="34" typeface="微軟正黑體"/>
            </a:endParaRPr>
          </a:p>
          <a:p>
            <a:endParaRPr altLang="zh-TW" dirty="0" lang="en-US">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這是實作的部分 </a:t>
            </a:r>
            <a:r>
              <a:rPr altLang="zh-TW" dirty="0" err="1" lang="en-US" smtClean="0">
                <a:uFillTx/>
                <a:latin charset="-120" panose="020B0604030504040204" pitchFamily="34" typeface="微軟正黑體"/>
                <a:ea charset="-120" panose="020B0604030504040204" pitchFamily="34" typeface="微軟正黑體"/>
              </a:rPr>
              <a:t>DrawAPI</a:t>
            </a:r>
            <a:r>
              <a:rPr altLang="en-US" dirty="0" lang="zh-TW" smtClean="0">
                <a:uFillTx/>
                <a:latin charset="-120" panose="020B0604030504040204" pitchFamily="34" typeface="微軟正黑體"/>
                <a:ea charset="-120" panose="020B0604030504040204" pitchFamily="34" typeface="微軟正黑體"/>
              </a:rPr>
              <a:t>先定義好方法</a:t>
            </a:r>
            <a:r>
              <a:rPr altLang="zh-TW" dirty="0" err="1" lang="en-US" smtClean="0">
                <a:uFillTx/>
                <a:latin charset="-120" panose="020B0604030504040204" pitchFamily="34" typeface="微軟正黑體"/>
                <a:ea charset="-120" panose="020B0604030504040204" pitchFamily="34" typeface="微軟正黑體"/>
              </a:rPr>
              <a:t>drawCircle</a:t>
            </a:r>
            <a:endParaRPr altLang="zh-TW" dirty="0" lang="en-US" smtClean="0">
              <a:uFillTx/>
              <a:latin charset="-120" panose="020B0604030504040204" pitchFamily="34" typeface="微軟正黑體"/>
              <a:ea charset="-120" panose="020B0604030504040204" pitchFamily="34" typeface="微軟正黑體"/>
            </a:endParaRPr>
          </a:p>
          <a:p>
            <a:endParaRPr altLang="zh-TW" dirty="0" lang="en-US">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然後有兩個實際的方法</a:t>
            </a:r>
            <a:r>
              <a:rPr altLang="zh-TW" dirty="0" err="1" lang="en-US" smtClean="0">
                <a:uFillTx/>
                <a:latin charset="-120" panose="020B0604030504040204" pitchFamily="34" typeface="微軟正黑體"/>
                <a:ea charset="-120" panose="020B0604030504040204" pitchFamily="34" typeface="微軟正黑體"/>
              </a:rPr>
              <a:t>RedCircle</a:t>
            </a:r>
            <a:r>
              <a:rPr altLang="en-US" dirty="0" lang="zh-TW" smtClean="0">
                <a:uFillTx/>
                <a:latin charset="-120" panose="020B0604030504040204" pitchFamily="34" typeface="微軟正黑體"/>
                <a:ea charset="-120" panose="020B0604030504040204" pitchFamily="34" typeface="微軟正黑體"/>
              </a:rPr>
              <a:t>跟</a:t>
            </a:r>
            <a:r>
              <a:rPr altLang="zh-TW" dirty="0" err="1" lang="en-US" smtClean="0">
                <a:uFillTx/>
                <a:latin charset="-120" panose="020B0604030504040204" pitchFamily="34" typeface="微軟正黑體"/>
                <a:ea charset="-120" panose="020B0604030504040204" pitchFamily="34" typeface="微軟正黑體"/>
              </a:rPr>
              <a:t>GreenCircle</a:t>
            </a:r>
            <a:endParaRPr altLang="zh-TW" dirty="0" lang="en-US" smtClean="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5" name="圖片 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598883" y="415578"/>
            <a:ext cx="10467975" cy="3810000"/>
          </a:xfrm>
          <a:prstGeom prst="rect">
            <a:avLst/>
          </a:prstGeo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7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0" name="文字方塊 1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742274" y="1828790"/>
            <a:ext cx="4086868" cy="341632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架構的地方</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在裡面放置一個</a:t>
            </a:r>
            <a:r>
              <a:rPr altLang="zh-TW" dirty="0" err="1" lang="en-US" smtClean="0">
                <a:uFillTx/>
                <a:latin charset="-120" panose="020B0604030504040204" pitchFamily="34" typeface="微軟正黑體"/>
                <a:ea charset="-120" panose="020B0604030504040204" pitchFamily="34" typeface="微軟正黑體"/>
              </a:rPr>
              <a:t>DrawAPI</a:t>
            </a:r>
            <a:endParaRPr altLang="zh-TW" dirty="0" lang="en-US" smtClean="0">
              <a:uFillTx/>
              <a:latin charset="-120" panose="020B0604030504040204" pitchFamily="34" typeface="微軟正黑體"/>
              <a:ea charset="-120" panose="020B0604030504040204" pitchFamily="34" typeface="微軟正黑體"/>
            </a:endParaRPr>
          </a:p>
          <a:p>
            <a:endParaRPr altLang="zh-TW" dirty="0" lang="en-US">
              <a:uFillTx/>
              <a:latin charset="-120" panose="020B0604030504040204" pitchFamily="34" typeface="微軟正黑體"/>
              <a:ea charset="-120" panose="020B0604030504040204" pitchFamily="34" typeface="微軟正黑體"/>
            </a:endParaRPr>
          </a:p>
          <a:p>
            <a:endParaRPr altLang="zh-TW" dirty="0" lang="en-US" smtClean="0">
              <a:uFillTx/>
              <a:latin charset="-120" panose="020B0604030504040204" pitchFamily="34" typeface="微軟正黑體"/>
              <a:ea charset="-120" panose="020B0604030504040204" pitchFamily="34" typeface="微軟正黑體"/>
            </a:endParaRPr>
          </a:p>
          <a:p>
            <a:endParaRPr altLang="zh-TW" dirty="0" lang="en-US">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根據放進來的</a:t>
            </a:r>
            <a:r>
              <a:rPr altLang="zh-TW" dirty="0" lang="en-US" smtClean="0">
                <a:uFillTx/>
                <a:latin charset="-120" panose="020B0604030504040204" pitchFamily="34" typeface="微軟正黑體"/>
                <a:ea charset="-120" panose="020B0604030504040204" pitchFamily="34" typeface="微軟正黑體"/>
              </a:rPr>
              <a:t>API</a:t>
            </a:r>
            <a:r>
              <a:rPr altLang="en-US" dirty="0" lang="zh-TW" smtClean="0">
                <a:uFillTx/>
                <a:latin charset="-120" panose="020B0604030504040204" pitchFamily="34" typeface="微軟正黑體"/>
                <a:ea charset="-120" panose="020B0604030504040204" pitchFamily="34" typeface="微軟正黑體"/>
              </a:rPr>
              <a:t>做對應得畫圖方法</a:t>
            </a:r>
            <a:endParaRPr altLang="zh-TW" dirty="0" lang="en-US" smtClean="0">
              <a:uFillTx/>
              <a:latin charset="-120" panose="020B0604030504040204" pitchFamily="34" typeface="微軟正黑體"/>
              <a:ea charset="-120" panose="020B0604030504040204" pitchFamily="34" typeface="微軟正黑體"/>
            </a:endParaRPr>
          </a:p>
          <a:p>
            <a:endParaRPr altLang="zh-TW" dirty="0" lang="en-US">
              <a:uFillTx/>
              <a:latin charset="-120" panose="020B0604030504040204" pitchFamily="34" typeface="微軟正黑體"/>
              <a:ea charset="-120" panose="020B0604030504040204" pitchFamily="34" typeface="微軟正黑體"/>
            </a:endParaRPr>
          </a:p>
          <a:p>
            <a:endParaRPr altLang="zh-TW" dirty="0" lang="en-US" smtClean="0">
              <a:uFillTx/>
              <a:latin charset="-120" panose="020B0604030504040204" pitchFamily="34" typeface="微軟正黑體"/>
              <a:ea charset="-120" panose="020B0604030504040204" pitchFamily="34" typeface="微軟正黑體"/>
            </a:endParaRPr>
          </a:p>
          <a:p>
            <a:endParaRPr altLang="zh-TW" dirty="0" lang="en-US">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在這個例子中只有一種</a:t>
            </a:r>
            <a:r>
              <a:rPr altLang="zh-TW" dirty="0" lang="en-US" smtClean="0">
                <a:uFillTx/>
                <a:latin charset="-120" panose="020B0604030504040204" pitchFamily="34" typeface="微軟正黑體"/>
                <a:ea charset="-120" panose="020B0604030504040204" pitchFamily="34" typeface="微軟正黑體"/>
              </a:rPr>
              <a:t>Circle</a:t>
            </a:r>
          </a:p>
          <a:p>
            <a:r>
              <a:rPr altLang="en-US" dirty="0" lang="zh-TW" smtClean="0">
                <a:uFillTx/>
                <a:latin charset="-120" panose="020B0604030504040204" pitchFamily="34" typeface="微軟正黑體"/>
                <a:ea charset="-120" panose="020B0604030504040204" pitchFamily="34" typeface="微軟正黑體"/>
              </a:rPr>
              <a:t>配兩種顏色</a:t>
            </a:r>
            <a:r>
              <a:rPr altLang="zh-TW" dirty="0" lang="en-US" smtClean="0">
                <a:uFillTx/>
                <a:latin charset="-120" panose="020B0604030504040204" pitchFamily="34" typeface="微軟正黑體"/>
                <a:ea charset="-120" panose="020B0604030504040204" pitchFamily="34" typeface="微軟正黑體"/>
              </a:rPr>
              <a:t>(</a:t>
            </a:r>
            <a:r>
              <a:rPr altLang="zh-TW" dirty="0" err="1" lang="en-US" smtClean="0">
                <a:uFillTx/>
                <a:latin charset="-120" panose="020B0604030504040204" pitchFamily="34" typeface="微軟正黑體"/>
                <a:ea charset="-120" panose="020B0604030504040204" pitchFamily="34" typeface="微軟正黑體"/>
              </a:rPr>
              <a:t>Red,Green</a:t>
            </a:r>
            <a:r>
              <a:rPr altLang="zh-TW" dirty="0" lang="en-US" smtClean="0">
                <a:uFillTx/>
                <a:latin charset="-120" panose="020B0604030504040204" pitchFamily="34" typeface="微軟正黑體"/>
                <a:ea charset="-120" panose="020B0604030504040204" pitchFamily="34" typeface="微軟正黑體"/>
              </a:rPr>
              <a:t>)</a:t>
            </a:r>
            <a:r>
              <a:rPr altLang="en-US" dirty="0" lang="zh-TW" smtClean="0">
                <a:uFillTx/>
                <a:latin charset="-120" panose="020B0604030504040204" pitchFamily="34" typeface="微軟正黑體"/>
                <a:ea charset="-120" panose="020B0604030504040204" pitchFamily="34" typeface="微軟正黑體"/>
              </a:rPr>
              <a:t>所以只有兩種結果 </a:t>
            </a:r>
            <a:endParaRPr altLang="zh-TW" dirty="0" lang="en-US" smtClean="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529771" y="415578"/>
            <a:ext cx="6858000" cy="4857750"/>
          </a:xfrm>
          <a:prstGeom prst="rect">
            <a:avLst/>
          </a:prstGeom>
        </p:spPr>
      </p:pic>
      <p:cxnSp>
        <p:nvCxnSpPr>
          <p:cNvPr xmlns:c="http://schemas.openxmlformats.org/drawingml/2006/chart" xmlns:pic="http://schemas.openxmlformats.org/drawingml/2006/picture" xmlns:dgm="http://schemas.openxmlformats.org/drawingml/2006/diagram" id="6" name="直線單箭頭接點 5"/>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3628571" y="783771"/>
            <a:ext cx="4113703" cy="1204686"/>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1" name="直線單箭頭接點 10"/>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V="1">
            <a:off x="4724400" y="3338286"/>
            <a:ext cx="3017874" cy="1332699"/>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3" name="矩形 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85372" y="644090"/>
            <a:ext cx="2743199" cy="241281"/>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5" name="矩形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255486" y="4550344"/>
            <a:ext cx="3461657" cy="282913"/>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7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0" name="文字方塊 1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997589" y="3621196"/>
            <a:ext cx="4086868" cy="120032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endParaRPr altLang="zh-TW" dirty="0" lang="en-US">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在這個例子中只有一種</a:t>
            </a:r>
            <a:r>
              <a:rPr altLang="zh-TW" dirty="0" lang="en-US" smtClean="0">
                <a:uFillTx/>
                <a:latin charset="-120" panose="020B0604030504040204" pitchFamily="34" typeface="微軟正黑體"/>
                <a:ea charset="-120" panose="020B0604030504040204" pitchFamily="34" typeface="微軟正黑體"/>
              </a:rPr>
              <a:t>Circle</a:t>
            </a:r>
          </a:p>
          <a:p>
            <a:r>
              <a:rPr altLang="en-US" dirty="0" lang="zh-TW" smtClean="0">
                <a:uFillTx/>
                <a:latin charset="-120" panose="020B0604030504040204" pitchFamily="34" typeface="微軟正黑體"/>
                <a:ea charset="-120" panose="020B0604030504040204" pitchFamily="34" typeface="微軟正黑體"/>
              </a:rPr>
              <a:t>配兩種顏色</a:t>
            </a:r>
            <a:r>
              <a:rPr altLang="zh-TW" dirty="0" lang="en-US" smtClean="0">
                <a:uFillTx/>
                <a:latin charset="-120" panose="020B0604030504040204" pitchFamily="34" typeface="微軟正黑體"/>
                <a:ea charset="-120" panose="020B0604030504040204" pitchFamily="34" typeface="微軟正黑體"/>
              </a:rPr>
              <a:t>(</a:t>
            </a:r>
            <a:r>
              <a:rPr altLang="zh-TW" dirty="0" err="1" lang="en-US" smtClean="0">
                <a:uFillTx/>
                <a:latin charset="-120" panose="020B0604030504040204" pitchFamily="34" typeface="微軟正黑體"/>
                <a:ea charset="-120" panose="020B0604030504040204" pitchFamily="34" typeface="微軟正黑體"/>
              </a:rPr>
              <a:t>Red,Green</a:t>
            </a:r>
            <a:r>
              <a:rPr altLang="zh-TW" dirty="0" lang="en-US" smtClean="0">
                <a:uFillTx/>
                <a:latin charset="-120" panose="020B0604030504040204" pitchFamily="34" typeface="微軟正黑體"/>
                <a:ea charset="-120" panose="020B0604030504040204" pitchFamily="34" typeface="微軟正黑體"/>
              </a:rPr>
              <a:t>)</a:t>
            </a:r>
            <a:r>
              <a:rPr altLang="en-US" dirty="0" lang="zh-TW" smtClean="0">
                <a:uFillTx/>
                <a:latin charset="-120" panose="020B0604030504040204" pitchFamily="34" typeface="微軟正黑體"/>
                <a:ea charset="-120" panose="020B0604030504040204" pitchFamily="34" typeface="微軟正黑體"/>
              </a:rPr>
              <a:t>所以只有兩種結果 </a:t>
            </a:r>
            <a:endParaRPr altLang="zh-TW" dirty="0" lang="en-US" smtClean="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308146" y="740455"/>
            <a:ext cx="8774451" cy="2379889"/>
          </a:xfrm>
          <a:prstGeom prst="rect">
            <a:avLst/>
          </a:prstGeom>
        </p:spPr>
      </p:pic>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540375" y="5322377"/>
            <a:ext cx="7201099" cy="885381"/>
          </a:xfrm>
          <a:prstGeom prst="rect">
            <a:avLst/>
          </a:prstGeom>
        </p:spPr>
      </p:pic>
      <p:sp>
        <p:nvSpPr>
          <p:cNvPr xmlns:c="http://schemas.openxmlformats.org/drawingml/2006/chart" xmlns:pic="http://schemas.openxmlformats.org/drawingml/2006/picture" xmlns:dgm="http://schemas.openxmlformats.org/drawingml/2006/diagram" id="8" name="矩形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353629" y="1241087"/>
            <a:ext cx="1963058" cy="268399"/>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9" name="矩形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636657" y="1509486"/>
            <a:ext cx="2144485" cy="275771"/>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0" name="矩形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745343" y="5322377"/>
            <a:ext cx="1963058" cy="381737"/>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2" name="矩形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745343" y="5704114"/>
            <a:ext cx="1963058" cy="381737"/>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7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 Command</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命</a:t>
            </a:r>
            <a:r>
              <a:rPr altLang="en-US" dirty="0" lang="zh-TW">
                <a:uFillTx/>
                <a:latin charset="-120" panose="020B0604030504040204" pitchFamily="34" typeface="微軟正黑體"/>
                <a:ea charset="-120" panose="020B0604030504040204" pitchFamily="34" typeface="微軟正黑體"/>
              </a:rPr>
              <a:t>令</a:t>
            </a:r>
            <a:r>
              <a:rPr altLang="en-US" dirty="0" lang="zh-TW" smtClean="0">
                <a:uFillTx/>
                <a:latin charset="-120" panose="020B0604030504040204" pitchFamily="34" typeface="微軟正黑體"/>
                <a:ea charset="-120" panose="020B0604030504040204" pitchFamily="34" typeface="微軟正黑體"/>
              </a:rPr>
              <a:t>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021080" y="1265458"/>
            <a:ext cx="5675142" cy="2406210"/>
          </a:xfrm>
        </p:spPr>
        <p:txBody xmlns:c="http://schemas.openxmlformats.org/drawingml/2006/chart" xmlns:pic="http://schemas.openxmlformats.org/drawingml/2006/picture" xmlns:dgm="http://schemas.openxmlformats.org/drawingml/2006/diagram">
          <a:bodyPr>
            <a:normAutofit/>
          </a:bodyPr>
          <a:lstStyle/>
          <a:p>
            <a:r>
              <a:rPr altLang="zh-TW" dirty="0" lang="en-US" smtClean="0" sz="2400">
                <a:uFillTx/>
                <a:latin charset="-120" panose="020B0604030504040204" pitchFamily="34" typeface="微軟正黑體"/>
                <a:ea charset="-120" panose="020B0604030504040204" pitchFamily="34" typeface="微軟正黑體"/>
              </a:rPr>
              <a:t>Singleton</a:t>
            </a:r>
            <a:r>
              <a:rPr altLang="en-US" dirty="0" lang="zh-TW" smtClean="0" sz="2400">
                <a:uFillTx/>
                <a:latin charset="-120" panose="020B0604030504040204" pitchFamily="34" typeface="微軟正黑體"/>
                <a:ea charset="-120" panose="020B0604030504040204" pitchFamily="34" typeface="微軟正黑體"/>
              </a:rPr>
              <a:t>就是要確保物件只有</a:t>
            </a:r>
            <a:r>
              <a:rPr altLang="en-US" b="1" dirty="0" lang="zh-TW" smtClean="0" sz="2400" u="sng">
                <a:solidFill>
                  <a:srgbClr val="C00000"/>
                </a:solidFill>
                <a:uFillTx/>
                <a:latin charset="-120" panose="020B0604030504040204" pitchFamily="34" typeface="微軟正黑體"/>
                <a:ea charset="-120" panose="020B0604030504040204" pitchFamily="34" typeface="微軟正黑體"/>
              </a:rPr>
              <a:t>一個</a:t>
            </a:r>
            <a:r>
              <a:rPr altLang="en-US" dirty="0" lang="zh-TW" smtClean="0" sz="2400">
                <a:uFillTx/>
                <a:latin charset="-120" panose="020B0604030504040204" pitchFamily="34" typeface="微軟正黑體"/>
                <a:ea charset="-120" panose="020B0604030504040204" pitchFamily="34" typeface="微軟正黑體"/>
              </a:rPr>
              <a:t>實例</a:t>
            </a:r>
            <a:r>
              <a:rPr altLang="zh-TW" dirty="0" lang="en-US" smtClean="0" sz="2400">
                <a:uFillTx/>
                <a:latin charset="-120" panose="020B0604030504040204" pitchFamily="34" typeface="微軟正黑體"/>
                <a:ea charset="-120" panose="020B0604030504040204" pitchFamily="34" typeface="微軟正黑體"/>
              </a:rPr>
              <a:t/>
            </a:r>
            <a:br>
              <a:rPr altLang="zh-TW" dirty="0" lang="en-US" smtClean="0" sz="2400">
                <a:uFillTx/>
                <a:latin charset="-120" panose="020B0604030504040204" pitchFamily="34" typeface="微軟正黑體"/>
                <a:ea charset="-120" panose="020B0604030504040204" pitchFamily="34" typeface="微軟正黑體"/>
              </a:rPr>
            </a:br>
            <a:r>
              <a:rPr altLang="en-US" dirty="0" lang="zh-TW" smtClean="0" sz="2400">
                <a:uFillTx/>
                <a:latin charset="-120" panose="020B0604030504040204" pitchFamily="34" typeface="微軟正黑體"/>
                <a:ea charset="-120" panose="020B0604030504040204" pitchFamily="34" typeface="微軟正黑體"/>
              </a:rPr>
              <a:t>可以被重複使用</a:t>
            </a:r>
            <a:r>
              <a:rPr altLang="zh-TW" dirty="0" lang="en-US" smtClean="0" sz="2400">
                <a:uFillTx/>
                <a:latin charset="-120" panose="020B0604030504040204" pitchFamily="34" typeface="微軟正黑體"/>
                <a:ea charset="-120" panose="020B0604030504040204" pitchFamily="34" typeface="微軟正黑體"/>
              </a:rPr>
              <a:t/>
            </a:r>
            <a:br>
              <a:rPr altLang="zh-TW" dirty="0" lang="en-US" smtClean="0" sz="2400">
                <a:uFillTx/>
                <a:latin charset="-120" panose="020B0604030504040204" pitchFamily="34" typeface="微軟正黑體"/>
                <a:ea charset="-120" panose="020B0604030504040204" pitchFamily="34" typeface="微軟正黑體"/>
              </a:rPr>
            </a:br>
            <a:r>
              <a:rPr altLang="zh-TW" dirty="0" lang="en-US" sz="2400">
                <a:uFillTx/>
                <a:latin charset="-120" panose="020B0604030504040204" pitchFamily="34" typeface="微軟正黑體"/>
                <a:ea charset="-120" panose="020B0604030504040204" pitchFamily="34" typeface="微軟正黑體"/>
              </a:rPr>
              <a:t/>
            </a:r>
            <a:br>
              <a:rPr altLang="zh-TW" dirty="0" lang="en-US" sz="2400">
                <a:uFillTx/>
                <a:latin charset="-120" panose="020B0604030504040204" pitchFamily="34" typeface="微軟正黑體"/>
                <a:ea charset="-120" panose="020B0604030504040204" pitchFamily="34" typeface="微軟正黑體"/>
              </a:rPr>
            </a:br>
            <a:r>
              <a:rPr altLang="en-US" dirty="0" lang="zh-TW" smtClean="0" sz="2400">
                <a:uFillTx/>
                <a:latin charset="-120" panose="020B0604030504040204" pitchFamily="34" typeface="微軟正黑體"/>
                <a:ea charset="-120" panose="020B0604030504040204" pitchFamily="34" typeface="微軟正黑體"/>
              </a:rPr>
              <a:t>所以常常是被使用率極高</a:t>
            </a:r>
            <a:r>
              <a:rPr altLang="zh-TW" dirty="0" lang="en-US" smtClean="0" sz="2400">
                <a:uFillTx/>
                <a:latin charset="-120" panose="020B0604030504040204" pitchFamily="34" typeface="微軟正黑體"/>
                <a:ea charset="-120" panose="020B0604030504040204" pitchFamily="34" typeface="微軟正黑體"/>
              </a:rPr>
              <a:t>(</a:t>
            </a:r>
            <a:r>
              <a:rPr altLang="en-US" dirty="0" lang="zh-TW" smtClean="0" sz="2400">
                <a:uFillTx/>
                <a:latin charset="-120" panose="020B0604030504040204" pitchFamily="34" typeface="微軟正黑體"/>
                <a:ea charset="-120" panose="020B0604030504040204" pitchFamily="34" typeface="微軟正黑體"/>
              </a:rPr>
              <a:t>重複存取</a:t>
            </a:r>
            <a:r>
              <a:rPr altLang="zh-TW" dirty="0" lang="en-US" smtClean="0" sz="2400">
                <a:uFillTx/>
                <a:latin charset="-120" panose="020B0604030504040204" pitchFamily="34" typeface="微軟正黑體"/>
                <a:ea charset="-120" panose="020B0604030504040204" pitchFamily="34" typeface="微軟正黑體"/>
              </a:rPr>
              <a:t>)</a:t>
            </a:r>
            <a:r>
              <a:rPr altLang="en-US" dirty="0" lang="zh-TW" smtClean="0" sz="2400">
                <a:uFillTx/>
                <a:latin charset="-120" panose="020B0604030504040204" pitchFamily="34" typeface="微軟正黑體"/>
                <a:ea charset="-120" panose="020B0604030504040204" pitchFamily="34" typeface="微軟正黑體"/>
              </a:rPr>
              <a:t>的原件才會這樣做</a:t>
            </a:r>
            <a:endParaRPr altLang="en-US" dirty="0" lang="zh-TW" sz="24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image" id="2052" name="Picture 4"/>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7203489" y="1435255"/>
            <a:ext cx="4233546" cy="2066615"/>
          </a:xfrm>
          <a:prstGeom prst="rect">
            <a:avLst/>
          </a:prstGeom>
          <a:noFill/>
        </p:spPr>
      </p:pic>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021080" y="4232130"/>
            <a:ext cx="10092434" cy="2031325"/>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b="1" dirty="0" lang="en-US">
                <a:uFillTx/>
                <a:latin charset="-120" panose="020B0604030504040204" pitchFamily="34" typeface="微軟正黑體"/>
                <a:ea charset="-120" panose="020B0604030504040204" pitchFamily="34" typeface="微軟正黑體"/>
              </a:rPr>
              <a:t>Force</a:t>
            </a:r>
            <a:r>
              <a:rPr altLang="en-US" b="1" dirty="0" lang="zh-TW">
                <a:uFillTx/>
                <a:latin charset="-120" panose="020B0604030504040204" pitchFamily="34" typeface="微軟正黑體"/>
                <a:ea charset="-120" panose="020B0604030504040204" pitchFamily="34" typeface="微軟正黑體"/>
              </a:rPr>
              <a:t>：</a:t>
            </a:r>
            <a:endParaRPr altLang="en-US" dirty="0" lang="zh-TW">
              <a:uFillTx/>
              <a:latin charset="-120" panose="020B0604030504040204" pitchFamily="34" typeface="微軟正黑體"/>
              <a:ea charset="-120" panose="020B0604030504040204" pitchFamily="34" typeface="微軟正黑體"/>
            </a:endParaRPr>
          </a:p>
          <a:p>
            <a:pPr indent="-285750" marL="285750">
              <a:buFont charset="0" panose="020B0604020202020204" pitchFamily="34" typeface="Arial"/>
              <a:buChar char="•"/>
            </a:pPr>
            <a:r>
              <a:rPr altLang="en-US" dirty="0" lang="zh-TW">
                <a:uFillTx/>
                <a:latin charset="-120" panose="020B0604030504040204" pitchFamily="34" typeface="微軟正黑體"/>
                <a:ea charset="-120" panose="020B0604030504040204" pitchFamily="34" typeface="微軟正黑體"/>
              </a:rPr>
              <a:t>你設計的類別代表了在真實世界中的特定情境之下，只會存在一份實例且具有狀態的「實體」、「服務」或「概念」，例如硬體的輸入</a:t>
            </a:r>
            <a:r>
              <a:rPr altLang="zh-TW" dirty="0" lang="en-US">
                <a:uFillTx/>
                <a:latin charset="-120" panose="020B0604030504040204" pitchFamily="34" typeface="微軟正黑體"/>
                <a:ea charset="-120" panose="020B0604030504040204" pitchFamily="34" typeface="微軟正黑體"/>
              </a:rPr>
              <a:t>/</a:t>
            </a:r>
            <a:r>
              <a:rPr altLang="en-US" dirty="0" lang="zh-TW">
                <a:uFillTx/>
                <a:latin charset="-120" panose="020B0604030504040204" pitchFamily="34" typeface="微軟正黑體"/>
                <a:ea charset="-120" panose="020B0604030504040204" pitchFamily="34" typeface="微軟正黑體"/>
              </a:rPr>
              <a:t>輸出埠、</a:t>
            </a:r>
            <a:r>
              <a:rPr altLang="zh-TW" dirty="0" lang="en-US">
                <a:uFillTx/>
                <a:latin charset="-120" panose="020B0604030504040204" pitchFamily="34" typeface="微軟正黑體"/>
                <a:ea charset="-120" panose="020B0604030504040204" pitchFamily="34" typeface="微軟正黑體"/>
              </a:rPr>
              <a:t>GPS</a:t>
            </a:r>
            <a:r>
              <a:rPr altLang="en-US" dirty="0" lang="zh-TW">
                <a:uFillTx/>
                <a:latin charset="-120" panose="020B0604030504040204" pitchFamily="34" typeface="微軟正黑體"/>
                <a:ea charset="-120" panose="020B0604030504040204" pitchFamily="34" typeface="微軟正黑體"/>
              </a:rPr>
              <a:t>、時鐘、印表機多工緩衝處理程式、檔案系統；而非在某種情境下，某個類別恰巧只需要產生一個實例</a:t>
            </a:r>
            <a:r>
              <a:rPr altLang="en-US" dirty="0" lang="zh-TW" smtClean="0">
                <a:uFillTx/>
                <a:latin charset="-120" panose="020B0604030504040204" pitchFamily="34" typeface="微軟正黑體"/>
                <a:ea charset="-120" panose="020B0604030504040204" pitchFamily="34" typeface="微軟正黑體"/>
              </a:rPr>
              <a:t>。</a:t>
            </a:r>
            <a:endParaRPr altLang="zh-TW" dirty="0" lang="en-US" smtClean="0">
              <a:uFillTx/>
              <a:latin charset="-120" panose="020B0604030504040204" pitchFamily="34" typeface="微軟正黑體"/>
              <a:ea charset="-120" panose="020B0604030504040204" pitchFamily="34" typeface="微軟正黑體"/>
            </a:endParaRPr>
          </a:p>
          <a:p>
            <a:pPr indent="-285750" marL="285750">
              <a:buFont charset="0" panose="020B0604020202020204" pitchFamily="34" typeface="Arial"/>
              <a:buChar char="•"/>
            </a:pPr>
            <a:endParaRPr altLang="en-US" dirty="0" lang="zh-TW">
              <a:uFillTx/>
              <a:latin charset="-120" panose="020B0604030504040204" pitchFamily="34" typeface="微軟正黑體"/>
              <a:ea charset="-120" panose="020B0604030504040204" pitchFamily="34" typeface="微軟正黑體"/>
            </a:endParaRPr>
          </a:p>
          <a:p>
            <a:pPr indent="-285750" marL="285750">
              <a:buFont charset="0" panose="020B0604020202020204" pitchFamily="34" typeface="Arial"/>
              <a:buChar char="•"/>
            </a:pPr>
            <a:r>
              <a:rPr altLang="en-US" dirty="0" lang="zh-TW">
                <a:uFillTx/>
                <a:latin charset="-120" panose="020B0604030504040204" pitchFamily="34" typeface="微軟正黑體"/>
                <a:ea charset="-120" panose="020B0604030504040204" pitchFamily="34" typeface="微軟正黑體"/>
              </a:rPr>
              <a:t>這個單一實例要很容易地被其他物件存取。</a:t>
            </a:r>
          </a:p>
          <a:p>
            <a:pPr algn="r"/>
            <a:r>
              <a:rPr altLang="zh-TW" dirty="0" lang="en-US" smtClean="0">
                <a:uFillTx/>
                <a:latin charset="-120" panose="020B0604030504040204" pitchFamily="34" typeface="微軟正黑體"/>
                <a:ea charset="-120" panose="020B0604030504040204" pitchFamily="34" typeface="微軟正黑體"/>
              </a:rPr>
              <a:t>--</a:t>
            </a:r>
            <a:r>
              <a:rPr altLang="en-US" dirty="0" lang="zh-TW" smtClean="0">
                <a:uFillTx/>
                <a:latin charset="-120" panose="020B0604030504040204" pitchFamily="34" typeface="微軟正黑體"/>
                <a:ea charset="-120" panose="020B0604030504040204" pitchFamily="34" typeface="微軟正黑體"/>
                <a:hlinkClick r:id="rId3"/>
              </a:rPr>
              <a:t>笑談軟工</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8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25487" y="1262743"/>
            <a:ext cx="4833484" cy="286232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簡單來說就是把一些常用的、常常重複的指令包裝成</a:t>
            </a:r>
            <a:r>
              <a:rPr altLang="zh-TW" dirty="0" lang="en-US" smtClean="0" sz="2000">
                <a:uFillTx/>
                <a:latin charset="-120" panose="020B0604030504040204" pitchFamily="34" typeface="微軟正黑體"/>
                <a:ea charset="-120" panose="020B0604030504040204" pitchFamily="34" typeface="微軟正黑體"/>
              </a:rPr>
              <a:t>Command</a:t>
            </a:r>
          </a:p>
          <a:p>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需要用到的時候就透過</a:t>
            </a:r>
            <a:r>
              <a:rPr altLang="zh-TW" dirty="0" lang="en-US" smtClean="0" sz="2000">
                <a:uFillTx/>
                <a:latin charset="-120" panose="020B0604030504040204" pitchFamily="34" typeface="微軟正黑體"/>
                <a:ea charset="-120" panose="020B0604030504040204" pitchFamily="34" typeface="微軟正黑體"/>
              </a:rPr>
              <a:t>Command</a:t>
            </a:r>
            <a:r>
              <a:rPr altLang="en-US" dirty="0" lang="zh-TW" smtClean="0" sz="2000">
                <a:uFillTx/>
                <a:latin charset="-120" panose="020B0604030504040204" pitchFamily="34" typeface="微軟正黑體"/>
                <a:ea charset="-120" panose="020B0604030504040204" pitchFamily="34" typeface="微軟正黑體"/>
              </a:rPr>
              <a:t>來執行</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增加</a:t>
            </a:r>
            <a:r>
              <a:rPr altLang="zh-TW" dirty="0" err="1" lang="en-US" smtClean="0" sz="2000">
                <a:uFillTx/>
                <a:latin charset="-120" panose="020B0604030504040204" pitchFamily="34" typeface="微軟正黑體"/>
                <a:ea charset="-120" panose="020B0604030504040204" pitchFamily="34" typeface="微軟正黑體"/>
              </a:rPr>
              <a:t>ReUse</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z="2000">
              <a:uFillTx/>
              <a:latin charset="-120" panose="020B0604030504040204" pitchFamily="34" typeface="微軟正黑體"/>
              <a:ea charset="-120" panose="020B0604030504040204" pitchFamily="34" typeface="微軟正黑體"/>
            </a:endParaRPr>
          </a:p>
          <a:p>
            <a:r>
              <a:rPr altLang="zh-TW" dirty="0" lang="en-US" smtClean="0" sz="2000">
                <a:uFillTx/>
                <a:latin charset="-120" panose="020B0604030504040204" pitchFamily="34" typeface="微軟正黑體"/>
                <a:ea charset="-120" panose="020B0604030504040204" pitchFamily="34" typeface="微軟正黑體"/>
              </a:rPr>
              <a:t>Invoker</a:t>
            </a:r>
            <a:r>
              <a:rPr altLang="en-US" dirty="0" lang="zh-TW" smtClean="0" sz="2000">
                <a:uFillTx/>
                <a:latin charset="-120" panose="020B0604030504040204" pitchFamily="34" typeface="微軟正黑體"/>
                <a:ea charset="-120" panose="020B0604030504040204" pitchFamily="34" typeface="微軟正黑體"/>
              </a:rPr>
              <a:t>是存放、執行</a:t>
            </a:r>
            <a:r>
              <a:rPr altLang="zh-TW" dirty="0" lang="en-US" smtClean="0" sz="2000">
                <a:uFillTx/>
                <a:latin charset="-120" panose="020B0604030504040204" pitchFamily="34" typeface="微軟正黑體"/>
                <a:ea charset="-120" panose="020B0604030504040204" pitchFamily="34" typeface="微軟正黑體"/>
              </a:rPr>
              <a:t>Command</a:t>
            </a:r>
            <a:r>
              <a:rPr altLang="en-US" dirty="0" lang="zh-TW" smtClean="0" sz="2000">
                <a:uFillTx/>
                <a:latin charset="-120" panose="020B0604030504040204" pitchFamily="34" typeface="微軟正黑體"/>
                <a:ea charset="-120" panose="020B0604030504040204" pitchFamily="34" typeface="微軟正黑體"/>
              </a:rPr>
              <a:t>的</a:t>
            </a:r>
            <a:endParaRPr altLang="zh-TW" dirty="0" lang="en-US" smtClean="0" sz="2000">
              <a:uFillTx/>
              <a:latin charset="-120" panose="020B0604030504040204" pitchFamily="34" typeface="微軟正黑體"/>
              <a:ea charset="-120" panose="020B0604030504040204" pitchFamily="34" typeface="微軟正黑體"/>
            </a:endParaRPr>
          </a:p>
          <a:p>
            <a:r>
              <a:rPr altLang="zh-TW" dirty="0" lang="en-US" smtClean="0" sz="2000">
                <a:uFillTx/>
                <a:latin charset="-120" panose="020B0604030504040204" pitchFamily="34" typeface="微軟正黑體"/>
                <a:ea charset="-120" panose="020B0604030504040204" pitchFamily="34" typeface="微軟正黑體"/>
              </a:rPr>
              <a:t>Command</a:t>
            </a:r>
            <a:r>
              <a:rPr altLang="en-US" dirty="0" lang="zh-TW" smtClean="0" sz="2000">
                <a:uFillTx/>
                <a:latin charset="-120" panose="020B0604030504040204" pitchFamily="34" typeface="微軟正黑體"/>
                <a:ea charset="-120" panose="020B0604030504040204" pitchFamily="34" typeface="微軟正黑體"/>
              </a:rPr>
              <a:t>是操作</a:t>
            </a:r>
            <a:r>
              <a:rPr altLang="zh-TW" dirty="0" err="1" lang="en-US" smtClean="0" sz="2000">
                <a:uFillTx/>
                <a:latin charset="-120" panose="020B0604030504040204" pitchFamily="34" typeface="微軟正黑體"/>
                <a:ea charset="-120" panose="020B0604030504040204" pitchFamily="34" typeface="微軟正黑體"/>
              </a:rPr>
              <a:t>Reciver</a:t>
            </a:r>
            <a:r>
              <a:rPr altLang="en-US" dirty="0" lang="zh-TW" smtClean="0" sz="2000">
                <a:uFillTx/>
                <a:latin charset="-120" panose="020B0604030504040204" pitchFamily="34" typeface="微軟正黑體"/>
                <a:ea charset="-120" panose="020B0604030504040204" pitchFamily="34" typeface="微軟正黑體"/>
              </a:rPr>
              <a:t>的</a:t>
            </a:r>
            <a:endParaRPr altLang="zh-TW" dirty="0" lang="en-US" smtClean="0" sz="2000">
              <a:uFillTx/>
              <a:latin charset="-120" panose="020B0604030504040204" pitchFamily="34" typeface="微軟正黑體"/>
              <a:ea charset="-120" panose="020B0604030504040204" pitchFamily="34" typeface="微軟正黑體"/>
            </a:endParaRPr>
          </a:p>
          <a:p>
            <a:r>
              <a:rPr altLang="zh-TW" dirty="0" err="1" lang="en-US" smtClean="0" sz="2000">
                <a:uFillTx/>
                <a:latin charset="-120" panose="020B0604030504040204" pitchFamily="34" typeface="微軟正黑體"/>
                <a:ea charset="-120" panose="020B0604030504040204" pitchFamily="34" typeface="微軟正黑體"/>
              </a:rPr>
              <a:t>Reciver</a:t>
            </a:r>
            <a:r>
              <a:rPr altLang="en-US" dirty="0" lang="zh-TW" smtClean="0" sz="2000">
                <a:uFillTx/>
                <a:latin charset="-120" panose="020B0604030504040204" pitchFamily="34" typeface="微軟正黑體"/>
                <a:ea charset="-120" panose="020B0604030504040204" pitchFamily="34" typeface="微軟正黑體"/>
              </a:rPr>
              <a:t>是真正有功能的</a:t>
            </a:r>
            <a:endParaRPr altLang="zh-TW" dirty="0" lang="en-US" sz="20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_images/Command.jpg" id="34818"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rotWithShape="1">
          <a:blip r:embed="rId2"/>
          <a:srcRect b="3430" l="1980" r="2408" t="8849"/>
          <a:stretch/>
        </p:blipFill>
        <p:spPr xmlns:c="http://schemas.openxmlformats.org/drawingml/2006/chart" xmlns:pic="http://schemas.openxmlformats.org/drawingml/2006/picture" xmlns:dgm="http://schemas.openxmlformats.org/drawingml/2006/diagram" bwMode="auto">
          <a:xfrm>
            <a:off x="5375806" y="2148115"/>
            <a:ext cx="6685565" cy="3178628"/>
          </a:xfrm>
          <a:prstGeom prst="rect">
            <a:avLst/>
          </a:prstGeom>
          <a:noFill/>
        </p:spPr>
      </p:pic>
      <p:sp>
        <p:nvSpPr>
          <p:cNvPr xmlns:c="http://schemas.openxmlformats.org/drawingml/2006/chart" xmlns:pic="http://schemas.openxmlformats.org/drawingml/2006/picture" xmlns:dgm="http://schemas.openxmlformats.org/drawingml/2006/diagram" id="6" name="文字方塊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25487" y="4706878"/>
            <a:ext cx="5152799" cy="1631216"/>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pPr indent="-342900" marL="342900">
              <a:buFont charset="0" panose="020B0604020202020204" pitchFamily="34" typeface="Arial"/>
              <a:buChar char="•"/>
            </a:pPr>
            <a:r>
              <a:rPr altLang="en-US" dirty="0" lang="zh-TW" smtClean="0" sz="2000">
                <a:uFillTx/>
                <a:latin charset="-120" panose="020B0604030504040204" pitchFamily="34" typeface="微軟正黑體"/>
                <a:ea charset="-120" panose="020B0604030504040204" pitchFamily="34" typeface="微軟正黑體"/>
              </a:rPr>
              <a:t>降低耦合度</a:t>
            </a:r>
            <a:endParaRPr altLang="zh-TW" dirty="0" lang="en-US" smtClean="0"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en-US" dirty="0" lang="zh-TW" smtClean="0" sz="2000">
                <a:uFillTx/>
                <a:latin charset="-120" panose="020B0604030504040204" pitchFamily="34" typeface="微軟正黑體"/>
                <a:ea charset="-120" panose="020B0604030504040204" pitchFamily="34" typeface="微軟正黑體"/>
              </a:rPr>
              <a:t>很容易增加新的命令</a:t>
            </a:r>
            <a:endParaRPr altLang="zh-TW" dirty="0" lang="en-US" smtClean="0"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en-US" dirty="0" lang="zh-TW" smtClean="0" sz="2000">
                <a:uFillTx/>
                <a:latin charset="-120" panose="020B0604030504040204" pitchFamily="34" typeface="微軟正黑體"/>
                <a:ea charset="-120" panose="020B0604030504040204" pitchFamily="34" typeface="微軟正黑體"/>
              </a:rPr>
              <a:t>可以從小的命令</a:t>
            </a:r>
            <a:r>
              <a:rPr altLang="zh-TW" dirty="0" lang="en-US" smtClean="0" sz="2000">
                <a:uFillTx/>
                <a:latin charset="-120" panose="020B0604030504040204" pitchFamily="34" typeface="微軟正黑體"/>
                <a:ea charset="-120" panose="020B0604030504040204" pitchFamily="34" typeface="微軟正黑體"/>
              </a:rPr>
              <a:t>(micro Command)</a:t>
            </a:r>
            <a:r>
              <a:rPr altLang="en-US" dirty="0" lang="zh-TW" smtClean="0" sz="2000">
                <a:uFillTx/>
                <a:latin charset="-120" panose="020B0604030504040204" pitchFamily="34" typeface="微軟正黑體"/>
                <a:ea charset="-120" panose="020B0604030504040204" pitchFamily="34" typeface="微軟正黑體"/>
              </a:rPr>
              <a:t>組成一個大的命令</a:t>
            </a:r>
            <a:r>
              <a:rPr altLang="zh-TW" dirty="0" lang="en-US" smtClean="0" sz="2000">
                <a:uFillTx/>
                <a:latin charset="-120" panose="020B0604030504040204" pitchFamily="34" typeface="微軟正黑體"/>
                <a:ea charset="-120" panose="020B0604030504040204" pitchFamily="34" typeface="微軟正黑體"/>
              </a:rPr>
              <a:t>(combined Command)</a:t>
            </a:r>
          </a:p>
          <a:p>
            <a:pPr indent="-342900" marL="342900">
              <a:buFont charset="0" panose="020B0604020202020204" pitchFamily="34" typeface="Arial"/>
              <a:buChar char="•"/>
            </a:pPr>
            <a:r>
              <a:rPr altLang="en-US" dirty="0" lang="zh-TW" sz="2000">
                <a:uFillTx/>
                <a:latin charset="-120" panose="020B0604030504040204" pitchFamily="34" typeface="微軟正黑體"/>
                <a:ea charset="-120" panose="020B0604030504040204" pitchFamily="34" typeface="微軟正黑體"/>
              </a:rPr>
              <a:t>實</a:t>
            </a:r>
            <a:r>
              <a:rPr altLang="en-US" dirty="0" lang="zh-TW" smtClean="0" sz="2000">
                <a:uFillTx/>
                <a:latin charset="-120" panose="020B0604030504040204" pitchFamily="34" typeface="微軟正黑體"/>
                <a:ea charset="-120" panose="020B0604030504040204" pitchFamily="34" typeface="微軟正黑體"/>
              </a:rPr>
              <a:t>作</a:t>
            </a:r>
            <a:r>
              <a:rPr altLang="zh-TW" dirty="0" lang="en-US" smtClean="0" sz="2000">
                <a:uFillTx/>
                <a:latin charset="-120" panose="020B0604030504040204" pitchFamily="34" typeface="微軟正黑體"/>
                <a:ea charset="-120" panose="020B0604030504040204" pitchFamily="34" typeface="微軟正黑體"/>
              </a:rPr>
              <a:t>Undo</a:t>
            </a:r>
            <a:r>
              <a:rPr altLang="en-US" dirty="0" lang="zh-TW" smtClean="0" sz="2000">
                <a:uFillTx/>
                <a:latin charset="-120" panose="020B0604030504040204" pitchFamily="34" typeface="微軟正黑體"/>
                <a:ea charset="-120" panose="020B0604030504040204" pitchFamily="34" typeface="微軟正黑體"/>
              </a:rPr>
              <a:t>、</a:t>
            </a:r>
            <a:r>
              <a:rPr altLang="zh-TW" dirty="0" lang="en-US" smtClean="0" sz="2000">
                <a:uFillTx/>
                <a:latin charset="-120" panose="020B0604030504040204" pitchFamily="34" typeface="微軟正黑體"/>
                <a:ea charset="-120" panose="020B0604030504040204" pitchFamily="34" typeface="微軟正黑體"/>
              </a:rPr>
              <a:t>Redo</a:t>
            </a:r>
            <a:r>
              <a:rPr altLang="en-US" dirty="0" lang="zh-TW" smtClean="0" sz="2000">
                <a:uFillTx/>
                <a:latin charset="-120" panose="020B0604030504040204" pitchFamily="34" typeface="微軟正黑體"/>
                <a:ea charset="-120" panose="020B0604030504040204" pitchFamily="34" typeface="微軟正黑體"/>
              </a:rPr>
              <a:t>方便</a:t>
            </a:r>
            <a:endParaRPr altLang="en-US" dirty="0" lang="zh-CN" smtClean="0" sz="2000">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8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988558" y="334671"/>
            <a:ext cx="3753168" cy="1382033"/>
          </a:xfrm>
          <a:prstGeom prst="rect">
            <a:avLst/>
          </a:prstGeom>
        </p:spPr>
      </p:pic>
      <p:sp>
        <p:nvSpPr>
          <p:cNvPr xmlns:c="http://schemas.openxmlformats.org/drawingml/2006/chart" xmlns:pic="http://schemas.openxmlformats.org/drawingml/2006/picture" xmlns:dgm="http://schemas.openxmlformats.org/drawingml/2006/diagram" id="6" name="文字方塊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158731" y="841022"/>
            <a:ext cx="4449726"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最基本的</a:t>
            </a:r>
            <a:r>
              <a:rPr altLang="zh-TW" dirty="0" lang="en-US" smtClean="0">
                <a:uFillTx/>
                <a:latin charset="-120" panose="020B0604030504040204" pitchFamily="34" typeface="微軟正黑體"/>
                <a:ea charset="-120" panose="020B0604030504040204" pitchFamily="34" typeface="微軟正黑體"/>
              </a:rPr>
              <a:t>Command</a:t>
            </a:r>
            <a:r>
              <a:rPr altLang="en-US" dirty="0" lang="zh-TW" smtClean="0">
                <a:uFillTx/>
                <a:latin charset="-120" panose="020B0604030504040204" pitchFamily="34" typeface="微軟正黑體"/>
                <a:ea charset="-120" panose="020B0604030504040204" pitchFamily="34" typeface="微軟正黑體"/>
              </a:rPr>
              <a:t>，只有</a:t>
            </a:r>
            <a:r>
              <a:rPr altLang="zh-TW" dirty="0" lang="en-US" smtClean="0">
                <a:uFillTx/>
                <a:latin charset="-120" panose="020B0604030504040204" pitchFamily="34" typeface="微軟正黑體"/>
                <a:ea charset="-120" panose="020B0604030504040204" pitchFamily="34" typeface="微軟正黑體"/>
              </a:rPr>
              <a:t>execute</a:t>
            </a:r>
            <a:r>
              <a:rPr altLang="en-US" dirty="0" lang="zh-TW" smtClean="0">
                <a:uFillTx/>
                <a:latin charset="-120" panose="020B0604030504040204" pitchFamily="34" typeface="微軟正黑體"/>
                <a:ea charset="-120" panose="020B0604030504040204" pitchFamily="34" typeface="微軟正黑體"/>
              </a:rPr>
              <a:t>功能</a:t>
            </a:r>
            <a:endParaRPr altLang="zh-TW" dirty="0" lang="en-US" smtClean="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rotWithShape="1">
          <a:blip r:embed="rId3"/>
          <a:srcRect b="6776"/>
          <a:stretch/>
        </p:blipFill>
        <p:spPr xmlns:c="http://schemas.openxmlformats.org/drawingml/2006/chart" xmlns:pic="http://schemas.openxmlformats.org/drawingml/2006/picture" xmlns:dgm="http://schemas.openxmlformats.org/drawingml/2006/diagram">
          <a:xfrm>
            <a:off x="988558" y="1889321"/>
            <a:ext cx="4352965" cy="2552052"/>
          </a:xfrm>
          <a:prstGeom prst="rect">
            <a:avLst/>
          </a:prstGeom>
        </p:spPr>
      </p:pic>
      <p:sp>
        <p:nvSpPr>
          <p:cNvPr xmlns:c="http://schemas.openxmlformats.org/drawingml/2006/chart" xmlns:pic="http://schemas.openxmlformats.org/drawingml/2006/picture" xmlns:dgm="http://schemas.openxmlformats.org/drawingml/2006/diagram" id="7" name="矩形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190171" y="2554515"/>
            <a:ext cx="1480458" cy="261319"/>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8" name="文字方塊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25531" y="2500508"/>
            <a:ext cx="4449726"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err="1" lang="en-US" smtClean="0">
                <a:uFillTx/>
                <a:latin charset="-120" panose="020B0604030504040204" pitchFamily="34" typeface="微軟正黑體"/>
                <a:ea charset="-120" panose="020B0604030504040204" pitchFamily="34" typeface="微軟正黑體"/>
              </a:rPr>
              <a:t>Reciver</a:t>
            </a:r>
            <a:r>
              <a:rPr altLang="en-US" dirty="0" lang="zh-TW" smtClean="0">
                <a:uFillTx/>
                <a:latin charset="-120" panose="020B0604030504040204" pitchFamily="34" typeface="微軟正黑體"/>
                <a:ea charset="-120" panose="020B0604030504040204" pitchFamily="34" typeface="微軟正黑體"/>
              </a:rPr>
              <a:t> 用來執行動作</a:t>
            </a:r>
            <a:endParaRPr altLang="zh-TW" dirty="0" lang="en-US" smtClean="0">
              <a:uFillTx/>
              <a:latin charset="-120" panose="020B0604030504040204" pitchFamily="34" typeface="微軟正黑體"/>
              <a:ea charset="-120" panose="020B0604030504040204" pitchFamily="34" typeface="微軟正黑體"/>
            </a:endParaRPr>
          </a:p>
        </p:txBody>
      </p:sp>
      <p:cxnSp>
        <p:nvCxnSpPr>
          <p:cNvPr xmlns:c="http://schemas.openxmlformats.org/drawingml/2006/chart" xmlns:pic="http://schemas.openxmlformats.org/drawingml/2006/picture" xmlns:dgm="http://schemas.openxmlformats.org/drawingml/2006/diagram" id="9" name="直線單箭頭接點 8"/>
          <p:cNvCxnSpPr xmlns:c="http://schemas.openxmlformats.org/drawingml/2006/chart" xmlns:pic="http://schemas.openxmlformats.org/drawingml/2006/picture" xmlns:dgm="http://schemas.openxmlformats.org/drawingml/2006/diagram">
            <a:stCxn id="7" idx="3"/>
          </p:cNvCxnSpPr>
          <p:nvPr/>
        </p:nvCxnSpPr>
        <p:spPr xmlns:c="http://schemas.openxmlformats.org/drawingml/2006/chart" xmlns:pic="http://schemas.openxmlformats.org/drawingml/2006/picture" xmlns:dgm="http://schemas.openxmlformats.org/drawingml/2006/diagram">
          <a:xfrm flipV="1">
            <a:off x="2670629" y="2631168"/>
            <a:ext cx="3554902" cy="54007"/>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2" name="矩形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87902" y="3688184"/>
            <a:ext cx="2214859" cy="249238"/>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3" name="直線單箭頭接點 12"/>
          <p:cNvCxnSpPr xmlns:c="http://schemas.openxmlformats.org/drawingml/2006/chart" xmlns:pic="http://schemas.openxmlformats.org/drawingml/2006/picture" xmlns:dgm="http://schemas.openxmlformats.org/drawingml/2006/diagram">
            <a:stCxn id="12" idx="3"/>
          </p:cNvCxnSpPr>
          <p:nvPr/>
        </p:nvCxnSpPr>
        <p:spPr xmlns:c="http://schemas.openxmlformats.org/drawingml/2006/chart" xmlns:pic="http://schemas.openxmlformats.org/drawingml/2006/picture" xmlns:dgm="http://schemas.openxmlformats.org/drawingml/2006/diagram">
          <a:xfrm>
            <a:off x="3602761" y="3812803"/>
            <a:ext cx="2622770" cy="124619"/>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5" name="文字方塊 1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231489" y="3860801"/>
            <a:ext cx="3812397"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真正的動作是由</a:t>
            </a:r>
            <a:r>
              <a:rPr altLang="zh-TW" dirty="0" err="1" lang="en-US" smtClean="0">
                <a:uFillTx/>
                <a:latin charset="-120" panose="020B0604030504040204" pitchFamily="34" typeface="微軟正黑體"/>
                <a:ea charset="-120" panose="020B0604030504040204" pitchFamily="34" typeface="微軟正黑體"/>
              </a:rPr>
              <a:t>Reciver</a:t>
            </a:r>
            <a:r>
              <a:rPr altLang="en-US" dirty="0" lang="zh-TW" smtClean="0">
                <a:uFillTx/>
                <a:latin charset="-120" panose="020B0604030504040204" pitchFamily="34" typeface="微軟正黑體"/>
                <a:ea charset="-120" panose="020B0604030504040204" pitchFamily="34" typeface="微軟正黑體"/>
              </a:rPr>
              <a:t>執行</a:t>
            </a:r>
            <a:endParaRPr altLang="zh-TW" dirty="0" lang="en-US" smtClean="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14" name="圖片 1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988558" y="4615515"/>
            <a:ext cx="2924175" cy="2038350"/>
          </a:xfrm>
          <a:prstGeom prst="rect">
            <a:avLst/>
          </a:prstGeom>
        </p:spPr>
      </p:pic>
      <p:sp>
        <p:nvSpPr>
          <p:cNvPr xmlns:c="http://schemas.openxmlformats.org/drawingml/2006/chart" xmlns:pic="http://schemas.openxmlformats.org/drawingml/2006/picture" xmlns:dgm="http://schemas.openxmlformats.org/drawingml/2006/diagram" id="21" name="文字方塊 2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637997" y="5450024"/>
            <a:ext cx="3812397"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實際被</a:t>
            </a:r>
            <a:r>
              <a:rPr altLang="zh-TW" dirty="0" lang="en-US" smtClean="0">
                <a:uFillTx/>
                <a:latin charset="-120" panose="020B0604030504040204" pitchFamily="34" typeface="微軟正黑體"/>
                <a:ea charset="-120" panose="020B0604030504040204" pitchFamily="34" typeface="微軟正黑體"/>
              </a:rPr>
              <a:t>Command</a:t>
            </a:r>
            <a:r>
              <a:rPr altLang="en-US" dirty="0" lang="zh-TW" smtClean="0">
                <a:uFillTx/>
                <a:latin charset="-120" panose="020B0604030504040204" pitchFamily="34" typeface="微軟正黑體"/>
                <a:ea charset="-120" panose="020B0604030504040204" pitchFamily="34" typeface="微軟正黑體"/>
              </a:rPr>
              <a:t>操作的</a:t>
            </a:r>
            <a:r>
              <a:rPr altLang="zh-TW" dirty="0" err="1" lang="en-US" smtClean="0">
                <a:uFillTx/>
                <a:latin charset="-120" panose="020B0604030504040204" pitchFamily="34" typeface="微軟正黑體"/>
                <a:ea charset="-120" panose="020B0604030504040204" pitchFamily="34" typeface="微軟正黑體"/>
              </a:rPr>
              <a:t>Reciver</a:t>
            </a:r>
            <a:endParaRPr altLang="zh-TW" dirty="0" lang="en-US" smtClean="0">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8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527694" y="467332"/>
            <a:ext cx="5730761" cy="2620476"/>
          </a:xfrm>
          <a:prstGeom prst="rect">
            <a:avLst/>
          </a:prstGeom>
        </p:spPr>
      </p:pic>
      <p:sp>
        <p:nvSpPr>
          <p:cNvPr xmlns:c="http://schemas.openxmlformats.org/drawingml/2006/chart" xmlns:pic="http://schemas.openxmlformats.org/drawingml/2006/picture" xmlns:dgm="http://schemas.openxmlformats.org/drawingml/2006/diagram" id="6" name="文字方塊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790491" y="880923"/>
            <a:ext cx="4449726"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a:uFillTx/>
                <a:latin charset="-120" panose="020B0604030504040204" pitchFamily="34" typeface="微軟正黑體"/>
                <a:ea charset="-120" panose="020B0604030504040204" pitchFamily="34" typeface="微軟正黑體"/>
              </a:rPr>
              <a:t>Invoker</a:t>
            </a:r>
            <a:r>
              <a:rPr altLang="en-US" dirty="0" lang="zh-TW" smtClean="0">
                <a:uFillTx/>
                <a:latin charset="-120" panose="020B0604030504040204" pitchFamily="34" typeface="微軟正黑體"/>
                <a:ea charset="-120" panose="020B0604030504040204" pitchFamily="34" typeface="微軟正黑體"/>
              </a:rPr>
              <a:t> 裡面存放要被執行的</a:t>
            </a:r>
            <a:r>
              <a:rPr altLang="zh-TW" dirty="0" lang="en-US" smtClean="0">
                <a:uFillTx/>
                <a:latin charset="-120" panose="020B0604030504040204" pitchFamily="34" typeface="微軟正黑體"/>
                <a:ea charset="-120" panose="020B0604030504040204" pitchFamily="34" typeface="微軟正黑體"/>
              </a:rPr>
              <a:t>Command</a:t>
            </a:r>
          </a:p>
        </p:txBody>
      </p:sp>
      <p:sp>
        <p:nvSpPr>
          <p:cNvPr xmlns:c="http://schemas.openxmlformats.org/drawingml/2006/chart" xmlns:pic="http://schemas.openxmlformats.org/drawingml/2006/picture" xmlns:dgm="http://schemas.openxmlformats.org/drawingml/2006/diagram" id="7" name="矩形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97188" y="751037"/>
            <a:ext cx="3266811" cy="264963"/>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8" name="文字方塊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790491" y="2148805"/>
            <a:ext cx="4449726"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執行</a:t>
            </a:r>
            <a:r>
              <a:rPr altLang="zh-TW" dirty="0" lang="en-US" smtClean="0">
                <a:uFillTx/>
                <a:latin charset="-120" panose="020B0604030504040204" pitchFamily="34" typeface="微軟正黑體"/>
                <a:ea charset="-120" panose="020B0604030504040204" pitchFamily="34" typeface="微軟正黑體"/>
              </a:rPr>
              <a:t>Command</a:t>
            </a:r>
          </a:p>
        </p:txBody>
      </p:sp>
      <p:cxnSp>
        <p:nvCxnSpPr>
          <p:cNvPr xmlns:c="http://schemas.openxmlformats.org/drawingml/2006/chart" xmlns:pic="http://schemas.openxmlformats.org/drawingml/2006/picture" xmlns:dgm="http://schemas.openxmlformats.org/drawingml/2006/diagram" id="9" name="直線單箭頭接點 8"/>
          <p:cNvCxnSpPr xmlns:c="http://schemas.openxmlformats.org/drawingml/2006/chart" xmlns:pic="http://schemas.openxmlformats.org/drawingml/2006/picture" xmlns:dgm="http://schemas.openxmlformats.org/drawingml/2006/diagram">
            <a:stCxn id="7" idx="3"/>
          </p:cNvCxnSpPr>
          <p:nvPr/>
        </p:nvCxnSpPr>
        <p:spPr xmlns:c="http://schemas.openxmlformats.org/drawingml/2006/chart" xmlns:pic="http://schemas.openxmlformats.org/drawingml/2006/picture" xmlns:dgm="http://schemas.openxmlformats.org/drawingml/2006/diagram">
          <a:xfrm>
            <a:off x="4063999" y="883519"/>
            <a:ext cx="2726492" cy="132481"/>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2" name="矩形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97188" y="1823251"/>
            <a:ext cx="3600641" cy="861892"/>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3" name="直線單箭頭接點 12"/>
          <p:cNvCxnSpPr xmlns:c="http://schemas.openxmlformats.org/drawingml/2006/chart" xmlns:pic="http://schemas.openxmlformats.org/drawingml/2006/picture" xmlns:dgm="http://schemas.openxmlformats.org/drawingml/2006/diagram">
            <a:stCxn id="12" idx="3"/>
          </p:cNvCxnSpPr>
          <p:nvPr/>
        </p:nvCxnSpPr>
        <p:spPr xmlns:c="http://schemas.openxmlformats.org/drawingml/2006/chart" xmlns:pic="http://schemas.openxmlformats.org/drawingml/2006/picture" xmlns:dgm="http://schemas.openxmlformats.org/drawingml/2006/diagram">
          <a:xfrm>
            <a:off x="4397829" y="2254197"/>
            <a:ext cx="2392662" cy="3906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5" name="文字方塊 1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790491" y="4246211"/>
            <a:ext cx="4748366"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把</a:t>
            </a:r>
            <a:r>
              <a:rPr altLang="zh-TW" dirty="0" lang="en-US" smtClean="0">
                <a:uFillTx/>
                <a:latin charset="-120" panose="020B0604030504040204" pitchFamily="34" typeface="微軟正黑體"/>
                <a:ea charset="-120" panose="020B0604030504040204" pitchFamily="34" typeface="微軟正黑體"/>
              </a:rPr>
              <a:t>Command</a:t>
            </a:r>
            <a:r>
              <a:rPr altLang="en-US" dirty="0" lang="zh-TW" smtClean="0">
                <a:uFillTx/>
                <a:latin charset="-120" panose="020B0604030504040204" pitchFamily="34" typeface="微軟正黑體"/>
                <a:ea charset="-120" panose="020B0604030504040204" pitchFamily="34" typeface="微軟正黑體"/>
              </a:rPr>
              <a:t>建造出來並把</a:t>
            </a:r>
            <a:r>
              <a:rPr altLang="zh-TW" dirty="0" err="1" lang="en-US" smtClean="0">
                <a:uFillTx/>
                <a:latin charset="-120" panose="020B0604030504040204" pitchFamily="34" typeface="微軟正黑體"/>
                <a:ea charset="-120" panose="020B0604030504040204" pitchFamily="34" typeface="微軟正黑體"/>
              </a:rPr>
              <a:t>Reciver</a:t>
            </a:r>
            <a:r>
              <a:rPr altLang="en-US" dirty="0" lang="zh-TW" smtClean="0">
                <a:uFillTx/>
                <a:latin charset="-120" panose="020B0604030504040204" pitchFamily="34" typeface="微軟正黑體"/>
                <a:ea charset="-120" panose="020B0604030504040204" pitchFamily="34" typeface="微軟正黑體"/>
              </a:rPr>
              <a:t>丟進去</a:t>
            </a:r>
            <a:endParaRPr altLang="zh-TW" dirty="0" lang="en-US" smtClean="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21" name="文字方塊 2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790491" y="4891829"/>
            <a:ext cx="4211338"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在</a:t>
            </a:r>
            <a:r>
              <a:rPr altLang="zh-TW" dirty="0" lang="en-US" smtClean="0">
                <a:uFillTx/>
                <a:latin charset="-120" panose="020B0604030504040204" pitchFamily="34" typeface="微軟正黑體"/>
                <a:ea charset="-120" panose="020B0604030504040204" pitchFamily="34" typeface="微軟正黑體"/>
              </a:rPr>
              <a:t>Set</a:t>
            </a:r>
            <a:r>
              <a:rPr altLang="en-US" dirty="0" lang="zh-TW" smtClean="0">
                <a:uFillTx/>
                <a:latin charset="-120" panose="020B0604030504040204" pitchFamily="34" typeface="微軟正黑體"/>
                <a:ea charset="-120" panose="020B0604030504040204" pitchFamily="34" typeface="微軟正黑體"/>
              </a:rPr>
              <a:t>進</a:t>
            </a:r>
            <a:r>
              <a:rPr altLang="zh-TW" dirty="0" lang="en-US" smtClean="0">
                <a:uFillTx/>
                <a:latin charset="-120" panose="020B0604030504040204" pitchFamily="34" typeface="微軟正黑體"/>
                <a:ea charset="-120" panose="020B0604030504040204" pitchFamily="34" typeface="微軟正黑體"/>
              </a:rPr>
              <a:t>Invoker</a:t>
            </a:r>
            <a:r>
              <a:rPr altLang="en-US" dirty="0" lang="zh-TW" smtClean="0">
                <a:uFillTx/>
                <a:latin charset="-120" panose="020B0604030504040204" pitchFamily="34" typeface="微軟正黑體"/>
                <a:ea charset="-120" panose="020B0604030504040204" pitchFamily="34" typeface="微軟正黑體"/>
              </a:rPr>
              <a:t>就可以執行</a:t>
            </a:r>
            <a:r>
              <a:rPr altLang="zh-TW" dirty="0" lang="en-US" smtClean="0">
                <a:uFillTx/>
                <a:latin charset="-120" panose="020B0604030504040204" pitchFamily="34" typeface="微軟正黑體"/>
                <a:ea charset="-120" panose="020B0604030504040204" pitchFamily="34" typeface="微軟正黑體"/>
              </a:rPr>
              <a:t>Command</a:t>
            </a:r>
          </a:p>
        </p:txBody>
      </p:sp>
      <p:pic>
        <p:nvPicPr>
          <p:cNvPr xmlns:c="http://schemas.openxmlformats.org/drawingml/2006/chart" xmlns:pic="http://schemas.openxmlformats.org/drawingml/2006/picture" xmlns:dgm="http://schemas.openxmlformats.org/drawingml/2006/diagram" id="18" name="圖片 17"/>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527694" y="3220289"/>
            <a:ext cx="5788868" cy="3253081"/>
          </a:xfrm>
          <a:prstGeom prst="rect">
            <a:avLst/>
          </a:prstGeom>
        </p:spPr>
      </p:pic>
      <p:sp>
        <p:nvSpPr>
          <p:cNvPr xmlns:c="http://schemas.openxmlformats.org/drawingml/2006/chart" xmlns:pic="http://schemas.openxmlformats.org/drawingml/2006/picture" xmlns:dgm="http://schemas.openxmlformats.org/drawingml/2006/diagram" id="20" name="矩形 1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78616" y="4091750"/>
            <a:ext cx="5337946" cy="523793"/>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2" name="直線單箭頭接點 21"/>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6316562" y="4415201"/>
            <a:ext cx="450922" cy="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4" name="矩形 2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78616" y="4858937"/>
            <a:ext cx="3419213" cy="483297"/>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5" name="直線單箭頭接點 24"/>
          <p:cNvCxnSpPr xmlns:c="http://schemas.openxmlformats.org/drawingml/2006/chart" xmlns:pic="http://schemas.openxmlformats.org/drawingml/2006/picture" xmlns:dgm="http://schemas.openxmlformats.org/drawingml/2006/diagram">
            <a:stCxn id="24" idx="3"/>
            <a:endCxn id="21" idx="1"/>
          </p:cNvCxnSpPr>
          <p:nvPr/>
        </p:nvCxnSpPr>
        <p:spPr xmlns:c="http://schemas.openxmlformats.org/drawingml/2006/chart" xmlns:pic="http://schemas.openxmlformats.org/drawingml/2006/picture" xmlns:dgm="http://schemas.openxmlformats.org/drawingml/2006/diagram">
          <a:xfrm flipV="1">
            <a:off x="4397829" y="5076495"/>
            <a:ext cx="2392662" cy="24091"/>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pic>
        <p:nvPicPr>
          <p:cNvPr xmlns:c="http://schemas.openxmlformats.org/drawingml/2006/chart" xmlns:pic="http://schemas.openxmlformats.org/drawingml/2006/picture" xmlns:dgm="http://schemas.openxmlformats.org/drawingml/2006/diagram" id="30" name="圖片 29"/>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8041063" y="5548868"/>
            <a:ext cx="2247221" cy="794749"/>
          </a:xfrm>
          <a:prstGeom prst="rect">
            <a:avLst/>
          </a:prstGeo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8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 Proxy</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a:uFillTx/>
                <a:latin charset="-120" panose="020B0604030504040204" pitchFamily="34" typeface="微軟正黑體"/>
                <a:ea charset="-120" panose="020B0604030504040204" pitchFamily="34" typeface="微軟正黑體"/>
              </a:rPr>
              <a:t>代理</a:t>
            </a:r>
            <a:r>
              <a:rPr altLang="en-US" dirty="0" lang="zh-TW" smtClean="0">
                <a:uFillTx/>
                <a:latin charset="-120" panose="020B0604030504040204" pitchFamily="34" typeface="微軟正黑體"/>
                <a:ea charset="-120" panose="020B0604030504040204" pitchFamily="34" typeface="微軟正黑體"/>
              </a:rPr>
              <a:t>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8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25487" y="2815772"/>
            <a:ext cx="4833484" cy="40011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endParaRPr altLang="zh-TW" dirty="0" lang="en-US" sz="200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6" name="文字方塊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25487" y="1105695"/>
            <a:ext cx="5065713" cy="5016758"/>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透過一個代理人來代替</a:t>
            </a:r>
            <a:r>
              <a:rPr altLang="zh-TW" dirty="0" lang="en-US" smtClean="0" sz="2000">
                <a:uFillTx/>
                <a:latin charset="-120" panose="020B0604030504040204" pitchFamily="34" typeface="微軟正黑體"/>
                <a:ea charset="-120" panose="020B0604030504040204" pitchFamily="34" typeface="微軟正黑體"/>
              </a:rPr>
              <a:t>Real</a:t>
            </a:r>
            <a:r>
              <a:rPr altLang="en-US" dirty="0" lang="zh-TW" smtClean="0" sz="2000">
                <a:uFillTx/>
                <a:latin charset="-120" panose="020B0604030504040204" pitchFamily="34" typeface="微軟正黑體"/>
                <a:ea charset="-120" panose="020B0604030504040204" pitchFamily="34" typeface="微軟正黑體"/>
              </a:rPr>
              <a:t>的東西</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根據功能不同大致可以分四種</a:t>
            </a:r>
            <a:endParaRPr altLang="zh-TW" dirty="0" lang="en-US" smtClean="0" sz="2000">
              <a:uFillTx/>
              <a:latin charset="-120" panose="020B0604030504040204" pitchFamily="34" typeface="微軟正黑體"/>
              <a:ea charset="-120" panose="020B0604030504040204" pitchFamily="34" typeface="微軟正黑體"/>
            </a:endParaRPr>
          </a:p>
          <a:p>
            <a:endParaRPr altLang="zh-CN" dirty="0" lang="en-US"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en-US" dirty="0" lang="zh-TW" sz="2000">
                <a:solidFill>
                  <a:srgbClr val="FF0000"/>
                </a:solidFill>
                <a:uFillTx/>
              </a:rPr>
              <a:t>虛擬代理</a:t>
            </a:r>
            <a:r>
              <a:rPr altLang="zh-TW" dirty="0" lang="en-US" sz="2000">
                <a:solidFill>
                  <a:srgbClr val="FF0000"/>
                </a:solidFill>
                <a:uFillTx/>
              </a:rPr>
              <a:t>(Virtual Proxy</a:t>
            </a:r>
            <a:r>
              <a:rPr altLang="zh-TW" dirty="0" lang="en-US" smtClean="0" sz="2000">
                <a:solidFill>
                  <a:srgbClr val="FF0000"/>
                </a:solidFill>
                <a:uFillTx/>
              </a:rPr>
              <a:t>)</a:t>
            </a:r>
            <a:r>
              <a:rPr altLang="en-US" dirty="0" lang="zh-TW" smtClean="0" sz="2000">
                <a:uFillTx/>
              </a:rPr>
              <a:t>用</a:t>
            </a:r>
            <a:r>
              <a:rPr altLang="en-US" dirty="0" lang="zh-TW" sz="2000">
                <a:uFillTx/>
              </a:rPr>
              <a:t>比較不消耗資源的代理物件來代替實際物件，實際物件只有在真正需要才會被</a:t>
            </a:r>
            <a:r>
              <a:rPr altLang="en-US" dirty="0" lang="zh-TW" smtClean="0" sz="2000">
                <a:uFillTx/>
              </a:rPr>
              <a:t>創造</a:t>
            </a:r>
            <a:endParaRPr altLang="zh-TW" dirty="0" lang="en-US" smtClean="0" sz="2000">
              <a:uFillTx/>
            </a:endParaRPr>
          </a:p>
          <a:p>
            <a:pPr indent="-342900" marL="342900">
              <a:buFont charset="0" panose="020B0604020202020204" pitchFamily="34" typeface="Arial"/>
              <a:buChar char="•"/>
            </a:pPr>
            <a:endParaRPr altLang="en-US" dirty="0" lang="zh-TW" sz="2000">
              <a:uFillTx/>
            </a:endParaRPr>
          </a:p>
          <a:p>
            <a:pPr indent="-342900" marL="342900">
              <a:buFont charset="0" panose="020B0604020202020204" pitchFamily="34" typeface="Arial"/>
              <a:buChar char="•"/>
            </a:pPr>
            <a:r>
              <a:rPr altLang="en-US" dirty="0" lang="zh-TW" sz="2000">
                <a:solidFill>
                  <a:srgbClr val="FF0000"/>
                </a:solidFill>
                <a:uFillTx/>
              </a:rPr>
              <a:t>遠程代理</a:t>
            </a:r>
            <a:r>
              <a:rPr altLang="zh-TW" dirty="0" lang="en-US" sz="2000">
                <a:solidFill>
                  <a:srgbClr val="FF0000"/>
                </a:solidFill>
                <a:uFillTx/>
              </a:rPr>
              <a:t>(Remote Proxy</a:t>
            </a:r>
            <a:r>
              <a:rPr altLang="zh-TW" dirty="0" lang="en-US" smtClean="0" sz="2000">
                <a:solidFill>
                  <a:srgbClr val="FF0000"/>
                </a:solidFill>
                <a:uFillTx/>
              </a:rPr>
              <a:t>)</a:t>
            </a:r>
            <a:r>
              <a:rPr altLang="en-US" dirty="0" lang="zh-TW" smtClean="0" sz="2000">
                <a:uFillTx/>
              </a:rPr>
              <a:t>在</a:t>
            </a:r>
            <a:r>
              <a:rPr altLang="en-US" dirty="0" lang="zh-TW" sz="2000">
                <a:uFillTx/>
              </a:rPr>
              <a:t>本地端提供一個代表物件來存取遠端網址的</a:t>
            </a:r>
            <a:r>
              <a:rPr altLang="en-US" dirty="0" lang="zh-TW" smtClean="0" sz="2000">
                <a:uFillTx/>
              </a:rPr>
              <a:t>物件</a:t>
            </a:r>
            <a:endParaRPr altLang="zh-TW" dirty="0" lang="en-US" smtClean="0" sz="2000">
              <a:uFillTx/>
            </a:endParaRPr>
          </a:p>
          <a:p>
            <a:pPr indent="-342900" marL="342900">
              <a:buFont charset="0" panose="020B0604020202020204" pitchFamily="34" typeface="Arial"/>
              <a:buChar char="•"/>
            </a:pPr>
            <a:endParaRPr altLang="en-US" dirty="0" lang="zh-TW" sz="2000">
              <a:uFillTx/>
            </a:endParaRPr>
          </a:p>
          <a:p>
            <a:pPr indent="-342900" marL="342900">
              <a:buFont charset="0" panose="020B0604020202020204" pitchFamily="34" typeface="Arial"/>
              <a:buChar char="•"/>
            </a:pPr>
            <a:r>
              <a:rPr altLang="en-US" dirty="0" lang="zh-TW" sz="2000">
                <a:solidFill>
                  <a:srgbClr val="FF0000"/>
                </a:solidFill>
                <a:uFillTx/>
              </a:rPr>
              <a:t>保護代理</a:t>
            </a:r>
            <a:r>
              <a:rPr altLang="zh-TW" dirty="0" lang="en-US" sz="2000">
                <a:solidFill>
                  <a:srgbClr val="FF0000"/>
                </a:solidFill>
                <a:uFillTx/>
              </a:rPr>
              <a:t>(Protect Proxy</a:t>
            </a:r>
            <a:r>
              <a:rPr altLang="zh-TW" dirty="0" lang="en-US" smtClean="0" sz="2000">
                <a:solidFill>
                  <a:srgbClr val="FF0000"/>
                </a:solidFill>
                <a:uFillTx/>
              </a:rPr>
              <a:t>)</a:t>
            </a:r>
            <a:r>
              <a:rPr altLang="en-US" dirty="0" lang="zh-TW" smtClean="0" sz="2000">
                <a:uFillTx/>
              </a:rPr>
              <a:t>限制</a:t>
            </a:r>
            <a:r>
              <a:rPr altLang="en-US" dirty="0" lang="zh-TW" sz="2000">
                <a:uFillTx/>
              </a:rPr>
              <a:t>其他程式存取</a:t>
            </a:r>
            <a:r>
              <a:rPr altLang="en-US" dirty="0" lang="zh-TW" smtClean="0" sz="2000">
                <a:uFillTx/>
              </a:rPr>
              <a:t>權限</a:t>
            </a:r>
            <a:endParaRPr altLang="zh-TW" dirty="0" lang="en-US" smtClean="0" sz="2000">
              <a:uFillTx/>
            </a:endParaRPr>
          </a:p>
          <a:p>
            <a:pPr indent="-342900" marL="342900">
              <a:buFont charset="0" panose="020B0604020202020204" pitchFamily="34" typeface="Arial"/>
              <a:buChar char="•"/>
            </a:pPr>
            <a:endParaRPr altLang="en-US" dirty="0" lang="zh-TW" sz="2000">
              <a:uFillTx/>
            </a:endParaRPr>
          </a:p>
          <a:p>
            <a:pPr indent="-342900" marL="342900">
              <a:buFont charset="0" panose="020B0604020202020204" pitchFamily="34" typeface="Arial"/>
              <a:buChar char="•"/>
            </a:pPr>
            <a:r>
              <a:rPr altLang="en-US" dirty="0" lang="zh-TW" sz="2000">
                <a:solidFill>
                  <a:srgbClr val="FF0000"/>
                </a:solidFill>
                <a:uFillTx/>
              </a:rPr>
              <a:t>智能代理</a:t>
            </a:r>
            <a:r>
              <a:rPr altLang="zh-TW" dirty="0" lang="en-US" sz="2000">
                <a:solidFill>
                  <a:srgbClr val="FF0000"/>
                </a:solidFill>
                <a:uFillTx/>
              </a:rPr>
              <a:t>(Smart Reference Proxy</a:t>
            </a:r>
            <a:r>
              <a:rPr altLang="zh-TW" dirty="0" lang="en-US" smtClean="0" sz="2000">
                <a:solidFill>
                  <a:srgbClr val="FF0000"/>
                </a:solidFill>
                <a:uFillTx/>
              </a:rPr>
              <a:t>)</a:t>
            </a:r>
            <a:r>
              <a:rPr altLang="en-US" dirty="0" lang="zh-TW" smtClean="0" sz="2000">
                <a:uFillTx/>
              </a:rPr>
              <a:t>為</a:t>
            </a:r>
            <a:r>
              <a:rPr altLang="en-US" dirty="0" lang="zh-TW" sz="2000">
                <a:uFillTx/>
              </a:rPr>
              <a:t>被代理的物件增加一些動作</a:t>
            </a:r>
          </a:p>
          <a:p>
            <a:endParaRPr altLang="en-US" dirty="0" lang="zh-CN" smtClean="0" sz="20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_images/Proxy.jpg" id="38914"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6272894" y="1584666"/>
            <a:ext cx="5919106" cy="3931079"/>
          </a:xfrm>
          <a:prstGeom prst="rect">
            <a:avLst/>
          </a:prstGeom>
          <a:noFill/>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8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6" name="文字方塊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598715" y="288843"/>
            <a:ext cx="9343571"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a:uFillTx/>
                <a:latin charset="-120" panose="020B0604030504040204" pitchFamily="34" typeface="微軟正黑體"/>
                <a:ea charset="-120" panose="020B0604030504040204" pitchFamily="34" typeface="微軟正黑體"/>
              </a:rPr>
              <a:t>Proxy</a:t>
            </a:r>
            <a:r>
              <a:rPr altLang="en-US" dirty="0" lang="zh-TW" smtClean="0">
                <a:uFillTx/>
                <a:latin charset="-120" panose="020B0604030504040204" pitchFamily="34" typeface="微軟正黑體"/>
                <a:ea charset="-120" panose="020B0604030504040204" pitchFamily="34" typeface="微軟正黑體"/>
              </a:rPr>
              <a:t>應改比較少問實作，畢竟有很多種。不過就先放一個簡單的</a:t>
            </a:r>
            <a:r>
              <a:rPr altLang="zh-TW" dirty="0" lang="en-US" smtClean="0">
                <a:uFillTx/>
                <a:latin charset="-120" panose="020B0604030504040204" pitchFamily="34" typeface="微軟正黑體"/>
                <a:ea charset="-120" panose="020B0604030504040204" pitchFamily="34" typeface="微軟正黑體"/>
              </a:rPr>
              <a:t>Proxy</a:t>
            </a:r>
          </a:p>
        </p:txBody>
      </p:sp>
      <p:sp>
        <p:nvSpPr>
          <p:cNvPr xmlns:c="http://schemas.openxmlformats.org/drawingml/2006/chart" xmlns:pic="http://schemas.openxmlformats.org/drawingml/2006/picture" xmlns:dgm="http://schemas.openxmlformats.org/drawingml/2006/diagram" id="8" name="文字方塊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4667674" y="1000717"/>
            <a:ext cx="6014839"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定義好</a:t>
            </a:r>
            <a:r>
              <a:rPr altLang="zh-TW" dirty="0" lang="en-US" smtClean="0">
                <a:uFillTx/>
                <a:latin charset="-120" panose="020B0604030504040204" pitchFamily="34" typeface="微軟正黑體"/>
                <a:ea charset="-120" panose="020B0604030504040204" pitchFamily="34" typeface="微軟正黑體"/>
              </a:rPr>
              <a:t>Image</a:t>
            </a:r>
            <a:r>
              <a:rPr altLang="en-US" dirty="0" lang="zh-TW" smtClean="0">
                <a:uFillTx/>
                <a:latin charset="-120" panose="020B0604030504040204" pitchFamily="34" typeface="微軟正黑體"/>
                <a:ea charset="-120" panose="020B0604030504040204" pitchFamily="34" typeface="微軟正黑體"/>
              </a:rPr>
              <a:t>的方</a:t>
            </a:r>
            <a:r>
              <a:rPr altLang="en-US" dirty="0" lang="zh-TW">
                <a:uFillTx/>
                <a:latin charset="-120" panose="020B0604030504040204" pitchFamily="34" typeface="微軟正黑體"/>
                <a:ea charset="-120" panose="020B0604030504040204" pitchFamily="34" typeface="微軟正黑體"/>
              </a:rPr>
              <a:t>法</a:t>
            </a:r>
            <a:endParaRPr altLang="zh-TW" dirty="0" lang="en-US" smtClean="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598715" y="723505"/>
            <a:ext cx="3378200" cy="1094787"/>
          </a:xfrm>
          <a:prstGeom prst="rect">
            <a:avLst/>
          </a:prstGeom>
        </p:spPr>
      </p:pic>
      <p:pic>
        <p:nvPicPr>
          <p:cNvPr xmlns:c="http://schemas.openxmlformats.org/drawingml/2006/chart" xmlns:pic="http://schemas.openxmlformats.org/drawingml/2006/picture" xmlns:dgm="http://schemas.openxmlformats.org/drawingml/2006/diagram" id="11" name="圖片 1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598714" y="2160834"/>
            <a:ext cx="6204253" cy="4414137"/>
          </a:xfrm>
          <a:prstGeom prst="rect">
            <a:avLst/>
          </a:prstGeom>
        </p:spPr>
      </p:pic>
      <p:sp>
        <p:nvSpPr>
          <p:cNvPr xmlns:c="http://schemas.openxmlformats.org/drawingml/2006/chart" xmlns:pic="http://schemas.openxmlformats.org/drawingml/2006/picture" xmlns:dgm="http://schemas.openxmlformats.org/drawingml/2006/diagram" id="17" name="矩形 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640114" y="4978400"/>
            <a:ext cx="4891315" cy="769257"/>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8" name="文字方塊 1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675093" y="4655234"/>
            <a:ext cx="3386062"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在讀取時先判斷圖片是否已經有了，如果沒有就開始讀取</a:t>
            </a:r>
            <a:endParaRPr altLang="zh-TW" dirty="0" lang="en-US" smtClean="0">
              <a:uFillTx/>
              <a:latin charset="-120" panose="020B0604030504040204" pitchFamily="34" typeface="微軟正黑體"/>
              <a:ea charset="-120" panose="020B0604030504040204" pitchFamily="34" typeface="微軟正黑體"/>
            </a:endParaRPr>
          </a:p>
        </p:txBody>
      </p:sp>
      <p:cxnSp>
        <p:nvCxnSpPr>
          <p:cNvPr xmlns:c="http://schemas.openxmlformats.org/drawingml/2006/chart" xmlns:pic="http://schemas.openxmlformats.org/drawingml/2006/picture" xmlns:dgm="http://schemas.openxmlformats.org/drawingml/2006/diagram" id="19" name="直線單箭頭接點 18"/>
          <p:cNvCxnSpPr xmlns:c="http://schemas.openxmlformats.org/drawingml/2006/chart" xmlns:pic="http://schemas.openxmlformats.org/drawingml/2006/picture" xmlns:dgm="http://schemas.openxmlformats.org/drawingml/2006/diagram">
            <a:endCxn id="18" idx="1"/>
          </p:cNvCxnSpPr>
          <p:nvPr/>
        </p:nvCxnSpPr>
        <p:spPr xmlns:c="http://schemas.openxmlformats.org/drawingml/2006/chart" xmlns:pic="http://schemas.openxmlformats.org/drawingml/2006/picture" xmlns:dgm="http://schemas.openxmlformats.org/drawingml/2006/diagram">
          <a:xfrm flipV="1">
            <a:off x="6531429" y="4978400"/>
            <a:ext cx="1143664" cy="441738"/>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2" name="矩形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640114" y="5743305"/>
            <a:ext cx="2699657" cy="236582"/>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23" name="文字方塊 2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675093" y="5774512"/>
            <a:ext cx="3386062"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讀取完畢就可以直接顯示</a:t>
            </a:r>
            <a:endParaRPr altLang="zh-TW" dirty="0" lang="en-US" smtClean="0">
              <a:uFillTx/>
              <a:latin charset="-120" panose="020B0604030504040204" pitchFamily="34" typeface="微軟正黑體"/>
              <a:ea charset="-120" panose="020B0604030504040204" pitchFamily="34" typeface="微軟正黑體"/>
            </a:endParaRPr>
          </a:p>
        </p:txBody>
      </p:sp>
      <p:cxnSp>
        <p:nvCxnSpPr>
          <p:cNvPr xmlns:c="http://schemas.openxmlformats.org/drawingml/2006/chart" xmlns:pic="http://schemas.openxmlformats.org/drawingml/2006/picture" xmlns:dgm="http://schemas.openxmlformats.org/drawingml/2006/diagram" id="24" name="直線單箭頭接點 23"/>
          <p:cNvCxnSpPr xmlns:c="http://schemas.openxmlformats.org/drawingml/2006/chart" xmlns:pic="http://schemas.openxmlformats.org/drawingml/2006/picture" xmlns:dgm="http://schemas.openxmlformats.org/drawingml/2006/diagram">
            <a:stCxn id="22" idx="3"/>
            <a:endCxn id="23" idx="1"/>
          </p:cNvCxnSpPr>
          <p:nvPr/>
        </p:nvCxnSpPr>
        <p:spPr xmlns:c="http://schemas.openxmlformats.org/drawingml/2006/chart" xmlns:pic="http://schemas.openxmlformats.org/drawingml/2006/picture" xmlns:dgm="http://schemas.openxmlformats.org/drawingml/2006/diagram">
          <a:xfrm>
            <a:off x="4339771" y="5861596"/>
            <a:ext cx="3335322" cy="97582"/>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8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735073" y="381155"/>
            <a:ext cx="6202756" cy="4401956"/>
          </a:xfrm>
          <a:prstGeom prst="rect">
            <a:avLst/>
          </a:prstGeom>
        </p:spPr>
      </p:pic>
      <p:sp>
        <p:nvSpPr>
          <p:cNvPr xmlns:c="http://schemas.openxmlformats.org/drawingml/2006/chart" xmlns:pic="http://schemas.openxmlformats.org/drawingml/2006/picture" xmlns:dgm="http://schemas.openxmlformats.org/drawingml/2006/diagram" id="17" name="矩形 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640115" y="1538514"/>
            <a:ext cx="2946400" cy="348343"/>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8" name="文字方塊 1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675093" y="1528019"/>
            <a:ext cx="3386062"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在建構的時候便開始讀取</a:t>
            </a:r>
            <a:endParaRPr altLang="zh-TW" dirty="0" lang="en-US" smtClean="0">
              <a:uFillTx/>
              <a:latin charset="-120" panose="020B0604030504040204" pitchFamily="34" typeface="微軟正黑體"/>
              <a:ea charset="-120" panose="020B0604030504040204" pitchFamily="34" typeface="微軟正黑體"/>
            </a:endParaRPr>
          </a:p>
        </p:txBody>
      </p:sp>
      <p:cxnSp>
        <p:nvCxnSpPr>
          <p:cNvPr xmlns:c="http://schemas.openxmlformats.org/drawingml/2006/chart" xmlns:pic="http://schemas.openxmlformats.org/drawingml/2006/picture" xmlns:dgm="http://schemas.openxmlformats.org/drawingml/2006/diagram" id="19" name="直線單箭頭接點 1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4586515" y="1712685"/>
            <a:ext cx="3088578" cy="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2" name="矩形 2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136794" y="2582133"/>
            <a:ext cx="5801035" cy="1031924"/>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23" name="文字方塊 2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675093" y="2913429"/>
            <a:ext cx="3386062"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顯示真正的圖片</a:t>
            </a:r>
            <a:endParaRPr altLang="zh-TW" dirty="0" lang="en-US" smtClean="0">
              <a:uFillTx/>
              <a:latin charset="-120" panose="020B0604030504040204" pitchFamily="34" typeface="微軟正黑體"/>
              <a:ea charset="-120" panose="020B0604030504040204" pitchFamily="34" typeface="微軟正黑體"/>
            </a:endParaRPr>
          </a:p>
        </p:txBody>
      </p:sp>
      <p:cxnSp>
        <p:nvCxnSpPr>
          <p:cNvPr xmlns:c="http://schemas.openxmlformats.org/drawingml/2006/chart" xmlns:pic="http://schemas.openxmlformats.org/drawingml/2006/picture" xmlns:dgm="http://schemas.openxmlformats.org/drawingml/2006/diagram" id="24" name="直線單箭頭接點 23"/>
          <p:cNvCxnSpPr xmlns:c="http://schemas.openxmlformats.org/drawingml/2006/chart" xmlns:pic="http://schemas.openxmlformats.org/drawingml/2006/picture" xmlns:dgm="http://schemas.openxmlformats.org/drawingml/2006/diagram">
            <a:stCxn id="22" idx="3"/>
            <a:endCxn id="23" idx="1"/>
          </p:cNvCxnSpPr>
          <p:nvPr/>
        </p:nvCxnSpPr>
        <p:spPr xmlns:c="http://schemas.openxmlformats.org/drawingml/2006/chart" xmlns:pic="http://schemas.openxmlformats.org/drawingml/2006/picture" xmlns:dgm="http://schemas.openxmlformats.org/drawingml/2006/diagram">
          <a:xfrm>
            <a:off x="6937829" y="3098095"/>
            <a:ext cx="737264" cy="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pic>
        <p:nvPicPr>
          <p:cNvPr xmlns:c="http://schemas.openxmlformats.org/drawingml/2006/chart" xmlns:pic="http://schemas.openxmlformats.org/drawingml/2006/picture" xmlns:dgm="http://schemas.openxmlformats.org/drawingml/2006/diagram" id="13" name="圖片 1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735073" y="5073695"/>
            <a:ext cx="6281854" cy="1240019"/>
          </a:xfrm>
          <a:prstGeom prst="rect">
            <a:avLst/>
          </a:prstGeom>
        </p:spPr>
      </p:pic>
      <p:sp>
        <p:nvSpPr>
          <p:cNvPr xmlns:c="http://schemas.openxmlformats.org/drawingml/2006/chart" xmlns:pic="http://schemas.openxmlformats.org/drawingml/2006/picture" xmlns:dgm="http://schemas.openxmlformats.org/drawingml/2006/diagram" id="21" name="矩形 2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35073" y="5073695"/>
            <a:ext cx="6202756" cy="348343"/>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25" name="直線單箭頭接點 24"/>
          <p:cNvCxnSpPr xmlns:c="http://schemas.openxmlformats.org/drawingml/2006/chart" xmlns:pic="http://schemas.openxmlformats.org/drawingml/2006/picture" xmlns:dgm="http://schemas.openxmlformats.org/drawingml/2006/diagram">
            <a:stCxn id="21" idx="3"/>
            <a:endCxn id="28" idx="1"/>
          </p:cNvCxnSpPr>
          <p:nvPr/>
        </p:nvCxnSpPr>
        <p:spPr xmlns:c="http://schemas.openxmlformats.org/drawingml/2006/chart" xmlns:pic="http://schemas.openxmlformats.org/drawingml/2006/picture" xmlns:dgm="http://schemas.openxmlformats.org/drawingml/2006/diagram">
          <a:xfrm flipV="1">
            <a:off x="6937829" y="4924531"/>
            <a:ext cx="976019" cy="323336"/>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8" name="文字方塊 2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913848" y="4601365"/>
            <a:ext cx="3386062"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我們就可以透過</a:t>
            </a:r>
            <a:r>
              <a:rPr altLang="zh-TW" dirty="0" lang="en-US" smtClean="0">
                <a:uFillTx/>
                <a:latin charset="-120" panose="020B0604030504040204" pitchFamily="34" typeface="微軟正黑體"/>
                <a:ea charset="-120" panose="020B0604030504040204" pitchFamily="34" typeface="微軟正黑體"/>
              </a:rPr>
              <a:t>Proxy</a:t>
            </a:r>
            <a:r>
              <a:rPr altLang="en-US" dirty="0" lang="zh-TW" smtClean="0">
                <a:uFillTx/>
                <a:latin charset="-120" panose="020B0604030504040204" pitchFamily="34" typeface="微軟正黑體"/>
                <a:ea charset="-120" panose="020B0604030504040204" pitchFamily="34" typeface="微軟正黑體"/>
              </a:rPr>
              <a:t>來讀取</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而不用操作真正的</a:t>
            </a:r>
            <a:r>
              <a:rPr altLang="zh-TW" dirty="0" lang="en-US" smtClean="0">
                <a:uFillTx/>
                <a:latin charset="-120" panose="020B0604030504040204" pitchFamily="34" typeface="微軟正黑體"/>
                <a:ea charset="-120" panose="020B0604030504040204" pitchFamily="34" typeface="微軟正黑體"/>
              </a:rPr>
              <a:t>Imag</a:t>
            </a:r>
            <a:r>
              <a:rPr altLang="zh-TW" dirty="0" lang="en-US">
                <a:uFillTx/>
                <a:latin charset="-120" panose="020B0604030504040204" pitchFamily="34" typeface="微軟正黑體"/>
                <a:ea charset="-120" panose="020B0604030504040204" pitchFamily="34" typeface="微軟正黑體"/>
              </a:rPr>
              <a:t>e</a:t>
            </a:r>
            <a:endParaRPr altLang="zh-TW" dirty="0" lang="en-US" smtClean="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31" name="圖片 30"/>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8149205" y="5419703"/>
            <a:ext cx="3651062" cy="1438297"/>
          </a:xfrm>
          <a:prstGeom prst="rect">
            <a:avLst/>
          </a:prstGeo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8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 Builder</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建造者模式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8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25487" y="2815772"/>
            <a:ext cx="4833484" cy="40011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endParaRPr altLang="zh-TW" dirty="0" lang="en-US" sz="200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6" name="文字方塊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75543" y="2133667"/>
            <a:ext cx="5283428" cy="317009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這個模式用來建造由</a:t>
            </a:r>
            <a:r>
              <a:rPr altLang="en-US" dirty="0" lang="zh-TW" smtClean="0" sz="2000">
                <a:solidFill>
                  <a:srgbClr val="FF0000"/>
                </a:solidFill>
                <a:uFillTx/>
                <a:latin charset="-120" panose="020B0604030504040204" pitchFamily="34" typeface="微軟正黑體"/>
                <a:ea charset="-120" panose="020B0604030504040204" pitchFamily="34" typeface="微軟正黑體"/>
              </a:rPr>
              <a:t>複雜組成</a:t>
            </a:r>
            <a:r>
              <a:rPr altLang="en-US" dirty="0" lang="zh-TW" smtClean="0" sz="2000">
                <a:uFillTx/>
                <a:latin charset="-120" panose="020B0604030504040204" pitchFamily="34" typeface="微軟正黑體"/>
                <a:ea charset="-120" panose="020B0604030504040204" pitchFamily="34" typeface="微軟正黑體"/>
              </a:rPr>
              <a:t>的產品</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mtClean="0" sz="2000">
              <a:uFillTx/>
              <a:latin charset="-120" panose="020B0604030504040204" pitchFamily="34" typeface="微軟正黑體"/>
              <a:ea charset="-120" panose="020B0604030504040204" pitchFamily="34" typeface="微軟正黑體"/>
            </a:endParaRPr>
          </a:p>
          <a:p>
            <a:r>
              <a:rPr altLang="zh-TW" dirty="0" lang="en-US" smtClean="0" sz="2000">
                <a:uFillTx/>
                <a:latin charset="-120" panose="020B0604030504040204" pitchFamily="34" typeface="微軟正黑體"/>
                <a:ea charset="-120" panose="020B0604030504040204" pitchFamily="34" typeface="微軟正黑體"/>
              </a:rPr>
              <a:t>Builder</a:t>
            </a:r>
            <a:r>
              <a:rPr altLang="en-US" dirty="0" lang="zh-TW" smtClean="0" sz="2000">
                <a:uFillTx/>
                <a:latin charset="-120" panose="020B0604030504040204" pitchFamily="34" typeface="微軟正黑體"/>
                <a:ea charset="-120" panose="020B0604030504040204" pitchFamily="34" typeface="微軟正黑體"/>
              </a:rPr>
              <a:t>可以製造許多</a:t>
            </a:r>
            <a:r>
              <a:rPr altLang="zh-TW" dirty="0" lang="en-US" smtClean="0" sz="2000">
                <a:uFillTx/>
                <a:latin charset="-120" panose="020B0604030504040204" pitchFamily="34" typeface="微軟正黑體"/>
                <a:ea charset="-120" panose="020B0604030504040204" pitchFamily="34" typeface="微軟正黑體"/>
              </a:rPr>
              <a:t>part</a:t>
            </a:r>
          </a:p>
          <a:p>
            <a:r>
              <a:rPr altLang="en-US" dirty="0" lang="zh-TW" smtClean="0" sz="2000">
                <a:uFillTx/>
                <a:latin charset="-120" panose="020B0604030504040204" pitchFamily="34" typeface="微軟正黑體"/>
                <a:ea charset="-120" panose="020B0604030504040204" pitchFamily="34" typeface="微軟正黑體"/>
              </a:rPr>
              <a:t>然後組成一個</a:t>
            </a:r>
            <a:r>
              <a:rPr altLang="zh-TW" dirty="0" lang="en-US" smtClean="0" sz="2000">
                <a:uFillTx/>
                <a:latin charset="-120" panose="020B0604030504040204" pitchFamily="34" typeface="微軟正黑體"/>
                <a:ea charset="-120" panose="020B0604030504040204" pitchFamily="34" typeface="微軟正黑體"/>
              </a:rPr>
              <a:t>Product</a:t>
            </a:r>
          </a:p>
          <a:p>
            <a:endParaRPr altLang="zh-CN" dirty="0" lang="en-US"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每一個</a:t>
            </a:r>
            <a:r>
              <a:rPr altLang="zh-TW" dirty="0" err="1" lang="en-US" smtClean="0" sz="2000">
                <a:uFillTx/>
                <a:latin charset="-120" panose="020B0604030504040204" pitchFamily="34" typeface="微軟正黑體"/>
                <a:ea charset="-120" panose="020B0604030504040204" pitchFamily="34" typeface="微軟正黑體"/>
              </a:rPr>
              <a:t>ConcreteBulider</a:t>
            </a:r>
            <a:r>
              <a:rPr altLang="en-US" dirty="0" lang="zh-TW" smtClean="0" sz="2000">
                <a:uFillTx/>
                <a:latin charset="-120" panose="020B0604030504040204" pitchFamily="34" typeface="微軟正黑體"/>
                <a:ea charset="-120" panose="020B0604030504040204" pitchFamily="34" typeface="微軟正黑體"/>
              </a:rPr>
              <a:t>會根據</a:t>
            </a:r>
            <a:r>
              <a:rPr altLang="zh-TW" dirty="0" lang="en-US" smtClean="0" sz="2000">
                <a:uFillTx/>
                <a:latin charset="-120" panose="020B0604030504040204" pitchFamily="34" typeface="微軟正黑體"/>
                <a:ea charset="-120" panose="020B0604030504040204" pitchFamily="34" typeface="微軟正黑體"/>
              </a:rPr>
              <a:t>Director</a:t>
            </a:r>
            <a:r>
              <a:rPr altLang="en-US" dirty="0" lang="zh-TW" smtClean="0" sz="2000">
                <a:uFillTx/>
                <a:latin charset="-120" panose="020B0604030504040204" pitchFamily="34" typeface="微軟正黑體"/>
                <a:ea charset="-120" panose="020B0604030504040204" pitchFamily="34" typeface="微軟正黑體"/>
              </a:rPr>
              <a:t>的規定建立產品</a:t>
            </a:r>
            <a:endParaRPr altLang="zh-TW" dirty="0" lang="en-US" smtClean="0" sz="2000">
              <a:uFillTx/>
              <a:latin charset="-120" panose="020B0604030504040204" pitchFamily="34" typeface="微軟正黑體"/>
              <a:ea charset="-120" panose="020B0604030504040204" pitchFamily="34" typeface="微軟正黑體"/>
            </a:endParaRPr>
          </a:p>
          <a:p>
            <a:endParaRPr altLang="zh-CN" dirty="0" lang="en-US" sz="2000">
              <a:uFillTx/>
              <a:latin charset="-120" panose="020B0604030504040204" pitchFamily="34" typeface="微軟正黑體"/>
              <a:ea charset="-120" panose="020B0604030504040204" pitchFamily="34" typeface="微軟正黑體"/>
            </a:endParaRPr>
          </a:p>
          <a:p>
            <a:r>
              <a:rPr altLang="zh-TW" dirty="0" lang="en-US" smtClean="0" sz="2000">
                <a:uFillTx/>
                <a:latin charset="-120" panose="020B0604030504040204" pitchFamily="34" typeface="微軟正黑體"/>
                <a:ea charset="-120" panose="020B0604030504040204" pitchFamily="34" typeface="微軟正黑體"/>
              </a:rPr>
              <a:t>Director</a:t>
            </a:r>
            <a:r>
              <a:rPr altLang="en-US" dirty="0" lang="zh-TW" smtClean="0" sz="2000">
                <a:uFillTx/>
                <a:latin charset="-120" panose="020B0604030504040204" pitchFamily="34" typeface="微軟正黑體"/>
                <a:ea charset="-120" panose="020B0604030504040204" pitchFamily="34" typeface="微軟正黑體"/>
              </a:rPr>
              <a:t>裡面會規定如何建造</a:t>
            </a:r>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再透過</a:t>
            </a:r>
            <a:r>
              <a:rPr altLang="zh-TW" dirty="0" err="1" lang="en-US" smtClean="0" sz="2000">
                <a:uFillTx/>
                <a:latin charset="-120" panose="020B0604030504040204" pitchFamily="34" typeface="微軟正黑體"/>
                <a:ea charset="-120" panose="020B0604030504040204" pitchFamily="34" typeface="微軟正黑體"/>
              </a:rPr>
              <a:t>ConcreteBulider</a:t>
            </a:r>
            <a:r>
              <a:rPr altLang="en-US" dirty="0" lang="zh-TW" smtClean="0" sz="2000">
                <a:uFillTx/>
                <a:latin charset="-120" panose="020B0604030504040204" pitchFamily="34" typeface="微軟正黑體"/>
                <a:ea charset="-120" panose="020B0604030504040204" pitchFamily="34" typeface="微軟正黑體"/>
              </a:rPr>
              <a:t>來取得產品</a:t>
            </a:r>
            <a:endParaRPr altLang="zh-CN" dirty="0" lang="en-US" sz="20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https://openhome.cc/Gossip/DesignPattern/images/Builder-1.jpg" id="4198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5457371" y="2454519"/>
            <a:ext cx="6630424" cy="2220617"/>
          </a:xfrm>
          <a:prstGeom prst="rect">
            <a:avLst/>
          </a:prstGeom>
          <a:noFill/>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8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0" y="455416"/>
            <a:ext cx="8820118" cy="6268104"/>
          </a:xfrm>
          <a:prstGeom prst="rect">
            <a:avLst/>
          </a:prstGeom>
        </p:spPr>
      </p:pic>
      <p:sp>
        <p:nvSpPr>
          <p:cNvPr xmlns:c="http://schemas.openxmlformats.org/drawingml/2006/chart" xmlns:pic="http://schemas.openxmlformats.org/drawingml/2006/picture" xmlns:dgm="http://schemas.openxmlformats.org/drawingml/2006/diagram" id="17" name="矩形 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417951" y="1522791"/>
            <a:ext cx="8290620" cy="901095"/>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8" name="文字方塊 1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820118" y="832917"/>
            <a:ext cx="3386062" cy="2585323"/>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要產出的</a:t>
            </a:r>
            <a:r>
              <a:rPr altLang="zh-TW" dirty="0" lang="en-US" smtClean="0">
                <a:uFillTx/>
                <a:latin charset="-120" panose="020B0604030504040204" pitchFamily="34" typeface="微軟正黑體"/>
                <a:ea charset="-120" panose="020B0604030504040204" pitchFamily="34" typeface="微軟正黑體"/>
              </a:rPr>
              <a:t>Product</a:t>
            </a:r>
          </a:p>
          <a:p>
            <a:endParaRPr altLang="zh-TW" dirty="0" lang="en-US">
              <a:uFillTx/>
              <a:latin charset="-120" panose="020B0604030504040204" pitchFamily="34" typeface="微軟正黑體"/>
              <a:ea charset="-120" panose="020B0604030504040204" pitchFamily="34" typeface="微軟正黑體"/>
            </a:endParaRPr>
          </a:p>
          <a:p>
            <a:r>
              <a:rPr altLang="zh-TW" dirty="0" err="1" lang="en-US" smtClean="0">
                <a:uFillTx/>
                <a:latin charset="-120" panose="020B0604030504040204" pitchFamily="34" typeface="微軟正黑體"/>
                <a:ea charset="-120" panose="020B0604030504040204" pitchFamily="34" typeface="微軟正黑體"/>
              </a:rPr>
              <a:t>toString</a:t>
            </a:r>
            <a:r>
              <a:rPr altLang="en-US" dirty="0" lang="zh-TW" smtClean="0">
                <a:uFillTx/>
                <a:latin charset="-120" panose="020B0604030504040204" pitchFamily="34" typeface="微軟正黑體"/>
                <a:ea charset="-120" panose="020B0604030504040204" pitchFamily="34" typeface="微軟正黑體"/>
              </a:rPr>
              <a:t>的方法是</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如果直接</a:t>
            </a:r>
            <a:r>
              <a:rPr altLang="zh-TW" dirty="0" lang="en-US" smtClean="0">
                <a:uFillTx/>
                <a:latin charset="-120" panose="020B0604030504040204" pitchFamily="34" typeface="微軟正黑體"/>
                <a:ea charset="-120" panose="020B0604030504040204" pitchFamily="34" typeface="微軟正黑體"/>
              </a:rPr>
              <a:t>Print</a:t>
            </a:r>
            <a:r>
              <a:rPr altLang="en-US" dirty="0" lang="zh-TW" smtClean="0">
                <a:uFillTx/>
                <a:latin charset="-120" panose="020B0604030504040204" pitchFamily="34" typeface="微軟正黑體"/>
                <a:ea charset="-120" panose="020B0604030504040204" pitchFamily="34" typeface="微軟正黑體"/>
              </a:rPr>
              <a:t>物件</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系統會自統呼叫</a:t>
            </a:r>
            <a:r>
              <a:rPr altLang="zh-TW" dirty="0" err="1" lang="en-US" smtClean="0">
                <a:uFillTx/>
                <a:latin charset="-120" panose="020B0604030504040204" pitchFamily="34" typeface="微軟正黑體"/>
                <a:ea charset="-120" panose="020B0604030504040204" pitchFamily="34" typeface="微軟正黑體"/>
              </a:rPr>
              <a:t>toString</a:t>
            </a:r>
            <a:r>
              <a:rPr altLang="en-US" dirty="0" lang="zh-TW" smtClean="0">
                <a:uFillTx/>
                <a:latin charset="-120" panose="020B0604030504040204" pitchFamily="34" typeface="微軟正黑體"/>
                <a:ea charset="-120" panose="020B0604030504040204" pitchFamily="34" typeface="微軟正黑體"/>
              </a:rPr>
              <a:t>方法</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如果沒有複寫則會印出記憶體位置</a:t>
            </a:r>
            <a:r>
              <a:rPr altLang="zh-TW" dirty="0" lang="en-US" smtClean="0">
                <a:uFillTx/>
                <a:latin charset="-120" panose="020B0604030504040204" pitchFamily="34" typeface="微軟正黑體"/>
                <a:ea charset="-120" panose="020B0604030504040204" pitchFamily="34" typeface="微軟正黑體"/>
              </a:rPr>
              <a:t>..</a:t>
            </a:r>
            <a:r>
              <a:rPr altLang="en-US" dirty="0" lang="zh-TW" smtClean="0">
                <a:uFillTx/>
                <a:latin charset="-120" panose="020B0604030504040204" pitchFamily="34" typeface="微軟正黑體"/>
                <a:ea charset="-120" panose="020B0604030504040204" pitchFamily="34" typeface="微軟正黑體"/>
              </a:rPr>
              <a:t>等資料</a:t>
            </a:r>
            <a:endParaRPr altLang="zh-TW" dirty="0" lang="en-US" smtClean="0">
              <a:uFillTx/>
              <a:latin charset="-120" panose="020B0604030504040204" pitchFamily="34" typeface="微軟正黑體"/>
              <a:ea charset="-120" panose="020B0604030504040204" pitchFamily="34" typeface="微軟正黑體"/>
            </a:endParaRPr>
          </a:p>
          <a:p>
            <a:endParaRPr altLang="zh-TW" dirty="0" lang="en-US">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其他都是設定跟取得值的方法</a:t>
            </a:r>
            <a:endParaRPr altLang="zh-TW" dirty="0" lang="en-US" smtClean="0">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1631852" y="1069145"/>
            <a:ext cx="8665699" cy="506436"/>
          </a:xfrm>
        </p:spPr>
        <p:txBody xmlns:c="http://schemas.openxmlformats.org/drawingml/2006/chart" xmlns:pic="http://schemas.openxmlformats.org/drawingml/2006/picture" xmlns:dgm="http://schemas.openxmlformats.org/drawingml/2006/diagram">
          <a:bodyPr>
            <a:normAutofit/>
          </a:bodyPr>
          <a:lstStyle/>
          <a:p>
            <a:pPr algn="ctr"/>
            <a:r>
              <a:rPr altLang="en-US" dirty="0" lang="zh-TW" sz="2800">
                <a:uFillTx/>
                <a:latin charset="-120" panose="020B0604030504040204" pitchFamily="34" typeface="微軟正黑體"/>
                <a:ea charset="-120" panose="020B0604030504040204" pitchFamily="34" typeface="微軟正黑體"/>
              </a:rPr>
              <a:t>實</a:t>
            </a:r>
            <a:r>
              <a:rPr altLang="en-US" dirty="0" lang="zh-TW" smtClean="0" sz="2800">
                <a:uFillTx/>
                <a:latin charset="-120" panose="020B0604030504040204" pitchFamily="34" typeface="微軟正黑體"/>
                <a:ea charset="-120" panose="020B0604030504040204" pitchFamily="34" typeface="微軟正黑體"/>
              </a:rPr>
              <a:t>作方法</a:t>
            </a:r>
            <a:endParaRPr altLang="en-US" dirty="0" lang="zh-TW" sz="280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3" name="內容版面配置區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216834" y="1825625"/>
            <a:ext cx="4141762" cy="4351338"/>
          </a:xfrm>
        </p:spPr>
        <p:txBody xmlns:c="http://schemas.openxmlformats.org/drawingml/2006/chart" xmlns:pic="http://schemas.openxmlformats.org/drawingml/2006/picture" xmlns:dgm="http://schemas.openxmlformats.org/drawingml/2006/diagram">
          <a:bodyPr/>
          <a:lstStyle/>
          <a:p>
            <a:r>
              <a:rPr altLang="zh-TW" dirty="0" lang="en-US" smtClean="0">
                <a:uFillTx/>
                <a:latin charset="-120" panose="020B0604030504040204" pitchFamily="34" typeface="微軟正黑體"/>
                <a:ea charset="-120" panose="020B0604030504040204" pitchFamily="34" typeface="微軟正黑體"/>
              </a:rPr>
              <a:t>Lazy</a:t>
            </a:r>
          </a:p>
          <a:p>
            <a:pPr lvl="1"/>
            <a:r>
              <a:rPr altLang="zh-TW" dirty="0" lang="en-US" smtClean="0">
                <a:uFillTx/>
                <a:latin charset="-120" panose="020B0604030504040204" pitchFamily="34" typeface="微軟正黑體"/>
                <a:ea charset="-120" panose="020B0604030504040204" pitchFamily="34" typeface="微軟正黑體"/>
              </a:rPr>
              <a:t>Synchronized</a:t>
            </a:r>
          </a:p>
          <a:p>
            <a:pPr lvl="1"/>
            <a:r>
              <a:rPr altLang="zh-TW" dirty="0" lang="en-US" smtClean="0">
                <a:uFillTx/>
                <a:latin charset="-120" panose="020B0604030504040204" pitchFamily="34" typeface="微軟正黑體"/>
                <a:ea charset="-120" panose="020B0604030504040204" pitchFamily="34" typeface="微軟正黑體"/>
              </a:rPr>
              <a:t>Double Checked Locking</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5" name="內容版面配置區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015432" y="1825625"/>
            <a:ext cx="2636520" cy="4351338"/>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normAutofit/>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uFillTx/>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uFillTx/>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uFillTx/>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9pPr>
          </a:lstStyle>
          <a:p>
            <a:r>
              <a:rPr altLang="zh-TW" dirty="0" lang="en-US" smtClean="0">
                <a:uFillTx/>
                <a:latin charset="-120" panose="020B0604030504040204" pitchFamily="34" typeface="微軟正黑體"/>
                <a:ea charset="-120" panose="020B0604030504040204" pitchFamily="34" typeface="微軟正黑體"/>
              </a:rPr>
              <a:t>Eager</a:t>
            </a: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6" name="文字方塊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873669" y="3462743"/>
            <a:ext cx="3091032" cy="40011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z="2000">
                <a:solidFill>
                  <a:srgbClr val="C00000"/>
                </a:solidFill>
                <a:uFillTx/>
                <a:latin charset="-120" panose="020B0604030504040204" pitchFamily="34" typeface="微軟正黑體"/>
                <a:ea charset="-120" panose="020B0604030504040204" pitchFamily="34" typeface="微軟正黑體"/>
              </a:rPr>
              <a:t>被</a:t>
            </a:r>
            <a:r>
              <a:rPr altLang="en-US" dirty="0" lang="zh-TW" smtClean="0" sz="2000">
                <a:solidFill>
                  <a:srgbClr val="C00000"/>
                </a:solidFill>
                <a:uFillTx/>
                <a:latin charset="-120" panose="020B0604030504040204" pitchFamily="34" typeface="微軟正黑體"/>
                <a:ea charset="-120" panose="020B0604030504040204" pitchFamily="34" typeface="微軟正黑體"/>
              </a:rPr>
              <a:t>需要的時候才建造實體</a:t>
            </a:r>
            <a:endParaRPr altLang="en-US" dirty="0" lang="zh-TW" sz="2000">
              <a:solidFill>
                <a:srgbClr val="C00000"/>
              </a:solidFill>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7" name="文字方塊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015431" y="3462743"/>
            <a:ext cx="3091032" cy="40011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solidFill>
                  <a:srgbClr val="C00000"/>
                </a:solidFill>
                <a:uFillTx/>
                <a:latin charset="-120" panose="020B0604030504040204" pitchFamily="34" typeface="微軟正黑體"/>
                <a:ea charset="-120" panose="020B0604030504040204" pitchFamily="34" typeface="微軟正黑體"/>
              </a:rPr>
              <a:t>一開始就存在著實體</a:t>
            </a:r>
            <a:endParaRPr altLang="en-US" dirty="0" lang="zh-TW" sz="2000">
              <a:solidFill>
                <a:srgbClr val="C00000"/>
              </a:solidFill>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9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417951" y="178946"/>
            <a:ext cx="4695825" cy="1609725"/>
          </a:xfrm>
          <a:prstGeom prst="rect">
            <a:avLst/>
          </a:prstGeom>
        </p:spPr>
      </p:pic>
      <p:sp>
        <p:nvSpPr>
          <p:cNvPr xmlns:c="http://schemas.openxmlformats.org/drawingml/2006/chart" xmlns:pic="http://schemas.openxmlformats.org/drawingml/2006/picture" xmlns:dgm="http://schemas.openxmlformats.org/drawingml/2006/diagram" id="18" name="文字方塊 1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036623" y="799142"/>
            <a:ext cx="3386062"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定義好</a:t>
            </a:r>
            <a:r>
              <a:rPr altLang="zh-TW" dirty="0" lang="en-US" smtClean="0">
                <a:uFillTx/>
                <a:latin charset="-120" panose="020B0604030504040204" pitchFamily="34" typeface="微軟正黑體"/>
                <a:ea charset="-120" panose="020B0604030504040204" pitchFamily="34" typeface="微軟正黑體"/>
              </a:rPr>
              <a:t>Builder</a:t>
            </a:r>
            <a:r>
              <a:rPr altLang="en-US" dirty="0" lang="zh-TW" smtClean="0">
                <a:uFillTx/>
                <a:latin charset="-120" panose="020B0604030504040204" pitchFamily="34" typeface="微軟正黑體"/>
                <a:ea charset="-120" panose="020B0604030504040204" pitchFamily="34" typeface="微軟正黑體"/>
              </a:rPr>
              <a:t>的方法</a:t>
            </a:r>
            <a:endParaRPr altLang="zh-TW" dirty="0" lang="en-US" smtClean="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417951" y="1875755"/>
            <a:ext cx="5618672" cy="4884662"/>
          </a:xfrm>
          <a:prstGeom prst="rect">
            <a:avLst/>
          </a:prstGeom>
        </p:spPr>
      </p:pic>
      <p:sp>
        <p:nvSpPr>
          <p:cNvPr xmlns:c="http://schemas.openxmlformats.org/drawingml/2006/chart" xmlns:pic="http://schemas.openxmlformats.org/drawingml/2006/picture" xmlns:dgm="http://schemas.openxmlformats.org/drawingml/2006/diagram" id="7" name="文字方塊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609938" y="3404457"/>
            <a:ext cx="3386062" cy="1477328"/>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err="1" lang="en-US" smtClean="0">
                <a:uFillTx/>
                <a:latin charset="-120" panose="020B0604030504040204" pitchFamily="34" typeface="微軟正黑體"/>
                <a:ea charset="-120" panose="020B0604030504040204" pitchFamily="34" typeface="微軟正黑體"/>
              </a:rPr>
              <a:t>ConcreteBulider</a:t>
            </a:r>
            <a:r>
              <a:rPr altLang="en-US" dirty="0" lang="zh-TW" smtClean="0">
                <a:uFillTx/>
                <a:latin charset="-120" panose="020B0604030504040204" pitchFamily="34" typeface="微軟正黑體"/>
                <a:ea charset="-120" panose="020B0604030504040204" pitchFamily="34" typeface="微軟正黑體"/>
              </a:rPr>
              <a:t>會建造好產品</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再根據</a:t>
            </a:r>
            <a:r>
              <a:rPr altLang="zh-TW" dirty="0" lang="en-US" smtClean="0">
                <a:uFillTx/>
                <a:latin charset="-120" panose="020B0604030504040204" pitchFamily="34" typeface="微軟正黑體"/>
                <a:ea charset="-120" panose="020B0604030504040204" pitchFamily="34" typeface="微軟正黑體"/>
              </a:rPr>
              <a:t>Director</a:t>
            </a:r>
            <a:r>
              <a:rPr altLang="en-US" dirty="0" lang="zh-TW" smtClean="0">
                <a:uFillTx/>
                <a:latin charset="-120" panose="020B0604030504040204" pitchFamily="34" typeface="微軟正黑體"/>
                <a:ea charset="-120" panose="020B0604030504040204" pitchFamily="34" typeface="微軟正黑體"/>
              </a:rPr>
              <a:t>的指令</a:t>
            </a:r>
            <a:endParaRPr altLang="zh-TW" dirty="0" lang="en-US" smtClean="0">
              <a:uFillTx/>
              <a:latin charset="-120" panose="020B0604030504040204" pitchFamily="34" typeface="微軟正黑體"/>
              <a:ea charset="-120" panose="020B0604030504040204" pitchFamily="34" typeface="微軟正黑體"/>
            </a:endParaRPr>
          </a:p>
          <a:p>
            <a:r>
              <a:rPr altLang="zh-TW" dirty="0" lang="en-US" smtClean="0">
                <a:uFillTx/>
                <a:latin charset="-120" panose="020B0604030504040204" pitchFamily="34" typeface="微軟正黑體"/>
                <a:ea charset="-120" panose="020B0604030504040204" pitchFamily="34" typeface="微軟正黑體"/>
              </a:rPr>
              <a:t>Set</a:t>
            </a:r>
            <a:r>
              <a:rPr altLang="en-US" dirty="0" lang="zh-TW" smtClean="0">
                <a:uFillTx/>
                <a:latin charset="-120" panose="020B0604030504040204" pitchFamily="34" typeface="微軟正黑體"/>
                <a:ea charset="-120" panose="020B0604030504040204" pitchFamily="34" typeface="微軟正黑體"/>
              </a:rPr>
              <a:t>好產品的參數</a:t>
            </a:r>
            <a:r>
              <a:rPr altLang="zh-TW" dirty="0" lang="en-US" smtClean="0">
                <a:uFillTx/>
                <a:latin charset="-120" panose="020B0604030504040204" pitchFamily="34" typeface="微軟正黑體"/>
                <a:ea charset="-120" panose="020B0604030504040204" pitchFamily="34" typeface="微軟正黑體"/>
              </a:rPr>
              <a:t>(</a:t>
            </a:r>
            <a:r>
              <a:rPr altLang="en-US" dirty="0" lang="zh-TW" smtClean="0">
                <a:uFillTx/>
                <a:latin charset="-120" panose="020B0604030504040204" pitchFamily="34" typeface="微軟正黑體"/>
                <a:ea charset="-120" panose="020B0604030504040204" pitchFamily="34" typeface="微軟正黑體"/>
              </a:rPr>
              <a:t>或是組成產品</a:t>
            </a:r>
            <a:r>
              <a:rPr altLang="zh-TW" dirty="0" lang="en-US" smtClean="0">
                <a:uFillTx/>
                <a:latin charset="-120" panose="020B0604030504040204" pitchFamily="34" typeface="微軟正黑體"/>
                <a:ea charset="-120" panose="020B0604030504040204" pitchFamily="34" typeface="微軟正黑體"/>
              </a:rPr>
              <a:t>)</a:t>
            </a:r>
          </a:p>
          <a:p>
            <a:endParaRPr altLang="zh-TW" dirty="0" lang="en-US">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然後</a:t>
            </a:r>
            <a:r>
              <a:rPr altLang="zh-TW" dirty="0" lang="en-US" smtClean="0">
                <a:uFillTx/>
                <a:latin charset="-120" panose="020B0604030504040204" pitchFamily="34" typeface="微軟正黑體"/>
                <a:ea charset="-120" panose="020B0604030504040204" pitchFamily="34" typeface="微軟正黑體"/>
              </a:rPr>
              <a:t>Director</a:t>
            </a:r>
            <a:r>
              <a:rPr altLang="en-US" dirty="0" lang="zh-TW" smtClean="0">
                <a:uFillTx/>
                <a:latin charset="-120" panose="020B0604030504040204" pitchFamily="34" typeface="微軟正黑體"/>
                <a:ea charset="-120" panose="020B0604030504040204" pitchFamily="34" typeface="微軟正黑體"/>
              </a:rPr>
              <a:t>就可以取得產品</a:t>
            </a:r>
            <a:endParaRPr altLang="zh-TW" dirty="0" lang="en-US" smtClean="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8" name="矩形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51780" y="3242026"/>
            <a:ext cx="4807191" cy="2389517"/>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9" name="直線單箭頭接點 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V="1">
            <a:off x="5558971" y="4005943"/>
            <a:ext cx="1190172" cy="427466"/>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1" name="矩形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51779" y="5631543"/>
            <a:ext cx="4807191" cy="901095"/>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2" name="直線單箭頭接點 11"/>
          <p:cNvCxnSpPr xmlns:c="http://schemas.openxmlformats.org/drawingml/2006/chart" xmlns:pic="http://schemas.openxmlformats.org/drawingml/2006/picture" xmlns:dgm="http://schemas.openxmlformats.org/drawingml/2006/diagram">
            <a:stCxn id="11" idx="3"/>
          </p:cNvCxnSpPr>
          <p:nvPr/>
        </p:nvCxnSpPr>
        <p:spPr xmlns:c="http://schemas.openxmlformats.org/drawingml/2006/chart" xmlns:pic="http://schemas.openxmlformats.org/drawingml/2006/picture" xmlns:dgm="http://schemas.openxmlformats.org/drawingml/2006/diagram">
          <a:xfrm flipV="1">
            <a:off x="5558970" y="4673600"/>
            <a:ext cx="1117601" cy="1408491"/>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9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417951" y="345973"/>
            <a:ext cx="6381750" cy="2676525"/>
          </a:xfrm>
          <a:prstGeom prst="rect">
            <a:avLst/>
          </a:prstGeom>
        </p:spPr>
      </p:pic>
      <p:sp>
        <p:nvSpPr>
          <p:cNvPr xmlns:c="http://schemas.openxmlformats.org/drawingml/2006/chart" xmlns:pic="http://schemas.openxmlformats.org/drawingml/2006/picture" xmlns:dgm="http://schemas.openxmlformats.org/drawingml/2006/diagram" id="7" name="文字方塊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184572" y="866814"/>
            <a:ext cx="3386062"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a:uFillTx/>
                <a:latin charset="-120" panose="020B0604030504040204" pitchFamily="34" typeface="微軟正黑體"/>
                <a:ea charset="-120" panose="020B0604030504040204" pitchFamily="34" typeface="微軟正黑體"/>
              </a:rPr>
              <a:t>Director</a:t>
            </a:r>
            <a:r>
              <a:rPr altLang="en-US" dirty="0" lang="zh-TW" smtClean="0">
                <a:uFillTx/>
                <a:latin charset="-120" panose="020B0604030504040204" pitchFamily="34" typeface="微軟正黑體"/>
                <a:ea charset="-120" panose="020B0604030504040204" pitchFamily="34" typeface="微軟正黑體"/>
              </a:rPr>
              <a:t>根據不同的</a:t>
            </a:r>
            <a:r>
              <a:rPr altLang="zh-TW" dirty="0" lang="en-US" smtClean="0">
                <a:uFillTx/>
                <a:latin charset="-120" panose="020B0604030504040204" pitchFamily="34" typeface="微軟正黑體"/>
                <a:ea charset="-120" panose="020B0604030504040204" pitchFamily="34" typeface="微軟正黑體"/>
              </a:rPr>
              <a:t>Builder</a:t>
            </a:r>
            <a:r>
              <a:rPr altLang="en-US" dirty="0" lang="zh-TW" smtClean="0">
                <a:uFillTx/>
                <a:latin charset="-120" panose="020B0604030504040204" pitchFamily="34" typeface="微軟正黑體"/>
                <a:ea charset="-120" panose="020B0604030504040204" pitchFamily="34" typeface="微軟正黑體"/>
              </a:rPr>
              <a:t>取得不同的產品</a:t>
            </a:r>
            <a:endParaRPr altLang="zh-TW" dirty="0" lang="en-US" smtClean="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8" name="矩形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53380" y="1805111"/>
            <a:ext cx="5895763" cy="894546"/>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9" name="直線單箭頭接點 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6799701" y="2357152"/>
            <a:ext cx="384871" cy="211877"/>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1" name="矩形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74909" y="574849"/>
            <a:ext cx="5075948" cy="1230262"/>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2" name="直線單箭頭接點 11"/>
          <p:cNvCxnSpPr xmlns:c="http://schemas.openxmlformats.org/drawingml/2006/chart" xmlns:pic="http://schemas.openxmlformats.org/drawingml/2006/picture" xmlns:dgm="http://schemas.openxmlformats.org/drawingml/2006/diagram">
            <a:stCxn id="11" idx="3"/>
            <a:endCxn id="7" idx="1"/>
          </p:cNvCxnSpPr>
          <p:nvPr/>
        </p:nvCxnSpPr>
        <p:spPr xmlns:c="http://schemas.openxmlformats.org/drawingml/2006/chart" xmlns:pic="http://schemas.openxmlformats.org/drawingml/2006/picture" xmlns:dgm="http://schemas.openxmlformats.org/drawingml/2006/diagram">
          <a:xfrm>
            <a:off x="5950857" y="1189980"/>
            <a:ext cx="1233715" cy="0"/>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14" name="文字方塊 1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184572" y="2223933"/>
            <a:ext cx="3773714"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a:uFillTx/>
                <a:latin charset="-120" panose="020B0604030504040204" pitchFamily="34" typeface="微軟正黑體"/>
                <a:ea charset="-120" panose="020B0604030504040204" pitchFamily="34" typeface="微軟正黑體"/>
              </a:rPr>
              <a:t>Director</a:t>
            </a:r>
            <a:r>
              <a:rPr altLang="en-US" dirty="0" lang="zh-TW" smtClean="0">
                <a:uFillTx/>
                <a:latin charset="-120" panose="020B0604030504040204" pitchFamily="34" typeface="微軟正黑體"/>
                <a:ea charset="-120" panose="020B0604030504040204" pitchFamily="34" typeface="微軟正黑體"/>
              </a:rPr>
              <a:t>會決定建造的方法來構成產品的內部構造</a:t>
            </a:r>
            <a:r>
              <a:rPr altLang="zh-TW" dirty="0" lang="en-US" smtClean="0">
                <a:uFillTx/>
                <a:latin charset="-120" panose="020B0604030504040204" pitchFamily="34" typeface="微軟正黑體"/>
                <a:ea charset="-120" panose="020B0604030504040204" pitchFamily="34" typeface="微軟正黑體"/>
              </a:rPr>
              <a:t>(</a:t>
            </a:r>
            <a:r>
              <a:rPr altLang="en-US" dirty="0" lang="zh-TW" smtClean="0">
                <a:uFillTx/>
                <a:latin charset="-120" panose="020B0604030504040204" pitchFamily="34" typeface="微軟正黑體"/>
                <a:ea charset="-120" panose="020B0604030504040204" pitchFamily="34" typeface="微軟正黑體"/>
              </a:rPr>
              <a:t>參數、組成方式</a:t>
            </a:r>
            <a:r>
              <a:rPr altLang="zh-TW" dirty="0" lang="en-US" smtClean="0">
                <a:uFillTx/>
                <a:latin charset="-120" panose="020B0604030504040204" pitchFamily="34" typeface="微軟正黑體"/>
                <a:ea charset="-120" panose="020B0604030504040204" pitchFamily="34" typeface="微軟正黑體"/>
              </a:rPr>
              <a:t>)</a:t>
            </a:r>
          </a:p>
        </p:txBody>
      </p:sp>
      <p:pic>
        <p:nvPicPr>
          <p:cNvPr xmlns:c="http://schemas.openxmlformats.org/drawingml/2006/chart" xmlns:pic="http://schemas.openxmlformats.org/drawingml/2006/picture" xmlns:dgm="http://schemas.openxmlformats.org/drawingml/2006/diagram" id="15" name="圖片 14"/>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474420" y="3251374"/>
            <a:ext cx="6325281" cy="1896559"/>
          </a:xfrm>
          <a:prstGeom prst="rect">
            <a:avLst/>
          </a:prstGeom>
        </p:spPr>
      </p:pic>
      <p:sp>
        <p:nvSpPr>
          <p:cNvPr xmlns:c="http://schemas.openxmlformats.org/drawingml/2006/chart" xmlns:pic="http://schemas.openxmlformats.org/drawingml/2006/picture" xmlns:dgm="http://schemas.openxmlformats.org/drawingml/2006/diagram" id="17" name="矩形 1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288810" y="4158795"/>
            <a:ext cx="4937820" cy="558348"/>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9" name="直線單箭頭接點 18"/>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6234130" y="4423455"/>
            <a:ext cx="950442" cy="14514"/>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21" name="文字方塊 20"/>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192072" y="4253303"/>
            <a:ext cx="3882328"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使用者透過</a:t>
            </a:r>
            <a:r>
              <a:rPr altLang="zh-TW" dirty="0" lang="en-US" smtClean="0">
                <a:uFillTx/>
                <a:latin charset="-120" panose="020B0604030504040204" pitchFamily="34" typeface="微軟正黑體"/>
                <a:ea charset="-120" panose="020B0604030504040204" pitchFamily="34" typeface="微軟正黑體"/>
              </a:rPr>
              <a:t>Director</a:t>
            </a:r>
            <a:r>
              <a:rPr altLang="en-US" dirty="0" lang="zh-TW" smtClean="0">
                <a:uFillTx/>
                <a:latin charset="-120" panose="020B0604030504040204" pitchFamily="34" typeface="微軟正黑體"/>
                <a:ea charset="-120" panose="020B0604030504040204" pitchFamily="34" typeface="微軟正黑體"/>
              </a:rPr>
              <a:t>就可以取得產品</a:t>
            </a:r>
            <a:endParaRPr altLang="zh-TW" dirty="0" lang="en-US" smtClean="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22" name="圖片 2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2269883" y="5624676"/>
            <a:ext cx="6953370" cy="695337"/>
          </a:xfrm>
          <a:prstGeom prst="rect">
            <a:avLst/>
          </a:prstGeo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9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 Prototype</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a:uFillTx/>
                <a:latin charset="-120" panose="020B0604030504040204" pitchFamily="34" typeface="微軟正黑體"/>
                <a:ea charset="-120" panose="020B0604030504040204" pitchFamily="34" typeface="微軟正黑體"/>
              </a:rPr>
              <a:t>原型</a:t>
            </a:r>
            <a:r>
              <a:rPr altLang="en-US" dirty="0" lang="zh-TW" smtClean="0">
                <a:uFillTx/>
                <a:latin charset="-120" panose="020B0604030504040204" pitchFamily="34" typeface="微軟正黑體"/>
                <a:ea charset="-120" panose="020B0604030504040204" pitchFamily="34" typeface="微軟正黑體"/>
              </a:rPr>
              <a:t>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9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25487" y="2815772"/>
            <a:ext cx="4833484" cy="40011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endParaRPr altLang="zh-TW" dirty="0" lang="en-US" sz="200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6" name="文字方塊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25487" y="2000164"/>
            <a:ext cx="4369028" cy="1631216"/>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這個</a:t>
            </a:r>
            <a:r>
              <a:rPr altLang="zh-TW" dirty="0" lang="en-US" smtClean="0" sz="2000">
                <a:uFillTx/>
                <a:latin charset="-120" panose="020B0604030504040204" pitchFamily="34" typeface="微軟正黑體"/>
                <a:ea charset="-120" panose="020B0604030504040204" pitchFamily="34" typeface="微軟正黑體"/>
              </a:rPr>
              <a:t>Pattern</a:t>
            </a:r>
            <a:r>
              <a:rPr altLang="en-US" dirty="0" lang="zh-TW" smtClean="0" sz="2000">
                <a:uFillTx/>
                <a:latin charset="-120" panose="020B0604030504040204" pitchFamily="34" typeface="微軟正黑體"/>
                <a:ea charset="-120" panose="020B0604030504040204" pitchFamily="34" typeface="微軟正黑體"/>
              </a:rPr>
              <a:t>簡單來說就是用來複製</a:t>
            </a:r>
            <a:endParaRPr altLang="zh-TW" dirty="0" lang="en-US" smtClean="0" sz="2000">
              <a:uFillTx/>
              <a:latin charset="-120" panose="020B0604030504040204" pitchFamily="34" typeface="微軟正黑體"/>
              <a:ea charset="-120" panose="020B0604030504040204" pitchFamily="34" typeface="微軟正黑體"/>
            </a:endParaRPr>
          </a:p>
          <a:p>
            <a:r>
              <a:rPr altLang="zh-TW" dirty="0" lang="en-US" smtClean="0" sz="2000">
                <a:uFillTx/>
                <a:latin charset="-120" panose="020B0604030504040204" pitchFamily="34" typeface="微軟正黑體"/>
                <a:ea charset="-120" panose="020B0604030504040204" pitchFamily="34" typeface="微軟正黑體"/>
              </a:rPr>
              <a:t>Prototype</a:t>
            </a:r>
            <a:r>
              <a:rPr altLang="en-US" dirty="0" lang="zh-TW" smtClean="0" sz="2000">
                <a:uFillTx/>
                <a:latin charset="-120" panose="020B0604030504040204" pitchFamily="34" typeface="微軟正黑體"/>
                <a:ea charset="-120" panose="020B0604030504040204" pitchFamily="34" typeface="微軟正黑體"/>
              </a:rPr>
              <a:t>是原體，</a:t>
            </a:r>
            <a:r>
              <a:rPr altLang="zh-TW" dirty="0" err="1" lang="en-US" smtClean="0" sz="2000">
                <a:uFillTx/>
                <a:latin charset="-120" panose="020B0604030504040204" pitchFamily="34" typeface="微軟正黑體"/>
                <a:ea charset="-120" panose="020B0604030504040204" pitchFamily="34" typeface="微軟正黑體"/>
              </a:rPr>
              <a:t>ConcretePrototype</a:t>
            </a:r>
            <a:r>
              <a:rPr altLang="en-US" dirty="0" lang="zh-TW" smtClean="0" sz="2000">
                <a:uFillTx/>
                <a:latin charset="-120" panose="020B0604030504040204" pitchFamily="34" typeface="微軟正黑體"/>
                <a:ea charset="-120" panose="020B0604030504040204" pitchFamily="34" typeface="微軟正黑體"/>
              </a:rPr>
              <a:t>就是複製體</a:t>
            </a:r>
            <a:endParaRPr altLang="zh-TW" dirty="0" lang="en-US" smtClean="0" sz="2000">
              <a:uFillTx/>
              <a:latin charset="-120" panose="020B0604030504040204" pitchFamily="34" typeface="微軟正黑體"/>
              <a:ea charset="-120" panose="020B0604030504040204" pitchFamily="34" typeface="微軟正黑體"/>
            </a:endParaRPr>
          </a:p>
          <a:p>
            <a:endParaRPr altLang="zh-CN" dirty="0" lang="en-US"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很簡單，問題在於</a:t>
            </a:r>
            <a:r>
              <a:rPr altLang="en-US" dirty="0" lang="zh-TW" smtClean="0" sz="2000">
                <a:solidFill>
                  <a:srgbClr val="FF0000"/>
                </a:solidFill>
                <a:uFillTx/>
                <a:latin charset="-120" panose="020B0604030504040204" pitchFamily="34" typeface="微軟正黑體"/>
                <a:ea charset="-120" panose="020B0604030504040204" pitchFamily="34" typeface="微軟正黑體"/>
              </a:rPr>
              <a:t>如何去複製</a:t>
            </a:r>
            <a:endParaRPr altLang="zh-CN" dirty="0" lang="en-US" sz="2000">
              <a:solidFill>
                <a:srgbClr val="FF0000"/>
              </a:solidFill>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prototype-uml" id="45058"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5558971" y="1567544"/>
            <a:ext cx="6538415" cy="3692680"/>
          </a:xfrm>
          <a:prstGeom prst="rect">
            <a:avLst/>
          </a:prstGeom>
          <a:noFill/>
        </p:spPr>
      </p:pic>
      <p:sp>
        <p:nvSpPr>
          <p:cNvPr xmlns:c="http://schemas.openxmlformats.org/drawingml/2006/chart" xmlns:pic="http://schemas.openxmlformats.org/drawingml/2006/picture" xmlns:dgm="http://schemas.openxmlformats.org/drawingml/2006/diagram" id="7" name="文字方塊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25487" y="4108240"/>
            <a:ext cx="6328456" cy="2400657"/>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uFillTx/>
                <a:latin charset="-120" panose="020B0604030504040204" pitchFamily="34" typeface="微軟正黑體"/>
                <a:ea charset="-120" panose="020B0604030504040204" pitchFamily="34" typeface="微軟正黑體"/>
              </a:rPr>
              <a:t>老師之前上課有提到</a:t>
            </a:r>
            <a:r>
              <a:rPr altLang="zh-TW" dirty="0" lang="en-US" smtClean="0" sz="2000">
                <a:solidFill>
                  <a:srgbClr val="FF0000"/>
                </a:solidFill>
                <a:uFillTx/>
                <a:latin charset="-120" panose="020B0604030504040204" pitchFamily="34" typeface="微軟正黑體"/>
                <a:ea charset="-120" panose="020B0604030504040204" pitchFamily="34" typeface="微軟正黑體"/>
              </a:rPr>
              <a:t>Copy-on-Write</a:t>
            </a:r>
          </a:p>
          <a:p>
            <a:r>
              <a:rPr altLang="en-US" dirty="0" lang="zh-TW" smtClean="0" sz="2000">
                <a:uFillTx/>
                <a:latin charset="-120" panose="020B0604030504040204" pitchFamily="34" typeface="微軟正黑體"/>
                <a:ea charset="-120" panose="020B0604030504040204" pitchFamily="34" typeface="微軟正黑體"/>
              </a:rPr>
              <a:t>這個在多人運行的平台下比較會看到</a:t>
            </a:r>
            <a:r>
              <a:rPr altLang="zh-TW" dirty="0" lang="en-US" smtClean="0" sz="2000">
                <a:uFillTx/>
                <a:latin charset="-120" panose="020B0604030504040204" pitchFamily="34" typeface="微軟正黑體"/>
                <a:ea charset="-120" panose="020B0604030504040204" pitchFamily="34" typeface="微軟正黑體"/>
              </a:rPr>
              <a:t>(</a:t>
            </a:r>
            <a:r>
              <a:rPr altLang="en-US" dirty="0" lang="zh-TW" smtClean="0" sz="2000">
                <a:uFillTx/>
                <a:latin charset="-120" panose="020B0604030504040204" pitchFamily="34" typeface="微軟正黑體"/>
                <a:ea charset="-120" panose="020B0604030504040204" pitchFamily="34" typeface="微軟正黑體"/>
              </a:rPr>
              <a:t>向</a:t>
            </a:r>
            <a:r>
              <a:rPr altLang="zh-TW" dirty="0" lang="en-US" smtClean="0" sz="2000">
                <a:uFillTx/>
                <a:latin charset="-120" panose="020B0604030504040204" pitchFamily="34" typeface="微軟正黑體"/>
                <a:ea charset="-120" panose="020B0604030504040204" pitchFamily="34" typeface="微軟正黑體"/>
              </a:rPr>
              <a:t>google</a:t>
            </a:r>
            <a:r>
              <a:rPr altLang="en-US" dirty="0" lang="zh-TW" smtClean="0" sz="2000">
                <a:uFillTx/>
                <a:latin charset="-120" panose="020B0604030504040204" pitchFamily="34" typeface="微軟正黑體"/>
                <a:ea charset="-120" panose="020B0604030504040204" pitchFamily="34" typeface="微軟正黑體"/>
              </a:rPr>
              <a:t>文件</a:t>
            </a:r>
            <a:r>
              <a:rPr altLang="zh-TW" dirty="0" lang="en-US" smtClean="0" sz="2000">
                <a:uFillTx/>
                <a:latin charset="-120" panose="020B0604030504040204" pitchFamily="34" typeface="微軟正黑體"/>
                <a:ea charset="-120" panose="020B0604030504040204" pitchFamily="34" typeface="微軟正黑體"/>
              </a:rPr>
              <a:t>)</a:t>
            </a:r>
          </a:p>
          <a:p>
            <a:endParaRPr altLang="zh-CN" dirty="0" lang="en-US"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zh-TW" dirty="0" lang="en-US" smtClean="0">
                <a:solidFill>
                  <a:srgbClr val="C00000"/>
                </a:solidFill>
                <a:uFillTx/>
                <a:latin charset="-120" panose="020B0604030504040204" pitchFamily="34" typeface="微軟正黑體"/>
                <a:ea charset="-120" panose="020B0604030504040204" pitchFamily="34" typeface="微軟正黑體"/>
              </a:rPr>
              <a:t>Copy-on-Write(</a:t>
            </a:r>
            <a:r>
              <a:rPr altLang="en-US" dirty="0" lang="zh-TW" smtClean="0">
                <a:solidFill>
                  <a:srgbClr val="C00000"/>
                </a:solidFill>
                <a:uFillTx/>
                <a:latin charset="-120" panose="020B0604030504040204" pitchFamily="34" typeface="微軟正黑體"/>
                <a:ea charset="-120" panose="020B0604030504040204" pitchFamily="34" typeface="微軟正黑體"/>
              </a:rPr>
              <a:t>寫入時複製</a:t>
            </a:r>
            <a:r>
              <a:rPr altLang="zh-TW" dirty="0" lang="en-US" smtClean="0">
                <a:solidFill>
                  <a:srgbClr val="C00000"/>
                </a:solidFill>
                <a:uFillTx/>
                <a:latin charset="-120" panose="020B0604030504040204" pitchFamily="34" typeface="微軟正黑體"/>
                <a:ea charset="-120" panose="020B0604030504040204" pitchFamily="34" typeface="微軟正黑體"/>
              </a:rPr>
              <a:t>):</a:t>
            </a:r>
            <a:r>
              <a:rPr altLang="en-US" dirty="0" lang="zh-TW" smtClean="0">
                <a:solidFill>
                  <a:srgbClr val="C00000"/>
                </a:solidFill>
                <a:uFillTx/>
                <a:latin charset="-120" panose="020B0604030504040204" pitchFamily="34" typeface="微軟正黑體"/>
                <a:ea charset="-120" panose="020B0604030504040204" pitchFamily="34" typeface="微軟正黑體"/>
              </a:rPr>
              <a:t>就是當你要修改的時候先把原本的複製一份起來，而你改的會是複製的那一份，別人再看的時候還是原本的，如果你真的要儲存的時候，才會把修改的地方在原始的檔案上修改</a:t>
            </a:r>
            <a:endParaRPr altLang="zh-TW" dirty="0" lang="en-US" smtClean="0">
              <a:solidFill>
                <a:srgbClr val="C00000"/>
              </a:solidFill>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en-US" dirty="0" lang="zh-TW" smtClean="0">
                <a:solidFill>
                  <a:srgbClr val="C00000"/>
                </a:solidFill>
                <a:uFillTx/>
                <a:latin charset="-120" panose="020B0604030504040204" pitchFamily="34" typeface="微軟正黑體"/>
                <a:ea charset="-120" panose="020B0604030504040204" pitchFamily="34" typeface="微軟正黑體"/>
              </a:rPr>
              <a:t>可以參考</a:t>
            </a:r>
            <a:r>
              <a:rPr altLang="zh-TW" dirty="0" lang="en-US" smtClean="0">
                <a:solidFill>
                  <a:srgbClr val="C00000"/>
                </a:solidFill>
                <a:uFillTx/>
                <a:latin charset="-120" panose="020B0604030504040204" pitchFamily="34" typeface="微軟正黑體"/>
                <a:ea charset="-120" panose="020B0604030504040204" pitchFamily="34" typeface="微軟正黑體"/>
                <a:hlinkClick r:id="rId3"/>
              </a:rPr>
              <a:t>Wiki</a:t>
            </a:r>
            <a:endParaRPr altLang="zh-CN" dirty="0" lang="en-US">
              <a:solidFill>
                <a:srgbClr val="C00000"/>
              </a:solidFill>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9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副標題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69256" y="887867"/>
            <a:ext cx="4542971" cy="1655762"/>
          </a:xfrm>
          <a:prstGeom prst="rect">
            <a:avLst/>
          </a:prstGeom>
        </p:spPr>
        <p:txBody xmlns:c="http://schemas.openxmlformats.org/drawingml/2006/chart" xmlns:pic="http://schemas.openxmlformats.org/drawingml/2006/picture" xmlns:dgm="http://schemas.openxmlformats.org/drawingml/2006/diagram">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uFillTx/>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uFillTx/>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uFillTx/>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9pPr>
          </a:lstStyle>
          <a:p>
            <a:pPr algn="ctr" indent="0" marL="0">
              <a:buNone/>
            </a:pPr>
            <a:r>
              <a:rPr altLang="en-US" dirty="0" lang="zh-TW" smtClean="0">
                <a:uFillTx/>
                <a:latin charset="-120" panose="020B0604030504040204" pitchFamily="34" typeface="微軟正黑體"/>
                <a:ea charset="-120" panose="020B0604030504040204" pitchFamily="34" typeface="微軟正黑體"/>
              </a:rPr>
              <a:t>淺層複製 </a:t>
            </a:r>
            <a:r>
              <a:rPr altLang="zh-TW" dirty="0" lang="en-US" smtClean="0">
                <a:uFillTx/>
                <a:latin charset="-120" panose="020B0604030504040204" pitchFamily="34" typeface="微軟正黑體"/>
                <a:ea charset="-120" panose="020B0604030504040204" pitchFamily="34" typeface="微軟正黑體"/>
              </a:rPr>
              <a:t>(Shallow Copy)</a:t>
            </a:r>
          </a:p>
          <a:p>
            <a:pPr algn="ctr" indent="0" marL="0">
              <a:buNone/>
            </a:pPr>
            <a:r>
              <a:rPr altLang="en-US" dirty="0" lang="zh-TW" smtClean="0">
                <a:solidFill>
                  <a:srgbClr val="FF0000"/>
                </a:solidFill>
                <a:uFillTx/>
                <a:latin charset="-120" panose="020B0604030504040204" pitchFamily="34" typeface="微軟正黑體"/>
                <a:ea charset="-120" panose="020B0604030504040204" pitchFamily="34" typeface="微軟正黑體"/>
              </a:rPr>
              <a:t>當原型被修改</a:t>
            </a:r>
            <a:endParaRPr altLang="zh-TW" dirty="0" lang="en-US" smtClean="0">
              <a:solidFill>
                <a:srgbClr val="FF0000"/>
              </a:solidFill>
              <a:uFillTx/>
              <a:latin charset="-120" panose="020B0604030504040204" pitchFamily="34" typeface="微軟正黑體"/>
              <a:ea charset="-120" panose="020B0604030504040204" pitchFamily="34" typeface="微軟正黑體"/>
            </a:endParaRPr>
          </a:p>
          <a:p>
            <a:pPr algn="ctr" indent="0" marL="0">
              <a:buNone/>
            </a:pPr>
            <a:r>
              <a:rPr altLang="en-US" dirty="0" lang="zh-TW" smtClean="0">
                <a:solidFill>
                  <a:srgbClr val="FF0000"/>
                </a:solidFill>
                <a:uFillTx/>
                <a:latin charset="-120" panose="020B0604030504040204" pitchFamily="34" typeface="微軟正黑體"/>
                <a:ea charset="-120" panose="020B0604030504040204" pitchFamily="34" typeface="微軟正黑體"/>
              </a:rPr>
              <a:t>複製體也</a:t>
            </a:r>
            <a:r>
              <a:rPr altLang="en-US" dirty="0" lang="zh-TW" smtClean="0" u="sng">
                <a:solidFill>
                  <a:srgbClr val="FF0000"/>
                </a:solidFill>
                <a:uFillTx/>
                <a:latin charset="-120" panose="020B0604030504040204" pitchFamily="34" typeface="微軟正黑體"/>
                <a:ea charset="-120" panose="020B0604030504040204" pitchFamily="34" typeface="微軟正黑體"/>
              </a:rPr>
              <a:t>會</a:t>
            </a:r>
            <a:r>
              <a:rPr altLang="en-US" dirty="0" lang="zh-TW" smtClean="0">
                <a:solidFill>
                  <a:srgbClr val="FF0000"/>
                </a:solidFill>
                <a:uFillTx/>
                <a:latin charset="-120" panose="020B0604030504040204" pitchFamily="34" typeface="微軟正黑體"/>
                <a:ea charset="-120" panose="020B0604030504040204" pitchFamily="34" typeface="微軟正黑體"/>
              </a:rPr>
              <a:t>跟著</a:t>
            </a:r>
            <a:r>
              <a:rPr altLang="en-US" dirty="0" lang="zh-TW">
                <a:solidFill>
                  <a:srgbClr val="FF0000"/>
                </a:solidFill>
                <a:uFillTx/>
                <a:latin charset="-120" panose="020B0604030504040204" pitchFamily="34" typeface="微軟正黑體"/>
                <a:ea charset="-120" panose="020B0604030504040204" pitchFamily="34" typeface="微軟正黑體"/>
              </a:rPr>
              <a:t>改</a:t>
            </a:r>
            <a:endParaRPr altLang="zh-TW" dirty="0" lang="en-US">
              <a:solidFill>
                <a:srgbClr val="FF0000"/>
              </a:solidFill>
              <a:uFillTx/>
              <a:latin charset="-120" panose="020B0604030504040204" pitchFamily="34" typeface="微軟正黑體"/>
              <a:ea charset="-120" panose="020B0604030504040204" pitchFamily="34" typeface="微軟正黑體"/>
            </a:endParaRPr>
          </a:p>
          <a:p>
            <a:pPr algn="ctr" indent="0" marL="0">
              <a:buNone/>
            </a:pPr>
            <a:endParaRPr altLang="en-US" dirty="0" lang="zh-TW">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6" name="副標題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934533" y="887867"/>
            <a:ext cx="4542971" cy="1655762"/>
          </a:xfrm>
          <a:prstGeom prst="rect">
            <a:avLst/>
          </a:prstGeom>
        </p:spPr>
        <p:txBody xmlns:c="http://schemas.openxmlformats.org/drawingml/2006/chart" xmlns:pic="http://schemas.openxmlformats.org/drawingml/2006/picture" xmlns:dgm="http://schemas.openxmlformats.org/drawingml/2006/diagram">
          <a:bodyPr/>
          <a:lst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uFillTx/>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uFillTx/>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uFillTx/>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uFillTx/>
                <a:latin typeface="+mn-lt"/>
                <a:ea typeface="+mn-ea"/>
                <a:cs typeface="+mn-cs"/>
              </a:defRPr>
            </a:lvl9pPr>
          </a:lstStyle>
          <a:p>
            <a:pPr algn="ctr" indent="0" marL="0">
              <a:buNone/>
            </a:pPr>
            <a:r>
              <a:rPr altLang="en-US" dirty="0" lang="zh-TW" smtClean="0">
                <a:uFillTx/>
                <a:latin charset="-120" panose="020B0604030504040204" pitchFamily="34" typeface="微軟正黑體"/>
                <a:ea charset="-120" panose="020B0604030504040204" pitchFamily="34" typeface="微軟正黑體"/>
              </a:rPr>
              <a:t>深層複製 </a:t>
            </a:r>
            <a:r>
              <a:rPr altLang="zh-TW" dirty="0" lang="en-US" smtClean="0">
                <a:uFillTx/>
                <a:latin charset="-120" panose="020B0604030504040204" pitchFamily="34" typeface="微軟正黑體"/>
                <a:ea charset="-120" panose="020B0604030504040204" pitchFamily="34" typeface="微軟正黑體"/>
              </a:rPr>
              <a:t>(Deep Copy)</a:t>
            </a:r>
          </a:p>
          <a:p>
            <a:pPr algn="ctr" indent="0" marL="0">
              <a:buNone/>
            </a:pPr>
            <a:r>
              <a:rPr altLang="en-US" dirty="0" lang="zh-TW" smtClean="0">
                <a:solidFill>
                  <a:srgbClr val="FF0000"/>
                </a:solidFill>
                <a:uFillTx/>
                <a:latin charset="-120" panose="020B0604030504040204" pitchFamily="34" typeface="微軟正黑體"/>
                <a:ea charset="-120" panose="020B0604030504040204" pitchFamily="34" typeface="微軟正黑體"/>
              </a:rPr>
              <a:t>當原型被修改</a:t>
            </a:r>
            <a:endParaRPr altLang="zh-TW" dirty="0" lang="en-US" smtClean="0">
              <a:solidFill>
                <a:srgbClr val="FF0000"/>
              </a:solidFill>
              <a:uFillTx/>
              <a:latin charset="-120" panose="020B0604030504040204" pitchFamily="34" typeface="微軟正黑體"/>
              <a:ea charset="-120" panose="020B0604030504040204" pitchFamily="34" typeface="微軟正黑體"/>
            </a:endParaRPr>
          </a:p>
          <a:p>
            <a:pPr algn="ctr" indent="0" marL="0">
              <a:buNone/>
            </a:pPr>
            <a:r>
              <a:rPr altLang="en-US" dirty="0" lang="zh-TW" smtClean="0">
                <a:solidFill>
                  <a:srgbClr val="FF0000"/>
                </a:solidFill>
                <a:uFillTx/>
                <a:latin charset="-120" panose="020B0604030504040204" pitchFamily="34" typeface="微軟正黑體"/>
                <a:ea charset="-120" panose="020B0604030504040204" pitchFamily="34" typeface="微軟正黑體"/>
              </a:rPr>
              <a:t>複製體</a:t>
            </a:r>
            <a:r>
              <a:rPr altLang="en-US" dirty="0" lang="zh-TW" smtClean="0" u="sng">
                <a:solidFill>
                  <a:srgbClr val="FF0000"/>
                </a:solidFill>
                <a:uFillTx/>
                <a:latin charset="-120" panose="020B0604030504040204" pitchFamily="34" typeface="微軟正黑體"/>
                <a:ea charset="-120" panose="020B0604030504040204" pitchFamily="34" typeface="微軟正黑體"/>
              </a:rPr>
              <a:t>不會</a:t>
            </a:r>
            <a:r>
              <a:rPr altLang="en-US" dirty="0" lang="zh-TW" smtClean="0">
                <a:solidFill>
                  <a:srgbClr val="FF0000"/>
                </a:solidFill>
                <a:uFillTx/>
                <a:latin charset="-120" panose="020B0604030504040204" pitchFamily="34" typeface="微軟正黑體"/>
                <a:ea charset="-120" panose="020B0604030504040204" pitchFamily="34" typeface="微軟正黑體"/>
              </a:rPr>
              <a:t>跟著改</a:t>
            </a:r>
            <a:endParaRPr altLang="zh-TW" dirty="0" lang="en-US" smtClean="0">
              <a:solidFill>
                <a:srgbClr val="FF0000"/>
              </a:solidFill>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952500" y="3265033"/>
            <a:ext cx="4615469" cy="871538"/>
          </a:xfrm>
          <a:prstGeom prst="rect">
            <a:avLst/>
          </a:prstGeom>
        </p:spPr>
      </p:pic>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6640285" y="3177266"/>
            <a:ext cx="5153025" cy="1104900"/>
          </a:xfrm>
          <a:prstGeom prst="rect">
            <a:avLst/>
          </a:prstGeom>
        </p:spPr>
      </p:pic>
      <p:sp>
        <p:nvSpPr>
          <p:cNvPr xmlns:c="http://schemas.openxmlformats.org/drawingml/2006/chart" xmlns:pic="http://schemas.openxmlformats.org/drawingml/2006/picture" xmlns:dgm="http://schemas.openxmlformats.org/drawingml/2006/diagram" id="9" name="文字方塊 8"/>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744736" y="4282166"/>
            <a:ext cx="2348293"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物件還是參照原型</a:t>
            </a:r>
            <a:endParaRPr altLang="zh-TW" dirty="0" lang="en-US" smtClean="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0" name="文字方塊 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042650" y="4332635"/>
            <a:ext cx="2348293"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製造一個新的物件</a:t>
            </a:r>
            <a:endParaRPr altLang="zh-TW" dirty="0" lang="en-US" smtClean="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1" name="矩形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43240" y="3556001"/>
            <a:ext cx="1951503" cy="260916"/>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
        <p:nvSpPr>
          <p:cNvPr xmlns:c="http://schemas.openxmlformats.org/drawingml/2006/chart" xmlns:pic="http://schemas.openxmlformats.org/drawingml/2006/picture" xmlns:dgm="http://schemas.openxmlformats.org/drawingml/2006/diagram" id="12" name="矩形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047352" y="3337263"/>
            <a:ext cx="4317334" cy="291307"/>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9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1" y="0"/>
            <a:ext cx="6433457" cy="6858000"/>
          </a:xfrm>
          <a:prstGeom prst="rect">
            <a:avLst/>
          </a:prstGeom>
        </p:spPr>
      </p:pic>
      <p:pic>
        <p:nvPicPr>
          <p:cNvPr xmlns:c="http://schemas.openxmlformats.org/drawingml/2006/chart" xmlns:pic="http://schemas.openxmlformats.org/drawingml/2006/picture" xmlns:dgm="http://schemas.openxmlformats.org/drawingml/2006/diagram" id="3" name="圖片 2"/>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6492210" y="2602593"/>
            <a:ext cx="5699790" cy="1345292"/>
          </a:xfrm>
          <a:prstGeom prst="rect">
            <a:avLst/>
          </a:prstGeom>
        </p:spPr>
      </p:pic>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9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標題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zh-TW" dirty="0" lang="en-US" smtClean="0">
                <a:uFillTx/>
              </a:rPr>
              <a:t> Template</a:t>
            </a:r>
            <a:endParaRPr altLang="en-US" dirty="0" lang="zh-TW">
              <a:uFillTx/>
            </a:endParaRPr>
          </a:p>
        </p:txBody>
      </p:sp>
      <p:sp>
        <p:nvSpPr>
          <p:cNvPr xmlns:c="http://schemas.openxmlformats.org/drawingml/2006/chart" xmlns:pic="http://schemas.openxmlformats.org/drawingml/2006/picture" xmlns:dgm="http://schemas.openxmlformats.org/drawingml/2006/diagram" id="3" name="副標題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altLang="en-US" dirty="0" lang="zh-TW" smtClean="0">
                <a:uFillTx/>
                <a:latin charset="-120" panose="020B0604030504040204" pitchFamily="34" typeface="微軟正黑體"/>
                <a:ea charset="-120" panose="020B0604030504040204" pitchFamily="34" typeface="微軟正黑體"/>
              </a:rPr>
              <a:t>樣板模式</a:t>
            </a:r>
            <a:endParaRPr altLang="en-US" dirty="0" lang="zh-TW">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9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5" name="文字方塊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96457" y="403850"/>
            <a:ext cx="6328230" cy="655564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sz="2000">
                <a:uFillTx/>
                <a:latin charset="-120" panose="020B0604030504040204" pitchFamily="34" typeface="微軟正黑體"/>
                <a:ea charset="-120" panose="020B0604030504040204" pitchFamily="34" typeface="微軟正黑體"/>
              </a:rPr>
              <a:t>Template </a:t>
            </a:r>
            <a:r>
              <a:rPr altLang="en-US" dirty="0" lang="zh-TW" smtClean="0" sz="2000">
                <a:uFillTx/>
                <a:latin charset="-120" panose="020B0604030504040204" pitchFamily="34" typeface="微軟正黑體"/>
                <a:ea charset="-120" panose="020B0604030504040204" pitchFamily="34" typeface="微軟正黑體"/>
              </a:rPr>
              <a:t>顧名思義就是提供一個固定的樣板</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mtClean="0" sz="2000">
              <a:uFillTx/>
              <a:latin charset="-120" panose="020B0604030504040204" pitchFamily="34" typeface="微軟正黑體"/>
              <a:ea charset="-120" panose="020B0604030504040204" pitchFamily="34" typeface="微軟正黑體"/>
            </a:endParaRPr>
          </a:p>
          <a:p>
            <a:r>
              <a:rPr altLang="en-US" dirty="0" lang="zh-TW" smtClean="0" sz="2000">
                <a:uFillTx/>
                <a:latin charset="-120" panose="020B0604030504040204" pitchFamily="34" typeface="微軟正黑體"/>
                <a:ea charset="-120" panose="020B0604030504040204" pitchFamily="34" typeface="微軟正黑體"/>
              </a:rPr>
              <a:t>你可以自行修改樣</a:t>
            </a:r>
            <a:r>
              <a:rPr altLang="en-US" dirty="0" lang="zh-TW" sz="2000">
                <a:uFillTx/>
                <a:latin charset="-120" panose="020B0604030504040204" pitchFamily="34" typeface="微軟正黑體"/>
                <a:ea charset="-120" panose="020B0604030504040204" pitchFamily="34" typeface="微軟正黑體"/>
              </a:rPr>
              <a:t>板</a:t>
            </a:r>
            <a:r>
              <a:rPr altLang="en-US" dirty="0" lang="zh-TW" smtClean="0" sz="2000">
                <a:uFillTx/>
                <a:latin charset="-120" panose="020B0604030504040204" pitchFamily="34" typeface="微軟正黑體"/>
                <a:ea charset="-120" panose="020B0604030504040204" pitchFamily="34" typeface="微軟正黑體"/>
              </a:rPr>
              <a:t>的方法來達到不一樣的效果</a:t>
            </a:r>
            <a:endParaRPr altLang="zh-TW" dirty="0" lang="en-US" smtClean="0" sz="2000">
              <a:uFillTx/>
              <a:latin charset="-120" panose="020B0604030504040204" pitchFamily="34" typeface="微軟正黑體"/>
              <a:ea charset="-120" panose="020B0604030504040204" pitchFamily="34" typeface="微軟正黑體"/>
            </a:endParaRPr>
          </a:p>
          <a:p>
            <a:endParaRPr altLang="zh-TW" dirty="0" lang="en-US" smtClean="0"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zh-TW" dirty="0" lang="en-US" smtClean="0" sz="2000">
                <a:uFillTx/>
                <a:latin charset="-120" panose="020B0604030504040204" pitchFamily="34" typeface="微軟正黑體"/>
                <a:ea charset="-120" panose="020B0604030504040204" pitchFamily="34" typeface="微軟正黑體"/>
              </a:rPr>
              <a:t>Template</a:t>
            </a:r>
            <a:r>
              <a:rPr altLang="en-US" dirty="0" lang="zh-TW" smtClean="0" sz="2000">
                <a:uFillTx/>
                <a:latin charset="-120" panose="020B0604030504040204" pitchFamily="34" typeface="微軟正黑體"/>
                <a:ea charset="-120" panose="020B0604030504040204" pitchFamily="34" typeface="微軟正黑體"/>
              </a:rPr>
              <a:t> </a:t>
            </a:r>
            <a:r>
              <a:rPr altLang="zh-TW" dirty="0" lang="en-US" smtClean="0" sz="2000">
                <a:uFillTx/>
                <a:latin charset="-120" panose="020B0604030504040204" pitchFamily="34" typeface="微軟正黑體"/>
                <a:ea charset="-120" panose="020B0604030504040204" pitchFamily="34" typeface="微軟正黑體"/>
              </a:rPr>
              <a:t>Method</a:t>
            </a:r>
            <a:r>
              <a:rPr altLang="en-US" dirty="0" lang="zh-TW" smtClean="0" sz="2000">
                <a:uFillTx/>
                <a:latin charset="-120" panose="020B0604030504040204" pitchFamily="34" typeface="微軟正黑體"/>
                <a:ea charset="-120" panose="020B0604030504040204" pitchFamily="34" typeface="微軟正黑體"/>
              </a:rPr>
              <a:t>必須是</a:t>
            </a:r>
            <a:r>
              <a:rPr altLang="zh-TW" dirty="0" lang="en-US" smtClean="0" sz="2000">
                <a:uFillTx/>
                <a:latin charset="-120" panose="020B0604030504040204" pitchFamily="34" typeface="微軟正黑體"/>
                <a:ea charset="-120" panose="020B0604030504040204" pitchFamily="34" typeface="微軟正黑體"/>
              </a:rPr>
              <a:t>Final</a:t>
            </a:r>
            <a:r>
              <a:rPr altLang="en-US" dirty="0" lang="zh-TW" smtClean="0" sz="2000">
                <a:uFillTx/>
                <a:latin charset="-120" panose="020B0604030504040204" pitchFamily="34" typeface="微軟正黑體"/>
                <a:ea charset="-120" panose="020B0604030504040204" pitchFamily="34" typeface="微軟正黑體"/>
              </a:rPr>
              <a:t>因為要定義好執行順序</a:t>
            </a:r>
            <a:r>
              <a:rPr altLang="zh-TW" dirty="0" lang="en-US" smtClean="0" sz="2000">
                <a:uFillTx/>
                <a:latin charset="-120" panose="020B0604030504040204" pitchFamily="34" typeface="微軟正黑體"/>
                <a:ea charset="-120" panose="020B0604030504040204" pitchFamily="34" typeface="微軟正黑體"/>
              </a:rPr>
              <a:t/>
            </a:r>
            <a:br>
              <a:rPr altLang="zh-TW" dirty="0" lang="en-US" smtClean="0" sz="2000">
                <a:uFillTx/>
                <a:latin charset="-120" panose="020B0604030504040204" pitchFamily="34" typeface="微軟正黑體"/>
                <a:ea charset="-120" panose="020B0604030504040204" pitchFamily="34" typeface="微軟正黑體"/>
              </a:rPr>
            </a:br>
            <a:endParaRPr altLang="zh-TW" dirty="0" lang="en-US" smtClean="0"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zh-TW" dirty="0" lang="en-US" smtClean="0" sz="2000">
                <a:uFillTx/>
                <a:latin charset="-120" panose="020B0604030504040204" pitchFamily="34" typeface="微軟正黑體"/>
                <a:ea charset="-120" panose="020B0604030504040204" pitchFamily="34" typeface="微軟正黑體"/>
              </a:rPr>
              <a:t>Primitive</a:t>
            </a:r>
            <a:r>
              <a:rPr altLang="en-US" dirty="0" lang="zh-TW" smtClean="0" sz="2000">
                <a:uFillTx/>
                <a:latin charset="-120" panose="020B0604030504040204" pitchFamily="34" typeface="微軟正黑體"/>
                <a:ea charset="-120" panose="020B0604030504040204" pitchFamily="34" typeface="微軟正黑體"/>
              </a:rPr>
              <a:t>是</a:t>
            </a:r>
            <a:r>
              <a:rPr altLang="zh-TW" dirty="0" lang="en-US" smtClean="0" sz="2000">
                <a:uFillTx/>
                <a:latin charset="-120" panose="020B0604030504040204" pitchFamily="34" typeface="微軟正黑體"/>
                <a:ea charset="-120" panose="020B0604030504040204" pitchFamily="34" typeface="微軟正黑體"/>
              </a:rPr>
              <a:t>Abstract</a:t>
            </a:r>
            <a:r>
              <a:rPr altLang="en-US" dirty="0" lang="zh-TW" smtClean="0" sz="2000">
                <a:uFillTx/>
                <a:latin charset="-120" panose="020B0604030504040204" pitchFamily="34" typeface="微軟正黑體"/>
                <a:ea charset="-120" panose="020B0604030504040204" pitchFamily="34" typeface="微軟正黑體"/>
              </a:rPr>
              <a:t>必須被複寫的方法</a:t>
            </a:r>
            <a:r>
              <a:rPr altLang="zh-TW" dirty="0" lang="en-US" smtClean="0" sz="2000">
                <a:uFillTx/>
                <a:latin charset="-120" panose="020B0604030504040204" pitchFamily="34" typeface="微軟正黑體"/>
                <a:ea charset="-120" panose="020B0604030504040204" pitchFamily="34" typeface="微軟正黑體"/>
              </a:rPr>
              <a:t>(</a:t>
            </a:r>
            <a:r>
              <a:rPr altLang="en-US" dirty="0" lang="zh-TW" smtClean="0" sz="2000">
                <a:uFillTx/>
                <a:latin charset="-120" panose="020B0604030504040204" pitchFamily="34" typeface="微軟正黑體"/>
                <a:ea charset="-120" panose="020B0604030504040204" pitchFamily="34" typeface="微軟正黑體"/>
              </a:rPr>
              <a:t>會根據情況改變</a:t>
            </a:r>
            <a:r>
              <a:rPr altLang="zh-TW" dirty="0" lang="en-US" smtClean="0" sz="2000">
                <a:uFillTx/>
                <a:latin charset="-120" panose="020B0604030504040204" pitchFamily="34" typeface="微軟正黑體"/>
                <a:ea charset="-120" panose="020B0604030504040204" pitchFamily="34" typeface="微軟正黑體"/>
              </a:rPr>
              <a:t>-</a:t>
            </a:r>
            <a:r>
              <a:rPr altLang="en-US" dirty="0" lang="zh-TW" smtClean="0" sz="2000">
                <a:uFillTx/>
                <a:latin charset="-120" panose="020B0604030504040204" pitchFamily="34" typeface="微軟正黑體"/>
                <a:ea charset="-120" panose="020B0604030504040204" pitchFamily="34" typeface="微軟正黑體"/>
              </a:rPr>
              <a:t>切換演算法</a:t>
            </a:r>
            <a:r>
              <a:rPr altLang="zh-TW" dirty="0" lang="en-US" smtClean="0" sz="2000">
                <a:uFillTx/>
                <a:latin charset="-120" panose="020B0604030504040204" pitchFamily="34" typeface="微軟正黑體"/>
                <a:ea charset="-120" panose="020B0604030504040204" pitchFamily="34" typeface="微軟正黑體"/>
              </a:rPr>
              <a:t>)</a:t>
            </a:r>
            <a:br>
              <a:rPr altLang="zh-TW" dirty="0" lang="en-US" smtClean="0" sz="2000">
                <a:uFillTx/>
                <a:latin charset="-120" panose="020B0604030504040204" pitchFamily="34" typeface="微軟正黑體"/>
                <a:ea charset="-120" panose="020B0604030504040204" pitchFamily="34" typeface="微軟正黑體"/>
              </a:rPr>
            </a:br>
            <a:endParaRPr altLang="zh-TW" dirty="0" lang="en-US" smtClean="0"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zh-TW" dirty="0" lang="en-US" smtClean="0" sz="2000">
                <a:uFillTx/>
                <a:latin charset="-120" panose="020B0604030504040204" pitchFamily="34" typeface="微軟正黑體"/>
                <a:ea charset="-120" panose="020B0604030504040204" pitchFamily="34" typeface="微軟正黑體"/>
              </a:rPr>
              <a:t>Hook</a:t>
            </a:r>
            <a:r>
              <a:rPr altLang="en-US" dirty="0" lang="zh-TW" smtClean="0" sz="2000">
                <a:uFillTx/>
                <a:latin charset="-120" panose="020B0604030504040204" pitchFamily="34" typeface="微軟正黑體"/>
                <a:ea charset="-120" panose="020B0604030504040204" pitchFamily="34" typeface="微軟正黑體"/>
              </a:rPr>
              <a:t>有兩種說法</a:t>
            </a:r>
            <a:endParaRPr altLang="zh-TW" dirty="0" lang="en-US" sz="2000">
              <a:uFillTx/>
              <a:latin charset="-120" panose="020B0604030504040204" pitchFamily="34" typeface="微軟正黑體"/>
              <a:ea charset="-120" panose="020B0604030504040204" pitchFamily="34" typeface="微軟正黑體"/>
            </a:endParaRPr>
          </a:p>
          <a:p>
            <a:pPr marL="457200">
              <a:buFont typeface="+mj-lt"/>
              <a:buAutoNum type="arabicPeriod"/>
            </a:pPr>
            <a:r>
              <a:rPr altLang="en-US" dirty="0" lang="zh-TW" smtClean="0" sz="2000">
                <a:uFillTx/>
                <a:latin charset="-120" panose="020B0604030504040204" pitchFamily="34" typeface="微軟正黑體"/>
                <a:ea charset="-120" panose="020B0604030504040204" pitchFamily="34" typeface="微軟正黑體"/>
              </a:rPr>
              <a:t>老師一直說的他是一個</a:t>
            </a:r>
            <a:r>
              <a:rPr altLang="zh-TW" dirty="0" lang="en-US" smtClean="0" sz="2000">
                <a:uFillTx/>
                <a:latin charset="-120" panose="020B0604030504040204" pitchFamily="34" typeface="微軟正黑體"/>
                <a:ea charset="-120" panose="020B0604030504040204" pitchFamily="34" typeface="微軟正黑體"/>
              </a:rPr>
              <a:t>Boolean</a:t>
            </a:r>
            <a:r>
              <a:rPr altLang="en-US" dirty="0" lang="zh-TW" smtClean="0" sz="2000">
                <a:uFillTx/>
                <a:latin charset="-120" panose="020B0604030504040204" pitchFamily="34" typeface="微軟正黑體"/>
                <a:ea charset="-120" panose="020B0604030504040204" pitchFamily="34" typeface="微軟正黑體"/>
              </a:rPr>
              <a:t>值，當</a:t>
            </a:r>
            <a:r>
              <a:rPr altLang="zh-TW" dirty="0" lang="en-US" smtClean="0" sz="2000">
                <a:uFillTx/>
                <a:latin charset="-120" panose="020B0604030504040204" pitchFamily="34" typeface="微軟正黑體"/>
                <a:ea charset="-120" panose="020B0604030504040204" pitchFamily="34" typeface="微軟正黑體"/>
              </a:rPr>
              <a:t>Template</a:t>
            </a:r>
            <a:r>
              <a:rPr altLang="en-US" dirty="0" lang="zh-TW" smtClean="0" sz="2000">
                <a:uFillTx/>
                <a:latin charset="-120" panose="020B0604030504040204" pitchFamily="34" typeface="微軟正黑體"/>
                <a:ea charset="-120" panose="020B0604030504040204" pitchFamily="34" typeface="微軟正黑體"/>
              </a:rPr>
              <a:t>執行的過程中可以根據這個掛勾決定要不要執行這一段</a:t>
            </a:r>
            <a:endParaRPr altLang="zh-TW" dirty="0" lang="en-US" smtClean="0" sz="2000">
              <a:uFillTx/>
              <a:latin charset="-120" panose="020B0604030504040204" pitchFamily="34" typeface="微軟正黑體"/>
              <a:ea charset="-120" panose="020B0604030504040204" pitchFamily="34" typeface="微軟正黑體"/>
            </a:endParaRPr>
          </a:p>
          <a:p>
            <a:pPr marL="457200">
              <a:buFont typeface="+mj-lt"/>
              <a:buAutoNum type="arabicPeriod"/>
            </a:pPr>
            <a:r>
              <a:rPr altLang="en-US" dirty="0" lang="zh-TW" smtClean="0" sz="2000">
                <a:uFillTx/>
                <a:latin charset="-120" panose="020B0604030504040204" pitchFamily="34" typeface="微軟正黑體"/>
                <a:ea charset="-120" panose="020B0604030504040204" pitchFamily="34" typeface="微軟正黑體"/>
              </a:rPr>
              <a:t>另外就是網路上說的</a:t>
            </a:r>
            <a:r>
              <a:rPr altLang="zh-TW" dirty="0" lang="en-US" smtClean="0" sz="2000">
                <a:uFillTx/>
                <a:latin charset="-120" panose="020B0604030504040204" pitchFamily="34" typeface="微軟正黑體"/>
                <a:ea charset="-120" panose="020B0604030504040204" pitchFamily="34" typeface="微軟正黑體"/>
              </a:rPr>
              <a:t>Hook</a:t>
            </a:r>
            <a:r>
              <a:rPr altLang="en-US" dirty="0" lang="zh-TW" smtClean="0" sz="2000">
                <a:uFillTx/>
                <a:latin charset="-120" panose="020B0604030504040204" pitchFamily="34" typeface="微軟正黑體"/>
                <a:ea charset="-120" panose="020B0604030504040204" pitchFamily="34" typeface="微軟正黑體"/>
              </a:rPr>
              <a:t>是一個預設為空的方法</a:t>
            </a:r>
            <a:r>
              <a:rPr altLang="zh-TW" dirty="0" lang="en-US" smtClean="0" sz="2000">
                <a:uFillTx/>
                <a:latin charset="-120" panose="020B0604030504040204" pitchFamily="34" typeface="微軟正黑體"/>
                <a:ea charset="-120" panose="020B0604030504040204" pitchFamily="34" typeface="微軟正黑體"/>
              </a:rPr>
              <a:t>(Concrete)</a:t>
            </a:r>
            <a:r>
              <a:rPr altLang="en-US" dirty="0" lang="zh-TW" smtClean="0" sz="2000">
                <a:uFillTx/>
                <a:latin charset="-120" panose="020B0604030504040204" pitchFamily="34" typeface="微軟正黑體"/>
                <a:ea charset="-120" panose="020B0604030504040204" pitchFamily="34" typeface="微軟正黑體"/>
              </a:rPr>
              <a:t>，子類別可以選擇要不要付寫這個方法來擴充功能</a:t>
            </a:r>
            <a:r>
              <a:rPr altLang="zh-TW" dirty="0" lang="en-US" smtClean="0" sz="2000">
                <a:uFillTx/>
                <a:latin charset="-120" panose="020B0604030504040204" pitchFamily="34" typeface="微軟正黑體"/>
                <a:ea charset="-120" panose="020B0604030504040204" pitchFamily="34" typeface="微軟正黑體"/>
              </a:rPr>
              <a:t/>
            </a:r>
            <a:br>
              <a:rPr altLang="zh-TW" dirty="0" lang="en-US" smtClean="0" sz="2000">
                <a:uFillTx/>
                <a:latin charset="-120" panose="020B0604030504040204" pitchFamily="34" typeface="微軟正黑體"/>
                <a:ea charset="-120" panose="020B0604030504040204" pitchFamily="34" typeface="微軟正黑體"/>
              </a:rPr>
            </a:br>
            <a:endParaRPr altLang="zh-TW" dirty="0" lang="en-US" smtClean="0"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zh-TW" dirty="0" lang="en-US" smtClean="0" sz="2000">
                <a:uFillTx/>
                <a:latin charset="-120" panose="020B0604030504040204" pitchFamily="34" typeface="微軟正黑體"/>
                <a:ea charset="-120" panose="020B0604030504040204" pitchFamily="34" typeface="微軟正黑體"/>
              </a:rPr>
              <a:t>Concrete methods</a:t>
            </a:r>
            <a:r>
              <a:rPr altLang="en-US" dirty="0" lang="zh-TW" smtClean="0" sz="2000">
                <a:uFillTx/>
                <a:latin charset="-120" panose="020B0604030504040204" pitchFamily="34" typeface="微軟正黑體"/>
                <a:ea charset="-120" panose="020B0604030504040204" pitchFamily="34" typeface="微軟正黑體"/>
              </a:rPr>
              <a:t>偶爾會有如果是通用的方法就可以先實作好</a:t>
            </a:r>
            <a:endParaRPr altLang="zh-TW" dirty="0" lang="en-US" smtClean="0" sz="2000">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endParaRPr altLang="zh-TW" dirty="0" lang="en-US" sz="200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descr="Image title" id="50178"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7373257" y="403850"/>
            <a:ext cx="3352799" cy="4813130"/>
          </a:xfrm>
          <a:prstGeom prst="rect">
            <a:avLst/>
          </a:prstGeom>
          <a:noFill/>
        </p:spPr>
      </p:pic>
      <p:sp>
        <p:nvSpPr>
          <p:cNvPr xmlns:c="http://schemas.openxmlformats.org/drawingml/2006/chart" xmlns:pic="http://schemas.openxmlformats.org/drawingml/2006/picture" xmlns:dgm="http://schemas.openxmlformats.org/drawingml/2006/diagram" id="8" name="文字方塊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024687" y="5216980"/>
            <a:ext cx="4296456" cy="132343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sz="2000">
                <a:solidFill>
                  <a:srgbClr val="FF0000"/>
                </a:solidFill>
                <a:uFillTx/>
                <a:latin charset="-120" panose="020B0604030504040204" pitchFamily="34" typeface="微軟正黑體"/>
                <a:ea charset="-120" panose="020B0604030504040204" pitchFamily="34" typeface="微軟正黑體"/>
              </a:rPr>
              <a:t>常拿來跟</a:t>
            </a:r>
            <a:r>
              <a:rPr altLang="zh-TW" dirty="0" lang="en-US" smtClean="0" sz="2000">
                <a:solidFill>
                  <a:srgbClr val="FF0000"/>
                </a:solidFill>
                <a:uFillTx/>
                <a:latin charset="-120" panose="020B0604030504040204" pitchFamily="34" typeface="微軟正黑體"/>
                <a:ea charset="-120" panose="020B0604030504040204" pitchFamily="34" typeface="微軟正黑體"/>
              </a:rPr>
              <a:t>Strategy</a:t>
            </a:r>
            <a:r>
              <a:rPr altLang="en-US" dirty="0" lang="zh-TW" smtClean="0" sz="2000">
                <a:solidFill>
                  <a:srgbClr val="FF0000"/>
                </a:solidFill>
                <a:uFillTx/>
                <a:latin charset="-120" panose="020B0604030504040204" pitchFamily="34" typeface="微軟正黑體"/>
                <a:ea charset="-120" panose="020B0604030504040204" pitchFamily="34" typeface="微軟正黑體"/>
              </a:rPr>
              <a:t>比較</a:t>
            </a:r>
            <a:endParaRPr altLang="zh-TW" dirty="0" lang="en-US" smtClean="0" sz="2000">
              <a:solidFill>
                <a:srgbClr val="FF0000"/>
              </a:solidFill>
              <a:uFillTx/>
              <a:latin charset="-120" panose="020B0604030504040204" pitchFamily="34" typeface="微軟正黑體"/>
              <a:ea charset="-120" panose="020B0604030504040204" pitchFamily="34" typeface="微軟正黑體"/>
            </a:endParaRPr>
          </a:p>
          <a:p>
            <a:r>
              <a:rPr altLang="en-US" dirty="0" lang="zh-TW" smtClean="0" sz="2000">
                <a:solidFill>
                  <a:srgbClr val="FF0000"/>
                </a:solidFill>
                <a:uFillTx/>
                <a:latin charset="-120" panose="020B0604030504040204" pitchFamily="34" typeface="微軟正黑體"/>
                <a:ea charset="-120" panose="020B0604030504040204" pitchFamily="34" typeface="微軟正黑體"/>
              </a:rPr>
              <a:t>因為兩個都是切換演算法的</a:t>
            </a:r>
            <a:r>
              <a:rPr altLang="zh-TW" dirty="0" lang="en-US" smtClean="0" sz="2000">
                <a:solidFill>
                  <a:srgbClr val="FF0000"/>
                </a:solidFill>
                <a:uFillTx/>
                <a:latin charset="-120" panose="020B0604030504040204" pitchFamily="34" typeface="微軟正黑體"/>
                <a:ea charset="-120" panose="020B0604030504040204" pitchFamily="34" typeface="微軟正黑體"/>
              </a:rPr>
              <a:t>Pattern</a:t>
            </a:r>
            <a:endParaRPr altLang="zh-TW" dirty="0" lang="en-US" sz="2000">
              <a:solidFill>
                <a:srgbClr val="FF0000"/>
              </a:solidFill>
              <a:uFillTx/>
              <a:latin charset="-120" panose="020B0604030504040204" pitchFamily="34" typeface="微軟正黑體"/>
              <a:ea charset="-120" panose="020B0604030504040204" pitchFamily="34" typeface="微軟正黑體"/>
            </a:endParaRPr>
          </a:p>
          <a:p>
            <a:pPr indent="-342900" marL="342900">
              <a:buFont charset="0" panose="020B0604020202020204" pitchFamily="34" typeface="Arial"/>
              <a:buChar char="•"/>
            </a:pPr>
            <a:r>
              <a:rPr altLang="zh-TW" dirty="0" lang="en-US" smtClean="0" sz="2000">
                <a:solidFill>
                  <a:srgbClr val="FF0000"/>
                </a:solidFill>
                <a:uFillTx/>
                <a:latin charset="-120" panose="020B0604030504040204" pitchFamily="34" typeface="微軟正黑體"/>
                <a:ea charset="-120" panose="020B0604030504040204" pitchFamily="34" typeface="微軟正黑體"/>
              </a:rPr>
              <a:t>Strategy</a:t>
            </a:r>
            <a:r>
              <a:rPr altLang="en-US" dirty="0" lang="zh-TW" smtClean="0" sz="2000">
                <a:solidFill>
                  <a:srgbClr val="FF0000"/>
                </a:solidFill>
                <a:uFillTx/>
                <a:latin charset="-120" panose="020B0604030504040204" pitchFamily="34" typeface="微軟正黑體"/>
                <a:ea charset="-120" panose="020B0604030504040204" pitchFamily="34" typeface="微軟正黑體"/>
              </a:rPr>
              <a:t>是</a:t>
            </a:r>
            <a:r>
              <a:rPr altLang="zh-TW" dirty="0" lang="en-US" smtClean="0" sz="2000">
                <a:solidFill>
                  <a:srgbClr val="FF0000"/>
                </a:solidFill>
                <a:uFillTx/>
                <a:latin charset="-120" panose="020B0604030504040204" pitchFamily="34" typeface="微軟正黑體"/>
                <a:ea charset="-120" panose="020B0604030504040204" pitchFamily="34" typeface="微軟正黑體"/>
              </a:rPr>
              <a:t>Runtime</a:t>
            </a:r>
          </a:p>
          <a:p>
            <a:pPr indent="-342900" marL="342900">
              <a:buFont charset="0" panose="020B0604020202020204" pitchFamily="34" typeface="Arial"/>
              <a:buChar char="•"/>
            </a:pPr>
            <a:r>
              <a:rPr altLang="zh-TW" dirty="0" lang="en-US" smtClean="0" sz="2000">
                <a:solidFill>
                  <a:srgbClr val="FF0000"/>
                </a:solidFill>
                <a:uFillTx/>
                <a:latin charset="-120" panose="020B0604030504040204" pitchFamily="34" typeface="微軟正黑體"/>
                <a:ea charset="-120" panose="020B0604030504040204" pitchFamily="34" typeface="微軟正黑體"/>
              </a:rPr>
              <a:t>Template</a:t>
            </a:r>
            <a:r>
              <a:rPr altLang="en-US" dirty="0" lang="zh-TW" smtClean="0" sz="2000">
                <a:solidFill>
                  <a:srgbClr val="FF0000"/>
                </a:solidFill>
                <a:uFillTx/>
                <a:latin charset="-120" panose="020B0604030504040204" pitchFamily="34" typeface="微軟正黑體"/>
                <a:ea charset="-120" panose="020B0604030504040204" pitchFamily="34" typeface="微軟正黑體"/>
              </a:rPr>
              <a:t>是</a:t>
            </a:r>
            <a:r>
              <a:rPr altLang="zh-TW" dirty="0" lang="en-US" smtClean="0" sz="2000">
                <a:solidFill>
                  <a:srgbClr val="FF0000"/>
                </a:solidFill>
                <a:uFillTx/>
                <a:latin charset="-120" panose="020B0604030504040204" pitchFamily="34" typeface="微軟正黑體"/>
                <a:ea charset="-120" panose="020B0604030504040204" pitchFamily="34" typeface="微軟正黑體"/>
              </a:rPr>
              <a:t>Compiler Time</a:t>
            </a:r>
            <a:endParaRPr altLang="zh-TW" dirty="0" lang="en-US" sz="2000">
              <a:solidFill>
                <a:srgbClr val="FF0000"/>
              </a:solidFill>
              <a:uFillTx/>
              <a:latin charset="-120" panose="020B0604030504040204" pitchFamily="34" typeface="微軟正黑體"/>
              <a:ea charset="-120" panose="020B0604030504040204" pitchFamily="34" typeface="微軟正黑體"/>
            </a:endParaRPr>
          </a:p>
        </p:txBody>
      </p: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9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4" name="圖片 3"/>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479879" y="1169987"/>
            <a:ext cx="7158852" cy="5555796"/>
          </a:xfrm>
          <a:prstGeom prst="rect">
            <a:avLst/>
          </a:prstGeom>
        </p:spPr>
      </p:pic>
      <p:sp>
        <p:nvSpPr>
          <p:cNvPr xmlns:c="http://schemas.openxmlformats.org/drawingml/2006/chart" xmlns:pic="http://schemas.openxmlformats.org/drawingml/2006/picture" xmlns:dgm="http://schemas.openxmlformats.org/drawingml/2006/diagram" id="5" name="矩形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90410" y="4768395"/>
            <a:ext cx="3094504" cy="340633"/>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6" name="直線單箭頭接點 5"/>
          <p:cNvCxnSpPr xmlns:c="http://schemas.openxmlformats.org/drawingml/2006/chart" xmlns:pic="http://schemas.openxmlformats.org/drawingml/2006/picture" xmlns:dgm="http://schemas.openxmlformats.org/drawingml/2006/diagram">
            <a:stCxn id="5" idx="3"/>
            <a:endCxn id="7" idx="1"/>
          </p:cNvCxnSpPr>
          <p:nvPr/>
        </p:nvCxnSpPr>
        <p:spPr xmlns:c="http://schemas.openxmlformats.org/drawingml/2006/chart" xmlns:pic="http://schemas.openxmlformats.org/drawingml/2006/picture" xmlns:dgm="http://schemas.openxmlformats.org/drawingml/2006/diagram">
          <a:xfrm flipV="1">
            <a:off x="4484914" y="4768395"/>
            <a:ext cx="3563501" cy="170317"/>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7" name="文字方塊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048415" y="4583729"/>
            <a:ext cx="3882328"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lang="en-US" smtClean="0">
                <a:uFillTx/>
                <a:latin charset="-120" panose="020B0604030504040204" pitchFamily="34" typeface="微軟正黑體"/>
                <a:ea charset="-120" panose="020B0604030504040204" pitchFamily="34" typeface="微軟正黑體"/>
              </a:rPr>
              <a:t>Hook Method</a:t>
            </a:r>
          </a:p>
        </p:txBody>
      </p:sp>
      <p:sp>
        <p:nvSpPr>
          <p:cNvPr xmlns:c="http://schemas.openxmlformats.org/drawingml/2006/chart" xmlns:pic="http://schemas.openxmlformats.org/drawingml/2006/picture" xmlns:dgm="http://schemas.openxmlformats.org/drawingml/2006/diagram" id="13" name="文字方塊 1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903272" y="2288827"/>
            <a:ext cx="3882328" cy="1754326"/>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先定義一套</a:t>
            </a:r>
            <a:r>
              <a:rPr altLang="zh-TW" dirty="0" lang="en-US" smtClean="0">
                <a:uFillTx/>
                <a:latin charset="-120" panose="020B0604030504040204" pitchFamily="34" typeface="微軟正黑體"/>
                <a:ea charset="-120" panose="020B0604030504040204" pitchFamily="34" typeface="微軟正黑體"/>
              </a:rPr>
              <a:t>Template</a:t>
            </a:r>
          </a:p>
          <a:p>
            <a:r>
              <a:rPr altLang="en-US" dirty="0" lang="zh-TW" smtClean="0">
                <a:uFillTx/>
                <a:latin charset="-120" panose="020B0604030504040204" pitchFamily="34" typeface="微軟正黑體"/>
                <a:ea charset="-120" panose="020B0604030504040204" pitchFamily="34" typeface="微軟正黑體"/>
              </a:rPr>
              <a:t>並把</a:t>
            </a:r>
            <a:r>
              <a:rPr altLang="zh-TW" dirty="0" lang="en-US" smtClean="0">
                <a:uFillTx/>
                <a:latin charset="-120" panose="020B0604030504040204" pitchFamily="34" typeface="微軟正黑體"/>
                <a:ea charset="-120" panose="020B0604030504040204" pitchFamily="34" typeface="微軟正黑體"/>
              </a:rPr>
              <a:t>Template Method</a:t>
            </a:r>
            <a:r>
              <a:rPr altLang="en-US" dirty="0" lang="zh-TW" smtClean="0">
                <a:uFillTx/>
                <a:latin charset="-120" panose="020B0604030504040204" pitchFamily="34" typeface="微軟正黑體"/>
                <a:ea charset="-120" panose="020B0604030504040204" pitchFamily="34" typeface="微軟正黑體"/>
              </a:rPr>
              <a:t>寫好</a:t>
            </a:r>
            <a:endParaRPr altLang="zh-TW" dirty="0" lang="en-US" smtClean="0">
              <a:uFillTx/>
              <a:latin charset="-120" panose="020B0604030504040204" pitchFamily="34" typeface="微軟正黑體"/>
              <a:ea charset="-120" panose="020B0604030504040204" pitchFamily="34" typeface="微軟正黑體"/>
            </a:endParaRPr>
          </a:p>
          <a:p>
            <a:endParaRPr altLang="zh-TW" dirty="0" lang="en-US">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這裡的是一個遊戲 從</a:t>
            </a:r>
            <a:r>
              <a:rPr altLang="zh-TW" dirty="0" lang="en-US" smtClean="0">
                <a:uFillTx/>
                <a:latin charset="-120" panose="020B0604030504040204" pitchFamily="34" typeface="微軟正黑體"/>
                <a:ea charset="-120" panose="020B0604030504040204" pitchFamily="34" typeface="微軟正黑體"/>
              </a:rPr>
              <a:t>0</a:t>
            </a:r>
            <a:r>
              <a:rPr altLang="en-US" dirty="0" lang="zh-TW" smtClean="0">
                <a:uFillTx/>
                <a:latin charset="-120" panose="020B0604030504040204" pitchFamily="34" typeface="微軟正黑體"/>
                <a:ea charset="-120" panose="020B0604030504040204" pitchFamily="34" typeface="微軟正黑體"/>
              </a:rPr>
              <a:t>開始跑</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跑到</a:t>
            </a:r>
            <a:r>
              <a:rPr altLang="zh-TW" dirty="0" err="1" lang="en-US" smtClean="0">
                <a:uFillTx/>
                <a:latin charset="-120" panose="020B0604030504040204" pitchFamily="34" typeface="微軟正黑體"/>
                <a:ea charset="-120" panose="020B0604030504040204" pitchFamily="34" typeface="微軟正黑體"/>
              </a:rPr>
              <a:t>endofGame</a:t>
            </a:r>
            <a:r>
              <a:rPr altLang="zh-TW" dirty="0" lang="en-US" smtClean="0">
                <a:uFillTx/>
                <a:latin charset="-120" panose="020B0604030504040204" pitchFamily="34" typeface="微軟正黑體"/>
                <a:ea charset="-120" panose="020B0604030504040204" pitchFamily="34" typeface="微軟正黑體"/>
              </a:rPr>
              <a:t>()</a:t>
            </a:r>
            <a:r>
              <a:rPr altLang="en-US" dirty="0" lang="zh-TW" smtClean="0">
                <a:uFillTx/>
                <a:latin charset="-120" panose="020B0604030504040204" pitchFamily="34" typeface="微軟正黑體"/>
                <a:ea charset="-120" panose="020B0604030504040204" pitchFamily="34" typeface="微軟正黑體"/>
              </a:rPr>
              <a:t>回傳</a:t>
            </a:r>
            <a:r>
              <a:rPr altLang="zh-TW" dirty="0" lang="en-US" smtClean="0">
                <a:uFillTx/>
                <a:latin charset="-120" panose="020B0604030504040204" pitchFamily="34" typeface="微軟正黑體"/>
                <a:ea charset="-120" panose="020B0604030504040204" pitchFamily="34" typeface="微軟正黑體"/>
              </a:rPr>
              <a:t>true</a:t>
            </a:r>
            <a:r>
              <a:rPr altLang="en-US" dirty="0" lang="zh-TW" smtClean="0">
                <a:uFillTx/>
                <a:latin charset="-120" panose="020B0604030504040204" pitchFamily="34" typeface="微軟正黑體"/>
                <a:ea charset="-120" panose="020B0604030504040204" pitchFamily="34" typeface="微軟正黑體"/>
              </a:rPr>
              <a:t>則停止遊戲</a:t>
            </a:r>
            <a:endParaRPr altLang="zh-TW" dirty="0" lang="en-US" smtClean="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4" name="矩形 1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64800" y="2699658"/>
            <a:ext cx="3999085" cy="269534"/>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5" name="直線單箭頭接點 14"/>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4963885" y="2815771"/>
            <a:ext cx="3084530" cy="1952624"/>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9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pic>
        <p:nvPicPr>
          <p:cNvPr xmlns:c="http://schemas.openxmlformats.org/drawingml/2006/chart" xmlns:pic="http://schemas.openxmlformats.org/drawingml/2006/picture" xmlns:dgm="http://schemas.openxmlformats.org/drawingml/2006/diagram" id="12" name="圖片 1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2"/>
          <a:stretch>
            <a:fillRect/>
          </a:stretch>
        </p:blipFill>
        <p:spPr xmlns:c="http://schemas.openxmlformats.org/drawingml/2006/chart" xmlns:pic="http://schemas.openxmlformats.org/drawingml/2006/picture" xmlns:dgm="http://schemas.openxmlformats.org/drawingml/2006/diagram">
          <a:xfrm>
            <a:off x="7600497" y="184465"/>
            <a:ext cx="4562475" cy="1400175"/>
          </a:xfrm>
          <a:prstGeom prst="rect">
            <a:avLst/>
          </a:prstGeom>
        </p:spPr>
      </p:pic>
      <p:pic>
        <p:nvPicPr>
          <p:cNvPr xmlns:c="http://schemas.openxmlformats.org/drawingml/2006/chart" xmlns:pic="http://schemas.openxmlformats.org/drawingml/2006/picture" xmlns:dgm="http://schemas.openxmlformats.org/drawingml/2006/diagram" id="2" name="圖片 1"/>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3"/>
          <a:stretch>
            <a:fillRect/>
          </a:stretch>
        </p:blipFill>
        <p:spPr xmlns:c="http://schemas.openxmlformats.org/drawingml/2006/chart" xmlns:pic="http://schemas.openxmlformats.org/drawingml/2006/picture" xmlns:dgm="http://schemas.openxmlformats.org/drawingml/2006/diagram">
          <a:xfrm>
            <a:off x="853970" y="1019175"/>
            <a:ext cx="6629400" cy="5838825"/>
          </a:xfrm>
          <a:prstGeom prst="rect">
            <a:avLst/>
          </a:prstGeom>
        </p:spPr>
      </p:pic>
      <p:sp>
        <p:nvSpPr>
          <p:cNvPr xmlns:c="http://schemas.openxmlformats.org/drawingml/2006/chart" xmlns:pic="http://schemas.openxmlformats.org/drawingml/2006/picture" xmlns:dgm="http://schemas.openxmlformats.org/drawingml/2006/diagram" id="5" name="矩形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567651" y="4291012"/>
            <a:ext cx="2005933" cy="311605"/>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6" name="直線單箭頭接點 5"/>
          <p:cNvCxnSpPr xmlns:c="http://schemas.openxmlformats.org/drawingml/2006/chart" xmlns:pic="http://schemas.openxmlformats.org/drawingml/2006/picture" xmlns:dgm="http://schemas.openxmlformats.org/drawingml/2006/diagram">
            <a:stCxn id="5" idx="3"/>
            <a:endCxn id="7" idx="1"/>
          </p:cNvCxnSpPr>
          <p:nvPr/>
        </p:nvCxnSpPr>
        <p:spPr xmlns:c="http://schemas.openxmlformats.org/drawingml/2006/chart" xmlns:pic="http://schemas.openxmlformats.org/drawingml/2006/picture" xmlns:dgm="http://schemas.openxmlformats.org/drawingml/2006/diagram">
          <a:xfrm>
            <a:off x="3573584" y="4446815"/>
            <a:ext cx="4355995" cy="413913"/>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7" name="文字方塊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929579" y="4676062"/>
            <a:ext cx="2605071" cy="369332"/>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en-US" dirty="0" lang="zh-TW" smtClean="0">
                <a:uFillTx/>
                <a:latin charset="-120" panose="020B0604030504040204" pitchFamily="34" typeface="微軟正黑體"/>
                <a:ea charset="-120" panose="020B0604030504040204" pitchFamily="34" typeface="微軟正黑體"/>
              </a:rPr>
              <a:t>這裡設定超過</a:t>
            </a:r>
            <a:r>
              <a:rPr altLang="zh-TW" dirty="0" lang="en-US" smtClean="0">
                <a:uFillTx/>
                <a:latin charset="-120" panose="020B0604030504040204" pitchFamily="34" typeface="微軟正黑體"/>
                <a:ea charset="-120" panose="020B0604030504040204" pitchFamily="34" typeface="微軟正黑體"/>
              </a:rPr>
              <a:t>15</a:t>
            </a:r>
            <a:r>
              <a:rPr altLang="en-US" dirty="0" lang="zh-TW" smtClean="0">
                <a:uFillTx/>
                <a:latin charset="-120" panose="020B0604030504040204" pitchFamily="34" typeface="微軟正黑體"/>
                <a:ea charset="-120" panose="020B0604030504040204" pitchFamily="34" typeface="微軟正黑體"/>
              </a:rPr>
              <a:t>就停止</a:t>
            </a:r>
            <a:endParaRPr altLang="zh-TW" dirty="0" lang="en-US" smtClean="0">
              <a:uFillTx/>
              <a:latin charset="-120" panose="020B0604030504040204" pitchFamily="34" typeface="微軟正黑體"/>
              <a:ea charset="-120" panose="020B0604030504040204" pitchFamily="34" typeface="微軟正黑體"/>
            </a:endParaRPr>
          </a:p>
        </p:txBody>
      </p:sp>
      <p:sp>
        <p:nvSpPr>
          <p:cNvPr xmlns:c="http://schemas.openxmlformats.org/drawingml/2006/chart" xmlns:pic="http://schemas.openxmlformats.org/drawingml/2006/picture" xmlns:dgm="http://schemas.openxmlformats.org/drawingml/2006/diagram" id="13" name="文字方塊 1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929579" y="2362629"/>
            <a:ext cx="3882328"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altLang="zh-TW" dirty="0" err="1" lang="en-US" smtClean="0">
                <a:uFillTx/>
                <a:latin charset="-120" panose="020B0604030504040204" pitchFamily="34" typeface="微軟正黑體"/>
                <a:ea charset="-120" panose="020B0604030504040204" pitchFamily="34" typeface="微軟正黑體"/>
              </a:rPr>
              <a:t>Contrete</a:t>
            </a:r>
            <a:r>
              <a:rPr altLang="en-US" dirty="0" lang="zh-TW" smtClean="0">
                <a:uFillTx/>
                <a:latin charset="-120" panose="020B0604030504040204" pitchFamily="34" typeface="微軟正黑體"/>
                <a:ea charset="-120" panose="020B0604030504040204" pitchFamily="34" typeface="微軟正黑體"/>
              </a:rPr>
              <a:t> </a:t>
            </a:r>
            <a:r>
              <a:rPr altLang="zh-TW" dirty="0" lang="en-US" smtClean="0">
                <a:uFillTx/>
                <a:latin charset="-120" panose="020B0604030504040204" pitchFamily="34" typeface="微軟正黑體"/>
                <a:ea charset="-120" panose="020B0604030504040204" pitchFamily="34" typeface="微軟正黑體"/>
              </a:rPr>
              <a:t>Template</a:t>
            </a:r>
          </a:p>
          <a:p>
            <a:r>
              <a:rPr altLang="en-US" dirty="0" lang="zh-TW" smtClean="0">
                <a:uFillTx/>
                <a:latin charset="-120" panose="020B0604030504040204" pitchFamily="34" typeface="微軟正黑體"/>
                <a:ea charset="-120" panose="020B0604030504040204" pitchFamily="34" typeface="微軟正黑體"/>
              </a:rPr>
              <a:t>根據複寫掉的方法</a:t>
            </a:r>
            <a:endParaRPr altLang="zh-TW" dirty="0" lang="en-US" smtClean="0">
              <a:uFillTx/>
              <a:latin charset="-120" panose="020B0604030504040204" pitchFamily="34" typeface="微軟正黑體"/>
              <a:ea charset="-120" panose="020B0604030504040204" pitchFamily="34" typeface="微軟正黑體"/>
            </a:endParaRPr>
          </a:p>
          <a:p>
            <a:r>
              <a:rPr altLang="en-US" dirty="0" lang="zh-TW" smtClean="0">
                <a:uFillTx/>
                <a:latin charset="-120" panose="020B0604030504040204" pitchFamily="34" typeface="微軟正黑體"/>
                <a:ea charset="-120" panose="020B0604030504040204" pitchFamily="34" typeface="微軟正黑體"/>
              </a:rPr>
              <a:t>會執行不一樣的方法</a:t>
            </a:r>
            <a:endParaRPr altLang="zh-TW" dirty="0" lang="en-US" smtClean="0">
              <a:uFillTx/>
              <a:latin charset="-120" panose="020B0604030504040204" pitchFamily="34" typeface="微軟正黑體"/>
              <a:ea charset="-120" panose="020B0604030504040204" pitchFamily="34" typeface="微軟正黑體"/>
            </a:endParaRPr>
          </a:p>
        </p:txBody>
      </p:sp>
      <p:pic>
        <p:nvPicPr>
          <p:cNvPr xmlns:c="http://schemas.openxmlformats.org/drawingml/2006/chart" xmlns:pic="http://schemas.openxmlformats.org/drawingml/2006/picture" xmlns:dgm="http://schemas.openxmlformats.org/drawingml/2006/diagram" id="10" name="圖片 9"/>
          <p:cNvPicPr xmlns:c="http://schemas.openxmlformats.org/drawingml/2006/chart" xmlns:pic="http://schemas.openxmlformats.org/drawingml/2006/picture" xmlns:dgm="http://schemas.openxmlformats.org/drawingml/2006/diagram">
            <a:picLocks noChangeAspect="1"/>
          </p:cNvPicPr>
          <p:nvPr/>
        </p:nvPicPr>
        <p:blipFill xmlns:c="http://schemas.openxmlformats.org/drawingml/2006/chart" xmlns:pic="http://schemas.openxmlformats.org/drawingml/2006/picture" xmlns:dgm="http://schemas.openxmlformats.org/drawingml/2006/diagram">
          <a:blip r:embed="rId4"/>
          <a:stretch>
            <a:fillRect/>
          </a:stretch>
        </p:blipFill>
        <p:spPr xmlns:c="http://schemas.openxmlformats.org/drawingml/2006/chart" xmlns:pic="http://schemas.openxmlformats.org/drawingml/2006/picture" xmlns:dgm="http://schemas.openxmlformats.org/drawingml/2006/diagram">
          <a:xfrm>
            <a:off x="10386786" y="1995032"/>
            <a:ext cx="1776186" cy="4440465"/>
          </a:xfrm>
          <a:prstGeom prst="rect">
            <a:avLst/>
          </a:prstGeom>
        </p:spPr>
      </p:pic>
      <p:sp>
        <p:nvSpPr>
          <p:cNvPr xmlns:c="http://schemas.openxmlformats.org/drawingml/2006/chart" xmlns:pic="http://schemas.openxmlformats.org/drawingml/2006/picture" xmlns:dgm="http://schemas.openxmlformats.org/drawingml/2006/diagram" id="15" name="矩形 1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8380853" y="658655"/>
            <a:ext cx="2838690" cy="543118"/>
          </a:xfrm>
          <a:prstGeom prst="rect">
            <a:avLst/>
          </a:prstGeom>
          <a:noFill/>
          <a:ln w="38100">
            <a:solidFill>
              <a:srgbClr val="FF0000"/>
            </a:solid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altLang="en-US" lang="zh-TW">
              <a:uFillTx/>
            </a:endParaRPr>
          </a:p>
        </p:txBody>
      </p:sp>
      <p:cxnSp>
        <p:nvCxnSpPr>
          <p:cNvPr xmlns:c="http://schemas.openxmlformats.org/drawingml/2006/chart" xmlns:pic="http://schemas.openxmlformats.org/drawingml/2006/picture" xmlns:dgm="http://schemas.openxmlformats.org/drawingml/2006/diagram" id="16" name="直線單箭頭接點 15"/>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10202985" y="1201773"/>
            <a:ext cx="331665" cy="857057"/>
          </a:xfrm>
          <a:prstGeom prst="straightConnector1">
            <a:avLst/>
          </a:prstGeom>
          <a:ln w="57150">
            <a:solidFill>
              <a:srgbClr val="FF0000"/>
            </a:solidFill>
            <a:tailEnd type="triangle"/>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theme/theme1.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panose="020F0302020204030204"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panose="020F0502020204030204"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algn="ctr" cap="flat" cmpd="sng" w="6350">
          <a:solidFill>
            <a:schemeClr val="phClr"/>
          </a:solidFill>
          <a:prstDash val="solid"/>
          <a:miter lim="800000"/>
        </a:ln>
        <a:ln algn="ctr" cap="flat" cmpd="sng" w="12700">
          <a:solidFill>
            <a:schemeClr val="phClr"/>
          </a:solidFill>
          <a:prstDash val="solid"/>
          <a:miter lim="800000"/>
        </a:ln>
        <a:ln algn="ctr" cap="flat" cmpd="sng" w="19050">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