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8"/>
  </p:notesMasterIdLst>
  <p:sldIdLst>
    <p:sldId id="365" r:id="rId2"/>
    <p:sldId id="549" r:id="rId3"/>
    <p:sldId id="546" r:id="rId4"/>
    <p:sldId id="547" r:id="rId5"/>
    <p:sldId id="374" r:id="rId6"/>
    <p:sldId id="483" r:id="rId7"/>
    <p:sldId id="548" r:id="rId8"/>
    <p:sldId id="485" r:id="rId9"/>
    <p:sldId id="369" r:id="rId10"/>
    <p:sldId id="371" r:id="rId11"/>
    <p:sldId id="474" r:id="rId12"/>
    <p:sldId id="475" r:id="rId13"/>
    <p:sldId id="555" r:id="rId14"/>
    <p:sldId id="561" r:id="rId15"/>
    <p:sldId id="559" r:id="rId16"/>
    <p:sldId id="560" r:id="rId17"/>
    <p:sldId id="557" r:id="rId18"/>
    <p:sldId id="558" r:id="rId19"/>
    <p:sldId id="562" r:id="rId20"/>
    <p:sldId id="563" r:id="rId21"/>
    <p:sldId id="386" r:id="rId22"/>
    <p:sldId id="494" r:id="rId23"/>
    <p:sldId id="492" r:id="rId24"/>
    <p:sldId id="493" r:id="rId25"/>
    <p:sldId id="392" r:id="rId26"/>
    <p:sldId id="502" r:id="rId27"/>
    <p:sldId id="501" r:id="rId28"/>
    <p:sldId id="500" r:id="rId29"/>
    <p:sldId id="567" r:id="rId30"/>
    <p:sldId id="579" r:id="rId31"/>
    <p:sldId id="577" r:id="rId32"/>
    <p:sldId id="578" r:id="rId33"/>
    <p:sldId id="409" r:id="rId34"/>
    <p:sldId id="508" r:id="rId35"/>
    <p:sldId id="506" r:id="rId36"/>
    <p:sldId id="507" r:id="rId37"/>
    <p:sldId id="413" r:id="rId38"/>
    <p:sldId id="498" r:id="rId39"/>
    <p:sldId id="479" r:id="rId40"/>
    <p:sldId id="499" r:id="rId41"/>
    <p:sldId id="418" r:id="rId42"/>
    <p:sldId id="416" r:id="rId43"/>
    <p:sldId id="588" r:id="rId44"/>
    <p:sldId id="589" r:id="rId45"/>
    <p:sldId id="423" r:id="rId46"/>
    <p:sldId id="505" r:id="rId47"/>
    <p:sldId id="503" r:id="rId48"/>
    <p:sldId id="504" r:id="rId49"/>
    <p:sldId id="569" r:id="rId50"/>
    <p:sldId id="580" r:id="rId51"/>
    <p:sldId id="581" r:id="rId52"/>
    <p:sldId id="570" r:id="rId53"/>
    <p:sldId id="434" r:id="rId54"/>
    <p:sldId id="476" r:id="rId55"/>
    <p:sldId id="477" r:id="rId56"/>
    <p:sldId id="478" r:id="rId57"/>
    <p:sldId id="571" r:id="rId58"/>
    <p:sldId id="572" r:id="rId59"/>
    <p:sldId id="573" r:id="rId60"/>
    <p:sldId id="574" r:id="rId61"/>
    <p:sldId id="575" r:id="rId62"/>
    <p:sldId id="583" r:id="rId63"/>
    <p:sldId id="582" r:id="rId64"/>
    <p:sldId id="576" r:id="rId65"/>
    <p:sldId id="447" r:id="rId66"/>
    <p:sldId id="278" r:id="rId67"/>
    <p:sldId id="553" r:id="rId68"/>
    <p:sldId id="554" r:id="rId69"/>
    <p:sldId id="456" r:id="rId70"/>
    <p:sldId id="539" r:id="rId71"/>
    <p:sldId id="535" r:id="rId72"/>
    <p:sldId id="536" r:id="rId73"/>
    <p:sldId id="458" r:id="rId74"/>
    <p:sldId id="489" r:id="rId75"/>
    <p:sldId id="490" r:id="rId76"/>
    <p:sldId id="491" r:id="rId77"/>
    <p:sldId id="584" r:id="rId78"/>
    <p:sldId id="587" r:id="rId79"/>
    <p:sldId id="586" r:id="rId80"/>
    <p:sldId id="585" r:id="rId81"/>
    <p:sldId id="465" r:id="rId82"/>
    <p:sldId id="295" r:id="rId83"/>
    <p:sldId id="480" r:id="rId84"/>
    <p:sldId id="482" r:id="rId85"/>
    <p:sldId id="466" r:id="rId86"/>
    <p:sldId id="497" r:id="rId87"/>
    <p:sldId id="495" r:id="rId88"/>
    <p:sldId id="496" r:id="rId89"/>
    <p:sldId id="471" r:id="rId90"/>
    <p:sldId id="566" r:id="rId91"/>
    <p:sldId id="564" r:id="rId92"/>
    <p:sldId id="565" r:id="rId93"/>
    <p:sldId id="435" r:id="rId94"/>
    <p:sldId id="258" r:id="rId95"/>
    <p:sldId id="472" r:id="rId96"/>
    <p:sldId id="378" r:id="rId97"/>
  </p:sldIdLst>
  <p:sldSz cx="12192000" cy="6858000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5" autoAdjust="0"/>
  </p:normalViewPr>
  <p:slideViewPr>
    <p:cSldViewPr snapToGrid="0">
      <p:cViewPr>
        <p:scale>
          <a:sx n="80" d="100"/>
          <a:sy n="80" d="100"/>
        </p:scale>
        <p:origin x="354" y="6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4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3E09C-FADF-42EE-A288-3A7F1548E9F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584F-E1C0-4059-A743-76E657EE3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2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雖然</a:t>
            </a:r>
            <a:r>
              <a:rPr lang="en-US" altLang="zh-TW" dirty="0" smtClean="0"/>
              <a:t>ConcretFactory1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做不到</a:t>
            </a:r>
            <a:r>
              <a:rPr lang="en-US" altLang="zh-TW" baseline="0" dirty="0" smtClean="0"/>
              <a:t>Create B </a:t>
            </a:r>
            <a:r>
              <a:rPr lang="zh-TW" altLang="en-US" baseline="0" dirty="0" smtClean="0"/>
              <a:t>但是還是必須</a:t>
            </a:r>
            <a:r>
              <a:rPr lang="en-US" altLang="zh-TW" baseline="0" dirty="0" smtClean="0"/>
              <a:t>public </a:t>
            </a:r>
            <a:r>
              <a:rPr lang="zh-TW" altLang="en-US" baseline="0" dirty="0" smtClean="0"/>
              <a:t>這個方法(</a:t>
            </a:r>
            <a:r>
              <a:rPr lang="en-US" altLang="zh-TW" baseline="0" dirty="0" smtClean="0"/>
              <a:t>return null)</a:t>
            </a:r>
          </a:p>
          <a:p>
            <a:r>
              <a:rPr lang="en-US" altLang="zh-TW" dirty="0" smtClean="0"/>
              <a:t>2.Abstract</a:t>
            </a:r>
            <a:r>
              <a:rPr lang="en-US" altLang="zh-TW" baseline="0" dirty="0" smtClean="0"/>
              <a:t>Factory</a:t>
            </a:r>
            <a:r>
              <a:rPr lang="zh-TW" altLang="en-US" baseline="0" dirty="0" smtClean="0"/>
              <a:t>是定義方法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getColor,getShape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而且是</a:t>
            </a:r>
            <a:r>
              <a:rPr lang="en-US" altLang="zh-TW" baseline="0" dirty="0" smtClean="0"/>
              <a:t>Color </a:t>
            </a:r>
            <a:r>
              <a:rPr lang="en-US" altLang="zh-TW" baseline="0" dirty="0" err="1" smtClean="0"/>
              <a:t>getColor</a:t>
            </a:r>
            <a:r>
              <a:rPr lang="en-US" altLang="zh-TW" baseline="0" dirty="0" smtClean="0"/>
              <a:t> (Color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interface)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592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4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9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24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8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1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3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72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209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8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雖然</a:t>
            </a:r>
            <a:r>
              <a:rPr lang="en-US" altLang="zh-TW" dirty="0" smtClean="0"/>
              <a:t>ConcretFactory1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做不到</a:t>
            </a:r>
            <a:r>
              <a:rPr lang="en-US" altLang="zh-TW" baseline="0" dirty="0" smtClean="0"/>
              <a:t>Create B </a:t>
            </a:r>
            <a:r>
              <a:rPr lang="zh-TW" altLang="en-US" baseline="0" dirty="0" smtClean="0"/>
              <a:t>但是還是必須</a:t>
            </a:r>
            <a:r>
              <a:rPr lang="en-US" altLang="zh-TW" baseline="0" dirty="0" smtClean="0"/>
              <a:t>public </a:t>
            </a:r>
            <a:r>
              <a:rPr lang="zh-TW" altLang="en-US" baseline="0" dirty="0" smtClean="0"/>
              <a:t>這個方法(</a:t>
            </a:r>
            <a:r>
              <a:rPr lang="en-US" altLang="zh-TW" baseline="0" dirty="0" smtClean="0"/>
              <a:t>return null)</a:t>
            </a:r>
          </a:p>
          <a:p>
            <a:r>
              <a:rPr lang="en-US" altLang="zh-TW" dirty="0" smtClean="0"/>
              <a:t>2.Abstract</a:t>
            </a:r>
            <a:r>
              <a:rPr lang="en-US" altLang="zh-TW" baseline="0" dirty="0" smtClean="0"/>
              <a:t>Factory</a:t>
            </a:r>
            <a:r>
              <a:rPr lang="zh-TW" altLang="en-US" baseline="0" dirty="0" smtClean="0"/>
              <a:t>是定義方法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getColor,getShape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而且是</a:t>
            </a:r>
            <a:r>
              <a:rPr lang="en-US" altLang="zh-TW" baseline="0" dirty="0" smtClean="0"/>
              <a:t>Color </a:t>
            </a:r>
            <a:r>
              <a:rPr lang="en-US" altLang="zh-TW" baseline="0" dirty="0" err="1" smtClean="0"/>
              <a:t>getColor</a:t>
            </a:r>
            <a:r>
              <a:rPr lang="en-US" altLang="zh-TW" baseline="0" dirty="0" smtClean="0"/>
              <a:t> (Color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interface)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39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47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206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2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09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18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039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62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https://blog.csdn.net/zhengzhb/article/details/7568676</a:t>
            </a:r>
          </a:p>
          <a:p>
            <a:r>
              <a:rPr lang="en-US" altLang="zh-TW" dirty="0" smtClean="0"/>
              <a:t>https://zhuanlan.zhihu.com/p/31218655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16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第一個沒有在做事 丟給第二個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46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（客户）：负责创建一个具体的命令（</a:t>
            </a:r>
            <a:r>
              <a:rPr lang="en-US" altLang="zh-TW" dirty="0" smtClean="0"/>
              <a:t>Concrete Command</a:t>
            </a:r>
            <a:r>
              <a:rPr lang="zh-TW" altLang="en-US" dirty="0" smtClean="0"/>
              <a:t>） </a:t>
            </a:r>
          </a:p>
          <a:p>
            <a:r>
              <a:rPr lang="en-US" altLang="zh-TW" dirty="0" smtClean="0"/>
              <a:t>Invoker</a:t>
            </a:r>
            <a:r>
              <a:rPr lang="zh-TW" altLang="en-US" dirty="0" smtClean="0"/>
              <a:t>（调用者）：调用者持有一个命令对象，并在某个时刻调用命令对象的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smtClean="0"/>
              <a:t>Command</a:t>
            </a:r>
            <a:r>
              <a:rPr lang="zh-TW" altLang="en-US" dirty="0" smtClean="0"/>
              <a:t>（命令接口）：包含命令对象的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方法和 </a:t>
            </a:r>
            <a:r>
              <a:rPr lang="en-US" altLang="zh-TW" dirty="0" smtClean="0"/>
              <a:t>undo()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err="1" smtClean="0"/>
              <a:t>ConcreteCommand</a:t>
            </a:r>
            <a:r>
              <a:rPr lang="zh-TW" altLang="en-US" dirty="0" smtClean="0"/>
              <a:t>（具体命令）：实现命令接口。包括两个操作，执行命令和撤销命令。 </a:t>
            </a:r>
          </a:p>
          <a:p>
            <a:r>
              <a:rPr lang="en-US" altLang="zh-TW" dirty="0" smtClean="0"/>
              <a:t>Receiver</a:t>
            </a:r>
            <a:r>
              <a:rPr lang="zh-TW" altLang="en-US" dirty="0" smtClean="0"/>
              <a:t>（接收者）：接受命令并执行。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组合命令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你可将多个命令装配成一个组合命令，即可以比较容易地设计一个命令队列和宏命令。一般说来，组合命令是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模式的一个实例。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1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0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937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68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440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327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97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392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351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988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88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1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094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95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847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08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68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78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786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Hook</a:t>
            </a:r>
            <a:r>
              <a:rPr lang="zh-TW" altLang="en-US" dirty="0" smtClean="0"/>
              <a:t>不能為抽象，</a:t>
            </a:r>
            <a:r>
              <a:rPr lang="en-US" altLang="zh-TW" dirty="0" smtClean="0"/>
              <a:t>class hook( ){</a:t>
            </a:r>
            <a:r>
              <a:rPr lang="en-US" altLang="zh-TW" baseline="0" dirty="0" smtClean="0"/>
              <a:t>  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Template</a:t>
            </a:r>
            <a:r>
              <a:rPr lang="zh-TW" altLang="en-US" baseline="0" dirty="0" smtClean="0"/>
              <a:t> 究竟是順序不能改還是內容不能改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待考證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課本是指順序不能改 下面不寫死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04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016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11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Visitor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訪問的人   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visitable</a:t>
            </a:r>
            <a:r>
              <a:rPr lang="en-US" altLang="zh-TW" baseline="0" dirty="0" smtClean="0"/>
              <a:t>(element)</a:t>
            </a:r>
            <a:r>
              <a:rPr lang="zh-TW" altLang="en-US" baseline="0" dirty="0" smtClean="0"/>
              <a:t>被訪問的人 有</a:t>
            </a:r>
            <a:r>
              <a:rPr lang="en-US" altLang="zh-TW" baseline="0" dirty="0" smtClean="0"/>
              <a:t>accept</a:t>
            </a:r>
            <a:r>
              <a:rPr lang="zh-TW" altLang="en-US" baseline="0" dirty="0" smtClean="0"/>
              <a:t>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7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547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Visitor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訪問的人   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visitable</a:t>
            </a:r>
            <a:r>
              <a:rPr lang="en-US" altLang="zh-TW" baseline="0" dirty="0" smtClean="0"/>
              <a:t>(element)</a:t>
            </a:r>
            <a:r>
              <a:rPr lang="zh-TW" altLang="en-US" baseline="0" dirty="0" smtClean="0"/>
              <a:t>被訪問的人 有</a:t>
            </a:r>
            <a:r>
              <a:rPr lang="en-US" altLang="zh-TW" baseline="0" dirty="0" smtClean="0"/>
              <a:t>accept</a:t>
            </a:r>
            <a:r>
              <a:rPr lang="zh-TW" altLang="en-US" baseline="0" dirty="0" smtClean="0"/>
              <a:t>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47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679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13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5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7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6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5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按一下以編輯母片副標題樣式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A5710E3-C29A-4159-9E37-AEBB72BEE2CB}" type="datetimeFigureOut">
              <a:rPr lang="zh-TW" altLang="en-US" smtClean="0">
                <a:uFillTx/>
              </a:rPr>
              <a:t>2018/12/28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zh-TW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DesignPattern/" TargetMode="External"/><Relationship Id="rId7" Type="http://schemas.openxmlformats.org/officeDocument/2006/relationships/hyperlink" Target="https://zhuanlan.zhihu.com/shejimoshi" TargetMode="External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yyen999.gitbooks.io/-study-design-pattern-in-java/content/" TargetMode="External"/><Relationship Id="rId5" Type="http://schemas.openxmlformats.org/officeDocument/2006/relationships/hyperlink" Target="https://en.wikipedia.org/wiki/Design_Patterns" TargetMode="External"/><Relationship Id="rId4" Type="http://schemas.openxmlformats.org/officeDocument/2006/relationships/hyperlink" Target="http://design-patterns.readthedocs.io/zh_CN/late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6254" y="817274"/>
            <a:ext cx="4752109" cy="623598"/>
          </a:xfrm>
        </p:spPr>
        <p:txBody>
          <a:bodyPr>
            <a:noAutofit/>
          </a:bodyPr>
          <a:lstStyle/>
          <a:p>
            <a:r>
              <a:rPr lang="en-US" altLang="zh-TW" sz="2800" b="1" u="sng" dirty="0"/>
              <a:t> </a:t>
            </a:r>
            <a:r>
              <a:rPr lang="en-US" altLang="zh-TW" sz="2800" b="1" u="sng" dirty="0" smtClean="0"/>
              <a:t>1. Abstract Factory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抽象工廠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08" y="1440872"/>
            <a:ext cx="70796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an interface for creating families of related or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 without specifying their concrete classes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提供用於創建相關或從屬對象族的接口，而無需指定其具體類。</a:t>
            </a:r>
          </a:p>
        </p:txBody>
      </p:sp>
      <p:sp>
        <p:nvSpPr>
          <p:cNvPr id="8" name="矩形 7"/>
          <p:cNvSpPr/>
          <p:nvPr/>
        </p:nvSpPr>
        <p:spPr>
          <a:xfrm>
            <a:off x="942108" y="2771186"/>
            <a:ext cx="44781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相似產品 不同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 變成不同產品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(A1)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工廠生產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(F1)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ddias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工廠生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(F2) 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addias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(A2)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以圖來說有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兩種產品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Factory1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生產的是產品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Factory2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生產的是產品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A2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7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0" y="1539823"/>
            <a:ext cx="11269119" cy="38110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921720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）→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73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3" y="888117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我現在要製造一輛車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3" y="1355599"/>
            <a:ext cx="4306033" cy="54708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355598"/>
            <a:ext cx="4742751" cy="54442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312" y="6337016"/>
            <a:ext cx="1731264" cy="5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9" y="1284010"/>
            <a:ext cx="3835981" cy="54459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322656"/>
            <a:ext cx="5833624" cy="4234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227" y="6667524"/>
            <a:ext cx="914286" cy="1904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3503" y="888117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304801" y="872836"/>
            <a:ext cx="4572000" cy="5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Prototype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原型模式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Specify the kinds of objects to create using a prototypical instance,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objects by copying this prototype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使用原型實例指定要創建的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類型，然後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對象複製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此原型的對象。</a:t>
            </a: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942108" y="3086126"/>
            <a:ext cx="4959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簡單來說就是用來複製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是原體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ConcretePrototype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就是複製體</a:t>
            </a:r>
            <a:endParaRPr lang="en-US" altLang="zh-CN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很簡單，問題在於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如何去複製</a:t>
            </a:r>
            <a:endParaRPr lang="en-US" altLang="zh-TW" sz="1600" b="1" dirty="0" smtClean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Copy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當原型被修改，複製體也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跟著改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Copy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當原型被修改，複製體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跟著改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0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0" y="864712"/>
            <a:ext cx="10620760" cy="52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3" y="973461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" y="1355600"/>
            <a:ext cx="4053783" cy="4486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72" y="6120242"/>
            <a:ext cx="4080028" cy="7377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284225"/>
            <a:ext cx="5064537" cy="37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Singleton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單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Ensure a class only has one instance, and provide a global point of access to it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確保一個類只有一個實例，並提供一個全局訪問點。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942108" y="2618164"/>
            <a:ext cx="6653654" cy="672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就是要確保物件只有</a:t>
            </a:r>
            <a:r>
              <a:rPr lang="zh-TW" altLang="en-US" sz="16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實例可以被重複使用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所以常常是被使用率極高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重複存取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的原件才會這樣做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1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28" y="1946536"/>
            <a:ext cx="8080543" cy="30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3" y="973461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EagerSingleton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3" y="1379413"/>
            <a:ext cx="5249112" cy="3624387"/>
          </a:xfrm>
          <a:prstGeom prst="rect">
            <a:avLst/>
          </a:prstGeom>
        </p:spPr>
      </p:pic>
      <p:sp>
        <p:nvSpPr>
          <p:cNvPr id="8" name="文字方塊 7"/>
          <p:cNvSpPr txBox="1">
            <a:spLocks/>
          </p:cNvSpPr>
          <p:nvPr/>
        </p:nvSpPr>
        <p:spPr>
          <a:xfrm>
            <a:off x="3319557" y="5534175"/>
            <a:ext cx="362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在一開始就先建造好實例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反正反覆存取一定會用到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需要的時候直接回傳同一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2" y="677663"/>
            <a:ext cx="11662816" cy="55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3" y="1355600"/>
            <a:ext cx="5264393" cy="42916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3503" y="973461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LazySingleton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2995699" y="573697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若為否則在此時建造實體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在取得實體時判斷是否已經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建造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1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51738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Adapter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轉接器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Convert </a:t>
            </a:r>
            <a:r>
              <a:rPr lang="en-US" altLang="zh-TW" sz="1600" b="1" dirty="0" smtClean="0"/>
              <a:t>the </a:t>
            </a:r>
            <a:r>
              <a:rPr lang="en-US" altLang="zh-TW" sz="1600" b="1" dirty="0"/>
              <a:t>interface of a class into another interface clients expect. 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Adapter </a:t>
            </a:r>
            <a:r>
              <a:rPr lang="en-US" altLang="zh-TW" sz="1600" b="1" dirty="0"/>
              <a:t>lets classes work together that couldn't otherwise because of incompatible interfaces</a:t>
            </a:r>
            <a:r>
              <a:rPr lang="en-US" altLang="zh-TW" sz="1600" b="1" dirty="0" smtClean="0"/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將類的接口轉換為客戶期望的另一個接口。 適配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器由於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不兼容的接口，類無法協同工作。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094508" y="268449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模式分為三種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只是換成了用多重繼承的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多繼承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不支援多重繼承故不討論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中繼承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使用者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就會認為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的方法來做成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(interface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較少使用故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不討論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  <p:sp>
        <p:nvSpPr>
          <p:cNvPr id="15" name="矩形 14"/>
          <p:cNvSpPr/>
          <p:nvPr/>
        </p:nvSpPr>
        <p:spPr>
          <a:xfrm>
            <a:off x="6096000" y="268449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【Adapter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.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Proxy】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解決現有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在新環境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中的不足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解決直接訪問對象時出現的問題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09181" y="3590038"/>
            <a:ext cx="7573637" cy="3064762"/>
            <a:chOff x="561416" y="1130300"/>
            <a:chExt cx="11069168" cy="447927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416" y="1248429"/>
              <a:ext cx="11069168" cy="436114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圓角矩形 5"/>
            <p:cNvSpPr/>
            <p:nvPr/>
          </p:nvSpPr>
          <p:spPr>
            <a:xfrm>
              <a:off x="1079500" y="1130300"/>
              <a:ext cx="2184400" cy="698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81" y="237067"/>
            <a:ext cx="7742680" cy="3191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72349" b="-1"/>
          <a:stretch/>
        </p:blipFill>
        <p:spPr>
          <a:xfrm>
            <a:off x="6319801" y="1428042"/>
            <a:ext cx="5653551" cy="17977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3502" y="781710"/>
            <a:ext cx="7802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機充電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 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220V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轉為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DC 5V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充電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Adapter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個電源的轉接頭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AC220v —&gt;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DC5V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88" y="6505575"/>
            <a:ext cx="2028825" cy="3524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1" y="1428041"/>
            <a:ext cx="5691591" cy="47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72791"/>
          <a:stretch/>
        </p:blipFill>
        <p:spPr>
          <a:xfrm>
            <a:off x="6165384" y="1271174"/>
            <a:ext cx="5972315" cy="1586325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7118" y="901842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基本架構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8" y="1271174"/>
            <a:ext cx="5373662" cy="49955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439" y="6632566"/>
            <a:ext cx="1058561" cy="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 Bridge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橋接模式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Decouple an abstraction from its implementation so that the two can vary independently</a:t>
            </a:r>
            <a:r>
              <a:rPr lang="en-US" altLang="zh-TW" sz="1600" b="1" dirty="0" smtClean="0"/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將抽象與其實現分離，以使兩者可以獨立變化。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1808" y="270649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Abstraction)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有三種框架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Implementor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有四種實作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那總共就有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3x4=12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種變化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所以只要一方增加了就可以多出很多種變化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例如：軟體可以選擇要用什麼語言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27177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【Strategy vs Bridge】</a:t>
            </a:r>
          </a:p>
          <a:p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Behavioral pattern</a:t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強調使用者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可以選擇怎樣的方式去做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Structural pattern</a:t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強調把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架構跟實作分離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小敏會強調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是架構和實作的所有組合都能夠實現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7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5" y="1348272"/>
            <a:ext cx="10224829" cy="41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0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7055" b="37221"/>
          <a:stretch/>
        </p:blipFill>
        <p:spPr>
          <a:xfrm>
            <a:off x="410375" y="1273218"/>
            <a:ext cx="6020512" cy="403030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63502" y="903887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我要進行座標繪圖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969" y="6350001"/>
            <a:ext cx="3757032" cy="49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2" y="1268752"/>
            <a:ext cx="6072245" cy="34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2" y="914542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07" y="6616700"/>
            <a:ext cx="1434394" cy="241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1288"/>
          <a:stretch/>
        </p:blipFill>
        <p:spPr>
          <a:xfrm>
            <a:off x="363502" y="1353312"/>
            <a:ext cx="3854930" cy="53217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959" y="1283872"/>
            <a:ext cx="5694715" cy="1898239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 Composite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 objects into tree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structures to represent part-whole hierarchies. 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 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clients treat individual objects and compositions of objects uniformly.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將對象組織成樹狀結構產生出階層關係。讓外界一致性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都視為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對待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個別類別物件和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類別物件。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2849493"/>
            <a:ext cx="4126129" cy="1900307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942108" y="2979797"/>
            <a:ext cx="5946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先作好方法，防止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Leaf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使用到功能時不會錯誤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可以作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2.Leaf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rice,noodle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 ( menu)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儲存多個元件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 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因為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Leaf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本身繼承，都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可以視為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成功建立樹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9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2" y="907655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利用抽象工廠模式畫圖、著色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2" y="1289794"/>
            <a:ext cx="3996184" cy="559202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9794"/>
            <a:ext cx="4297392" cy="431090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75" y="6105525"/>
            <a:ext cx="1914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7" y="999694"/>
            <a:ext cx="10481085" cy="46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2" y="914542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8616"/>
          <a:stretch/>
        </p:blipFill>
        <p:spPr>
          <a:xfrm>
            <a:off x="363502" y="1396999"/>
            <a:ext cx="5592798" cy="44887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3874"/>
            <a:ext cx="5150020" cy="46018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632" y="6217887"/>
            <a:ext cx="3447881" cy="6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279524"/>
            <a:ext cx="4761961" cy="3216275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063361" y="3685362"/>
            <a:ext cx="3789337" cy="2269284"/>
            <a:chOff x="6720681" y="1394310"/>
            <a:chExt cx="4837849" cy="2897197"/>
          </a:xfrm>
        </p:grpSpPr>
        <p:grpSp>
          <p:nvGrpSpPr>
            <p:cNvPr id="9" name="群組 8"/>
            <p:cNvGrpSpPr/>
            <p:nvPr/>
          </p:nvGrpSpPr>
          <p:grpSpPr>
            <a:xfrm>
              <a:off x="7964658" y="1394310"/>
              <a:ext cx="843870" cy="774700"/>
              <a:chOff x="8572500" y="1447800"/>
              <a:chExt cx="843870" cy="774700"/>
            </a:xfrm>
          </p:grpSpPr>
          <p:sp>
            <p:nvSpPr>
              <p:cNvPr id="33" name="橢圓 32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4" name="文字方塊 33"/>
              <p:cNvSpPr txBox="1">
                <a:spLocks/>
              </p:cNvSpPr>
              <p:nvPr/>
            </p:nvSpPr>
            <p:spPr>
              <a:xfrm>
                <a:off x="8835685" y="1635095"/>
                <a:ext cx="317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endParaRPr lang="zh-TW" altLang="en-US" sz="20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6720681" y="2421002"/>
              <a:ext cx="856570" cy="1110473"/>
              <a:chOff x="8572500" y="1447800"/>
              <a:chExt cx="856570" cy="1110473"/>
            </a:xfrm>
          </p:grpSpPr>
          <p:sp>
            <p:nvSpPr>
              <p:cNvPr id="31" name="橢圓 30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2" name="文字方塊 31"/>
              <p:cNvSpPr txBox="1">
                <a:spLocks/>
              </p:cNvSpPr>
              <p:nvPr/>
            </p:nvSpPr>
            <p:spPr>
              <a:xfrm>
                <a:off x="8717870" y="1696650"/>
                <a:ext cx="711200" cy="86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rice</a:t>
                </a:r>
                <a:endParaRPr lang="zh-TW" altLang="en-US" sz="14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7964658" y="2471350"/>
              <a:ext cx="1107054" cy="774700"/>
              <a:chOff x="8572500" y="1447800"/>
              <a:chExt cx="1107054" cy="774700"/>
            </a:xfrm>
          </p:grpSpPr>
          <p:sp>
            <p:nvSpPr>
              <p:cNvPr id="29" name="橢圓 28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0" name="文字方塊 29"/>
              <p:cNvSpPr txBox="1">
                <a:spLocks/>
              </p:cNvSpPr>
              <p:nvPr/>
            </p:nvSpPr>
            <p:spPr>
              <a:xfrm>
                <a:off x="8572500" y="1681261"/>
                <a:ext cx="1107054" cy="3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noodle</a:t>
                </a:r>
                <a:endParaRPr lang="zh-TW" altLang="en-US" sz="12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9336712" y="2493256"/>
              <a:ext cx="843870" cy="774700"/>
              <a:chOff x="8572500" y="1447800"/>
              <a:chExt cx="843870" cy="774700"/>
            </a:xfrm>
          </p:grpSpPr>
          <p:sp>
            <p:nvSpPr>
              <p:cNvPr id="27" name="橢圓 26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8" name="文字方塊 27"/>
              <p:cNvSpPr txBox="1">
                <a:spLocks/>
              </p:cNvSpPr>
              <p:nvPr/>
            </p:nvSpPr>
            <p:spPr>
              <a:xfrm>
                <a:off x="8835685" y="1635095"/>
                <a:ext cx="317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endParaRPr lang="zh-TW" altLang="en-US" sz="20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9338071" y="3516807"/>
              <a:ext cx="1067088" cy="774700"/>
              <a:chOff x="8572500" y="1447800"/>
              <a:chExt cx="1067088" cy="774700"/>
            </a:xfrm>
          </p:grpSpPr>
          <p:sp>
            <p:nvSpPr>
              <p:cNvPr id="25" name="橢圓 24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6" name="文字方塊 25"/>
              <p:cNvSpPr txBox="1">
                <a:spLocks/>
              </p:cNvSpPr>
              <p:nvPr/>
            </p:nvSpPr>
            <p:spPr>
              <a:xfrm>
                <a:off x="8576304" y="1696651"/>
                <a:ext cx="1063284" cy="353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noodle</a:t>
                </a:r>
                <a:endParaRPr lang="zh-TW" altLang="en-US" sz="14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10451477" y="3734949"/>
              <a:ext cx="1107053" cy="45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8274786" y="3501488"/>
              <a:ext cx="856570" cy="774700"/>
              <a:chOff x="8572500" y="1447800"/>
              <a:chExt cx="856570" cy="774700"/>
            </a:xfrm>
          </p:grpSpPr>
          <p:sp>
            <p:nvSpPr>
              <p:cNvPr id="23" name="橢圓 22"/>
              <p:cNvSpPr>
                <a:spLocks/>
              </p:cNvSpPr>
              <p:nvPr/>
            </p:nvSpPr>
            <p:spPr>
              <a:xfrm>
                <a:off x="8572500" y="1447800"/>
                <a:ext cx="843870" cy="7747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4" name="文字方塊 23"/>
              <p:cNvSpPr txBox="1">
                <a:spLocks/>
              </p:cNvSpPr>
              <p:nvPr/>
            </p:nvSpPr>
            <p:spPr>
              <a:xfrm>
                <a:off x="8717871" y="1696651"/>
                <a:ext cx="711199" cy="3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rice</a:t>
                </a:r>
                <a:endParaRPr lang="zh-TW" altLang="en-US" sz="1400" dirty="0"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8" name="直線接點 17"/>
            <p:cNvCxnSpPr>
              <a:stCxn id="27" idx="3"/>
              <a:endCxn id="23" idx="0"/>
            </p:cNvCxnSpPr>
            <p:nvPr/>
          </p:nvCxnSpPr>
          <p:spPr>
            <a:xfrm flipH="1">
              <a:off x="8696721" y="3154504"/>
              <a:ext cx="763573" cy="346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27" idx="4"/>
              <a:endCxn id="25" idx="0"/>
            </p:cNvCxnSpPr>
            <p:nvPr/>
          </p:nvCxnSpPr>
          <p:spPr>
            <a:xfrm>
              <a:off x="9758647" y="3267956"/>
              <a:ext cx="1359" cy="24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33" idx="3"/>
              <a:endCxn id="31" idx="0"/>
            </p:cNvCxnSpPr>
            <p:nvPr/>
          </p:nvCxnSpPr>
          <p:spPr>
            <a:xfrm flipH="1">
              <a:off x="7142616" y="2055558"/>
              <a:ext cx="945624" cy="36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33" idx="4"/>
              <a:endCxn id="29" idx="0"/>
            </p:cNvCxnSpPr>
            <p:nvPr/>
          </p:nvCxnSpPr>
          <p:spPr>
            <a:xfrm>
              <a:off x="8386593" y="2169010"/>
              <a:ext cx="0" cy="302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33" idx="5"/>
              <a:endCxn id="27" idx="0"/>
            </p:cNvCxnSpPr>
            <p:nvPr/>
          </p:nvCxnSpPr>
          <p:spPr>
            <a:xfrm>
              <a:off x="8684946" y="2055558"/>
              <a:ext cx="1073701" cy="437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62" y="6140691"/>
            <a:ext cx="2891651" cy="7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 Decorator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裝飾模式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Attach additional responsibilities to an object dynamically. Decorators provide a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flexible alternative to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subclassing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extending functionality.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動態地將附加職責附加到對象。 裝飾者提供了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一個靈活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的子類化替代方法，用於擴展功能。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204195" y="2774911"/>
            <a:ext cx="3098790" cy="1924089"/>
            <a:chOff x="3675741" y="783772"/>
            <a:chExt cx="3722915" cy="2311618"/>
          </a:xfrm>
        </p:grpSpPr>
        <p:sp>
          <p:nvSpPr>
            <p:cNvPr id="9" name="橢圓 8"/>
            <p:cNvSpPr>
              <a:spLocks/>
            </p:cNvSpPr>
            <p:nvPr/>
          </p:nvSpPr>
          <p:spPr>
            <a:xfrm>
              <a:off x="3675741" y="783772"/>
              <a:ext cx="3722915" cy="23116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400" dirty="0" smtClean="0">
                <a:solidFill>
                  <a:srgbClr val="00B050"/>
                </a:solidFill>
                <a:uFillTx/>
              </a:endParaRPr>
            </a:p>
            <a:p>
              <a:pPr algn="ctr"/>
              <a:endParaRPr lang="en-US" altLang="zh-TW" sz="1400" dirty="0" smtClean="0">
                <a:solidFill>
                  <a:srgbClr val="00B050"/>
                </a:solidFill>
                <a:uFillTx/>
              </a:endParaRPr>
            </a:p>
            <a:p>
              <a:pPr algn="ctr"/>
              <a:r>
                <a:rPr lang="en-US" altLang="zh-TW" sz="1400" dirty="0" smtClean="0">
                  <a:solidFill>
                    <a:srgbClr val="00B050"/>
                  </a:solidFill>
                  <a:uFillTx/>
                </a:rPr>
                <a:t>Decorator(Component)</a:t>
              </a:r>
              <a:endParaRPr lang="zh-TW" altLang="en-US" sz="1400" dirty="0">
                <a:solidFill>
                  <a:srgbClr val="00B050"/>
                </a:solidFill>
                <a:uFillTx/>
              </a:endParaRPr>
            </a:p>
          </p:txBody>
        </p:sp>
        <p:sp>
          <p:nvSpPr>
            <p:cNvPr id="10" name="橢圓 9"/>
            <p:cNvSpPr>
              <a:spLocks/>
            </p:cNvSpPr>
            <p:nvPr/>
          </p:nvSpPr>
          <p:spPr>
            <a:xfrm>
              <a:off x="4084421" y="783772"/>
              <a:ext cx="2905554" cy="17928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400" dirty="0" smtClean="0">
                <a:uFillTx/>
              </a:endParaRPr>
            </a:p>
            <a:p>
              <a:pPr algn="ctr"/>
              <a:endParaRPr lang="en-US" altLang="zh-TW" sz="1400" dirty="0">
                <a:uFillTx/>
              </a:endParaRPr>
            </a:p>
            <a:p>
              <a:pPr algn="ctr"/>
              <a:endParaRPr lang="en-US" altLang="zh-TW" sz="1200" dirty="0" smtClean="0">
                <a:solidFill>
                  <a:srgbClr val="00B050"/>
                </a:solidFill>
                <a:uFillTx/>
              </a:endParaRPr>
            </a:p>
            <a:p>
              <a:pPr algn="ctr"/>
              <a:r>
                <a:rPr lang="en-US" altLang="zh-TW" sz="1200" dirty="0" smtClean="0">
                  <a:solidFill>
                    <a:srgbClr val="00B050"/>
                  </a:solidFill>
                  <a:uFillTx/>
                </a:rPr>
                <a:t>Decorator(Component)</a:t>
              </a:r>
              <a:endParaRPr lang="zh-TW" altLang="en-US" sz="1200" dirty="0">
                <a:solidFill>
                  <a:srgbClr val="00B050"/>
                </a:solidFill>
                <a:uFillTx/>
              </a:endParaRPr>
            </a:p>
          </p:txBody>
        </p:sp>
        <p:sp>
          <p:nvSpPr>
            <p:cNvPr id="11" name="橢圓 10"/>
            <p:cNvSpPr>
              <a:spLocks/>
            </p:cNvSpPr>
            <p:nvPr/>
          </p:nvSpPr>
          <p:spPr>
            <a:xfrm>
              <a:off x="4584473" y="944551"/>
              <a:ext cx="1905453" cy="1154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uFillTx/>
                </a:rPr>
                <a:t>Concrete</a:t>
              </a:r>
            </a:p>
            <a:p>
              <a:pPr algn="ctr"/>
              <a:r>
                <a:rPr lang="en-US" altLang="zh-TW" sz="1200" dirty="0" smtClean="0">
                  <a:uFillTx/>
                </a:rPr>
                <a:t>(Component)</a:t>
              </a:r>
              <a:endParaRPr lang="zh-TW" altLang="en-US" sz="1400" dirty="0">
                <a:uFillTx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975590" y="5108221"/>
            <a:ext cx="5321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相似的結構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重點在可以一層一層的疊上去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去包裝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ConcreteComponent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讓原本的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很容易擴充而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不用修改原本寫好的</a:t>
            </a:r>
          </a:p>
        </p:txBody>
      </p:sp>
    </p:spTree>
    <p:extLst>
      <p:ext uri="{BB962C8B-B14F-4D97-AF65-F5344CB8AC3E}">
        <p14:creationId xmlns:p14="http://schemas.microsoft.com/office/powerpoint/2010/main" val="2975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71" y="1239818"/>
            <a:ext cx="10027858" cy="44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903736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早餐店吐司加火腿跟起司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" y="1311274"/>
            <a:ext cx="4746340" cy="3438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1274"/>
            <a:ext cx="4723295" cy="55467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813" y="6477001"/>
            <a:ext cx="3877187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2" y="852936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17" y="6324601"/>
            <a:ext cx="3044283" cy="5334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01" y="1235074"/>
            <a:ext cx="5462135" cy="44342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088" y="1331425"/>
            <a:ext cx="4120959" cy="54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 Facade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unified interface to a set of interfaces in a subsystem.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higher-level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 that makes the subsystem easier to use.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為子系統中的一組接口提供統一接口。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高級別的界面，使子系統更易於使用。</a:t>
            </a:r>
          </a:p>
        </p:txBody>
      </p:sp>
      <p:sp>
        <p:nvSpPr>
          <p:cNvPr id="13" name="文字版面配置區 3"/>
          <p:cNvSpPr txBox="1">
            <a:spLocks/>
          </p:cNvSpPr>
          <p:nvPr/>
        </p:nvSpPr>
        <p:spPr>
          <a:xfrm>
            <a:off x="942108" y="2663930"/>
            <a:ext cx="3160151" cy="293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把原本客戶端跟子系統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間錯綜複雜的關係簡化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讓客戶端透過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一個介面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就能夠使用所有的功能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客戶端也不會知道有多少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子系統在運作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只會知道介面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8" y="1536700"/>
            <a:ext cx="10720224" cy="37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899118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透過一個介面使用所有功能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483"/>
          <a:stretch/>
        </p:blipFill>
        <p:spPr>
          <a:xfrm>
            <a:off x="363502" y="1308295"/>
            <a:ext cx="5008598" cy="50321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132" y="6341317"/>
            <a:ext cx="1463935" cy="5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1" y="1283874"/>
            <a:ext cx="4626506" cy="20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1" y="877351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透過一個介面使用所有功能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719" b="61106"/>
          <a:stretch/>
        </p:blipFill>
        <p:spPr>
          <a:xfrm>
            <a:off x="558800" y="1283874"/>
            <a:ext cx="5248841" cy="2716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65" y="6310331"/>
            <a:ext cx="1463935" cy="51668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39843"/>
          <a:stretch/>
        </p:blipFill>
        <p:spPr>
          <a:xfrm>
            <a:off x="6275610" y="1283874"/>
            <a:ext cx="4908205" cy="4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 Flyweight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享元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sharing to support large numbers of fine-grained objects efficiently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使用共享可以有效地支持大量細粒度對象。</a:t>
            </a: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942108" y="2445855"/>
            <a:ext cx="5021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共享物件，用來盡可能減少記憶體使用量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以及分享資訊給儘可能多的相似物件。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所有具體享元的父類別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為這些類規定需要實現的公共接口。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ConcreteFlyweight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接口，並為內部狀態拉回存儲空間。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FlyweightFactory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負責創建和管理享元角色。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需要存儲所有享元對象的外部狀態。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244413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FF0000"/>
                </a:solidFill>
              </a:rPr>
              <a:t>Intrinsic</a:t>
            </a:r>
            <a:r>
              <a:rPr lang="en-US" altLang="zh-TW" sz="1600" b="1" dirty="0">
                <a:solidFill>
                  <a:srgbClr val="FF0000"/>
                </a:solidFill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</a:rPr>
              <a:t> 可被共享的  </a:t>
            </a:r>
            <a:r>
              <a:rPr lang="en-US" altLang="zh-TW" sz="1600" b="1" dirty="0">
                <a:solidFill>
                  <a:srgbClr val="FF0000"/>
                </a:solidFill>
              </a:rPr>
              <a:t/>
            </a:r>
            <a:br>
              <a:rPr lang="en-US" altLang="zh-TW" sz="1600" b="1" dirty="0">
                <a:solidFill>
                  <a:srgbClr val="FF0000"/>
                </a:solidFill>
              </a:rPr>
            </a:br>
            <a:r>
              <a:rPr lang="en-US" altLang="zh-TW" sz="1600" b="1" dirty="0">
                <a:solidFill>
                  <a:srgbClr val="FF0000"/>
                </a:solidFill>
              </a:rPr>
              <a:t>Extrinsic:</a:t>
            </a:r>
            <a:r>
              <a:rPr lang="zh-TW" altLang="en-US" sz="1600" b="1" dirty="0">
                <a:solidFill>
                  <a:srgbClr val="FF0000"/>
                </a:solidFill>
              </a:rPr>
              <a:t>不被共享的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49" y="768758"/>
            <a:ext cx="8506927" cy="53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899118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" y="1268449"/>
            <a:ext cx="5549028" cy="31110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268449"/>
            <a:ext cx="5658382" cy="4434519"/>
          </a:xfrm>
          <a:prstGeom prst="rect">
            <a:avLst/>
          </a:prstGeom>
        </p:spPr>
      </p:pic>
      <p:sp>
        <p:nvSpPr>
          <p:cNvPr id="8" name="文字方塊 7"/>
          <p:cNvSpPr txBox="1">
            <a:spLocks/>
          </p:cNvSpPr>
          <p:nvPr/>
        </p:nvSpPr>
        <p:spPr>
          <a:xfrm>
            <a:off x="363502" y="4795027"/>
            <a:ext cx="2770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ConcreteFlyweight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在內部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使用時可以共享出去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不被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在使用時才取得</a:t>
            </a: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6997298" y="5702968"/>
            <a:ext cx="5194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Hashtable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存放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時先從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HashTable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再建造一個新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的，減少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記憶體空間的使用</a:t>
            </a:r>
          </a:p>
          <a:p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r="35695" b="17788"/>
          <a:stretch/>
        </p:blipFill>
        <p:spPr>
          <a:xfrm>
            <a:off x="5324611" y="6484897"/>
            <a:ext cx="826863" cy="3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 Proxy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surrogate or placeholder for another object to control access to it.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為另一個對象提供代理或占位符以控制對它的訪問。</a:t>
            </a:r>
          </a:p>
        </p:txBody>
      </p:sp>
      <p:sp>
        <p:nvSpPr>
          <p:cNvPr id="4" name="矩形 3"/>
          <p:cNvSpPr/>
          <p:nvPr/>
        </p:nvSpPr>
        <p:spPr>
          <a:xfrm>
            <a:off x="942108" y="258936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透過代理人來負責所有的事情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根據功能不同大致可以分四種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比較不消耗資源的代理物件來代替實際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物件只有在真正需要才會被創造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遠程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本地端提供一個代表物件來存取遠端網址的物件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保護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其他程式存取權限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智能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Reference Proxy)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為被代理的物件增加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endParaRPr lang="zh-CN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27163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【Proxy vs Decorator】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相同點在都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需要實現同一個接口或者繼承同一個抽像類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代理角色和裝飾角色都持有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被角色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的引用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模式是對整個對象的行為控制和限制，而非針對功能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處理事務，有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必要的事情才到達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模式針對的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職能，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也就是屬性或者方法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裝飾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加，老闆還要懂財務會計。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98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04" y="701382"/>
            <a:ext cx="8824192" cy="54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00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075"/>
          <a:stretch/>
        </p:blipFill>
        <p:spPr>
          <a:xfrm>
            <a:off x="363502" y="1295400"/>
            <a:ext cx="4741898" cy="52582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3502" y="899696"/>
            <a:ext cx="59121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我的經紀人幫我接下電影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75472"/>
          <a:stretch/>
        </p:blipFill>
        <p:spPr>
          <a:xfrm>
            <a:off x="6104067" y="1238250"/>
            <a:ext cx="4741898" cy="13037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267" y="6423025"/>
            <a:ext cx="25908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1" y="881187"/>
            <a:ext cx="59121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讀取照片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20702"/>
          <a:stretch/>
        </p:blipFill>
        <p:spPr>
          <a:xfrm>
            <a:off x="363501" y="1233487"/>
            <a:ext cx="4831403" cy="52722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81612"/>
          <a:stretch/>
        </p:blipFill>
        <p:spPr>
          <a:xfrm>
            <a:off x="6096000" y="1255956"/>
            <a:ext cx="5275284" cy="13348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6438900"/>
            <a:ext cx="1695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of Responsibility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責任鏈模式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Avoid coupling the sender of a request to its receiver by giving more than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object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chance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 the request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receiving objects and pass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request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along the chain until an object handles it.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避免通過提供多個請求將發送者的請求與其接收者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耦合對象有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機會處理請求。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接接收對象並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鏈請求，直到對象處理它。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" y="2853056"/>
            <a:ext cx="5821109" cy="3039744"/>
          </a:xfrm>
          <a:prstGeom prst="rect">
            <a:avLst/>
          </a:prstGeom>
        </p:spPr>
      </p:pic>
      <p:sp>
        <p:nvSpPr>
          <p:cNvPr id="9" name="文字方塊 8"/>
          <p:cNvSpPr txBox="1">
            <a:spLocks/>
          </p:cNvSpPr>
          <p:nvPr/>
        </p:nvSpPr>
        <p:spPr>
          <a:xfrm>
            <a:off x="6858000" y="2853056"/>
            <a:ext cx="4362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就是把很多個處理器串在一起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當這個處理器無法處理就交給下一個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可以處理越多事情的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放越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639" y="4326795"/>
            <a:ext cx="4555169" cy="21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3855" y="817270"/>
            <a:ext cx="5056909" cy="665162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/>
              <a:t> 2. Factory Method</a:t>
            </a:r>
            <a:r>
              <a:rPr lang="zh-TW" altLang="en-US" sz="2800" b="1" u="sng" dirty="0" smtClean="0"/>
              <a:t>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工廠方法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interface for creating an object,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 subclasses decide which class to instantiate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lets a class defer instantiation to subclasses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定義用於創建對象的接口，但讓子類決定實例化哪個類。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允許類將實例化延遲到子類。</a:t>
            </a:r>
          </a:p>
        </p:txBody>
      </p:sp>
      <p:sp>
        <p:nvSpPr>
          <p:cNvPr id="6" name="矩形 5"/>
          <p:cNvSpPr/>
          <p:nvPr/>
        </p:nvSpPr>
        <p:spPr>
          <a:xfrm>
            <a:off x="942108" y="31921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一個工廠對應一個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ConcreteFactory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多一個產品就要多一種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ConcreteFactory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7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15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98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>
            <a:spLocks/>
          </p:cNvSpPr>
          <p:nvPr/>
        </p:nvSpPr>
        <p:spPr>
          <a:xfrm>
            <a:off x="5243963" y="221492"/>
            <a:ext cx="5731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裡面要放下一個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在建構子中放置下一個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是不是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不是就交給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next.help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零錢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處理器現在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這個是處理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的，只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用取餘數，把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取完後交給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把所有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串起，沒有下一個就放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5829"/>
          <a:stretch/>
        </p:blipFill>
        <p:spPr>
          <a:xfrm>
            <a:off x="678746" y="73628"/>
            <a:ext cx="4169025" cy="65382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70" y="5268687"/>
            <a:ext cx="5085615" cy="13489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237" y="6005961"/>
            <a:ext cx="1315643" cy="6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Encapsulate a request as an object, thereby letting you parameterize clients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log requests, and support undoable operations.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將請求封裝為對象，從而允許您使用參數化客戶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端不同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的請求，隊列或日誌請求，並支持可撤銷的操作。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108" y="2668390"/>
            <a:ext cx="4747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把常用、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常常重複的指令包裝成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用到的時候就透過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-Invoker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用來執行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-Command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真正執行功能的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-&gt; Invoker -&gt;command -&gt; Receiver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         服務生             點餐                廚師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85" y="3116059"/>
            <a:ext cx="5526088" cy="35133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2746727"/>
            <a:ext cx="319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【Command + Memento】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6" y="1464192"/>
            <a:ext cx="11795728" cy="39518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55409" y="1279526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）→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69009" y="1279526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(Get. Set.)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067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1" y="907655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我要開燈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執行一個動作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550082"/>
            <a:ext cx="3448843" cy="4537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582" y="1550082"/>
            <a:ext cx="4322852" cy="35002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261" y="6524555"/>
            <a:ext cx="1208739" cy="3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04" y="1556677"/>
            <a:ext cx="5000833" cy="34889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5402" y="936904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我要讓主機板開機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重開機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執行兩個動作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155" y="1354212"/>
            <a:ext cx="3340382" cy="37892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536" y="1283875"/>
            <a:ext cx="3975838" cy="342623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825" y="6457950"/>
            <a:ext cx="1781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解釋器模式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a language, define a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represention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forits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grammar along with an interpreter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uses the representation to interpret sentences in the language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給定一種語言，定義其語法的表示以及解釋器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使用表示來解釋語言中的句子。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6" y="2844243"/>
            <a:ext cx="5960617" cy="3127066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001753" y="2844243"/>
            <a:ext cx="4446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在處理一些複雜的問題上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我們希望可以透過分析器把問題丟進去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答案會自然產生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然而當問題變數改變時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不必修改原本寫好的分析器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就會使用到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27500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65425" r="6372"/>
          <a:stretch/>
        </p:blipFill>
        <p:spPr>
          <a:xfrm>
            <a:off x="5675957" y="138886"/>
            <a:ext cx="6687501" cy="2124222"/>
          </a:xfrm>
          <a:prstGeom prst="rect">
            <a:avLst/>
          </a:prstGeom>
        </p:spPr>
      </p:pic>
      <p:sp>
        <p:nvSpPr>
          <p:cNvPr id="3" name="文字方塊 2"/>
          <p:cNvSpPr txBox="1">
            <a:spLocks/>
          </p:cNvSpPr>
          <p:nvPr/>
        </p:nvSpPr>
        <p:spPr>
          <a:xfrm>
            <a:off x="483778" y="521167"/>
            <a:ext cx="5094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我們試著為這個決策原則建立一</a:t>
            </a:r>
            <a:r>
              <a:rPr lang="zh-TW" altLang="en-US" sz="24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棵</a:t>
            </a:r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endParaRPr lang="en-US" altLang="zh-TW" sz="2400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</a:t>
            </a:r>
            <a:r>
              <a:rPr lang="en-US" altLang="zh-TW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求出答案</a:t>
            </a:r>
            <a:endParaRPr lang="zh-TW" altLang="en-US" sz="2400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>
            <a:spLocks/>
          </p:cNvSpPr>
          <p:nvPr/>
        </p:nvSpPr>
        <p:spPr>
          <a:xfrm rot="3126054">
            <a:off x="5529514" y="1708181"/>
            <a:ext cx="859218" cy="115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483778" y="2037316"/>
            <a:ext cx="8245846" cy="4360114"/>
            <a:chOff x="1059502" y="2509265"/>
            <a:chExt cx="8245846" cy="4360114"/>
          </a:xfrm>
        </p:grpSpPr>
        <p:grpSp>
          <p:nvGrpSpPr>
            <p:cNvPr id="7" name="群組 6"/>
            <p:cNvGrpSpPr/>
            <p:nvPr/>
          </p:nvGrpSpPr>
          <p:grpSpPr>
            <a:xfrm>
              <a:off x="3622794" y="2509265"/>
              <a:ext cx="1019125" cy="942534"/>
              <a:chOff x="3033703" y="2771336"/>
              <a:chExt cx="1156023" cy="1069144"/>
            </a:xfrm>
          </p:grpSpPr>
          <p:sp>
            <p:nvSpPr>
              <p:cNvPr id="5" name="橢圓 4"/>
              <p:cNvSpPr>
                <a:spLocks/>
              </p:cNvSpPr>
              <p:nvPr/>
            </p:nvSpPr>
            <p:spPr>
              <a:xfrm>
                <a:off x="3033703" y="2771336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3033703" y="3121241"/>
                <a:ext cx="1156023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promoted</a:t>
                </a:r>
                <a:endParaRPr lang="zh-TW" altLang="en-US" sz="1600" dirty="0">
                  <a:uFillTx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021682" y="3584108"/>
              <a:ext cx="1012020" cy="942534"/>
              <a:chOff x="2775854" y="2586669"/>
              <a:chExt cx="1147964" cy="1069144"/>
            </a:xfrm>
          </p:grpSpPr>
          <p:sp>
            <p:nvSpPr>
              <p:cNvPr id="12" name="橢圓 11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13" name="文字方塊 12"/>
              <p:cNvSpPr txBox="1">
                <a:spLocks/>
              </p:cNvSpPr>
              <p:nvPr/>
            </p:nvSpPr>
            <p:spPr>
              <a:xfrm>
                <a:off x="2799909" y="2959540"/>
                <a:ext cx="1061107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10%raise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15" name="直線單箭頭接點 14"/>
            <p:cNvCxnSpPr>
              <a:stCxn id="5" idx="3"/>
              <a:endCxn id="12" idx="7"/>
            </p:cNvCxnSpPr>
            <p:nvPr/>
          </p:nvCxnSpPr>
          <p:spPr>
            <a:xfrm flipH="1">
              <a:off x="2885495" y="3313768"/>
              <a:ext cx="885506" cy="408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/>
            <p:cNvGrpSpPr/>
            <p:nvPr/>
          </p:nvGrpSpPr>
          <p:grpSpPr>
            <a:xfrm>
              <a:off x="5228184" y="3679450"/>
              <a:ext cx="1012020" cy="942534"/>
              <a:chOff x="2775854" y="2586669"/>
              <a:chExt cx="1147964" cy="1069144"/>
            </a:xfrm>
          </p:grpSpPr>
          <p:sp>
            <p:nvSpPr>
              <p:cNvPr id="18" name="橢圓 17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19" name="文字方塊 18"/>
              <p:cNvSpPr txBox="1">
                <a:spLocks/>
              </p:cNvSpPr>
              <p:nvPr/>
            </p:nvSpPr>
            <p:spPr>
              <a:xfrm>
                <a:off x="2882051" y="2790608"/>
                <a:ext cx="935570" cy="66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work</a:t>
                </a:r>
              </a:p>
              <a:p>
                <a:pPr algn="ctr"/>
                <a:r>
                  <a:rPr lang="en-US" altLang="zh-TW" sz="1600" dirty="0" smtClean="0">
                    <a:uFillTx/>
                  </a:rPr>
                  <a:t>interest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21" name="直線單箭頭接點 20"/>
            <p:cNvCxnSpPr>
              <a:stCxn id="5" idx="5"/>
              <a:endCxn id="18" idx="1"/>
            </p:cNvCxnSpPr>
            <p:nvPr/>
          </p:nvCxnSpPr>
          <p:spPr>
            <a:xfrm>
              <a:off x="4486607" y="3313768"/>
              <a:ext cx="889784" cy="50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>
              <a:spLocks/>
            </p:cNvSpPr>
            <p:nvPr/>
          </p:nvSpPr>
          <p:spPr>
            <a:xfrm>
              <a:off x="3082002" y="319244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sp>
          <p:nvSpPr>
            <p:cNvPr id="23" name="文字方塊 22"/>
            <p:cNvSpPr txBox="1">
              <a:spLocks/>
            </p:cNvSpPr>
            <p:nvPr/>
          </p:nvSpPr>
          <p:spPr>
            <a:xfrm>
              <a:off x="4972906" y="326713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1059502" y="4744279"/>
              <a:ext cx="1012020" cy="942534"/>
              <a:chOff x="2775854" y="2586669"/>
              <a:chExt cx="1147964" cy="1069144"/>
            </a:xfrm>
          </p:grpSpPr>
          <p:sp>
            <p:nvSpPr>
              <p:cNvPr id="25" name="橢圓 24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6" name="文字方塊 25"/>
              <p:cNvSpPr txBox="1">
                <a:spLocks/>
              </p:cNvSpPr>
              <p:nvPr/>
            </p:nvSpPr>
            <p:spPr>
              <a:xfrm>
                <a:off x="3057230" y="2929225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27" name="直線單箭頭接點 26"/>
            <p:cNvCxnSpPr>
              <a:stCxn id="12" idx="3"/>
              <a:endCxn id="25" idx="7"/>
            </p:cNvCxnSpPr>
            <p:nvPr/>
          </p:nvCxnSpPr>
          <p:spPr>
            <a:xfrm flipH="1">
              <a:off x="1923315" y="4388611"/>
              <a:ext cx="246574" cy="493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>
              <a:spLocks/>
            </p:cNvSpPr>
            <p:nvPr/>
          </p:nvSpPr>
          <p:spPr>
            <a:xfrm>
              <a:off x="1711165" y="426925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2937048" y="4734852"/>
              <a:ext cx="1012020" cy="942534"/>
              <a:chOff x="2775853" y="2529525"/>
              <a:chExt cx="1147964" cy="1069144"/>
            </a:xfrm>
          </p:grpSpPr>
          <p:sp>
            <p:nvSpPr>
              <p:cNvPr id="31" name="橢圓 30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2" name="文字方塊 31"/>
              <p:cNvSpPr txBox="1">
                <a:spLocks/>
              </p:cNvSpPr>
              <p:nvPr/>
            </p:nvSpPr>
            <p:spPr>
              <a:xfrm>
                <a:off x="3057811" y="2929225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33" name="直線單箭頭接點 32"/>
            <p:cNvCxnSpPr>
              <a:stCxn id="12" idx="5"/>
              <a:endCxn id="31" idx="1"/>
            </p:cNvCxnSpPr>
            <p:nvPr/>
          </p:nvCxnSpPr>
          <p:spPr>
            <a:xfrm>
              <a:off x="2885495" y="4388611"/>
              <a:ext cx="199760" cy="484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>
              <a:spLocks/>
            </p:cNvSpPr>
            <p:nvPr/>
          </p:nvSpPr>
          <p:spPr>
            <a:xfrm>
              <a:off x="3012003" y="428311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4266122" y="4734852"/>
              <a:ext cx="1012020" cy="942534"/>
              <a:chOff x="2775854" y="2586669"/>
              <a:chExt cx="1147964" cy="1069144"/>
            </a:xfrm>
          </p:grpSpPr>
          <p:sp>
            <p:nvSpPr>
              <p:cNvPr id="40" name="橢圓 39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1" name="文字方塊 40"/>
              <p:cNvSpPr txBox="1">
                <a:spLocks/>
              </p:cNvSpPr>
              <p:nvPr/>
            </p:nvSpPr>
            <p:spPr>
              <a:xfrm>
                <a:off x="2819298" y="2934239"/>
                <a:ext cx="1061107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10%raise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42" name="直線單箭頭接點 41"/>
            <p:cNvCxnSpPr>
              <a:stCxn id="18" idx="3"/>
              <a:endCxn id="40" idx="7"/>
            </p:cNvCxnSpPr>
            <p:nvPr/>
          </p:nvCxnSpPr>
          <p:spPr>
            <a:xfrm flipH="1">
              <a:off x="5129935" y="4483953"/>
              <a:ext cx="246456" cy="38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>
              <a:spLocks/>
            </p:cNvSpPr>
            <p:nvPr/>
          </p:nvSpPr>
          <p:spPr>
            <a:xfrm>
              <a:off x="4910827" y="437494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7335091" y="4638586"/>
              <a:ext cx="1012020" cy="942534"/>
              <a:chOff x="2775853" y="2529525"/>
              <a:chExt cx="1147964" cy="1069144"/>
            </a:xfrm>
          </p:grpSpPr>
          <p:sp>
            <p:nvSpPr>
              <p:cNvPr id="47" name="橢圓 46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8" name="文字方塊 47"/>
              <p:cNvSpPr txBox="1">
                <a:spLocks/>
              </p:cNvSpPr>
              <p:nvPr/>
            </p:nvSpPr>
            <p:spPr>
              <a:xfrm>
                <a:off x="2979839" y="2732433"/>
                <a:ext cx="739990" cy="66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own</a:t>
                </a:r>
              </a:p>
              <a:p>
                <a:pPr algn="ctr"/>
                <a:r>
                  <a:rPr lang="en-US" altLang="zh-TW" sz="1600" dirty="0" smtClean="0">
                    <a:uFillTx/>
                  </a:rPr>
                  <a:t>office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49" name="直線單箭頭接點 48"/>
            <p:cNvCxnSpPr>
              <a:stCxn id="18" idx="5"/>
              <a:endCxn id="47" idx="1"/>
            </p:cNvCxnSpPr>
            <p:nvPr/>
          </p:nvCxnSpPr>
          <p:spPr>
            <a:xfrm>
              <a:off x="6091997" y="4483953"/>
              <a:ext cx="1391301" cy="29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>
              <a:spLocks/>
            </p:cNvSpPr>
            <p:nvPr/>
          </p:nvSpPr>
          <p:spPr>
            <a:xfrm>
              <a:off x="6347234" y="42254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3292401" y="5921904"/>
              <a:ext cx="1012020" cy="942534"/>
              <a:chOff x="2775854" y="2586669"/>
              <a:chExt cx="1147964" cy="1069144"/>
            </a:xfrm>
          </p:grpSpPr>
          <p:sp>
            <p:nvSpPr>
              <p:cNvPr id="53" name="橢圓 52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54" name="文字方塊 53"/>
              <p:cNvSpPr txBox="1">
                <a:spLocks/>
              </p:cNvSpPr>
              <p:nvPr/>
            </p:nvSpPr>
            <p:spPr>
              <a:xfrm>
                <a:off x="3057230" y="2929225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55" name="直線單箭頭接點 54"/>
            <p:cNvCxnSpPr>
              <a:stCxn id="40" idx="3"/>
              <a:endCxn id="53" idx="7"/>
            </p:cNvCxnSpPr>
            <p:nvPr/>
          </p:nvCxnSpPr>
          <p:spPr>
            <a:xfrm flipH="1">
              <a:off x="4156214" y="5539355"/>
              <a:ext cx="258115" cy="52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>
              <a:spLocks/>
            </p:cNvSpPr>
            <p:nvPr/>
          </p:nvSpPr>
          <p:spPr>
            <a:xfrm>
              <a:off x="3944064" y="544687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5169947" y="5912477"/>
              <a:ext cx="1012020" cy="942534"/>
              <a:chOff x="2775853" y="2529525"/>
              <a:chExt cx="1147964" cy="1069144"/>
            </a:xfrm>
          </p:grpSpPr>
          <p:sp>
            <p:nvSpPr>
              <p:cNvPr id="58" name="橢圓 57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59" name="文字方塊 58"/>
              <p:cNvSpPr txBox="1">
                <a:spLocks/>
              </p:cNvSpPr>
              <p:nvPr/>
            </p:nvSpPr>
            <p:spPr>
              <a:xfrm>
                <a:off x="3010028" y="2882774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60" name="直線單箭頭接點 59"/>
            <p:cNvCxnSpPr>
              <a:stCxn id="40" idx="5"/>
              <a:endCxn id="58" idx="1"/>
            </p:cNvCxnSpPr>
            <p:nvPr/>
          </p:nvCxnSpPr>
          <p:spPr>
            <a:xfrm>
              <a:off x="5129935" y="5539355"/>
              <a:ext cx="188219" cy="5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>
              <a:spLocks/>
            </p:cNvSpPr>
            <p:nvPr/>
          </p:nvSpPr>
          <p:spPr>
            <a:xfrm>
              <a:off x="5244902" y="546074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6323071" y="5904596"/>
              <a:ext cx="1012020" cy="942534"/>
              <a:chOff x="2775854" y="2586669"/>
              <a:chExt cx="1147964" cy="1069144"/>
            </a:xfrm>
          </p:grpSpPr>
          <p:sp>
            <p:nvSpPr>
              <p:cNvPr id="65" name="橢圓 64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66" name="文字方塊 65"/>
              <p:cNvSpPr txBox="1">
                <a:spLocks/>
              </p:cNvSpPr>
              <p:nvPr/>
            </p:nvSpPr>
            <p:spPr>
              <a:xfrm>
                <a:off x="3057230" y="2948858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67" name="直線單箭頭接點 66"/>
            <p:cNvCxnSpPr>
              <a:stCxn id="47" idx="3"/>
              <a:endCxn id="65" idx="7"/>
            </p:cNvCxnSpPr>
            <p:nvPr/>
          </p:nvCxnSpPr>
          <p:spPr>
            <a:xfrm flipH="1">
              <a:off x="7186884" y="5443089"/>
              <a:ext cx="296414" cy="59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>
              <a:spLocks/>
            </p:cNvSpPr>
            <p:nvPr/>
          </p:nvSpPr>
          <p:spPr>
            <a:xfrm>
              <a:off x="6974734" y="542957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8293328" y="5926845"/>
              <a:ext cx="1012020" cy="942534"/>
              <a:chOff x="2775853" y="2529525"/>
              <a:chExt cx="1147964" cy="1069144"/>
            </a:xfrm>
          </p:grpSpPr>
          <p:sp>
            <p:nvSpPr>
              <p:cNvPr id="70" name="橢圓 69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71" name="文字方塊 70"/>
              <p:cNvSpPr txBox="1">
                <a:spLocks/>
              </p:cNvSpPr>
              <p:nvPr/>
            </p:nvSpPr>
            <p:spPr>
              <a:xfrm>
                <a:off x="3057810" y="2866476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72" name="直線單箭頭接點 71"/>
            <p:cNvCxnSpPr>
              <a:stCxn id="47" idx="5"/>
              <a:endCxn id="70" idx="1"/>
            </p:cNvCxnSpPr>
            <p:nvPr/>
          </p:nvCxnSpPr>
          <p:spPr>
            <a:xfrm>
              <a:off x="8198904" y="5443089"/>
              <a:ext cx="242631" cy="621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>
              <a:spLocks/>
            </p:cNvSpPr>
            <p:nvPr/>
          </p:nvSpPr>
          <p:spPr>
            <a:xfrm>
              <a:off x="8275572" y="544343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2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>
            <a:spLocks/>
          </p:cNvSpPr>
          <p:nvPr/>
        </p:nvSpPr>
        <p:spPr>
          <a:xfrm>
            <a:off x="457200" y="2565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轉換成程式怎麼寫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9" y="1082183"/>
            <a:ext cx="7241106" cy="827908"/>
          </a:xfrm>
          <a:prstGeom prst="rect">
            <a:avLst/>
          </a:prstGeom>
        </p:spPr>
      </p:pic>
      <p:sp>
        <p:nvSpPr>
          <p:cNvPr id="4" name="文字方塊 3"/>
          <p:cNvSpPr txBox="1">
            <a:spLocks/>
          </p:cNvSpPr>
          <p:nvPr/>
        </p:nvSpPr>
        <p:spPr>
          <a:xfrm>
            <a:off x="736079" y="685299"/>
            <a:ext cx="3885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看到的任何樹節點都是一個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Experssion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736079" y="1962317"/>
            <a:ext cx="648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總共有六個情況 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四個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(promoted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raise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workinterest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ownoffice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Terminal(Stay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Quit)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9" y="2954619"/>
            <a:ext cx="5425809" cy="349066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12" idx="3"/>
          </p:cNvCxnSpPr>
          <p:nvPr/>
        </p:nvCxnSpPr>
        <p:spPr>
          <a:xfrm>
            <a:off x="6068891" y="3554321"/>
            <a:ext cx="482600" cy="1371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>
            <a:spLocks/>
          </p:cNvSpPr>
          <p:nvPr/>
        </p:nvSpPr>
        <p:spPr>
          <a:xfrm>
            <a:off x="6551491" y="5104920"/>
            <a:ext cx="503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會有左右節點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依情況而定，有時候可能是單邊節點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>
          <a:xfrm>
            <a:off x="1090491" y="3335588"/>
            <a:ext cx="4978400" cy="43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>
          <a:xfrm>
            <a:off x="1090491" y="4563752"/>
            <a:ext cx="4978400" cy="1698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068891" y="6161148"/>
            <a:ext cx="44740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>
            <a:spLocks/>
          </p:cNvSpPr>
          <p:nvPr/>
        </p:nvSpPr>
        <p:spPr>
          <a:xfrm>
            <a:off x="6551491" y="5868760"/>
            <a:ext cx="503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解析的方法，根據此節點的結果分別繼續往左右節點走，直到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節點得出結果。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>
            <a:spLocks/>
          </p:cNvSpPr>
          <p:nvPr/>
        </p:nvSpPr>
        <p:spPr>
          <a:xfrm>
            <a:off x="6551491" y="4126231"/>
            <a:ext cx="503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節點，輸出結果。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03" y="2952687"/>
            <a:ext cx="5695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93" y="1558162"/>
            <a:ext cx="10396404" cy="37979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94892" y="178104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）→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625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394024" y="2354590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輸入與執行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0484" b="28037"/>
          <a:stretch/>
        </p:blipFill>
        <p:spPr>
          <a:xfrm>
            <a:off x="441325" y="2780176"/>
            <a:ext cx="5502275" cy="3801599"/>
          </a:xfrm>
          <a:prstGeom prst="rect">
            <a:avLst/>
          </a:prstGeom>
        </p:spPr>
      </p:pic>
      <p:sp>
        <p:nvSpPr>
          <p:cNvPr id="73" name="矩形 72"/>
          <p:cNvSpPr>
            <a:spLocks/>
          </p:cNvSpPr>
          <p:nvPr/>
        </p:nvSpPr>
        <p:spPr>
          <a:xfrm>
            <a:off x="1082674" y="3645905"/>
            <a:ext cx="4765675" cy="201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76" name="矩形 75"/>
          <p:cNvSpPr>
            <a:spLocks/>
          </p:cNvSpPr>
          <p:nvPr/>
        </p:nvSpPr>
        <p:spPr>
          <a:xfrm>
            <a:off x="1082674" y="4433889"/>
            <a:ext cx="4765675" cy="66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77" name="文字方塊 76"/>
          <p:cNvSpPr txBox="1">
            <a:spLocks/>
          </p:cNvSpPr>
          <p:nvPr/>
        </p:nvSpPr>
        <p:spPr>
          <a:xfrm>
            <a:off x="6160655" y="5777439"/>
            <a:ext cx="6031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分別用來存四個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的情境抉擇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輸入並用空格分割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將輸入分別填入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中，並根據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結果輸出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/>
          <p:cNvCxnSpPr>
            <a:stCxn id="79" idx="3"/>
          </p:cNvCxnSpPr>
          <p:nvPr/>
        </p:nvCxnSpPr>
        <p:spPr>
          <a:xfrm>
            <a:off x="5848349" y="5553808"/>
            <a:ext cx="284885" cy="447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>
            <a:spLocks/>
          </p:cNvSpPr>
          <p:nvPr/>
        </p:nvSpPr>
        <p:spPr>
          <a:xfrm>
            <a:off x="1082674" y="5106544"/>
            <a:ext cx="4765675" cy="894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22" name="文字方塊 21"/>
          <p:cNvSpPr txBox="1">
            <a:spLocks/>
          </p:cNvSpPr>
          <p:nvPr/>
        </p:nvSpPr>
        <p:spPr>
          <a:xfrm>
            <a:off x="441325" y="136968"/>
            <a:ext cx="4036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3.Interpreter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最重要的地方，建立結構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513804"/>
            <a:ext cx="10513047" cy="175375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t="71957" r="10484"/>
          <a:stretch/>
        </p:blipFill>
        <p:spPr>
          <a:xfrm>
            <a:off x="6160655" y="3935824"/>
            <a:ext cx="5518727" cy="14858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32982"/>
          <a:stretch/>
        </p:blipFill>
        <p:spPr>
          <a:xfrm>
            <a:off x="9651493" y="4680974"/>
            <a:ext cx="2494832" cy="10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走訪器模式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way to access the elements of an aggregate object sequentially without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exposing its underlying representation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提供一種順序訪問聚合對像元素的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方法揭露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其潛在的代表性。</a:t>
            </a: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942108" y="2786545"/>
            <a:ext cx="349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提供方法走訪集合內的物件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走訪過程不需知道集合內部的結構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7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93" y="1246351"/>
            <a:ext cx="9460639" cy="44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74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30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/>
          </p:cNvSpPr>
          <p:nvPr/>
        </p:nvSpPr>
        <p:spPr>
          <a:xfrm>
            <a:off x="4717916" y="400381"/>
            <a:ext cx="580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物件都有內建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iterator()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直接拿來用吧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</a:p>
        </p:txBody>
      </p:sp>
      <p:sp>
        <p:nvSpPr>
          <p:cNvPr id="4" name="矩形 3"/>
          <p:cNvSpPr/>
          <p:nvPr/>
        </p:nvSpPr>
        <p:spPr>
          <a:xfrm>
            <a:off x="440644" y="115762"/>
            <a:ext cx="225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import java.util.Iterator;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4" y="454316"/>
            <a:ext cx="4144322" cy="52207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66" y="1005860"/>
            <a:ext cx="5722402" cy="5283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327" y="5685893"/>
            <a:ext cx="1654427" cy="10430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78400" y="5312229"/>
            <a:ext cx="6023429" cy="81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543" y="1412755"/>
            <a:ext cx="3889829" cy="9705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直線接點 10"/>
          <p:cNvCxnSpPr/>
          <p:nvPr/>
        </p:nvCxnSpPr>
        <p:spPr>
          <a:xfrm>
            <a:off x="9332686" y="808883"/>
            <a:ext cx="508000" cy="4391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中介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397330"/>
            <a:ext cx="10709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object that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set of objects interact.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promotes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loose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coupling by keeping objects from referring to each other explicitly,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it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vary their interaction independently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定義一個封裝顯示一組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交互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的對象。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通過保持對像明確地相互引用來促進鬆散耦合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可以讓你獨立改變他們的互動。</a:t>
            </a:r>
          </a:p>
        </p:txBody>
      </p:sp>
      <p:sp>
        <p:nvSpPr>
          <p:cNvPr id="17" name="副標題 2"/>
          <p:cNvSpPr>
            <a:spLocks noGrp="1"/>
          </p:cNvSpPr>
          <p:nvPr>
            <p:ph type="subTitle" idx="1"/>
          </p:nvPr>
        </p:nvSpPr>
        <p:spPr>
          <a:xfrm>
            <a:off x="6096000" y="3465513"/>
            <a:ext cx="5804071" cy="2089559"/>
          </a:xfrm>
        </p:spPr>
        <p:txBody>
          <a:bodyPr>
            <a:normAutofit/>
          </a:bodyPr>
          <a:lstStyle/>
          <a:p>
            <a:pPr algn="l"/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【Façade vs Mediator】</a:t>
            </a:r>
          </a:p>
          <a:p>
            <a:pPr algn="l"/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提供一個介面對外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提供操作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使用者不用知道任何底下的子系統運作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我按開機不管裡面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系統內部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之間運作非常複雜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彼此的耦合太高的時候需要一個中介者來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調節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系統之間的運作</a:t>
            </a:r>
          </a:p>
          <a:p>
            <a:pPr algn="l"/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942108" y="5898921"/>
            <a:ext cx="447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把原本彼此錯亂的溝通透過一個中介者來管理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把直接的溝通交給中介者來轉達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Colleague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之間會互相知道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8" y="3044326"/>
            <a:ext cx="3920836" cy="27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9" y="2073526"/>
            <a:ext cx="9996261" cy="2783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1" y="907655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0" y="1289794"/>
            <a:ext cx="5529299" cy="51827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63500"/>
          <a:stretch/>
        </p:blipFill>
        <p:spPr>
          <a:xfrm>
            <a:off x="6275610" y="1289794"/>
            <a:ext cx="5881466" cy="20122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55" y="6418438"/>
            <a:ext cx="2566050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violating encapsulation, capture and externalize an object's internal state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that the object can be restored to this state later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在不違反封裝的情況下，捕獲並外化對象的內部狀態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以便稍後可以將對象恢復到此狀態。</a:t>
            </a: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942108" y="3205633"/>
            <a:ext cx="513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b="1" dirty="0" smtClean="0">
                <a:uFillTx/>
              </a:rPr>
              <a:t>Memento</a:t>
            </a:r>
            <a:r>
              <a:rPr lang="zh-TW" altLang="en-US" sz="1600" b="1" dirty="0" smtClean="0">
                <a:uFillTx/>
              </a:rPr>
              <a:t>  備份</a:t>
            </a:r>
            <a:r>
              <a:rPr lang="en-US" altLang="zh-TW" sz="1600" b="1" dirty="0" smtClean="0">
                <a:uFillTx/>
              </a:rPr>
              <a:t>state (</a:t>
            </a:r>
            <a:r>
              <a:rPr lang="zh-TW" altLang="en-US" sz="1600" b="1" dirty="0" smtClean="0">
                <a:uFillTx/>
              </a:rPr>
              <a:t>便條紙</a:t>
            </a:r>
            <a:r>
              <a:rPr lang="en-US" altLang="zh-TW" sz="1600" b="1" dirty="0" smtClean="0">
                <a:uFillTx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600" b="1" dirty="0" smtClean="0"/>
              <a:t>Originator </a:t>
            </a:r>
            <a:r>
              <a:rPr lang="zh-TW" altLang="en-US" sz="1600" b="1" dirty="0" smtClean="0"/>
              <a:t>建造</a:t>
            </a:r>
            <a:r>
              <a:rPr lang="en-US" altLang="zh-TW" sz="1600" b="1" dirty="0" smtClean="0"/>
              <a:t>memento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紙上的內容</a:t>
            </a:r>
            <a:r>
              <a:rPr lang="en-US" altLang="zh-TW" sz="16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sz="1600" b="1" dirty="0" smtClean="0"/>
              <a:t>Caretaker  </a:t>
            </a:r>
            <a:r>
              <a:rPr lang="zh-TW" altLang="en-US" sz="1600" b="1" dirty="0" smtClean="0"/>
              <a:t>儲存這些備份 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便條紙一疊</a:t>
            </a:r>
            <a:r>
              <a:rPr lang="en-US" altLang="zh-TW" sz="1600" b="1" dirty="0" smtClean="0"/>
              <a:t>)</a:t>
            </a:r>
            <a:endParaRPr lang="en-US" altLang="zh-TW" sz="1600" b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502" y="907655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1.Factory Method 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我想吃冰淇淋跟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披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薩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7" y="1406062"/>
            <a:ext cx="5722972" cy="30166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9794"/>
            <a:ext cx="4624168" cy="41458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887" y="5092701"/>
            <a:ext cx="3415932" cy="1701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6855213" y="516200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不同寫法→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99" y="6453189"/>
            <a:ext cx="1600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4" y="1722572"/>
            <a:ext cx="10903703" cy="34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0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2" y="1226907"/>
            <a:ext cx="3928083" cy="52518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3501" y="844768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226907"/>
            <a:ext cx="5388926" cy="5143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460" y="6010656"/>
            <a:ext cx="208905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76349"/>
            <a:ext cx="5986273" cy="49034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02" y="1276350"/>
            <a:ext cx="4037810" cy="548843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2" y="861686"/>
            <a:ext cx="6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988" y="6010656"/>
            <a:ext cx="1906525" cy="8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 one-to-many dependency between objects so that when one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changes state,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 dependents are notified and updated automatically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定義對象之間的一對多依賴關係，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以便一個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對象改變狀態時，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所有家屬都會自動得到通知和更新。</a:t>
            </a: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942107" y="3013501"/>
            <a:ext cx="4502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改變時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要通知所有的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要更新了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常跟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代理模式對比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在功能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不一樣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的是被觀察者反饋結果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同根負責做同樣的事情。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4" descr="https://az787680.vo.msecnd.net/user/joysdw12/1303/20133131721504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9265" y="3145300"/>
            <a:ext cx="3749990" cy="280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7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4" y="1266883"/>
            <a:ext cx="11174812" cy="43242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4745" y="1082217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）→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881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1" y="866366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高中時期，老師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被觀察者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準備走進教室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434287"/>
            <a:ext cx="5732499" cy="4085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2084"/>
            <a:ext cx="5162954" cy="44626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693" y="6070209"/>
            <a:ext cx="2862307" cy="78779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63501" y="63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 smtClean="0"/>
              <a:t>Oberver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必備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import </a:t>
            </a:r>
            <a:r>
              <a:rPr lang="zh-TW" altLang="en-US" b="1" dirty="0"/>
              <a:t>java.util.ArrayList</a:t>
            </a:r>
            <a:r>
              <a:rPr lang="zh-TW" altLang="en-US" b="1" dirty="0" smtClean="0"/>
              <a:t>;</a:t>
            </a:r>
            <a:endParaRPr lang="en-US" altLang="zh-TW" b="1" dirty="0" smtClean="0"/>
          </a:p>
          <a:p>
            <a:r>
              <a:rPr lang="zh-TW" altLang="en-US" b="1" dirty="0"/>
              <a:t> </a:t>
            </a:r>
            <a:r>
              <a:rPr lang="zh-TW" altLang="en-US" b="1" dirty="0" smtClean="0"/>
              <a:t>                          import </a:t>
            </a:r>
            <a:r>
              <a:rPr lang="zh-TW" altLang="en-US" b="1" dirty="0"/>
              <a:t>java.util.List;</a:t>
            </a:r>
          </a:p>
        </p:txBody>
      </p:sp>
    </p:spTree>
    <p:extLst>
      <p:ext uri="{BB962C8B-B14F-4D97-AF65-F5344CB8AC3E}">
        <p14:creationId xmlns:p14="http://schemas.microsoft.com/office/powerpoint/2010/main" val="3635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96419"/>
            <a:ext cx="5916019" cy="4775781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0" y="904813"/>
            <a:ext cx="6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我訂閱的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(observer)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發布新影片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00" y="1396419"/>
            <a:ext cx="5701595" cy="22992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355" y="6416748"/>
            <a:ext cx="3750644" cy="4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8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Allow an object to alter its behavior when its internal state changes.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object will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 to change its class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允許對像在其內部狀態更改時更改其行為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對像似乎會更改其類。</a:t>
            </a:r>
          </a:p>
        </p:txBody>
      </p:sp>
      <p:sp>
        <p:nvSpPr>
          <p:cNvPr id="4" name="矩形 3"/>
          <p:cNvSpPr/>
          <p:nvPr/>
        </p:nvSpPr>
        <p:spPr>
          <a:xfrm>
            <a:off x="942108" y="2950755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一個物件的行為會因為物件自身狀態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表現出不同的反應動作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一個自動販賣機物件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選擇貨品」的功能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顧客有沒有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投錢、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投多少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錢，而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有不同反應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「結構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一模一樣 不過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不一樣」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108" y="47666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是由自己轉變到下一個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是由使用者決定要切換到哪一個方法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4" y="1278954"/>
            <a:ext cx="11696517" cy="43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862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4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1" y="1407575"/>
            <a:ext cx="4711909" cy="3375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83875"/>
            <a:ext cx="5714871" cy="46948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9671" y="901736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我想建造一個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的形狀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081736"/>
            <a:ext cx="3277554" cy="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1" y="295839"/>
            <a:ext cx="3627620" cy="6841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1" y="979957"/>
            <a:ext cx="5133597" cy="23158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378" y="1759377"/>
            <a:ext cx="4676775" cy="1543050"/>
          </a:xfrm>
          <a:prstGeom prst="rect">
            <a:avLst/>
          </a:prstGeom>
        </p:spPr>
      </p:pic>
      <p:sp>
        <p:nvSpPr>
          <p:cNvPr id="22" name="矩形 21"/>
          <p:cNvSpPr>
            <a:spLocks/>
          </p:cNvSpPr>
          <p:nvPr/>
        </p:nvSpPr>
        <p:spPr>
          <a:xfrm>
            <a:off x="776218" y="1416065"/>
            <a:ext cx="3959793" cy="1814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28" name="文字方塊 27"/>
          <p:cNvSpPr txBox="1">
            <a:spLocks/>
          </p:cNvSpPr>
          <p:nvPr/>
        </p:nvSpPr>
        <p:spPr>
          <a:xfrm>
            <a:off x="4015107" y="136283"/>
            <a:ext cx="374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因為號誌燈需要讀秒倒數所以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把三個號誌燈繼承一個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Light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讓燈有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sleep()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得方法可以倒數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>
            <a:spLocks/>
          </p:cNvSpPr>
          <p:nvPr/>
        </p:nvSpPr>
        <p:spPr>
          <a:xfrm>
            <a:off x="6955882" y="838469"/>
            <a:ext cx="416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每個燈的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時間不一樣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完之後會切換燈號到下一個狀態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99" y="3542019"/>
            <a:ext cx="3807728" cy="12563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99" y="4798337"/>
            <a:ext cx="3807728" cy="190824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227" y="4847155"/>
            <a:ext cx="5669863" cy="18594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57227" y="37044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.再來號誌燈會使用State的change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State被改變，change的實際方法也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3.在Sleep完之後會重新把號誌燈Set到下一個綠燈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1.迴圈內會一直呼叫號誌燈要Chang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9187" y="4847155"/>
            <a:ext cx="1138348" cy="17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策略模式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 family of algorithms, encapsulate each one, and make them interchangeable.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 lets the algorithm vary independently from clients that use it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定義一系列算法，封裝每個算法，並使它們可互換。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策略允許算法獨立於使用它的客戶端。</a:t>
            </a: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942108" y="3089093"/>
            <a:ext cx="599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為了達到相同的目的，物件可以因地制宜，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讓行為擁有多種不同的實作方法。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比如每個人都要「交個人所得稅」，但是「在美國交個人所得稅」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和「在中國交個人所得稅」就有不同的算稅方法。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將實作的方法獨立出來成為一個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透過繼承可以在不修改原程式碼的情況下擴充新程式碼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837177" y="5229758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吻合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OCP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(Open-Closed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下改變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(Override)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Dynamic Binding</a:t>
            </a: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OCP=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軟體實體必須能夠延伸但不能修改，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對擴展開放，修改則封閉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5" y="1705708"/>
            <a:ext cx="10709629" cy="34465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521042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）→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5748" y="911445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節慶到了，要叫業務員跑業務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2085"/>
            <a:ext cx="5087815" cy="22847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67" y="6338616"/>
            <a:ext cx="1535633" cy="5081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2" y="1392085"/>
            <a:ext cx="4376476" cy="42531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207857" y="5645280"/>
            <a:ext cx="4864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策略模式的缺點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，就是所有的策略都必須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暴露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客戶端自行選擇策略使用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這個缺陷需要跟簡單工廠模式結合混編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1" y="880528"/>
            <a:ext cx="6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節慶到了，要叫業務員跑業務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Factory + Strategy)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392085"/>
            <a:ext cx="4740705" cy="50849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2085"/>
            <a:ext cx="4888458" cy="16887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884" y="6580896"/>
            <a:ext cx="1398116" cy="2771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3465513"/>
            <a:ext cx="5805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策略模式的缺點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，就是所有的策略都必須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暴露，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客戶端自行選擇策略使用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這個缺陷需要跟簡單工廠模式結合混編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3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樣板模式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the skeleton of an algorithm in an operation, deferring some steps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subclasses.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subclasses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redefine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certain steps of an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changing the algorithm's structure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在操作中定義算法的骨架，將一些步驟推遲到子類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模板方法允許子類重新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定義算法的某些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不改變算法的結構。</a:t>
            </a: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942108" y="3160832"/>
            <a:ext cx="65127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顧名思義就是提供一個固定的樣板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你可以自行修改樣板的方法來達到不一樣的效果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en-US" altLang="zh-TW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必須是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因為要定義好執行順序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/</a:t>
            </a:r>
          </a:p>
          <a:p>
            <a:r>
              <a:rPr lang="en-US" altLang="zh-TW" sz="1600" b="1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必須被複寫的方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/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偶爾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會有如果是通用的方法就可以先實作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Hook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有兩種說法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>
              <a:buFont typeface="+mj-lt"/>
              <a:buAutoNum type="arabicPeriod"/>
            </a:pP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說的他是一個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值，當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可以根據這掛勾決定要不要執行這一段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說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Hook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是一個預設為空的方法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(Concrete)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 子類別可以選擇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這個方法來擴充功能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800" y="31608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【Template vs Strategy】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(Compiler Time)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一定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按照次序執行，任何重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載不會影響到這個次序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流程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中的某幾個節點會被替換，但順序不變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(Runtime)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只提供了某個情景下的執行策略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，執行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順序不做需求；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整個流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是可以被替換的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8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08" y="952500"/>
            <a:ext cx="8694930" cy="48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937643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煮飯流程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下油、加熱、選肉、選醬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319782"/>
            <a:ext cx="4903547" cy="35443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10" y="1319781"/>
            <a:ext cx="5141689" cy="48526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5438775"/>
            <a:ext cx="1514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02" y="926350"/>
            <a:ext cx="6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玩遊戲流程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" y="1422400"/>
            <a:ext cx="3457575" cy="2514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83874"/>
            <a:ext cx="5108649" cy="52058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988" y="5556738"/>
            <a:ext cx="2297011" cy="13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參訪者模式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 an operation to be performed on the elements of an object structure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define a new operation without changing the classes of the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which it operates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表示要對對象結構的元素執行的操作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者允許您定義新操作，而無需更改其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操作的元素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的類。</a:t>
            </a: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942108" y="2914611"/>
            <a:ext cx="5769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當你有很多元件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(element)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且數量固定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而這些元件常常需要被執行某些操作就可以使用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透過訪問者的方式來對這些元件進行操作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95" y="3656708"/>
            <a:ext cx="6343505" cy="27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801" y="872836"/>
            <a:ext cx="4572000" cy="568036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u="sng" dirty="0" smtClean="0"/>
              <a:t>3. Builder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建造者模式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 the construction of a complex object from its representation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the same construction process can create different representations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將復雜對象的構造與其表示分開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制相同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的施工過程可以創建不同的表示。</a:t>
            </a:r>
          </a:p>
        </p:txBody>
      </p:sp>
      <p:sp>
        <p:nvSpPr>
          <p:cNvPr id="8" name="矩形 7"/>
          <p:cNvSpPr/>
          <p:nvPr/>
        </p:nvSpPr>
        <p:spPr>
          <a:xfrm>
            <a:off x="942108" y="3130113"/>
            <a:ext cx="44057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這個模式用來建造由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複雜組成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製造許多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ConcreteBulider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的規定建立產品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裡面會規定如何建造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再透過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ConcreteBulider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to do.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 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do.</a:t>
            </a:r>
          </a:p>
        </p:txBody>
      </p:sp>
    </p:spTree>
    <p:extLst>
      <p:ext uri="{BB962C8B-B14F-4D97-AF65-F5344CB8AC3E}">
        <p14:creationId xmlns:p14="http://schemas.microsoft.com/office/powerpoint/2010/main" val="13826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71" y="541228"/>
            <a:ext cx="7728857" cy="58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937643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319781"/>
            <a:ext cx="4391573" cy="29220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10" y="1319781"/>
            <a:ext cx="4857949" cy="4242819"/>
          </a:xfrm>
          <a:prstGeom prst="rect">
            <a:avLst/>
          </a:prstGeom>
        </p:spPr>
      </p:pic>
      <p:sp>
        <p:nvSpPr>
          <p:cNvPr id="8" name="Google Shape;58374;p1"/>
          <p:cNvSpPr txBox="1"/>
          <p:nvPr/>
        </p:nvSpPr>
        <p:spPr>
          <a:xfrm>
            <a:off x="8539295" y="0"/>
            <a:ext cx="3784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</a:t>
            </a: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把Element跟Visitor的方法定義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好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Element只有accept的方法(Override)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isitor則要根據有幾個Element就會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有幾個Visit方法(Overload)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2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flipV="1">
            <a:off x="11183815" y="5556738"/>
            <a:ext cx="1008185" cy="1301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Model-View-Control</a:t>
            </a:r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53" y="2668390"/>
            <a:ext cx="3006688" cy="3307358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8088412" y="2668390"/>
            <a:ext cx="3674101" cy="2817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就是使用者可以看到的東西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是當使用者透過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操作之後負責命令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去做事情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就是負責處理事情，處理完後再更新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到最新狀態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" descr="https://az787680.vo.msecnd.net/user/joysdw12/1303/201331317395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108" y="2686588"/>
            <a:ext cx="4090745" cy="307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4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546" y="209718"/>
            <a:ext cx="7391400" cy="1380548"/>
          </a:xfrm>
        </p:spPr>
        <p:txBody>
          <a:bodyPr>
            <a:norm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當使用者透過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操作的時候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要怎麼知道呢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b="1" dirty="0" err="1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ActionListener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上註冊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Listener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監聽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777532"/>
            <a:ext cx="6496050" cy="1981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9609"/>
          <a:stretch/>
        </p:blipFill>
        <p:spPr>
          <a:xfrm>
            <a:off x="7109131" y="1743794"/>
            <a:ext cx="4975018" cy="2015086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109131" y="1328476"/>
            <a:ext cx="3372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</a:t>
            </a:r>
            <a:r>
              <a:rPr lang="en-US" altLang="zh-TW" sz="1600" b="1" dirty="0" smtClean="0">
                <a:uFillTx/>
              </a:rPr>
              <a:t>Controller</a:t>
            </a:r>
            <a:r>
              <a:rPr lang="zh-TW" altLang="en-US" sz="1600" b="1" dirty="0" smtClean="0">
                <a:uFillTx/>
              </a:rPr>
              <a:t>內已經實作好的</a:t>
            </a:r>
            <a:r>
              <a:rPr lang="en-US" altLang="zh-TW" sz="1600" b="1" dirty="0" err="1" smtClean="0">
                <a:uFillTx/>
              </a:rPr>
              <a:t>Listenter</a:t>
            </a:r>
            <a:endParaRPr lang="zh-TW" altLang="en-US" sz="1600" b="1" dirty="0">
              <a:uFillTx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475983" y="1345345"/>
            <a:ext cx="2629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↓透過</a:t>
            </a:r>
            <a:r>
              <a:rPr lang="en-US" altLang="zh-TW" sz="1600" b="1" dirty="0" smtClean="0">
                <a:uFillTx/>
              </a:rPr>
              <a:t>View</a:t>
            </a:r>
            <a:r>
              <a:rPr lang="zh-TW" altLang="en-US" sz="1600" b="1" dirty="0" smtClean="0">
                <a:uFillTx/>
              </a:rPr>
              <a:t>的方法註冊進</a:t>
            </a:r>
            <a:r>
              <a:rPr lang="zh-TW" altLang="en-US" sz="1600" b="1" dirty="0">
                <a:uFillTx/>
              </a:rPr>
              <a:t>去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5" y="5578406"/>
            <a:ext cx="6954401" cy="905521"/>
          </a:xfrm>
          <a:prstGeom prst="rect">
            <a:avLst/>
          </a:prstGeom>
        </p:spPr>
      </p:pic>
      <p:sp>
        <p:nvSpPr>
          <p:cNvPr id="13" name="文字方塊 12"/>
          <p:cNvSpPr txBox="1">
            <a:spLocks/>
          </p:cNvSpPr>
          <p:nvPr/>
        </p:nvSpPr>
        <p:spPr>
          <a:xfrm>
            <a:off x="5033015" y="5221863"/>
            <a:ext cx="40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</a:t>
            </a:r>
            <a:r>
              <a:rPr lang="en-US" altLang="zh-TW" sz="1600" b="1" dirty="0" smtClean="0">
                <a:uFillTx/>
              </a:rPr>
              <a:t>View</a:t>
            </a:r>
            <a:r>
              <a:rPr lang="zh-TW" altLang="en-US" sz="1600" b="1" dirty="0" smtClean="0">
                <a:uFillTx/>
              </a:rPr>
              <a:t>裡面的方法，實際上是註冊到</a:t>
            </a:r>
            <a:r>
              <a:rPr lang="en-US" altLang="zh-TW" sz="1600" b="1" dirty="0" smtClean="0">
                <a:uFillTx/>
              </a:rPr>
              <a:t>Button</a:t>
            </a:r>
            <a:endParaRPr lang="zh-TW" altLang="en-US" sz="1600" b="1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19546" y="3945998"/>
            <a:ext cx="6139375" cy="2034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Q:Model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要怎麼通知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Subject(model)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裡註冊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observer(view)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，更新時就會通知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observer(view)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需要更新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**我給的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裡面有可以參考**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®¾è®¡æ¨¡å¼ä¹é´çå³ç³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01863" y="-611565"/>
            <a:ext cx="6746408" cy="810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3" y="237719"/>
            <a:ext cx="5505691" cy="60132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401" y="6250949"/>
            <a:ext cx="570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Table 1.2: Design aspects that design patterns let you vary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076307" y="237719"/>
            <a:ext cx="1976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Creational Patterns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6307" y="1068992"/>
            <a:ext cx="193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Structural Patterns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03815" y="1900265"/>
            <a:ext cx="194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BehavioralPatterns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76307" y="4127079"/>
            <a:ext cx="5498573" cy="24932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 smtClean="0">
                <a:uFillTx/>
              </a:rPr>
              <a:t>可以參考</a:t>
            </a:r>
            <a:endParaRPr lang="en-US" altLang="zh-TW" sz="2400" dirty="0" smtClean="0">
              <a:uFillTx/>
            </a:endParaRPr>
          </a:p>
          <a:p>
            <a:pPr algn="ctr"/>
            <a:endParaRPr lang="en-US" altLang="zh-TW" sz="2400" dirty="0" smtClean="0">
              <a:uFillTx/>
            </a:endParaRPr>
          </a:p>
          <a:p>
            <a:pPr algn="ctr"/>
            <a:r>
              <a:rPr lang="en-US" altLang="zh-TW" sz="1400" dirty="0" smtClean="0">
                <a:uFillTx/>
                <a:hlinkClick r:id="rId3"/>
              </a:rPr>
              <a:t>https://openhome.cc/Gossip/DesignPattern/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 smtClean="0">
              <a:uFillTx/>
            </a:endParaRPr>
          </a:p>
          <a:p>
            <a:pPr algn="ctr"/>
            <a:r>
              <a:rPr lang="en-US" altLang="zh-TW" sz="1400" dirty="0" smtClean="0">
                <a:uFillTx/>
                <a:hlinkClick r:id="rId4"/>
              </a:rPr>
              <a:t>http://design-patterns.readthedocs.io/zh_CN/latest/index.html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>
              <a:uFillTx/>
            </a:endParaRPr>
          </a:p>
          <a:p>
            <a:pPr algn="ctr"/>
            <a:r>
              <a:rPr lang="en-US" altLang="zh-TW" sz="1400" dirty="0" smtClean="0">
                <a:uFillTx/>
                <a:hlinkClick r:id="rId5"/>
              </a:rPr>
              <a:t>https://en.wikipedia.org/wiki/Design_Patterns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>
              <a:uFillTx/>
              <a:hlinkClick r:id="rId6"/>
            </a:endParaRPr>
          </a:p>
          <a:p>
            <a:pPr algn="ctr"/>
            <a:r>
              <a:rPr lang="en-US" altLang="zh-TW" sz="1400" dirty="0" smtClean="0">
                <a:uFillTx/>
                <a:hlinkClick r:id="rId6"/>
              </a:rPr>
              <a:t>https://skyyen999.gitbooks.io/-study-design-pattern-in-java/content/</a:t>
            </a:r>
            <a:endParaRPr lang="en-US" altLang="zh-TW" sz="1400" dirty="0" smtClean="0">
              <a:uFillTx/>
            </a:endParaRPr>
          </a:p>
          <a:p>
            <a:pPr algn="ctr"/>
            <a:endParaRPr lang="en-US" altLang="zh-TW" sz="1400" dirty="0"/>
          </a:p>
          <a:p>
            <a:pPr algn="ctr"/>
            <a:r>
              <a:rPr lang="en-US" altLang="zh-TW" sz="1400" dirty="0">
                <a:hlinkClick r:id="rId7"/>
              </a:rPr>
              <a:t>https://</a:t>
            </a:r>
            <a:r>
              <a:rPr lang="en-US" altLang="zh-TW" sz="1400" dirty="0" smtClean="0">
                <a:hlinkClick r:id="rId7"/>
              </a:rPr>
              <a:t>zhuanlan.zhihu.com/shejimoshi</a:t>
            </a:r>
            <a:endParaRPr lang="en-US" altLang="zh-TW" sz="1400" dirty="0" smtClean="0"/>
          </a:p>
          <a:p>
            <a:pPr algn="ctr"/>
            <a:endParaRPr lang="en-US" altLang="zh-TW" sz="1400" dirty="0">
              <a:uFillTx/>
            </a:endParaRPr>
          </a:p>
          <a:p>
            <a:pPr algn="ctr"/>
            <a:r>
              <a:rPr lang="en-US" altLang="zh-TW" sz="1400" dirty="0"/>
              <a:t>https://blog.csdn.net/zhengzhb/article/details/7697549</a:t>
            </a:r>
            <a:endParaRPr lang="en-US" altLang="zh-TW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72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3721</Words>
  <Application>Microsoft Office PowerPoint</Application>
  <PresentationFormat>寬螢幕</PresentationFormat>
  <Paragraphs>572</Paragraphs>
  <Slides>96</Slides>
  <Notes>52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3" baseType="lpstr"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Q:當使用者透過View操作的時候Controller要怎麼知道呢?  A:透過ActionListener在View上註冊Controller的Listener監聽View的動作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 Chien</dc:creator>
  <cp:lastModifiedBy>Jerry Chien</cp:lastModifiedBy>
  <cp:revision>138</cp:revision>
  <dcterms:modified xsi:type="dcterms:W3CDTF">2018-12-29T00:33:11Z</dcterms:modified>
</cp:coreProperties>
</file>