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sldIdLst>
    <p:sldId id="365" r:id="rId2"/>
    <p:sldId id="367" r:id="rId3"/>
    <p:sldId id="374" r:id="rId4"/>
    <p:sldId id="376" r:id="rId5"/>
    <p:sldId id="369" r:id="rId6"/>
    <p:sldId id="371" r:id="rId7"/>
    <p:sldId id="372" r:id="rId8"/>
    <p:sldId id="373" r:id="rId9"/>
    <p:sldId id="382" r:id="rId10"/>
    <p:sldId id="385" r:id="rId11"/>
    <p:sldId id="262" r:id="rId12"/>
    <p:sldId id="265" r:id="rId13"/>
    <p:sldId id="386" r:id="rId14"/>
    <p:sldId id="391" r:id="rId15"/>
    <p:sldId id="392" r:id="rId16"/>
    <p:sldId id="396" r:id="rId17"/>
    <p:sldId id="393" r:id="rId18"/>
    <p:sldId id="399" r:id="rId19"/>
    <p:sldId id="409" r:id="rId20"/>
    <p:sldId id="406" r:id="rId21"/>
    <p:sldId id="413" r:id="rId22"/>
    <p:sldId id="412" r:id="rId23"/>
    <p:sldId id="418" r:id="rId24"/>
    <p:sldId id="416" r:id="rId25"/>
    <p:sldId id="423" r:id="rId26"/>
    <p:sldId id="424" r:id="rId27"/>
    <p:sldId id="429" r:id="rId28"/>
    <p:sldId id="427" r:id="rId29"/>
    <p:sldId id="434" r:id="rId30"/>
    <p:sldId id="432" r:id="rId31"/>
    <p:sldId id="445" r:id="rId32"/>
    <p:sldId id="441" r:id="rId33"/>
    <p:sldId id="442" r:id="rId34"/>
    <p:sldId id="444" r:id="rId35"/>
    <p:sldId id="446" r:id="rId36"/>
    <p:sldId id="438" r:id="rId37"/>
    <p:sldId id="447" r:id="rId38"/>
    <p:sldId id="278" r:id="rId39"/>
    <p:sldId id="456" r:id="rId40"/>
    <p:sldId id="454" r:id="rId41"/>
    <p:sldId id="458" r:id="rId42"/>
    <p:sldId id="461" r:id="rId43"/>
    <p:sldId id="464" r:id="rId44"/>
    <p:sldId id="318" r:id="rId45"/>
    <p:sldId id="465" r:id="rId46"/>
    <p:sldId id="295" r:id="rId47"/>
    <p:sldId id="466" r:id="rId48"/>
    <p:sldId id="470" r:id="rId49"/>
    <p:sldId id="471" r:id="rId50"/>
    <p:sldId id="303" r:id="rId51"/>
    <p:sldId id="435" r:id="rId52"/>
    <p:sldId id="258" r:id="rId53"/>
    <p:sldId id="472" r:id="rId54"/>
    <p:sldId id="378" r:id="rId55"/>
  </p:sldIdLst>
  <p:sldSz cx="12192000" cy="6858000"/>
  <p:notesSz cx="6858000" cy="9144000"/>
  <p:defaultTextStyle>
    <a:defPPr lvl="0">
      <a:defRPr lang="zh-TW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6" autoAdjust="0"/>
  </p:normalViewPr>
  <p:slideViewPr>
    <p:cSldViewPr snapToGrid="0">
      <p:cViewPr>
        <p:scale>
          <a:sx n="60" d="100"/>
          <a:sy n="60" d="100"/>
        </p:scale>
        <p:origin x="111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3E09C-FADF-42EE-A288-3A7F1548E9F3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D584F-E1C0-4059-A743-76E657EE3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2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雖然</a:t>
            </a:r>
            <a:r>
              <a:rPr lang="en-US" altLang="zh-TW" dirty="0" smtClean="0"/>
              <a:t>ConcretFactory1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做不到</a:t>
            </a:r>
            <a:r>
              <a:rPr lang="en-US" altLang="zh-TW" baseline="0" dirty="0" smtClean="0"/>
              <a:t>Create B </a:t>
            </a:r>
            <a:r>
              <a:rPr lang="zh-TW" altLang="en-US" baseline="0" dirty="0" smtClean="0"/>
              <a:t>但是還是必須</a:t>
            </a:r>
            <a:r>
              <a:rPr lang="en-US" altLang="zh-TW" baseline="0" dirty="0" smtClean="0"/>
              <a:t>public </a:t>
            </a:r>
            <a:r>
              <a:rPr lang="zh-TW" altLang="en-US" baseline="0" dirty="0" smtClean="0"/>
              <a:t>這個方法(</a:t>
            </a:r>
            <a:r>
              <a:rPr lang="en-US" altLang="zh-TW" baseline="0" dirty="0" smtClean="0"/>
              <a:t>return null)</a:t>
            </a:r>
          </a:p>
          <a:p>
            <a:r>
              <a:rPr lang="en-US" altLang="zh-TW" dirty="0" smtClean="0"/>
              <a:t>2.Abstract</a:t>
            </a:r>
            <a:r>
              <a:rPr lang="en-US" altLang="zh-TW" baseline="0" dirty="0" smtClean="0"/>
              <a:t>Factory</a:t>
            </a:r>
            <a:r>
              <a:rPr lang="zh-TW" altLang="en-US" baseline="0" dirty="0" smtClean="0"/>
              <a:t>是定義方法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getColor,getShape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而且是</a:t>
            </a:r>
            <a:r>
              <a:rPr lang="en-US" altLang="zh-TW" baseline="0" dirty="0" smtClean="0"/>
              <a:t>Color </a:t>
            </a:r>
            <a:r>
              <a:rPr lang="en-US" altLang="zh-TW" baseline="0" dirty="0" err="1" smtClean="0"/>
              <a:t>getColor</a:t>
            </a:r>
            <a:r>
              <a:rPr lang="en-US" altLang="zh-TW" baseline="0" dirty="0" smtClean="0"/>
              <a:t> (Color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interface)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592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46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Hook</a:t>
            </a:r>
            <a:r>
              <a:rPr lang="zh-TW" altLang="en-US" dirty="0" smtClean="0"/>
              <a:t>不能為抽象，</a:t>
            </a:r>
            <a:r>
              <a:rPr lang="en-US" altLang="zh-TW" dirty="0" smtClean="0"/>
              <a:t>class hook( ){</a:t>
            </a:r>
            <a:r>
              <a:rPr lang="en-US" altLang="zh-TW" baseline="0" dirty="0" smtClean="0"/>
              <a:t>  };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Template</a:t>
            </a:r>
            <a:r>
              <a:rPr lang="zh-TW" altLang="en-US" baseline="0" dirty="0" smtClean="0"/>
              <a:t> 究竟是順序不能改還是內容不能改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待考證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課本是指順序不能改 下面不寫死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90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160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Visitor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訪問的人   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visitable</a:t>
            </a:r>
            <a:r>
              <a:rPr lang="en-US" altLang="zh-TW" baseline="0" dirty="0" smtClean="0"/>
              <a:t>(element)</a:t>
            </a:r>
            <a:r>
              <a:rPr lang="zh-TW" altLang="en-US" baseline="0" dirty="0" smtClean="0"/>
              <a:t>被訪問的人 有</a:t>
            </a:r>
            <a:r>
              <a:rPr lang="en-US" altLang="zh-TW" baseline="0" dirty="0" smtClean="0"/>
              <a:t>accept</a:t>
            </a:r>
            <a:r>
              <a:rPr lang="zh-TW" altLang="en-US" baseline="0" dirty="0" smtClean="0"/>
              <a:t>功能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7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8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第一個沒有在做事 丟給第二個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64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Client</a:t>
            </a:r>
            <a:r>
              <a:rPr lang="zh-TW" altLang="en-US" dirty="0" smtClean="0"/>
              <a:t>（客户）：负责创建一个具体的命令（</a:t>
            </a:r>
            <a:r>
              <a:rPr lang="en-US" altLang="zh-TW" dirty="0" smtClean="0"/>
              <a:t>Concrete Command</a:t>
            </a:r>
            <a:r>
              <a:rPr lang="zh-TW" altLang="en-US" dirty="0" smtClean="0"/>
              <a:t>） </a:t>
            </a:r>
          </a:p>
          <a:p>
            <a:r>
              <a:rPr lang="en-US" altLang="zh-TW" dirty="0" smtClean="0"/>
              <a:t>Invoker</a:t>
            </a:r>
            <a:r>
              <a:rPr lang="zh-TW" altLang="en-US" dirty="0" smtClean="0"/>
              <a:t>（调用者）：调用者持有一个命令对象，并在某个时刻调用命令对象的 </a:t>
            </a:r>
            <a:r>
              <a:rPr lang="en-US" altLang="zh-TW" dirty="0" smtClean="0"/>
              <a:t>execute() </a:t>
            </a:r>
            <a:r>
              <a:rPr lang="zh-TW" altLang="en-US" dirty="0" smtClean="0"/>
              <a:t>方法。 </a:t>
            </a:r>
          </a:p>
          <a:p>
            <a:r>
              <a:rPr lang="en-US" altLang="zh-TW" dirty="0" smtClean="0"/>
              <a:t>Command</a:t>
            </a:r>
            <a:r>
              <a:rPr lang="zh-TW" altLang="en-US" dirty="0" smtClean="0"/>
              <a:t>（命令接口）：包含命令对象的 </a:t>
            </a:r>
            <a:r>
              <a:rPr lang="en-US" altLang="zh-TW" dirty="0" smtClean="0"/>
              <a:t>execute() </a:t>
            </a:r>
            <a:r>
              <a:rPr lang="zh-TW" altLang="en-US" dirty="0" smtClean="0"/>
              <a:t>方法和 </a:t>
            </a:r>
            <a:r>
              <a:rPr lang="en-US" altLang="zh-TW" dirty="0" smtClean="0"/>
              <a:t>undo() </a:t>
            </a:r>
            <a:r>
              <a:rPr lang="zh-TW" altLang="en-US" dirty="0" smtClean="0"/>
              <a:t>方法。 </a:t>
            </a:r>
          </a:p>
          <a:p>
            <a:r>
              <a:rPr lang="en-US" altLang="zh-TW" dirty="0" err="1" smtClean="0"/>
              <a:t>ConcreteCommand</a:t>
            </a:r>
            <a:r>
              <a:rPr lang="zh-TW" altLang="en-US" dirty="0" smtClean="0"/>
              <a:t>（具体命令）：实现命令接口。包括两个操作，执行命令和撤销命令。 </a:t>
            </a:r>
          </a:p>
          <a:p>
            <a:r>
              <a:rPr lang="en-US" altLang="zh-TW" dirty="0" smtClean="0"/>
              <a:t>Receiver</a:t>
            </a:r>
            <a:r>
              <a:rPr lang="zh-TW" altLang="en-US" dirty="0" smtClean="0"/>
              <a:t>（接收者）：接受命令并执行。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组合命令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你可将多个命令装配成一个组合命令，即可以比较容易地设计一个命令队列和宏命令。一般说来，组合命令是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模式的一个实例。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11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45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32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5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13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36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zh-TW" altLang="en-US" smtClean="0">
                <a:uFillTx/>
              </a:rPr>
              <a:t>按一下以編輯母片副標題樣式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2018/12/12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2018/12/12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2018/12/12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2018/12/12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2018/12/12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2018/12/12</a:t>
            </a:fld>
            <a:endParaRPr lang="zh-TW" altLang="en-US">
              <a:uFillTx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2018/12/12</a:t>
            </a:fld>
            <a:endParaRPr lang="zh-TW" altLang="en-US">
              <a:uFillTx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2018/12/12</a:t>
            </a:fld>
            <a:endParaRPr lang="zh-TW" altLang="en-US">
              <a:uFillTx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2018/12/12</a:t>
            </a:fld>
            <a:endParaRPr lang="zh-TW" altLang="en-US">
              <a:uFillTx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2018/12/12</a:t>
            </a:fld>
            <a:endParaRPr lang="zh-TW" altLang="en-US">
              <a:uFillTx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zh-TW" altLang="en-US">
              <a:uFillTx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2018/12/12</a:t>
            </a:fld>
            <a:endParaRPr lang="zh-TW" altLang="en-US">
              <a:uFillTx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A5710E3-C29A-4159-9E37-AEBB72BEE2CB}" type="datetimeFigureOut">
              <a:rPr lang="zh-TW" altLang="en-US" smtClean="0">
                <a:uFillTx/>
              </a:rPr>
              <a:t>2018/12/12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zh-TW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home.cc/Gossip/DesignPattern/" TargetMode="External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yyen999.gitbooks.io/-study-design-pattern-in-java/content/" TargetMode="External"/><Relationship Id="rId5" Type="http://schemas.openxmlformats.org/officeDocument/2006/relationships/hyperlink" Target="https://en.wikipedia.org/wiki/Design_Patterns" TargetMode="External"/><Relationship Id="rId4" Type="http://schemas.openxmlformats.org/officeDocument/2006/relationships/hyperlink" Target="http://design-patterns.readthedocs.io/zh_CN/latest/inde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6254" y="817274"/>
            <a:ext cx="4752109" cy="623598"/>
          </a:xfrm>
        </p:spPr>
        <p:txBody>
          <a:bodyPr>
            <a:noAutofit/>
          </a:bodyPr>
          <a:lstStyle/>
          <a:p>
            <a:r>
              <a:rPr lang="en-US" altLang="zh-TW" sz="2800" b="1" u="sng" dirty="0"/>
              <a:t> </a:t>
            </a:r>
            <a:r>
              <a:rPr lang="en-US" altLang="zh-TW" sz="2800" b="1" u="sng" dirty="0" smtClean="0"/>
              <a:t>1. Abstract Factory </a:t>
            </a:r>
            <a:r>
              <a:rPr lang="zh-TW" altLang="en-US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抽象工廠</a:t>
            </a:r>
            <a:endParaRPr lang="zh-TW" altLang="en-US" sz="2800" b="1" u="sng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2108" y="1440872"/>
            <a:ext cx="70796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an interface for creating families of related or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objects without specifying their concrete classes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提供用於創建相關或從屬對象族的接口，而無需指定其具體類。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" y="2641201"/>
            <a:ext cx="7690158" cy="36764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13819" y="2847386"/>
            <a:ext cx="44781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相似產品 不同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 變成不同產品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Nike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(A1)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原本是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Nike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工廠生產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(F1)</a:t>
            </a: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換成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ddias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工廠生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(F2) 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變成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addias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(A2)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以圖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來說有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兩種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Factory1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的是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Factory2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的是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A2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7617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 txBox="1">
            <a:spLocks/>
          </p:cNvSpPr>
          <p:nvPr/>
        </p:nvSpPr>
        <p:spPr>
          <a:xfrm>
            <a:off x="5575936" y="1651539"/>
            <a:ext cx="5770089" cy="744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 Copy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當原型被修改，複製體也</a:t>
            </a:r>
            <a:r>
              <a:rPr lang="zh-TW" altLang="en-US" sz="1600" b="1" u="sng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跟著改</a:t>
            </a:r>
            <a:endParaRPr lang="en-US" altLang="zh-TW" sz="1600" b="1" dirty="0" smtClean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 Copy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原型被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體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跟著改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600" b="1" dirty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10" y="994124"/>
            <a:ext cx="4655795" cy="49607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05" y="2507213"/>
            <a:ext cx="4961905" cy="344761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997" y="5752983"/>
            <a:ext cx="4080028" cy="7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Singleton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單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Ensure a class only has one instance, and provide a global point of access to it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確保一個類只有一個實例，並提供一個全局訪問點。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8" y="2867546"/>
            <a:ext cx="5897109" cy="2217072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4134117" y="4205664"/>
            <a:ext cx="6653654" cy="672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Singleton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就是要確保物件只有</a:t>
            </a:r>
            <a:r>
              <a:rPr lang="zh-TW" altLang="en-US" sz="16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實例可以被重複使用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所以常常是被使用率極高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重複存取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的原件才會這樣做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0" y="606481"/>
            <a:ext cx="5804535" cy="2624760"/>
          </a:xfrm>
          <a:prstGeom prst="rect">
            <a:avLst/>
          </a:prstGeom>
        </p:spPr>
      </p:pic>
      <p:sp>
        <p:nvSpPr>
          <p:cNvPr id="3" name="文字方塊 2"/>
          <p:cNvSpPr txBox="1">
            <a:spLocks/>
          </p:cNvSpPr>
          <p:nvPr/>
        </p:nvSpPr>
        <p:spPr>
          <a:xfrm>
            <a:off x="0" y="266113"/>
            <a:ext cx="52024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LazySingleton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需要的時候才建造</a:t>
            </a:r>
            <a:r>
              <a:rPr lang="zh-TW" altLang="en-US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</a:t>
            </a:r>
            <a:endParaRPr lang="en-US" altLang="zh-TW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EagerSingleton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一開始就存在著實體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700454" y="1127345"/>
            <a:ext cx="39530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>
            <a:spLocks/>
          </p:cNvSpPr>
          <p:nvPr/>
        </p:nvSpPr>
        <p:spPr>
          <a:xfrm>
            <a:off x="6172475" y="1918861"/>
            <a:ext cx="30572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若為否則在此時建造實體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在取得實體時判斷是否已經建造</a:t>
            </a:r>
          </a:p>
          <a:p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>
            <a:spLocks/>
          </p:cNvSpPr>
          <p:nvPr/>
        </p:nvSpPr>
        <p:spPr>
          <a:xfrm>
            <a:off x="6172475" y="687371"/>
            <a:ext cx="56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C0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</a:t>
            </a:r>
            <a:r>
              <a:rPr lang="zh-TW" altLang="en-US" sz="1600" dirty="0" smtClean="0">
                <a:solidFill>
                  <a:srgbClr val="C0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：在大量</a:t>
            </a:r>
            <a:r>
              <a:rPr lang="en-US" altLang="zh-TW" sz="1600" dirty="0" smtClean="0">
                <a:solidFill>
                  <a:srgbClr val="C0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rgbClr val="C0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多人</a:t>
            </a:r>
            <a:r>
              <a:rPr lang="en-US" altLang="zh-TW" sz="1600" dirty="0" smtClean="0">
                <a:solidFill>
                  <a:srgbClr val="C0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solidFill>
                  <a:srgbClr val="C0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存取時可能會造成問題產生多個實體</a:t>
            </a:r>
            <a:endParaRPr lang="zh-TW" altLang="en-US" sz="1600" dirty="0">
              <a:solidFill>
                <a:srgbClr val="C0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0" y="3894418"/>
            <a:ext cx="6573400" cy="1550451"/>
          </a:xfrm>
          <a:prstGeom prst="rect">
            <a:avLst/>
          </a:prstGeom>
        </p:spPr>
      </p:pic>
      <p:sp>
        <p:nvSpPr>
          <p:cNvPr id="27" name="矩形 26"/>
          <p:cNvSpPr>
            <a:spLocks/>
          </p:cNvSpPr>
          <p:nvPr/>
        </p:nvSpPr>
        <p:spPr>
          <a:xfrm>
            <a:off x="1215096" y="4823183"/>
            <a:ext cx="1856936" cy="294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30" name="矩形 29"/>
          <p:cNvSpPr>
            <a:spLocks/>
          </p:cNvSpPr>
          <p:nvPr/>
        </p:nvSpPr>
        <p:spPr>
          <a:xfrm>
            <a:off x="4494732" y="4226910"/>
            <a:ext cx="2291171" cy="316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32" name="文字方塊 31"/>
          <p:cNvSpPr txBox="1">
            <a:spLocks/>
          </p:cNvSpPr>
          <p:nvPr/>
        </p:nvSpPr>
        <p:spPr>
          <a:xfrm>
            <a:off x="7000145" y="4175275"/>
            <a:ext cx="362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在一開始就先建造好實例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反正反覆存取一定會用到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需要的時候直接回傳同一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51738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 Adapter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轉接器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***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/>
              <a:t>Convert </a:t>
            </a:r>
            <a:r>
              <a:rPr lang="en-US" altLang="zh-TW" sz="1600" b="1" dirty="0" smtClean="0"/>
              <a:t>the </a:t>
            </a:r>
            <a:r>
              <a:rPr lang="en-US" altLang="zh-TW" sz="1600" b="1" dirty="0"/>
              <a:t>interface of a class into another interface clients expect. </a:t>
            </a:r>
            <a:endParaRPr lang="en-US" altLang="zh-TW" sz="1600" b="1" dirty="0" smtClean="0"/>
          </a:p>
          <a:p>
            <a:r>
              <a:rPr lang="en-US" altLang="zh-TW" sz="1600" b="1" dirty="0" smtClean="0"/>
              <a:t>Adapter </a:t>
            </a:r>
            <a:r>
              <a:rPr lang="en-US" altLang="zh-TW" sz="1600" b="1" dirty="0"/>
              <a:t>lets classes work together that couldn't otherwise because of incompatible interfaces</a:t>
            </a:r>
            <a:r>
              <a:rPr lang="en-US" altLang="zh-TW" sz="1600" b="1" dirty="0" smtClean="0"/>
              <a:t>.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將類的接口轉換為客戶期望的另一個接口。 適配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器由於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不兼容的接口，類無法協同工作。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4858"/>
            <a:ext cx="5422221" cy="223532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90" y="2382559"/>
            <a:ext cx="5704762" cy="22476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31000" y="476094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來說就是透過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aggregation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放在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中繼承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使用者就會認為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再用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的方法來做成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23100" y="537680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就是把舊有的物件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成需要的物件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(Target)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讓使用者可以使用舊有物件的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功能來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達成新物件的功能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100" y="465934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方式只是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換成了用多重繼承的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多繼承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Adaptee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因此也可以使用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做成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不支援多重繼承故不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083300" y="2382559"/>
            <a:ext cx="0" cy="3701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4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8" y="290741"/>
            <a:ext cx="8172450" cy="4476750"/>
          </a:xfrm>
          <a:prstGeom prst="rect">
            <a:avLst/>
          </a:prstGeom>
        </p:spPr>
      </p:pic>
      <p:sp>
        <p:nvSpPr>
          <p:cNvPr id="6" name="矩形 5"/>
          <p:cNvSpPr>
            <a:spLocks/>
          </p:cNvSpPr>
          <p:nvPr/>
        </p:nvSpPr>
        <p:spPr>
          <a:xfrm>
            <a:off x="969166" y="3106056"/>
            <a:ext cx="4038263" cy="33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7" name="矩形 6"/>
          <p:cNvSpPr>
            <a:spLocks/>
          </p:cNvSpPr>
          <p:nvPr/>
        </p:nvSpPr>
        <p:spPr>
          <a:xfrm>
            <a:off x="4082480" y="3759200"/>
            <a:ext cx="2681177" cy="344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29" y="4969555"/>
            <a:ext cx="5029873" cy="16344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657" y="5296749"/>
            <a:ext cx="4512816" cy="980056"/>
          </a:xfrm>
          <a:prstGeom prst="rect">
            <a:avLst/>
          </a:prstGeom>
        </p:spPr>
      </p:pic>
      <p:cxnSp>
        <p:nvCxnSpPr>
          <p:cNvPr id="10" name="直線單箭頭接點 9"/>
          <p:cNvCxnSpPr>
            <a:stCxn id="6" idx="3"/>
          </p:cNvCxnSpPr>
          <p:nvPr/>
        </p:nvCxnSpPr>
        <p:spPr>
          <a:xfrm>
            <a:off x="5007429" y="3272971"/>
            <a:ext cx="3918857" cy="1669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6763657" y="3585029"/>
            <a:ext cx="2162629" cy="3628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>
            <a:spLocks/>
          </p:cNvSpPr>
          <p:nvPr/>
        </p:nvSpPr>
        <p:spPr>
          <a:xfrm>
            <a:off x="8926286" y="3013730"/>
            <a:ext cx="293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20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000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Adaptee</a:t>
            </a:r>
            <a:r>
              <a:rPr lang="zh-TW" altLang="en-US" sz="20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的方法實現</a:t>
            </a:r>
            <a:endParaRPr lang="en-US" altLang="zh-TW" sz="2000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Traget</a:t>
            </a:r>
            <a:r>
              <a:rPr lang="zh-TW" altLang="en-US" sz="20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0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2000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5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 Bridge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橋接模式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***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/>
              <a:t>Decouple an abstraction from its implementation so that the two can vary independently</a:t>
            </a:r>
            <a:r>
              <a:rPr lang="en-US" altLang="zh-TW" sz="1600" b="1" dirty="0" smtClean="0"/>
              <a:t>.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將抽象與其實現分離，以使兩者可以獨立變化。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7" y="2439651"/>
            <a:ext cx="5903193" cy="24025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04970" y="227186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左邊有三種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右邊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有四種實作那總共就有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3x4=12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種變化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所以只要一方增加了就可以多出很多種變化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例如：軟體可以選擇要用什麼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Behavioral pattern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強調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可以選擇怎樣的方式去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Bridge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Structural pattern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強調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架構跟實作分離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小敏會強調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Bridge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是架構和實作的所有組合都能夠實現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07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>
            <a:spLocks/>
          </p:cNvSpPr>
          <p:nvPr/>
        </p:nvSpPr>
        <p:spPr>
          <a:xfrm>
            <a:off x="5666732" y="359458"/>
            <a:ext cx="6525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其實就是跟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Stragegy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很相似的寫法</a:t>
            </a:r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這是實作的部分 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DrawAPI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先定義好方法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drawCircle</a:t>
            </a:r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然後有兩個實際的方法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RedCircle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GreenCircle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25258"/>
          <a:stretch/>
        </p:blipFill>
        <p:spPr>
          <a:xfrm>
            <a:off x="370283" y="186978"/>
            <a:ext cx="4951017" cy="2410984"/>
          </a:xfrm>
          <a:prstGeom prst="rect">
            <a:avLst/>
          </a:prstGeom>
        </p:spPr>
      </p:pic>
      <p:sp>
        <p:nvSpPr>
          <p:cNvPr id="12" name="文字方塊 11"/>
          <p:cNvSpPr txBox="1">
            <a:spLocks/>
          </p:cNvSpPr>
          <p:nvPr/>
        </p:nvSpPr>
        <p:spPr>
          <a:xfrm>
            <a:off x="5666732" y="1659707"/>
            <a:ext cx="26136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架構的地方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在裡面放置一個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DrawAPI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83" y="2594426"/>
            <a:ext cx="4951017" cy="3506970"/>
          </a:xfrm>
          <a:prstGeom prst="rect">
            <a:avLst/>
          </a:prstGeom>
        </p:spPr>
      </p:pic>
      <p:cxnSp>
        <p:nvCxnSpPr>
          <p:cNvPr id="21" name="直線單箭頭接點 20"/>
          <p:cNvCxnSpPr/>
          <p:nvPr/>
        </p:nvCxnSpPr>
        <p:spPr>
          <a:xfrm flipV="1">
            <a:off x="2667548" y="2336800"/>
            <a:ext cx="2844252" cy="463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3048718" y="4532577"/>
            <a:ext cx="2463082" cy="921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658473" y="4163245"/>
            <a:ext cx="3395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根據放進來的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做對應得畫圖方法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473" y="4541058"/>
            <a:ext cx="5752833" cy="1560338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658473" y="342942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在這個例子中只有一種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Circle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配兩種顏色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Red,Green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所以只有兩種結果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9602981" y="3911600"/>
            <a:ext cx="417319" cy="620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542" y="5603216"/>
            <a:ext cx="4051858" cy="4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8. Composite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Compose objects into tree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structures to represent part-whole hierarchies. 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Composite lets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clients treat individual objects and compositions of objects uniformly.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將對象組織成樹狀結構產生出階層關係。讓外界一致性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都視為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對待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個別類別物件和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組合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類別物件。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5" y="2968194"/>
            <a:ext cx="7570749" cy="33876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67" y="2668390"/>
            <a:ext cx="5153593" cy="23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/>
          </p:cNvSpPr>
          <p:nvPr/>
        </p:nvSpPr>
        <p:spPr>
          <a:xfrm>
            <a:off x="5790964" y="138309"/>
            <a:ext cx="5946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先作好方法，防止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Leaf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使用到功能時不會錯誤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可以作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{}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2.Leaf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rice,noodle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composite ( menu) 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儲存多個元件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 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因為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Leaf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本身繼承，都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可以視為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成功建立樹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3" y="138309"/>
            <a:ext cx="5263844" cy="401459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517" y="2586352"/>
            <a:ext cx="4807784" cy="412591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33" y="4152900"/>
            <a:ext cx="3725115" cy="23495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749" y="5994953"/>
            <a:ext cx="2891651" cy="717309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4236817" y="4333062"/>
            <a:ext cx="3789337" cy="2269284"/>
            <a:chOff x="6720681" y="1394310"/>
            <a:chExt cx="4837849" cy="2897197"/>
          </a:xfrm>
        </p:grpSpPr>
        <p:grpSp>
          <p:nvGrpSpPr>
            <p:cNvPr id="15" name="群組 14"/>
            <p:cNvGrpSpPr/>
            <p:nvPr/>
          </p:nvGrpSpPr>
          <p:grpSpPr>
            <a:xfrm>
              <a:off x="7964658" y="1394310"/>
              <a:ext cx="843870" cy="774700"/>
              <a:chOff x="8572500" y="1447800"/>
              <a:chExt cx="843870" cy="774700"/>
            </a:xfrm>
          </p:grpSpPr>
          <p:sp>
            <p:nvSpPr>
              <p:cNvPr id="40" name="橢圓 39"/>
              <p:cNvSpPr>
                <a:spLocks/>
              </p:cNvSpPr>
              <p:nvPr/>
            </p:nvSpPr>
            <p:spPr>
              <a:xfrm>
                <a:off x="8572500" y="1447800"/>
                <a:ext cx="843870" cy="7747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41" name="文字方塊 40"/>
              <p:cNvSpPr txBox="1">
                <a:spLocks/>
              </p:cNvSpPr>
              <p:nvPr/>
            </p:nvSpPr>
            <p:spPr>
              <a:xfrm>
                <a:off x="8835685" y="1635095"/>
                <a:ext cx="317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endParaRPr lang="zh-TW" altLang="en-US" sz="2000" dirty="0"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6720681" y="2421002"/>
              <a:ext cx="856570" cy="1110473"/>
              <a:chOff x="8572500" y="1447800"/>
              <a:chExt cx="856570" cy="1110473"/>
            </a:xfrm>
          </p:grpSpPr>
          <p:sp>
            <p:nvSpPr>
              <p:cNvPr id="38" name="橢圓 37"/>
              <p:cNvSpPr>
                <a:spLocks/>
              </p:cNvSpPr>
              <p:nvPr/>
            </p:nvSpPr>
            <p:spPr>
              <a:xfrm>
                <a:off x="8572500" y="1447800"/>
                <a:ext cx="843870" cy="7747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39" name="文字方塊 38"/>
              <p:cNvSpPr txBox="1">
                <a:spLocks/>
              </p:cNvSpPr>
              <p:nvPr/>
            </p:nvSpPr>
            <p:spPr>
              <a:xfrm>
                <a:off x="8717870" y="1696650"/>
                <a:ext cx="711200" cy="86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rice</a:t>
                </a:r>
                <a:endParaRPr lang="zh-TW" altLang="en-US" sz="1400" dirty="0"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7964658" y="2471350"/>
              <a:ext cx="1107054" cy="774700"/>
              <a:chOff x="8572500" y="1447800"/>
              <a:chExt cx="1107054" cy="774700"/>
            </a:xfrm>
          </p:grpSpPr>
          <p:sp>
            <p:nvSpPr>
              <p:cNvPr id="36" name="橢圓 35"/>
              <p:cNvSpPr>
                <a:spLocks/>
              </p:cNvSpPr>
              <p:nvPr/>
            </p:nvSpPr>
            <p:spPr>
              <a:xfrm>
                <a:off x="8572500" y="1447800"/>
                <a:ext cx="843870" cy="7747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37" name="文字方塊 36"/>
              <p:cNvSpPr txBox="1">
                <a:spLocks/>
              </p:cNvSpPr>
              <p:nvPr/>
            </p:nvSpPr>
            <p:spPr>
              <a:xfrm>
                <a:off x="8572500" y="1681261"/>
                <a:ext cx="1107054" cy="3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noodle</a:t>
                </a:r>
                <a:endParaRPr lang="zh-TW" altLang="en-US" sz="1200" dirty="0"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9336712" y="2493256"/>
              <a:ext cx="843870" cy="774700"/>
              <a:chOff x="8572500" y="1447800"/>
              <a:chExt cx="843870" cy="774700"/>
            </a:xfrm>
          </p:grpSpPr>
          <p:sp>
            <p:nvSpPr>
              <p:cNvPr id="34" name="橢圓 33"/>
              <p:cNvSpPr>
                <a:spLocks/>
              </p:cNvSpPr>
              <p:nvPr/>
            </p:nvSpPr>
            <p:spPr>
              <a:xfrm>
                <a:off x="8572500" y="1447800"/>
                <a:ext cx="843870" cy="7747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35" name="文字方塊 34"/>
              <p:cNvSpPr txBox="1">
                <a:spLocks/>
              </p:cNvSpPr>
              <p:nvPr/>
            </p:nvSpPr>
            <p:spPr>
              <a:xfrm>
                <a:off x="8835685" y="1635095"/>
                <a:ext cx="317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endParaRPr lang="zh-TW" altLang="en-US" sz="2000" dirty="0"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9338071" y="3516807"/>
              <a:ext cx="1067088" cy="774700"/>
              <a:chOff x="8572500" y="1447800"/>
              <a:chExt cx="1067088" cy="774700"/>
            </a:xfrm>
          </p:grpSpPr>
          <p:sp>
            <p:nvSpPr>
              <p:cNvPr id="32" name="橢圓 31"/>
              <p:cNvSpPr>
                <a:spLocks/>
              </p:cNvSpPr>
              <p:nvPr/>
            </p:nvSpPr>
            <p:spPr>
              <a:xfrm>
                <a:off x="8572500" y="1447800"/>
                <a:ext cx="843870" cy="7747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33" name="文字方塊 32"/>
              <p:cNvSpPr txBox="1">
                <a:spLocks/>
              </p:cNvSpPr>
              <p:nvPr/>
            </p:nvSpPr>
            <p:spPr>
              <a:xfrm>
                <a:off x="8576304" y="1696651"/>
                <a:ext cx="1063284" cy="353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noodle</a:t>
                </a:r>
                <a:endParaRPr lang="zh-TW" altLang="en-US" sz="1400" dirty="0"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1" name="文字方塊 30"/>
            <p:cNvSpPr txBox="1">
              <a:spLocks/>
            </p:cNvSpPr>
            <p:nvPr/>
          </p:nvSpPr>
          <p:spPr>
            <a:xfrm>
              <a:off x="10451477" y="3734949"/>
              <a:ext cx="1107053" cy="456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200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8274786" y="3501488"/>
              <a:ext cx="856570" cy="774700"/>
              <a:chOff x="8572500" y="1447800"/>
              <a:chExt cx="856570" cy="774700"/>
            </a:xfrm>
          </p:grpSpPr>
          <p:sp>
            <p:nvSpPr>
              <p:cNvPr id="28" name="橢圓 27"/>
              <p:cNvSpPr>
                <a:spLocks/>
              </p:cNvSpPr>
              <p:nvPr/>
            </p:nvSpPr>
            <p:spPr>
              <a:xfrm>
                <a:off x="8572500" y="1447800"/>
                <a:ext cx="843870" cy="7747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29" name="文字方塊 28"/>
              <p:cNvSpPr txBox="1">
                <a:spLocks/>
              </p:cNvSpPr>
              <p:nvPr/>
            </p:nvSpPr>
            <p:spPr>
              <a:xfrm>
                <a:off x="8717871" y="1696651"/>
                <a:ext cx="711199" cy="3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rice</a:t>
                </a:r>
                <a:endParaRPr lang="zh-TW" altLang="en-US" sz="1400" dirty="0"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2" name="直線接點 21"/>
            <p:cNvCxnSpPr>
              <a:stCxn id="34" idx="3"/>
              <a:endCxn id="28" idx="0"/>
            </p:cNvCxnSpPr>
            <p:nvPr/>
          </p:nvCxnSpPr>
          <p:spPr>
            <a:xfrm flipH="1">
              <a:off x="8696721" y="3154504"/>
              <a:ext cx="763573" cy="346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34" idx="4"/>
              <a:endCxn id="32" idx="0"/>
            </p:cNvCxnSpPr>
            <p:nvPr/>
          </p:nvCxnSpPr>
          <p:spPr>
            <a:xfrm>
              <a:off x="9758647" y="3267956"/>
              <a:ext cx="1359" cy="24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40" idx="3"/>
              <a:endCxn id="38" idx="0"/>
            </p:cNvCxnSpPr>
            <p:nvPr/>
          </p:nvCxnSpPr>
          <p:spPr>
            <a:xfrm flipH="1">
              <a:off x="7142616" y="2055558"/>
              <a:ext cx="945624" cy="36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40" idx="4"/>
              <a:endCxn id="36" idx="0"/>
            </p:cNvCxnSpPr>
            <p:nvPr/>
          </p:nvCxnSpPr>
          <p:spPr>
            <a:xfrm>
              <a:off x="8386593" y="2169010"/>
              <a:ext cx="0" cy="302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40" idx="5"/>
              <a:endCxn id="34" idx="0"/>
            </p:cNvCxnSpPr>
            <p:nvPr/>
          </p:nvCxnSpPr>
          <p:spPr>
            <a:xfrm>
              <a:off x="8684946" y="2055558"/>
              <a:ext cx="1073701" cy="437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9367556" y="1663022"/>
            <a:ext cx="26997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import java.util.*;</a:t>
            </a:r>
          </a:p>
          <a:p>
            <a:r>
              <a:rPr lang="zh-TW" altLang="en-US" b="1" dirty="0"/>
              <a:t>import java.util.Iterator;</a:t>
            </a:r>
          </a:p>
          <a:p>
            <a:r>
              <a:rPr lang="zh-TW" altLang="en-US" b="1" dirty="0"/>
              <a:t>import java.util.ArrayList;</a:t>
            </a:r>
          </a:p>
        </p:txBody>
      </p:sp>
    </p:spTree>
    <p:extLst>
      <p:ext uri="{BB962C8B-B14F-4D97-AF65-F5344CB8AC3E}">
        <p14:creationId xmlns:p14="http://schemas.microsoft.com/office/powerpoint/2010/main" val="12655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9. Decorator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裝飾模式 ***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Attach additional responsibilities to an object dynamically. Decorators provide a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flexible alternative to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subclassing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extending functionality.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動態地將附加職責附加到對象。 裝飾者提供了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一個靈活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的子類化替代方法，用於擴展功能。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0" y="2914610"/>
            <a:ext cx="6108300" cy="2711489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7406143" y="2914611"/>
            <a:ext cx="3098790" cy="1924089"/>
            <a:chOff x="3675741" y="783772"/>
            <a:chExt cx="3722915" cy="2311618"/>
          </a:xfrm>
        </p:grpSpPr>
        <p:sp>
          <p:nvSpPr>
            <p:cNvPr id="9" name="橢圓 8"/>
            <p:cNvSpPr>
              <a:spLocks/>
            </p:cNvSpPr>
            <p:nvPr/>
          </p:nvSpPr>
          <p:spPr>
            <a:xfrm>
              <a:off x="3675741" y="783772"/>
              <a:ext cx="3722915" cy="23116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uFillTx/>
              </a:endParaRPr>
            </a:p>
            <a:p>
              <a:pPr algn="ctr"/>
              <a:endParaRPr lang="en-US" altLang="zh-TW" sz="1400" dirty="0">
                <a:uFillTx/>
              </a:endParaRPr>
            </a:p>
            <a:p>
              <a:pPr algn="ctr"/>
              <a:endParaRPr lang="en-US" altLang="zh-TW" sz="1400" dirty="0" smtClean="0">
                <a:uFillTx/>
              </a:endParaRPr>
            </a:p>
            <a:p>
              <a:pPr algn="ctr"/>
              <a:endParaRPr lang="en-US" altLang="zh-TW" sz="1400" dirty="0" smtClean="0">
                <a:uFillTx/>
              </a:endParaRPr>
            </a:p>
            <a:p>
              <a:pPr algn="ctr"/>
              <a:endParaRPr lang="en-US" altLang="zh-TW" sz="1400" dirty="0">
                <a:uFillTx/>
              </a:endParaRPr>
            </a:p>
            <a:p>
              <a:pPr algn="ctr"/>
              <a:endParaRPr lang="en-US" altLang="zh-TW" sz="1400" dirty="0" smtClean="0">
                <a:solidFill>
                  <a:srgbClr val="00B050"/>
                </a:solidFill>
                <a:uFillTx/>
              </a:endParaRPr>
            </a:p>
            <a:p>
              <a:pPr algn="ctr"/>
              <a:endParaRPr lang="en-US" altLang="zh-TW" sz="1400" dirty="0" smtClean="0">
                <a:solidFill>
                  <a:srgbClr val="00B050"/>
                </a:solidFill>
                <a:uFillTx/>
              </a:endParaRPr>
            </a:p>
            <a:p>
              <a:pPr algn="ctr"/>
              <a:r>
                <a:rPr lang="en-US" altLang="zh-TW" sz="1400" dirty="0" smtClean="0">
                  <a:solidFill>
                    <a:srgbClr val="00B050"/>
                  </a:solidFill>
                  <a:uFillTx/>
                </a:rPr>
                <a:t>Decorator(Component)</a:t>
              </a:r>
              <a:endParaRPr lang="zh-TW" altLang="en-US" sz="1400" dirty="0">
                <a:solidFill>
                  <a:srgbClr val="00B050"/>
                </a:solidFill>
                <a:uFillTx/>
              </a:endParaRPr>
            </a:p>
          </p:txBody>
        </p:sp>
        <p:sp>
          <p:nvSpPr>
            <p:cNvPr id="10" name="橢圓 9"/>
            <p:cNvSpPr>
              <a:spLocks/>
            </p:cNvSpPr>
            <p:nvPr/>
          </p:nvSpPr>
          <p:spPr>
            <a:xfrm>
              <a:off x="4084421" y="783772"/>
              <a:ext cx="2905554" cy="17928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uFillTx/>
              </a:endParaRPr>
            </a:p>
            <a:p>
              <a:pPr algn="ctr"/>
              <a:endParaRPr lang="en-US" altLang="zh-TW" sz="1400" dirty="0">
                <a:uFillTx/>
              </a:endParaRPr>
            </a:p>
            <a:p>
              <a:pPr algn="ctr"/>
              <a:endParaRPr lang="en-US" altLang="zh-TW" sz="1400" dirty="0" smtClean="0">
                <a:uFillTx/>
              </a:endParaRPr>
            </a:p>
            <a:p>
              <a:pPr algn="ctr"/>
              <a:endParaRPr lang="en-US" altLang="zh-TW" sz="1400" dirty="0">
                <a:uFillTx/>
              </a:endParaRPr>
            </a:p>
            <a:p>
              <a:pPr algn="ctr"/>
              <a:endParaRPr lang="en-US" altLang="zh-TW" sz="1200" dirty="0" smtClean="0">
                <a:solidFill>
                  <a:srgbClr val="00B050"/>
                </a:solidFill>
                <a:uFillTx/>
              </a:endParaRPr>
            </a:p>
            <a:p>
              <a:pPr algn="ctr"/>
              <a:r>
                <a:rPr lang="en-US" altLang="zh-TW" sz="1200" dirty="0" smtClean="0">
                  <a:solidFill>
                    <a:srgbClr val="00B050"/>
                  </a:solidFill>
                  <a:uFillTx/>
                </a:rPr>
                <a:t>Decorator(Component)</a:t>
              </a:r>
              <a:endParaRPr lang="zh-TW" altLang="en-US" sz="1200" dirty="0">
                <a:solidFill>
                  <a:srgbClr val="00B050"/>
                </a:solidFill>
                <a:uFillTx/>
              </a:endParaRPr>
            </a:p>
          </p:txBody>
        </p:sp>
        <p:sp>
          <p:nvSpPr>
            <p:cNvPr id="11" name="橢圓 10"/>
            <p:cNvSpPr>
              <a:spLocks/>
            </p:cNvSpPr>
            <p:nvPr/>
          </p:nvSpPr>
          <p:spPr>
            <a:xfrm>
              <a:off x="4584473" y="944551"/>
              <a:ext cx="1905453" cy="1154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uFillTx/>
                </a:rPr>
                <a:t>Concrete</a:t>
              </a:r>
            </a:p>
            <a:p>
              <a:pPr algn="ctr"/>
              <a:r>
                <a:rPr lang="en-US" altLang="zh-TW" sz="1200" dirty="0" smtClean="0">
                  <a:uFillTx/>
                </a:rPr>
                <a:t>(Component)</a:t>
              </a:r>
              <a:endParaRPr lang="zh-TW" altLang="en-US" sz="1400" dirty="0">
                <a:uFillTx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705600" y="5235221"/>
            <a:ext cx="5321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相似的結構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重點在可以一層一層的疊上去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Decorator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去包裝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ConcreteComponent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讓原本的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很容易擴充而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不用修改原本寫好的</a:t>
            </a:r>
          </a:p>
        </p:txBody>
      </p:sp>
    </p:spTree>
    <p:extLst>
      <p:ext uri="{BB962C8B-B14F-4D97-AF65-F5344CB8AC3E}">
        <p14:creationId xmlns:p14="http://schemas.microsoft.com/office/powerpoint/2010/main" val="29758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>
            <a:spLocks/>
          </p:cNvSpPr>
          <p:nvPr/>
        </p:nvSpPr>
        <p:spPr>
          <a:xfrm>
            <a:off x="6836229" y="379480"/>
            <a:ext cx="5189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不同工廠就建造相對應的產品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一種產品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因為有兩個工廠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所以實體建造出來會有兩個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可以透過不同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工廠產生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不同廠牌但相似的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9" y="26665"/>
            <a:ext cx="4945691" cy="49456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9" y="4972356"/>
            <a:ext cx="4161905" cy="17904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229" y="2144777"/>
            <a:ext cx="5064648" cy="47132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390" y="5867594"/>
            <a:ext cx="2356583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0" y="1476364"/>
            <a:ext cx="3742035" cy="104916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0" y="425999"/>
            <a:ext cx="3569203" cy="10503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40" y="2525533"/>
            <a:ext cx="3342483" cy="271103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223" y="2525532"/>
            <a:ext cx="4241609" cy="2706481"/>
          </a:xfrm>
          <a:prstGeom prst="rect">
            <a:avLst/>
          </a:prstGeom>
        </p:spPr>
      </p:pic>
      <p:sp>
        <p:nvSpPr>
          <p:cNvPr id="11" name="文字方塊 10"/>
          <p:cNvSpPr txBox="1">
            <a:spLocks/>
          </p:cNvSpPr>
          <p:nvPr/>
        </p:nvSpPr>
        <p:spPr>
          <a:xfrm>
            <a:off x="4221268" y="1448313"/>
            <a:ext cx="5712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4.Concrete Decorator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在呼叫方法的時候會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呼叫內部一層的相同方法再加上自己的以達到包裝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擴充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有點類似遞</a:t>
            </a:r>
            <a:r>
              <a:rPr lang="zh-TW" altLang="en-US" sz="1600" b="1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迴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1268" y="42599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每個餐點都有取得內容跟價錢兩個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2.Abstract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Decorator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要包裝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餐點所以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裡面放置一個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Meal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3.Concrete component 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被包裝的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包裝別人放在最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6"/>
          <a:srcRect r="2506"/>
          <a:stretch/>
        </p:blipFill>
        <p:spPr>
          <a:xfrm>
            <a:off x="373740" y="5232014"/>
            <a:ext cx="4585924" cy="143044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013" y="5692638"/>
            <a:ext cx="4738255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 Facade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外觀模式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 unified interface to a set of interfaces in a subsystem.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Facade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defines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higher-level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 that makes the subsystem easier to use.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為子系統中的一組接口提供統一接口。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Facade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高級別的界面，使子系統更易於使用。</a:t>
            </a:r>
          </a:p>
        </p:txBody>
      </p:sp>
      <p:sp>
        <p:nvSpPr>
          <p:cNvPr id="13" name="文字版面配置區 3"/>
          <p:cNvSpPr txBox="1">
            <a:spLocks/>
          </p:cNvSpPr>
          <p:nvPr/>
        </p:nvSpPr>
        <p:spPr>
          <a:xfrm>
            <a:off x="8053949" y="2867130"/>
            <a:ext cx="3160151" cy="293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把原本客戶端跟子系統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間錯綜複雜的關係簡化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讓客戶端透過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一個介面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就能夠使用所有的功能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客戶端也不會知道有多少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子系統在運作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只會知道介面</a:t>
            </a:r>
            <a:endParaRPr lang="en-US" altLang="zh-TW" sz="1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8" y="2867130"/>
            <a:ext cx="6876190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>
            <a:spLocks/>
          </p:cNvSpPr>
          <p:nvPr/>
        </p:nvSpPr>
        <p:spPr>
          <a:xfrm>
            <a:off x="260489" y="253658"/>
            <a:ext cx="364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1.Façade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介面裡面包含所有子系統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>
            <a:spLocks/>
          </p:cNvSpPr>
          <p:nvPr/>
        </p:nvSpPr>
        <p:spPr>
          <a:xfrm>
            <a:off x="5562870" y="253658"/>
            <a:ext cx="194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總共三個子系統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>
            <a:spLocks/>
          </p:cNvSpPr>
          <p:nvPr/>
        </p:nvSpPr>
        <p:spPr>
          <a:xfrm>
            <a:off x="5562870" y="4694534"/>
            <a:ext cx="364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</a:t>
            </a:r>
            <a:r>
              <a:rPr lang="zh-TW" altLang="en-US" sz="1600" b="1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只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會使用到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Façade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去操作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我按下開機，後面怎麼執行不重要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870" y="5325475"/>
            <a:ext cx="2412655" cy="109373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89" y="628370"/>
            <a:ext cx="4901330" cy="363259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870" y="592212"/>
            <a:ext cx="4654179" cy="40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 Flyweight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享元模式 ***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sharing to support large numbers of fine-grained objects efficiently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使用共享可以有效地支持大量細粒度對象。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8" y="2422169"/>
            <a:ext cx="5826992" cy="3672219"/>
          </a:xfrm>
          <a:prstGeom prst="rect">
            <a:avLst/>
          </a:prstGeom>
        </p:spPr>
      </p:pic>
      <p:sp>
        <p:nvSpPr>
          <p:cNvPr id="7" name="文字方塊 6"/>
          <p:cNvSpPr txBox="1">
            <a:spLocks/>
          </p:cNvSpPr>
          <p:nvPr/>
        </p:nvSpPr>
        <p:spPr>
          <a:xfrm>
            <a:off x="6865203" y="2271869"/>
            <a:ext cx="50219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共享物件，用來盡可能減少記憶體使用量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以及分享資訊給儘可能多的相似物件。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Flyweight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所有具體享元的父類別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為這些類規定需要實現的公共接口。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ConcreteFlyweight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Flyweight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接口，並為內部狀態拉回存儲空間。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FlyweightFactory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負責創建和管理享元角色。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需要存儲所有享元對象的外部狀態。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</a:rPr>
              <a:t>Intrinsic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: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可</a:t>
            </a:r>
            <a:r>
              <a:rPr lang="zh-TW" altLang="en-US" sz="1600" b="1" dirty="0">
                <a:solidFill>
                  <a:srgbClr val="FF0000"/>
                </a:solidFill>
              </a:rPr>
              <a:t>被共享的 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/>
            </a:r>
            <a:br>
              <a:rPr lang="en-US" altLang="zh-TW" sz="1600" b="1" dirty="0" smtClean="0">
                <a:solidFill>
                  <a:srgbClr val="FF0000"/>
                </a:solidFill>
              </a:rPr>
            </a:br>
            <a:r>
              <a:rPr lang="en-US" altLang="zh-TW" sz="1600" b="1" dirty="0" smtClean="0">
                <a:solidFill>
                  <a:srgbClr val="FF0000"/>
                </a:solidFill>
              </a:rPr>
              <a:t>Extrinsic</a:t>
            </a:r>
            <a:r>
              <a:rPr lang="en-US" altLang="zh-TW" sz="1600" b="1" dirty="0">
                <a:solidFill>
                  <a:srgbClr val="FF0000"/>
                </a:solidFill>
              </a:rPr>
              <a:t>:</a:t>
            </a:r>
            <a:r>
              <a:rPr lang="zh-TW" altLang="en-US" sz="1600" b="1" dirty="0">
                <a:solidFill>
                  <a:srgbClr val="FF0000"/>
                </a:solidFill>
              </a:rPr>
              <a:t>不被共享的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49" y="545647"/>
            <a:ext cx="5914701" cy="3222315"/>
          </a:xfrm>
          <a:prstGeom prst="rect">
            <a:avLst/>
          </a:prstGeom>
        </p:spPr>
      </p:pic>
      <p:cxnSp>
        <p:nvCxnSpPr>
          <p:cNvPr id="23" name="直線單箭頭接點 22"/>
          <p:cNvCxnSpPr/>
          <p:nvPr/>
        </p:nvCxnSpPr>
        <p:spPr>
          <a:xfrm flipV="1">
            <a:off x="4051300" y="1993900"/>
            <a:ext cx="2819400" cy="29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>
            <a:spLocks/>
          </p:cNvSpPr>
          <p:nvPr/>
        </p:nvSpPr>
        <p:spPr>
          <a:xfrm>
            <a:off x="6932498" y="1683422"/>
            <a:ext cx="2770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儲存在內部的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intrinsic</a:t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使用時可以共享出去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不被共享的在使用時才取得</a:t>
            </a:r>
          </a:p>
          <a:p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794601" y="2120900"/>
            <a:ext cx="1076099" cy="922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446293" y="2835921"/>
            <a:ext cx="13355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9" y="3767962"/>
            <a:ext cx="6211093" cy="2749610"/>
          </a:xfrm>
          <a:prstGeom prst="rect">
            <a:avLst/>
          </a:prstGeom>
        </p:spPr>
      </p:pic>
      <p:sp>
        <p:nvSpPr>
          <p:cNvPr id="26" name="文字方塊 25"/>
          <p:cNvSpPr txBox="1">
            <a:spLocks/>
          </p:cNvSpPr>
          <p:nvPr/>
        </p:nvSpPr>
        <p:spPr>
          <a:xfrm>
            <a:off x="6870700" y="3729915"/>
            <a:ext cx="5194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Hashtable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存放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Flyweight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Flyweight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時先從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HashTable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找不到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再建造一個新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的，減少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記憶體空間的使用</a:t>
            </a:r>
          </a:p>
          <a:p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5794601" y="3860800"/>
            <a:ext cx="1076099" cy="286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5798393" y="4775200"/>
            <a:ext cx="1072307" cy="12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圖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498" y="5217477"/>
            <a:ext cx="4717294" cy="917007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5"/>
          <a:srcRect r="35695" b="17788"/>
          <a:stretch/>
        </p:blipFill>
        <p:spPr>
          <a:xfrm>
            <a:off x="10822929" y="6112055"/>
            <a:ext cx="826863" cy="3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 Proxy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代理模式***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 surrogate or placeholder for another object to control access to it.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為另一個對象提供代理或占位符以控制對它的訪問。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8" y="2422169"/>
            <a:ext cx="5716682" cy="3534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58790" y="2271869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透過一個代理人來代替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的東西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根據功能不同大致可以分四種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Proxy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比較不消耗資源的代理物件來代替實際物件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物件只有在真正需要才會被創造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遠程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Remote Proxy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本地端提供一個代表物件來存取遠端網址的物件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保護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 Proxy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其他程式存取權限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智能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Smart Reference Proxy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被代理的物件增加一些動作</a:t>
            </a:r>
          </a:p>
          <a:p>
            <a:endParaRPr lang="zh-CN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98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>
            <a:spLocks/>
          </p:cNvSpPr>
          <p:nvPr/>
        </p:nvSpPr>
        <p:spPr>
          <a:xfrm>
            <a:off x="8134926" y="63350"/>
            <a:ext cx="412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Proxy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應改比較少問實作，畢竟有很多種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不過就先放一個簡單的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Proxy</a:t>
            </a:r>
          </a:p>
        </p:txBody>
      </p:sp>
      <p:sp>
        <p:nvSpPr>
          <p:cNvPr id="8" name="文字方塊 7"/>
          <p:cNvSpPr txBox="1">
            <a:spLocks/>
          </p:cNvSpPr>
          <p:nvPr/>
        </p:nvSpPr>
        <p:spPr>
          <a:xfrm>
            <a:off x="2742717" y="293268"/>
            <a:ext cx="2311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定義好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的方</a:t>
            </a:r>
            <a:r>
              <a:rPr lang="zh-TW" altLang="en-US" sz="1600" b="1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4" y="204659"/>
            <a:ext cx="2055586" cy="66616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51" y="870822"/>
            <a:ext cx="5043050" cy="3587976"/>
          </a:xfrm>
          <a:prstGeom prst="rect">
            <a:avLst/>
          </a:prstGeom>
        </p:spPr>
      </p:pic>
      <p:sp>
        <p:nvSpPr>
          <p:cNvPr id="18" name="文字方塊 17"/>
          <p:cNvSpPr txBox="1">
            <a:spLocks/>
          </p:cNvSpPr>
          <p:nvPr/>
        </p:nvSpPr>
        <p:spPr>
          <a:xfrm>
            <a:off x="1234259" y="4551729"/>
            <a:ext cx="338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在讀取時先判斷圖片是否已經有了，如果沒有就開始讀取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讀取完畢就可以直接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(display)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4038600" y="3672269"/>
            <a:ext cx="9072" cy="879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1" y="870821"/>
            <a:ext cx="5043050" cy="3578938"/>
          </a:xfrm>
          <a:prstGeom prst="rect">
            <a:avLst/>
          </a:prstGeom>
        </p:spPr>
      </p:pic>
      <p:sp>
        <p:nvSpPr>
          <p:cNvPr id="14" name="文字方塊 13"/>
          <p:cNvSpPr txBox="1">
            <a:spLocks/>
          </p:cNvSpPr>
          <p:nvPr/>
        </p:nvSpPr>
        <p:spPr>
          <a:xfrm>
            <a:off x="5992585" y="4685595"/>
            <a:ext cx="338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在建構的時候便開始讀取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顯示真正的圖片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94" y="5621053"/>
            <a:ext cx="4464844" cy="881347"/>
          </a:xfrm>
          <a:prstGeom prst="rect">
            <a:avLst/>
          </a:prstGeom>
        </p:spPr>
      </p:pic>
      <p:sp>
        <p:nvSpPr>
          <p:cNvPr id="21" name="文字方塊 20"/>
          <p:cNvSpPr txBox="1">
            <a:spLocks/>
          </p:cNvSpPr>
          <p:nvPr/>
        </p:nvSpPr>
        <p:spPr>
          <a:xfrm>
            <a:off x="5613401" y="5663981"/>
            <a:ext cx="338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我們就可以透過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Proxy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來讀取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而不用操作真正的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Imag</a:t>
            </a:r>
            <a:r>
              <a:rPr lang="en-US" altLang="zh-TW" sz="1600" b="1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5895189" y="2864411"/>
            <a:ext cx="0" cy="19615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120" y="5956369"/>
            <a:ext cx="1895381" cy="7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Chain of Responsibility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責任鏈模式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Avoid coupling the sender of a request to its receiver by giving more than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 object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chance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handle the request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Chain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receiving objects and pass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request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along the chain until an object handles it.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避免通過提供多個請求將發送者的請求與其接收者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耦合對象有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機會處理請求。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接接收對象並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通過沿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鏈請求，直到對象處理它。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" y="2853056"/>
            <a:ext cx="5821109" cy="3039744"/>
          </a:xfrm>
          <a:prstGeom prst="rect">
            <a:avLst/>
          </a:prstGeom>
        </p:spPr>
      </p:pic>
      <p:sp>
        <p:nvSpPr>
          <p:cNvPr id="9" name="文字方塊 8"/>
          <p:cNvSpPr txBox="1">
            <a:spLocks/>
          </p:cNvSpPr>
          <p:nvPr/>
        </p:nvSpPr>
        <p:spPr>
          <a:xfrm>
            <a:off x="6858000" y="2853056"/>
            <a:ext cx="4362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很簡單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就是把很多個處理器串在一起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當這個處理器無法處理就交給下一個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可以處理越多事情的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Handler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放越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後面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639" y="4326795"/>
            <a:ext cx="4555169" cy="21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>
            <a:spLocks/>
          </p:cNvSpPr>
          <p:nvPr/>
        </p:nvSpPr>
        <p:spPr>
          <a:xfrm>
            <a:off x="5243963" y="221492"/>
            <a:ext cx="57316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Helper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裡面要放下一個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Helper</a:t>
            </a: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在建構子中放置下一個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Helper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Helper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是不是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不是就交給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next.help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零錢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處理器現在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這個是處理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的，只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塊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用取餘數，把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取完後交給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</a:t>
            </a: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把所有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Helper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串起，沒有下一個就放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15829"/>
          <a:stretch/>
        </p:blipFill>
        <p:spPr>
          <a:xfrm>
            <a:off x="678746" y="73628"/>
            <a:ext cx="4169025" cy="653822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770" y="5268687"/>
            <a:ext cx="5085615" cy="13489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237" y="6005961"/>
            <a:ext cx="1315643" cy="6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Encapsulate a request as an object, thereby letting you parameterize clients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requests,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log requests, and support undoable operations.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將請求封裝為對象，從而允許您使用參數化客戶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端不同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的請求，隊列或日誌請求，並支持可撤銷的操作。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89" y="3447738"/>
            <a:ext cx="7573167" cy="253720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16284" y="2752519"/>
            <a:ext cx="42769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把常用、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常常重複的指令包裝成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需要用到的時候就透過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Invoker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用來執行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是操作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Reciver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Reciver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是真正有功能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16284" y="387318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降低耦合度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很容易增加新的命令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可從小命令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(micro)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組成大命令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combined)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-&gt; Invoker -&gt;command -&gt; Receiver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         服務生             點餐                廚師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13855" y="817270"/>
            <a:ext cx="5056909" cy="665162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/>
              <a:t> 2. Factory Method</a:t>
            </a:r>
            <a:r>
              <a:rPr lang="zh-TW" altLang="en-US" sz="2800" b="1" u="sng" dirty="0" smtClean="0"/>
              <a:t> </a:t>
            </a:r>
            <a:r>
              <a:rPr lang="zh-TW" altLang="en-US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工廠方法</a:t>
            </a:r>
            <a:endParaRPr lang="zh-TW" altLang="en-US" sz="2800" b="1" u="sng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an interface for creating an object,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 subclasses decide which class to instantiate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lets a class defer instantiation to subclasses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定義用於創建對象的接口，但讓子類決定實例化哪個類。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允許類將實例化延遲到子類。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8" y="3206206"/>
            <a:ext cx="6734772" cy="24603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52730" y="320620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一個工廠對應一個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ConcreteFactory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多一個產品就要多一種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ConcreteFactory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17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75" y="237143"/>
            <a:ext cx="3461833" cy="620557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 flipH="1">
            <a:off x="5442178" y="929390"/>
            <a:ext cx="49010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TW" altLang="en-US" b="1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91" y="2509388"/>
            <a:ext cx="3533333" cy="3933333"/>
          </a:xfrm>
          <a:prstGeom prst="rect">
            <a:avLst/>
          </a:prstGeom>
        </p:spPr>
      </p:pic>
      <p:sp>
        <p:nvSpPr>
          <p:cNvPr id="31" name="文字方塊 30"/>
          <p:cNvSpPr txBox="1">
            <a:spLocks/>
          </p:cNvSpPr>
          <p:nvPr/>
        </p:nvSpPr>
        <p:spPr>
          <a:xfrm>
            <a:off x="4588167" y="513892"/>
            <a:ext cx="3595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1.Invoker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存放要執行的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創造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Reciver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丟進去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Invoker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就可以執行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真正動作是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Reciver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778" y="5885324"/>
            <a:ext cx="1576091" cy="557397"/>
          </a:xfrm>
          <a:prstGeom prst="rect">
            <a:avLst/>
          </a:prstGeom>
        </p:spPr>
      </p:pic>
      <p:grpSp>
        <p:nvGrpSpPr>
          <p:cNvPr id="39" name="群組 38"/>
          <p:cNvGrpSpPr/>
          <p:nvPr/>
        </p:nvGrpSpPr>
        <p:grpSpPr>
          <a:xfrm>
            <a:off x="8176804" y="143043"/>
            <a:ext cx="3905268" cy="3139804"/>
            <a:chOff x="8176804" y="143043"/>
            <a:chExt cx="3905268" cy="3139804"/>
          </a:xfrm>
        </p:grpSpPr>
        <p:grpSp>
          <p:nvGrpSpPr>
            <p:cNvPr id="25" name="群組 24"/>
            <p:cNvGrpSpPr/>
            <p:nvPr/>
          </p:nvGrpSpPr>
          <p:grpSpPr>
            <a:xfrm>
              <a:off x="8176804" y="143043"/>
              <a:ext cx="3905268" cy="3139804"/>
              <a:chOff x="8146824" y="143043"/>
              <a:chExt cx="3905268" cy="3139804"/>
            </a:xfrm>
          </p:grpSpPr>
          <p:sp>
            <p:nvSpPr>
              <p:cNvPr id="10" name="文字方塊 9"/>
              <p:cNvSpPr txBox="1"/>
              <p:nvPr/>
            </p:nvSpPr>
            <p:spPr>
              <a:xfrm>
                <a:off x="8183881" y="217993"/>
                <a:ext cx="3612629" cy="280076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/>
                  <a:t>class Invoker {  </a:t>
                </a:r>
              </a:p>
              <a:p>
                <a:r>
                  <a:rPr lang="en-US" altLang="zh-TW" sz="1600" b="1" dirty="0"/>
                  <a:t>    Command </a:t>
                </a:r>
                <a:r>
                  <a:rPr lang="en-US" altLang="zh-TW" sz="1600" b="1" dirty="0" err="1"/>
                  <a:t>command</a:t>
                </a:r>
                <a:r>
                  <a:rPr lang="en-US" altLang="zh-TW" sz="1600" b="1" dirty="0"/>
                  <a:t>;  </a:t>
                </a:r>
              </a:p>
              <a:p>
                <a:r>
                  <a:rPr lang="en-US" altLang="zh-TW" sz="1600" b="1" dirty="0" smtClean="0"/>
                  <a:t>}  </a:t>
                </a:r>
              </a:p>
              <a:p>
                <a:endParaRPr lang="en-US" altLang="zh-TW" sz="1600" b="1" dirty="0" smtClean="0"/>
              </a:p>
              <a:p>
                <a:endParaRPr lang="en-US" altLang="zh-TW" sz="1600" b="1" dirty="0"/>
              </a:p>
              <a:p>
                <a:endParaRPr lang="en-US" altLang="zh-TW" sz="1600" b="1" dirty="0" smtClean="0"/>
              </a:p>
              <a:p>
                <a:r>
                  <a:rPr lang="en-US" altLang="zh-TW" sz="1600" b="1" dirty="0" smtClean="0"/>
                  <a:t>class </a:t>
                </a:r>
                <a:r>
                  <a:rPr lang="en-US" altLang="zh-TW" sz="1600" b="1" dirty="0"/>
                  <a:t>On implements Command {  </a:t>
                </a:r>
                <a:endParaRPr lang="en-US" altLang="zh-TW" sz="1600" b="1" dirty="0" smtClean="0"/>
              </a:p>
              <a:p>
                <a:r>
                  <a:rPr lang="en-US" altLang="zh-TW" sz="1600" b="1" dirty="0"/>
                  <a:t> </a:t>
                </a:r>
                <a:r>
                  <a:rPr lang="en-US" altLang="zh-TW" sz="1600" b="1" dirty="0" smtClean="0"/>
                  <a:t> Receiver r;</a:t>
                </a:r>
              </a:p>
              <a:p>
                <a:r>
                  <a:rPr lang="en-US" altLang="zh-TW" sz="1600" b="1" dirty="0" smtClean="0"/>
                  <a:t>}</a:t>
                </a:r>
                <a:endParaRPr lang="en-US" altLang="zh-TW" sz="1600" b="1" dirty="0"/>
              </a:p>
              <a:p>
                <a:endParaRPr lang="en-US" altLang="zh-TW" sz="1600" b="1" dirty="0" smtClean="0"/>
              </a:p>
              <a:p>
                <a:endParaRPr lang="en-US" altLang="zh-TW" sz="1600" b="1" dirty="0" smtClean="0"/>
              </a:p>
            </p:txBody>
          </p:sp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8656" y="1014927"/>
                <a:ext cx="3149434" cy="650151"/>
              </a:xfrm>
              <a:prstGeom prst="rect">
                <a:avLst/>
              </a:prstGeom>
            </p:spPr>
          </p:pic>
          <p:grpSp>
            <p:nvGrpSpPr>
              <p:cNvPr id="20" name="群組 19"/>
              <p:cNvGrpSpPr/>
              <p:nvPr/>
            </p:nvGrpSpPr>
            <p:grpSpPr>
              <a:xfrm>
                <a:off x="8528656" y="2191429"/>
                <a:ext cx="3393524" cy="862287"/>
                <a:chOff x="8768496" y="2266379"/>
                <a:chExt cx="3393524" cy="862287"/>
              </a:xfrm>
            </p:grpSpPr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68496" y="2266379"/>
                  <a:ext cx="2047619" cy="752381"/>
                </a:xfrm>
                <a:prstGeom prst="rect">
                  <a:avLst/>
                </a:prstGeom>
              </p:spPr>
            </p:pic>
            <p:pic>
              <p:nvPicPr>
                <p:cNvPr id="15" name="圖片 1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86135" y="2281370"/>
                  <a:ext cx="1375885" cy="847296"/>
                </a:xfrm>
                <a:prstGeom prst="rect">
                  <a:avLst/>
                </a:prstGeom>
              </p:spPr>
            </p:pic>
          </p:grpSp>
          <p:sp>
            <p:nvSpPr>
              <p:cNvPr id="22" name="圓角矩形 21"/>
              <p:cNvSpPr/>
              <p:nvPr/>
            </p:nvSpPr>
            <p:spPr>
              <a:xfrm>
                <a:off x="8146824" y="143043"/>
                <a:ext cx="3905268" cy="3139804"/>
              </a:xfrm>
              <a:prstGeom prst="roundRect">
                <a:avLst>
                  <a:gd name="adj" fmla="val 377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38" name="直線單箭頭接點 37"/>
            <p:cNvCxnSpPr>
              <a:stCxn id="15" idx="0"/>
            </p:cNvCxnSpPr>
            <p:nvPr/>
          </p:nvCxnSpPr>
          <p:spPr>
            <a:xfrm flipH="1" flipV="1">
              <a:off x="11257613" y="1665078"/>
              <a:ext cx="6605" cy="541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1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Interpreter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解釋器模式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***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Given a language, define a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represention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forits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grammar along with an interpreter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that uses the representation to interpret sentences in the language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給定一種語言，定義其語法的表示以及解釋器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使用表示來解釋語言中的句子。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6" y="2844243"/>
            <a:ext cx="5960617" cy="3127066"/>
          </a:xfrm>
          <a:prstGeom prst="rect">
            <a:avLst/>
          </a:prstGeom>
        </p:spPr>
      </p:pic>
      <p:sp>
        <p:nvSpPr>
          <p:cNvPr id="6" name="文字方塊 5"/>
          <p:cNvSpPr txBox="1">
            <a:spLocks/>
          </p:cNvSpPr>
          <p:nvPr/>
        </p:nvSpPr>
        <p:spPr>
          <a:xfrm>
            <a:off x="7001753" y="2844243"/>
            <a:ext cx="4446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在處理一些複雜的問題上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我們希望可以透過分析器把問題丟進去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答案會自然產生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然而當問題變數改變時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不必修改原本寫好的分析器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就會使用到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17882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65425" r="6372"/>
          <a:stretch/>
        </p:blipFill>
        <p:spPr>
          <a:xfrm>
            <a:off x="5675957" y="138886"/>
            <a:ext cx="6687501" cy="2124222"/>
          </a:xfrm>
          <a:prstGeom prst="rect">
            <a:avLst/>
          </a:prstGeom>
        </p:spPr>
      </p:pic>
      <p:sp>
        <p:nvSpPr>
          <p:cNvPr id="3" name="文字方塊 2"/>
          <p:cNvSpPr txBox="1">
            <a:spLocks/>
          </p:cNvSpPr>
          <p:nvPr/>
        </p:nvSpPr>
        <p:spPr>
          <a:xfrm>
            <a:off x="483778" y="521167"/>
            <a:ext cx="5094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我們試著為這個決策原則建立一</a:t>
            </a:r>
            <a:r>
              <a:rPr lang="zh-TW" altLang="en-US" sz="2400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棵</a:t>
            </a:r>
            <a:r>
              <a:rPr lang="zh-TW" altLang="en-US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endParaRPr lang="en-US" altLang="zh-TW" sz="2400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並使用</a:t>
            </a:r>
            <a:r>
              <a:rPr lang="en-US" altLang="zh-TW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Interpreter</a:t>
            </a:r>
            <a:r>
              <a:rPr lang="zh-TW" altLang="en-US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求出答案</a:t>
            </a:r>
            <a:endParaRPr lang="zh-TW" altLang="en-US" sz="2400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下箭號 3"/>
          <p:cNvSpPr>
            <a:spLocks/>
          </p:cNvSpPr>
          <p:nvPr/>
        </p:nvSpPr>
        <p:spPr>
          <a:xfrm rot="3126054">
            <a:off x="5529514" y="1708181"/>
            <a:ext cx="859218" cy="1152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483778" y="2037316"/>
            <a:ext cx="8245846" cy="4360114"/>
            <a:chOff x="1059502" y="2509265"/>
            <a:chExt cx="8245846" cy="4360114"/>
          </a:xfrm>
        </p:grpSpPr>
        <p:grpSp>
          <p:nvGrpSpPr>
            <p:cNvPr id="7" name="群組 6"/>
            <p:cNvGrpSpPr/>
            <p:nvPr/>
          </p:nvGrpSpPr>
          <p:grpSpPr>
            <a:xfrm>
              <a:off x="3622794" y="2509265"/>
              <a:ext cx="1019125" cy="942534"/>
              <a:chOff x="3033703" y="2771336"/>
              <a:chExt cx="1156023" cy="1069144"/>
            </a:xfrm>
          </p:grpSpPr>
          <p:sp>
            <p:nvSpPr>
              <p:cNvPr id="5" name="橢圓 4"/>
              <p:cNvSpPr>
                <a:spLocks/>
              </p:cNvSpPr>
              <p:nvPr/>
            </p:nvSpPr>
            <p:spPr>
              <a:xfrm>
                <a:off x="3033703" y="2771336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6" name="文字方塊 5"/>
              <p:cNvSpPr txBox="1">
                <a:spLocks/>
              </p:cNvSpPr>
              <p:nvPr/>
            </p:nvSpPr>
            <p:spPr>
              <a:xfrm>
                <a:off x="3033703" y="3121241"/>
                <a:ext cx="1156023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promoted</a:t>
                </a:r>
                <a:endParaRPr lang="zh-TW" altLang="en-US" sz="1600" dirty="0">
                  <a:uFillTx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2021682" y="3584108"/>
              <a:ext cx="1012020" cy="942534"/>
              <a:chOff x="2775854" y="2586669"/>
              <a:chExt cx="1147964" cy="1069144"/>
            </a:xfrm>
          </p:grpSpPr>
          <p:sp>
            <p:nvSpPr>
              <p:cNvPr id="12" name="橢圓 11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13" name="文字方塊 12"/>
              <p:cNvSpPr txBox="1">
                <a:spLocks/>
              </p:cNvSpPr>
              <p:nvPr/>
            </p:nvSpPr>
            <p:spPr>
              <a:xfrm>
                <a:off x="2799909" y="2959540"/>
                <a:ext cx="1061107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10%raise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15" name="直線單箭頭接點 14"/>
            <p:cNvCxnSpPr>
              <a:stCxn id="5" idx="3"/>
              <a:endCxn id="12" idx="7"/>
            </p:cNvCxnSpPr>
            <p:nvPr/>
          </p:nvCxnSpPr>
          <p:spPr>
            <a:xfrm flipH="1">
              <a:off x="2885495" y="3313768"/>
              <a:ext cx="885506" cy="408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群組 16"/>
            <p:cNvGrpSpPr/>
            <p:nvPr/>
          </p:nvGrpSpPr>
          <p:grpSpPr>
            <a:xfrm>
              <a:off x="5228184" y="3679450"/>
              <a:ext cx="1012020" cy="942534"/>
              <a:chOff x="2775854" y="2586669"/>
              <a:chExt cx="1147964" cy="1069144"/>
            </a:xfrm>
          </p:grpSpPr>
          <p:sp>
            <p:nvSpPr>
              <p:cNvPr id="18" name="橢圓 17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19" name="文字方塊 18"/>
              <p:cNvSpPr txBox="1">
                <a:spLocks/>
              </p:cNvSpPr>
              <p:nvPr/>
            </p:nvSpPr>
            <p:spPr>
              <a:xfrm>
                <a:off x="2882051" y="2790608"/>
                <a:ext cx="935570" cy="66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work</a:t>
                </a:r>
              </a:p>
              <a:p>
                <a:pPr algn="ctr"/>
                <a:r>
                  <a:rPr lang="en-US" altLang="zh-TW" sz="1600" dirty="0" smtClean="0">
                    <a:uFillTx/>
                  </a:rPr>
                  <a:t>interest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21" name="直線單箭頭接點 20"/>
            <p:cNvCxnSpPr>
              <a:stCxn id="5" idx="5"/>
              <a:endCxn id="18" idx="1"/>
            </p:cNvCxnSpPr>
            <p:nvPr/>
          </p:nvCxnSpPr>
          <p:spPr>
            <a:xfrm>
              <a:off x="4486607" y="3313768"/>
              <a:ext cx="889784" cy="50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>
              <a:spLocks/>
            </p:cNvSpPr>
            <p:nvPr/>
          </p:nvSpPr>
          <p:spPr>
            <a:xfrm>
              <a:off x="3082002" y="319244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sp>
          <p:nvSpPr>
            <p:cNvPr id="23" name="文字方塊 22"/>
            <p:cNvSpPr txBox="1">
              <a:spLocks/>
            </p:cNvSpPr>
            <p:nvPr/>
          </p:nvSpPr>
          <p:spPr>
            <a:xfrm>
              <a:off x="4972906" y="326713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1059502" y="4744279"/>
              <a:ext cx="1012020" cy="942534"/>
              <a:chOff x="2775854" y="2586669"/>
              <a:chExt cx="1147964" cy="1069144"/>
            </a:xfrm>
          </p:grpSpPr>
          <p:sp>
            <p:nvSpPr>
              <p:cNvPr id="25" name="橢圓 24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26" name="文字方塊 25"/>
              <p:cNvSpPr txBox="1">
                <a:spLocks/>
              </p:cNvSpPr>
              <p:nvPr/>
            </p:nvSpPr>
            <p:spPr>
              <a:xfrm>
                <a:off x="3057230" y="2929225"/>
                <a:ext cx="585212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stay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27" name="直線單箭頭接點 26"/>
            <p:cNvCxnSpPr>
              <a:stCxn id="12" idx="3"/>
              <a:endCxn id="25" idx="7"/>
            </p:cNvCxnSpPr>
            <p:nvPr/>
          </p:nvCxnSpPr>
          <p:spPr>
            <a:xfrm flipH="1">
              <a:off x="1923315" y="4388611"/>
              <a:ext cx="246574" cy="493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>
              <a:spLocks/>
            </p:cNvSpPr>
            <p:nvPr/>
          </p:nvSpPr>
          <p:spPr>
            <a:xfrm>
              <a:off x="1711165" y="426925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2937048" y="4734852"/>
              <a:ext cx="1012020" cy="942534"/>
              <a:chOff x="2775853" y="2529525"/>
              <a:chExt cx="1147964" cy="1069144"/>
            </a:xfrm>
          </p:grpSpPr>
          <p:sp>
            <p:nvSpPr>
              <p:cNvPr id="31" name="橢圓 30"/>
              <p:cNvSpPr>
                <a:spLocks/>
              </p:cNvSpPr>
              <p:nvPr/>
            </p:nvSpPr>
            <p:spPr>
              <a:xfrm>
                <a:off x="2775853" y="2529525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32" name="文字方塊 31"/>
              <p:cNvSpPr txBox="1">
                <a:spLocks/>
              </p:cNvSpPr>
              <p:nvPr/>
            </p:nvSpPr>
            <p:spPr>
              <a:xfrm>
                <a:off x="3057811" y="2929225"/>
                <a:ext cx="584049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quit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33" name="直線單箭頭接點 32"/>
            <p:cNvCxnSpPr>
              <a:stCxn id="12" idx="5"/>
              <a:endCxn id="31" idx="1"/>
            </p:cNvCxnSpPr>
            <p:nvPr/>
          </p:nvCxnSpPr>
          <p:spPr>
            <a:xfrm>
              <a:off x="2885495" y="4388611"/>
              <a:ext cx="199760" cy="484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>
              <a:spLocks/>
            </p:cNvSpPr>
            <p:nvPr/>
          </p:nvSpPr>
          <p:spPr>
            <a:xfrm>
              <a:off x="3012003" y="428311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4266122" y="4734852"/>
              <a:ext cx="1012020" cy="942534"/>
              <a:chOff x="2775854" y="2586669"/>
              <a:chExt cx="1147964" cy="1069144"/>
            </a:xfrm>
          </p:grpSpPr>
          <p:sp>
            <p:nvSpPr>
              <p:cNvPr id="40" name="橢圓 39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41" name="文字方塊 40"/>
              <p:cNvSpPr txBox="1">
                <a:spLocks/>
              </p:cNvSpPr>
              <p:nvPr/>
            </p:nvSpPr>
            <p:spPr>
              <a:xfrm>
                <a:off x="2819298" y="2934239"/>
                <a:ext cx="1061107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10%raise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42" name="直線單箭頭接點 41"/>
            <p:cNvCxnSpPr>
              <a:stCxn id="18" idx="3"/>
              <a:endCxn id="40" idx="7"/>
            </p:cNvCxnSpPr>
            <p:nvPr/>
          </p:nvCxnSpPr>
          <p:spPr>
            <a:xfrm flipH="1">
              <a:off x="5129935" y="4483953"/>
              <a:ext cx="246456" cy="38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>
              <a:spLocks/>
            </p:cNvSpPr>
            <p:nvPr/>
          </p:nvSpPr>
          <p:spPr>
            <a:xfrm>
              <a:off x="4910827" y="437494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7335091" y="4638586"/>
              <a:ext cx="1012020" cy="942534"/>
              <a:chOff x="2775853" y="2529525"/>
              <a:chExt cx="1147964" cy="1069144"/>
            </a:xfrm>
          </p:grpSpPr>
          <p:sp>
            <p:nvSpPr>
              <p:cNvPr id="47" name="橢圓 46"/>
              <p:cNvSpPr>
                <a:spLocks/>
              </p:cNvSpPr>
              <p:nvPr/>
            </p:nvSpPr>
            <p:spPr>
              <a:xfrm>
                <a:off x="2775853" y="2529525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48" name="文字方塊 47"/>
              <p:cNvSpPr txBox="1">
                <a:spLocks/>
              </p:cNvSpPr>
              <p:nvPr/>
            </p:nvSpPr>
            <p:spPr>
              <a:xfrm>
                <a:off x="2979839" y="2732433"/>
                <a:ext cx="739990" cy="66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own</a:t>
                </a:r>
              </a:p>
              <a:p>
                <a:pPr algn="ctr"/>
                <a:r>
                  <a:rPr lang="en-US" altLang="zh-TW" sz="1600" dirty="0" smtClean="0">
                    <a:uFillTx/>
                  </a:rPr>
                  <a:t>office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49" name="直線單箭頭接點 48"/>
            <p:cNvCxnSpPr>
              <a:stCxn id="18" idx="5"/>
              <a:endCxn id="47" idx="1"/>
            </p:cNvCxnSpPr>
            <p:nvPr/>
          </p:nvCxnSpPr>
          <p:spPr>
            <a:xfrm>
              <a:off x="6091997" y="4483953"/>
              <a:ext cx="1391301" cy="29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>
              <a:spLocks/>
            </p:cNvSpPr>
            <p:nvPr/>
          </p:nvSpPr>
          <p:spPr>
            <a:xfrm>
              <a:off x="6347234" y="422548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3292401" y="5921904"/>
              <a:ext cx="1012020" cy="942534"/>
              <a:chOff x="2775854" y="2586669"/>
              <a:chExt cx="1147964" cy="1069144"/>
            </a:xfrm>
          </p:grpSpPr>
          <p:sp>
            <p:nvSpPr>
              <p:cNvPr id="53" name="橢圓 52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54" name="文字方塊 53"/>
              <p:cNvSpPr txBox="1">
                <a:spLocks/>
              </p:cNvSpPr>
              <p:nvPr/>
            </p:nvSpPr>
            <p:spPr>
              <a:xfrm>
                <a:off x="3057230" y="2929225"/>
                <a:ext cx="585212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stay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55" name="直線單箭頭接點 54"/>
            <p:cNvCxnSpPr>
              <a:stCxn id="40" idx="3"/>
              <a:endCxn id="53" idx="7"/>
            </p:cNvCxnSpPr>
            <p:nvPr/>
          </p:nvCxnSpPr>
          <p:spPr>
            <a:xfrm flipH="1">
              <a:off x="4156214" y="5539355"/>
              <a:ext cx="258115" cy="52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>
              <a:spLocks/>
            </p:cNvSpPr>
            <p:nvPr/>
          </p:nvSpPr>
          <p:spPr>
            <a:xfrm>
              <a:off x="3944064" y="544687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5169947" y="5912477"/>
              <a:ext cx="1012020" cy="942534"/>
              <a:chOff x="2775853" y="2529525"/>
              <a:chExt cx="1147964" cy="1069144"/>
            </a:xfrm>
          </p:grpSpPr>
          <p:sp>
            <p:nvSpPr>
              <p:cNvPr id="58" name="橢圓 57"/>
              <p:cNvSpPr>
                <a:spLocks/>
              </p:cNvSpPr>
              <p:nvPr/>
            </p:nvSpPr>
            <p:spPr>
              <a:xfrm>
                <a:off x="2775853" y="2529525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59" name="文字方塊 58"/>
              <p:cNvSpPr txBox="1">
                <a:spLocks/>
              </p:cNvSpPr>
              <p:nvPr/>
            </p:nvSpPr>
            <p:spPr>
              <a:xfrm>
                <a:off x="3010028" y="2882774"/>
                <a:ext cx="584049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quit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60" name="直線單箭頭接點 59"/>
            <p:cNvCxnSpPr>
              <a:stCxn id="40" idx="5"/>
              <a:endCxn id="58" idx="1"/>
            </p:cNvCxnSpPr>
            <p:nvPr/>
          </p:nvCxnSpPr>
          <p:spPr>
            <a:xfrm>
              <a:off x="5129935" y="5539355"/>
              <a:ext cx="188219" cy="51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>
              <a:spLocks/>
            </p:cNvSpPr>
            <p:nvPr/>
          </p:nvSpPr>
          <p:spPr>
            <a:xfrm>
              <a:off x="5244902" y="546074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  <p:grpSp>
          <p:nvGrpSpPr>
            <p:cNvPr id="64" name="群組 63"/>
            <p:cNvGrpSpPr/>
            <p:nvPr/>
          </p:nvGrpSpPr>
          <p:grpSpPr>
            <a:xfrm>
              <a:off x="6323071" y="5904596"/>
              <a:ext cx="1012020" cy="942534"/>
              <a:chOff x="2775854" y="2586669"/>
              <a:chExt cx="1147964" cy="1069144"/>
            </a:xfrm>
          </p:grpSpPr>
          <p:sp>
            <p:nvSpPr>
              <p:cNvPr id="65" name="橢圓 64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66" name="文字方塊 65"/>
              <p:cNvSpPr txBox="1">
                <a:spLocks/>
              </p:cNvSpPr>
              <p:nvPr/>
            </p:nvSpPr>
            <p:spPr>
              <a:xfrm>
                <a:off x="3057230" y="2948858"/>
                <a:ext cx="585212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stay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67" name="直線單箭頭接點 66"/>
            <p:cNvCxnSpPr>
              <a:stCxn id="47" idx="3"/>
              <a:endCxn id="65" idx="7"/>
            </p:cNvCxnSpPr>
            <p:nvPr/>
          </p:nvCxnSpPr>
          <p:spPr>
            <a:xfrm flipH="1">
              <a:off x="7186884" y="5443089"/>
              <a:ext cx="296414" cy="599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/>
            <p:cNvSpPr txBox="1">
              <a:spLocks/>
            </p:cNvSpPr>
            <p:nvPr/>
          </p:nvSpPr>
          <p:spPr>
            <a:xfrm>
              <a:off x="6974734" y="542957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8293328" y="5926845"/>
              <a:ext cx="1012020" cy="942534"/>
              <a:chOff x="2775853" y="2529525"/>
              <a:chExt cx="1147964" cy="1069144"/>
            </a:xfrm>
          </p:grpSpPr>
          <p:sp>
            <p:nvSpPr>
              <p:cNvPr id="70" name="橢圓 69"/>
              <p:cNvSpPr>
                <a:spLocks/>
              </p:cNvSpPr>
              <p:nvPr/>
            </p:nvSpPr>
            <p:spPr>
              <a:xfrm>
                <a:off x="2775853" y="2529525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71" name="文字方塊 70"/>
              <p:cNvSpPr txBox="1">
                <a:spLocks/>
              </p:cNvSpPr>
              <p:nvPr/>
            </p:nvSpPr>
            <p:spPr>
              <a:xfrm>
                <a:off x="3057810" y="2866476"/>
                <a:ext cx="584049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quit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72" name="直線單箭頭接點 71"/>
            <p:cNvCxnSpPr>
              <a:stCxn id="47" idx="5"/>
              <a:endCxn id="70" idx="1"/>
            </p:cNvCxnSpPr>
            <p:nvPr/>
          </p:nvCxnSpPr>
          <p:spPr>
            <a:xfrm>
              <a:off x="8198904" y="5443089"/>
              <a:ext cx="242631" cy="621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/>
            <p:cNvSpPr txBox="1">
              <a:spLocks/>
            </p:cNvSpPr>
            <p:nvPr/>
          </p:nvSpPr>
          <p:spPr>
            <a:xfrm>
              <a:off x="8275572" y="544343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6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>
            <a:spLocks/>
          </p:cNvSpPr>
          <p:nvPr/>
        </p:nvSpPr>
        <p:spPr>
          <a:xfrm>
            <a:off x="457200" y="2565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轉換成程式怎麼寫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9" y="1082183"/>
            <a:ext cx="7241106" cy="827908"/>
          </a:xfrm>
          <a:prstGeom prst="rect">
            <a:avLst/>
          </a:prstGeom>
        </p:spPr>
      </p:pic>
      <p:sp>
        <p:nvSpPr>
          <p:cNvPr id="4" name="文字方塊 3"/>
          <p:cNvSpPr txBox="1">
            <a:spLocks/>
          </p:cNvSpPr>
          <p:nvPr/>
        </p:nvSpPr>
        <p:spPr>
          <a:xfrm>
            <a:off x="736079" y="685299"/>
            <a:ext cx="3885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看到的任何樹節點都是一個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Experssion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736079" y="1962317"/>
            <a:ext cx="6484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總共有六個情況 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四個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nonTerminal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(promoted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raise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workinterest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ownoffice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兩個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Terminal(Stay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Quit)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9" y="2954619"/>
            <a:ext cx="5425809" cy="3490666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12" idx="3"/>
          </p:cNvCxnSpPr>
          <p:nvPr/>
        </p:nvCxnSpPr>
        <p:spPr>
          <a:xfrm>
            <a:off x="6068891" y="3554321"/>
            <a:ext cx="482600" cy="1371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>
            <a:spLocks/>
          </p:cNvSpPr>
          <p:nvPr/>
        </p:nvSpPr>
        <p:spPr>
          <a:xfrm>
            <a:off x="6551491" y="5104920"/>
            <a:ext cx="503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nonTerminal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會有左右節點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依情況而定，有時候可能是單邊節點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>
            <a:spLocks/>
          </p:cNvSpPr>
          <p:nvPr/>
        </p:nvSpPr>
        <p:spPr>
          <a:xfrm>
            <a:off x="1090491" y="3335588"/>
            <a:ext cx="4978400" cy="437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14" name="矩形 13"/>
          <p:cNvSpPr>
            <a:spLocks/>
          </p:cNvSpPr>
          <p:nvPr/>
        </p:nvSpPr>
        <p:spPr>
          <a:xfrm>
            <a:off x="1090491" y="4563752"/>
            <a:ext cx="4978400" cy="1698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6068891" y="6161148"/>
            <a:ext cx="44740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>
            <a:spLocks/>
          </p:cNvSpPr>
          <p:nvPr/>
        </p:nvSpPr>
        <p:spPr>
          <a:xfrm>
            <a:off x="6551491" y="5868760"/>
            <a:ext cx="503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解析的方法，根據此節點的結果分別繼續往左右節點走，直到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節點得出結果。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>
            <a:spLocks/>
          </p:cNvSpPr>
          <p:nvPr/>
        </p:nvSpPr>
        <p:spPr>
          <a:xfrm>
            <a:off x="6551491" y="4126231"/>
            <a:ext cx="503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節點，輸出結果。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03" y="2952687"/>
            <a:ext cx="56959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394024" y="2354590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輸入與執行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10484" b="28037"/>
          <a:stretch/>
        </p:blipFill>
        <p:spPr>
          <a:xfrm>
            <a:off x="441325" y="2780176"/>
            <a:ext cx="5502275" cy="3801599"/>
          </a:xfrm>
          <a:prstGeom prst="rect">
            <a:avLst/>
          </a:prstGeom>
        </p:spPr>
      </p:pic>
      <p:sp>
        <p:nvSpPr>
          <p:cNvPr id="73" name="矩形 72"/>
          <p:cNvSpPr>
            <a:spLocks/>
          </p:cNvSpPr>
          <p:nvPr/>
        </p:nvSpPr>
        <p:spPr>
          <a:xfrm>
            <a:off x="1082674" y="3645905"/>
            <a:ext cx="4765675" cy="201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76" name="矩形 75"/>
          <p:cNvSpPr>
            <a:spLocks/>
          </p:cNvSpPr>
          <p:nvPr/>
        </p:nvSpPr>
        <p:spPr>
          <a:xfrm>
            <a:off x="1082674" y="4433889"/>
            <a:ext cx="4765675" cy="665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77" name="文字方塊 76"/>
          <p:cNvSpPr txBox="1">
            <a:spLocks/>
          </p:cNvSpPr>
          <p:nvPr/>
        </p:nvSpPr>
        <p:spPr>
          <a:xfrm>
            <a:off x="6160655" y="5777439"/>
            <a:ext cx="6031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分別用來存四個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NonTerminal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的情境抉擇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輸入並用空格分割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將輸入分別填入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中，並根據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結果輸出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答案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/>
          <p:cNvCxnSpPr>
            <a:stCxn id="79" idx="3"/>
          </p:cNvCxnSpPr>
          <p:nvPr/>
        </p:nvCxnSpPr>
        <p:spPr>
          <a:xfrm>
            <a:off x="5848349" y="5553808"/>
            <a:ext cx="284885" cy="4472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>
            <a:spLocks/>
          </p:cNvSpPr>
          <p:nvPr/>
        </p:nvSpPr>
        <p:spPr>
          <a:xfrm>
            <a:off x="1082674" y="5106544"/>
            <a:ext cx="4765675" cy="894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22" name="文字方塊 21"/>
          <p:cNvSpPr txBox="1">
            <a:spLocks/>
          </p:cNvSpPr>
          <p:nvPr/>
        </p:nvSpPr>
        <p:spPr>
          <a:xfrm>
            <a:off x="441325" y="136968"/>
            <a:ext cx="4036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3.Interpreter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最重要的地方，建立結構</a:t>
            </a:r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513804"/>
            <a:ext cx="10513047" cy="1753754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2"/>
          <a:srcRect t="71957" r="10484"/>
          <a:stretch/>
        </p:blipFill>
        <p:spPr>
          <a:xfrm>
            <a:off x="6160655" y="3935824"/>
            <a:ext cx="5518727" cy="14858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r="32982"/>
          <a:stretch/>
        </p:blipFill>
        <p:spPr>
          <a:xfrm>
            <a:off x="9651493" y="4680974"/>
            <a:ext cx="2494832" cy="10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走訪器模式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 way to access the elements of an aggregate object sequentially without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exposing its underlying representation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提供一種順序訪問聚合對像元素的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方法揭露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其潛在的代表性。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2744529"/>
            <a:ext cx="6998712" cy="3283346"/>
          </a:xfrm>
          <a:prstGeom prst="rect">
            <a:avLst/>
          </a:prstGeom>
        </p:spPr>
      </p:pic>
      <p:sp>
        <p:nvSpPr>
          <p:cNvPr id="9" name="文字方塊 8"/>
          <p:cNvSpPr txBox="1">
            <a:spLocks/>
          </p:cNvSpPr>
          <p:nvPr/>
        </p:nvSpPr>
        <p:spPr>
          <a:xfrm>
            <a:off x="7362779" y="2894829"/>
            <a:ext cx="349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提供方法走訪集合內的物件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走訪過程不需知道集合內部的結構</a:t>
            </a:r>
            <a:endParaRPr lang="zh-TW" altLang="en-US" sz="1600" b="1" dirty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4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>
            <a:spLocks/>
          </p:cNvSpPr>
          <p:nvPr/>
        </p:nvSpPr>
        <p:spPr>
          <a:xfrm>
            <a:off x="4717916" y="400381"/>
            <a:ext cx="5804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物件都有內建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iterator()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直接拿來用吧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</a:p>
        </p:txBody>
      </p:sp>
      <p:sp>
        <p:nvSpPr>
          <p:cNvPr id="4" name="矩形 3"/>
          <p:cNvSpPr/>
          <p:nvPr/>
        </p:nvSpPr>
        <p:spPr>
          <a:xfrm>
            <a:off x="440644" y="115762"/>
            <a:ext cx="2251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import java.util.Iterator;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4" y="454316"/>
            <a:ext cx="4144322" cy="52207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66" y="1005860"/>
            <a:ext cx="5722402" cy="52839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327" y="5685893"/>
            <a:ext cx="1654427" cy="10430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78400" y="5312229"/>
            <a:ext cx="6023429" cy="81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543" y="1412755"/>
            <a:ext cx="3889829" cy="97057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直線接點 10"/>
          <p:cNvCxnSpPr/>
          <p:nvPr/>
        </p:nvCxnSpPr>
        <p:spPr>
          <a:xfrm>
            <a:off x="9332686" y="808883"/>
            <a:ext cx="508000" cy="4391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8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中介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397330"/>
            <a:ext cx="10709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an object that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encapsulate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show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set of objects interact.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 promotes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loose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coupling by keeping objects from referring to each other explicitly,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it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lets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vary their interaction independently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定義一個封裝顯示一組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交互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的對象。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通過保持對像明確地相互引用來促進鬆散耦合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，它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可以讓你獨立改變他們的互動。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93" y="3096126"/>
            <a:ext cx="7721433" cy="2150431"/>
          </a:xfrm>
          <a:prstGeom prst="rect">
            <a:avLst/>
          </a:prstGeom>
        </p:spPr>
      </p:pic>
      <p:sp>
        <p:nvSpPr>
          <p:cNvPr id="17" name="副標題 2"/>
          <p:cNvSpPr>
            <a:spLocks noGrp="1"/>
          </p:cNvSpPr>
          <p:nvPr>
            <p:ph type="subTitle" idx="1"/>
          </p:nvPr>
        </p:nvSpPr>
        <p:spPr>
          <a:xfrm>
            <a:off x="6153911" y="4997041"/>
            <a:ext cx="5804071" cy="1388753"/>
          </a:xfrm>
        </p:spPr>
        <p:txBody>
          <a:bodyPr>
            <a:normAutofit/>
          </a:bodyPr>
          <a:lstStyle/>
          <a:p>
            <a:pPr algn="l"/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Façade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提供一個介面對外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提供操作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使用者不用知道任何底下的子系統運作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我按開機不管裡面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系統內部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之間運作非常複雜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彼此的耦合太高的時候需要一個中介者來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調節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系統之間的運作</a:t>
            </a:r>
          </a:p>
          <a:p>
            <a:pPr algn="l"/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42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8" y="509666"/>
            <a:ext cx="6534890" cy="577121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055" y="5635542"/>
            <a:ext cx="3796095" cy="645337"/>
          </a:xfrm>
          <a:prstGeom prst="rect">
            <a:avLst/>
          </a:prstGeom>
        </p:spPr>
      </p:pic>
      <p:sp>
        <p:nvSpPr>
          <p:cNvPr id="20" name="文字方塊 19"/>
          <p:cNvSpPr txBox="1">
            <a:spLocks/>
          </p:cNvSpPr>
          <p:nvPr/>
        </p:nvSpPr>
        <p:spPr>
          <a:xfrm>
            <a:off x="7274773" y="1148422"/>
            <a:ext cx="665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把原本彼此錯亂的溝通透過一個中介者來管理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把直接的溝通交給中介者來轉達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Colleague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之間會互相知道</a:t>
            </a:r>
            <a:endParaRPr lang="zh-TW" altLang="en-US" sz="1600" b="1" dirty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773" y="2116845"/>
            <a:ext cx="3920836" cy="2777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Memento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備忘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Without violating encapsulation, capture and externalize an object's internal state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that the object can be restored to this state later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在不違反封裝的情況下，捕獲並外化對象的內部狀態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以便稍後可以將對象恢復到此狀態。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64" y="3130819"/>
            <a:ext cx="7758193" cy="2480271"/>
          </a:xfrm>
          <a:prstGeom prst="rect">
            <a:avLst/>
          </a:prstGeom>
        </p:spPr>
      </p:pic>
      <p:sp>
        <p:nvSpPr>
          <p:cNvPr id="16" name="文字方塊 15"/>
          <p:cNvSpPr txBox="1">
            <a:spLocks/>
          </p:cNvSpPr>
          <p:nvPr/>
        </p:nvSpPr>
        <p:spPr>
          <a:xfrm>
            <a:off x="6409489" y="4036630"/>
            <a:ext cx="41885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Memento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就是用來備份資料以供日後還原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Originator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負責建造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Memento</a:t>
            </a: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Memento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負責儲存需要備份的東西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Caretaker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負責儲存這些備份下來的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Memento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9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49184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根據對應的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透過工廠製造產品，不用透過建構子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封裝細節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0" y="491848"/>
            <a:ext cx="5468242" cy="55170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852" y="4290180"/>
            <a:ext cx="5142668" cy="17187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257" y="5756533"/>
            <a:ext cx="3277554" cy="6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44" y="756366"/>
            <a:ext cx="4438137" cy="571938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03" y="2237224"/>
            <a:ext cx="4939012" cy="4238527"/>
          </a:xfrm>
          <a:prstGeom prst="rect">
            <a:avLst/>
          </a:prstGeom>
        </p:spPr>
      </p:pic>
      <p:sp>
        <p:nvSpPr>
          <p:cNvPr id="22" name="文字方塊 21"/>
          <p:cNvSpPr txBox="1">
            <a:spLocks/>
          </p:cNvSpPr>
          <p:nvPr/>
        </p:nvSpPr>
        <p:spPr>
          <a:xfrm>
            <a:off x="313744" y="171591"/>
            <a:ext cx="422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java.util.ArrayList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java.util.List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>
            <a:spLocks/>
          </p:cNvSpPr>
          <p:nvPr/>
        </p:nvSpPr>
        <p:spPr>
          <a:xfrm>
            <a:off x="5554103" y="756366"/>
            <a:ext cx="5133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b="1" dirty="0" smtClean="0">
                <a:uFillTx/>
              </a:rPr>
              <a:t>Memento</a:t>
            </a:r>
            <a:r>
              <a:rPr lang="zh-TW" altLang="en-US" sz="1600" b="1" dirty="0" smtClean="0">
                <a:uFillTx/>
              </a:rPr>
              <a:t> 備份</a:t>
            </a:r>
            <a:r>
              <a:rPr lang="en-US" altLang="zh-TW" sz="1600" b="1" dirty="0" smtClean="0">
                <a:uFillTx/>
              </a:rPr>
              <a:t>state (</a:t>
            </a:r>
            <a:r>
              <a:rPr lang="zh-TW" altLang="en-US" sz="1600" b="1" dirty="0" smtClean="0">
                <a:uFillTx/>
              </a:rPr>
              <a:t>便條紙</a:t>
            </a:r>
            <a:r>
              <a:rPr lang="en-US" altLang="zh-TW" sz="1600" b="1" dirty="0" smtClean="0">
                <a:uFillTx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sz="1600" b="1" dirty="0" smtClean="0"/>
              <a:t>Originator</a:t>
            </a:r>
            <a:r>
              <a:rPr lang="zh-TW" altLang="en-US" sz="1600" b="1" dirty="0" smtClean="0"/>
              <a:t>建造</a:t>
            </a:r>
            <a:r>
              <a:rPr lang="en-US" altLang="zh-TW" sz="1600" b="1" dirty="0" smtClean="0"/>
              <a:t>memento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紙上的內容</a:t>
            </a:r>
            <a:r>
              <a:rPr lang="en-US" altLang="zh-TW" sz="1600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TW" sz="1600" b="1" dirty="0" smtClean="0"/>
              <a:t>Caretaker  </a:t>
            </a:r>
            <a:r>
              <a:rPr lang="zh-TW" altLang="en-US" sz="1600" b="1" dirty="0" smtClean="0"/>
              <a:t>儲存這些備份 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便條紙一疊</a:t>
            </a:r>
            <a:r>
              <a:rPr lang="en-US" altLang="zh-TW" sz="1600" b="1" dirty="0" smtClean="0"/>
              <a:t>)</a:t>
            </a:r>
            <a:endParaRPr lang="en-US" altLang="zh-TW" sz="1600" b="1" dirty="0">
              <a:uFillTx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622" y="5051686"/>
            <a:ext cx="2199673" cy="14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 one-to-many dependency between objects so that when one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changes state,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its dependents are notified and updated automatically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定義對象之間的一對多依賴關係，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以便一個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對象改變狀態時，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所有家屬都會自動得到通知和更新。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55" y="3216049"/>
            <a:ext cx="7711831" cy="2984190"/>
          </a:xfrm>
          <a:prstGeom prst="rect">
            <a:avLst/>
          </a:prstGeom>
        </p:spPr>
      </p:pic>
      <p:sp>
        <p:nvSpPr>
          <p:cNvPr id="7" name="文字方塊 6"/>
          <p:cNvSpPr txBox="1">
            <a:spLocks/>
          </p:cNvSpPr>
          <p:nvPr/>
        </p:nvSpPr>
        <p:spPr>
          <a:xfrm>
            <a:off x="8599386" y="3107890"/>
            <a:ext cx="3346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很簡單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就是當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Subject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改變時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要通知所有的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要更新了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4" descr="https://az787680.vo.msecnd.net/user/joysdw12/1303/201331317215040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53939" y="4218124"/>
            <a:ext cx="3237469" cy="24257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7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27828"/>
          <a:stretch/>
        </p:blipFill>
        <p:spPr>
          <a:xfrm>
            <a:off x="653193" y="978646"/>
            <a:ext cx="5627686" cy="55720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79" y="4687583"/>
            <a:ext cx="5080177" cy="18631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147" y="6330074"/>
            <a:ext cx="3750644" cy="441252"/>
          </a:xfrm>
          <a:prstGeom prst="rect">
            <a:avLst/>
          </a:prstGeom>
        </p:spPr>
      </p:pic>
      <p:sp>
        <p:nvSpPr>
          <p:cNvPr id="22" name="文字方塊 21"/>
          <p:cNvSpPr txBox="1">
            <a:spLocks/>
          </p:cNvSpPr>
          <p:nvPr/>
        </p:nvSpPr>
        <p:spPr>
          <a:xfrm>
            <a:off x="7046977" y="1351925"/>
            <a:ext cx="427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儲存有訂閱這個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Subject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的訂閱者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(Observer)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圈跑過所有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的訂閱者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並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把新的新聞通知她們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更新同時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通知所有訂閱者更新</a:t>
            </a: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193" y="2102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/>
              <a:t>import java.util.ArrayList;</a:t>
            </a:r>
          </a:p>
          <a:p>
            <a:r>
              <a:rPr lang="zh-TW" altLang="en-US" b="1" dirty="0"/>
              <a:t>import java.util.List;</a:t>
            </a:r>
          </a:p>
        </p:txBody>
      </p:sp>
    </p:spTree>
    <p:extLst>
      <p:ext uri="{BB962C8B-B14F-4D97-AF65-F5344CB8AC3E}">
        <p14:creationId xmlns:p14="http://schemas.microsoft.com/office/powerpoint/2010/main" val="18385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狀態模式 ***</a:t>
            </a:r>
            <a:endParaRPr lang="en-US" altLang="zh-TW" sz="28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Allow an object to alter its behavior when its internal state changes.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object will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appear to change its class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允許對像在其內部狀態更改時更改其行為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。該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對像似乎會更改其類。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81" y="3071071"/>
            <a:ext cx="6532519" cy="24423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15200" y="3071071"/>
            <a:ext cx="487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一個物件的行為會因為物件自身狀態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表現出不同的反應動作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一個自動販賣機物件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選擇貨品」的功能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顧客有沒有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投錢、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投多少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錢，而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有不同反應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「結構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一模一樣 不過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不一樣」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2108" y="54100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是由自己轉變到下一個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是由使用者決定要切換到哪一個方法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27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1" y="295839"/>
            <a:ext cx="3627620" cy="68411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1" y="979957"/>
            <a:ext cx="5133597" cy="23158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378" y="1759377"/>
            <a:ext cx="4676775" cy="1543050"/>
          </a:xfrm>
          <a:prstGeom prst="rect">
            <a:avLst/>
          </a:prstGeom>
        </p:spPr>
      </p:pic>
      <p:sp>
        <p:nvSpPr>
          <p:cNvPr id="22" name="矩形 21"/>
          <p:cNvSpPr>
            <a:spLocks/>
          </p:cNvSpPr>
          <p:nvPr/>
        </p:nvSpPr>
        <p:spPr>
          <a:xfrm>
            <a:off x="776218" y="1416065"/>
            <a:ext cx="3959793" cy="1814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28" name="文字方塊 27"/>
          <p:cNvSpPr txBox="1">
            <a:spLocks/>
          </p:cNvSpPr>
          <p:nvPr/>
        </p:nvSpPr>
        <p:spPr>
          <a:xfrm>
            <a:off x="4015107" y="136283"/>
            <a:ext cx="3745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因為號誌燈需要讀秒倒數所以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把三個號誌燈繼承一個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Light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讓燈有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sleep()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得方法可以倒數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>
            <a:spLocks/>
          </p:cNvSpPr>
          <p:nvPr/>
        </p:nvSpPr>
        <p:spPr>
          <a:xfrm>
            <a:off x="6955882" y="838469"/>
            <a:ext cx="4160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change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每個燈的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sleep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時間不一樣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Sleep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完之後會切換燈號到下一個狀態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99" y="3542019"/>
            <a:ext cx="3807728" cy="125631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99" y="4798337"/>
            <a:ext cx="3807728" cy="190824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227" y="4847155"/>
            <a:ext cx="5669863" cy="18594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57227" y="370448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.再來號誌燈會使用State的change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State被改變，change的實際方法也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3.在Sleep完之後會重新把號誌燈Set到下一個綠燈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1.迴圈內會一直呼叫號誌燈要Chang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9187" y="4847155"/>
            <a:ext cx="1138348" cy="1741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21.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策略模式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 family of algorithms, encapsulate each one, and make them interchangeable.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 lets the algorithm vary independently from clients that use it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定義一系列算法，封裝每個算法，並使它們可互換。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策略允許算法獨立於使用它的客戶端。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08" y="3020844"/>
            <a:ext cx="6066667" cy="1952381"/>
          </a:xfrm>
          <a:prstGeom prst="rect">
            <a:avLst/>
          </a:prstGeom>
        </p:spPr>
      </p:pic>
      <p:sp>
        <p:nvSpPr>
          <p:cNvPr id="9" name="文字方塊 8"/>
          <p:cNvSpPr txBox="1">
            <a:spLocks/>
          </p:cNvSpPr>
          <p:nvPr/>
        </p:nvSpPr>
        <p:spPr>
          <a:xfrm>
            <a:off x="7008775" y="3020844"/>
            <a:ext cx="599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為了達到相同的目的，物件可以因地制宜，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讓行為擁有多種不同的實作方法。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比如每個人都要「交個人所得稅」，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但是「在美國交個人所得稅」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和「在中國交個人所得稅」就有不同的算稅方法。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將實作的方法獨立出來成為一個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透過繼承可以在不修改原程式碼的情況下擴充新程式碼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837177" y="5229758"/>
            <a:ext cx="9456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吻合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OCP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原則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(Open-Closed 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Runtime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下改變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(Override)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Dynamic Binding</a:t>
            </a: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OCP=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軟體實體必須能夠延伸但不能修改，</a:t>
            </a:r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對擴展開放，修改則封閉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0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74" y="1124096"/>
            <a:ext cx="4502208" cy="50068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82" y="3891526"/>
            <a:ext cx="5327391" cy="223945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671278" y="112409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先宣告一個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abstract)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底下實作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在需要切換運作方法的物件內建立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物件被呼叫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真正去執行的是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690" y="5608120"/>
            <a:ext cx="1125399" cy="629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樣板模式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the skeleton of an algorithm in an operation, deferring some steps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subclasses.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letssubclassesredefine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certain steps of an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without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changing the algorithm's structure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在操作中定義算法的骨架，將一些步驟推遲到子類。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模板方法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letssubclasses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重新定義算法的某些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不改變算法的結構。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08" y="3327408"/>
            <a:ext cx="5171925" cy="2908500"/>
          </a:xfrm>
          <a:prstGeom prst="rect">
            <a:avLst/>
          </a:prstGeom>
        </p:spPr>
      </p:pic>
      <p:sp>
        <p:nvSpPr>
          <p:cNvPr id="11" name="文字方塊 10"/>
          <p:cNvSpPr txBox="1">
            <a:spLocks/>
          </p:cNvSpPr>
          <p:nvPr/>
        </p:nvSpPr>
        <p:spPr>
          <a:xfrm>
            <a:off x="6711867" y="3143014"/>
            <a:ext cx="53547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 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顧名思義就是提供一個固定的樣板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你可以自行修改樣</a:t>
            </a:r>
            <a:r>
              <a:rPr lang="zh-TW" altLang="en-US" sz="1600" b="1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板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的方法來達到不一樣的效果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必須是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Final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因為要定義好執行順序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Primitive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必須被複寫的方法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會根據情況改變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切換演算法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Hook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有兩種說法</a:t>
            </a:r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>
              <a:buFont typeface="+mj-lt"/>
              <a:buAutoNum type="arabicPeriod"/>
            </a:pP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老師一直說的他是一個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值，當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執行的過程中可以根據這掛勾決定要不要執行這一段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>
              <a:buFont typeface="+mj-lt"/>
              <a:buAutoNum type="arabicPeriod"/>
            </a:pP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網路上說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Hook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是一個預設為空的方法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(Concrete)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，子類別可以選擇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是否覆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這個方法來擴充功能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 methods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偶爾會有如果是通用的方法就可以先實作好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78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11" y="779489"/>
            <a:ext cx="5565876" cy="54264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086" y="4407108"/>
            <a:ext cx="4223315" cy="17988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5236" y="5110689"/>
            <a:ext cx="2322613" cy="13157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50767" y="83897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先定義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一套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 class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固定好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(final)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版型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2.Contrete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覆寫掉方法，執行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不一樣的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常拿來跟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因為兩個都是切換演算法的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 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32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Visitor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參訪者模式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Represent an operation to be performed on the elements of an object structure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Visitor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lets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define a new operation without changing the classes of the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which it operates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表示要對對象結構的元素執行的操作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者允許您定義新操作，而無需更改其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操作的元素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的類。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43" y="2282699"/>
            <a:ext cx="5671181" cy="4291488"/>
          </a:xfrm>
          <a:prstGeom prst="rect">
            <a:avLst/>
          </a:prstGeom>
        </p:spPr>
      </p:pic>
      <p:sp>
        <p:nvSpPr>
          <p:cNvPr id="9" name="文字方塊 8"/>
          <p:cNvSpPr txBox="1">
            <a:spLocks/>
          </p:cNvSpPr>
          <p:nvPr/>
        </p:nvSpPr>
        <p:spPr>
          <a:xfrm>
            <a:off x="841219" y="3402763"/>
            <a:ext cx="5769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當你有很多元件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(element)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且數量固定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而這些元件常常需要被執行某些操作就可以使用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Visitor</a:t>
            </a:r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透過訪問者的方式來對這些元件進行操作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19" y="4484914"/>
            <a:ext cx="5190902" cy="22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4801" y="872836"/>
            <a:ext cx="4572000" cy="568036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1" u="sng" dirty="0" smtClean="0"/>
              <a:t>3. Builder </a:t>
            </a:r>
            <a:r>
              <a:rPr lang="zh-TW" altLang="en-US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建造者模式 *</a:t>
            </a:r>
            <a:r>
              <a:rPr lang="en-US" altLang="zh-TW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**</a:t>
            </a:r>
            <a:endParaRPr lang="zh-TW" altLang="en-US" sz="2800" b="1" u="sng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Separate the construction of a complex object from its representation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that the same construction process can create different representations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將復雜對象的構造與其表示分開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，以便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將其複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制相同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的施工過程可以創建不同的表示。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30" y="3291918"/>
            <a:ext cx="6685626" cy="22609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86254" y="3391344"/>
            <a:ext cx="44057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這個模式用來建造由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複雜組成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Builder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製造許多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ConcreteBulider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的規定建立產品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裡面會規定如何建造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再透過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ConcreteBulider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來取得產品</a:t>
            </a:r>
            <a:endParaRPr lang="en-US" altLang="zh-CN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26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7" y="554441"/>
            <a:ext cx="5494702" cy="55915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49" y="4092315"/>
            <a:ext cx="4728174" cy="2053651"/>
          </a:xfrm>
          <a:prstGeom prst="rect">
            <a:avLst/>
          </a:prstGeom>
        </p:spPr>
      </p:pic>
      <p:sp>
        <p:nvSpPr>
          <p:cNvPr id="18" name="Google Shape;58374;p1"/>
          <p:cNvSpPr txBox="1"/>
          <p:nvPr/>
        </p:nvSpPr>
        <p:spPr>
          <a:xfrm>
            <a:off x="6170474" y="568978"/>
            <a:ext cx="47316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</a:t>
            </a:r>
            <a:r>
              <a:rPr lang="zh-TW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把Element跟Visitor的方法定義</a:t>
            </a:r>
            <a:r>
              <a:rPr 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好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Element只有accept的方法(Override)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zh-TW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isitor則要根據有幾個Element就會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有幾個Visit方法(Overload)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Model-View-Control</a:t>
            </a:r>
            <a:r>
              <a:rPr lang="en-US" altLang="zh-TW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853" y="2668390"/>
            <a:ext cx="3006688" cy="3307358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8088412" y="2668390"/>
            <a:ext cx="3674101" cy="2817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就是使用者可以看到的東西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是當使用者透過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操作之後負責命令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去做事情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就是負責處理事情，處理完後再更新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到最新狀態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2" descr="https://az787680.vo.msecnd.net/user/joysdw12/1303/2013313173958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108" y="2686588"/>
            <a:ext cx="4090745" cy="3078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14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546" y="209718"/>
            <a:ext cx="7391400" cy="1380548"/>
          </a:xfrm>
        </p:spPr>
        <p:txBody>
          <a:bodyPr>
            <a:norm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Q: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當使用者透過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操作的時候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要怎麼知道呢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1600" b="1" dirty="0" err="1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ActionListener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上註冊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Listener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監聽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的動作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6" y="1777532"/>
            <a:ext cx="6496050" cy="1981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9609"/>
          <a:stretch/>
        </p:blipFill>
        <p:spPr>
          <a:xfrm>
            <a:off x="7109131" y="1743794"/>
            <a:ext cx="4975018" cy="2015086"/>
          </a:xfrm>
          <a:prstGeom prst="rect">
            <a:avLst/>
          </a:prstGeom>
        </p:spPr>
      </p:pic>
      <p:sp>
        <p:nvSpPr>
          <p:cNvPr id="6" name="文字方塊 5"/>
          <p:cNvSpPr txBox="1">
            <a:spLocks/>
          </p:cNvSpPr>
          <p:nvPr/>
        </p:nvSpPr>
        <p:spPr>
          <a:xfrm>
            <a:off x="7109131" y="1328476"/>
            <a:ext cx="3372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uFillTx/>
              </a:rPr>
              <a:t>↓</a:t>
            </a:r>
            <a:r>
              <a:rPr lang="en-US" altLang="zh-TW" sz="1600" b="1" dirty="0" smtClean="0">
                <a:uFillTx/>
              </a:rPr>
              <a:t>Controller</a:t>
            </a:r>
            <a:r>
              <a:rPr lang="zh-TW" altLang="en-US" sz="1600" b="1" dirty="0" smtClean="0">
                <a:uFillTx/>
              </a:rPr>
              <a:t>內已經實作好的</a:t>
            </a:r>
            <a:r>
              <a:rPr lang="en-US" altLang="zh-TW" sz="1600" b="1" dirty="0" err="1" smtClean="0">
                <a:uFillTx/>
              </a:rPr>
              <a:t>Listenter</a:t>
            </a:r>
            <a:endParaRPr lang="zh-TW" altLang="en-US" sz="1600" b="1" dirty="0">
              <a:uFillTx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475983" y="1345345"/>
            <a:ext cx="2629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uFillTx/>
              </a:rPr>
              <a:t>↓透過</a:t>
            </a:r>
            <a:r>
              <a:rPr lang="en-US" altLang="zh-TW" sz="1600" b="1" dirty="0" smtClean="0">
                <a:uFillTx/>
              </a:rPr>
              <a:t>View</a:t>
            </a:r>
            <a:r>
              <a:rPr lang="zh-TW" altLang="en-US" sz="1600" b="1" dirty="0" smtClean="0">
                <a:uFillTx/>
              </a:rPr>
              <a:t>的方法註冊進</a:t>
            </a:r>
            <a:r>
              <a:rPr lang="zh-TW" altLang="en-US" sz="1600" b="1" dirty="0">
                <a:uFillTx/>
              </a:rPr>
              <a:t>去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015" y="5578406"/>
            <a:ext cx="6954401" cy="905521"/>
          </a:xfrm>
          <a:prstGeom prst="rect">
            <a:avLst/>
          </a:prstGeom>
        </p:spPr>
      </p:pic>
      <p:sp>
        <p:nvSpPr>
          <p:cNvPr id="13" name="文字方塊 12"/>
          <p:cNvSpPr txBox="1">
            <a:spLocks/>
          </p:cNvSpPr>
          <p:nvPr/>
        </p:nvSpPr>
        <p:spPr>
          <a:xfrm>
            <a:off x="5033015" y="5221863"/>
            <a:ext cx="40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uFillTx/>
              </a:rPr>
              <a:t>↓</a:t>
            </a:r>
            <a:r>
              <a:rPr lang="en-US" altLang="zh-TW" sz="1600" b="1" dirty="0" smtClean="0">
                <a:uFillTx/>
              </a:rPr>
              <a:t>View</a:t>
            </a:r>
            <a:r>
              <a:rPr lang="zh-TW" altLang="en-US" sz="1600" b="1" dirty="0" smtClean="0">
                <a:uFillTx/>
              </a:rPr>
              <a:t>裡面的方法，實際上是註冊到</a:t>
            </a:r>
            <a:r>
              <a:rPr lang="en-US" altLang="zh-TW" sz="1600" b="1" dirty="0" smtClean="0">
                <a:uFillTx/>
              </a:rPr>
              <a:t>Button</a:t>
            </a:r>
            <a:endParaRPr lang="zh-TW" altLang="en-US" sz="1600" b="1" dirty="0">
              <a:uFillTx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519546" y="3945998"/>
            <a:ext cx="6139375" cy="2034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Q:Model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要怎麼通知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要更新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Subject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Subject(model)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裡註冊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observer(view)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，更新時就會通知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observer(view)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需要更新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**我給的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裡面有可以參考**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è®¾è®¡æ¨¡å¼ä¹é´çå³ç³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01863" y="-611565"/>
            <a:ext cx="6746408" cy="810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3" y="237719"/>
            <a:ext cx="5505691" cy="60132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1401" y="6250949"/>
            <a:ext cx="570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Table 1.2: Design aspects that design patterns let you vary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076307" y="237719"/>
            <a:ext cx="1976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Creational Patterns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76307" y="1068992"/>
            <a:ext cx="1935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Structural Patterns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03815" y="1900265"/>
            <a:ext cx="1948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BehavioralPatterns</a:t>
            </a:r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076307" y="4127079"/>
            <a:ext cx="5498573" cy="24932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 smtClean="0">
                <a:uFillTx/>
              </a:rPr>
              <a:t>可以參考</a:t>
            </a:r>
            <a:endParaRPr lang="en-US" altLang="zh-TW" sz="2400" dirty="0" smtClean="0">
              <a:uFillTx/>
            </a:endParaRPr>
          </a:p>
          <a:p>
            <a:pPr algn="ctr"/>
            <a:endParaRPr lang="en-US" altLang="zh-TW" sz="2400" dirty="0" smtClean="0">
              <a:uFillTx/>
            </a:endParaRPr>
          </a:p>
          <a:p>
            <a:pPr algn="ctr"/>
            <a:r>
              <a:rPr lang="en-US" altLang="zh-TW" sz="1400" dirty="0" smtClean="0">
                <a:uFillTx/>
                <a:hlinkClick r:id="rId3"/>
              </a:rPr>
              <a:t>https://openhome.cc/Gossip/DesignPattern/</a:t>
            </a:r>
            <a:endParaRPr lang="en-US" altLang="zh-TW" sz="1400" dirty="0" smtClean="0">
              <a:uFillTx/>
            </a:endParaRPr>
          </a:p>
          <a:p>
            <a:pPr algn="ctr"/>
            <a:endParaRPr lang="en-US" altLang="zh-TW" sz="1400" dirty="0" smtClean="0">
              <a:uFillTx/>
            </a:endParaRPr>
          </a:p>
          <a:p>
            <a:pPr algn="ctr"/>
            <a:r>
              <a:rPr lang="en-US" altLang="zh-TW" sz="1400" dirty="0" smtClean="0">
                <a:uFillTx/>
                <a:hlinkClick r:id="rId4"/>
              </a:rPr>
              <a:t>http://design-patterns.readthedocs.io/zh_CN/latest/index.html</a:t>
            </a:r>
            <a:endParaRPr lang="en-US" altLang="zh-TW" sz="1400" dirty="0" smtClean="0">
              <a:uFillTx/>
            </a:endParaRPr>
          </a:p>
          <a:p>
            <a:pPr algn="ctr"/>
            <a:endParaRPr lang="en-US" altLang="zh-TW" sz="1400" dirty="0">
              <a:uFillTx/>
            </a:endParaRPr>
          </a:p>
          <a:p>
            <a:pPr algn="ctr"/>
            <a:r>
              <a:rPr lang="en-US" altLang="zh-TW" sz="1400" dirty="0" smtClean="0">
                <a:uFillTx/>
                <a:hlinkClick r:id="rId5"/>
              </a:rPr>
              <a:t>https://en.wikipedia.org/wiki/Design_Patterns</a:t>
            </a:r>
            <a:endParaRPr lang="en-US" altLang="zh-TW" sz="1400" dirty="0" smtClean="0">
              <a:uFillTx/>
            </a:endParaRPr>
          </a:p>
          <a:p>
            <a:pPr algn="ctr"/>
            <a:endParaRPr lang="en-US" altLang="zh-TW" sz="1400" dirty="0">
              <a:uFillTx/>
              <a:hlinkClick r:id="rId6"/>
            </a:endParaRPr>
          </a:p>
          <a:p>
            <a:pPr algn="ctr"/>
            <a:r>
              <a:rPr lang="en-US" altLang="zh-TW" sz="1400" dirty="0" smtClean="0">
                <a:uFillTx/>
                <a:hlinkClick r:id="rId6"/>
              </a:rPr>
              <a:t>https://skyyen999.gitbooks.io/-study-design-pattern-in-java/content/</a:t>
            </a:r>
            <a:endParaRPr lang="en-US" altLang="zh-TW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72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16"/>
            <a:ext cx="8820118" cy="6268104"/>
          </a:xfrm>
          <a:prstGeom prst="rect">
            <a:avLst/>
          </a:prstGeom>
        </p:spPr>
      </p:pic>
      <p:sp>
        <p:nvSpPr>
          <p:cNvPr id="17" name="矩形 16"/>
          <p:cNvSpPr>
            <a:spLocks/>
          </p:cNvSpPr>
          <p:nvPr/>
        </p:nvSpPr>
        <p:spPr>
          <a:xfrm>
            <a:off x="417951" y="1522791"/>
            <a:ext cx="8290620" cy="901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18" name="文字方塊 17"/>
          <p:cNvSpPr txBox="1">
            <a:spLocks/>
          </p:cNvSpPr>
          <p:nvPr/>
        </p:nvSpPr>
        <p:spPr>
          <a:xfrm>
            <a:off x="8820118" y="832917"/>
            <a:ext cx="3386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要產出的</a:t>
            </a:r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</a:p>
          <a:p>
            <a:endParaRPr lang="en-US" altLang="zh-TW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toString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的方法是</a:t>
            </a:r>
            <a:endParaRPr lang="en-US" altLang="zh-TW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如果直接</a:t>
            </a:r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系統會自統呼叫</a:t>
            </a:r>
            <a:r>
              <a:rPr lang="en-US" altLang="zh-TW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toString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如果沒有複寫則會印出記憶體位置</a:t>
            </a:r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等資料</a:t>
            </a:r>
            <a:endParaRPr lang="en-US" altLang="zh-TW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其他都是設定跟取得值的方法</a:t>
            </a:r>
            <a:endParaRPr lang="en-US" altLang="zh-TW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73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1" y="178946"/>
            <a:ext cx="4695825" cy="1609725"/>
          </a:xfrm>
          <a:prstGeom prst="rect">
            <a:avLst/>
          </a:prstGeom>
        </p:spPr>
      </p:pic>
      <p:sp>
        <p:nvSpPr>
          <p:cNvPr id="18" name="文字方塊 17"/>
          <p:cNvSpPr txBox="1">
            <a:spLocks/>
          </p:cNvSpPr>
          <p:nvPr/>
        </p:nvSpPr>
        <p:spPr>
          <a:xfrm>
            <a:off x="6036623" y="799142"/>
            <a:ext cx="33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定義好</a:t>
            </a:r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Builder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</a:t>
            </a:r>
            <a:endParaRPr lang="en-US" altLang="zh-TW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51" y="1875755"/>
            <a:ext cx="5618672" cy="4884662"/>
          </a:xfrm>
          <a:prstGeom prst="rect">
            <a:avLst/>
          </a:prstGeom>
        </p:spPr>
      </p:pic>
      <p:sp>
        <p:nvSpPr>
          <p:cNvPr id="7" name="文字方塊 6"/>
          <p:cNvSpPr txBox="1">
            <a:spLocks/>
          </p:cNvSpPr>
          <p:nvPr/>
        </p:nvSpPr>
        <p:spPr>
          <a:xfrm>
            <a:off x="6609938" y="3404457"/>
            <a:ext cx="3386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ConcreteBulider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會建造好產品</a:t>
            </a:r>
            <a:endParaRPr lang="en-US" altLang="zh-TW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再根據</a:t>
            </a:r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的指令</a:t>
            </a:r>
            <a:endParaRPr lang="en-US" altLang="zh-TW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好產品的參數</a:t>
            </a:r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或是組成產品</a:t>
            </a:r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</a:t>
            </a:r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就可以取得產品</a:t>
            </a:r>
            <a:endParaRPr lang="en-US" altLang="zh-TW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751780" y="3242026"/>
            <a:ext cx="4807191" cy="238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558971" y="4005943"/>
            <a:ext cx="1190172" cy="4274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>
            <a:spLocks/>
          </p:cNvSpPr>
          <p:nvPr/>
        </p:nvSpPr>
        <p:spPr>
          <a:xfrm>
            <a:off x="751779" y="5631543"/>
            <a:ext cx="4807191" cy="901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cxnSp>
        <p:nvCxnSpPr>
          <p:cNvPr id="12" name="直線單箭頭接點 11"/>
          <p:cNvCxnSpPr>
            <a:stCxn id="11" idx="3"/>
          </p:cNvCxnSpPr>
          <p:nvPr/>
        </p:nvCxnSpPr>
        <p:spPr>
          <a:xfrm flipV="1">
            <a:off x="5558970" y="4673600"/>
            <a:ext cx="1117601" cy="1408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3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1" y="345973"/>
            <a:ext cx="6381750" cy="2676525"/>
          </a:xfrm>
          <a:prstGeom prst="rect">
            <a:avLst/>
          </a:prstGeom>
        </p:spPr>
      </p:pic>
      <p:sp>
        <p:nvSpPr>
          <p:cNvPr id="7" name="文字方塊 6"/>
          <p:cNvSpPr txBox="1">
            <a:spLocks/>
          </p:cNvSpPr>
          <p:nvPr/>
        </p:nvSpPr>
        <p:spPr>
          <a:xfrm>
            <a:off x="7184572" y="866814"/>
            <a:ext cx="338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根據不同的</a:t>
            </a:r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Builder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取得不同的產品</a:t>
            </a:r>
            <a:endParaRPr lang="en-US" altLang="zh-TW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853380" y="1805111"/>
            <a:ext cx="5895763" cy="894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6799701" y="2357152"/>
            <a:ext cx="384871" cy="211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>
            <a:spLocks/>
          </p:cNvSpPr>
          <p:nvPr/>
        </p:nvSpPr>
        <p:spPr>
          <a:xfrm>
            <a:off x="874909" y="574849"/>
            <a:ext cx="5075948" cy="1230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cxnSp>
        <p:nvCxnSpPr>
          <p:cNvPr id="12" name="直線單箭頭接點 11"/>
          <p:cNvCxnSpPr>
            <a:stCxn id="11" idx="3"/>
            <a:endCxn id="7" idx="1"/>
          </p:cNvCxnSpPr>
          <p:nvPr/>
        </p:nvCxnSpPr>
        <p:spPr>
          <a:xfrm>
            <a:off x="5950857" y="1189980"/>
            <a:ext cx="123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>
            <a:spLocks/>
          </p:cNvSpPr>
          <p:nvPr/>
        </p:nvSpPr>
        <p:spPr>
          <a:xfrm>
            <a:off x="7184572" y="2223933"/>
            <a:ext cx="377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會決定建造的方法來構成產品的內部構造</a:t>
            </a:r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參數、組成方式</a:t>
            </a:r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0" y="3251374"/>
            <a:ext cx="6325281" cy="1896559"/>
          </a:xfrm>
          <a:prstGeom prst="rect">
            <a:avLst/>
          </a:prstGeom>
        </p:spPr>
      </p:pic>
      <p:sp>
        <p:nvSpPr>
          <p:cNvPr id="17" name="矩形 16"/>
          <p:cNvSpPr>
            <a:spLocks/>
          </p:cNvSpPr>
          <p:nvPr/>
        </p:nvSpPr>
        <p:spPr>
          <a:xfrm>
            <a:off x="1288810" y="4158795"/>
            <a:ext cx="4937820" cy="558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6234130" y="4423455"/>
            <a:ext cx="950442" cy="145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>
            <a:spLocks/>
          </p:cNvSpPr>
          <p:nvPr/>
        </p:nvSpPr>
        <p:spPr>
          <a:xfrm>
            <a:off x="7192072" y="4253303"/>
            <a:ext cx="38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使用者透過</a:t>
            </a:r>
            <a:r>
              <a:rPr lang="en-US" altLang="zh-TW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</a:t>
            </a:r>
            <a:r>
              <a:rPr lang="zh-TW" altLang="en-US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就可以取得產品</a:t>
            </a:r>
            <a:endParaRPr lang="en-US" altLang="zh-TW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883" y="5624676"/>
            <a:ext cx="6953370" cy="6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304801" y="872836"/>
            <a:ext cx="4572000" cy="56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Prototype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原型模式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Specify the kinds of objects to create using a prototypical instance,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new objects by copying this prototype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使用原型實例指定要創建的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類型，然後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創建新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對象複製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此原型的對象。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773999"/>
            <a:ext cx="7235561" cy="3543673"/>
          </a:xfrm>
          <a:prstGeom prst="rect">
            <a:avLst/>
          </a:prstGeom>
        </p:spPr>
      </p:pic>
      <p:sp>
        <p:nvSpPr>
          <p:cNvPr id="6" name="文字方塊 5"/>
          <p:cNvSpPr txBox="1">
            <a:spLocks/>
          </p:cNvSpPr>
          <p:nvPr/>
        </p:nvSpPr>
        <p:spPr>
          <a:xfrm>
            <a:off x="7730836" y="3086125"/>
            <a:ext cx="4959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簡單來說就是用來複製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是原體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ConcretePrototype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就是複製體</a:t>
            </a:r>
            <a:endParaRPr lang="en-US" altLang="zh-CN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很簡單，問題在於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如何去複製</a:t>
            </a:r>
            <a:endParaRPr lang="en-US" altLang="zh-TW" sz="1600" b="1" dirty="0" smtClean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20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3837</Words>
  <Application>Microsoft Office PowerPoint</Application>
  <PresentationFormat>寬螢幕</PresentationFormat>
  <Paragraphs>563</Paragraphs>
  <Slides>54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1" baseType="lpstr">
      <vt:lpstr>等线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Q:當使用者透過View操作的時候Controller要怎麼知道呢?  A:透過ActionListener在View上註冊Controller的Listener監聽View的動作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Jerry Chien</cp:lastModifiedBy>
  <cp:revision>88</cp:revision>
  <dcterms:modified xsi:type="dcterms:W3CDTF">2018-12-13T05:54:30Z</dcterms:modified>
</cp:coreProperties>
</file>