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8" r:id="rId3"/>
    <p:sldId id="291" r:id="rId4"/>
    <p:sldId id="256" r:id="rId5"/>
    <p:sldId id="261" r:id="rId6"/>
    <p:sldId id="292" r:id="rId7"/>
    <p:sldId id="257" r:id="rId8"/>
    <p:sldId id="260" r:id="rId9"/>
    <p:sldId id="259" r:id="rId10"/>
    <p:sldId id="264" r:id="rId11"/>
    <p:sldId id="263" r:id="rId12"/>
    <p:sldId id="293" r:id="rId13"/>
    <p:sldId id="265" r:id="rId14"/>
    <p:sldId id="266" r:id="rId15"/>
    <p:sldId id="267" r:id="rId16"/>
    <p:sldId id="268" r:id="rId17"/>
    <p:sldId id="285" r:id="rId18"/>
    <p:sldId id="270" r:id="rId19"/>
    <p:sldId id="272" r:id="rId20"/>
    <p:sldId id="274" r:id="rId21"/>
    <p:sldId id="275" r:id="rId22"/>
    <p:sldId id="276" r:id="rId23"/>
    <p:sldId id="277" r:id="rId24"/>
    <p:sldId id="289" r:id="rId25"/>
    <p:sldId id="290" r:id="rId26"/>
    <p:sldId id="278" r:id="rId27"/>
    <p:sldId id="279" r:id="rId28"/>
    <p:sldId id="280" r:id="rId29"/>
    <p:sldId id="281" r:id="rId30"/>
    <p:sldId id="282" r:id="rId31"/>
    <p:sldId id="284" r:id="rId32"/>
    <p:sldId id="283" r:id="rId33"/>
    <p:sldId id="271" r:id="rId34"/>
    <p:sldId id="287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FEB3-CEDE-446C-B23A-E7F58CC2B825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346EF-3199-4777-95C5-2B9F79D0B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5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0900A133-31DE-4B6B-ABC6-6B0F4C636165}" type="slidenum">
              <a:rPr lang="en-US" altLang="zh-TW" sz="1200" smtClean="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rPr>
              <a:pPr/>
              <a:t>4</a:t>
            </a:fld>
            <a:endParaRPr lang="en-US" altLang="zh-TW" sz="1200" smtClean="0">
              <a:solidFill>
                <a:schemeClr val="tx1"/>
              </a:solidFill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5069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6B95AE8A-AC85-4AA9-A092-54E3AA142A13}" type="slidenum">
              <a:rPr lang="en-US" altLang="zh-TW" sz="1200" smtClean="0">
                <a:solidFill>
                  <a:schemeClr val="tx1"/>
                </a:solidFill>
              </a:rPr>
              <a:pPr/>
              <a:t>7</a:t>
            </a:fld>
            <a:endParaRPr lang="en-US" altLang="zh-TW" sz="1200" smtClean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3414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anose="02020603050405020304" pitchFamily="18" charset="0"/>
            </a:endParaRPr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5182843-7F6E-4007-B982-7E1A835971B2}" type="slidenum">
              <a:rPr lang="en-US" altLang="zh-TW" sz="1200" smtClean="0">
                <a:solidFill>
                  <a:schemeClr val="tx1"/>
                </a:solidFill>
              </a:rPr>
              <a:pPr/>
              <a:t>29</a:t>
            </a:fld>
            <a:endParaRPr lang="en-US" altLang="zh-TW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2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anose="02020603050405020304" pitchFamily="18" charset="0"/>
            </a:endParaRPr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A80AC72-1984-4148-9A7C-67C37A74AB19}" type="slidenum">
              <a:rPr lang="en-US" altLang="zh-TW" sz="1200" smtClean="0">
                <a:solidFill>
                  <a:schemeClr val="tx1"/>
                </a:solidFill>
              </a:rPr>
              <a:pPr/>
              <a:t>31</a:t>
            </a:fld>
            <a:endParaRPr lang="en-US" altLang="zh-TW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7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40B-6FB4-44ED-A501-F1BC9725599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5EB-6027-4263-985C-033A309C7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5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40B-6FB4-44ED-A501-F1BC9725599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5EB-6027-4263-985C-033A309C7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40B-6FB4-44ED-A501-F1BC9725599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5EB-6027-4263-985C-033A309C7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19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38152" y="655638"/>
            <a:ext cx="1143423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Object-Oriented Software Engineering: An Agile Unified Methodology by David Kung</a:t>
            </a:r>
          </a:p>
        </p:txBody>
      </p:sp>
      <p:pic>
        <p:nvPicPr>
          <p:cNvPr id="5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2286001" y="6604000"/>
            <a:ext cx="7541684" cy="288504"/>
          </a:xfrm>
          <a:prstGeom prst="rect">
            <a:avLst/>
          </a:prstGeom>
          <a:noFill/>
          <a:ln>
            <a:noFill/>
          </a:ln>
        </p:spPr>
        <p:txBody>
          <a:bodyPr lIns="102833" tIns="51417" rIns="102833" bIns="51417">
            <a:spAutoFit/>
          </a:bodyPr>
          <a:lstStyle>
            <a:lvl1pPr algn="ctr" defTabSz="1028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algn="ctr" defTabSz="1028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Copyright {c} 2014 by the McGraw-Hill Companies, Inc. All rights Reserved.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367" y="1584326"/>
            <a:ext cx="10363200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7151"/>
            <a:ext cx="2844800" cy="314325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89F20C-1BD1-4C75-ACF0-75F8A0B29753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84033" y="6407151"/>
            <a:ext cx="5130800" cy="314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00801"/>
            <a:ext cx="2844800" cy="32067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4F2132E1-A4C2-4A33-9FD2-4A61439C550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3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318B2-6E45-4158-BCAD-E93BB9ADECB0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4B82E828-A919-4AC8-9884-C2EEE341CDB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6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9C98F2-6142-4B8E-A40C-858384BB8ED6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1C32FDAF-5201-4723-ACF4-6488DBD2D14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476139-F8D8-4380-BDA6-6DD946607384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49918197-ED12-4ECD-A4C6-1285038E115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15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425E10-E43E-4065-A28C-25958B4BAB27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011A938C-549A-4420-BE0A-B151E017668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35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1C4C28-A8AB-4D75-B782-D2D3766D639A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6C1A18DD-D4DC-4E48-B3EE-E7246EE2B52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75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DD8CF0-CD7C-4A33-994E-9F29A627D2D6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65489EDD-80D9-48CF-BC49-206A80BF808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20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6FFE1B-5848-4079-90CA-4C0459ECB6C2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159F96E5-7630-48AB-84A9-59B6BEC9FF5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40B-6FB4-44ED-A501-F1BC9725599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5EB-6027-4263-985C-033A309C7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953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970671-2C3F-4636-BDC2-6E2E0B749C68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BA7EA27A-20BF-41BE-B0EF-AEE97DD2248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439EC2-221C-4C7F-ADB2-30499EF3F81B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76C02C4C-AC15-4769-A49D-A9ABCF3D01F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30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4643A7-EEB0-46BD-A9CD-18A36E94A7CD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2D41705D-8E09-4C49-B168-5DAA8F4DFF2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11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685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10972800" cy="25288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595689"/>
            <a:ext cx="10972800" cy="253047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029482-BDC5-4AC1-B768-BF1A48FE0CD8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2022973F-64B8-4862-8055-2985B0A309C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93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685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7F79BF-291A-4114-86D7-C4C8C2A5DBEC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34F0B606-1CAB-407B-8DA8-BADD52FA3BF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9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40B-6FB4-44ED-A501-F1BC9725599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5EB-6027-4263-985C-033A309C7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68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40B-6FB4-44ED-A501-F1BC9725599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5EB-6027-4263-985C-033A309C7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8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40B-6FB4-44ED-A501-F1BC9725599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5EB-6027-4263-985C-033A309C7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2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40B-6FB4-44ED-A501-F1BC9725599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5EB-6027-4263-985C-033A309C7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81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40B-6FB4-44ED-A501-F1BC9725599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5EB-6027-4263-985C-033A309C7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46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40B-6FB4-44ED-A501-F1BC9725599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5EB-6027-4263-985C-033A309C7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26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440B-6FB4-44ED-A501-F1BC9725599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5EB-6027-4263-985C-033A309C7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1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440B-6FB4-44ED-A501-F1BC9725599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45EB-6027-4263-985C-033A309C7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3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1"/>
            <a:ext cx="109728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A1920B-07D4-40DE-AEF8-BD4394703CBF}" type="datetime1">
              <a:rPr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19-</a:t>
            </a:r>
            <a:fld id="{3620B650-57CA-43EA-A507-9967A6454E5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5" name="Text Box 3"/>
          <p:cNvSpPr txBox="1">
            <a:spLocks noChangeArrowheads="1"/>
          </p:cNvSpPr>
          <p:nvPr userDrawn="1"/>
        </p:nvSpPr>
        <p:spPr bwMode="auto">
          <a:xfrm>
            <a:off x="2286001" y="6604000"/>
            <a:ext cx="7541684" cy="288504"/>
          </a:xfrm>
          <a:prstGeom prst="rect">
            <a:avLst/>
          </a:prstGeom>
          <a:noFill/>
          <a:ln>
            <a:noFill/>
          </a:ln>
        </p:spPr>
        <p:txBody>
          <a:bodyPr lIns="102833" tIns="51417" rIns="102833" bIns="51417">
            <a:spAutoFit/>
          </a:bodyPr>
          <a:lstStyle>
            <a:lvl1pPr algn="ctr" defTabSz="1028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algn="ctr" defTabSz="1028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Copyright {c} 2014 by the McGraw-Hill Companies,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349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OOSE</a:t>
            </a:r>
            <a:r>
              <a:rPr lang="zh-TW" altLang="en-US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課輔</a:t>
            </a:r>
            <a:endParaRPr lang="zh-TW" altLang="en-US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2019/09/11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9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Solution: Double-checked-locking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pic>
        <p:nvPicPr>
          <p:cNvPr id="63491" name="內容版面配置區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8450" y="1524001"/>
            <a:ext cx="5962650" cy="3305175"/>
          </a:xfrm>
        </p:spPr>
      </p:pic>
      <p:sp>
        <p:nvSpPr>
          <p:cNvPr id="63493" name="矩形 14"/>
          <p:cNvSpPr>
            <a:spLocks noChangeArrowheads="1"/>
          </p:cNvSpPr>
          <p:nvPr/>
        </p:nvSpPr>
        <p:spPr bwMode="auto">
          <a:xfrm>
            <a:off x="3305176" y="2662238"/>
            <a:ext cx="4576763" cy="196850"/>
          </a:xfrm>
          <a:prstGeom prst="rect">
            <a:avLst/>
          </a:prstGeom>
          <a:noFill/>
          <a:ln w="25400" algn="ctr">
            <a:solidFill>
              <a:srgbClr val="FE06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98" tIns="34299" rIns="68598" bIns="34299"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3494" name="矩形 17"/>
          <p:cNvSpPr>
            <a:spLocks noChangeArrowheads="1"/>
          </p:cNvSpPr>
          <p:nvPr/>
        </p:nvSpPr>
        <p:spPr bwMode="auto">
          <a:xfrm>
            <a:off x="3186114" y="5135563"/>
            <a:ext cx="59959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4313" indent="-2143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TW" sz="2400">
                <a:solidFill>
                  <a:srgbClr val="FE060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Client call instance method and method will lock the instance at first time</a:t>
            </a:r>
            <a:endParaRPr lang="zh-TW" altLang="en-US" sz="2400">
              <a:solidFill>
                <a:srgbClr val="FE060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 Ticket</a:t>
            </a:r>
          </a:p>
          <a:p>
            <a:r>
              <a:rPr lang="en-US" altLang="zh-TW" dirty="0" smtClean="0"/>
              <a:t>The seat cannot be sold to two or more people.</a:t>
            </a:r>
          </a:p>
          <a:p>
            <a:r>
              <a:rPr lang="en-US" altLang="zh-TW" dirty="0" smtClean="0"/>
              <a:t>So?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8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Software Quality Assurance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“SQA”?</a:t>
            </a:r>
          </a:p>
          <a:p>
            <a:r>
              <a:rPr lang="en-US" altLang="zh-TW" dirty="0" smtClean="0"/>
              <a:t>Software Quality Assurance</a:t>
            </a:r>
          </a:p>
          <a:p>
            <a:r>
              <a:rPr lang="en-US" altLang="zh-TW" dirty="0" smtClean="0"/>
              <a:t>Talking about the Reliability and Availability, which one is more important?</a:t>
            </a:r>
            <a:endParaRPr lang="en-US" altLang="zh-TW" dirty="0"/>
          </a:p>
          <a:p>
            <a:r>
              <a:rPr lang="en-US" altLang="zh-TW" dirty="0" smtClean="0"/>
              <a:t>Reliability</a:t>
            </a:r>
          </a:p>
          <a:p>
            <a:r>
              <a:rPr lang="en-US" altLang="zh-TW" dirty="0" smtClean="0"/>
              <a:t>Why do we need “SQA”?</a:t>
            </a:r>
          </a:p>
          <a:p>
            <a:r>
              <a:rPr lang="en-US" altLang="zh-TW" dirty="0" smtClean="0"/>
              <a:t>Hint: subjective and objective  </a:t>
            </a:r>
          </a:p>
        </p:txBody>
      </p:sp>
    </p:spTree>
    <p:extLst>
      <p:ext uri="{BB962C8B-B14F-4D97-AF65-F5344CB8AC3E}">
        <p14:creationId xmlns:p14="http://schemas.microsoft.com/office/powerpoint/2010/main" val="2898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Requirements Metrics</a:t>
            </a:r>
          </a:p>
        </p:txBody>
      </p:sp>
      <p:grpSp>
        <p:nvGrpSpPr>
          <p:cNvPr id="14340" name="Group 6"/>
          <p:cNvGrpSpPr>
            <a:grpSpLocks/>
          </p:cNvGrpSpPr>
          <p:nvPr/>
        </p:nvGrpSpPr>
        <p:grpSpPr bwMode="auto">
          <a:xfrm>
            <a:off x="1976439" y="2281011"/>
            <a:ext cx="8283575" cy="1570038"/>
            <a:chOff x="285" y="688"/>
            <a:chExt cx="5218" cy="989"/>
          </a:xfrm>
        </p:grpSpPr>
        <p:sp>
          <p:nvSpPr>
            <p:cNvPr id="14344" name="Text Box 4"/>
            <p:cNvSpPr txBox="1">
              <a:spLocks noChangeArrowheads="1"/>
            </p:cNvSpPr>
            <p:nvPr/>
          </p:nvSpPr>
          <p:spPr bwMode="auto">
            <a:xfrm>
              <a:off x="285" y="688"/>
              <a:ext cx="521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/>
                <a:t>Requirements </a:t>
              </a:r>
              <a:r>
                <a:rPr lang="en-US" altLang="zh-TW" dirty="0">
                  <a:solidFill>
                    <a:srgbClr val="FF0000"/>
                  </a:solidFill>
                </a:rPr>
                <a:t>Unambiguity</a:t>
              </a:r>
              <a:r>
                <a:rPr lang="en-US" altLang="zh-TW" dirty="0"/>
                <a:t> Q1 =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/>
                <a:t>   #of uniquely interpreted requirements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/>
                <a:t>   #of requirements</a:t>
              </a:r>
              <a:endParaRPr lang="en-US" altLang="zh-TW" dirty="0">
                <a:solidFill>
                  <a:schemeClr val="tx2"/>
                </a:solidFill>
              </a:endParaRPr>
            </a:p>
          </p:txBody>
        </p:sp>
        <p:sp>
          <p:nvSpPr>
            <p:cNvPr id="14345" name="Line 5"/>
            <p:cNvSpPr>
              <a:spLocks noChangeShapeType="1"/>
            </p:cNvSpPr>
            <p:nvPr/>
          </p:nvSpPr>
          <p:spPr bwMode="auto">
            <a:xfrm>
              <a:off x="677" y="1326"/>
              <a:ext cx="4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4341" name="Group 7"/>
          <p:cNvGrpSpPr>
            <a:grpSpLocks/>
          </p:cNvGrpSpPr>
          <p:nvPr/>
        </p:nvGrpSpPr>
        <p:grpSpPr bwMode="auto">
          <a:xfrm>
            <a:off x="2076451" y="3987575"/>
            <a:ext cx="8283575" cy="1570037"/>
            <a:chOff x="285" y="688"/>
            <a:chExt cx="5218" cy="989"/>
          </a:xfrm>
        </p:grpSpPr>
        <p:sp>
          <p:nvSpPr>
            <p:cNvPr id="14342" name="Text Box 8"/>
            <p:cNvSpPr txBox="1">
              <a:spLocks noChangeArrowheads="1"/>
            </p:cNvSpPr>
            <p:nvPr/>
          </p:nvSpPr>
          <p:spPr bwMode="auto">
            <a:xfrm>
              <a:off x="285" y="688"/>
              <a:ext cx="521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/>
                <a:t>Requirements </a:t>
              </a:r>
              <a:r>
                <a:rPr lang="en-US" altLang="zh-TW" dirty="0">
                  <a:solidFill>
                    <a:srgbClr val="FF0000"/>
                  </a:solidFill>
                </a:rPr>
                <a:t>Completeness</a:t>
              </a:r>
              <a:r>
                <a:rPr lang="en-US" altLang="zh-TW" dirty="0"/>
                <a:t> Q2 =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/>
                <a:t> #of unique functions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/>
                <a:t>#of combinations of states and stimuli</a:t>
              </a:r>
            </a:p>
          </p:txBody>
        </p:sp>
        <p:sp>
          <p:nvSpPr>
            <p:cNvPr id="14343" name="Line 9"/>
            <p:cNvSpPr>
              <a:spLocks noChangeShapeType="1"/>
            </p:cNvSpPr>
            <p:nvPr/>
          </p:nvSpPr>
          <p:spPr bwMode="auto">
            <a:xfrm>
              <a:off x="677" y="1326"/>
              <a:ext cx="4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7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Requirements Metrics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979614" y="2352222"/>
            <a:ext cx="8283575" cy="1570038"/>
            <a:chOff x="285" y="688"/>
            <a:chExt cx="5218" cy="989"/>
          </a:xfrm>
        </p:grpSpPr>
        <p:sp>
          <p:nvSpPr>
            <p:cNvPr id="15368" name="Text Box 5"/>
            <p:cNvSpPr txBox="1">
              <a:spLocks noChangeArrowheads="1"/>
            </p:cNvSpPr>
            <p:nvPr/>
          </p:nvSpPr>
          <p:spPr bwMode="auto">
            <a:xfrm>
              <a:off x="285" y="688"/>
              <a:ext cx="521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/>
                <a:t>Requirements </a:t>
              </a:r>
              <a:r>
                <a:rPr lang="en-US" altLang="zh-TW" dirty="0">
                  <a:solidFill>
                    <a:srgbClr val="FF0000"/>
                  </a:solidFill>
                </a:rPr>
                <a:t>Correctness</a:t>
              </a:r>
              <a:r>
                <a:rPr lang="en-US" altLang="zh-TW" dirty="0"/>
                <a:t> Q3 =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/>
                <a:t>#of validated correct requirements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/>
                <a:t>#of requirements</a:t>
              </a:r>
            </a:p>
          </p:txBody>
        </p:sp>
        <p:sp>
          <p:nvSpPr>
            <p:cNvPr id="15369" name="Line 6"/>
            <p:cNvSpPr>
              <a:spLocks noChangeShapeType="1"/>
            </p:cNvSpPr>
            <p:nvPr/>
          </p:nvSpPr>
          <p:spPr bwMode="auto">
            <a:xfrm>
              <a:off x="677" y="1326"/>
              <a:ext cx="4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5365" name="Group 7"/>
          <p:cNvGrpSpPr>
            <a:grpSpLocks/>
          </p:cNvGrpSpPr>
          <p:nvPr/>
        </p:nvGrpSpPr>
        <p:grpSpPr bwMode="auto">
          <a:xfrm>
            <a:off x="1989139" y="4122286"/>
            <a:ext cx="8283575" cy="1570037"/>
            <a:chOff x="285" y="688"/>
            <a:chExt cx="5218" cy="989"/>
          </a:xfrm>
        </p:grpSpPr>
        <p:sp>
          <p:nvSpPr>
            <p:cNvPr id="15366" name="Text Box 8"/>
            <p:cNvSpPr txBox="1">
              <a:spLocks noChangeArrowheads="1"/>
            </p:cNvSpPr>
            <p:nvPr/>
          </p:nvSpPr>
          <p:spPr bwMode="auto">
            <a:xfrm>
              <a:off x="285" y="688"/>
              <a:ext cx="521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/>
                <a:t>Requirements </a:t>
              </a:r>
              <a:r>
                <a:rPr lang="en-US" altLang="zh-CN" dirty="0">
                  <a:solidFill>
                    <a:srgbClr val="FF0000"/>
                  </a:solidFill>
                </a:rPr>
                <a:t>Consistency</a:t>
              </a:r>
              <a:r>
                <a:rPr lang="en-US" altLang="zh-CN" dirty="0"/>
                <a:t> Q4 =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/>
                <a:t>#of non-conflicting requirements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dirty="0"/>
                <a:t>#of requirements</a:t>
              </a:r>
            </a:p>
          </p:txBody>
        </p:sp>
        <p:sp>
          <p:nvSpPr>
            <p:cNvPr id="15367" name="Line 9"/>
            <p:cNvSpPr>
              <a:spLocks noChangeShapeType="1"/>
            </p:cNvSpPr>
            <p:nvPr/>
          </p:nvSpPr>
          <p:spPr bwMode="auto">
            <a:xfrm>
              <a:off x="677" y="1326"/>
              <a:ext cx="4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2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Fan-In &amp; Fan-Out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221622" y="1909736"/>
            <a:ext cx="5402943" cy="3452585"/>
            <a:chOff x="838200" y="1524000"/>
            <a:chExt cx="7010400" cy="427990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546755" y="2899833"/>
              <a:ext cx="1747837" cy="57229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 dirty="0" err="1"/>
                <a:t>DBMgr</a:t>
              </a:r>
              <a:endParaRPr lang="en-US" altLang="zh-TW" sz="2400" dirty="0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143000" y="4648200"/>
              <a:ext cx="1066800" cy="469900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M11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781800" y="5334000"/>
              <a:ext cx="1066800" cy="469900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M7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90600" y="1524000"/>
              <a:ext cx="1066800" cy="469900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M1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838200" y="2743200"/>
              <a:ext cx="1066800" cy="469900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M13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886200" y="4876800"/>
              <a:ext cx="1066800" cy="469900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M9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553200" y="2971800"/>
              <a:ext cx="1066800" cy="469900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M5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838200" y="3657600"/>
              <a:ext cx="1066800" cy="469900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M12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514600" y="1600200"/>
              <a:ext cx="1066800" cy="469900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M2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438400" y="5105400"/>
              <a:ext cx="1066800" cy="469900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M10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114800" y="1828800"/>
              <a:ext cx="1066800" cy="469900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M3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257800" y="5257800"/>
              <a:ext cx="1066800" cy="469900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M8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477000" y="4191000"/>
              <a:ext cx="1066800" cy="469900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M6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1066800" cy="469900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M4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671638" y="1982788"/>
              <a:ext cx="2057400" cy="106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200400" y="2057400"/>
              <a:ext cx="8382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572000" y="22860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905000" y="3048000"/>
              <a:ext cx="1828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19812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2209800" y="3429000"/>
              <a:ext cx="182880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3048000" y="3429000"/>
              <a:ext cx="121920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343400" y="3429000"/>
              <a:ext cx="152400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 flipV="1">
              <a:off x="4724400" y="3429000"/>
              <a:ext cx="99060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 flipV="1">
              <a:off x="5181600" y="3505200"/>
              <a:ext cx="12954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 flipV="1">
              <a:off x="4953000" y="3429000"/>
              <a:ext cx="182880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5181600" y="33528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5181600" y="2438400"/>
              <a:ext cx="11430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47816" y="1967119"/>
            <a:ext cx="5385365" cy="3232316"/>
            <a:chOff x="838200" y="1524000"/>
            <a:chExt cx="7010400" cy="4279900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3733800" y="2971800"/>
              <a:ext cx="1447800" cy="469900"/>
            </a:xfrm>
            <a:prstGeom prst="rect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GUI</a:t>
              </a:r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1143000" y="4648200"/>
              <a:ext cx="1066800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M11</a:t>
              </a: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6781800" y="5334000"/>
              <a:ext cx="1066800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M7</a:t>
              </a: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990600" y="1524000"/>
              <a:ext cx="1066800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M1</a:t>
              </a: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838200" y="2743200"/>
              <a:ext cx="1066800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M13</a:t>
              </a: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3886200" y="4876800"/>
              <a:ext cx="1066800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M9</a:t>
              </a:r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6553200" y="2971800"/>
              <a:ext cx="1066800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M5</a:t>
              </a: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838200" y="3657600"/>
              <a:ext cx="1066800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M12</a:t>
              </a: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2514600" y="1600200"/>
              <a:ext cx="1066800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M2</a:t>
              </a: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2438400" y="5105400"/>
              <a:ext cx="1066800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M10</a:t>
              </a: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4114800" y="1828800"/>
              <a:ext cx="1066800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 dirty="0"/>
                <a:t>M3</a:t>
              </a: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5257800" y="5257800"/>
              <a:ext cx="1066800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M8</a:t>
              </a: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6477000" y="4191000"/>
              <a:ext cx="1066800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M6</a:t>
              </a: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1066800" cy="4699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2400"/>
                <a:t>M4</a:t>
              </a: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1671638" y="1982788"/>
              <a:ext cx="2057400" cy="106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>
              <a:off x="3200400" y="2057400"/>
              <a:ext cx="8382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4572000" y="22860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1905000" y="3048000"/>
              <a:ext cx="1828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19812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V="1">
              <a:off x="2209800" y="3429000"/>
              <a:ext cx="182880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 flipV="1">
              <a:off x="3048000" y="3429000"/>
              <a:ext cx="121920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4343400" y="3429000"/>
              <a:ext cx="152400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 flipH="1" flipV="1">
              <a:off x="4724400" y="3429000"/>
              <a:ext cx="99060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H="1" flipV="1">
              <a:off x="5181600" y="3429000"/>
              <a:ext cx="12954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H="1" flipV="1">
              <a:off x="4953000" y="3429000"/>
              <a:ext cx="182880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 flipH="1">
              <a:off x="5181600" y="33528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 flipH="1">
              <a:off x="5181600" y="2438400"/>
              <a:ext cx="11430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0" name="文字方塊 59"/>
          <p:cNvSpPr txBox="1"/>
          <p:nvPr/>
        </p:nvSpPr>
        <p:spPr>
          <a:xfrm>
            <a:off x="2592127" y="5629629"/>
            <a:ext cx="2341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+mj-lt"/>
              </a:rPr>
              <a:t>Fan-out</a:t>
            </a:r>
            <a:endParaRPr lang="zh-TW" altLang="en-US" sz="3200" dirty="0">
              <a:latin typeface="+mj-lt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277089" y="5629628"/>
            <a:ext cx="2341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+mj-lt"/>
              </a:rPr>
              <a:t>Fan-in</a:t>
            </a:r>
            <a:endParaRPr lang="zh-TW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46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Fan-In &amp; Fan-Out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does Fan-in mean?</a:t>
            </a:r>
          </a:p>
          <a:p>
            <a:r>
              <a:rPr lang="en-US" altLang="zh-TW" dirty="0" smtClean="0"/>
              <a:t>High coupling </a:t>
            </a:r>
          </a:p>
          <a:p>
            <a:r>
              <a:rPr lang="en-US" altLang="zh-TW" dirty="0" smtClean="0"/>
              <a:t>DB Mgr. has many requests from others.</a:t>
            </a:r>
          </a:p>
          <a:p>
            <a:endParaRPr lang="en-US" altLang="zh-TW" dirty="0"/>
          </a:p>
          <a:p>
            <a:r>
              <a:rPr lang="en-US" altLang="zh-TW" dirty="0" smtClean="0"/>
              <a:t>What does Fan-out mean?</a:t>
            </a:r>
          </a:p>
          <a:p>
            <a:r>
              <a:rPr lang="en-US" altLang="zh-TW" dirty="0" smtClean="0"/>
              <a:t>GUI</a:t>
            </a:r>
            <a:r>
              <a:rPr lang="zh-TW" altLang="en-US" dirty="0" smtClean="0"/>
              <a:t> </a:t>
            </a:r>
            <a:r>
              <a:rPr lang="en-US" altLang="zh-TW" dirty="0" smtClean="0"/>
              <a:t>depends others </a:t>
            </a:r>
            <a:r>
              <a:rPr lang="en-US" altLang="zh-TW" dirty="0" smtClean="0"/>
              <a:t>to complete itself, so it is hard to reuse.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7517022" y="1027906"/>
            <a:ext cx="3836778" cy="2489852"/>
            <a:chOff x="838200" y="1524000"/>
            <a:chExt cx="7010400" cy="4286924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546755" y="2899832"/>
              <a:ext cx="1747838" cy="47692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 dirty="0" err="1"/>
                <a:t>DBMgr</a:t>
              </a:r>
              <a:endParaRPr lang="en-US" altLang="zh-TW" sz="1200" dirty="0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142999" y="4648200"/>
              <a:ext cx="1066801" cy="476925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M11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781799" y="5333999"/>
              <a:ext cx="1066801" cy="476925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M7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90600" y="1524000"/>
              <a:ext cx="1066801" cy="476925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M1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838200" y="2743200"/>
              <a:ext cx="1066801" cy="476925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M13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886199" y="4876799"/>
              <a:ext cx="1066801" cy="476925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M9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553200" y="2971799"/>
              <a:ext cx="1066801" cy="476925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M5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838200" y="3657600"/>
              <a:ext cx="1066801" cy="476925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M12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514599" y="1600200"/>
              <a:ext cx="1066801" cy="476925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M2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438399" y="5105401"/>
              <a:ext cx="1066801" cy="476925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M10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114801" y="1828799"/>
              <a:ext cx="1066801" cy="476925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M3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257799" y="5257800"/>
              <a:ext cx="1066801" cy="476925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M8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477000" y="4190999"/>
              <a:ext cx="1066801" cy="476925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M6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6324600" y="1981199"/>
              <a:ext cx="1066801" cy="476925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M4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671638" y="1982788"/>
              <a:ext cx="2057400" cy="106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200400" y="2057400"/>
              <a:ext cx="8382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572000" y="22860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905000" y="3048000"/>
              <a:ext cx="1828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19812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2209800" y="3429000"/>
              <a:ext cx="182880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3048000" y="3429000"/>
              <a:ext cx="121920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343400" y="3429000"/>
              <a:ext cx="152400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 flipV="1">
              <a:off x="4724400" y="3429000"/>
              <a:ext cx="99060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 flipV="1">
              <a:off x="5181600" y="3505200"/>
              <a:ext cx="12954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 flipV="1">
              <a:off x="4953000" y="3429000"/>
              <a:ext cx="182880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5181600" y="33528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5181600" y="2438400"/>
              <a:ext cx="11430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8011235" y="4846909"/>
            <a:ext cx="3382206" cy="1816881"/>
            <a:chOff x="838200" y="1524000"/>
            <a:chExt cx="7010400" cy="4495353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3733800" y="2971799"/>
              <a:ext cx="1447800" cy="685355"/>
            </a:xfrm>
            <a:prstGeom prst="rect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GUI</a:t>
              </a:r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1142999" y="4648200"/>
              <a:ext cx="1066801" cy="685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M11</a:t>
              </a: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6781799" y="5333998"/>
              <a:ext cx="1066801" cy="685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M7</a:t>
              </a: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990600" y="1524000"/>
              <a:ext cx="1066801" cy="685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M1</a:t>
              </a: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838200" y="2743199"/>
              <a:ext cx="1066801" cy="685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M13</a:t>
              </a: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3886199" y="4876800"/>
              <a:ext cx="1066801" cy="685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M9</a:t>
              </a:r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6553200" y="2971799"/>
              <a:ext cx="1066801" cy="685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M5</a:t>
              </a: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838200" y="3657599"/>
              <a:ext cx="1066801" cy="685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M12</a:t>
              </a: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2514599" y="1600201"/>
              <a:ext cx="1066801" cy="685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M2</a:t>
              </a: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2438399" y="5105398"/>
              <a:ext cx="1066801" cy="685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M10</a:t>
              </a: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4114801" y="1828801"/>
              <a:ext cx="1066801" cy="685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 dirty="0"/>
                <a:t>M3</a:t>
              </a: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5257799" y="5257800"/>
              <a:ext cx="1066801" cy="685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M8</a:t>
              </a: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6477000" y="4191000"/>
              <a:ext cx="1066801" cy="685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M6</a:t>
              </a: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6324598" y="1981200"/>
              <a:ext cx="1066801" cy="68535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TW" sz="1200"/>
                <a:t>M4</a:t>
              </a: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1671638" y="1982788"/>
              <a:ext cx="2057400" cy="106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>
              <a:off x="3200400" y="2057400"/>
              <a:ext cx="8382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4572000" y="22860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1905000" y="3048000"/>
              <a:ext cx="1828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19812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V="1">
              <a:off x="2209800" y="3429000"/>
              <a:ext cx="182880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 flipV="1">
              <a:off x="3048000" y="3429000"/>
              <a:ext cx="121920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4343400" y="3429000"/>
              <a:ext cx="152400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 flipH="1" flipV="1">
              <a:off x="4724400" y="3429000"/>
              <a:ext cx="99060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H="1" flipV="1">
              <a:off x="5181600" y="3429000"/>
              <a:ext cx="12954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H="1" flipV="1">
              <a:off x="4953000" y="3429000"/>
              <a:ext cx="182880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 flipH="1">
              <a:off x="5181600" y="33528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 flipH="1">
              <a:off x="5181600" y="2438400"/>
              <a:ext cx="11430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1012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Modularity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Modularity – Measured by cohesion and coupling metrics. 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Modularity = (a * Cohesion + b * Coupling)/(a + b), where a and b are 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weights</a:t>
            </a:r>
            <a:r>
              <a:rPr lang="en-US" altLang="zh-TW" smtClean="0">
                <a:ea typeface="新細明體" panose="02020500000000000000" pitchFamily="18" charset="-120"/>
              </a:rPr>
              <a:t> on cohesion and coupling. </a:t>
            </a:r>
          </a:p>
        </p:txBody>
      </p:sp>
    </p:spTree>
    <p:extLst>
      <p:ext uri="{BB962C8B-B14F-4D97-AF65-F5344CB8AC3E}">
        <p14:creationId xmlns:p14="http://schemas.microsoft.com/office/powerpoint/2010/main" val="18518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Module Design Complexity mdc 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1277600" cy="26987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number of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integration tests </a:t>
            </a:r>
            <a:r>
              <a:rPr lang="en-US" altLang="zh-CN" dirty="0" smtClean="0">
                <a:ea typeface="宋体" panose="02010600030101010101" pitchFamily="2" charset="-122"/>
              </a:rPr>
              <a:t>required to integrate a module with its subordinate modules. 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It is the number of decisions to call a subordinate module (d) plus one. 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760788" y="3622675"/>
            <a:ext cx="742950" cy="3683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M0</a:t>
            </a:r>
            <a:endParaRPr lang="en-US" altLang="zh-TW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762250" y="4627564"/>
            <a:ext cx="744538" cy="4286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M1</a:t>
            </a:r>
            <a:endParaRPr lang="en-US" altLang="zh-TW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614738" y="4627564"/>
            <a:ext cx="665162" cy="4286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M2</a:t>
            </a:r>
            <a:endParaRPr lang="en-US" altLang="zh-TW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868864" y="4646614"/>
            <a:ext cx="744537" cy="4286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M3</a:t>
            </a:r>
            <a:endParaRPr lang="en-US" altLang="zh-TW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157538" y="5651501"/>
            <a:ext cx="742950" cy="4286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M5</a:t>
            </a:r>
            <a:endParaRPr lang="en-US" altLang="zh-TW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233613" y="5651501"/>
            <a:ext cx="742950" cy="4286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M4</a:t>
            </a:r>
            <a:endParaRPr lang="en-US" altLang="zh-TW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081464" y="5651501"/>
            <a:ext cx="744537" cy="4286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M6</a:t>
            </a:r>
            <a:endParaRPr lang="en-US" altLang="zh-TW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156200" y="5651501"/>
            <a:ext cx="742950" cy="4286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M7</a:t>
            </a:r>
            <a:endParaRPr lang="en-US" altLang="zh-TW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3125788" y="3978275"/>
            <a:ext cx="869950" cy="67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4098925" y="4178301"/>
            <a:ext cx="209550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4357689" y="4144964"/>
            <a:ext cx="617537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>
            <a:off x="2760663" y="5057776"/>
            <a:ext cx="309562" cy="593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3189289" y="5048250"/>
            <a:ext cx="261937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>
            <a:off x="3829051" y="5243513"/>
            <a:ext cx="277813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141788" y="5237164"/>
            <a:ext cx="336550" cy="414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5297489" y="5130800"/>
            <a:ext cx="276225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73" name="AutoShape 21"/>
          <p:cNvSpPr>
            <a:spLocks noChangeArrowheads="1"/>
          </p:cNvSpPr>
          <p:nvPr/>
        </p:nvSpPr>
        <p:spPr bwMode="auto">
          <a:xfrm>
            <a:off x="4049714" y="5049839"/>
            <a:ext cx="160337" cy="223837"/>
          </a:xfrm>
          <a:prstGeom prst="diamond">
            <a:avLst/>
          </a:prstGeom>
          <a:solidFill>
            <a:srgbClr val="D7D2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TW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74" name="AutoShape 22"/>
          <p:cNvSpPr>
            <a:spLocks noChangeArrowheads="1"/>
          </p:cNvSpPr>
          <p:nvPr/>
        </p:nvSpPr>
        <p:spPr bwMode="auto">
          <a:xfrm>
            <a:off x="4251325" y="3994150"/>
            <a:ext cx="160338" cy="223838"/>
          </a:xfrm>
          <a:prstGeom prst="diamond">
            <a:avLst/>
          </a:prstGeom>
          <a:solidFill>
            <a:srgbClr val="D7D2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TW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3575" name="AutoShape 32"/>
          <p:cNvSpPr>
            <a:spLocks noChangeArrowheads="1"/>
          </p:cNvSpPr>
          <p:nvPr/>
        </p:nvSpPr>
        <p:spPr bwMode="auto">
          <a:xfrm>
            <a:off x="5224464" y="5032376"/>
            <a:ext cx="160337" cy="163513"/>
          </a:xfrm>
          <a:prstGeom prst="diamond">
            <a:avLst/>
          </a:prstGeom>
          <a:solidFill>
            <a:srgbClr val="D7D2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TW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6272215" y="4438650"/>
            <a:ext cx="5310186" cy="1015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24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Integration Test: </a:t>
            </a:r>
            <a:endParaRPr lang="en-US" altLang="zh-TW" sz="2400" dirty="0" smtClean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24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Module </a:t>
            </a:r>
            <a:r>
              <a:rPr lang="en-US" altLang="zh-TW" sz="24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Design Complexity mdc=4</a:t>
            </a:r>
          </a:p>
        </p:txBody>
      </p:sp>
    </p:spTree>
    <p:extLst>
      <p:ext uri="{BB962C8B-B14F-4D97-AF65-F5344CB8AC3E}">
        <p14:creationId xmlns:p14="http://schemas.microsoft.com/office/powerpoint/2010/main" val="3882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2460A8ED-7506-48C2-BCB4-61880614914B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Design Complexity 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S0</a:t>
            </a:r>
          </a:p>
        </p:txBody>
      </p:sp>
      <p:sp>
        <p:nvSpPr>
          <p:cNvPr id="25604" name="Rectangle 3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914401"/>
            <a:ext cx="8229600" cy="2030413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Number of  subtrees in the structure chart with module M as the root. 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S0(leaf) = 1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S0(M) = mdc+S0(child1 of M)+...+S0(childn of M)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4056063" y="3241675"/>
            <a:ext cx="742950" cy="3683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ea typeface="宋体" panose="02010600030101010101" pitchFamily="2" charset="-122"/>
              </a:rPr>
              <a:t>M0</a:t>
            </a:r>
            <a:endParaRPr lang="en-US" altLang="zh-TW" sz="1800">
              <a:solidFill>
                <a:schemeClr val="tx2"/>
              </a:solidFill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3057525" y="4246564"/>
            <a:ext cx="744538" cy="4286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ea typeface="宋体" panose="02010600030101010101" pitchFamily="2" charset="-122"/>
              </a:rPr>
              <a:t>M1</a:t>
            </a:r>
            <a:endParaRPr lang="en-US" altLang="zh-TW" sz="1800">
              <a:solidFill>
                <a:schemeClr val="tx2"/>
              </a:solidFill>
            </a:endParaRP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3910013" y="4246564"/>
            <a:ext cx="665162" cy="4286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ea typeface="宋体" panose="02010600030101010101" pitchFamily="2" charset="-122"/>
              </a:rPr>
              <a:t>M2</a:t>
            </a:r>
            <a:endParaRPr lang="en-US" altLang="zh-TW" sz="1800">
              <a:solidFill>
                <a:schemeClr val="tx2"/>
              </a:solidFill>
            </a:endParaRP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278439" y="4265614"/>
            <a:ext cx="744537" cy="4286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ea typeface="宋体" panose="02010600030101010101" pitchFamily="2" charset="-122"/>
              </a:rPr>
              <a:t>M3</a:t>
            </a:r>
            <a:endParaRPr lang="en-US" altLang="zh-TW" sz="1800">
              <a:solidFill>
                <a:schemeClr val="tx2"/>
              </a:solidFill>
            </a:endParaRP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3452813" y="5270501"/>
            <a:ext cx="742950" cy="4286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ea typeface="宋体" panose="02010600030101010101" pitchFamily="2" charset="-122"/>
              </a:rPr>
              <a:t>M5</a:t>
            </a:r>
            <a:endParaRPr lang="en-US" altLang="zh-TW" sz="1800">
              <a:solidFill>
                <a:schemeClr val="tx2"/>
              </a:solidFill>
            </a:endParaRP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2528888" y="5270501"/>
            <a:ext cx="742950" cy="4286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ea typeface="宋体" panose="02010600030101010101" pitchFamily="2" charset="-122"/>
              </a:rPr>
              <a:t>M4</a:t>
            </a:r>
            <a:endParaRPr lang="en-US" altLang="zh-TW" sz="1800">
              <a:solidFill>
                <a:schemeClr val="tx2"/>
              </a:solidFill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4376739" y="5270501"/>
            <a:ext cx="744537" cy="4286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ea typeface="宋体" panose="02010600030101010101" pitchFamily="2" charset="-122"/>
              </a:rPr>
              <a:t>M6</a:t>
            </a:r>
            <a:endParaRPr lang="en-US" altLang="zh-TW" sz="1800">
              <a:solidFill>
                <a:schemeClr val="tx2"/>
              </a:solidFill>
            </a:endParaRP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5451475" y="5270501"/>
            <a:ext cx="742950" cy="4286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ea typeface="宋体" panose="02010600030101010101" pitchFamily="2" charset="-122"/>
              </a:rPr>
              <a:t>M7</a:t>
            </a:r>
            <a:endParaRPr lang="en-US" altLang="zh-TW" sz="1800">
              <a:solidFill>
                <a:schemeClr val="tx2"/>
              </a:solidFill>
            </a:endParaRPr>
          </a:p>
        </p:txBody>
      </p:sp>
      <p:sp>
        <p:nvSpPr>
          <p:cNvPr id="25613" name="Line 14"/>
          <p:cNvSpPr>
            <a:spLocks noChangeShapeType="1"/>
          </p:cNvSpPr>
          <p:nvPr/>
        </p:nvSpPr>
        <p:spPr bwMode="auto">
          <a:xfrm flipH="1">
            <a:off x="3421063" y="3597275"/>
            <a:ext cx="869950" cy="67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 flipH="1">
            <a:off x="4394200" y="3797301"/>
            <a:ext cx="209550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5" name="Line 16"/>
          <p:cNvSpPr>
            <a:spLocks noChangeShapeType="1"/>
          </p:cNvSpPr>
          <p:nvPr/>
        </p:nvSpPr>
        <p:spPr bwMode="auto">
          <a:xfrm>
            <a:off x="4652964" y="3763964"/>
            <a:ext cx="617537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 flipH="1">
            <a:off x="3055938" y="4676776"/>
            <a:ext cx="309562" cy="593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7" name="Line 18"/>
          <p:cNvSpPr>
            <a:spLocks noChangeShapeType="1"/>
          </p:cNvSpPr>
          <p:nvPr/>
        </p:nvSpPr>
        <p:spPr bwMode="auto">
          <a:xfrm>
            <a:off x="3484564" y="4667250"/>
            <a:ext cx="261937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 flipH="1">
            <a:off x="4124326" y="4862513"/>
            <a:ext cx="277813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9" name="Line 20"/>
          <p:cNvSpPr>
            <a:spLocks noChangeShapeType="1"/>
          </p:cNvSpPr>
          <p:nvPr/>
        </p:nvSpPr>
        <p:spPr bwMode="auto">
          <a:xfrm>
            <a:off x="4437063" y="4856164"/>
            <a:ext cx="336550" cy="414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0" name="Line 21"/>
          <p:cNvSpPr>
            <a:spLocks noChangeShapeType="1"/>
          </p:cNvSpPr>
          <p:nvPr/>
        </p:nvSpPr>
        <p:spPr bwMode="auto">
          <a:xfrm>
            <a:off x="5697538" y="4775200"/>
            <a:ext cx="171450" cy="514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21" name="AutoShape 22"/>
          <p:cNvSpPr>
            <a:spLocks noChangeArrowheads="1"/>
          </p:cNvSpPr>
          <p:nvPr/>
        </p:nvSpPr>
        <p:spPr bwMode="auto">
          <a:xfrm>
            <a:off x="4344989" y="4668839"/>
            <a:ext cx="160337" cy="22383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>
              <a:solidFill>
                <a:schemeClr val="tx2"/>
              </a:solidFill>
            </a:endParaRPr>
          </a:p>
        </p:txBody>
      </p:sp>
      <p:sp>
        <p:nvSpPr>
          <p:cNvPr id="25622" name="AutoShape 23"/>
          <p:cNvSpPr>
            <a:spLocks noChangeArrowheads="1"/>
          </p:cNvSpPr>
          <p:nvPr/>
        </p:nvSpPr>
        <p:spPr bwMode="auto">
          <a:xfrm>
            <a:off x="4546600" y="3613150"/>
            <a:ext cx="160338" cy="223838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>
              <a:solidFill>
                <a:schemeClr val="tx2"/>
              </a:solidFill>
            </a:endParaRPr>
          </a:p>
        </p:txBody>
      </p:sp>
      <p:grpSp>
        <p:nvGrpSpPr>
          <p:cNvPr id="70693" name="Group 37"/>
          <p:cNvGrpSpPr>
            <a:grpSpLocks/>
          </p:cNvGrpSpPr>
          <p:nvPr/>
        </p:nvGrpSpPr>
        <p:grpSpPr bwMode="auto">
          <a:xfrm>
            <a:off x="2459038" y="5664201"/>
            <a:ext cx="3835400" cy="504825"/>
            <a:chOff x="589" y="3568"/>
            <a:chExt cx="2416" cy="318"/>
          </a:xfrm>
        </p:grpSpPr>
        <p:sp>
          <p:nvSpPr>
            <p:cNvPr id="25630" name="Text Box 24"/>
            <p:cNvSpPr txBox="1">
              <a:spLocks noChangeArrowheads="1"/>
            </p:cNvSpPr>
            <p:nvPr/>
          </p:nvSpPr>
          <p:spPr bwMode="auto">
            <a:xfrm>
              <a:off x="589" y="3568"/>
              <a:ext cx="55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S0=1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25631" name="Text Box 25"/>
            <p:cNvSpPr txBox="1">
              <a:spLocks noChangeArrowheads="1"/>
            </p:cNvSpPr>
            <p:nvPr/>
          </p:nvSpPr>
          <p:spPr bwMode="auto">
            <a:xfrm>
              <a:off x="1143" y="3568"/>
              <a:ext cx="55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S0=1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25632" name="Text Box 26"/>
            <p:cNvSpPr txBox="1">
              <a:spLocks noChangeArrowheads="1"/>
            </p:cNvSpPr>
            <p:nvPr/>
          </p:nvSpPr>
          <p:spPr bwMode="auto">
            <a:xfrm>
              <a:off x="1728" y="3568"/>
              <a:ext cx="55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S0=1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25633" name="Text Box 27"/>
            <p:cNvSpPr txBox="1">
              <a:spLocks noChangeArrowheads="1"/>
            </p:cNvSpPr>
            <p:nvPr/>
          </p:nvSpPr>
          <p:spPr bwMode="auto">
            <a:xfrm>
              <a:off x="2450" y="3568"/>
              <a:ext cx="55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S0=1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800">
                <a:solidFill>
                  <a:schemeClr val="tx2"/>
                </a:solidFill>
              </a:endParaRPr>
            </a:p>
          </p:txBody>
        </p:sp>
      </p:grp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4784726" y="3119438"/>
            <a:ext cx="88106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</a:rPr>
              <a:t>S0=11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</a:rPr>
              <a:t>mdc=2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solidFill>
                <a:schemeClr val="tx2"/>
              </a:solidFill>
            </a:endParaRPr>
          </a:p>
        </p:txBody>
      </p:sp>
      <p:grpSp>
        <p:nvGrpSpPr>
          <p:cNvPr id="70706" name="Group 50"/>
          <p:cNvGrpSpPr>
            <a:grpSpLocks/>
          </p:cNvGrpSpPr>
          <p:nvPr/>
        </p:nvGrpSpPr>
        <p:grpSpPr bwMode="auto">
          <a:xfrm>
            <a:off x="2219326" y="4124325"/>
            <a:ext cx="4659313" cy="793750"/>
            <a:chOff x="438" y="2598"/>
            <a:chExt cx="2935" cy="500"/>
          </a:xfrm>
        </p:grpSpPr>
        <p:sp>
          <p:nvSpPr>
            <p:cNvPr id="25627" name="Text Box 28"/>
            <p:cNvSpPr txBox="1">
              <a:spLocks noChangeArrowheads="1"/>
            </p:cNvSpPr>
            <p:nvPr/>
          </p:nvSpPr>
          <p:spPr bwMode="auto">
            <a:xfrm>
              <a:off x="438" y="2598"/>
              <a:ext cx="55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S0=3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mdc=1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25628" name="Text Box 30"/>
            <p:cNvSpPr txBox="1">
              <a:spLocks noChangeArrowheads="1"/>
            </p:cNvSpPr>
            <p:nvPr/>
          </p:nvSpPr>
          <p:spPr bwMode="auto">
            <a:xfrm>
              <a:off x="1891" y="2606"/>
              <a:ext cx="555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2"/>
                  </a:solidFill>
                  <a:ea typeface="宋体" panose="02010600030101010101" pitchFamily="2" charset="-122"/>
                </a:rPr>
                <a:t>S0=3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2"/>
                  </a:solidFill>
                  <a:ea typeface="宋体" panose="02010600030101010101" pitchFamily="2" charset="-122"/>
                </a:rPr>
                <a:t>mdc=2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800" dirty="0">
                <a:solidFill>
                  <a:schemeClr val="tx2"/>
                </a:solidFill>
              </a:endParaRPr>
            </a:p>
          </p:txBody>
        </p:sp>
        <p:sp>
          <p:nvSpPr>
            <p:cNvPr id="25629" name="Text Box 32"/>
            <p:cNvSpPr txBox="1">
              <a:spLocks noChangeArrowheads="1"/>
            </p:cNvSpPr>
            <p:nvPr/>
          </p:nvSpPr>
          <p:spPr bwMode="auto">
            <a:xfrm>
              <a:off x="2818" y="2619"/>
              <a:ext cx="555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2"/>
                  </a:solidFill>
                  <a:ea typeface="宋体" panose="02010600030101010101" pitchFamily="2" charset="-122"/>
                </a:rPr>
                <a:t>S0=3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2"/>
                  </a:solidFill>
                  <a:ea typeface="宋体" panose="02010600030101010101" pitchFamily="2" charset="-122"/>
                </a:rPr>
                <a:t>mdc=2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800" dirty="0">
                <a:solidFill>
                  <a:schemeClr val="tx2"/>
                </a:solidFill>
              </a:endParaRPr>
            </a:p>
          </p:txBody>
        </p:sp>
      </p:grpSp>
      <p:sp>
        <p:nvSpPr>
          <p:cNvPr id="25626" name="AutoShape 33"/>
          <p:cNvSpPr>
            <a:spLocks noChangeArrowheads="1"/>
          </p:cNvSpPr>
          <p:nvPr/>
        </p:nvSpPr>
        <p:spPr bwMode="auto">
          <a:xfrm>
            <a:off x="5634039" y="4651376"/>
            <a:ext cx="160337" cy="163513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4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個人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自願回答問題 </a:t>
            </a:r>
            <a:r>
              <a:rPr lang="en-US" altLang="zh-TW" dirty="0" smtClean="0"/>
              <a:t>+10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群體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Bonus Time</a:t>
            </a:r>
            <a:r>
              <a:rPr lang="zh-TW" altLang="en-US" dirty="0" smtClean="0"/>
              <a:t> 全對</a:t>
            </a:r>
            <a:r>
              <a:rPr lang="en-US" altLang="zh-TW" dirty="0" smtClean="0"/>
              <a:t>+50</a:t>
            </a:r>
            <a:r>
              <a:rPr lang="zh-TW" altLang="en-US" dirty="0"/>
              <a:t>，</a:t>
            </a:r>
            <a:r>
              <a:rPr lang="zh-TW" altLang="en-US" dirty="0" smtClean="0"/>
              <a:t>半對</a:t>
            </a:r>
            <a:r>
              <a:rPr lang="en-US" altLang="zh-TW" dirty="0" smtClean="0"/>
              <a:t>+30</a:t>
            </a:r>
          </a:p>
          <a:p>
            <a:endParaRPr lang="en-US" altLang="zh-TW" dirty="0"/>
          </a:p>
          <a:p>
            <a:r>
              <a:rPr lang="zh-TW" altLang="en-US" dirty="0" smtClean="0"/>
              <a:t>登記方式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手寫 班級 姓名 學號 給助教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893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Integration Complexity 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S1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Minimal number of integration test cases required to integrate the modules of a structure chart. 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Integration complexity </a:t>
            </a:r>
            <a:r>
              <a:rPr lang="en-US" altLang="zh-TW" smtClean="0">
                <a:ea typeface="新細明體" panose="02020500000000000000" pitchFamily="18" charset="-120"/>
              </a:rPr>
              <a:t>S1(M) = S0 (M) – n + 1</a:t>
            </a:r>
            <a:r>
              <a:rPr lang="en-US" altLang="zh-CN" smtClean="0">
                <a:ea typeface="宋体" panose="02010600030101010101" pitchFamily="2" charset="-122"/>
              </a:rPr>
              <a:t>, where n is the number of modules in the structure chart.</a:t>
            </a:r>
          </a:p>
          <a:p>
            <a:pPr eaLnBrk="1" hangingPunct="1"/>
            <a:r>
              <a:rPr lang="en-US" altLang="zh-TW" smtClean="0">
                <a:ea typeface="宋体" panose="02010600030101010101" pitchFamily="2" charset="-122"/>
              </a:rPr>
              <a:t>pp. 478-479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41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42063873-ADB9-4FB6-8D80-5141DC68165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Reliability and Availability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914400"/>
            <a:ext cx="8229600" cy="295275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Mean time to failure (MTTF)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Mean time to repair (MTTR)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Mean time between failure (MTBF) = MTTF + MTTR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Availability = MTTF/MTBF X 100%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2286000" y="502920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25908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30480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35814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44958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53340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>
            <a:off x="59436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84582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91440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2384426" y="5257801"/>
            <a:ext cx="752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2000"/>
              <a:t>f1     r1      f2          r2           f3      r3                                    f4      r4</a:t>
            </a: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2895600" y="4267201"/>
            <a:ext cx="693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2000"/>
              <a:t>  TTF2  TTR2   TTF3    TTR3            TTF4                  TTR4</a:t>
            </a:r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>
            <a:off x="3657600" y="57912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4149726" y="5791201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/>
              <a:t>TBF</a:t>
            </a:r>
          </a:p>
        </p:txBody>
      </p:sp>
    </p:spTree>
    <p:extLst>
      <p:ext uri="{BB962C8B-B14F-4D97-AF65-F5344CB8AC3E}">
        <p14:creationId xmlns:p14="http://schemas.microsoft.com/office/powerpoint/2010/main" val="38813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MTBF, MTTR, MTTF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44484AFD-1336-4557-9C0C-492AF0361573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pic>
        <p:nvPicPr>
          <p:cNvPr id="2867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0964" y="914401"/>
            <a:ext cx="6950075" cy="5211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MTBF, MTTR, MTTF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44484AFD-1336-4557-9C0C-492AF0361573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MTTR(A)=0 and MTTR(B)=0, </a:t>
            </a:r>
          </a:p>
          <a:p>
            <a:r>
              <a:rPr lang="en-US" altLang="zh-TW" dirty="0" smtClean="0"/>
              <a:t>System A: during a 150-day period 5 failures </a:t>
            </a:r>
          </a:p>
          <a:p>
            <a:r>
              <a:rPr lang="en-US" altLang="zh-TW" dirty="0" smtClean="0"/>
              <a:t>System B: during a 500-day period 10 failures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Questions:</a:t>
            </a:r>
          </a:p>
          <a:p>
            <a:r>
              <a:rPr lang="en-US" altLang="zh-TW" dirty="0" smtClean="0"/>
              <a:t>What is the MTBF(A) and MTBF(B)?</a:t>
            </a:r>
          </a:p>
          <a:p>
            <a:r>
              <a:rPr lang="en-US" altLang="zh-TW" dirty="0" smtClean="0"/>
              <a:t>What does the value mean? Which one has a higher reliability? 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99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MTBF, MTTR, MTTF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44484AFD-1336-4557-9C0C-492AF0361573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MTTR(A)=5 and MTTR(B)=2, </a:t>
            </a:r>
          </a:p>
          <a:p>
            <a:r>
              <a:rPr lang="en-US" altLang="zh-TW" dirty="0" smtClean="0"/>
              <a:t>System A: during a 150-day period 5 failures </a:t>
            </a:r>
          </a:p>
          <a:p>
            <a:pPr lvl="1"/>
            <a:r>
              <a:rPr lang="en-US" altLang="zh-TW" dirty="0"/>
              <a:t>5</a:t>
            </a:r>
            <a:r>
              <a:rPr lang="en-US" altLang="zh-TW" dirty="0" smtClean="0"/>
              <a:t> days for repairing </a:t>
            </a:r>
          </a:p>
          <a:p>
            <a:r>
              <a:rPr lang="en-US" altLang="zh-TW" dirty="0" smtClean="0"/>
              <a:t>System B: during a 500-day period 10 failures</a:t>
            </a:r>
          </a:p>
          <a:p>
            <a:pPr lvl="1"/>
            <a:r>
              <a:rPr lang="en-US" altLang="zh-TW" dirty="0"/>
              <a:t>2</a:t>
            </a:r>
            <a:r>
              <a:rPr lang="en-US" altLang="zh-TW" dirty="0" smtClean="0"/>
              <a:t> days for repairing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Questions:</a:t>
            </a:r>
          </a:p>
          <a:p>
            <a:r>
              <a:rPr lang="en-US" altLang="zh-TW" dirty="0" smtClean="0"/>
              <a:t>What is the MTTF(A) and MTTF(B)?</a:t>
            </a:r>
          </a:p>
        </p:txBody>
      </p:sp>
    </p:spTree>
    <p:extLst>
      <p:ext uri="{BB962C8B-B14F-4D97-AF65-F5344CB8AC3E}">
        <p14:creationId xmlns:p14="http://schemas.microsoft.com/office/powerpoint/2010/main" val="23635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6DB7782B-3388-4F4A-AFBC-8C9EF9AF152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Object-Oriented Quality Metrics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Weighted Methods per Class (WMC).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Depth of Inheritance Tree (DIT).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Number of Children (NOC).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Coupling Between Object Classes (CBO).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Response for a Class (RFC).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Lack of Cohesion in Methods (LCOM).</a:t>
            </a:r>
          </a:p>
        </p:txBody>
      </p:sp>
    </p:spTree>
    <p:extLst>
      <p:ext uri="{BB962C8B-B14F-4D97-AF65-F5344CB8AC3E}">
        <p14:creationId xmlns:p14="http://schemas.microsoft.com/office/powerpoint/2010/main" val="816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CF11F211-678B-4F06-B1C2-BABD192E9D00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Weighted Methods per Class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WMC(C) = Cm1 + Cm2 + ··· + Cmn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Cmi=complexity metrics of methods of C.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Significance: Time and effort required to understand, test, and maintain class C increases exponentially with WMC.</a:t>
            </a:r>
          </a:p>
        </p:txBody>
      </p:sp>
    </p:spTree>
    <p:extLst>
      <p:ext uri="{BB962C8B-B14F-4D97-AF65-F5344CB8AC3E}">
        <p14:creationId xmlns:p14="http://schemas.microsoft.com/office/powerpoint/2010/main" val="4000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8B78C88A-7FA2-4A85-BD65-F32507A4DA05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Depth of Inheritance Tree (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DIT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Distance from a derived class to the root class in the inheritance hierarchy</a:t>
            </a: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Measures 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degree of reuse through inheritance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difficulty to predict the behavior of a class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costs associated with regression testing due to change impact of a parent class to descendant classes</a:t>
            </a:r>
          </a:p>
          <a:p>
            <a:pPr eaLnBrk="1" hangingPunct="1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82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0288F338-84BC-4A56-9DCF-D1316EE45D0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  <p:sp>
        <p:nvSpPr>
          <p:cNvPr id="34819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ea typeface="新細明體" panose="02020500000000000000" pitchFamily="18" charset="-120"/>
              </a:rPr>
              <a:t>High DIT Means Hard to Predict Behavior</a:t>
            </a:r>
          </a:p>
        </p:txBody>
      </p:sp>
      <p:sp>
        <p:nvSpPr>
          <p:cNvPr id="34820" name="Rectangle 27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914401"/>
            <a:ext cx="4689475" cy="5211763"/>
          </a:xfrm>
        </p:spPr>
        <p:txBody>
          <a:bodyPr/>
          <a:lstStyle/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All three classes include print()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It is difficult to determine which “print()” is used:</a:t>
            </a:r>
          </a:p>
          <a:p>
            <a:pPr eaLnBrk="1" hangingPunct="1"/>
            <a:endParaRPr lang="en-US" altLang="zh-TW" sz="2800">
              <a:ea typeface="新細明體" panose="02020500000000000000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public static void main (...) { 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   Shape p; ….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   p.print();    // which print()?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   … 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}</a:t>
            </a:r>
          </a:p>
        </p:txBody>
      </p:sp>
      <p:grpSp>
        <p:nvGrpSpPr>
          <p:cNvPr id="34821" name="Group 29"/>
          <p:cNvGrpSpPr>
            <a:grpSpLocks/>
          </p:cNvGrpSpPr>
          <p:nvPr/>
        </p:nvGrpSpPr>
        <p:grpSpPr bwMode="auto">
          <a:xfrm>
            <a:off x="6934201" y="1600201"/>
            <a:ext cx="1939925" cy="3902075"/>
            <a:chOff x="3408" y="1008"/>
            <a:chExt cx="1222" cy="2458"/>
          </a:xfrm>
        </p:grpSpPr>
        <p:sp>
          <p:nvSpPr>
            <p:cNvPr id="34822" name="AutoShape 30"/>
            <p:cNvSpPr>
              <a:spLocks noChangeArrowheads="1"/>
            </p:cNvSpPr>
            <p:nvPr/>
          </p:nvSpPr>
          <p:spPr bwMode="auto">
            <a:xfrm>
              <a:off x="3960" y="1548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34823" name="AutoShape 31"/>
            <p:cNvSpPr>
              <a:spLocks noChangeArrowheads="1"/>
            </p:cNvSpPr>
            <p:nvPr/>
          </p:nvSpPr>
          <p:spPr bwMode="auto">
            <a:xfrm>
              <a:off x="3936" y="2412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34824" name="Line 32"/>
            <p:cNvSpPr>
              <a:spLocks noChangeShapeType="1"/>
            </p:cNvSpPr>
            <p:nvPr/>
          </p:nvSpPr>
          <p:spPr bwMode="auto">
            <a:xfrm>
              <a:off x="4032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5" name="Line 33"/>
            <p:cNvSpPr>
              <a:spLocks noChangeShapeType="1"/>
            </p:cNvSpPr>
            <p:nvPr/>
          </p:nvSpPr>
          <p:spPr bwMode="auto">
            <a:xfrm>
              <a:off x="4008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4826" name="Group 34"/>
            <p:cNvGrpSpPr>
              <a:grpSpLocks/>
            </p:cNvGrpSpPr>
            <p:nvPr/>
          </p:nvGrpSpPr>
          <p:grpSpPr bwMode="auto">
            <a:xfrm>
              <a:off x="3408" y="1008"/>
              <a:ext cx="1200" cy="538"/>
              <a:chOff x="3408" y="1008"/>
              <a:chExt cx="1200" cy="538"/>
            </a:xfrm>
          </p:grpSpPr>
          <p:sp>
            <p:nvSpPr>
              <p:cNvPr id="34839" name="Rectangle 35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1200" cy="4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4840" name="Text Box 36"/>
              <p:cNvSpPr txBox="1">
                <a:spLocks noChangeArrowheads="1"/>
              </p:cNvSpPr>
              <p:nvPr/>
            </p:nvSpPr>
            <p:spPr bwMode="auto">
              <a:xfrm>
                <a:off x="3552" y="1008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2000"/>
                  <a:t>Shape</a:t>
                </a:r>
              </a:p>
            </p:txBody>
          </p:sp>
          <p:sp>
            <p:nvSpPr>
              <p:cNvPr id="34841" name="Line 37"/>
              <p:cNvSpPr>
                <a:spLocks noChangeShapeType="1"/>
              </p:cNvSpPr>
              <p:nvPr/>
            </p:nvSpPr>
            <p:spPr bwMode="auto">
              <a:xfrm>
                <a:off x="3408" y="1248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42" name="Line 38"/>
              <p:cNvSpPr>
                <a:spLocks noChangeShapeType="1"/>
              </p:cNvSpPr>
              <p:nvPr/>
            </p:nvSpPr>
            <p:spPr bwMode="auto">
              <a:xfrm>
                <a:off x="3408" y="1296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43" name="Text Box 39"/>
              <p:cNvSpPr txBox="1">
                <a:spLocks noChangeArrowheads="1"/>
              </p:cNvSpPr>
              <p:nvPr/>
            </p:nvSpPr>
            <p:spPr bwMode="auto">
              <a:xfrm>
                <a:off x="3456" y="1296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TW" sz="2000"/>
                  <a:t>print()</a:t>
                </a:r>
              </a:p>
            </p:txBody>
          </p:sp>
        </p:grpSp>
        <p:grpSp>
          <p:nvGrpSpPr>
            <p:cNvPr id="34827" name="Group 40"/>
            <p:cNvGrpSpPr>
              <a:grpSpLocks/>
            </p:cNvGrpSpPr>
            <p:nvPr/>
          </p:nvGrpSpPr>
          <p:grpSpPr bwMode="auto">
            <a:xfrm>
              <a:off x="3430" y="1910"/>
              <a:ext cx="1200" cy="538"/>
              <a:chOff x="3408" y="1008"/>
              <a:chExt cx="1200" cy="538"/>
            </a:xfrm>
          </p:grpSpPr>
          <p:sp>
            <p:nvSpPr>
              <p:cNvPr id="34834" name="Rectangle 41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1200" cy="4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4835" name="Text Box 42"/>
              <p:cNvSpPr txBox="1">
                <a:spLocks noChangeArrowheads="1"/>
              </p:cNvSpPr>
              <p:nvPr/>
            </p:nvSpPr>
            <p:spPr bwMode="auto">
              <a:xfrm>
                <a:off x="3552" y="1008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2000"/>
                  <a:t>Box</a:t>
                </a:r>
              </a:p>
            </p:txBody>
          </p:sp>
          <p:sp>
            <p:nvSpPr>
              <p:cNvPr id="34836" name="Line 43"/>
              <p:cNvSpPr>
                <a:spLocks noChangeShapeType="1"/>
              </p:cNvSpPr>
              <p:nvPr/>
            </p:nvSpPr>
            <p:spPr bwMode="auto">
              <a:xfrm>
                <a:off x="3408" y="1248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37" name="Line 44"/>
              <p:cNvSpPr>
                <a:spLocks noChangeShapeType="1"/>
              </p:cNvSpPr>
              <p:nvPr/>
            </p:nvSpPr>
            <p:spPr bwMode="auto">
              <a:xfrm>
                <a:off x="3408" y="1296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38" name="Text Box 45"/>
              <p:cNvSpPr txBox="1">
                <a:spLocks noChangeArrowheads="1"/>
              </p:cNvSpPr>
              <p:nvPr/>
            </p:nvSpPr>
            <p:spPr bwMode="auto">
              <a:xfrm>
                <a:off x="3456" y="1296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TW" sz="2000"/>
                  <a:t>print()</a:t>
                </a:r>
              </a:p>
            </p:txBody>
          </p:sp>
        </p:grpSp>
        <p:grpSp>
          <p:nvGrpSpPr>
            <p:cNvPr id="34828" name="Group 46"/>
            <p:cNvGrpSpPr>
              <a:grpSpLocks/>
            </p:cNvGrpSpPr>
            <p:nvPr/>
          </p:nvGrpSpPr>
          <p:grpSpPr bwMode="auto">
            <a:xfrm>
              <a:off x="3408" y="2928"/>
              <a:ext cx="1200" cy="538"/>
              <a:chOff x="3408" y="1008"/>
              <a:chExt cx="1200" cy="538"/>
            </a:xfrm>
          </p:grpSpPr>
          <p:sp>
            <p:nvSpPr>
              <p:cNvPr id="34829" name="Rectangle 47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1200" cy="4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4830" name="Text Box 48"/>
              <p:cNvSpPr txBox="1">
                <a:spLocks noChangeArrowheads="1"/>
              </p:cNvSpPr>
              <p:nvPr/>
            </p:nvSpPr>
            <p:spPr bwMode="auto">
              <a:xfrm>
                <a:off x="3552" y="1008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TW" sz="2000"/>
                  <a:t>Square</a:t>
                </a:r>
              </a:p>
            </p:txBody>
          </p:sp>
          <p:sp>
            <p:nvSpPr>
              <p:cNvPr id="34831" name="Line 49"/>
              <p:cNvSpPr>
                <a:spLocks noChangeShapeType="1"/>
              </p:cNvSpPr>
              <p:nvPr/>
            </p:nvSpPr>
            <p:spPr bwMode="auto">
              <a:xfrm>
                <a:off x="3408" y="1248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32" name="Line 50"/>
              <p:cNvSpPr>
                <a:spLocks noChangeShapeType="1"/>
              </p:cNvSpPr>
              <p:nvPr/>
            </p:nvSpPr>
            <p:spPr bwMode="auto">
              <a:xfrm>
                <a:off x="3408" y="1296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833" name="Text Box 51"/>
              <p:cNvSpPr txBox="1">
                <a:spLocks noChangeArrowheads="1"/>
              </p:cNvSpPr>
              <p:nvPr/>
            </p:nvSpPr>
            <p:spPr bwMode="auto">
              <a:xfrm>
                <a:off x="3456" y="1296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TW" sz="2000"/>
                  <a:t>print()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6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4179888"/>
            <a:ext cx="9302750" cy="5762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DIT   = 0 : EditCmd, GraphElem, TestModel</a:t>
            </a:r>
            <a:r>
              <a:rPr lang="en-US" altLang="zh-TW" sz="1800"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36868" name="內容版面配置區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5976" y="306389"/>
            <a:ext cx="8266113" cy="3576637"/>
          </a:xfrm>
        </p:spPr>
      </p:pic>
      <p:pic>
        <p:nvPicPr>
          <p:cNvPr id="36869" name="內容版面配置區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80976"/>
            <a:ext cx="8266112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>
            <a:spLocks noChangeArrowheads="1"/>
          </p:cNvSpPr>
          <p:nvPr/>
        </p:nvSpPr>
        <p:spPr bwMode="auto">
          <a:xfrm>
            <a:off x="1866900" y="4699000"/>
            <a:ext cx="313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panose="02020500000000000000" pitchFamily="18" charset="-120"/>
              </a:rPr>
              <a:t>DIT   = 1 : Edge, Path, Node</a:t>
            </a:r>
          </a:p>
        </p:txBody>
      </p: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1866900" y="5116513"/>
            <a:ext cx="8828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panose="02020500000000000000" pitchFamily="18" charset="-120"/>
              </a:rPr>
              <a:t>DIT   = 2 : Clear, AddAll, DeleteOdd, DeleteEven, Empty, InitNode, Even, All, Odd</a:t>
            </a:r>
          </a:p>
        </p:txBody>
      </p:sp>
    </p:spTree>
    <p:extLst>
      <p:ext uri="{BB962C8B-B14F-4D97-AF65-F5344CB8AC3E}">
        <p14:creationId xmlns:p14="http://schemas.microsoft.com/office/powerpoint/2010/main" val="42427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“MVC” for?</a:t>
            </a:r>
          </a:p>
          <a:p>
            <a:r>
              <a:rPr lang="en-US" altLang="zh-TW" dirty="0" smtClean="0"/>
              <a:t>Model, View and Controller </a:t>
            </a:r>
          </a:p>
          <a:p>
            <a:r>
              <a:rPr lang="en-US" altLang="zh-TW" dirty="0" smtClean="0"/>
              <a:t>What is the most important one in MVC?</a:t>
            </a:r>
          </a:p>
          <a:p>
            <a:r>
              <a:rPr lang="en-US" altLang="zh-TW" dirty="0" smtClean="0"/>
              <a:t>Model, so view and controller can be combined together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25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0A54EF41-31D7-4624-ACBF-0566E8371A2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Number of Children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NOC</a:t>
            </a:r>
            <a:r>
              <a:rPr lang="en-US" altLang="zh-TW" smtClean="0">
                <a:ea typeface="新細明體" panose="02020500000000000000" pitchFamily="18" charset="-120"/>
              </a:rPr>
              <a:t>(C) 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   = | { C’ : C’ is an immediate child of C }|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dependencies of child classes on class C increases proportionally with NOC.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Increase in dependencies increases the change impact, and behavior impact of C on its child classes.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These make the program more difficult to understand, test, and maintain.</a:t>
            </a:r>
          </a:p>
        </p:txBody>
      </p:sp>
    </p:spTree>
    <p:extLst>
      <p:ext uri="{BB962C8B-B14F-4D97-AF65-F5344CB8AC3E}">
        <p14:creationId xmlns:p14="http://schemas.microsoft.com/office/powerpoint/2010/main" val="18655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998913"/>
            <a:ext cx="9302750" cy="5762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NOC = 0 : Empty, InitNode, Even, TestModel, etc. </a:t>
            </a:r>
            <a:r>
              <a:rPr lang="zh-TW" altLang="en-US" sz="2000">
                <a:ea typeface="新細明體" panose="02020500000000000000" pitchFamily="18" charset="-120"/>
              </a:rPr>
              <a:t>→ </a:t>
            </a:r>
            <a:r>
              <a:rPr lang="en-US" altLang="zh-TW" sz="1800">
                <a:ea typeface="新細明體" panose="02020500000000000000" pitchFamily="18" charset="-120"/>
              </a:rPr>
              <a:t>Because these are the leaf nodes.</a:t>
            </a:r>
          </a:p>
        </p:txBody>
      </p:sp>
      <p:pic>
        <p:nvPicPr>
          <p:cNvPr id="38916" name="內容版面配置區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5976" y="125414"/>
            <a:ext cx="8266113" cy="3576637"/>
          </a:xfrm>
        </p:spPr>
      </p:pic>
      <p:pic>
        <p:nvPicPr>
          <p:cNvPr id="38917" name="內容版面配置區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"/>
            <a:ext cx="8266112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>
            <a:spLocks noChangeArrowheads="1"/>
          </p:cNvSpPr>
          <p:nvPr/>
        </p:nvSpPr>
        <p:spPr bwMode="auto">
          <a:xfrm>
            <a:off x="1866901" y="4518025"/>
            <a:ext cx="2322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panose="02020500000000000000" pitchFamily="18" charset="-120"/>
              </a:rPr>
              <a:t>NOC = 2 : EmitCmd</a:t>
            </a:r>
          </a:p>
        </p:txBody>
      </p: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1866900" y="4935538"/>
            <a:ext cx="250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panose="02020500000000000000" pitchFamily="18" charset="-120"/>
              </a:rPr>
              <a:t>NOC = 3 : GraphElem</a:t>
            </a: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866900" y="5392738"/>
            <a:ext cx="185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panose="02020500000000000000" pitchFamily="18" charset="-120"/>
              </a:rPr>
              <a:t>NOC = 4 : Edge</a:t>
            </a:r>
          </a:p>
        </p:txBody>
      </p:sp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1866901" y="5808663"/>
            <a:ext cx="188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panose="02020500000000000000" pitchFamily="18" charset="-120"/>
              </a:rPr>
              <a:t>NOC = 5 : Node</a:t>
            </a:r>
          </a:p>
        </p:txBody>
      </p:sp>
    </p:spTree>
    <p:extLst>
      <p:ext uri="{BB962C8B-B14F-4D97-AF65-F5344CB8AC3E}">
        <p14:creationId xmlns:p14="http://schemas.microsoft.com/office/powerpoint/2010/main" val="405515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3" grpId="0"/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202238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mdc(M1)</a:t>
            </a:r>
          </a:p>
          <a:p>
            <a:r>
              <a:rPr lang="en-US" altLang="zh-TW" dirty="0" smtClean="0"/>
              <a:t>mdc(M2)</a:t>
            </a:r>
          </a:p>
          <a:p>
            <a:r>
              <a:rPr lang="en-US" altLang="zh-TW" dirty="0" smtClean="0"/>
              <a:t>mdc(M3)</a:t>
            </a:r>
          </a:p>
          <a:p>
            <a:r>
              <a:rPr lang="en-US" altLang="zh-TW" dirty="0" smtClean="0"/>
              <a:t>mdc(M4)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096000" y="2763043"/>
            <a:ext cx="4752975" cy="2476501"/>
            <a:chOff x="2233613" y="3622675"/>
            <a:chExt cx="4752975" cy="247650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760788" y="3622675"/>
              <a:ext cx="742950" cy="368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M0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62250" y="4627564"/>
              <a:ext cx="744538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M1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614738" y="4627564"/>
              <a:ext cx="665162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M2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868864" y="4646614"/>
              <a:ext cx="744537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M3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157538" y="5651501"/>
              <a:ext cx="742950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M6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33613" y="5651501"/>
              <a:ext cx="742950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M5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081464" y="5651501"/>
              <a:ext cx="744537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M7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156200" y="5651501"/>
              <a:ext cx="742950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M8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3125788" y="3978275"/>
              <a:ext cx="869950" cy="673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4098925" y="4178301"/>
              <a:ext cx="209550" cy="460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357689" y="4144964"/>
              <a:ext cx="617537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2760663" y="5057776"/>
              <a:ext cx="309562" cy="593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89289" y="5048250"/>
              <a:ext cx="261937" cy="622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3829051" y="5243513"/>
              <a:ext cx="277813" cy="419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141788" y="5237164"/>
              <a:ext cx="336550" cy="414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316539" y="5237164"/>
              <a:ext cx="257175" cy="433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4049714" y="5049839"/>
              <a:ext cx="160337" cy="223837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4251325" y="3994150"/>
              <a:ext cx="160338" cy="223838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23" name="AutoShape 32"/>
            <p:cNvSpPr>
              <a:spLocks noChangeArrowheads="1"/>
            </p:cNvSpPr>
            <p:nvPr/>
          </p:nvSpPr>
          <p:spPr bwMode="auto">
            <a:xfrm>
              <a:off x="5214939" y="5073651"/>
              <a:ext cx="160337" cy="163513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6202364" y="4619626"/>
              <a:ext cx="744537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2"/>
                  </a:solidFill>
                  <a:ea typeface="宋体" panose="02010600030101010101" pitchFamily="2" charset="-122"/>
                </a:rPr>
                <a:t>M4</a:t>
              </a:r>
              <a:endParaRPr lang="en-US" altLang="zh-TW" sz="1800" dirty="0">
                <a:solidFill>
                  <a:schemeClr val="tx2"/>
                </a:solidFill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6242050" y="5670551"/>
              <a:ext cx="744538" cy="428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M9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4503738" y="3868739"/>
              <a:ext cx="1924050" cy="758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H="1">
              <a:off x="6629400" y="5237163"/>
              <a:ext cx="635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AutoShape 32"/>
            <p:cNvSpPr>
              <a:spLocks noChangeArrowheads="1"/>
            </p:cNvSpPr>
            <p:nvPr/>
          </p:nvSpPr>
          <p:spPr bwMode="auto">
            <a:xfrm>
              <a:off x="6554789" y="5056188"/>
              <a:ext cx="160337" cy="163512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8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202238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S0(M9)</a:t>
            </a:r>
          </a:p>
          <a:p>
            <a:r>
              <a:rPr lang="en-US" altLang="zh-TW" dirty="0" smtClean="0"/>
              <a:t>S0(M8)</a:t>
            </a:r>
          </a:p>
          <a:p>
            <a:r>
              <a:rPr lang="en-US" altLang="zh-TW" dirty="0" smtClean="0"/>
              <a:t>S0(M7)</a:t>
            </a:r>
          </a:p>
          <a:p>
            <a:r>
              <a:rPr lang="en-US" altLang="zh-TW" dirty="0" smtClean="0"/>
              <a:t>S0(M6)</a:t>
            </a:r>
          </a:p>
          <a:p>
            <a:r>
              <a:rPr lang="en-US" altLang="zh-TW" dirty="0" smtClean="0"/>
              <a:t>S0(M5)</a:t>
            </a:r>
          </a:p>
          <a:p>
            <a:r>
              <a:rPr lang="en-US" altLang="zh-TW" dirty="0" smtClean="0"/>
              <a:t>S0(M4)</a:t>
            </a:r>
          </a:p>
          <a:p>
            <a:r>
              <a:rPr lang="en-US" altLang="zh-TW" dirty="0" smtClean="0"/>
              <a:t>S0(M3)</a:t>
            </a:r>
          </a:p>
          <a:p>
            <a:r>
              <a:rPr lang="en-US" altLang="zh-TW" dirty="0" smtClean="0"/>
              <a:t>S0(M2)</a:t>
            </a:r>
          </a:p>
          <a:p>
            <a:r>
              <a:rPr lang="en-US" altLang="zh-TW" dirty="0" smtClean="0"/>
              <a:t>S0(M1)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763043"/>
            <a:ext cx="4752975" cy="2476501"/>
            <a:chOff x="2233613" y="3622675"/>
            <a:chExt cx="4752975" cy="247650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760788" y="3622675"/>
              <a:ext cx="742950" cy="368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M0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62250" y="4627564"/>
              <a:ext cx="744538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M1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614738" y="4627564"/>
              <a:ext cx="665162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M2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868864" y="4646614"/>
              <a:ext cx="744537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M3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157538" y="5651501"/>
              <a:ext cx="742950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M6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233613" y="5651501"/>
              <a:ext cx="742950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M5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081464" y="5651501"/>
              <a:ext cx="744537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M7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156200" y="5651501"/>
              <a:ext cx="742950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M8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3125788" y="3978275"/>
              <a:ext cx="869950" cy="673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4098925" y="4178301"/>
              <a:ext cx="209550" cy="460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357689" y="4144964"/>
              <a:ext cx="617537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2760663" y="5057776"/>
              <a:ext cx="309562" cy="593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89289" y="5048250"/>
              <a:ext cx="261937" cy="622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3829051" y="5243513"/>
              <a:ext cx="277813" cy="419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141788" y="5237164"/>
              <a:ext cx="336550" cy="414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316539" y="5237164"/>
              <a:ext cx="257175" cy="433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4049714" y="5049839"/>
              <a:ext cx="160337" cy="223837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4251325" y="3994150"/>
              <a:ext cx="160338" cy="223838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23" name="AutoShape 32"/>
            <p:cNvSpPr>
              <a:spLocks noChangeArrowheads="1"/>
            </p:cNvSpPr>
            <p:nvPr/>
          </p:nvSpPr>
          <p:spPr bwMode="auto">
            <a:xfrm>
              <a:off x="5214939" y="5073651"/>
              <a:ext cx="160337" cy="163513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6202364" y="4619626"/>
              <a:ext cx="744537" cy="428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2"/>
                  </a:solidFill>
                  <a:ea typeface="宋体" panose="02010600030101010101" pitchFamily="2" charset="-122"/>
                </a:rPr>
                <a:t>M4</a:t>
              </a:r>
              <a:endParaRPr lang="en-US" altLang="zh-TW" sz="1800" dirty="0">
                <a:solidFill>
                  <a:schemeClr val="tx2"/>
                </a:solidFill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6242050" y="5670551"/>
              <a:ext cx="744538" cy="428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宋体" panose="02010600030101010101" pitchFamily="2" charset="-122"/>
                </a:rPr>
                <a:t>M9</a:t>
              </a:r>
              <a:endParaRPr lang="en-US" altLang="zh-TW" sz="1800">
                <a:solidFill>
                  <a:schemeClr val="tx2"/>
                </a:solidFill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4503738" y="3868739"/>
              <a:ext cx="1924050" cy="758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H="1">
              <a:off x="6629400" y="5237163"/>
              <a:ext cx="635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AutoShape 32"/>
            <p:cNvSpPr>
              <a:spLocks noChangeArrowheads="1"/>
            </p:cNvSpPr>
            <p:nvPr/>
          </p:nvSpPr>
          <p:spPr bwMode="auto">
            <a:xfrm>
              <a:off x="6554789" y="5056188"/>
              <a:ext cx="160337" cy="163512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6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10515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Model</a:t>
            </a:r>
            <a:r>
              <a:rPr lang="en-US" altLang="zh-TW" dirty="0" smtClean="0">
                <a:ea typeface="新細明體" panose="02020500000000000000" pitchFamily="18" charset="-120"/>
              </a:rPr>
              <a:t> is the part that does the work--it </a:t>
            </a:r>
            <a:r>
              <a:rPr lang="en-US" altLang="zh-TW" i="1" dirty="0" smtClean="0">
                <a:ea typeface="新細明體" panose="02020500000000000000" pitchFamily="18" charset="-120"/>
              </a:rPr>
              <a:t>models</a:t>
            </a:r>
            <a:r>
              <a:rPr lang="en-US" altLang="zh-TW" dirty="0" smtClean="0">
                <a:ea typeface="新細明體" panose="02020500000000000000" pitchFamily="18" charset="-120"/>
              </a:rPr>
              <a:t> the actual problem being solved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 smtClean="0">
                <a:ea typeface="新細明體" panose="02020500000000000000" pitchFamily="18" charset="-120"/>
              </a:rPr>
              <a:t>The Model should be independent of both the Controller and the 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ea typeface="新細明體" panose="02020500000000000000" pitchFamily="18" charset="-120"/>
              </a:rPr>
              <a:t>But it provides services (methods) for them to 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Independence gives flexibility, robustness</a:t>
            </a:r>
          </a:p>
        </p:txBody>
      </p:sp>
    </p:spTree>
    <p:extLst>
      <p:ext uri="{BB962C8B-B14F-4D97-AF65-F5344CB8AC3E}">
        <p14:creationId xmlns:p14="http://schemas.microsoft.com/office/powerpoint/2010/main" val="3000219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do we need design patterns?</a:t>
            </a:r>
          </a:p>
          <a:p>
            <a:r>
              <a:rPr lang="en-US" altLang="zh-TW" dirty="0" smtClean="0"/>
              <a:t>It is reusable and provides solutions to deal with the problems.</a:t>
            </a:r>
          </a:p>
          <a:p>
            <a:r>
              <a:rPr lang="en-US" altLang="zh-TW" dirty="0" smtClean="0"/>
              <a:t>What is the character of design patterns in MVC?</a:t>
            </a:r>
          </a:p>
          <a:p>
            <a:r>
              <a:rPr lang="en-US" altLang="zh-TW" dirty="0" smtClean="0"/>
              <a:t>Model, model is the expert to solve the problems.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4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Gang of Four Pattern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are the categories of patterns?</a:t>
            </a:r>
          </a:p>
          <a:p>
            <a:r>
              <a:rPr lang="en-US" altLang="zh-TW" dirty="0" smtClean="0"/>
              <a:t>Creational, Structural, Behavioral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Creational Patterns focus on creation (creating something).</a:t>
            </a:r>
          </a:p>
          <a:p>
            <a:r>
              <a:rPr lang="en-US" altLang="zh-TW" dirty="0" smtClean="0"/>
              <a:t>Structural Patterns compose complex structures.  </a:t>
            </a:r>
          </a:p>
          <a:p>
            <a:r>
              <a:rPr lang="en-US" altLang="zh-TW" dirty="0" smtClean="0"/>
              <a:t>Behavioral Patterns negotiate the responsibilities between objects.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9705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</a:rPr>
              <a:t>Design Space for GoF Patterns</a:t>
            </a:r>
          </a:p>
        </p:txBody>
      </p:sp>
      <p:sp>
        <p:nvSpPr>
          <p:cNvPr id="1433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D0D764-9317-4E61-8135-00055DBEBA65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14340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362200" y="5486400"/>
            <a:ext cx="7391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zh-TW" sz="2400" b="1">
                <a:latin typeface="Tahoma" panose="020B0604030504040204" pitchFamily="34" charset="0"/>
                <a:ea typeface="新細明體" panose="02020500000000000000" pitchFamily="18" charset="-120"/>
              </a:rPr>
              <a:t>Purpose</a:t>
            </a:r>
            <a:r>
              <a:rPr lang="en-US" altLang="zh-TW" sz="2400">
                <a:latin typeface="Tahoma" panose="020B0604030504040204" pitchFamily="34" charset="0"/>
                <a:ea typeface="新細明體" panose="02020500000000000000" pitchFamily="18" charset="-120"/>
              </a:rPr>
              <a:t>: reflects what a pattern does</a:t>
            </a:r>
          </a:p>
          <a:p>
            <a:pPr>
              <a:buFontTx/>
              <a:buNone/>
            </a:pPr>
            <a:r>
              <a:rPr lang="en-US" altLang="zh-TW" sz="2400" b="1">
                <a:latin typeface="Tahoma" panose="020B0604030504040204" pitchFamily="34" charset="0"/>
                <a:ea typeface="新細明體" panose="02020500000000000000" pitchFamily="18" charset="-120"/>
              </a:rPr>
              <a:t>Scope</a:t>
            </a:r>
            <a:r>
              <a:rPr lang="en-US" altLang="zh-TW" sz="2400">
                <a:latin typeface="Tahoma" panose="020B0604030504040204" pitchFamily="34" charset="0"/>
                <a:ea typeface="新細明體" panose="02020500000000000000" pitchFamily="18" charset="-120"/>
              </a:rPr>
              <a:t>: domain over which a pattern applies</a:t>
            </a:r>
          </a:p>
        </p:txBody>
      </p:sp>
      <p:pic>
        <p:nvPicPr>
          <p:cNvPr id="14341" name="Picture 7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672465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45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Singleton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Ensure a class only has one instance, and provide a global point of access to it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12" y="2753299"/>
            <a:ext cx="8120576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Synchronize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2297113" y="1576389"/>
            <a:ext cx="82296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public class Singleton {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private static Singleton instance = null;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private Singleton(){}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synchronized static public Singleton getInstance() {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    if (instance == null) {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        instance = new Singleton();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    }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    return instance;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}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2622718" y="2609564"/>
            <a:ext cx="1740735" cy="584775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631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1260</Words>
  <Application>Microsoft Office PowerPoint</Application>
  <PresentationFormat>寬螢幕</PresentationFormat>
  <Paragraphs>309</Paragraphs>
  <Slides>33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47" baseType="lpstr">
      <vt:lpstr>等线</vt:lpstr>
      <vt:lpstr>ＭＳ Ｐゴシック</vt:lpstr>
      <vt:lpstr>宋体</vt:lpstr>
      <vt:lpstr>新細明體</vt:lpstr>
      <vt:lpstr>標楷體</vt:lpstr>
      <vt:lpstr>Arial</vt:lpstr>
      <vt:lpstr>Calibri</vt:lpstr>
      <vt:lpstr>Calibri Light</vt:lpstr>
      <vt:lpstr>Tahoma</vt:lpstr>
      <vt:lpstr>Times</vt:lpstr>
      <vt:lpstr>Times New Roman</vt:lpstr>
      <vt:lpstr>Wingdings</vt:lpstr>
      <vt:lpstr>Office 佈景主題</vt:lpstr>
      <vt:lpstr>NYAB Template</vt:lpstr>
      <vt:lpstr>OOSE 課輔</vt:lpstr>
      <vt:lpstr>加分</vt:lpstr>
      <vt:lpstr>MVC</vt:lpstr>
      <vt:lpstr>The Model</vt:lpstr>
      <vt:lpstr>Pattern</vt:lpstr>
      <vt:lpstr>Gang of Four Pattern</vt:lpstr>
      <vt:lpstr>Design Space for GoF Patterns</vt:lpstr>
      <vt:lpstr>Singleton</vt:lpstr>
      <vt:lpstr>Synchronize</vt:lpstr>
      <vt:lpstr>Solution: Double-checked-locking</vt:lpstr>
      <vt:lpstr>Example</vt:lpstr>
      <vt:lpstr>Software Quality Assurance</vt:lpstr>
      <vt:lpstr>Requirements Metrics</vt:lpstr>
      <vt:lpstr>Requirements Metrics</vt:lpstr>
      <vt:lpstr>Fan-In &amp; Fan-Out</vt:lpstr>
      <vt:lpstr>Fan-In &amp; Fan-Out</vt:lpstr>
      <vt:lpstr>Modularity</vt:lpstr>
      <vt:lpstr>Module Design Complexity mdc </vt:lpstr>
      <vt:lpstr>Design Complexity S0</vt:lpstr>
      <vt:lpstr>Integration Complexity S1</vt:lpstr>
      <vt:lpstr>Reliability and Availability</vt:lpstr>
      <vt:lpstr>MTBF, MTTR, MTTF</vt:lpstr>
      <vt:lpstr>MTBF, MTTR, MTTF</vt:lpstr>
      <vt:lpstr>MTBF, MTTR, MTTF</vt:lpstr>
      <vt:lpstr>Object-Oriented Quality Metrics</vt:lpstr>
      <vt:lpstr>Weighted Methods per Class</vt:lpstr>
      <vt:lpstr>Depth of Inheritance Tree (DIT)</vt:lpstr>
      <vt:lpstr>High DIT Means Hard to Predict Behavior</vt:lpstr>
      <vt:lpstr>PowerPoint 簡報</vt:lpstr>
      <vt:lpstr>Number of Children</vt:lpstr>
      <vt:lpstr>PowerPoint 簡報</vt:lpstr>
      <vt:lpstr>Bonus Time</vt:lpstr>
      <vt:lpstr>Bonus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Gang of Four Pattern</dc:title>
  <dc:creator>Alice</dc:creator>
  <cp:lastModifiedBy>Alice</cp:lastModifiedBy>
  <cp:revision>19</cp:revision>
  <dcterms:created xsi:type="dcterms:W3CDTF">2019-09-10T12:27:51Z</dcterms:created>
  <dcterms:modified xsi:type="dcterms:W3CDTF">2019-09-10T16:09:08Z</dcterms:modified>
</cp:coreProperties>
</file>