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1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6" d="100"/>
          <a:sy n="46" d="100"/>
        </p:scale>
        <p:origin x="54" y="1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6E432-F631-4DE6-BFB0-129C5A43E543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F6A4F-D425-40E6-8445-C4BD8C0550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711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圖像版面配置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CBO = 0 : EditCmd  and  GraphElem   because they don’t  depend on other classes. </a:t>
            </a:r>
          </a:p>
          <a:p>
            <a:endParaRPr lang="en-US" altLang="zh-TW" smtClean="0">
              <a:latin typeface="Times New Roman" panose="02020603050405020304" pitchFamily="18" charset="0"/>
            </a:endParaRPr>
          </a:p>
          <a:p>
            <a:r>
              <a:rPr lang="en-US" altLang="zh-TW" smtClean="0">
                <a:latin typeface="Times New Roman" panose="02020603050405020304" pitchFamily="18" charset="0"/>
              </a:rPr>
              <a:t>CBO = 1 : The children of Edge and the children of Node .</a:t>
            </a:r>
          </a:p>
          <a:p>
            <a:endParaRPr lang="en-US" altLang="zh-TW" smtClean="0">
              <a:latin typeface="Times New Roman" panose="02020603050405020304" pitchFamily="18" charset="0"/>
            </a:endParaRPr>
          </a:p>
          <a:p>
            <a:r>
              <a:rPr lang="en-US" altLang="zh-TW" smtClean="0">
                <a:latin typeface="Times New Roman" panose="02020603050405020304" pitchFamily="18" charset="0"/>
              </a:rPr>
              <a:t>CBO = 2 : Edge because it depends on EditCmd and GraphElem</a:t>
            </a:r>
          </a:p>
          <a:p>
            <a:endParaRPr lang="en-US" altLang="zh-TW" smtClean="0">
              <a:latin typeface="Times New Roman" panose="02020603050405020304" pitchFamily="18" charset="0"/>
            </a:endParaRPr>
          </a:p>
          <a:p>
            <a:r>
              <a:rPr lang="en-US" altLang="zh-TW" smtClean="0">
                <a:latin typeface="Times New Roman" panose="02020603050405020304" pitchFamily="18" charset="0"/>
              </a:rPr>
              <a:t>CBO = 3</a:t>
            </a:r>
            <a:r>
              <a:rPr lang="zh-TW" altLang="en-US" smtClean="0">
                <a:latin typeface="Times New Roman" panose="02020603050405020304" pitchFamily="18" charset="0"/>
              </a:rPr>
              <a:t> </a:t>
            </a:r>
            <a:r>
              <a:rPr lang="en-US" altLang="zh-TW" smtClean="0">
                <a:latin typeface="Times New Roman" panose="02020603050405020304" pitchFamily="18" charset="0"/>
              </a:rPr>
              <a:t>: TestModel, which depends on Node , Edge , and EditCmd.  </a:t>
            </a:r>
          </a:p>
          <a:p>
            <a:r>
              <a:rPr lang="en-US" altLang="zh-TW" smtClean="0">
                <a:latin typeface="Times New Roman" panose="02020603050405020304" pitchFamily="18" charset="0"/>
              </a:rPr>
              <a:t>                   Node, which depends on EditCmd, Edge and GraphElem.</a:t>
            </a:r>
          </a:p>
          <a:p>
            <a:r>
              <a:rPr lang="en-US" altLang="zh-TW" smtClean="0">
                <a:latin typeface="Times New Roman" panose="02020603050405020304" pitchFamily="18" charset="0"/>
              </a:rPr>
              <a:t>                   Path, which depends on Edge, Node and GraphElem</a:t>
            </a:r>
          </a:p>
        </p:txBody>
      </p:sp>
      <p:sp>
        <p:nvSpPr>
          <p:cNvPr id="501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C5E206C-3E2C-493D-926A-1DFD11D9C41C}" type="slidenum">
              <a:rPr lang="en-US" altLang="zh-TW" sz="1200" smtClean="0">
                <a:solidFill>
                  <a:schemeClr val="tx1"/>
                </a:solidFill>
              </a:rPr>
              <a:pPr/>
              <a:t>6</a:t>
            </a:fld>
            <a:endParaRPr lang="en-US" altLang="zh-TW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470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圖像版面配置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smtClean="0">
                <a:latin typeface="Times New Roman" panose="02020603050405020304" pitchFamily="18" charset="0"/>
              </a:rPr>
              <a:t>這是個 </a:t>
            </a:r>
            <a:r>
              <a:rPr lang="en-US" altLang="zh-TW" smtClean="0">
                <a:latin typeface="Times New Roman" panose="02020603050405020304" pitchFamily="18" charset="0"/>
              </a:rPr>
              <a:t>Inheritance</a:t>
            </a:r>
            <a:r>
              <a:rPr lang="zh-TW" altLang="en-US" smtClean="0">
                <a:latin typeface="Times New Roman" panose="02020603050405020304" pitchFamily="18" charset="0"/>
              </a:rPr>
              <a:t> 範例 ， </a:t>
            </a:r>
            <a:r>
              <a:rPr lang="en-US" altLang="zh-TW" smtClean="0">
                <a:latin typeface="Times New Roman" panose="02020603050405020304" pitchFamily="18" charset="0"/>
              </a:rPr>
              <a:t>B class</a:t>
            </a:r>
            <a:r>
              <a:rPr lang="zh-TW" altLang="en-US" smtClean="0">
                <a:latin typeface="Times New Roman" panose="02020603050405020304" pitchFamily="18" charset="0"/>
              </a:rPr>
              <a:t> 繼承 </a:t>
            </a:r>
            <a:r>
              <a:rPr lang="en-US" altLang="zh-TW" smtClean="0">
                <a:latin typeface="Times New Roman" panose="02020603050405020304" pitchFamily="18" charset="0"/>
              </a:rPr>
              <a:t>A</a:t>
            </a:r>
            <a:r>
              <a:rPr lang="zh-TW" altLang="en-US" smtClean="0">
                <a:latin typeface="Times New Roman" panose="02020603050405020304" pitchFamily="18" charset="0"/>
              </a:rPr>
              <a:t> </a:t>
            </a:r>
            <a:r>
              <a:rPr lang="en-US" altLang="zh-TW" smtClean="0">
                <a:latin typeface="Times New Roman" panose="02020603050405020304" pitchFamily="18" charset="0"/>
              </a:rPr>
              <a:t>class</a:t>
            </a:r>
            <a:r>
              <a:rPr lang="zh-TW" altLang="en-US" smtClean="0">
                <a:latin typeface="Times New Roman" panose="02020603050405020304" pitchFamily="18" charset="0"/>
              </a:rPr>
              <a:t> ，</a:t>
            </a:r>
            <a:r>
              <a:rPr lang="en-US" altLang="zh-TW" smtClean="0">
                <a:latin typeface="Times New Roman" panose="02020603050405020304" pitchFamily="18" charset="0"/>
              </a:rPr>
              <a:t>A class </a:t>
            </a:r>
            <a:r>
              <a:rPr lang="zh-TW" altLang="en-US" smtClean="0">
                <a:latin typeface="Times New Roman" panose="02020603050405020304" pitchFamily="18" charset="0"/>
              </a:rPr>
              <a:t>只能使用自己的 </a:t>
            </a:r>
            <a:r>
              <a:rPr lang="en-US" altLang="zh-TW" smtClean="0">
                <a:latin typeface="Times New Roman" panose="02020603050405020304" pitchFamily="18" charset="0"/>
              </a:rPr>
              <a:t>M1(), M2()</a:t>
            </a:r>
            <a:r>
              <a:rPr lang="zh-TW" altLang="en-US" smtClean="0">
                <a:latin typeface="Times New Roman" panose="02020603050405020304" pitchFamily="18" charset="0"/>
              </a:rPr>
              <a:t> </a:t>
            </a:r>
            <a:r>
              <a:rPr lang="en-US" altLang="zh-TW" smtClean="0">
                <a:latin typeface="Times New Roman" panose="02020603050405020304" pitchFamily="18" charset="0"/>
              </a:rPr>
              <a:t>methods</a:t>
            </a:r>
            <a:r>
              <a:rPr lang="zh-TW" altLang="en-US" smtClean="0">
                <a:latin typeface="Times New Roman" panose="02020603050405020304" pitchFamily="18" charset="0"/>
              </a:rPr>
              <a:t> ， </a:t>
            </a:r>
            <a:r>
              <a:rPr lang="en-US" altLang="zh-TW" smtClean="0">
                <a:latin typeface="Times New Roman" panose="02020603050405020304" pitchFamily="18" charset="0"/>
              </a:rPr>
              <a:t>B</a:t>
            </a:r>
            <a:r>
              <a:rPr lang="zh-TW" altLang="en-US" smtClean="0">
                <a:latin typeface="Times New Roman" panose="02020603050405020304" pitchFamily="18" charset="0"/>
              </a:rPr>
              <a:t> </a:t>
            </a:r>
            <a:r>
              <a:rPr lang="en-US" altLang="zh-TW" smtClean="0">
                <a:latin typeface="Times New Roman" panose="02020603050405020304" pitchFamily="18" charset="0"/>
              </a:rPr>
              <a:t>class </a:t>
            </a:r>
            <a:r>
              <a:rPr lang="zh-TW" altLang="en-US" smtClean="0">
                <a:latin typeface="Times New Roman" panose="02020603050405020304" pitchFamily="18" charset="0"/>
              </a:rPr>
              <a:t>可以使用父類別的 </a:t>
            </a:r>
            <a:r>
              <a:rPr lang="en-US" altLang="zh-TW" smtClean="0">
                <a:latin typeface="Times New Roman" panose="02020603050405020304" pitchFamily="18" charset="0"/>
              </a:rPr>
              <a:t>methods</a:t>
            </a:r>
            <a:r>
              <a:rPr lang="zh-TW" altLang="en-US" smtClean="0">
                <a:latin typeface="Times New Roman" panose="02020603050405020304" pitchFamily="18" charset="0"/>
              </a:rPr>
              <a:t> </a:t>
            </a:r>
            <a:r>
              <a:rPr lang="en-US" altLang="zh-TW" smtClean="0">
                <a:latin typeface="Times New Roman" panose="02020603050405020304" pitchFamily="18" charset="0"/>
              </a:rPr>
              <a:t>M1() , M2()</a:t>
            </a:r>
            <a:r>
              <a:rPr lang="zh-TW" altLang="en-US" smtClean="0">
                <a:latin typeface="Times New Roman" panose="02020603050405020304" pitchFamily="18" charset="0"/>
              </a:rPr>
              <a:t> </a:t>
            </a:r>
            <a:r>
              <a:rPr lang="en-US" altLang="zh-TW" smtClean="0">
                <a:latin typeface="Times New Roman" panose="02020603050405020304" pitchFamily="18" charset="0"/>
              </a:rPr>
              <a:t> </a:t>
            </a:r>
            <a:r>
              <a:rPr lang="zh-TW" altLang="en-US" smtClean="0">
                <a:latin typeface="Times New Roman" panose="02020603050405020304" pitchFamily="18" charset="0"/>
              </a:rPr>
              <a:t>，也有自己的</a:t>
            </a:r>
            <a:r>
              <a:rPr lang="en-US" altLang="zh-TW" smtClean="0">
                <a:latin typeface="Times New Roman" panose="02020603050405020304" pitchFamily="18" charset="0"/>
              </a:rPr>
              <a:t>methods</a:t>
            </a:r>
            <a:r>
              <a:rPr lang="zh-TW" altLang="en-US" smtClean="0">
                <a:latin typeface="Times New Roman" panose="02020603050405020304" pitchFamily="18" charset="0"/>
              </a:rPr>
              <a:t> </a:t>
            </a:r>
            <a:r>
              <a:rPr lang="en-US" altLang="zh-TW" smtClean="0">
                <a:latin typeface="Times New Roman" panose="02020603050405020304" pitchFamily="18" charset="0"/>
              </a:rPr>
              <a:t>M3()</a:t>
            </a:r>
            <a:r>
              <a:rPr lang="zh-TW" altLang="en-US" smtClean="0">
                <a:latin typeface="Times New Roman" panose="02020603050405020304" pitchFamily="18" charset="0"/>
              </a:rPr>
              <a:t>，</a:t>
            </a:r>
            <a:r>
              <a:rPr lang="en-US" altLang="zh-TW" smtClean="0">
                <a:latin typeface="Times New Roman" panose="02020603050405020304" pitchFamily="18" charset="0"/>
              </a:rPr>
              <a:t>So</a:t>
            </a:r>
            <a:r>
              <a:rPr lang="zh-TW" altLang="en-US" smtClean="0">
                <a:latin typeface="Times New Roman" panose="02020603050405020304" pitchFamily="18" charset="0"/>
              </a:rPr>
              <a:t> </a:t>
            </a:r>
            <a:r>
              <a:rPr lang="en-US" altLang="zh-TW" smtClean="0">
                <a:latin typeface="Times New Roman" panose="02020603050405020304" pitchFamily="18" charset="0"/>
              </a:rPr>
              <a:t>RFC(A)</a:t>
            </a:r>
            <a:r>
              <a:rPr lang="zh-TW" altLang="en-US" smtClean="0">
                <a:latin typeface="Times New Roman" panose="02020603050405020304" pitchFamily="18" charset="0"/>
              </a:rPr>
              <a:t> </a:t>
            </a:r>
            <a:r>
              <a:rPr lang="en-US" altLang="zh-TW" smtClean="0">
                <a:latin typeface="Times New Roman" panose="02020603050405020304" pitchFamily="18" charset="0"/>
              </a:rPr>
              <a:t>=</a:t>
            </a:r>
            <a:r>
              <a:rPr lang="zh-TW" altLang="en-US" smtClean="0">
                <a:latin typeface="Times New Roman" panose="02020603050405020304" pitchFamily="18" charset="0"/>
              </a:rPr>
              <a:t> </a:t>
            </a:r>
            <a:r>
              <a:rPr lang="en-US" altLang="zh-TW" smtClean="0">
                <a:latin typeface="Times New Roman" panose="02020603050405020304" pitchFamily="18" charset="0"/>
              </a:rPr>
              <a:t>2</a:t>
            </a:r>
            <a:r>
              <a:rPr lang="zh-TW" altLang="en-US" smtClean="0">
                <a:latin typeface="Times New Roman" panose="02020603050405020304" pitchFamily="18" charset="0"/>
              </a:rPr>
              <a:t> ，</a:t>
            </a:r>
            <a:r>
              <a:rPr lang="en-US" altLang="zh-TW" smtClean="0">
                <a:latin typeface="Times New Roman" panose="02020603050405020304" pitchFamily="18" charset="0"/>
              </a:rPr>
              <a:t>RFC(B)</a:t>
            </a:r>
            <a:r>
              <a:rPr lang="zh-TW" altLang="en-US" smtClean="0">
                <a:latin typeface="Times New Roman" panose="02020603050405020304" pitchFamily="18" charset="0"/>
              </a:rPr>
              <a:t> </a:t>
            </a:r>
            <a:r>
              <a:rPr lang="en-US" altLang="zh-TW" smtClean="0">
                <a:latin typeface="Times New Roman" panose="02020603050405020304" pitchFamily="18" charset="0"/>
              </a:rPr>
              <a:t>=</a:t>
            </a:r>
            <a:r>
              <a:rPr lang="zh-TW" altLang="en-US" smtClean="0">
                <a:latin typeface="Times New Roman" panose="02020603050405020304" pitchFamily="18" charset="0"/>
              </a:rPr>
              <a:t> </a:t>
            </a:r>
            <a:r>
              <a:rPr lang="en-US" altLang="zh-TW" smtClean="0">
                <a:latin typeface="Times New Roman" panose="02020603050405020304" pitchFamily="18" charset="0"/>
              </a:rPr>
              <a:t>3</a:t>
            </a:r>
            <a:endParaRPr lang="zh-TW" altLang="en-US" smtClean="0">
              <a:latin typeface="Times New Roman" panose="02020603050405020304" pitchFamily="18" charset="0"/>
            </a:endParaRPr>
          </a:p>
          <a:p>
            <a:endParaRPr lang="en-US" altLang="zh-TW" smtClean="0">
              <a:latin typeface="Times New Roman" panose="02020603050405020304" pitchFamily="18" charset="0"/>
            </a:endParaRPr>
          </a:p>
          <a:p>
            <a:endParaRPr lang="en-US" altLang="zh-TW" smtClean="0">
              <a:latin typeface="Times New Roman" panose="02020603050405020304" pitchFamily="18" charset="0"/>
            </a:endParaRPr>
          </a:p>
          <a:p>
            <a:endParaRPr lang="en-US" altLang="zh-TW" smtClean="0">
              <a:latin typeface="Times New Roman" panose="02020603050405020304" pitchFamily="18" charset="0"/>
            </a:endParaRPr>
          </a:p>
          <a:p>
            <a:r>
              <a:rPr lang="en-US" altLang="zh-TW" smtClean="0">
                <a:latin typeface="Times New Roman" panose="02020603050405020304" pitchFamily="18" charset="0"/>
              </a:rPr>
              <a:t>This is an inheritance example.  Class B extends Class A.  Class A can only use M1() and M2() methods inside itself, while Class B can use M1(), M2() in Class A, and M3() in Class B, so the RFC of A is 2.  The RFC of B is 3.</a:t>
            </a:r>
            <a:endParaRPr lang="zh-TW" altLang="zh-TW" smtClean="0">
              <a:latin typeface="Times New Roman" panose="02020603050405020304" pitchFamily="18" charset="0"/>
            </a:endParaRPr>
          </a:p>
          <a:p>
            <a:endParaRPr lang="zh-TW" altLang="en-US" smtClean="0">
              <a:latin typeface="Times New Roman" panose="02020603050405020304" pitchFamily="18" charset="0"/>
            </a:endParaRPr>
          </a:p>
        </p:txBody>
      </p:sp>
      <p:sp>
        <p:nvSpPr>
          <p:cNvPr id="532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51C7E2F-D781-4EA3-B456-1BDE497782ED}" type="slidenum">
              <a:rPr lang="en-US" altLang="zh-TW" sz="1200" smtClean="0">
                <a:solidFill>
                  <a:schemeClr val="tx1"/>
                </a:solidFill>
              </a:rPr>
              <a:pPr/>
              <a:t>8</a:t>
            </a:fld>
            <a:endParaRPr lang="en-US" altLang="zh-TW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353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圖像版面配置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smtClean="0">
                <a:latin typeface="Times New Roman" panose="02020603050405020304" pitchFamily="18" charset="0"/>
              </a:rPr>
              <a:t>這是個 </a:t>
            </a:r>
            <a:r>
              <a:rPr lang="en-US" altLang="zh-TW" smtClean="0">
                <a:latin typeface="Times New Roman" panose="02020603050405020304" pitchFamily="18" charset="0"/>
              </a:rPr>
              <a:t>Association</a:t>
            </a:r>
            <a:r>
              <a:rPr lang="zh-TW" altLang="en-US" smtClean="0">
                <a:latin typeface="Times New Roman" panose="02020603050405020304" pitchFamily="18" charset="0"/>
              </a:rPr>
              <a:t> 範例 ， ， </a:t>
            </a:r>
            <a:r>
              <a:rPr lang="en-US" altLang="zh-TW" smtClean="0">
                <a:latin typeface="Times New Roman" panose="02020603050405020304" pitchFamily="18" charset="0"/>
              </a:rPr>
              <a:t>A class</a:t>
            </a:r>
            <a:r>
              <a:rPr lang="zh-TW" altLang="en-US" smtClean="0">
                <a:latin typeface="Times New Roman" panose="02020603050405020304" pitchFamily="18" charset="0"/>
              </a:rPr>
              <a:t> </a:t>
            </a:r>
            <a:r>
              <a:rPr lang="en-US" altLang="zh-TW" smtClean="0">
                <a:latin typeface="Times New Roman" panose="02020603050405020304" pitchFamily="18" charset="0"/>
              </a:rPr>
              <a:t>association</a:t>
            </a:r>
            <a:r>
              <a:rPr lang="zh-TW" altLang="en-US" smtClean="0">
                <a:latin typeface="Times New Roman" panose="02020603050405020304" pitchFamily="18" charset="0"/>
              </a:rPr>
              <a:t> </a:t>
            </a:r>
            <a:r>
              <a:rPr lang="en-US" altLang="zh-TW" smtClean="0">
                <a:latin typeface="Times New Roman" panose="02020603050405020304" pitchFamily="18" charset="0"/>
              </a:rPr>
              <a:t>B</a:t>
            </a:r>
            <a:r>
              <a:rPr lang="zh-TW" altLang="en-US" smtClean="0">
                <a:latin typeface="Times New Roman" panose="02020603050405020304" pitchFamily="18" charset="0"/>
              </a:rPr>
              <a:t> </a:t>
            </a:r>
            <a:r>
              <a:rPr lang="en-US" altLang="zh-TW" smtClean="0">
                <a:latin typeface="Times New Roman" panose="02020603050405020304" pitchFamily="18" charset="0"/>
              </a:rPr>
              <a:t>class</a:t>
            </a:r>
            <a:r>
              <a:rPr lang="zh-TW" altLang="en-US" smtClean="0">
                <a:latin typeface="Times New Roman" panose="02020603050405020304" pitchFamily="18" charset="0"/>
              </a:rPr>
              <a:t> ，</a:t>
            </a:r>
            <a:r>
              <a:rPr lang="en-US" altLang="zh-TW" smtClean="0">
                <a:latin typeface="Times New Roman" panose="02020603050405020304" pitchFamily="18" charset="0"/>
              </a:rPr>
              <a:t>A class </a:t>
            </a:r>
            <a:r>
              <a:rPr lang="zh-TW" altLang="en-US" smtClean="0">
                <a:latin typeface="Times New Roman" panose="02020603050405020304" pitchFamily="18" charset="0"/>
              </a:rPr>
              <a:t>可以使用自己的 </a:t>
            </a:r>
            <a:r>
              <a:rPr lang="en-US" altLang="zh-TW" smtClean="0">
                <a:latin typeface="Times New Roman" panose="02020603050405020304" pitchFamily="18" charset="0"/>
              </a:rPr>
              <a:t>M1(), M2()</a:t>
            </a:r>
            <a:r>
              <a:rPr lang="zh-TW" altLang="en-US" smtClean="0">
                <a:latin typeface="Times New Roman" panose="02020603050405020304" pitchFamily="18" charset="0"/>
              </a:rPr>
              <a:t> </a:t>
            </a:r>
            <a:r>
              <a:rPr lang="en-US" altLang="zh-TW" smtClean="0">
                <a:latin typeface="Times New Roman" panose="02020603050405020304" pitchFamily="18" charset="0"/>
              </a:rPr>
              <a:t>methods</a:t>
            </a:r>
            <a:r>
              <a:rPr lang="zh-TW" altLang="en-US" smtClean="0">
                <a:latin typeface="Times New Roman" panose="02020603050405020304" pitchFamily="18" charset="0"/>
              </a:rPr>
              <a:t> ，也可以使用 </a:t>
            </a:r>
            <a:r>
              <a:rPr lang="en-US" altLang="zh-TW" smtClean="0">
                <a:latin typeface="Times New Roman" panose="02020603050405020304" pitchFamily="18" charset="0"/>
              </a:rPr>
              <a:t>B</a:t>
            </a:r>
            <a:r>
              <a:rPr lang="zh-TW" altLang="en-US" smtClean="0">
                <a:latin typeface="Times New Roman" panose="02020603050405020304" pitchFamily="18" charset="0"/>
              </a:rPr>
              <a:t> </a:t>
            </a:r>
            <a:r>
              <a:rPr lang="en-US" altLang="zh-TW" smtClean="0">
                <a:latin typeface="Times New Roman" panose="02020603050405020304" pitchFamily="18" charset="0"/>
              </a:rPr>
              <a:t>class M3()</a:t>
            </a:r>
            <a:r>
              <a:rPr lang="zh-TW" altLang="en-US" smtClean="0">
                <a:latin typeface="Times New Roman" panose="02020603050405020304" pitchFamily="18" charset="0"/>
              </a:rPr>
              <a:t>， </a:t>
            </a:r>
            <a:r>
              <a:rPr lang="en-US" altLang="zh-TW" smtClean="0">
                <a:latin typeface="Times New Roman" panose="02020603050405020304" pitchFamily="18" charset="0"/>
              </a:rPr>
              <a:t>B</a:t>
            </a:r>
            <a:r>
              <a:rPr lang="zh-TW" altLang="en-US" smtClean="0">
                <a:latin typeface="Times New Roman" panose="02020603050405020304" pitchFamily="18" charset="0"/>
              </a:rPr>
              <a:t> </a:t>
            </a:r>
            <a:r>
              <a:rPr lang="en-US" altLang="zh-TW" smtClean="0">
                <a:latin typeface="Times New Roman" panose="02020603050405020304" pitchFamily="18" charset="0"/>
              </a:rPr>
              <a:t>class </a:t>
            </a:r>
            <a:r>
              <a:rPr lang="zh-TW" altLang="en-US" smtClean="0">
                <a:latin typeface="Times New Roman" panose="02020603050405020304" pitchFamily="18" charset="0"/>
              </a:rPr>
              <a:t>可以使用自己的 </a:t>
            </a:r>
            <a:r>
              <a:rPr lang="en-US" altLang="zh-TW" smtClean="0">
                <a:latin typeface="Times New Roman" panose="02020603050405020304" pitchFamily="18" charset="0"/>
              </a:rPr>
              <a:t>M3()</a:t>
            </a:r>
            <a:r>
              <a:rPr lang="zh-TW" altLang="en-US" smtClean="0">
                <a:latin typeface="Times New Roman" panose="02020603050405020304" pitchFamily="18" charset="0"/>
              </a:rPr>
              <a:t>  </a:t>
            </a:r>
            <a:r>
              <a:rPr lang="en-US" altLang="zh-TW" smtClean="0">
                <a:latin typeface="Times New Roman" panose="02020603050405020304" pitchFamily="18" charset="0"/>
              </a:rPr>
              <a:t>methods</a:t>
            </a:r>
            <a:r>
              <a:rPr lang="zh-TW" altLang="en-US" smtClean="0">
                <a:latin typeface="Times New Roman" panose="02020603050405020304" pitchFamily="18" charset="0"/>
              </a:rPr>
              <a:t> ，</a:t>
            </a:r>
            <a:r>
              <a:rPr lang="en-US" altLang="zh-TW" smtClean="0">
                <a:latin typeface="Times New Roman" panose="02020603050405020304" pitchFamily="18" charset="0"/>
              </a:rPr>
              <a:t>So</a:t>
            </a:r>
            <a:r>
              <a:rPr lang="zh-TW" altLang="en-US" smtClean="0">
                <a:latin typeface="Times New Roman" panose="02020603050405020304" pitchFamily="18" charset="0"/>
              </a:rPr>
              <a:t> </a:t>
            </a:r>
            <a:r>
              <a:rPr lang="en-US" altLang="zh-TW" smtClean="0">
                <a:latin typeface="Times New Roman" panose="02020603050405020304" pitchFamily="18" charset="0"/>
              </a:rPr>
              <a:t>RFC(A)</a:t>
            </a:r>
            <a:r>
              <a:rPr lang="zh-TW" altLang="en-US" smtClean="0">
                <a:latin typeface="Times New Roman" panose="02020603050405020304" pitchFamily="18" charset="0"/>
              </a:rPr>
              <a:t> </a:t>
            </a:r>
            <a:r>
              <a:rPr lang="en-US" altLang="zh-TW" smtClean="0">
                <a:latin typeface="Times New Roman" panose="02020603050405020304" pitchFamily="18" charset="0"/>
              </a:rPr>
              <a:t>=</a:t>
            </a:r>
            <a:r>
              <a:rPr lang="zh-TW" altLang="en-US" smtClean="0">
                <a:latin typeface="Times New Roman" panose="02020603050405020304" pitchFamily="18" charset="0"/>
              </a:rPr>
              <a:t> </a:t>
            </a:r>
            <a:r>
              <a:rPr lang="en-US" altLang="zh-TW" smtClean="0">
                <a:latin typeface="Times New Roman" panose="02020603050405020304" pitchFamily="18" charset="0"/>
              </a:rPr>
              <a:t>3</a:t>
            </a:r>
            <a:r>
              <a:rPr lang="zh-TW" altLang="en-US" smtClean="0">
                <a:latin typeface="Times New Roman" panose="02020603050405020304" pitchFamily="18" charset="0"/>
              </a:rPr>
              <a:t> ，</a:t>
            </a:r>
            <a:r>
              <a:rPr lang="en-US" altLang="zh-TW" smtClean="0">
                <a:latin typeface="Times New Roman" panose="02020603050405020304" pitchFamily="18" charset="0"/>
              </a:rPr>
              <a:t>RFC(B)</a:t>
            </a:r>
            <a:r>
              <a:rPr lang="zh-TW" altLang="en-US" smtClean="0">
                <a:latin typeface="Times New Roman" panose="02020603050405020304" pitchFamily="18" charset="0"/>
              </a:rPr>
              <a:t> </a:t>
            </a:r>
            <a:r>
              <a:rPr lang="en-US" altLang="zh-TW" smtClean="0">
                <a:latin typeface="Times New Roman" panose="02020603050405020304" pitchFamily="18" charset="0"/>
              </a:rPr>
              <a:t>=</a:t>
            </a:r>
            <a:r>
              <a:rPr lang="zh-TW" altLang="en-US" smtClean="0">
                <a:latin typeface="Times New Roman" panose="02020603050405020304" pitchFamily="18" charset="0"/>
              </a:rPr>
              <a:t> </a:t>
            </a:r>
            <a:r>
              <a:rPr lang="en-US" altLang="zh-TW" smtClean="0">
                <a:latin typeface="Times New Roman" panose="02020603050405020304" pitchFamily="18" charset="0"/>
              </a:rPr>
              <a:t>1</a:t>
            </a:r>
            <a:endParaRPr lang="zh-TW" altLang="en-US" smtClean="0">
              <a:latin typeface="Times New Roman" panose="02020603050405020304" pitchFamily="18" charset="0"/>
            </a:endParaRPr>
          </a:p>
          <a:p>
            <a:endParaRPr lang="zh-TW" altLang="en-US" smtClean="0">
              <a:latin typeface="Times New Roman" panose="02020603050405020304" pitchFamily="18" charset="0"/>
            </a:endParaRPr>
          </a:p>
          <a:p>
            <a:endParaRPr lang="en-US" altLang="zh-TW" smtClean="0">
              <a:latin typeface="Times New Roman" panose="02020603050405020304" pitchFamily="18" charset="0"/>
            </a:endParaRPr>
          </a:p>
          <a:p>
            <a:endParaRPr lang="en-US" altLang="zh-TW" smtClean="0">
              <a:latin typeface="Times New Roman" panose="02020603050405020304" pitchFamily="18" charset="0"/>
            </a:endParaRPr>
          </a:p>
          <a:p>
            <a:r>
              <a:rPr lang="en-US" altLang="zh-TW" smtClean="0">
                <a:latin typeface="Times New Roman" panose="02020603050405020304" pitchFamily="18" charset="0"/>
              </a:rPr>
              <a:t>This is the example of association.  Class A is in association with Class B.  Class A can use M1(), M2() and M3().  Class B can use M3() methods only, so the RFC of A is 3 and the RFC of B is 1.</a:t>
            </a:r>
            <a:endParaRPr lang="zh-TW" altLang="zh-TW" smtClean="0">
              <a:latin typeface="Times New Roman" panose="02020603050405020304" pitchFamily="18" charset="0"/>
            </a:endParaRPr>
          </a:p>
          <a:p>
            <a:endParaRPr lang="zh-TW" altLang="en-US" smtClean="0">
              <a:latin typeface="Times New Roman" panose="02020603050405020304" pitchFamily="18" charset="0"/>
            </a:endParaRPr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A6D7863-6BA4-4032-A2C5-7D09A1D98C61}" type="slidenum">
              <a:rPr lang="en-US" altLang="zh-TW" sz="1200" smtClean="0">
                <a:solidFill>
                  <a:schemeClr val="tx1"/>
                </a:solidFill>
              </a:rPr>
              <a:pPr/>
              <a:t>9</a:t>
            </a:fld>
            <a:endParaRPr lang="en-US" altLang="zh-TW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083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圖像版面配置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smtClean="0">
                <a:latin typeface="Times New Roman" panose="02020603050405020304" pitchFamily="18" charset="0"/>
              </a:rPr>
              <a:t>這是個 </a:t>
            </a:r>
            <a:r>
              <a:rPr lang="en-US" altLang="zh-TW" smtClean="0">
                <a:latin typeface="Times New Roman" panose="02020603050405020304" pitchFamily="18" charset="0"/>
              </a:rPr>
              <a:t>Aggregation</a:t>
            </a:r>
            <a:r>
              <a:rPr lang="zh-TW" altLang="en-US" smtClean="0">
                <a:latin typeface="Times New Roman" panose="02020603050405020304" pitchFamily="18" charset="0"/>
              </a:rPr>
              <a:t> 範例 ， </a:t>
            </a:r>
            <a:r>
              <a:rPr lang="en-US" altLang="zh-TW" smtClean="0">
                <a:latin typeface="Times New Roman" panose="02020603050405020304" pitchFamily="18" charset="0"/>
              </a:rPr>
              <a:t>they are Aggregation relationship </a:t>
            </a:r>
            <a:r>
              <a:rPr lang="zh-TW" altLang="en-US" smtClean="0">
                <a:latin typeface="Times New Roman" panose="02020603050405020304" pitchFamily="18" charset="0"/>
              </a:rPr>
              <a:t>，</a:t>
            </a:r>
            <a:r>
              <a:rPr lang="en-US" altLang="zh-TW" smtClean="0">
                <a:latin typeface="Times New Roman" panose="02020603050405020304" pitchFamily="18" charset="0"/>
              </a:rPr>
              <a:t>and the dimond</a:t>
            </a:r>
            <a:r>
              <a:rPr lang="zh-TW" altLang="en-US" smtClean="0">
                <a:latin typeface="Times New Roman" panose="02020603050405020304" pitchFamily="18" charset="0"/>
              </a:rPr>
              <a:t> </a:t>
            </a:r>
            <a:r>
              <a:rPr lang="en-US" altLang="zh-TW" smtClean="0">
                <a:latin typeface="Times New Roman" panose="02020603050405020304" pitchFamily="18" charset="0"/>
              </a:rPr>
              <a:t>is </a:t>
            </a:r>
            <a:r>
              <a:rPr lang="zh-TW" altLang="en-US" smtClean="0">
                <a:latin typeface="Times New Roman" panose="02020603050405020304" pitchFamily="18" charset="0"/>
              </a:rPr>
              <a:t>指向 </a:t>
            </a:r>
            <a:r>
              <a:rPr lang="en-US" altLang="zh-TW" smtClean="0">
                <a:latin typeface="Times New Roman" panose="02020603050405020304" pitchFamily="18" charset="0"/>
              </a:rPr>
              <a:t>B</a:t>
            </a:r>
            <a:r>
              <a:rPr lang="zh-TW" altLang="en-US" smtClean="0">
                <a:latin typeface="Times New Roman" panose="02020603050405020304" pitchFamily="18" charset="0"/>
              </a:rPr>
              <a:t>，</a:t>
            </a:r>
            <a:r>
              <a:rPr lang="en-US" altLang="zh-TW" smtClean="0">
                <a:latin typeface="Times New Roman" panose="02020603050405020304" pitchFamily="18" charset="0"/>
              </a:rPr>
              <a:t>A class </a:t>
            </a:r>
            <a:r>
              <a:rPr lang="zh-TW" altLang="en-US" smtClean="0">
                <a:latin typeface="Times New Roman" panose="02020603050405020304" pitchFamily="18" charset="0"/>
              </a:rPr>
              <a:t>可以使用自己的 </a:t>
            </a:r>
            <a:r>
              <a:rPr lang="en-US" altLang="zh-TW" smtClean="0">
                <a:latin typeface="Times New Roman" panose="02020603050405020304" pitchFamily="18" charset="0"/>
              </a:rPr>
              <a:t>M1(), M2()</a:t>
            </a:r>
            <a:r>
              <a:rPr lang="zh-TW" altLang="en-US" smtClean="0">
                <a:latin typeface="Times New Roman" panose="02020603050405020304" pitchFamily="18" charset="0"/>
              </a:rPr>
              <a:t> </a:t>
            </a:r>
            <a:r>
              <a:rPr lang="en-US" altLang="zh-TW" smtClean="0">
                <a:latin typeface="Times New Roman" panose="02020603050405020304" pitchFamily="18" charset="0"/>
              </a:rPr>
              <a:t>methods</a:t>
            </a:r>
            <a:r>
              <a:rPr lang="zh-TW" altLang="en-US" smtClean="0">
                <a:latin typeface="Times New Roman" panose="02020603050405020304" pitchFamily="18" charset="0"/>
              </a:rPr>
              <a:t>，但不能使用 </a:t>
            </a:r>
            <a:r>
              <a:rPr lang="en-US" altLang="zh-TW" smtClean="0">
                <a:latin typeface="Times New Roman" panose="02020603050405020304" pitchFamily="18" charset="0"/>
              </a:rPr>
              <a:t>B class</a:t>
            </a:r>
            <a:r>
              <a:rPr lang="zh-TW" altLang="en-US" smtClean="0">
                <a:latin typeface="Times New Roman" panose="02020603050405020304" pitchFamily="18" charset="0"/>
              </a:rPr>
              <a:t> ， </a:t>
            </a:r>
            <a:r>
              <a:rPr lang="en-US" altLang="zh-TW" smtClean="0">
                <a:latin typeface="Times New Roman" panose="02020603050405020304" pitchFamily="18" charset="0"/>
              </a:rPr>
              <a:t>B</a:t>
            </a:r>
            <a:r>
              <a:rPr lang="zh-TW" altLang="en-US" smtClean="0">
                <a:latin typeface="Times New Roman" panose="02020603050405020304" pitchFamily="18" charset="0"/>
              </a:rPr>
              <a:t> </a:t>
            </a:r>
            <a:r>
              <a:rPr lang="en-US" altLang="zh-TW" smtClean="0">
                <a:latin typeface="Times New Roman" panose="02020603050405020304" pitchFamily="18" charset="0"/>
              </a:rPr>
              <a:t>class </a:t>
            </a:r>
            <a:r>
              <a:rPr lang="zh-TW" altLang="en-US" smtClean="0">
                <a:latin typeface="Times New Roman" panose="02020603050405020304" pitchFamily="18" charset="0"/>
              </a:rPr>
              <a:t>可以使用 </a:t>
            </a:r>
            <a:r>
              <a:rPr lang="en-US" altLang="zh-TW" smtClean="0">
                <a:latin typeface="Times New Roman" panose="02020603050405020304" pitchFamily="18" charset="0"/>
              </a:rPr>
              <a:t>Class A</a:t>
            </a:r>
            <a:r>
              <a:rPr lang="zh-TW" altLang="en-US" smtClean="0">
                <a:latin typeface="Times New Roman" panose="02020603050405020304" pitchFamily="18" charset="0"/>
              </a:rPr>
              <a:t>的 </a:t>
            </a:r>
            <a:r>
              <a:rPr lang="en-US" altLang="zh-TW" smtClean="0">
                <a:latin typeface="Times New Roman" panose="02020603050405020304" pitchFamily="18" charset="0"/>
              </a:rPr>
              <a:t>methods</a:t>
            </a:r>
            <a:r>
              <a:rPr lang="zh-TW" altLang="en-US" smtClean="0">
                <a:latin typeface="Times New Roman" panose="02020603050405020304" pitchFamily="18" charset="0"/>
              </a:rPr>
              <a:t> </a:t>
            </a:r>
            <a:r>
              <a:rPr lang="en-US" altLang="zh-TW" smtClean="0">
                <a:latin typeface="Times New Roman" panose="02020603050405020304" pitchFamily="18" charset="0"/>
              </a:rPr>
              <a:t>M1() , M2()</a:t>
            </a:r>
            <a:r>
              <a:rPr lang="zh-TW" altLang="en-US" smtClean="0">
                <a:latin typeface="Times New Roman" panose="02020603050405020304" pitchFamily="18" charset="0"/>
              </a:rPr>
              <a:t> </a:t>
            </a:r>
            <a:r>
              <a:rPr lang="en-US" altLang="zh-TW" smtClean="0">
                <a:latin typeface="Times New Roman" panose="02020603050405020304" pitchFamily="18" charset="0"/>
              </a:rPr>
              <a:t> </a:t>
            </a:r>
            <a:r>
              <a:rPr lang="zh-TW" altLang="en-US" smtClean="0">
                <a:latin typeface="Times New Roman" panose="02020603050405020304" pitchFamily="18" charset="0"/>
              </a:rPr>
              <a:t>，也有自己的</a:t>
            </a:r>
            <a:r>
              <a:rPr lang="en-US" altLang="zh-TW" smtClean="0">
                <a:latin typeface="Times New Roman" panose="02020603050405020304" pitchFamily="18" charset="0"/>
              </a:rPr>
              <a:t>methods</a:t>
            </a:r>
            <a:r>
              <a:rPr lang="zh-TW" altLang="en-US" smtClean="0">
                <a:latin typeface="Times New Roman" panose="02020603050405020304" pitchFamily="18" charset="0"/>
              </a:rPr>
              <a:t> </a:t>
            </a:r>
            <a:r>
              <a:rPr lang="en-US" altLang="zh-TW" smtClean="0">
                <a:latin typeface="Times New Roman" panose="02020603050405020304" pitchFamily="18" charset="0"/>
              </a:rPr>
              <a:t>M3()</a:t>
            </a:r>
            <a:r>
              <a:rPr lang="zh-TW" altLang="en-US" smtClean="0">
                <a:latin typeface="Times New Roman" panose="02020603050405020304" pitchFamily="18" charset="0"/>
              </a:rPr>
              <a:t> ，</a:t>
            </a:r>
            <a:r>
              <a:rPr lang="en-US" altLang="zh-TW" smtClean="0">
                <a:latin typeface="Times New Roman" panose="02020603050405020304" pitchFamily="18" charset="0"/>
              </a:rPr>
              <a:t>Because the dimond</a:t>
            </a:r>
            <a:r>
              <a:rPr lang="zh-TW" altLang="en-US" smtClean="0">
                <a:latin typeface="Times New Roman" panose="02020603050405020304" pitchFamily="18" charset="0"/>
              </a:rPr>
              <a:t> ，</a:t>
            </a:r>
            <a:r>
              <a:rPr lang="en-US" altLang="zh-TW" smtClean="0">
                <a:latin typeface="Times New Roman" panose="02020603050405020304" pitchFamily="18" charset="0"/>
              </a:rPr>
              <a:t>So</a:t>
            </a:r>
            <a:r>
              <a:rPr lang="zh-TW" altLang="en-US" smtClean="0">
                <a:latin typeface="Times New Roman" panose="02020603050405020304" pitchFamily="18" charset="0"/>
              </a:rPr>
              <a:t> </a:t>
            </a:r>
            <a:r>
              <a:rPr lang="en-US" altLang="zh-TW" smtClean="0">
                <a:latin typeface="Times New Roman" panose="02020603050405020304" pitchFamily="18" charset="0"/>
              </a:rPr>
              <a:t>RFC(A)</a:t>
            </a:r>
            <a:r>
              <a:rPr lang="zh-TW" altLang="en-US" smtClean="0">
                <a:latin typeface="Times New Roman" panose="02020603050405020304" pitchFamily="18" charset="0"/>
              </a:rPr>
              <a:t> </a:t>
            </a:r>
            <a:r>
              <a:rPr lang="en-US" altLang="zh-TW" smtClean="0">
                <a:latin typeface="Times New Roman" panose="02020603050405020304" pitchFamily="18" charset="0"/>
              </a:rPr>
              <a:t>=</a:t>
            </a:r>
            <a:r>
              <a:rPr lang="zh-TW" altLang="en-US" smtClean="0">
                <a:latin typeface="Times New Roman" panose="02020603050405020304" pitchFamily="18" charset="0"/>
              </a:rPr>
              <a:t> </a:t>
            </a:r>
            <a:r>
              <a:rPr lang="en-US" altLang="zh-TW" smtClean="0">
                <a:latin typeface="Times New Roman" panose="02020603050405020304" pitchFamily="18" charset="0"/>
              </a:rPr>
              <a:t>2</a:t>
            </a:r>
            <a:r>
              <a:rPr lang="zh-TW" altLang="en-US" smtClean="0">
                <a:latin typeface="Times New Roman" panose="02020603050405020304" pitchFamily="18" charset="0"/>
              </a:rPr>
              <a:t> ，</a:t>
            </a:r>
            <a:r>
              <a:rPr lang="en-US" altLang="zh-TW" smtClean="0">
                <a:latin typeface="Times New Roman" panose="02020603050405020304" pitchFamily="18" charset="0"/>
              </a:rPr>
              <a:t>RFC(B)</a:t>
            </a:r>
            <a:r>
              <a:rPr lang="zh-TW" altLang="en-US" smtClean="0">
                <a:latin typeface="Times New Roman" panose="02020603050405020304" pitchFamily="18" charset="0"/>
              </a:rPr>
              <a:t> </a:t>
            </a:r>
            <a:r>
              <a:rPr lang="en-US" altLang="zh-TW" smtClean="0">
                <a:latin typeface="Times New Roman" panose="02020603050405020304" pitchFamily="18" charset="0"/>
              </a:rPr>
              <a:t>=</a:t>
            </a:r>
            <a:r>
              <a:rPr lang="zh-TW" altLang="en-US" smtClean="0">
                <a:latin typeface="Times New Roman" panose="02020603050405020304" pitchFamily="18" charset="0"/>
              </a:rPr>
              <a:t> </a:t>
            </a:r>
            <a:r>
              <a:rPr lang="en-US" altLang="zh-TW" smtClean="0">
                <a:latin typeface="Times New Roman" panose="02020603050405020304" pitchFamily="18" charset="0"/>
              </a:rPr>
              <a:t>3</a:t>
            </a:r>
            <a:endParaRPr lang="zh-TW" altLang="en-US" smtClean="0">
              <a:latin typeface="Times New Roman" panose="02020603050405020304" pitchFamily="18" charset="0"/>
            </a:endParaRPr>
          </a:p>
          <a:p>
            <a:endParaRPr lang="en-US" altLang="zh-TW" smtClean="0">
              <a:latin typeface="Times New Roman" panose="02020603050405020304" pitchFamily="18" charset="0"/>
            </a:endParaRPr>
          </a:p>
          <a:p>
            <a:endParaRPr lang="en-US" altLang="zh-TW" smtClean="0">
              <a:latin typeface="Times New Roman" panose="02020603050405020304" pitchFamily="18" charset="0"/>
            </a:endParaRPr>
          </a:p>
          <a:p>
            <a:endParaRPr lang="en-US" altLang="zh-TW" smtClean="0">
              <a:latin typeface="Times New Roman" panose="02020603050405020304" pitchFamily="18" charset="0"/>
            </a:endParaRPr>
          </a:p>
          <a:p>
            <a:r>
              <a:rPr lang="en-US" altLang="zh-TW" smtClean="0">
                <a:latin typeface="Times New Roman" panose="02020603050405020304" pitchFamily="18" charset="0"/>
              </a:rPr>
              <a:t>This is the example of aggregation.  The relationship between the two classes is aggregation and the diamonds is pointing to B.  Class A can use M1(), M2() methods but no M3() methods.  Class B can use the two methods in class A and also M3() methods, because of the diamond.  Therefore the RFC of A is 2, and the RFC of B is 3.</a:t>
            </a:r>
            <a:endParaRPr lang="zh-TW" altLang="zh-TW" smtClean="0">
              <a:latin typeface="Times New Roman" panose="02020603050405020304" pitchFamily="18" charset="0"/>
            </a:endParaRPr>
          </a:p>
          <a:p>
            <a:endParaRPr lang="zh-TW" altLang="en-US" smtClean="0">
              <a:latin typeface="Times New Roman" panose="02020603050405020304" pitchFamily="18" charset="0"/>
            </a:endParaRPr>
          </a:p>
          <a:p>
            <a:endParaRPr lang="zh-TW" altLang="en-US" smtClean="0">
              <a:latin typeface="Times New Roman" panose="02020603050405020304" pitchFamily="18" charset="0"/>
            </a:endParaRPr>
          </a:p>
        </p:txBody>
      </p:sp>
      <p:sp>
        <p:nvSpPr>
          <p:cNvPr id="573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467B1DE-8F6C-437F-9BCB-D86F628D44EB}" type="slidenum">
              <a:rPr lang="en-US" altLang="zh-TW" sz="1200" smtClean="0">
                <a:solidFill>
                  <a:schemeClr val="tx1"/>
                </a:solidFill>
              </a:rPr>
              <a:pPr/>
              <a:t>10</a:t>
            </a:fld>
            <a:endParaRPr lang="en-US" altLang="zh-TW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525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zh-TW" smtClean="0">
                <a:latin typeface="Times New Roman" panose="02020603050405020304" pitchFamily="18" charset="0"/>
              </a:rPr>
              <a:t>RFC(A) = 4   and   RFC(B) = 2 </a:t>
            </a:r>
          </a:p>
          <a:p>
            <a:r>
              <a:rPr lang="de-DE" altLang="zh-TW" smtClean="0">
                <a:latin typeface="Times New Roman" panose="02020603050405020304" pitchFamily="18" charset="0"/>
              </a:rPr>
              <a:t>RFC(C) = 1    and   RFC(F) = 0.</a:t>
            </a:r>
            <a:endParaRPr lang="zh-TW" altLang="en-US" smtClean="0">
              <a:latin typeface="Times New Roman" panose="02020603050405020304" pitchFamily="18" charset="0"/>
            </a:endParaRPr>
          </a:p>
          <a:p>
            <a:endParaRPr lang="zh-TW" altLang="en-US" smtClean="0">
              <a:latin typeface="Times New Roman" panose="02020603050405020304" pitchFamily="18" charset="0"/>
            </a:endParaRPr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6108EC5-BA82-41CE-8D11-430B7739ABB2}" type="slidenum">
              <a:rPr lang="en-US" altLang="zh-TW" sz="1200" smtClean="0">
                <a:solidFill>
                  <a:schemeClr val="tx1"/>
                </a:solidFill>
              </a:rPr>
              <a:pPr/>
              <a:t>11</a:t>
            </a:fld>
            <a:endParaRPr lang="en-US" altLang="zh-TW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598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圖像版面配置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Times New Roman" panose="02020603050405020304" pitchFamily="18" charset="0"/>
            </a:endParaRPr>
          </a:p>
        </p:txBody>
      </p:sp>
      <p:sp>
        <p:nvSpPr>
          <p:cNvPr id="624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92D0664-BB09-4386-A69E-7AE8A7E614C4}" type="slidenum">
              <a:rPr lang="en-US" altLang="zh-TW" sz="1200" smtClean="0">
                <a:solidFill>
                  <a:schemeClr val="tx1"/>
                </a:solidFill>
              </a:rPr>
              <a:pPr/>
              <a:t>13</a:t>
            </a:fld>
            <a:endParaRPr lang="en-US" altLang="zh-TW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0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DB00-3ADF-4BED-8A3D-49306C5B264F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843F-B055-4C0A-8100-9E6E83EDF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89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DB00-3ADF-4BED-8A3D-49306C5B264F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843F-B055-4C0A-8100-9E6E83EDF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28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DB00-3ADF-4BED-8A3D-49306C5B264F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843F-B055-4C0A-8100-9E6E83EDF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91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DB00-3ADF-4BED-8A3D-49306C5B264F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843F-B055-4C0A-8100-9E6E83EDF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DB00-3ADF-4BED-8A3D-49306C5B264F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843F-B055-4C0A-8100-9E6E83EDF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76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DB00-3ADF-4BED-8A3D-49306C5B264F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843F-B055-4C0A-8100-9E6E83EDF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51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DB00-3ADF-4BED-8A3D-49306C5B264F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843F-B055-4C0A-8100-9E6E83EDF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18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DB00-3ADF-4BED-8A3D-49306C5B264F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843F-B055-4C0A-8100-9E6E83EDF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15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DB00-3ADF-4BED-8A3D-49306C5B264F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843F-B055-4C0A-8100-9E6E83EDF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54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DB00-3ADF-4BED-8A3D-49306C5B264F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843F-B055-4C0A-8100-9E6E83EDF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625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DB00-3ADF-4BED-8A3D-49306C5B264F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843F-B055-4C0A-8100-9E6E83EDF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22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9DB00-3ADF-4BED-8A3D-49306C5B264F}" type="datetimeFigureOut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A843F-B055-4C0A-8100-9E6E83EDF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1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OOSE</a:t>
            </a:r>
            <a:r>
              <a:rPr lang="zh-TW" altLang="en-US" dirty="0" smtClean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 課輔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2019/09/18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219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323" name="直線單箭頭接點 17"/>
          <p:cNvCxnSpPr>
            <a:cxnSpLocks noChangeShapeType="1"/>
          </p:cNvCxnSpPr>
          <p:nvPr/>
        </p:nvCxnSpPr>
        <p:spPr bwMode="auto">
          <a:xfrm>
            <a:off x="4754563" y="2943225"/>
            <a:ext cx="26463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25" name="文字方塊 16"/>
          <p:cNvSpPr txBox="1">
            <a:spLocks noChangeArrowheads="1"/>
          </p:cNvSpPr>
          <p:nvPr/>
        </p:nvSpPr>
        <p:spPr bwMode="auto">
          <a:xfrm>
            <a:off x="4938713" y="1270000"/>
            <a:ext cx="2235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chemeClr val="tx2"/>
                </a:solidFill>
              </a:rPr>
              <a:t>Aggregation</a:t>
            </a:r>
            <a:endParaRPr lang="zh-TW" altLang="en-US">
              <a:solidFill>
                <a:schemeClr val="tx2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522663" y="2106613"/>
          <a:ext cx="1231900" cy="1900254"/>
        </p:xfrm>
        <a:graphic>
          <a:graphicData uri="http://schemas.openxmlformats.org/drawingml/2006/table">
            <a:tbl>
              <a:tblPr/>
              <a:tblGrid>
                <a:gridCol w="123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0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A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501" marR="91501" marT="45657" marB="4565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501" marR="91501" marT="45657" marB="4565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9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M1()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M2()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501" marR="91501" marT="45657" marB="4565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290951"/>
              </p:ext>
            </p:extLst>
          </p:nvPr>
        </p:nvGraphicFramePr>
        <p:xfrm>
          <a:off x="7559561" y="2116153"/>
          <a:ext cx="1230313" cy="1890714"/>
        </p:xfrm>
        <a:graphic>
          <a:graphicData uri="http://schemas.openxmlformats.org/drawingml/2006/table">
            <a:tbl>
              <a:tblPr/>
              <a:tblGrid>
                <a:gridCol w="1230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0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B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383" marR="91383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383" marR="91383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M3()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383" marR="91383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7066" name="文字方塊 14"/>
          <p:cNvSpPr txBox="1">
            <a:spLocks noChangeArrowheads="1"/>
          </p:cNvSpPr>
          <p:nvPr/>
        </p:nvSpPr>
        <p:spPr bwMode="auto">
          <a:xfrm>
            <a:off x="4884738" y="4491039"/>
            <a:ext cx="22733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chemeClr val="tx2"/>
                </a:solidFill>
              </a:rPr>
              <a:t>RFC (A) = 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chemeClr val="tx2"/>
                </a:solidFill>
              </a:rPr>
              <a:t>RFC (B) = 3</a:t>
            </a:r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 rot="2700000">
            <a:off x="7370546" y="2859881"/>
            <a:ext cx="152400" cy="1666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52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19-</a:t>
            </a:r>
            <a:fld id="{FE83AF82-0774-4BF4-8027-BC285AB66B13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/>
          </a:p>
        </p:txBody>
      </p:sp>
      <p:pic>
        <p:nvPicPr>
          <p:cNvPr id="58371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639" y="211139"/>
            <a:ext cx="6384925" cy="480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2" name="文字方塊 4"/>
          <p:cNvSpPr txBox="1">
            <a:spLocks noChangeArrowheads="1"/>
          </p:cNvSpPr>
          <p:nvPr/>
        </p:nvSpPr>
        <p:spPr bwMode="auto">
          <a:xfrm>
            <a:off x="3832225" y="5153026"/>
            <a:ext cx="1924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zh-TW" sz="2800">
                <a:solidFill>
                  <a:schemeClr val="tx2"/>
                </a:solidFill>
              </a:rPr>
              <a:t>RFC(A) =</a:t>
            </a:r>
            <a:r>
              <a:rPr lang="zh-TW" altLang="en-US" sz="2800">
                <a:solidFill>
                  <a:schemeClr val="tx2"/>
                </a:solidFill>
              </a:rPr>
              <a:t> </a:t>
            </a:r>
            <a:r>
              <a:rPr lang="en-US" altLang="zh-TW" sz="2800">
                <a:solidFill>
                  <a:schemeClr val="tx2"/>
                </a:solidFill>
              </a:rPr>
              <a:t>4</a:t>
            </a:r>
            <a:endParaRPr lang="zh-TW" altLang="en-US" sz="2800">
              <a:solidFill>
                <a:schemeClr val="tx2"/>
              </a:solidFill>
            </a:endParaRPr>
          </a:p>
        </p:txBody>
      </p:sp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6530975" y="5153026"/>
            <a:ext cx="1993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zh-TW" sz="2800">
                <a:solidFill>
                  <a:schemeClr val="tx2"/>
                </a:solidFill>
              </a:rPr>
              <a:t>RFC(B) = 2 </a:t>
            </a:r>
            <a:endParaRPr lang="zh-TW" altLang="en-US" sz="2800">
              <a:solidFill>
                <a:schemeClr val="tx2"/>
              </a:solidFill>
            </a:endParaRPr>
          </a:p>
        </p:txBody>
      </p:sp>
      <p:sp>
        <p:nvSpPr>
          <p:cNvPr id="6" name="文字方塊 4"/>
          <p:cNvSpPr txBox="1">
            <a:spLocks noChangeArrowheads="1"/>
          </p:cNvSpPr>
          <p:nvPr/>
        </p:nvSpPr>
        <p:spPr bwMode="auto">
          <a:xfrm>
            <a:off x="3832226" y="5935664"/>
            <a:ext cx="19034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zh-TW" sz="2800">
                <a:solidFill>
                  <a:schemeClr val="tx2"/>
                </a:solidFill>
              </a:rPr>
              <a:t>RFC(C) =</a:t>
            </a:r>
            <a:r>
              <a:rPr lang="zh-TW" altLang="en-US" sz="2800">
                <a:solidFill>
                  <a:schemeClr val="tx2"/>
                </a:solidFill>
              </a:rPr>
              <a:t> </a:t>
            </a:r>
            <a:r>
              <a:rPr lang="en-US" altLang="zh-TW" sz="2800">
                <a:solidFill>
                  <a:schemeClr val="tx2"/>
                </a:solidFill>
              </a:rPr>
              <a:t>1</a:t>
            </a:r>
            <a:endParaRPr lang="zh-TW" altLang="en-US" sz="2800">
              <a:solidFill>
                <a:schemeClr val="tx2"/>
              </a:solidFill>
            </a:endParaRPr>
          </a:p>
        </p:txBody>
      </p:sp>
      <p:sp>
        <p:nvSpPr>
          <p:cNvPr id="7" name="文字方塊 4"/>
          <p:cNvSpPr txBox="1">
            <a:spLocks noChangeArrowheads="1"/>
          </p:cNvSpPr>
          <p:nvPr/>
        </p:nvSpPr>
        <p:spPr bwMode="auto">
          <a:xfrm>
            <a:off x="6530976" y="5959476"/>
            <a:ext cx="1865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zh-TW" sz="2800">
                <a:solidFill>
                  <a:schemeClr val="tx2"/>
                </a:solidFill>
              </a:rPr>
              <a:t>RFC(F) = 4</a:t>
            </a:r>
            <a:endParaRPr lang="zh-TW" altLang="en-US" sz="2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68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19-</a:t>
            </a:r>
            <a:fld id="{A383A2D3-B766-478F-A9D6-B128AC1BE7FA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Lack of Cohesion in Methods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LCOM (C) = n * (n-1) / 2 - 2 * </a:t>
            </a:r>
          </a:p>
          <a:p>
            <a:pPr eaLnBrk="1" hangingPunct="1">
              <a:buFontTx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  |{ (mi, mj) : mi and mj share an attribute of C }|</a:t>
            </a: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LCOM measures the number of pairs of methods of C that do not share a common attribute. </a:t>
            </a: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Class exercise: 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Is it possible to derive a metric called “cohesion of methods of a class?”</a:t>
            </a: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</a:rPr>
              <a:t>If so, what would be the formula?</a:t>
            </a:r>
          </a:p>
        </p:txBody>
      </p:sp>
    </p:spTree>
    <p:extLst>
      <p:ext uri="{BB962C8B-B14F-4D97-AF65-F5344CB8AC3E}">
        <p14:creationId xmlns:p14="http://schemas.microsoft.com/office/powerpoint/2010/main" val="263209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19-</a:t>
            </a:r>
            <a:fld id="{2E501E48-75F2-4661-8B40-DA5EB3CBC638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668589" y="890589"/>
          <a:ext cx="2619375" cy="2995617"/>
        </p:xfrm>
        <a:graphic>
          <a:graphicData uri="http://schemas.openxmlformats.org/drawingml/2006/table">
            <a:tbl>
              <a:tblPr/>
              <a:tblGrid>
                <a:gridCol w="261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382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A</a:t>
                      </a:r>
                      <a:endParaRPr kumimoji="0" lang="zh-TW" altLang="en-US" sz="4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404" marR="91404" marT="45730" marB="457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7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a,b,c,d,e</a:t>
                      </a:r>
                      <a:endParaRPr kumimoji="0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404" marR="91404" marT="45730" marB="457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M1()</a:t>
                      </a:r>
                      <a:b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</a:b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M2()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M3()</a:t>
                      </a:r>
                      <a:endParaRPr kumimoji="0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404" marR="91404" marT="45730" marB="457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453" name="文字方塊 11"/>
          <p:cNvSpPr txBox="1">
            <a:spLocks noChangeArrowheads="1"/>
          </p:cNvSpPr>
          <p:nvPr/>
        </p:nvSpPr>
        <p:spPr bwMode="auto">
          <a:xfrm>
            <a:off x="6450013" y="2228851"/>
            <a:ext cx="3192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chemeClr val="tx2"/>
                </a:solidFill>
              </a:rPr>
              <a:t>M2 has </a:t>
            </a:r>
            <a:r>
              <a:rPr lang="en-US" altLang="zh-TW" sz="2800">
                <a:solidFill>
                  <a:srgbClr val="FF0000"/>
                </a:solidFill>
              </a:rPr>
              <a:t>c</a:t>
            </a:r>
            <a:r>
              <a:rPr lang="en-US" altLang="zh-TW" sz="2800">
                <a:solidFill>
                  <a:schemeClr val="tx2"/>
                </a:solidFill>
              </a:rPr>
              <a:t>,d </a:t>
            </a:r>
            <a:r>
              <a:rPr lang="en-US" altLang="zh-TW" sz="2800"/>
              <a:t>attributes</a:t>
            </a:r>
            <a:endParaRPr lang="zh-TW" altLang="en-US" sz="2800">
              <a:solidFill>
                <a:schemeClr val="tx2"/>
              </a:solidFill>
            </a:endParaRPr>
          </a:p>
        </p:txBody>
      </p:sp>
      <p:sp>
        <p:nvSpPr>
          <p:cNvPr id="61454" name="文字方塊 12"/>
          <p:cNvSpPr txBox="1">
            <a:spLocks noChangeArrowheads="1"/>
          </p:cNvSpPr>
          <p:nvPr/>
        </p:nvSpPr>
        <p:spPr bwMode="auto">
          <a:xfrm>
            <a:off x="6450013" y="1450976"/>
            <a:ext cx="3440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chemeClr val="tx2"/>
                </a:solidFill>
              </a:rPr>
              <a:t>M1 has a,b,</a:t>
            </a:r>
            <a:r>
              <a:rPr lang="en-US" altLang="zh-TW" sz="2800">
                <a:solidFill>
                  <a:srgbClr val="FF0000"/>
                </a:solidFill>
              </a:rPr>
              <a:t>c </a:t>
            </a:r>
            <a:r>
              <a:rPr lang="en-US" altLang="zh-TW" sz="2800"/>
              <a:t>attributes</a:t>
            </a:r>
            <a:endParaRPr lang="zh-TW" altLang="en-US" sz="2800"/>
          </a:p>
        </p:txBody>
      </p:sp>
      <p:sp>
        <p:nvSpPr>
          <p:cNvPr id="61455" name="文字方塊 13"/>
          <p:cNvSpPr txBox="1">
            <a:spLocks noChangeArrowheads="1"/>
          </p:cNvSpPr>
          <p:nvPr/>
        </p:nvSpPr>
        <p:spPr bwMode="auto">
          <a:xfrm>
            <a:off x="6450014" y="3006726"/>
            <a:ext cx="2922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chemeClr val="tx2"/>
                </a:solidFill>
              </a:rPr>
              <a:t>M3 has e </a:t>
            </a:r>
            <a:r>
              <a:rPr lang="en-US" altLang="zh-TW" sz="2800"/>
              <a:t>attributes</a:t>
            </a:r>
            <a:endParaRPr lang="zh-TW" altLang="en-US" sz="2800">
              <a:solidFill>
                <a:schemeClr val="tx2"/>
              </a:solidFill>
            </a:endParaRPr>
          </a:p>
        </p:txBody>
      </p:sp>
      <p:sp>
        <p:nvSpPr>
          <p:cNvPr id="93200" name="文字方塊 14"/>
          <p:cNvSpPr txBox="1">
            <a:spLocks noChangeArrowheads="1"/>
          </p:cNvSpPr>
          <p:nvPr/>
        </p:nvSpPr>
        <p:spPr bwMode="auto">
          <a:xfrm>
            <a:off x="4703763" y="4395788"/>
            <a:ext cx="28876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chemeClr val="tx2"/>
                </a:solidFill>
              </a:rPr>
              <a:t>LCOM(A)</a:t>
            </a:r>
            <a:r>
              <a:rPr lang="zh-TW" altLang="en-US">
                <a:solidFill>
                  <a:schemeClr val="tx2"/>
                </a:solidFill>
              </a:rPr>
              <a:t> </a:t>
            </a:r>
            <a:r>
              <a:rPr lang="en-US" altLang="zh-TW">
                <a:solidFill>
                  <a:schemeClr val="tx2"/>
                </a:solidFill>
              </a:rPr>
              <a:t>=  1</a:t>
            </a:r>
            <a:r>
              <a:rPr lang="zh-TW" altLang="en-US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61457" name="文字方塊 15"/>
          <p:cNvSpPr txBox="1">
            <a:spLocks noChangeArrowheads="1"/>
          </p:cNvSpPr>
          <p:nvPr/>
        </p:nvSpPr>
        <p:spPr bwMode="auto">
          <a:xfrm>
            <a:off x="6450013" y="833438"/>
            <a:ext cx="673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chemeClr val="tx2"/>
                </a:solidFill>
              </a:rPr>
              <a:t>If :</a:t>
            </a:r>
            <a:endParaRPr lang="zh-TW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44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22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Coupling Between Object Classes (CBO)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 smtClean="0"/>
              <a:t>CBO(C) = |{C’:C depends on C’}|</a:t>
            </a:r>
          </a:p>
          <a:p>
            <a:pPr>
              <a:lnSpc>
                <a:spcPct val="150000"/>
              </a:lnSpc>
            </a:pPr>
            <a:r>
              <a:rPr lang="en-US" altLang="zh-TW" sz="3200" dirty="0"/>
              <a:t>The higher the CBO for class C the more difficult to understand, test, maintain, and reuse class C</a:t>
            </a:r>
            <a:r>
              <a:rPr lang="en-US" altLang="zh-TW" sz="3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sz="3200" dirty="0" smtClean="0"/>
              <a:t>Depends-on relationships </a:t>
            </a:r>
            <a:endParaRPr lang="en-US" altLang="zh-TW" sz="3200" dirty="0"/>
          </a:p>
          <a:p>
            <a:pPr lvl="1">
              <a:lnSpc>
                <a:spcPct val="150000"/>
              </a:lnSpc>
            </a:pPr>
            <a:r>
              <a:rPr lang="en-US" altLang="zh-TW" sz="2800" dirty="0" smtClean="0"/>
              <a:t>Inheritance </a:t>
            </a:r>
          </a:p>
          <a:p>
            <a:pPr lvl="1">
              <a:lnSpc>
                <a:spcPct val="150000"/>
              </a:lnSpc>
            </a:pPr>
            <a:r>
              <a:rPr lang="en-US" altLang="zh-TW" sz="2800" dirty="0" smtClean="0"/>
              <a:t>Aggregation</a:t>
            </a:r>
            <a:endParaRPr lang="en-US" altLang="zh-TW" sz="2800" dirty="0"/>
          </a:p>
          <a:p>
            <a:pPr>
              <a:lnSpc>
                <a:spcPct val="150000"/>
              </a:lnSpc>
            </a:pP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255488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Coupling Between Object Classes (CBO)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844" y="1690688"/>
            <a:ext cx="6214311" cy="483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9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Coupling Between Object Classes (CBO)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739" y="1690688"/>
            <a:ext cx="62385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8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Coupling Between Object Classes (CBO)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914" y="1968356"/>
            <a:ext cx="6926172" cy="40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1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19-</a:t>
            </a:r>
            <a:fld id="{43BF64A2-26A9-4106-9239-4DD29CD3E798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4688" y="4246564"/>
            <a:ext cx="9302750" cy="53498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CBO = 0 : EditCmd, GraphElem</a:t>
            </a:r>
          </a:p>
        </p:txBody>
      </p:sp>
      <p:pic>
        <p:nvPicPr>
          <p:cNvPr id="49156" name="內容版面配置區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85976" y="125414"/>
            <a:ext cx="8266113" cy="3576637"/>
          </a:xfrm>
        </p:spPr>
      </p:pic>
      <p:pic>
        <p:nvPicPr>
          <p:cNvPr id="49157" name="內容版面配置區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"/>
            <a:ext cx="8266112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>
            <a:spLocks noChangeArrowheads="1"/>
          </p:cNvSpPr>
          <p:nvPr/>
        </p:nvSpPr>
        <p:spPr bwMode="auto">
          <a:xfrm>
            <a:off x="1944688" y="4662488"/>
            <a:ext cx="156654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chemeClr val="tx2"/>
                </a:solidFill>
                <a:ea typeface="新細明體" panose="02020500000000000000" pitchFamily="18" charset="-120"/>
              </a:rPr>
              <a:t>CBO = 1 :Clear, AddAll, DeleteOdd, DeleteEven, Empty, InitNode, Even, All, Odd</a:t>
            </a:r>
            <a:r>
              <a:rPr lang="zh-TW" altLang="en-US" sz="2000">
                <a:solidFill>
                  <a:schemeClr val="tx2"/>
                </a:solidFill>
                <a:ea typeface="新細明體" panose="02020500000000000000" pitchFamily="18" charset="-120"/>
              </a:rPr>
              <a:t>                                                                                                             </a:t>
            </a:r>
            <a:endParaRPr lang="en-US" altLang="zh-TW" sz="2000">
              <a:solidFill>
                <a:schemeClr val="tx2"/>
              </a:solidFill>
              <a:ea typeface="新細明體" panose="02020500000000000000" pitchFamily="18" charset="-120"/>
            </a:endParaRPr>
          </a:p>
        </p:txBody>
      </p:sp>
      <p:sp>
        <p:nvSpPr>
          <p:cNvPr id="8" name="文字方塊 7"/>
          <p:cNvSpPr txBox="1">
            <a:spLocks noChangeArrowheads="1"/>
          </p:cNvSpPr>
          <p:nvPr/>
        </p:nvSpPr>
        <p:spPr bwMode="auto">
          <a:xfrm>
            <a:off x="1944688" y="5078413"/>
            <a:ext cx="184056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chemeClr val="tx2"/>
                </a:solidFill>
                <a:ea typeface="新細明體" panose="02020500000000000000" pitchFamily="18" charset="-120"/>
              </a:rPr>
              <a:t>CBO = 2 : Edge</a:t>
            </a:r>
          </a:p>
        </p:txBody>
      </p:sp>
      <p:sp>
        <p:nvSpPr>
          <p:cNvPr id="9" name="文字方塊 8"/>
          <p:cNvSpPr txBox="1">
            <a:spLocks noChangeArrowheads="1"/>
          </p:cNvSpPr>
          <p:nvPr/>
        </p:nvSpPr>
        <p:spPr bwMode="auto">
          <a:xfrm>
            <a:off x="1944689" y="5535613"/>
            <a:ext cx="369036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chemeClr val="tx2"/>
                </a:solidFill>
                <a:ea typeface="新細明體" panose="02020500000000000000" pitchFamily="18" charset="-120"/>
              </a:rPr>
              <a:t>CBO = 3 : TestNodel , Node, Path</a:t>
            </a:r>
          </a:p>
        </p:txBody>
      </p:sp>
    </p:spTree>
    <p:extLst>
      <p:ext uri="{BB962C8B-B14F-4D97-AF65-F5344CB8AC3E}">
        <p14:creationId xmlns:p14="http://schemas.microsoft.com/office/powerpoint/2010/main" val="343012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19-</a:t>
            </a:r>
            <a:fld id="{D53AAA0C-8D9D-4FD3-9F15-A8756BA32DB9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Response for a </a:t>
            </a:r>
            <a:r>
              <a:rPr lang="en-US" altLang="zh-TW" dirty="0" smtClean="0">
                <a:ea typeface="新細明體" panose="02020500000000000000" pitchFamily="18" charset="-120"/>
              </a:rPr>
              <a:t>Class (RFC)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RFC (C) = |{ m : m is a method of C, or m is called by a method of C }|</a:t>
            </a:r>
          </a:p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higher the RFC, the more difficult to understand, test, maintain, and reuse the class due to higher dependencies of the class on other classes.</a:t>
            </a:r>
          </a:p>
        </p:txBody>
      </p:sp>
    </p:spTree>
    <p:extLst>
      <p:ext uri="{BB962C8B-B14F-4D97-AF65-F5344CB8AC3E}">
        <p14:creationId xmlns:p14="http://schemas.microsoft.com/office/powerpoint/2010/main" val="9536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679" y="1056049"/>
            <a:ext cx="5552642" cy="503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8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819525" y="1719263"/>
          <a:ext cx="1231900" cy="1900262"/>
        </p:xfrm>
        <a:graphic>
          <a:graphicData uri="http://schemas.openxmlformats.org/drawingml/2006/table">
            <a:tbl>
              <a:tblPr/>
              <a:tblGrid>
                <a:gridCol w="123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01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A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501" marR="91501"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1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501" marR="91501"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M1()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M2()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501" marR="91501"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7178676" y="1741489"/>
          <a:ext cx="1230313" cy="1890711"/>
        </p:xfrm>
        <a:graphic>
          <a:graphicData uri="http://schemas.openxmlformats.org/drawingml/2006/table">
            <a:tbl>
              <a:tblPr/>
              <a:tblGrid>
                <a:gridCol w="1230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02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B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383" marR="91383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383" marR="91383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M3()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91383" marR="91383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4295" name="直線單箭頭接點 17"/>
          <p:cNvCxnSpPr>
            <a:cxnSpLocks noChangeShapeType="1"/>
          </p:cNvCxnSpPr>
          <p:nvPr/>
        </p:nvCxnSpPr>
        <p:spPr bwMode="auto">
          <a:xfrm>
            <a:off x="5051425" y="2670176"/>
            <a:ext cx="2127250" cy="17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16" name="文字方塊 20"/>
          <p:cNvSpPr txBox="1">
            <a:spLocks noChangeArrowheads="1"/>
          </p:cNvSpPr>
          <p:nvPr/>
        </p:nvSpPr>
        <p:spPr bwMode="auto">
          <a:xfrm>
            <a:off x="4989513" y="4337050"/>
            <a:ext cx="22733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chemeClr val="tx2"/>
                </a:solidFill>
              </a:rPr>
              <a:t>RFC (A) = 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chemeClr val="tx2"/>
                </a:solidFill>
              </a:rPr>
              <a:t>RFC (B) = 1</a:t>
            </a:r>
          </a:p>
        </p:txBody>
      </p:sp>
      <p:sp>
        <p:nvSpPr>
          <p:cNvPr id="54297" name="文字方塊 21"/>
          <p:cNvSpPr txBox="1">
            <a:spLocks noChangeArrowheads="1"/>
          </p:cNvSpPr>
          <p:nvPr/>
        </p:nvSpPr>
        <p:spPr bwMode="auto">
          <a:xfrm>
            <a:off x="5146676" y="796925"/>
            <a:ext cx="2125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chemeClr val="tx2"/>
                </a:solidFill>
              </a:rPr>
              <a:t>Association</a:t>
            </a:r>
            <a:endParaRPr lang="zh-TW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3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16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811</Words>
  <Application>Microsoft Office PowerPoint</Application>
  <PresentationFormat>寬螢幕</PresentationFormat>
  <Paragraphs>91</Paragraphs>
  <Slides>14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等线</vt:lpstr>
      <vt:lpstr>ＭＳ Ｐゴシック</vt:lpstr>
      <vt:lpstr>新細明體</vt:lpstr>
      <vt:lpstr>標楷體</vt:lpstr>
      <vt:lpstr>Arial</vt:lpstr>
      <vt:lpstr>Calibri</vt:lpstr>
      <vt:lpstr>Calibri Light</vt:lpstr>
      <vt:lpstr>Times</vt:lpstr>
      <vt:lpstr>Times New Roman</vt:lpstr>
      <vt:lpstr>Office 佈景主題</vt:lpstr>
      <vt:lpstr>OOSE 課輔</vt:lpstr>
      <vt:lpstr>Coupling Between Object Classes (CBO)</vt:lpstr>
      <vt:lpstr>Coupling Between Object Classes (CBO)</vt:lpstr>
      <vt:lpstr>Coupling Between Object Classes (CBO)</vt:lpstr>
      <vt:lpstr>Coupling Between Object Classes (CBO)</vt:lpstr>
      <vt:lpstr>PowerPoint 簡報</vt:lpstr>
      <vt:lpstr>Response for a Class (RFC)</vt:lpstr>
      <vt:lpstr>PowerPoint 簡報</vt:lpstr>
      <vt:lpstr>PowerPoint 簡報</vt:lpstr>
      <vt:lpstr>PowerPoint 簡報</vt:lpstr>
      <vt:lpstr>PowerPoint 簡報</vt:lpstr>
      <vt:lpstr>Lack of Cohesion in Methods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OOSE 課輔</dc:title>
  <dc:creator>Alice</dc:creator>
  <cp:lastModifiedBy>Alice</cp:lastModifiedBy>
  <cp:revision>4</cp:revision>
  <dcterms:created xsi:type="dcterms:W3CDTF">2019-09-18T09:52:17Z</dcterms:created>
  <dcterms:modified xsi:type="dcterms:W3CDTF">2019-09-18T10:07:01Z</dcterms:modified>
</cp:coreProperties>
</file>