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89C2D-A904-4FA1-BD2A-098F8CBC960F}" type="datetimeFigureOut">
              <a:rPr lang="zh-TW" altLang="en-US" smtClean="0"/>
              <a:t>2019/10/30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DBF78-559E-4A41-A1B8-3B87A3F94C7E}" type="slidenum">
              <a:rPr lang="zh-TW" altLang="en-US" smtClean="0"/>
              <a:t>‹#›</a:t>
            </a:fld>
            <a:endParaRPr lang="zh-TW" altLang="en-US"/>
          </a:p>
        </p:txBody>
      </p:sp>
    </p:spTree>
    <p:extLst>
      <p:ext uri="{BB962C8B-B14F-4D97-AF65-F5344CB8AC3E}">
        <p14:creationId xmlns:p14="http://schemas.microsoft.com/office/powerpoint/2010/main" val="368979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Intent</a:t>
            </a:r>
            <a:r>
              <a:rPr lang="zh-TW" altLang="en-US" dirty="0" smtClean="0"/>
              <a:t>：將物件組建成樹狀結構、作出部分</a:t>
            </a:r>
            <a:r>
              <a:rPr lang="en-US" altLang="zh-TW" dirty="0" smtClean="0"/>
              <a:t>-</a:t>
            </a:r>
            <a:r>
              <a:rPr lang="zh-TW" altLang="en-US" dirty="0" smtClean="0"/>
              <a:t>整體的層級關係，使外界可以已一致的方式去對待各個物件。</a:t>
            </a:r>
            <a:endParaRPr lang="zh-TW" altLang="en-US" dirty="0"/>
          </a:p>
        </p:txBody>
      </p:sp>
      <p:sp>
        <p:nvSpPr>
          <p:cNvPr id="4" name="投影片編號版面配置區 3"/>
          <p:cNvSpPr>
            <a:spLocks noGrp="1"/>
          </p:cNvSpPr>
          <p:nvPr>
            <p:ph type="sldNum" sz="quarter" idx="10"/>
          </p:nvPr>
        </p:nvSpPr>
        <p:spPr/>
        <p:txBody>
          <a:bodyPr/>
          <a:lstStyle/>
          <a:p>
            <a:fld id="{EFFDBF78-559E-4A41-A1B8-3B87A3F94C7E}" type="slidenum">
              <a:rPr lang="zh-TW" altLang="en-US" smtClean="0"/>
              <a:t>2</a:t>
            </a:fld>
            <a:endParaRPr lang="zh-TW" altLang="en-US"/>
          </a:p>
        </p:txBody>
      </p:sp>
    </p:spTree>
    <p:extLst>
      <p:ext uri="{BB962C8B-B14F-4D97-AF65-F5344CB8AC3E}">
        <p14:creationId xmlns:p14="http://schemas.microsoft.com/office/powerpoint/2010/main" val="5838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FDBF78-559E-4A41-A1B8-3B87A3F94C7E}" type="slidenum">
              <a:rPr lang="zh-TW" altLang="en-US" smtClean="0"/>
              <a:t>3</a:t>
            </a:fld>
            <a:endParaRPr lang="zh-TW" altLang="en-US"/>
          </a:p>
        </p:txBody>
      </p:sp>
    </p:spTree>
    <p:extLst>
      <p:ext uri="{BB962C8B-B14F-4D97-AF65-F5344CB8AC3E}">
        <p14:creationId xmlns:p14="http://schemas.microsoft.com/office/powerpoint/2010/main" val="2379021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Intent</a:t>
            </a:r>
            <a:r>
              <a:rPr lang="zh-TW" altLang="en-US" dirty="0" smtClean="0"/>
              <a:t>：將物件組建成樹狀結構、作出部分</a:t>
            </a:r>
            <a:r>
              <a:rPr lang="en-US" altLang="zh-TW" dirty="0" smtClean="0"/>
              <a:t>-</a:t>
            </a:r>
            <a:r>
              <a:rPr lang="zh-TW" altLang="en-US" dirty="0" smtClean="0"/>
              <a:t>整體的層級關係，使外界可以已一致的方式去對待各個物件。</a:t>
            </a:r>
            <a:endParaRPr lang="zh-TW" altLang="en-US" dirty="0"/>
          </a:p>
        </p:txBody>
      </p:sp>
      <p:sp>
        <p:nvSpPr>
          <p:cNvPr id="4" name="投影片編號版面配置區 3"/>
          <p:cNvSpPr>
            <a:spLocks noGrp="1"/>
          </p:cNvSpPr>
          <p:nvPr>
            <p:ph type="sldNum" sz="quarter" idx="10"/>
          </p:nvPr>
        </p:nvSpPr>
        <p:spPr/>
        <p:txBody>
          <a:bodyPr/>
          <a:lstStyle/>
          <a:p>
            <a:fld id="{EFFDBF78-559E-4A41-A1B8-3B87A3F94C7E}" type="slidenum">
              <a:rPr lang="zh-TW" altLang="en-US" smtClean="0"/>
              <a:t>8</a:t>
            </a:fld>
            <a:endParaRPr lang="zh-TW" altLang="en-US"/>
          </a:p>
        </p:txBody>
      </p:sp>
    </p:spTree>
    <p:extLst>
      <p:ext uri="{BB962C8B-B14F-4D97-AF65-F5344CB8AC3E}">
        <p14:creationId xmlns:p14="http://schemas.microsoft.com/office/powerpoint/2010/main" val="140319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FDBF78-559E-4A41-A1B8-3B87A3F94C7E}" type="slidenum">
              <a:rPr lang="zh-TW" altLang="en-US" smtClean="0"/>
              <a:t>9</a:t>
            </a:fld>
            <a:endParaRPr lang="zh-TW" altLang="en-US"/>
          </a:p>
        </p:txBody>
      </p:sp>
    </p:spTree>
    <p:extLst>
      <p:ext uri="{BB962C8B-B14F-4D97-AF65-F5344CB8AC3E}">
        <p14:creationId xmlns:p14="http://schemas.microsoft.com/office/powerpoint/2010/main" val="60355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E1139C6-0560-4532-8A0F-5958AF5AAD7F}" type="slidenum">
              <a:rPr lang="zh-TW" altLang="en-US" smtClean="0"/>
              <a:t>‹#›</a:t>
            </a:fld>
            <a:endParaRPr lang="zh-TW" altLang="en-US"/>
          </a:p>
        </p:txBody>
      </p:sp>
    </p:spTree>
    <p:extLst>
      <p:ext uri="{BB962C8B-B14F-4D97-AF65-F5344CB8AC3E}">
        <p14:creationId xmlns:p14="http://schemas.microsoft.com/office/powerpoint/2010/main" val="206149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E1139C6-0560-4532-8A0F-5958AF5AAD7F}" type="slidenum">
              <a:rPr lang="zh-TW" altLang="en-US" smtClean="0"/>
              <a:t>‹#›</a:t>
            </a:fld>
            <a:endParaRPr lang="zh-TW" altLang="en-US"/>
          </a:p>
        </p:txBody>
      </p:sp>
    </p:spTree>
    <p:extLst>
      <p:ext uri="{BB962C8B-B14F-4D97-AF65-F5344CB8AC3E}">
        <p14:creationId xmlns:p14="http://schemas.microsoft.com/office/powerpoint/2010/main" val="140473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E1139C6-0560-4532-8A0F-5958AF5AAD7F}" type="slidenum">
              <a:rPr lang="zh-TW" altLang="en-US" smtClean="0"/>
              <a:t>‹#›</a:t>
            </a:fld>
            <a:endParaRPr lang="zh-TW" altLang="en-US"/>
          </a:p>
        </p:txBody>
      </p:sp>
    </p:spTree>
    <p:extLst>
      <p:ext uri="{BB962C8B-B14F-4D97-AF65-F5344CB8AC3E}">
        <p14:creationId xmlns:p14="http://schemas.microsoft.com/office/powerpoint/2010/main" val="5881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E1139C6-0560-4532-8A0F-5958AF5AAD7F}" type="slidenum">
              <a:rPr lang="zh-TW" altLang="en-US" smtClean="0"/>
              <a:t>‹#›</a:t>
            </a:fld>
            <a:endParaRPr lang="zh-TW" altLang="en-US"/>
          </a:p>
        </p:txBody>
      </p:sp>
    </p:spTree>
    <p:extLst>
      <p:ext uri="{BB962C8B-B14F-4D97-AF65-F5344CB8AC3E}">
        <p14:creationId xmlns:p14="http://schemas.microsoft.com/office/powerpoint/2010/main" val="198017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E1139C6-0560-4532-8A0F-5958AF5AAD7F}" type="slidenum">
              <a:rPr lang="zh-TW" altLang="en-US" smtClean="0"/>
              <a:t>‹#›</a:t>
            </a:fld>
            <a:endParaRPr lang="zh-TW" altLang="en-US"/>
          </a:p>
        </p:txBody>
      </p:sp>
    </p:spTree>
    <p:extLst>
      <p:ext uri="{BB962C8B-B14F-4D97-AF65-F5344CB8AC3E}">
        <p14:creationId xmlns:p14="http://schemas.microsoft.com/office/powerpoint/2010/main" val="81906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E1139C6-0560-4532-8A0F-5958AF5AAD7F}" type="slidenum">
              <a:rPr lang="zh-TW" altLang="en-US" smtClean="0"/>
              <a:t>‹#›</a:t>
            </a:fld>
            <a:endParaRPr lang="zh-TW" altLang="en-US"/>
          </a:p>
        </p:txBody>
      </p:sp>
    </p:spTree>
    <p:extLst>
      <p:ext uri="{BB962C8B-B14F-4D97-AF65-F5344CB8AC3E}">
        <p14:creationId xmlns:p14="http://schemas.microsoft.com/office/powerpoint/2010/main" val="362356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E1139C6-0560-4532-8A0F-5958AF5AAD7F}"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429017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E1139C6-0560-4532-8A0F-5958AF5AAD7F}"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174225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E1139C6-0560-4532-8A0F-5958AF5AAD7F}" type="slidenum">
              <a:rPr lang="zh-TW" altLang="en-US" smtClean="0"/>
              <a:t>‹#›</a:t>
            </a:fld>
            <a:endParaRPr lang="zh-TW" altLang="en-US"/>
          </a:p>
        </p:txBody>
      </p:sp>
    </p:spTree>
    <p:extLst>
      <p:ext uri="{BB962C8B-B14F-4D97-AF65-F5344CB8AC3E}">
        <p14:creationId xmlns:p14="http://schemas.microsoft.com/office/powerpoint/2010/main" val="336400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E1139C6-0560-4532-8A0F-5958AF5AAD7F}" type="slidenum">
              <a:rPr lang="zh-TW" altLang="en-US" smtClean="0"/>
              <a:t>‹#›</a:t>
            </a:fld>
            <a:endParaRPr lang="zh-TW" altLang="en-US"/>
          </a:p>
        </p:txBody>
      </p:sp>
    </p:spTree>
    <p:extLst>
      <p:ext uri="{BB962C8B-B14F-4D97-AF65-F5344CB8AC3E}">
        <p14:creationId xmlns:p14="http://schemas.microsoft.com/office/powerpoint/2010/main" val="30699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8891EDA-7E58-4761-BCB9-0F0EFCC23859}" type="datetimeFigureOut">
              <a:rPr lang="zh-TW" altLang="en-US" smtClean="0"/>
              <a:t>2019/10/30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E1139C6-0560-4532-8A0F-5958AF5AAD7F}" type="slidenum">
              <a:rPr lang="zh-TW" altLang="en-US" smtClean="0"/>
              <a:t>‹#›</a:t>
            </a:fld>
            <a:endParaRPr lang="zh-TW" altLang="en-US"/>
          </a:p>
        </p:txBody>
      </p:sp>
    </p:spTree>
    <p:extLst>
      <p:ext uri="{BB962C8B-B14F-4D97-AF65-F5344CB8AC3E}">
        <p14:creationId xmlns:p14="http://schemas.microsoft.com/office/powerpoint/2010/main" val="338631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8891EDA-7E58-4761-BCB9-0F0EFCC23859}" type="datetimeFigureOut">
              <a:rPr lang="zh-TW" altLang="en-US" smtClean="0"/>
              <a:t>2019/10/30</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E1139C6-0560-4532-8A0F-5958AF5AAD7F}" type="slidenum">
              <a:rPr lang="zh-TW" altLang="en-US" smtClean="0"/>
              <a:t>‹#›</a:t>
            </a:fld>
            <a:endParaRPr lang="zh-TW" altLang="en-US"/>
          </a:p>
        </p:txBody>
      </p:sp>
    </p:spTree>
    <p:extLst>
      <p:ext uri="{BB962C8B-B14F-4D97-AF65-F5344CB8AC3E}">
        <p14:creationId xmlns:p14="http://schemas.microsoft.com/office/powerpoint/2010/main" val="387166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Composite</a:t>
            </a:r>
            <a:r>
              <a:rPr lang="zh-TW" altLang="en-US" dirty="0" smtClean="0"/>
              <a:t>、</a:t>
            </a:r>
            <a:r>
              <a:rPr lang="en-US" altLang="zh-TW" dirty="0" smtClean="0"/>
              <a:t>Flyweight</a:t>
            </a:r>
            <a:r>
              <a:rPr lang="zh-TW" altLang="en-US" dirty="0" smtClean="0"/>
              <a:t>、</a:t>
            </a:r>
            <a:r>
              <a:rPr lang="en-US" altLang="zh-TW" dirty="0" smtClean="0"/>
              <a:t>Chain </a:t>
            </a:r>
            <a:r>
              <a:rPr lang="en-US" altLang="zh-TW" dirty="0"/>
              <a:t>of Responsibility</a:t>
            </a:r>
            <a:endParaRPr lang="zh-TW" altLang="en-US" dirty="0"/>
          </a:p>
        </p:txBody>
      </p:sp>
      <p:sp>
        <p:nvSpPr>
          <p:cNvPr id="3" name="副標題 2"/>
          <p:cNvSpPr>
            <a:spLocks noGrp="1"/>
          </p:cNvSpPr>
          <p:nvPr>
            <p:ph type="subTitle" idx="1"/>
          </p:nvPr>
        </p:nvSpPr>
        <p:spPr/>
        <p:txBody>
          <a:bodyPr/>
          <a:lstStyle/>
          <a:p>
            <a:r>
              <a:rPr lang="en-US" altLang="zh-TW" dirty="0" smtClean="0"/>
              <a:t>2019/10/30 OOSE</a:t>
            </a:r>
            <a:r>
              <a:rPr lang="zh-TW" altLang="en-US" dirty="0"/>
              <a:t>課輔</a:t>
            </a:r>
            <a:endParaRPr lang="zh-TW" altLang="en-US" dirty="0"/>
          </a:p>
        </p:txBody>
      </p:sp>
    </p:spTree>
    <p:extLst>
      <p:ext uri="{BB962C8B-B14F-4D97-AF65-F5344CB8AC3E}">
        <p14:creationId xmlns:p14="http://schemas.microsoft.com/office/powerpoint/2010/main" val="101330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Structure</a:t>
            </a:r>
            <a:endParaRPr lang="zh-TW" altLang="en-US" dirty="0"/>
          </a:p>
        </p:txBody>
      </p:sp>
      <p:pic>
        <p:nvPicPr>
          <p:cNvPr id="37" name="圖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7" y="1691322"/>
            <a:ext cx="5045719" cy="3193989"/>
          </a:xfrm>
          <a:prstGeom prst="rect">
            <a:avLst/>
          </a:prstGeom>
        </p:spPr>
      </p:pic>
      <p:pic>
        <p:nvPicPr>
          <p:cNvPr id="38" name="圖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846" y="533258"/>
            <a:ext cx="6255604" cy="5510118"/>
          </a:xfrm>
          <a:prstGeom prst="rect">
            <a:avLst/>
          </a:prstGeom>
        </p:spPr>
      </p:pic>
    </p:spTree>
    <p:extLst>
      <p:ext uri="{BB962C8B-B14F-4D97-AF65-F5344CB8AC3E}">
        <p14:creationId xmlns:p14="http://schemas.microsoft.com/office/powerpoint/2010/main" val="265353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pic>
        <p:nvPicPr>
          <p:cNvPr id="14" name="圖片 13"/>
          <p:cNvPicPr>
            <a:picLocks noChangeAspect="1"/>
          </p:cNvPicPr>
          <p:nvPr/>
        </p:nvPicPr>
        <p:blipFill>
          <a:blip r:embed="rId2"/>
          <a:stretch>
            <a:fillRect/>
          </a:stretch>
        </p:blipFill>
        <p:spPr>
          <a:xfrm>
            <a:off x="3510149" y="3329800"/>
            <a:ext cx="8681851" cy="3528200"/>
          </a:xfrm>
          <a:prstGeom prst="rect">
            <a:avLst/>
          </a:prstGeom>
        </p:spPr>
      </p:pic>
      <p:pic>
        <p:nvPicPr>
          <p:cNvPr id="47" name="圖片 46"/>
          <p:cNvPicPr>
            <a:picLocks noChangeAspect="1"/>
          </p:cNvPicPr>
          <p:nvPr/>
        </p:nvPicPr>
        <p:blipFill>
          <a:blip r:embed="rId3"/>
          <a:stretch>
            <a:fillRect/>
          </a:stretch>
        </p:blipFill>
        <p:spPr>
          <a:xfrm>
            <a:off x="845127" y="1454729"/>
            <a:ext cx="1603387" cy="2365453"/>
          </a:xfrm>
          <a:prstGeom prst="rect">
            <a:avLst/>
          </a:prstGeom>
        </p:spPr>
      </p:pic>
      <p:sp>
        <p:nvSpPr>
          <p:cNvPr id="16" name="橢圓 15"/>
          <p:cNvSpPr/>
          <p:nvPr/>
        </p:nvSpPr>
        <p:spPr>
          <a:xfrm>
            <a:off x="4220308" y="3596054"/>
            <a:ext cx="149469" cy="175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4220307" y="4038154"/>
            <a:ext cx="149469" cy="175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4636476" y="4038154"/>
            <a:ext cx="149469" cy="175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5527430" y="3822667"/>
            <a:ext cx="149469" cy="175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p:cNvSpPr/>
          <p:nvPr/>
        </p:nvSpPr>
        <p:spPr>
          <a:xfrm>
            <a:off x="5281942" y="4265213"/>
            <a:ext cx="149469" cy="175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接點 21"/>
          <p:cNvCxnSpPr/>
          <p:nvPr/>
        </p:nvCxnSpPr>
        <p:spPr>
          <a:xfrm>
            <a:off x="4295041" y="1477108"/>
            <a:ext cx="4286251" cy="0"/>
          </a:xfrm>
          <a:prstGeom prst="line">
            <a:avLst/>
          </a:prstGeom>
        </p:spPr>
        <p:style>
          <a:lnRef idx="1">
            <a:schemeClr val="dk1"/>
          </a:lnRef>
          <a:fillRef idx="0">
            <a:schemeClr val="dk1"/>
          </a:fillRef>
          <a:effectRef idx="0">
            <a:schemeClr val="dk1"/>
          </a:effectRef>
          <a:fontRef idx="minor">
            <a:schemeClr val="tx1"/>
          </a:fontRef>
        </p:style>
      </p:cxnSp>
      <p:cxnSp>
        <p:nvCxnSpPr>
          <p:cNvPr id="30" name="直線接點 29"/>
          <p:cNvCxnSpPr/>
          <p:nvPr/>
        </p:nvCxnSpPr>
        <p:spPr>
          <a:xfrm>
            <a:off x="6438166" y="852855"/>
            <a:ext cx="0" cy="2373923"/>
          </a:xfrm>
          <a:prstGeom prst="line">
            <a:avLst/>
          </a:prstGeom>
        </p:spPr>
        <p:style>
          <a:lnRef idx="1">
            <a:schemeClr val="dk1"/>
          </a:lnRef>
          <a:fillRef idx="0">
            <a:schemeClr val="dk1"/>
          </a:fillRef>
          <a:effectRef idx="0">
            <a:schemeClr val="dk1"/>
          </a:effectRef>
          <a:fontRef idx="minor">
            <a:schemeClr val="tx1"/>
          </a:fontRef>
        </p:style>
      </p:cxnSp>
      <p:sp>
        <p:nvSpPr>
          <p:cNvPr id="32" name="文字方塊 31"/>
          <p:cNvSpPr txBox="1"/>
          <p:nvPr/>
        </p:nvSpPr>
        <p:spPr>
          <a:xfrm>
            <a:off x="4553896" y="1028541"/>
            <a:ext cx="1675972" cy="369332"/>
          </a:xfrm>
          <a:prstGeom prst="rect">
            <a:avLst/>
          </a:prstGeom>
          <a:noFill/>
        </p:spPr>
        <p:txBody>
          <a:bodyPr wrap="none" rtlCol="0">
            <a:spAutoFit/>
          </a:bodyPr>
          <a:lstStyle/>
          <a:p>
            <a:r>
              <a:rPr lang="en-US" altLang="zh-TW" dirty="0" smtClean="0"/>
              <a:t>Intrinsic</a:t>
            </a:r>
            <a:r>
              <a:rPr lang="zh-TW" altLang="en-US" dirty="0"/>
              <a:t>：</a:t>
            </a:r>
            <a:r>
              <a:rPr lang="en-US" altLang="zh-TW" dirty="0" smtClean="0"/>
              <a:t>letter</a:t>
            </a:r>
            <a:endParaRPr lang="zh-TW" altLang="en-US" dirty="0"/>
          </a:p>
        </p:txBody>
      </p:sp>
      <p:sp>
        <p:nvSpPr>
          <p:cNvPr id="52" name="文字方塊 51"/>
          <p:cNvSpPr txBox="1"/>
          <p:nvPr/>
        </p:nvSpPr>
        <p:spPr>
          <a:xfrm>
            <a:off x="6635210" y="1028541"/>
            <a:ext cx="1959896" cy="369332"/>
          </a:xfrm>
          <a:prstGeom prst="rect">
            <a:avLst/>
          </a:prstGeom>
          <a:noFill/>
        </p:spPr>
        <p:txBody>
          <a:bodyPr wrap="none" rtlCol="0">
            <a:spAutoFit/>
          </a:bodyPr>
          <a:lstStyle/>
          <a:p>
            <a:r>
              <a:rPr lang="en-US" altLang="zh-TW" dirty="0" smtClean="0"/>
              <a:t>Extrinsic</a:t>
            </a:r>
            <a:r>
              <a:rPr lang="zh-TW" altLang="en-US" dirty="0" smtClean="0"/>
              <a:t>：</a:t>
            </a:r>
            <a:r>
              <a:rPr lang="en-US" altLang="zh-TW" dirty="0" smtClean="0"/>
              <a:t>position</a:t>
            </a:r>
            <a:endParaRPr lang="zh-TW" altLang="en-US" dirty="0"/>
          </a:p>
        </p:txBody>
      </p:sp>
      <p:sp>
        <p:nvSpPr>
          <p:cNvPr id="53" name="橢圓 52"/>
          <p:cNvSpPr/>
          <p:nvPr/>
        </p:nvSpPr>
        <p:spPr>
          <a:xfrm>
            <a:off x="5190758" y="2107358"/>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pic>
        <p:nvPicPr>
          <p:cNvPr id="54" name="圖片 53"/>
          <p:cNvPicPr>
            <a:picLocks noChangeAspect="1"/>
          </p:cNvPicPr>
          <p:nvPr/>
        </p:nvPicPr>
        <p:blipFill>
          <a:blip r:embed="rId4"/>
          <a:stretch>
            <a:fillRect/>
          </a:stretch>
        </p:blipFill>
        <p:spPr>
          <a:xfrm>
            <a:off x="7077520" y="1749382"/>
            <a:ext cx="1075275" cy="1335533"/>
          </a:xfrm>
          <a:prstGeom prst="rect">
            <a:avLst/>
          </a:prstGeom>
        </p:spPr>
      </p:pic>
    </p:spTree>
    <p:extLst>
      <p:ext uri="{BB962C8B-B14F-4D97-AF65-F5344CB8AC3E}">
        <p14:creationId xmlns:p14="http://schemas.microsoft.com/office/powerpoint/2010/main" val="131332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Code of Example</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9245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Chain of Responsibility </a:t>
            </a:r>
            <a:endParaRPr lang="zh-TW" altLang="en-US" dirty="0"/>
          </a:p>
        </p:txBody>
      </p:sp>
      <p:sp>
        <p:nvSpPr>
          <p:cNvPr id="5" name="內容版面配置區 4"/>
          <p:cNvSpPr>
            <a:spLocks noGrp="1"/>
          </p:cNvSpPr>
          <p:nvPr>
            <p:ph idx="1"/>
          </p:nvPr>
        </p:nvSpPr>
        <p:spPr/>
        <p:txBody>
          <a:bodyPr/>
          <a:lstStyle/>
          <a:p>
            <a:r>
              <a:rPr lang="en-US" altLang="zh-TW" dirty="0" smtClean="0"/>
              <a:t>Intent</a:t>
            </a:r>
          </a:p>
          <a:p>
            <a:pPr lvl="1"/>
            <a:r>
              <a:rPr lang="en-US" altLang="zh-TW" dirty="0" smtClean="0"/>
              <a:t>Avoid coupling the sender of a request to its receiver by giving more than one object a chance to handle the request. Chain the receiving objects and pass the request along the chain until an object handles it.</a:t>
            </a:r>
            <a:endParaRPr lang="zh-TW" altLang="en-US" dirty="0"/>
          </a:p>
        </p:txBody>
      </p:sp>
      <p:pic>
        <p:nvPicPr>
          <p:cNvPr id="6" name="圖片 5"/>
          <p:cNvPicPr>
            <a:picLocks noChangeAspect="1"/>
          </p:cNvPicPr>
          <p:nvPr/>
        </p:nvPicPr>
        <p:blipFill>
          <a:blip r:embed="rId2"/>
          <a:stretch>
            <a:fillRect/>
          </a:stretch>
        </p:blipFill>
        <p:spPr>
          <a:xfrm>
            <a:off x="5717771" y="3551469"/>
            <a:ext cx="5233915" cy="2760431"/>
          </a:xfrm>
          <a:prstGeom prst="rect">
            <a:avLst/>
          </a:prstGeom>
        </p:spPr>
      </p:pic>
    </p:spTree>
    <p:extLst>
      <p:ext uri="{BB962C8B-B14F-4D97-AF65-F5344CB8AC3E}">
        <p14:creationId xmlns:p14="http://schemas.microsoft.com/office/powerpoint/2010/main" val="3077616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272936" y="1911928"/>
            <a:ext cx="3998372" cy="2108790"/>
          </a:xfrm>
          <a:prstGeom prst="rect">
            <a:avLst/>
          </a:prstGeom>
        </p:spPr>
      </p:pic>
      <p:pic>
        <p:nvPicPr>
          <p:cNvPr id="9" name="圖片 8"/>
          <p:cNvPicPr>
            <a:picLocks noChangeAspect="1"/>
          </p:cNvPicPr>
          <p:nvPr/>
        </p:nvPicPr>
        <p:blipFill>
          <a:blip r:embed="rId3"/>
          <a:stretch>
            <a:fillRect/>
          </a:stretch>
        </p:blipFill>
        <p:spPr>
          <a:xfrm>
            <a:off x="3968975" y="1227216"/>
            <a:ext cx="8092793" cy="748583"/>
          </a:xfrm>
          <a:prstGeom prst="rect">
            <a:avLst/>
          </a:prstGeom>
        </p:spPr>
      </p:pic>
      <p:sp>
        <p:nvSpPr>
          <p:cNvPr id="2" name="標題 1"/>
          <p:cNvSpPr>
            <a:spLocks noGrp="1"/>
          </p:cNvSpPr>
          <p:nvPr>
            <p:ph type="title"/>
          </p:nvPr>
        </p:nvSpPr>
        <p:spPr/>
        <p:txBody>
          <a:bodyPr/>
          <a:lstStyle/>
          <a:p>
            <a:r>
              <a:rPr lang="en-US" altLang="zh-TW" dirty="0" smtClean="0"/>
              <a:t>Structure </a:t>
            </a:r>
            <a:endParaRPr lang="zh-TW" altLang="en-US" dirty="0"/>
          </a:p>
        </p:txBody>
      </p:sp>
      <p:pic>
        <p:nvPicPr>
          <p:cNvPr id="7" name="圖片 6"/>
          <p:cNvPicPr>
            <a:picLocks noChangeAspect="1"/>
          </p:cNvPicPr>
          <p:nvPr/>
        </p:nvPicPr>
        <p:blipFill>
          <a:blip r:embed="rId4"/>
          <a:stretch>
            <a:fillRect/>
          </a:stretch>
        </p:blipFill>
        <p:spPr>
          <a:xfrm>
            <a:off x="4067694" y="1964282"/>
            <a:ext cx="5848091" cy="971262"/>
          </a:xfrm>
          <a:prstGeom prst="rect">
            <a:avLst/>
          </a:prstGeom>
        </p:spPr>
      </p:pic>
      <p:pic>
        <p:nvPicPr>
          <p:cNvPr id="8" name="圖片 7"/>
          <p:cNvPicPr>
            <a:picLocks noChangeAspect="1"/>
          </p:cNvPicPr>
          <p:nvPr/>
        </p:nvPicPr>
        <p:blipFill>
          <a:blip r:embed="rId5"/>
          <a:stretch>
            <a:fillRect/>
          </a:stretch>
        </p:blipFill>
        <p:spPr>
          <a:xfrm>
            <a:off x="4137877" y="3209138"/>
            <a:ext cx="7274589" cy="1330032"/>
          </a:xfrm>
          <a:prstGeom prst="rect">
            <a:avLst/>
          </a:prstGeom>
        </p:spPr>
      </p:pic>
      <p:pic>
        <p:nvPicPr>
          <p:cNvPr id="11" name="圖片 10"/>
          <p:cNvPicPr>
            <a:picLocks noChangeAspect="1"/>
          </p:cNvPicPr>
          <p:nvPr/>
        </p:nvPicPr>
        <p:blipFill>
          <a:blip r:embed="rId6"/>
          <a:stretch>
            <a:fillRect/>
          </a:stretch>
        </p:blipFill>
        <p:spPr>
          <a:xfrm>
            <a:off x="2167500" y="4643174"/>
            <a:ext cx="7857000" cy="1528114"/>
          </a:xfrm>
          <a:prstGeom prst="rect">
            <a:avLst/>
          </a:prstGeom>
        </p:spPr>
      </p:pic>
    </p:spTree>
    <p:extLst>
      <p:ext uri="{BB962C8B-B14F-4D97-AF65-F5344CB8AC3E}">
        <p14:creationId xmlns:p14="http://schemas.microsoft.com/office/powerpoint/2010/main" val="3185791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lstStyle/>
          <a:p>
            <a:r>
              <a:rPr lang="en-US" altLang="zh-TW" dirty="0" smtClean="0"/>
              <a:t>Vending Machine</a:t>
            </a:r>
          </a:p>
          <a:p>
            <a:endParaRPr lang="en-US" altLang="zh-TW" dirty="0" smtClean="0"/>
          </a:p>
          <a:p>
            <a:pPr marL="0" indent="0">
              <a:buNone/>
            </a:pPr>
            <a:endParaRPr lang="en-US" altLang="zh-TW" dirty="0" smtClean="0"/>
          </a:p>
          <a:p>
            <a:r>
              <a:rPr lang="en-US" altLang="zh-TW" dirty="0" smtClean="0"/>
              <a:t>Personal Leave</a:t>
            </a:r>
          </a:p>
        </p:txBody>
      </p:sp>
      <p:grpSp>
        <p:nvGrpSpPr>
          <p:cNvPr id="15" name="群組 14"/>
          <p:cNvGrpSpPr/>
          <p:nvPr/>
        </p:nvGrpSpPr>
        <p:grpSpPr>
          <a:xfrm>
            <a:off x="1612669" y="2334136"/>
            <a:ext cx="3374968" cy="689956"/>
            <a:chOff x="1612669" y="2589415"/>
            <a:chExt cx="3374968" cy="689956"/>
          </a:xfrm>
        </p:grpSpPr>
        <p:sp>
          <p:nvSpPr>
            <p:cNvPr id="4" name="橢圓 3"/>
            <p:cNvSpPr/>
            <p:nvPr/>
          </p:nvSpPr>
          <p:spPr>
            <a:xfrm>
              <a:off x="1612669" y="2589415"/>
              <a:ext cx="698269" cy="689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smtClean="0"/>
                <a:t>1</a:t>
              </a:r>
              <a:endParaRPr lang="zh-TW" altLang="en-US" sz="2800" dirty="0"/>
            </a:p>
          </p:txBody>
        </p:sp>
        <p:sp>
          <p:nvSpPr>
            <p:cNvPr id="5" name="橢圓 4"/>
            <p:cNvSpPr/>
            <p:nvPr/>
          </p:nvSpPr>
          <p:spPr>
            <a:xfrm>
              <a:off x="2504902" y="2589415"/>
              <a:ext cx="698269" cy="689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smtClean="0"/>
                <a:t>5</a:t>
              </a:r>
              <a:endParaRPr lang="zh-TW" altLang="en-US" sz="2800" dirty="0"/>
            </a:p>
          </p:txBody>
        </p:sp>
        <p:sp>
          <p:nvSpPr>
            <p:cNvPr id="6" name="橢圓 5"/>
            <p:cNvSpPr/>
            <p:nvPr/>
          </p:nvSpPr>
          <p:spPr>
            <a:xfrm>
              <a:off x="3397135" y="2589415"/>
              <a:ext cx="698269" cy="689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10</a:t>
              </a:r>
              <a:endParaRPr lang="zh-TW" altLang="en-US" sz="2400" dirty="0"/>
            </a:p>
          </p:txBody>
        </p:sp>
        <p:sp>
          <p:nvSpPr>
            <p:cNvPr id="7" name="橢圓 6"/>
            <p:cNvSpPr/>
            <p:nvPr/>
          </p:nvSpPr>
          <p:spPr>
            <a:xfrm>
              <a:off x="4289368" y="2589415"/>
              <a:ext cx="698269" cy="689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50</a:t>
              </a:r>
              <a:endParaRPr lang="zh-TW" altLang="en-US" sz="2400" dirty="0"/>
            </a:p>
          </p:txBody>
        </p:sp>
      </p:grpSp>
      <p:sp>
        <p:nvSpPr>
          <p:cNvPr id="8" name="矩形 7"/>
          <p:cNvSpPr/>
          <p:nvPr/>
        </p:nvSpPr>
        <p:spPr>
          <a:xfrm>
            <a:off x="5403273" y="2136372"/>
            <a:ext cx="5875712" cy="972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Who has the greatest power to deal with the problem?</a:t>
            </a:r>
          </a:p>
        </p:txBody>
      </p:sp>
      <p:grpSp>
        <p:nvGrpSpPr>
          <p:cNvPr id="14" name="群組 13"/>
          <p:cNvGrpSpPr/>
          <p:nvPr/>
        </p:nvGrpSpPr>
        <p:grpSpPr>
          <a:xfrm>
            <a:off x="1612669" y="3975180"/>
            <a:ext cx="6276109" cy="665021"/>
            <a:chOff x="1504604" y="4862943"/>
            <a:chExt cx="6276109" cy="665021"/>
          </a:xfrm>
        </p:grpSpPr>
        <p:sp>
          <p:nvSpPr>
            <p:cNvPr id="9" name="圓角矩形 8"/>
            <p:cNvSpPr/>
            <p:nvPr/>
          </p:nvSpPr>
          <p:spPr>
            <a:xfrm>
              <a:off x="1504604" y="4862945"/>
              <a:ext cx="1429789"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Instructor</a:t>
              </a:r>
              <a:endParaRPr lang="zh-TW" altLang="en-US" dirty="0"/>
            </a:p>
          </p:txBody>
        </p:sp>
        <p:sp>
          <p:nvSpPr>
            <p:cNvPr id="10" name="圓角矩形 9"/>
            <p:cNvSpPr/>
            <p:nvPr/>
          </p:nvSpPr>
          <p:spPr>
            <a:xfrm>
              <a:off x="3120044" y="4862945"/>
              <a:ext cx="1429789"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Chairperson</a:t>
              </a:r>
              <a:endParaRPr lang="zh-TW" altLang="en-US" dirty="0"/>
            </a:p>
          </p:txBody>
        </p:sp>
        <p:sp>
          <p:nvSpPr>
            <p:cNvPr id="11" name="圓角矩形 10"/>
            <p:cNvSpPr/>
            <p:nvPr/>
          </p:nvSpPr>
          <p:spPr>
            <a:xfrm>
              <a:off x="4735484" y="4862944"/>
              <a:ext cx="1429789"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Dean</a:t>
              </a:r>
              <a:endParaRPr lang="zh-TW" altLang="en-US" dirty="0"/>
            </a:p>
          </p:txBody>
        </p:sp>
        <p:sp>
          <p:nvSpPr>
            <p:cNvPr id="12" name="圓角矩形 11"/>
            <p:cNvSpPr/>
            <p:nvPr/>
          </p:nvSpPr>
          <p:spPr>
            <a:xfrm>
              <a:off x="6350924" y="4862943"/>
              <a:ext cx="1429789"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President</a:t>
              </a:r>
              <a:endParaRPr lang="zh-TW" altLang="en-US" dirty="0"/>
            </a:p>
          </p:txBody>
        </p:sp>
      </p:grpSp>
      <p:sp>
        <p:nvSpPr>
          <p:cNvPr id="13" name="矩形 12"/>
          <p:cNvSpPr/>
          <p:nvPr/>
        </p:nvSpPr>
        <p:spPr>
          <a:xfrm>
            <a:off x="1612669" y="5027271"/>
            <a:ext cx="8661862" cy="762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dirty="0" smtClean="0">
                <a:solidFill>
                  <a:schemeClr val="tx1"/>
                </a:solidFill>
              </a:rPr>
              <a:t>Who has the greatest power to deal with the problem?</a:t>
            </a:r>
          </a:p>
          <a:p>
            <a:r>
              <a:rPr lang="en-US" altLang="zh-TW" sz="2000" dirty="0" smtClean="0">
                <a:solidFill>
                  <a:schemeClr val="tx1"/>
                </a:solidFill>
              </a:rPr>
              <a:t>Is it appropriate that the president makes this approval?</a:t>
            </a:r>
          </a:p>
          <a:p>
            <a:r>
              <a:rPr lang="en-US" altLang="zh-TW" sz="2000" dirty="0" smtClean="0">
                <a:solidFill>
                  <a:schemeClr val="tx1"/>
                </a:solidFill>
              </a:rPr>
              <a:t>Does this pattern need default if it cannot handle the question?</a:t>
            </a:r>
          </a:p>
          <a:p>
            <a:r>
              <a:rPr lang="en-US" altLang="zh-TW" sz="2000" dirty="0" smtClean="0">
                <a:solidFill>
                  <a:schemeClr val="tx1"/>
                </a:solidFill>
              </a:rPr>
              <a:t>Is this pattern based on the priority? What is the rule of this pattern?</a:t>
            </a:r>
          </a:p>
        </p:txBody>
      </p:sp>
    </p:spTree>
    <p:extLst>
      <p:ext uri="{BB962C8B-B14F-4D97-AF65-F5344CB8AC3E}">
        <p14:creationId xmlns:p14="http://schemas.microsoft.com/office/powerpoint/2010/main" val="1568166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Code of Example</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73478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Composite</a:t>
            </a:r>
            <a:endParaRPr lang="zh-TW" altLang="en-US" dirty="0"/>
          </a:p>
        </p:txBody>
      </p:sp>
      <p:sp>
        <p:nvSpPr>
          <p:cNvPr id="3" name="內容版面配置區 2"/>
          <p:cNvSpPr>
            <a:spLocks noGrp="1"/>
          </p:cNvSpPr>
          <p:nvPr>
            <p:ph idx="1"/>
          </p:nvPr>
        </p:nvSpPr>
        <p:spPr/>
        <p:txBody>
          <a:bodyPr/>
          <a:lstStyle/>
          <a:p>
            <a:r>
              <a:rPr lang="en-US" altLang="zh-TW" dirty="0" smtClean="0"/>
              <a:t>Intent</a:t>
            </a:r>
          </a:p>
          <a:p>
            <a:pPr lvl="1"/>
            <a:r>
              <a:rPr lang="en-US" altLang="zh-TW" dirty="0" smtClean="0"/>
              <a:t>Compose </a:t>
            </a:r>
            <a:r>
              <a:rPr lang="en-US" altLang="zh-TW" dirty="0"/>
              <a:t>objects into tree structures to represent part-whole hierarchies. Composite lets clients treat individual objects and compositions of objects uniformly. </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028" y="4004468"/>
            <a:ext cx="4941625" cy="2100765"/>
          </a:xfrm>
          <a:prstGeom prst="rect">
            <a:avLst/>
          </a:prstGeom>
        </p:spPr>
      </p:pic>
    </p:spTree>
    <p:extLst>
      <p:ext uri="{BB962C8B-B14F-4D97-AF65-F5344CB8AC3E}">
        <p14:creationId xmlns:p14="http://schemas.microsoft.com/office/powerpoint/2010/main" val="423004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296151" y="712045"/>
            <a:ext cx="4139311" cy="58126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Composite</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28" y="1691323"/>
            <a:ext cx="5597330" cy="2379516"/>
          </a:xfrm>
          <a:prstGeom prst="rect">
            <a:avLst/>
          </a:prstGeom>
        </p:spPr>
      </p:pic>
      <p:sp>
        <p:nvSpPr>
          <p:cNvPr id="6" name="矩形 5"/>
          <p:cNvSpPr/>
          <p:nvPr/>
        </p:nvSpPr>
        <p:spPr>
          <a:xfrm>
            <a:off x="1608993" y="4273061"/>
            <a:ext cx="650631" cy="650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1758462" y="5102737"/>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a:t>
            </a:r>
            <a:endParaRPr lang="zh-TW" altLang="en-US" dirty="0">
              <a:solidFill>
                <a:schemeClr val="tx1"/>
              </a:solidFill>
            </a:endParaRPr>
          </a:p>
        </p:txBody>
      </p:sp>
      <p:sp>
        <p:nvSpPr>
          <p:cNvPr id="8" name="橢圓 7"/>
          <p:cNvSpPr/>
          <p:nvPr/>
        </p:nvSpPr>
        <p:spPr>
          <a:xfrm>
            <a:off x="1758462" y="5633474"/>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R</a:t>
            </a:r>
            <a:endParaRPr lang="zh-TW" altLang="en-US" dirty="0">
              <a:solidFill>
                <a:schemeClr val="tx1"/>
              </a:solidFill>
            </a:endParaRPr>
          </a:p>
        </p:txBody>
      </p:sp>
      <p:sp>
        <p:nvSpPr>
          <p:cNvPr id="9" name="橢圓 8"/>
          <p:cNvSpPr/>
          <p:nvPr/>
        </p:nvSpPr>
        <p:spPr>
          <a:xfrm>
            <a:off x="1758462" y="6164211"/>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a:t>
            </a:r>
            <a:endParaRPr lang="zh-TW" altLang="en-US" dirty="0">
              <a:solidFill>
                <a:schemeClr val="tx1"/>
              </a:solidFill>
            </a:endParaRPr>
          </a:p>
        </p:txBody>
      </p:sp>
      <p:sp>
        <p:nvSpPr>
          <p:cNvPr id="10" name="文字方塊 9"/>
          <p:cNvSpPr txBox="1"/>
          <p:nvPr/>
        </p:nvSpPr>
        <p:spPr>
          <a:xfrm>
            <a:off x="2259624" y="4413710"/>
            <a:ext cx="1084143" cy="369332"/>
          </a:xfrm>
          <a:prstGeom prst="rect">
            <a:avLst/>
          </a:prstGeom>
          <a:noFill/>
        </p:spPr>
        <p:txBody>
          <a:bodyPr wrap="none" rtlCol="0">
            <a:spAutoFit/>
          </a:bodyPr>
          <a:lstStyle/>
          <a:p>
            <a:r>
              <a:rPr lang="en-US" altLang="zh-TW" dirty="0" smtClean="0"/>
              <a:t>&lt;- Picture</a:t>
            </a:r>
            <a:endParaRPr lang="zh-TW" altLang="en-US" dirty="0"/>
          </a:p>
        </p:txBody>
      </p:sp>
      <p:sp>
        <p:nvSpPr>
          <p:cNvPr id="11" name="文字方塊 10"/>
          <p:cNvSpPr txBox="1"/>
          <p:nvPr/>
        </p:nvSpPr>
        <p:spPr>
          <a:xfrm>
            <a:off x="2259624" y="5093889"/>
            <a:ext cx="804195" cy="369332"/>
          </a:xfrm>
          <a:prstGeom prst="rect">
            <a:avLst/>
          </a:prstGeom>
          <a:noFill/>
        </p:spPr>
        <p:txBody>
          <a:bodyPr wrap="none" rtlCol="0">
            <a:spAutoFit/>
          </a:bodyPr>
          <a:lstStyle/>
          <a:p>
            <a:r>
              <a:rPr lang="en-US" altLang="zh-TW" dirty="0" smtClean="0"/>
              <a:t>&lt;- Text</a:t>
            </a:r>
            <a:endParaRPr lang="zh-TW" altLang="en-US" dirty="0"/>
          </a:p>
        </p:txBody>
      </p:sp>
      <p:sp>
        <p:nvSpPr>
          <p:cNvPr id="12" name="文字方塊 11"/>
          <p:cNvSpPr txBox="1"/>
          <p:nvPr/>
        </p:nvSpPr>
        <p:spPr>
          <a:xfrm>
            <a:off x="2259624" y="5624654"/>
            <a:ext cx="1341586" cy="369332"/>
          </a:xfrm>
          <a:prstGeom prst="rect">
            <a:avLst/>
          </a:prstGeom>
          <a:noFill/>
        </p:spPr>
        <p:txBody>
          <a:bodyPr wrap="none" rtlCol="0">
            <a:spAutoFit/>
          </a:bodyPr>
          <a:lstStyle/>
          <a:p>
            <a:r>
              <a:rPr lang="en-US" altLang="zh-TW" dirty="0" smtClean="0"/>
              <a:t>&lt;- Rectangle</a:t>
            </a:r>
            <a:endParaRPr lang="zh-TW" altLang="en-US" dirty="0"/>
          </a:p>
        </p:txBody>
      </p:sp>
      <p:sp>
        <p:nvSpPr>
          <p:cNvPr id="13" name="文字方塊 12"/>
          <p:cNvSpPr txBox="1"/>
          <p:nvPr/>
        </p:nvSpPr>
        <p:spPr>
          <a:xfrm>
            <a:off x="2259624" y="6155391"/>
            <a:ext cx="811441" cy="369332"/>
          </a:xfrm>
          <a:prstGeom prst="rect">
            <a:avLst/>
          </a:prstGeom>
          <a:noFill/>
        </p:spPr>
        <p:txBody>
          <a:bodyPr wrap="none" rtlCol="0">
            <a:spAutoFit/>
          </a:bodyPr>
          <a:lstStyle/>
          <a:p>
            <a:r>
              <a:rPr lang="en-US" altLang="zh-TW" dirty="0" smtClean="0"/>
              <a:t>&lt;- Line</a:t>
            </a:r>
            <a:endParaRPr lang="zh-TW" altLang="en-US" dirty="0"/>
          </a:p>
        </p:txBody>
      </p:sp>
      <p:sp>
        <p:nvSpPr>
          <p:cNvPr id="14" name="文字方塊 13"/>
          <p:cNvSpPr txBox="1"/>
          <p:nvPr/>
        </p:nvSpPr>
        <p:spPr>
          <a:xfrm>
            <a:off x="518748" y="3903729"/>
            <a:ext cx="1213794" cy="369332"/>
          </a:xfrm>
          <a:prstGeom prst="rect">
            <a:avLst/>
          </a:prstGeom>
          <a:noFill/>
        </p:spPr>
        <p:txBody>
          <a:bodyPr wrap="none" rtlCol="0">
            <a:spAutoFit/>
          </a:bodyPr>
          <a:lstStyle/>
          <a:p>
            <a:r>
              <a:rPr lang="en-US" altLang="zh-TW" dirty="0" smtClean="0"/>
              <a:t>Suppose</a:t>
            </a:r>
            <a:r>
              <a:rPr lang="zh-TW" altLang="en-US" dirty="0" smtClean="0"/>
              <a:t>：</a:t>
            </a:r>
            <a:endParaRPr lang="zh-TW" altLang="en-US" dirty="0"/>
          </a:p>
        </p:txBody>
      </p:sp>
      <p:sp>
        <p:nvSpPr>
          <p:cNvPr id="16" name="橢圓 15"/>
          <p:cNvSpPr/>
          <p:nvPr/>
        </p:nvSpPr>
        <p:spPr>
          <a:xfrm>
            <a:off x="9213755" y="852695"/>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a:t>
            </a:r>
            <a:endParaRPr lang="zh-TW" altLang="en-US" dirty="0">
              <a:solidFill>
                <a:schemeClr val="tx1"/>
              </a:solidFill>
            </a:endParaRPr>
          </a:p>
        </p:txBody>
      </p:sp>
      <p:sp>
        <p:nvSpPr>
          <p:cNvPr id="17" name="橢圓 16"/>
          <p:cNvSpPr/>
          <p:nvPr/>
        </p:nvSpPr>
        <p:spPr>
          <a:xfrm>
            <a:off x="7757746" y="1272008"/>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R</a:t>
            </a:r>
            <a:endParaRPr lang="zh-TW" altLang="en-US" dirty="0">
              <a:solidFill>
                <a:schemeClr val="tx1"/>
              </a:solidFill>
            </a:endParaRPr>
          </a:p>
        </p:txBody>
      </p:sp>
      <p:sp>
        <p:nvSpPr>
          <p:cNvPr id="18" name="橢圓 17"/>
          <p:cNvSpPr/>
          <p:nvPr/>
        </p:nvSpPr>
        <p:spPr>
          <a:xfrm>
            <a:off x="8109438" y="1685915"/>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a:t>
            </a:r>
            <a:endParaRPr lang="zh-TW" altLang="en-US" dirty="0">
              <a:solidFill>
                <a:schemeClr val="tx1"/>
              </a:solidFill>
            </a:endParaRPr>
          </a:p>
        </p:txBody>
      </p:sp>
      <p:grpSp>
        <p:nvGrpSpPr>
          <p:cNvPr id="23" name="群組 22"/>
          <p:cNvGrpSpPr/>
          <p:nvPr/>
        </p:nvGrpSpPr>
        <p:grpSpPr>
          <a:xfrm>
            <a:off x="9948723" y="5328138"/>
            <a:ext cx="1412004" cy="1110429"/>
            <a:chOff x="7810499" y="2891311"/>
            <a:chExt cx="2584343" cy="2032381"/>
          </a:xfrm>
        </p:grpSpPr>
        <p:sp>
          <p:nvSpPr>
            <p:cNvPr id="19" name="矩形 18"/>
            <p:cNvSpPr/>
            <p:nvPr/>
          </p:nvSpPr>
          <p:spPr>
            <a:xfrm>
              <a:off x="7810499" y="2891311"/>
              <a:ext cx="2584343" cy="20323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8109438" y="3144983"/>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a:t>
              </a:r>
              <a:endParaRPr lang="zh-TW" altLang="en-US" dirty="0">
                <a:solidFill>
                  <a:schemeClr val="tx1"/>
                </a:solidFill>
              </a:endParaRPr>
            </a:p>
          </p:txBody>
        </p:sp>
        <p:sp>
          <p:nvSpPr>
            <p:cNvPr id="21" name="橢圓 20"/>
            <p:cNvSpPr/>
            <p:nvPr/>
          </p:nvSpPr>
          <p:spPr>
            <a:xfrm>
              <a:off x="8750978" y="3618384"/>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R</a:t>
              </a:r>
              <a:endParaRPr lang="zh-TW" altLang="en-US" dirty="0">
                <a:solidFill>
                  <a:schemeClr val="tx1"/>
                </a:solidFill>
              </a:endParaRPr>
            </a:p>
          </p:txBody>
        </p:sp>
        <p:sp>
          <p:nvSpPr>
            <p:cNvPr id="22" name="橢圓 21"/>
            <p:cNvSpPr/>
            <p:nvPr/>
          </p:nvSpPr>
          <p:spPr>
            <a:xfrm>
              <a:off x="8926824" y="3812563"/>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a:t>
              </a:r>
              <a:endParaRPr lang="zh-TW" altLang="en-US" dirty="0">
                <a:solidFill>
                  <a:schemeClr val="tx1"/>
                </a:solidFill>
              </a:endParaRPr>
            </a:p>
          </p:txBody>
        </p:sp>
      </p:grpSp>
      <p:grpSp>
        <p:nvGrpSpPr>
          <p:cNvPr id="24" name="群組 23"/>
          <p:cNvGrpSpPr/>
          <p:nvPr/>
        </p:nvGrpSpPr>
        <p:grpSpPr>
          <a:xfrm>
            <a:off x="7418476" y="2424534"/>
            <a:ext cx="3942251" cy="2032381"/>
            <a:chOff x="7810499" y="2891311"/>
            <a:chExt cx="2584343" cy="2032381"/>
          </a:xfrm>
        </p:grpSpPr>
        <p:sp>
          <p:nvSpPr>
            <p:cNvPr id="25" name="矩形 24"/>
            <p:cNvSpPr/>
            <p:nvPr/>
          </p:nvSpPr>
          <p:spPr>
            <a:xfrm>
              <a:off x="7810499" y="2891311"/>
              <a:ext cx="2584343" cy="20323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p:nvSpPr>
          <p:spPr>
            <a:xfrm>
              <a:off x="8109438" y="3144983"/>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a:t>
              </a:r>
              <a:endParaRPr lang="zh-TW" altLang="en-US" dirty="0">
                <a:solidFill>
                  <a:schemeClr val="tx1"/>
                </a:solidFill>
              </a:endParaRPr>
            </a:p>
          </p:txBody>
        </p:sp>
        <p:sp>
          <p:nvSpPr>
            <p:cNvPr id="27" name="橢圓 26"/>
            <p:cNvSpPr/>
            <p:nvPr/>
          </p:nvSpPr>
          <p:spPr>
            <a:xfrm>
              <a:off x="8750978" y="3618384"/>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R</a:t>
              </a:r>
              <a:endParaRPr lang="zh-TW" altLang="en-US" dirty="0">
                <a:solidFill>
                  <a:schemeClr val="tx1"/>
                </a:solidFill>
              </a:endParaRPr>
            </a:p>
          </p:txBody>
        </p:sp>
        <p:sp>
          <p:nvSpPr>
            <p:cNvPr id="28" name="橢圓 27"/>
            <p:cNvSpPr/>
            <p:nvPr/>
          </p:nvSpPr>
          <p:spPr>
            <a:xfrm>
              <a:off x="8926824" y="3812563"/>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a:t>
              </a:r>
              <a:endParaRPr lang="zh-TW" altLang="en-US" dirty="0">
                <a:solidFill>
                  <a:schemeClr val="tx1"/>
                </a:solidFill>
              </a:endParaRPr>
            </a:p>
          </p:txBody>
        </p:sp>
      </p:grpSp>
      <p:grpSp>
        <p:nvGrpSpPr>
          <p:cNvPr id="29" name="群組 28"/>
          <p:cNvGrpSpPr/>
          <p:nvPr/>
        </p:nvGrpSpPr>
        <p:grpSpPr>
          <a:xfrm>
            <a:off x="7418476" y="4554557"/>
            <a:ext cx="2271085" cy="1170831"/>
            <a:chOff x="7810499" y="2891311"/>
            <a:chExt cx="2584343" cy="2032381"/>
          </a:xfrm>
        </p:grpSpPr>
        <p:sp>
          <p:nvSpPr>
            <p:cNvPr id="30" name="矩形 29"/>
            <p:cNvSpPr/>
            <p:nvPr/>
          </p:nvSpPr>
          <p:spPr>
            <a:xfrm>
              <a:off x="7810499" y="2891311"/>
              <a:ext cx="2584343" cy="20323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8109438" y="3144983"/>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a:t>
              </a:r>
              <a:endParaRPr lang="zh-TW" altLang="en-US" dirty="0">
                <a:solidFill>
                  <a:schemeClr val="tx1"/>
                </a:solidFill>
              </a:endParaRPr>
            </a:p>
          </p:txBody>
        </p:sp>
        <p:sp>
          <p:nvSpPr>
            <p:cNvPr id="32" name="橢圓 31"/>
            <p:cNvSpPr/>
            <p:nvPr/>
          </p:nvSpPr>
          <p:spPr>
            <a:xfrm>
              <a:off x="8750978" y="3618384"/>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R</a:t>
              </a:r>
              <a:endParaRPr lang="zh-TW" altLang="en-US" dirty="0">
                <a:solidFill>
                  <a:schemeClr val="tx1"/>
                </a:solidFill>
              </a:endParaRPr>
            </a:p>
          </p:txBody>
        </p:sp>
        <p:sp>
          <p:nvSpPr>
            <p:cNvPr id="33" name="橢圓 32"/>
            <p:cNvSpPr/>
            <p:nvPr/>
          </p:nvSpPr>
          <p:spPr>
            <a:xfrm>
              <a:off x="8926824" y="3812563"/>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a:t>
              </a:r>
              <a:endParaRPr lang="zh-TW" altLang="en-US" dirty="0">
                <a:solidFill>
                  <a:schemeClr val="tx1"/>
                </a:solidFill>
              </a:endParaRPr>
            </a:p>
          </p:txBody>
        </p:sp>
      </p:grpSp>
      <p:sp>
        <p:nvSpPr>
          <p:cNvPr id="34" name="文字方塊 33"/>
          <p:cNvSpPr txBox="1"/>
          <p:nvPr/>
        </p:nvSpPr>
        <p:spPr>
          <a:xfrm>
            <a:off x="384073" y="4410540"/>
            <a:ext cx="1190454" cy="369332"/>
          </a:xfrm>
          <a:prstGeom prst="rect">
            <a:avLst/>
          </a:prstGeom>
          <a:noFill/>
        </p:spPr>
        <p:txBody>
          <a:bodyPr wrap="none" rtlCol="0">
            <a:spAutoFit/>
          </a:bodyPr>
          <a:lstStyle/>
          <a:p>
            <a:r>
              <a:rPr lang="en-US" altLang="zh-TW" dirty="0" smtClean="0"/>
              <a:t>Composite</a:t>
            </a:r>
            <a:endParaRPr lang="zh-TW" altLang="en-US" dirty="0"/>
          </a:p>
        </p:txBody>
      </p:sp>
      <p:sp>
        <p:nvSpPr>
          <p:cNvPr id="35" name="文字方塊 34"/>
          <p:cNvSpPr txBox="1"/>
          <p:nvPr/>
        </p:nvSpPr>
        <p:spPr>
          <a:xfrm>
            <a:off x="1028274" y="5103220"/>
            <a:ext cx="577659" cy="369332"/>
          </a:xfrm>
          <a:prstGeom prst="rect">
            <a:avLst/>
          </a:prstGeom>
          <a:noFill/>
        </p:spPr>
        <p:txBody>
          <a:bodyPr wrap="none" rtlCol="0">
            <a:spAutoFit/>
          </a:bodyPr>
          <a:lstStyle/>
          <a:p>
            <a:r>
              <a:rPr lang="en-US" altLang="zh-TW" dirty="0" smtClean="0"/>
              <a:t>Leaf</a:t>
            </a:r>
            <a:endParaRPr lang="zh-TW" altLang="en-US" dirty="0"/>
          </a:p>
        </p:txBody>
      </p:sp>
      <p:sp>
        <p:nvSpPr>
          <p:cNvPr id="36" name="文字方塊 35"/>
          <p:cNvSpPr txBox="1"/>
          <p:nvPr/>
        </p:nvSpPr>
        <p:spPr>
          <a:xfrm>
            <a:off x="1028274" y="5624654"/>
            <a:ext cx="577659" cy="369332"/>
          </a:xfrm>
          <a:prstGeom prst="rect">
            <a:avLst/>
          </a:prstGeom>
          <a:noFill/>
        </p:spPr>
        <p:txBody>
          <a:bodyPr wrap="none" rtlCol="0">
            <a:spAutoFit/>
          </a:bodyPr>
          <a:lstStyle/>
          <a:p>
            <a:r>
              <a:rPr lang="en-US" altLang="zh-TW" dirty="0" smtClean="0"/>
              <a:t>Leaf</a:t>
            </a:r>
            <a:endParaRPr lang="zh-TW" altLang="en-US" dirty="0"/>
          </a:p>
        </p:txBody>
      </p:sp>
      <p:sp>
        <p:nvSpPr>
          <p:cNvPr id="37" name="文字方塊 36"/>
          <p:cNvSpPr txBox="1"/>
          <p:nvPr/>
        </p:nvSpPr>
        <p:spPr>
          <a:xfrm>
            <a:off x="1031333" y="6180805"/>
            <a:ext cx="577659" cy="369332"/>
          </a:xfrm>
          <a:prstGeom prst="rect">
            <a:avLst/>
          </a:prstGeom>
          <a:noFill/>
        </p:spPr>
        <p:txBody>
          <a:bodyPr wrap="none" rtlCol="0">
            <a:spAutoFit/>
          </a:bodyPr>
          <a:lstStyle/>
          <a:p>
            <a:r>
              <a:rPr lang="en-US" altLang="zh-TW" dirty="0" smtClean="0"/>
              <a:t>Leaf</a:t>
            </a:r>
            <a:endParaRPr lang="zh-TW" altLang="en-US" dirty="0"/>
          </a:p>
        </p:txBody>
      </p:sp>
    </p:spTree>
    <p:extLst>
      <p:ext uri="{BB962C8B-B14F-4D97-AF65-F5344CB8AC3E}">
        <p14:creationId xmlns:p14="http://schemas.microsoft.com/office/powerpoint/2010/main" val="417071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Structure</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5128" y="1837230"/>
            <a:ext cx="5671968" cy="2573026"/>
          </a:xfrm>
        </p:spPr>
      </p:pic>
      <p:grpSp>
        <p:nvGrpSpPr>
          <p:cNvPr id="5" name="群組 4"/>
          <p:cNvGrpSpPr/>
          <p:nvPr/>
        </p:nvGrpSpPr>
        <p:grpSpPr>
          <a:xfrm>
            <a:off x="6517096" y="3525253"/>
            <a:ext cx="5170706" cy="3078377"/>
            <a:chOff x="4133076" y="1828800"/>
            <a:chExt cx="7018367" cy="4178381"/>
          </a:xfrm>
        </p:grpSpPr>
        <p:sp>
          <p:nvSpPr>
            <p:cNvPr id="6" name="矩形 5"/>
            <p:cNvSpPr/>
            <p:nvPr/>
          </p:nvSpPr>
          <p:spPr>
            <a:xfrm>
              <a:off x="7916780" y="1828800"/>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7" name="矩形 6"/>
            <p:cNvSpPr/>
            <p:nvPr/>
          </p:nvSpPr>
          <p:spPr>
            <a:xfrm>
              <a:off x="5711637" y="2751217"/>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8" name="矩形 7"/>
            <p:cNvSpPr/>
            <p:nvPr/>
          </p:nvSpPr>
          <p:spPr>
            <a:xfrm>
              <a:off x="7030454" y="2762974"/>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9" name="矩形 8"/>
            <p:cNvSpPr/>
            <p:nvPr/>
          </p:nvSpPr>
          <p:spPr>
            <a:xfrm>
              <a:off x="8349271" y="2762974"/>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10" name="矩形 9"/>
            <p:cNvSpPr/>
            <p:nvPr/>
          </p:nvSpPr>
          <p:spPr>
            <a:xfrm>
              <a:off x="9668088" y="2751217"/>
              <a:ext cx="1332589"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11" name="直線接點 10"/>
            <p:cNvCxnSpPr>
              <a:stCxn id="6" idx="2"/>
              <a:endCxn id="7" idx="0"/>
            </p:cNvCxnSpPr>
            <p:nvPr/>
          </p:nvCxnSpPr>
          <p:spPr>
            <a:xfrm flipH="1">
              <a:off x="6198916" y="2265671"/>
              <a:ext cx="2205143" cy="485546"/>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p:cNvCxnSpPr>
              <a:stCxn id="6" idx="2"/>
              <a:endCxn id="8" idx="0"/>
            </p:cNvCxnSpPr>
            <p:nvPr/>
          </p:nvCxnSpPr>
          <p:spPr>
            <a:xfrm flipH="1">
              <a:off x="7517733" y="2265671"/>
              <a:ext cx="886326" cy="497303"/>
            </a:xfrm>
            <a:prstGeom prst="line">
              <a:avLst/>
            </a:prstGeom>
          </p:spPr>
          <p:style>
            <a:lnRef idx="1">
              <a:schemeClr val="dk1"/>
            </a:lnRef>
            <a:fillRef idx="0">
              <a:schemeClr val="dk1"/>
            </a:fillRef>
            <a:effectRef idx="0">
              <a:schemeClr val="dk1"/>
            </a:effectRef>
            <a:fontRef idx="minor">
              <a:schemeClr val="tx1"/>
            </a:fontRef>
          </p:style>
        </p:cxnSp>
        <p:cxnSp>
          <p:nvCxnSpPr>
            <p:cNvPr id="13" name="直線接點 12"/>
            <p:cNvCxnSpPr>
              <a:stCxn id="6" idx="2"/>
              <a:endCxn id="9" idx="0"/>
            </p:cNvCxnSpPr>
            <p:nvPr/>
          </p:nvCxnSpPr>
          <p:spPr>
            <a:xfrm>
              <a:off x="8404059" y="2265671"/>
              <a:ext cx="432491" cy="497303"/>
            </a:xfrm>
            <a:prstGeom prst="line">
              <a:avLst/>
            </a:prstGeom>
          </p:spPr>
          <p:style>
            <a:lnRef idx="1">
              <a:schemeClr val="dk1"/>
            </a:lnRef>
            <a:fillRef idx="0">
              <a:schemeClr val="dk1"/>
            </a:fillRef>
            <a:effectRef idx="0">
              <a:schemeClr val="dk1"/>
            </a:effectRef>
            <a:fontRef idx="minor">
              <a:schemeClr val="tx1"/>
            </a:fontRef>
          </p:style>
        </p:cxnSp>
        <p:cxnSp>
          <p:nvCxnSpPr>
            <p:cNvPr id="14" name="直線接點 13"/>
            <p:cNvCxnSpPr>
              <a:stCxn id="6" idx="2"/>
              <a:endCxn id="10" idx="0"/>
            </p:cNvCxnSpPr>
            <p:nvPr/>
          </p:nvCxnSpPr>
          <p:spPr>
            <a:xfrm>
              <a:off x="8404059" y="2265671"/>
              <a:ext cx="1930324" cy="485546"/>
            </a:xfrm>
            <a:prstGeom prst="line">
              <a:avLst/>
            </a:prstGeom>
          </p:spPr>
          <p:style>
            <a:lnRef idx="1">
              <a:schemeClr val="dk1"/>
            </a:lnRef>
            <a:fillRef idx="0">
              <a:schemeClr val="dk1"/>
            </a:fillRef>
            <a:effectRef idx="0">
              <a:schemeClr val="dk1"/>
            </a:effectRef>
            <a:fontRef idx="minor">
              <a:schemeClr val="tx1"/>
            </a:fontRef>
          </p:style>
        </p:cxnSp>
        <p:sp>
          <p:nvSpPr>
            <p:cNvPr id="15" name="矩形 14"/>
            <p:cNvSpPr/>
            <p:nvPr/>
          </p:nvSpPr>
          <p:spPr>
            <a:xfrm>
              <a:off x="4902158" y="3673634"/>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16" name="矩形 15"/>
            <p:cNvSpPr/>
            <p:nvPr/>
          </p:nvSpPr>
          <p:spPr>
            <a:xfrm>
              <a:off x="6543175" y="3685670"/>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17" name="直線接點 16"/>
            <p:cNvCxnSpPr>
              <a:stCxn id="7" idx="2"/>
              <a:endCxn id="15" idx="0"/>
            </p:cNvCxnSpPr>
            <p:nvPr/>
          </p:nvCxnSpPr>
          <p:spPr>
            <a:xfrm flipH="1">
              <a:off x="5389437" y="3188088"/>
              <a:ext cx="809479" cy="485546"/>
            </a:xfrm>
            <a:prstGeom prst="line">
              <a:avLst/>
            </a:prstGeom>
          </p:spPr>
          <p:style>
            <a:lnRef idx="1">
              <a:schemeClr val="dk1"/>
            </a:lnRef>
            <a:fillRef idx="0">
              <a:schemeClr val="dk1"/>
            </a:fillRef>
            <a:effectRef idx="0">
              <a:schemeClr val="dk1"/>
            </a:effectRef>
            <a:fontRef idx="minor">
              <a:schemeClr val="tx1"/>
            </a:fontRef>
          </p:style>
        </p:cxnSp>
        <p:cxnSp>
          <p:nvCxnSpPr>
            <p:cNvPr id="18" name="直線接點 17"/>
            <p:cNvCxnSpPr>
              <a:stCxn id="7" idx="2"/>
              <a:endCxn id="16" idx="0"/>
            </p:cNvCxnSpPr>
            <p:nvPr/>
          </p:nvCxnSpPr>
          <p:spPr>
            <a:xfrm>
              <a:off x="6198916" y="3188088"/>
              <a:ext cx="831538" cy="497582"/>
            </a:xfrm>
            <a:prstGeom prst="line">
              <a:avLst/>
            </a:prstGeom>
          </p:spPr>
          <p:style>
            <a:lnRef idx="1">
              <a:schemeClr val="dk1"/>
            </a:lnRef>
            <a:fillRef idx="0">
              <a:schemeClr val="dk1"/>
            </a:fillRef>
            <a:effectRef idx="0">
              <a:schemeClr val="dk1"/>
            </a:effectRef>
            <a:fontRef idx="minor">
              <a:schemeClr val="tx1"/>
            </a:fontRef>
          </p:style>
        </p:cxnSp>
        <p:sp>
          <p:nvSpPr>
            <p:cNvPr id="19" name="橢圓 18"/>
            <p:cNvSpPr/>
            <p:nvPr/>
          </p:nvSpPr>
          <p:spPr>
            <a:xfrm>
              <a:off x="4133076" y="4596051"/>
              <a:ext cx="1256361" cy="601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0" name="橢圓 19"/>
            <p:cNvSpPr/>
            <p:nvPr/>
          </p:nvSpPr>
          <p:spPr>
            <a:xfrm>
              <a:off x="4942555" y="5405602"/>
              <a:ext cx="1256361" cy="601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1" name="橢圓 20"/>
            <p:cNvSpPr/>
            <p:nvPr/>
          </p:nvSpPr>
          <p:spPr>
            <a:xfrm>
              <a:off x="7244402" y="4596051"/>
              <a:ext cx="1256361" cy="601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2" name="橢圓 21"/>
            <p:cNvSpPr/>
            <p:nvPr/>
          </p:nvSpPr>
          <p:spPr>
            <a:xfrm>
              <a:off x="6543175" y="5405601"/>
              <a:ext cx="1256361" cy="601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23" name="直線接點 22"/>
            <p:cNvCxnSpPr>
              <a:stCxn id="15" idx="2"/>
              <a:endCxn id="19" idx="0"/>
            </p:cNvCxnSpPr>
            <p:nvPr/>
          </p:nvCxnSpPr>
          <p:spPr>
            <a:xfrm flipH="1">
              <a:off x="4761257" y="4110505"/>
              <a:ext cx="628180" cy="485546"/>
            </a:xfrm>
            <a:prstGeom prst="line">
              <a:avLst/>
            </a:prstGeom>
          </p:spPr>
          <p:style>
            <a:lnRef idx="1">
              <a:schemeClr val="dk1"/>
            </a:lnRef>
            <a:fillRef idx="0">
              <a:schemeClr val="dk1"/>
            </a:fillRef>
            <a:effectRef idx="0">
              <a:schemeClr val="dk1"/>
            </a:effectRef>
            <a:fontRef idx="minor">
              <a:schemeClr val="tx1"/>
            </a:fontRef>
          </p:style>
        </p:cxnSp>
        <p:cxnSp>
          <p:nvCxnSpPr>
            <p:cNvPr id="24" name="直線接點 23"/>
            <p:cNvCxnSpPr>
              <a:stCxn id="15" idx="2"/>
              <a:endCxn id="20" idx="0"/>
            </p:cNvCxnSpPr>
            <p:nvPr/>
          </p:nvCxnSpPr>
          <p:spPr>
            <a:xfrm>
              <a:off x="5389437" y="4110505"/>
              <a:ext cx="181299" cy="1295097"/>
            </a:xfrm>
            <a:prstGeom prst="line">
              <a:avLst/>
            </a:prstGeom>
          </p:spPr>
          <p:style>
            <a:lnRef idx="1">
              <a:schemeClr val="dk1"/>
            </a:lnRef>
            <a:fillRef idx="0">
              <a:schemeClr val="dk1"/>
            </a:fillRef>
            <a:effectRef idx="0">
              <a:schemeClr val="dk1"/>
            </a:effectRef>
            <a:fontRef idx="minor">
              <a:schemeClr val="tx1"/>
            </a:fontRef>
          </p:style>
        </p:cxnSp>
        <p:cxnSp>
          <p:nvCxnSpPr>
            <p:cNvPr id="25" name="直線接點 24"/>
            <p:cNvCxnSpPr>
              <a:stCxn id="16" idx="2"/>
              <a:endCxn id="21" idx="0"/>
            </p:cNvCxnSpPr>
            <p:nvPr/>
          </p:nvCxnSpPr>
          <p:spPr>
            <a:xfrm>
              <a:off x="7030454" y="4122541"/>
              <a:ext cx="842129" cy="473510"/>
            </a:xfrm>
            <a:prstGeom prst="line">
              <a:avLst/>
            </a:prstGeom>
          </p:spPr>
          <p:style>
            <a:lnRef idx="1">
              <a:schemeClr val="dk1"/>
            </a:lnRef>
            <a:fillRef idx="0">
              <a:schemeClr val="dk1"/>
            </a:fillRef>
            <a:effectRef idx="0">
              <a:schemeClr val="dk1"/>
            </a:effectRef>
            <a:fontRef idx="minor">
              <a:schemeClr val="tx1"/>
            </a:fontRef>
          </p:style>
        </p:cxnSp>
        <p:cxnSp>
          <p:nvCxnSpPr>
            <p:cNvPr id="26" name="直線接點 25"/>
            <p:cNvCxnSpPr>
              <a:stCxn id="16" idx="2"/>
              <a:endCxn id="22" idx="0"/>
            </p:cNvCxnSpPr>
            <p:nvPr/>
          </p:nvCxnSpPr>
          <p:spPr>
            <a:xfrm>
              <a:off x="7030454" y="4122541"/>
              <a:ext cx="140902" cy="1283060"/>
            </a:xfrm>
            <a:prstGeom prst="line">
              <a:avLst/>
            </a:prstGeom>
          </p:spPr>
          <p:style>
            <a:lnRef idx="1">
              <a:schemeClr val="dk1"/>
            </a:lnRef>
            <a:fillRef idx="0">
              <a:schemeClr val="dk1"/>
            </a:fillRef>
            <a:effectRef idx="0">
              <a:schemeClr val="dk1"/>
            </a:effectRef>
            <a:fontRef idx="minor">
              <a:schemeClr val="tx1"/>
            </a:fontRef>
          </p:style>
        </p:cxnSp>
        <p:cxnSp>
          <p:nvCxnSpPr>
            <p:cNvPr id="27" name="直線接點 26"/>
            <p:cNvCxnSpPr>
              <a:stCxn id="8" idx="2"/>
            </p:cNvCxnSpPr>
            <p:nvPr/>
          </p:nvCxnSpPr>
          <p:spPr>
            <a:xfrm>
              <a:off x="7517733" y="3199845"/>
              <a:ext cx="1102571" cy="1090981"/>
            </a:xfrm>
            <a:prstGeom prst="line">
              <a:avLst/>
            </a:prstGeom>
          </p:spPr>
          <p:style>
            <a:lnRef idx="1">
              <a:schemeClr val="dk1"/>
            </a:lnRef>
            <a:fillRef idx="0">
              <a:schemeClr val="dk1"/>
            </a:fillRef>
            <a:effectRef idx="0">
              <a:schemeClr val="dk1"/>
            </a:effectRef>
            <a:fontRef idx="minor">
              <a:schemeClr val="tx1"/>
            </a:fontRef>
          </p:style>
        </p:cxnSp>
        <p:cxnSp>
          <p:nvCxnSpPr>
            <p:cNvPr id="28" name="直線接點 27"/>
            <p:cNvCxnSpPr>
              <a:stCxn id="9" idx="2"/>
            </p:cNvCxnSpPr>
            <p:nvPr/>
          </p:nvCxnSpPr>
          <p:spPr>
            <a:xfrm>
              <a:off x="8836550" y="3199845"/>
              <a:ext cx="711862" cy="1018736"/>
            </a:xfrm>
            <a:prstGeom prst="line">
              <a:avLst/>
            </a:prstGeom>
          </p:spPr>
          <p:style>
            <a:lnRef idx="1">
              <a:schemeClr val="dk1"/>
            </a:lnRef>
            <a:fillRef idx="0">
              <a:schemeClr val="dk1"/>
            </a:fillRef>
            <a:effectRef idx="0">
              <a:schemeClr val="dk1"/>
            </a:effectRef>
            <a:fontRef idx="minor">
              <a:schemeClr val="tx1"/>
            </a:fontRef>
          </p:style>
        </p:cxnSp>
        <p:cxnSp>
          <p:nvCxnSpPr>
            <p:cNvPr id="29" name="直線接點 28"/>
            <p:cNvCxnSpPr>
              <a:stCxn id="10" idx="2"/>
            </p:cNvCxnSpPr>
            <p:nvPr/>
          </p:nvCxnSpPr>
          <p:spPr>
            <a:xfrm>
              <a:off x="10334383" y="3188088"/>
              <a:ext cx="408843" cy="1102738"/>
            </a:xfrm>
            <a:prstGeom prst="line">
              <a:avLst/>
            </a:prstGeom>
          </p:spPr>
          <p:style>
            <a:lnRef idx="1">
              <a:schemeClr val="dk1"/>
            </a:lnRef>
            <a:fillRef idx="0">
              <a:schemeClr val="dk1"/>
            </a:fillRef>
            <a:effectRef idx="0">
              <a:schemeClr val="dk1"/>
            </a:effectRef>
            <a:fontRef idx="minor">
              <a:schemeClr val="tx1"/>
            </a:fontRef>
          </p:style>
        </p:cxnSp>
        <p:sp>
          <p:nvSpPr>
            <p:cNvPr id="31" name="文字方塊 30"/>
            <p:cNvSpPr txBox="1"/>
            <p:nvPr/>
          </p:nvSpPr>
          <p:spPr>
            <a:xfrm>
              <a:off x="9406272" y="4168613"/>
              <a:ext cx="868009" cy="355092"/>
            </a:xfrm>
            <a:prstGeom prst="rect">
              <a:avLst/>
            </a:prstGeom>
            <a:noFill/>
          </p:spPr>
          <p:txBody>
            <a:bodyPr wrap="square" rtlCol="0">
              <a:spAutoFit/>
            </a:bodyPr>
            <a:lstStyle/>
            <a:p>
              <a:r>
                <a:rPr lang="zh-TW" altLang="en-US" sz="1100" dirty="0" smtClean="0"/>
                <a:t>．．．</a:t>
              </a:r>
              <a:endParaRPr lang="zh-TW" altLang="en-US" sz="1100" dirty="0"/>
            </a:p>
          </p:txBody>
        </p:sp>
        <p:sp>
          <p:nvSpPr>
            <p:cNvPr id="32" name="文字方塊 31"/>
            <p:cNvSpPr txBox="1"/>
            <p:nvPr/>
          </p:nvSpPr>
          <p:spPr>
            <a:xfrm>
              <a:off x="10274280" y="4262367"/>
              <a:ext cx="877163" cy="369332"/>
            </a:xfrm>
            <a:prstGeom prst="rect">
              <a:avLst/>
            </a:prstGeom>
            <a:noFill/>
          </p:spPr>
          <p:txBody>
            <a:bodyPr wrap="none" rtlCol="0">
              <a:spAutoFit/>
            </a:bodyPr>
            <a:lstStyle/>
            <a:p>
              <a:r>
                <a:rPr lang="zh-TW" altLang="en-US" dirty="0" smtClean="0"/>
                <a:t>．．．</a:t>
              </a:r>
              <a:endParaRPr lang="zh-TW" altLang="en-US" dirty="0"/>
            </a:p>
          </p:txBody>
        </p:sp>
      </p:grpSp>
      <p:sp>
        <p:nvSpPr>
          <p:cNvPr id="33" name="矩形 32"/>
          <p:cNvSpPr/>
          <p:nvPr/>
        </p:nvSpPr>
        <p:spPr>
          <a:xfrm>
            <a:off x="3850383" y="4822781"/>
            <a:ext cx="717995" cy="321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34" name="橢圓 33"/>
          <p:cNvSpPr/>
          <p:nvPr/>
        </p:nvSpPr>
        <p:spPr>
          <a:xfrm>
            <a:off x="3746575" y="5683348"/>
            <a:ext cx="925610" cy="4432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35" name="文字方塊 34"/>
          <p:cNvSpPr txBox="1"/>
          <p:nvPr/>
        </p:nvSpPr>
        <p:spPr>
          <a:xfrm>
            <a:off x="4793500" y="4799045"/>
            <a:ext cx="1190454" cy="369332"/>
          </a:xfrm>
          <a:prstGeom prst="rect">
            <a:avLst/>
          </a:prstGeom>
          <a:noFill/>
        </p:spPr>
        <p:txBody>
          <a:bodyPr wrap="none" rtlCol="0">
            <a:spAutoFit/>
          </a:bodyPr>
          <a:lstStyle/>
          <a:p>
            <a:r>
              <a:rPr lang="en-US" altLang="zh-TW" dirty="0" smtClean="0"/>
              <a:t>Composite</a:t>
            </a:r>
            <a:endParaRPr lang="zh-TW" altLang="en-US" dirty="0"/>
          </a:p>
        </p:txBody>
      </p:sp>
      <p:sp>
        <p:nvSpPr>
          <p:cNvPr id="36" name="文字方塊 35"/>
          <p:cNvSpPr txBox="1"/>
          <p:nvPr/>
        </p:nvSpPr>
        <p:spPr>
          <a:xfrm>
            <a:off x="4788926" y="5720285"/>
            <a:ext cx="577659" cy="369332"/>
          </a:xfrm>
          <a:prstGeom prst="rect">
            <a:avLst/>
          </a:prstGeom>
          <a:noFill/>
        </p:spPr>
        <p:txBody>
          <a:bodyPr wrap="none" rtlCol="0">
            <a:spAutoFit/>
          </a:bodyPr>
          <a:lstStyle/>
          <a:p>
            <a:r>
              <a:rPr lang="en-US" altLang="zh-TW" dirty="0" smtClean="0"/>
              <a:t>Leaf</a:t>
            </a:r>
            <a:endParaRPr lang="zh-TW" altLang="en-US" dirty="0"/>
          </a:p>
        </p:txBody>
      </p:sp>
      <p:sp>
        <p:nvSpPr>
          <p:cNvPr id="37" name="橢圓 36"/>
          <p:cNvSpPr/>
          <p:nvPr/>
        </p:nvSpPr>
        <p:spPr>
          <a:xfrm>
            <a:off x="9701437" y="5305928"/>
            <a:ext cx="661273" cy="3166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Tree>
    <p:extLst>
      <p:ext uri="{BB962C8B-B14F-4D97-AF65-F5344CB8AC3E}">
        <p14:creationId xmlns:p14="http://schemas.microsoft.com/office/powerpoint/2010/main" val="278579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a:xfrm>
            <a:off x="845127" y="1828800"/>
            <a:ext cx="10515600" cy="5029200"/>
          </a:xfrm>
        </p:spPr>
        <p:txBody>
          <a:bodyPr>
            <a:normAutofit/>
          </a:bodyPr>
          <a:lstStyle/>
          <a:p>
            <a:r>
              <a:rPr lang="zh-TW" altLang="en-US" dirty="0"/>
              <a:t>菜單</a:t>
            </a:r>
            <a:endParaRPr lang="en-US" altLang="zh-TW" dirty="0" smtClean="0"/>
          </a:p>
          <a:p>
            <a:pPr lvl="1"/>
            <a:r>
              <a:rPr lang="zh-TW" altLang="en-US" dirty="0" smtClean="0"/>
              <a:t>早餐</a:t>
            </a:r>
            <a:endParaRPr lang="en-US" altLang="zh-TW" dirty="0" smtClean="0"/>
          </a:p>
          <a:p>
            <a:pPr lvl="2"/>
            <a:r>
              <a:rPr lang="zh-TW" altLang="en-US" dirty="0" smtClean="0"/>
              <a:t>吐司</a:t>
            </a:r>
            <a:endParaRPr lang="en-US" altLang="zh-TW" dirty="0" smtClean="0"/>
          </a:p>
          <a:p>
            <a:pPr lvl="3"/>
            <a:r>
              <a:rPr lang="zh-TW" altLang="en-US" dirty="0" smtClean="0"/>
              <a:t>蛋</a:t>
            </a:r>
            <a:r>
              <a:rPr lang="zh-TW" altLang="en-US" dirty="0"/>
              <a:t>吐司</a:t>
            </a:r>
            <a:endParaRPr lang="en-US" altLang="zh-TW" dirty="0" smtClean="0"/>
          </a:p>
          <a:p>
            <a:pPr lvl="3"/>
            <a:r>
              <a:rPr lang="zh-TW" altLang="en-US" dirty="0" smtClean="0"/>
              <a:t>巧克力吐司</a:t>
            </a:r>
            <a:endParaRPr lang="en-US" altLang="zh-TW" dirty="0"/>
          </a:p>
          <a:p>
            <a:pPr lvl="2"/>
            <a:r>
              <a:rPr lang="zh-TW" altLang="en-US" dirty="0" smtClean="0"/>
              <a:t>蛋餅</a:t>
            </a:r>
            <a:endParaRPr lang="en-US" altLang="zh-TW" dirty="0" smtClean="0"/>
          </a:p>
          <a:p>
            <a:pPr lvl="3"/>
            <a:r>
              <a:rPr lang="zh-TW" altLang="en-US" dirty="0" smtClean="0"/>
              <a:t>起司蛋餅</a:t>
            </a:r>
            <a:endParaRPr lang="en-US" altLang="zh-TW" dirty="0" smtClean="0"/>
          </a:p>
          <a:p>
            <a:pPr lvl="3"/>
            <a:r>
              <a:rPr lang="zh-TW" altLang="en-US" dirty="0" smtClean="0"/>
              <a:t>鮪魚蛋餅</a:t>
            </a:r>
            <a:endParaRPr lang="en-US" altLang="zh-TW" dirty="0" smtClean="0"/>
          </a:p>
          <a:p>
            <a:pPr lvl="1"/>
            <a:r>
              <a:rPr lang="zh-TW" altLang="en-US" dirty="0" smtClean="0"/>
              <a:t>午餐</a:t>
            </a:r>
            <a:endParaRPr lang="en-US" altLang="zh-TW" dirty="0" smtClean="0"/>
          </a:p>
          <a:p>
            <a:pPr lvl="2"/>
            <a:r>
              <a:rPr lang="en-US" altLang="zh-TW" dirty="0" smtClean="0"/>
              <a:t>...</a:t>
            </a:r>
          </a:p>
          <a:p>
            <a:pPr lvl="1"/>
            <a:r>
              <a:rPr lang="zh-TW" altLang="en-US" dirty="0" smtClean="0"/>
              <a:t>晚餐</a:t>
            </a:r>
            <a:endParaRPr lang="en-US" altLang="zh-TW" dirty="0" smtClean="0"/>
          </a:p>
          <a:p>
            <a:pPr lvl="2"/>
            <a:r>
              <a:rPr lang="en-US" altLang="zh-TW" dirty="0" smtClean="0"/>
              <a:t>…</a:t>
            </a:r>
          </a:p>
          <a:p>
            <a:pPr lvl="1"/>
            <a:r>
              <a:rPr lang="zh-TW" altLang="en-US" dirty="0" smtClean="0"/>
              <a:t>甜點</a:t>
            </a:r>
            <a:r>
              <a:rPr lang="en-US" altLang="zh-TW" dirty="0"/>
              <a:t>&amp;</a:t>
            </a:r>
            <a:r>
              <a:rPr lang="zh-TW" altLang="en-US" dirty="0" smtClean="0"/>
              <a:t>飲料</a:t>
            </a:r>
            <a:endParaRPr lang="en-US" altLang="zh-TW" dirty="0" smtClean="0"/>
          </a:p>
          <a:p>
            <a:pPr lvl="2"/>
            <a:r>
              <a:rPr lang="en-US" altLang="zh-TW" dirty="0" smtClean="0"/>
              <a:t>…</a:t>
            </a:r>
          </a:p>
        </p:txBody>
      </p:sp>
      <p:grpSp>
        <p:nvGrpSpPr>
          <p:cNvPr id="46" name="群組 45"/>
          <p:cNvGrpSpPr/>
          <p:nvPr/>
        </p:nvGrpSpPr>
        <p:grpSpPr>
          <a:xfrm>
            <a:off x="4133076" y="1828800"/>
            <a:ext cx="7018367" cy="4178381"/>
            <a:chOff x="4133076" y="1828800"/>
            <a:chExt cx="7018367" cy="4178381"/>
          </a:xfrm>
        </p:grpSpPr>
        <p:sp>
          <p:nvSpPr>
            <p:cNvPr id="4" name="矩形 3"/>
            <p:cNvSpPr/>
            <p:nvPr/>
          </p:nvSpPr>
          <p:spPr>
            <a:xfrm>
              <a:off x="7916780" y="1828800"/>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菜單</a:t>
              </a:r>
              <a:endParaRPr lang="zh-TW" altLang="en-US" dirty="0">
                <a:solidFill>
                  <a:schemeClr val="tx1"/>
                </a:solidFill>
              </a:endParaRPr>
            </a:p>
          </p:txBody>
        </p:sp>
        <p:sp>
          <p:nvSpPr>
            <p:cNvPr id="5" name="矩形 4"/>
            <p:cNvSpPr/>
            <p:nvPr/>
          </p:nvSpPr>
          <p:spPr>
            <a:xfrm>
              <a:off x="5711637" y="2751217"/>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早餐</a:t>
              </a:r>
              <a:endParaRPr lang="zh-TW" altLang="en-US" dirty="0">
                <a:solidFill>
                  <a:schemeClr val="tx1"/>
                </a:solidFill>
              </a:endParaRPr>
            </a:p>
          </p:txBody>
        </p:sp>
        <p:sp>
          <p:nvSpPr>
            <p:cNvPr id="6" name="矩形 5"/>
            <p:cNvSpPr/>
            <p:nvPr/>
          </p:nvSpPr>
          <p:spPr>
            <a:xfrm>
              <a:off x="7030454" y="2762974"/>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午餐</a:t>
              </a:r>
              <a:endParaRPr lang="zh-TW" altLang="en-US" dirty="0">
                <a:solidFill>
                  <a:schemeClr val="tx1"/>
                </a:solidFill>
              </a:endParaRPr>
            </a:p>
          </p:txBody>
        </p:sp>
        <p:sp>
          <p:nvSpPr>
            <p:cNvPr id="7" name="矩形 6"/>
            <p:cNvSpPr/>
            <p:nvPr/>
          </p:nvSpPr>
          <p:spPr>
            <a:xfrm>
              <a:off x="8349271" y="2762974"/>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晚餐</a:t>
              </a:r>
              <a:endParaRPr lang="zh-TW" altLang="en-US" dirty="0">
                <a:solidFill>
                  <a:schemeClr val="tx1"/>
                </a:solidFill>
              </a:endParaRPr>
            </a:p>
          </p:txBody>
        </p:sp>
        <p:sp>
          <p:nvSpPr>
            <p:cNvPr id="9" name="矩形 8"/>
            <p:cNvSpPr/>
            <p:nvPr/>
          </p:nvSpPr>
          <p:spPr>
            <a:xfrm>
              <a:off x="9668088" y="2751217"/>
              <a:ext cx="1332589"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甜點</a:t>
              </a:r>
              <a:r>
                <a:rPr lang="en-US" altLang="zh-TW" dirty="0" smtClean="0">
                  <a:solidFill>
                    <a:schemeClr val="tx1"/>
                  </a:solidFill>
                </a:rPr>
                <a:t>&amp;</a:t>
              </a:r>
              <a:r>
                <a:rPr lang="zh-TW" altLang="en-US" dirty="0">
                  <a:solidFill>
                    <a:schemeClr val="tx1"/>
                  </a:solidFill>
                </a:rPr>
                <a:t>飲料</a:t>
              </a:r>
            </a:p>
          </p:txBody>
        </p:sp>
        <p:cxnSp>
          <p:nvCxnSpPr>
            <p:cNvPr id="11" name="直線接點 10"/>
            <p:cNvCxnSpPr>
              <a:stCxn id="4" idx="2"/>
              <a:endCxn id="5" idx="0"/>
            </p:cNvCxnSpPr>
            <p:nvPr/>
          </p:nvCxnSpPr>
          <p:spPr>
            <a:xfrm flipH="1">
              <a:off x="6198916" y="2265671"/>
              <a:ext cx="2205143" cy="485546"/>
            </a:xfrm>
            <a:prstGeom prst="line">
              <a:avLst/>
            </a:prstGeom>
          </p:spPr>
          <p:style>
            <a:lnRef idx="1">
              <a:schemeClr val="dk1"/>
            </a:lnRef>
            <a:fillRef idx="0">
              <a:schemeClr val="dk1"/>
            </a:fillRef>
            <a:effectRef idx="0">
              <a:schemeClr val="dk1"/>
            </a:effectRef>
            <a:fontRef idx="minor">
              <a:schemeClr val="tx1"/>
            </a:fontRef>
          </p:style>
        </p:cxnSp>
        <p:cxnSp>
          <p:nvCxnSpPr>
            <p:cNvPr id="13" name="直線接點 12"/>
            <p:cNvCxnSpPr>
              <a:stCxn id="4" idx="2"/>
              <a:endCxn id="6" idx="0"/>
            </p:cNvCxnSpPr>
            <p:nvPr/>
          </p:nvCxnSpPr>
          <p:spPr>
            <a:xfrm flipH="1">
              <a:off x="7517733" y="2265671"/>
              <a:ext cx="886326" cy="497303"/>
            </a:xfrm>
            <a:prstGeom prst="line">
              <a:avLst/>
            </a:prstGeom>
          </p:spPr>
          <p:style>
            <a:lnRef idx="1">
              <a:schemeClr val="dk1"/>
            </a:lnRef>
            <a:fillRef idx="0">
              <a:schemeClr val="dk1"/>
            </a:fillRef>
            <a:effectRef idx="0">
              <a:schemeClr val="dk1"/>
            </a:effectRef>
            <a:fontRef idx="minor">
              <a:schemeClr val="tx1"/>
            </a:fontRef>
          </p:style>
        </p:cxnSp>
        <p:cxnSp>
          <p:nvCxnSpPr>
            <p:cNvPr id="15" name="直線接點 14"/>
            <p:cNvCxnSpPr>
              <a:stCxn id="4" idx="2"/>
              <a:endCxn id="7" idx="0"/>
            </p:cNvCxnSpPr>
            <p:nvPr/>
          </p:nvCxnSpPr>
          <p:spPr>
            <a:xfrm>
              <a:off x="8404059" y="2265671"/>
              <a:ext cx="432491" cy="497303"/>
            </a:xfrm>
            <a:prstGeom prst="line">
              <a:avLst/>
            </a:prstGeom>
          </p:spPr>
          <p:style>
            <a:lnRef idx="1">
              <a:schemeClr val="dk1"/>
            </a:lnRef>
            <a:fillRef idx="0">
              <a:schemeClr val="dk1"/>
            </a:fillRef>
            <a:effectRef idx="0">
              <a:schemeClr val="dk1"/>
            </a:effectRef>
            <a:fontRef idx="minor">
              <a:schemeClr val="tx1"/>
            </a:fontRef>
          </p:style>
        </p:cxnSp>
        <p:cxnSp>
          <p:nvCxnSpPr>
            <p:cNvPr id="17" name="直線接點 16"/>
            <p:cNvCxnSpPr>
              <a:stCxn id="4" idx="2"/>
              <a:endCxn id="9" idx="0"/>
            </p:cNvCxnSpPr>
            <p:nvPr/>
          </p:nvCxnSpPr>
          <p:spPr>
            <a:xfrm>
              <a:off x="8404059" y="2265671"/>
              <a:ext cx="1930324" cy="485546"/>
            </a:xfrm>
            <a:prstGeom prst="line">
              <a:avLst/>
            </a:prstGeom>
          </p:spPr>
          <p:style>
            <a:lnRef idx="1">
              <a:schemeClr val="dk1"/>
            </a:lnRef>
            <a:fillRef idx="0">
              <a:schemeClr val="dk1"/>
            </a:fillRef>
            <a:effectRef idx="0">
              <a:schemeClr val="dk1"/>
            </a:effectRef>
            <a:fontRef idx="minor">
              <a:schemeClr val="tx1"/>
            </a:fontRef>
          </p:style>
        </p:cxnSp>
        <p:sp>
          <p:nvSpPr>
            <p:cNvPr id="18" name="矩形 17"/>
            <p:cNvSpPr/>
            <p:nvPr/>
          </p:nvSpPr>
          <p:spPr>
            <a:xfrm>
              <a:off x="4902158" y="3673634"/>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吐司</a:t>
              </a:r>
              <a:endParaRPr lang="zh-TW" altLang="en-US" dirty="0">
                <a:solidFill>
                  <a:schemeClr val="tx1"/>
                </a:solidFill>
              </a:endParaRPr>
            </a:p>
          </p:txBody>
        </p:sp>
        <p:sp>
          <p:nvSpPr>
            <p:cNvPr id="19" name="矩形 18"/>
            <p:cNvSpPr/>
            <p:nvPr/>
          </p:nvSpPr>
          <p:spPr>
            <a:xfrm>
              <a:off x="6543175" y="3685670"/>
              <a:ext cx="974558" cy="43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蛋</a:t>
              </a:r>
              <a:r>
                <a:rPr lang="zh-TW" altLang="en-US" dirty="0">
                  <a:solidFill>
                    <a:schemeClr val="tx1"/>
                  </a:solidFill>
                </a:rPr>
                <a:t>餅</a:t>
              </a:r>
            </a:p>
          </p:txBody>
        </p:sp>
        <p:cxnSp>
          <p:nvCxnSpPr>
            <p:cNvPr id="21" name="直線接點 20"/>
            <p:cNvCxnSpPr>
              <a:stCxn id="5" idx="2"/>
              <a:endCxn id="18" idx="0"/>
            </p:cNvCxnSpPr>
            <p:nvPr/>
          </p:nvCxnSpPr>
          <p:spPr>
            <a:xfrm flipH="1">
              <a:off x="5389437" y="3188088"/>
              <a:ext cx="809479" cy="485546"/>
            </a:xfrm>
            <a:prstGeom prst="line">
              <a:avLst/>
            </a:prstGeom>
          </p:spPr>
          <p:style>
            <a:lnRef idx="1">
              <a:schemeClr val="dk1"/>
            </a:lnRef>
            <a:fillRef idx="0">
              <a:schemeClr val="dk1"/>
            </a:fillRef>
            <a:effectRef idx="0">
              <a:schemeClr val="dk1"/>
            </a:effectRef>
            <a:fontRef idx="minor">
              <a:schemeClr val="tx1"/>
            </a:fontRef>
          </p:style>
        </p:cxnSp>
        <p:cxnSp>
          <p:nvCxnSpPr>
            <p:cNvPr id="23" name="直線接點 22"/>
            <p:cNvCxnSpPr>
              <a:stCxn id="5" idx="2"/>
              <a:endCxn id="19" idx="0"/>
            </p:cNvCxnSpPr>
            <p:nvPr/>
          </p:nvCxnSpPr>
          <p:spPr>
            <a:xfrm>
              <a:off x="6198916" y="3188088"/>
              <a:ext cx="831538" cy="497582"/>
            </a:xfrm>
            <a:prstGeom prst="line">
              <a:avLst/>
            </a:prstGeom>
          </p:spPr>
          <p:style>
            <a:lnRef idx="1">
              <a:schemeClr val="dk1"/>
            </a:lnRef>
            <a:fillRef idx="0">
              <a:schemeClr val="dk1"/>
            </a:fillRef>
            <a:effectRef idx="0">
              <a:schemeClr val="dk1"/>
            </a:effectRef>
            <a:fontRef idx="minor">
              <a:schemeClr val="tx1"/>
            </a:fontRef>
          </p:style>
        </p:cxnSp>
        <p:sp>
          <p:nvSpPr>
            <p:cNvPr id="24" name="橢圓 23"/>
            <p:cNvSpPr/>
            <p:nvPr/>
          </p:nvSpPr>
          <p:spPr>
            <a:xfrm>
              <a:off x="4133076" y="4596051"/>
              <a:ext cx="1256361" cy="601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蛋吐司</a:t>
              </a:r>
              <a:endParaRPr lang="zh-TW" altLang="en-US" dirty="0">
                <a:solidFill>
                  <a:schemeClr val="tx1"/>
                </a:solidFill>
              </a:endParaRPr>
            </a:p>
          </p:txBody>
        </p:sp>
        <p:sp>
          <p:nvSpPr>
            <p:cNvPr id="25" name="橢圓 24"/>
            <p:cNvSpPr/>
            <p:nvPr/>
          </p:nvSpPr>
          <p:spPr>
            <a:xfrm>
              <a:off x="4942555" y="5405602"/>
              <a:ext cx="1256361" cy="601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巧克力吐司</a:t>
              </a:r>
              <a:endParaRPr lang="zh-TW" altLang="en-US" dirty="0">
                <a:solidFill>
                  <a:schemeClr val="tx1"/>
                </a:solidFill>
              </a:endParaRPr>
            </a:p>
          </p:txBody>
        </p:sp>
        <p:sp>
          <p:nvSpPr>
            <p:cNvPr id="26" name="橢圓 25"/>
            <p:cNvSpPr/>
            <p:nvPr/>
          </p:nvSpPr>
          <p:spPr>
            <a:xfrm>
              <a:off x="7244402" y="4596051"/>
              <a:ext cx="1256361" cy="601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起司蛋餅</a:t>
              </a:r>
              <a:endParaRPr lang="zh-TW" altLang="en-US" dirty="0">
                <a:solidFill>
                  <a:schemeClr val="tx1"/>
                </a:solidFill>
              </a:endParaRPr>
            </a:p>
          </p:txBody>
        </p:sp>
        <p:sp>
          <p:nvSpPr>
            <p:cNvPr id="27" name="橢圓 26"/>
            <p:cNvSpPr/>
            <p:nvPr/>
          </p:nvSpPr>
          <p:spPr>
            <a:xfrm>
              <a:off x="6543175" y="5405601"/>
              <a:ext cx="1256361" cy="601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鮪魚蛋餅</a:t>
              </a:r>
              <a:endParaRPr lang="zh-TW" altLang="en-US" dirty="0">
                <a:solidFill>
                  <a:schemeClr val="tx1"/>
                </a:solidFill>
              </a:endParaRPr>
            </a:p>
          </p:txBody>
        </p:sp>
        <p:cxnSp>
          <p:nvCxnSpPr>
            <p:cNvPr id="29" name="直線接點 28"/>
            <p:cNvCxnSpPr>
              <a:stCxn id="18" idx="2"/>
              <a:endCxn id="24" idx="0"/>
            </p:cNvCxnSpPr>
            <p:nvPr/>
          </p:nvCxnSpPr>
          <p:spPr>
            <a:xfrm flipH="1">
              <a:off x="4761257" y="4110505"/>
              <a:ext cx="628180" cy="485546"/>
            </a:xfrm>
            <a:prstGeom prst="line">
              <a:avLst/>
            </a:prstGeom>
          </p:spPr>
          <p:style>
            <a:lnRef idx="1">
              <a:schemeClr val="dk1"/>
            </a:lnRef>
            <a:fillRef idx="0">
              <a:schemeClr val="dk1"/>
            </a:fillRef>
            <a:effectRef idx="0">
              <a:schemeClr val="dk1"/>
            </a:effectRef>
            <a:fontRef idx="minor">
              <a:schemeClr val="tx1"/>
            </a:fontRef>
          </p:style>
        </p:cxnSp>
        <p:cxnSp>
          <p:nvCxnSpPr>
            <p:cNvPr id="31" name="直線接點 30"/>
            <p:cNvCxnSpPr>
              <a:stCxn id="18" idx="2"/>
              <a:endCxn id="25" idx="0"/>
            </p:cNvCxnSpPr>
            <p:nvPr/>
          </p:nvCxnSpPr>
          <p:spPr>
            <a:xfrm>
              <a:off x="5389437" y="4110505"/>
              <a:ext cx="181299" cy="1295097"/>
            </a:xfrm>
            <a:prstGeom prst="line">
              <a:avLst/>
            </a:prstGeom>
          </p:spPr>
          <p:style>
            <a:lnRef idx="1">
              <a:schemeClr val="dk1"/>
            </a:lnRef>
            <a:fillRef idx="0">
              <a:schemeClr val="dk1"/>
            </a:fillRef>
            <a:effectRef idx="0">
              <a:schemeClr val="dk1"/>
            </a:effectRef>
            <a:fontRef idx="minor">
              <a:schemeClr val="tx1"/>
            </a:fontRef>
          </p:style>
        </p:cxnSp>
        <p:cxnSp>
          <p:nvCxnSpPr>
            <p:cNvPr id="33" name="直線接點 32"/>
            <p:cNvCxnSpPr>
              <a:stCxn id="19" idx="2"/>
              <a:endCxn id="26" idx="0"/>
            </p:cNvCxnSpPr>
            <p:nvPr/>
          </p:nvCxnSpPr>
          <p:spPr>
            <a:xfrm>
              <a:off x="7030454" y="4122541"/>
              <a:ext cx="842129" cy="473510"/>
            </a:xfrm>
            <a:prstGeom prst="line">
              <a:avLst/>
            </a:prstGeom>
          </p:spPr>
          <p:style>
            <a:lnRef idx="1">
              <a:schemeClr val="dk1"/>
            </a:lnRef>
            <a:fillRef idx="0">
              <a:schemeClr val="dk1"/>
            </a:fillRef>
            <a:effectRef idx="0">
              <a:schemeClr val="dk1"/>
            </a:effectRef>
            <a:fontRef idx="minor">
              <a:schemeClr val="tx1"/>
            </a:fontRef>
          </p:style>
        </p:cxnSp>
        <p:cxnSp>
          <p:nvCxnSpPr>
            <p:cNvPr id="35" name="直線接點 34"/>
            <p:cNvCxnSpPr>
              <a:stCxn id="19" idx="2"/>
              <a:endCxn id="27" idx="0"/>
            </p:cNvCxnSpPr>
            <p:nvPr/>
          </p:nvCxnSpPr>
          <p:spPr>
            <a:xfrm>
              <a:off x="7030454" y="4122541"/>
              <a:ext cx="140902" cy="1283060"/>
            </a:xfrm>
            <a:prstGeom prst="line">
              <a:avLst/>
            </a:prstGeom>
          </p:spPr>
          <p:style>
            <a:lnRef idx="1">
              <a:schemeClr val="dk1"/>
            </a:lnRef>
            <a:fillRef idx="0">
              <a:schemeClr val="dk1"/>
            </a:fillRef>
            <a:effectRef idx="0">
              <a:schemeClr val="dk1"/>
            </a:effectRef>
            <a:fontRef idx="minor">
              <a:schemeClr val="tx1"/>
            </a:fontRef>
          </p:style>
        </p:cxnSp>
        <p:cxnSp>
          <p:nvCxnSpPr>
            <p:cNvPr id="38" name="直線接點 37"/>
            <p:cNvCxnSpPr>
              <a:stCxn id="6" idx="2"/>
            </p:cNvCxnSpPr>
            <p:nvPr/>
          </p:nvCxnSpPr>
          <p:spPr>
            <a:xfrm>
              <a:off x="7517733" y="3199845"/>
              <a:ext cx="1102571" cy="1090981"/>
            </a:xfrm>
            <a:prstGeom prst="line">
              <a:avLst/>
            </a:prstGeom>
          </p:spPr>
          <p:style>
            <a:lnRef idx="1">
              <a:schemeClr val="dk1"/>
            </a:lnRef>
            <a:fillRef idx="0">
              <a:schemeClr val="dk1"/>
            </a:fillRef>
            <a:effectRef idx="0">
              <a:schemeClr val="dk1"/>
            </a:effectRef>
            <a:fontRef idx="minor">
              <a:schemeClr val="tx1"/>
            </a:fontRef>
          </p:style>
        </p:cxnSp>
        <p:cxnSp>
          <p:nvCxnSpPr>
            <p:cNvPr id="40" name="直線接點 39"/>
            <p:cNvCxnSpPr>
              <a:stCxn id="7" idx="2"/>
            </p:cNvCxnSpPr>
            <p:nvPr/>
          </p:nvCxnSpPr>
          <p:spPr>
            <a:xfrm>
              <a:off x="8836550" y="3199845"/>
              <a:ext cx="711862" cy="1018736"/>
            </a:xfrm>
            <a:prstGeom prst="line">
              <a:avLst/>
            </a:prstGeom>
          </p:spPr>
          <p:style>
            <a:lnRef idx="1">
              <a:schemeClr val="dk1"/>
            </a:lnRef>
            <a:fillRef idx="0">
              <a:schemeClr val="dk1"/>
            </a:fillRef>
            <a:effectRef idx="0">
              <a:schemeClr val="dk1"/>
            </a:effectRef>
            <a:fontRef idx="minor">
              <a:schemeClr val="tx1"/>
            </a:fontRef>
          </p:style>
        </p:cxnSp>
        <p:cxnSp>
          <p:nvCxnSpPr>
            <p:cNvPr id="42" name="直線接點 41"/>
            <p:cNvCxnSpPr>
              <a:stCxn id="9" idx="2"/>
            </p:cNvCxnSpPr>
            <p:nvPr/>
          </p:nvCxnSpPr>
          <p:spPr>
            <a:xfrm>
              <a:off x="10334383" y="3188088"/>
              <a:ext cx="408843" cy="1102738"/>
            </a:xfrm>
            <a:prstGeom prst="line">
              <a:avLst/>
            </a:prstGeom>
          </p:spPr>
          <p:style>
            <a:lnRef idx="1">
              <a:schemeClr val="dk1"/>
            </a:lnRef>
            <a:fillRef idx="0">
              <a:schemeClr val="dk1"/>
            </a:fillRef>
            <a:effectRef idx="0">
              <a:schemeClr val="dk1"/>
            </a:effectRef>
            <a:fontRef idx="minor">
              <a:schemeClr val="tx1"/>
            </a:fontRef>
          </p:style>
        </p:cxnSp>
        <p:sp>
          <p:nvSpPr>
            <p:cNvPr id="43" name="文字方塊 42"/>
            <p:cNvSpPr txBox="1"/>
            <p:nvPr/>
          </p:nvSpPr>
          <p:spPr>
            <a:xfrm>
              <a:off x="8238804" y="4262367"/>
              <a:ext cx="877163" cy="369332"/>
            </a:xfrm>
            <a:prstGeom prst="rect">
              <a:avLst/>
            </a:prstGeom>
            <a:noFill/>
          </p:spPr>
          <p:txBody>
            <a:bodyPr wrap="none" rtlCol="0">
              <a:spAutoFit/>
            </a:bodyPr>
            <a:lstStyle/>
            <a:p>
              <a:r>
                <a:rPr lang="zh-TW" altLang="en-US" dirty="0" smtClean="0"/>
                <a:t>．．．</a:t>
              </a:r>
              <a:endParaRPr lang="zh-TW" altLang="en-US" dirty="0"/>
            </a:p>
          </p:txBody>
        </p:sp>
        <p:sp>
          <p:nvSpPr>
            <p:cNvPr id="44" name="文字方塊 43"/>
            <p:cNvSpPr txBox="1"/>
            <p:nvPr/>
          </p:nvSpPr>
          <p:spPr>
            <a:xfrm>
              <a:off x="9187834" y="4168612"/>
              <a:ext cx="877163" cy="369332"/>
            </a:xfrm>
            <a:prstGeom prst="rect">
              <a:avLst/>
            </a:prstGeom>
            <a:noFill/>
          </p:spPr>
          <p:txBody>
            <a:bodyPr wrap="none" rtlCol="0">
              <a:spAutoFit/>
            </a:bodyPr>
            <a:lstStyle/>
            <a:p>
              <a:r>
                <a:rPr lang="zh-TW" altLang="en-US" dirty="0" smtClean="0"/>
                <a:t>．．．</a:t>
              </a:r>
              <a:endParaRPr lang="zh-TW" altLang="en-US" dirty="0"/>
            </a:p>
          </p:txBody>
        </p:sp>
        <p:sp>
          <p:nvSpPr>
            <p:cNvPr id="45" name="文字方塊 44"/>
            <p:cNvSpPr txBox="1"/>
            <p:nvPr/>
          </p:nvSpPr>
          <p:spPr>
            <a:xfrm>
              <a:off x="10274280" y="4262367"/>
              <a:ext cx="877163" cy="369332"/>
            </a:xfrm>
            <a:prstGeom prst="rect">
              <a:avLst/>
            </a:prstGeom>
            <a:noFill/>
          </p:spPr>
          <p:txBody>
            <a:bodyPr wrap="none" rtlCol="0">
              <a:spAutoFit/>
            </a:bodyPr>
            <a:lstStyle/>
            <a:p>
              <a:r>
                <a:rPr lang="zh-TW" altLang="en-US" dirty="0" smtClean="0"/>
                <a:t>．．．</a:t>
              </a:r>
              <a:endParaRPr lang="zh-TW" altLang="en-US" dirty="0"/>
            </a:p>
          </p:txBody>
        </p:sp>
      </p:grpSp>
    </p:spTree>
    <p:extLst>
      <p:ext uri="{BB962C8B-B14F-4D97-AF65-F5344CB8AC3E}">
        <p14:creationId xmlns:p14="http://schemas.microsoft.com/office/powerpoint/2010/main" val="217754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Safety &amp; Transparency</a:t>
            </a:r>
            <a:endParaRPr lang="zh-TW" altLang="en-US" dirty="0"/>
          </a:p>
        </p:txBody>
      </p:sp>
      <p:grpSp>
        <p:nvGrpSpPr>
          <p:cNvPr id="38" name="群組 37"/>
          <p:cNvGrpSpPr/>
          <p:nvPr/>
        </p:nvGrpSpPr>
        <p:grpSpPr>
          <a:xfrm>
            <a:off x="-48228" y="2059780"/>
            <a:ext cx="12212978" cy="3889375"/>
            <a:chOff x="-48228" y="2059780"/>
            <a:chExt cx="12212978" cy="3889375"/>
          </a:xfrm>
        </p:grpSpPr>
        <p:grpSp>
          <p:nvGrpSpPr>
            <p:cNvPr id="32" name="群組 31"/>
            <p:cNvGrpSpPr/>
            <p:nvPr/>
          </p:nvGrpSpPr>
          <p:grpSpPr>
            <a:xfrm>
              <a:off x="2799339" y="2059780"/>
              <a:ext cx="6607175" cy="3889375"/>
              <a:chOff x="1223963" y="1052513"/>
              <a:chExt cx="6607175" cy="3889375"/>
            </a:xfrm>
          </p:grpSpPr>
          <p:grpSp>
            <p:nvGrpSpPr>
              <p:cNvPr id="4" name="群組 17"/>
              <p:cNvGrpSpPr>
                <a:grpSpLocks/>
              </p:cNvGrpSpPr>
              <p:nvPr/>
            </p:nvGrpSpPr>
            <p:grpSpPr bwMode="auto">
              <a:xfrm>
                <a:off x="1247775" y="1866900"/>
                <a:ext cx="3000375" cy="2803525"/>
                <a:chOff x="1835696" y="828228"/>
                <a:chExt cx="5832648" cy="4650680"/>
              </a:xfrm>
            </p:grpSpPr>
            <p:grpSp>
              <p:nvGrpSpPr>
                <p:cNvPr id="5" name="群組 5"/>
                <p:cNvGrpSpPr>
                  <a:grpSpLocks/>
                </p:cNvGrpSpPr>
                <p:nvPr/>
              </p:nvGrpSpPr>
              <p:grpSpPr bwMode="auto">
                <a:xfrm>
                  <a:off x="3384451" y="828228"/>
                  <a:ext cx="2736304" cy="1872208"/>
                  <a:chOff x="3059832" y="980728"/>
                  <a:chExt cx="2736304" cy="1872208"/>
                </a:xfrm>
              </p:grpSpPr>
              <p:sp>
                <p:nvSpPr>
                  <p:cNvPr id="14" name="矩形 13">
                    <a:extLst>
                      <a:ext uri="{FF2B5EF4-FFF2-40B4-BE49-F238E27FC236}">
                        <a16:creationId xmlns:a16="http://schemas.microsoft.com/office/drawing/2014/main" id="{A8E237E4-93EB-49F2-9F8F-BE960E4F435C}"/>
                      </a:ext>
                    </a:extLst>
                  </p:cNvPr>
                  <p:cNvSpPr/>
                  <p:nvPr/>
                </p:nvSpPr>
                <p:spPr>
                  <a:xfrm>
                    <a:off x="3060277" y="980728"/>
                    <a:ext cx="2737334" cy="1872387"/>
                  </a:xfrm>
                  <a:prstGeom prst="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r>
                      <a:rPr lang="en-US" altLang="zh-TW" sz="1400">
                        <a:solidFill>
                          <a:srgbClr val="000000"/>
                        </a:solidFill>
                        <a:ea typeface="ＭＳ Ｐゴシック" panose="020B0600070205080204" pitchFamily="34" charset="-128"/>
                      </a:rPr>
                      <a:t>+printStruct()</a:t>
                    </a:r>
                  </a:p>
                  <a:p>
                    <a:pPr eaLnBrk="1" hangingPunct="1">
                      <a:spcBef>
                        <a:spcPct val="0"/>
                      </a:spcBef>
                      <a:buFontTx/>
                      <a:buNone/>
                      <a:defRPr/>
                    </a:pPr>
                    <a:r>
                      <a:rPr lang="en-US" altLang="zh-TW" sz="1400">
                        <a:solidFill>
                          <a:srgbClr val="0000CC"/>
                        </a:solidFill>
                        <a:ea typeface="ＭＳ Ｐゴシック" panose="020B0600070205080204" pitchFamily="34" charset="-128"/>
                      </a:rPr>
                      <a:t>+add_child()</a:t>
                    </a:r>
                  </a:p>
                  <a:p>
                    <a:pPr eaLnBrk="1" hangingPunct="1">
                      <a:spcBef>
                        <a:spcPct val="0"/>
                      </a:spcBef>
                      <a:buFontTx/>
                      <a:buNone/>
                      <a:defRPr/>
                    </a:pPr>
                    <a:r>
                      <a:rPr lang="en-US" altLang="zh-TW" sz="1400">
                        <a:solidFill>
                          <a:srgbClr val="0000CC"/>
                        </a:solidFill>
                        <a:ea typeface="ＭＳ Ｐゴシック" panose="020B0600070205080204" pitchFamily="34" charset="-128"/>
                      </a:rPr>
                      <a:t>+Remove_child()</a:t>
                    </a:r>
                    <a:endParaRPr lang="zh-TW" altLang="en-US" sz="1400">
                      <a:solidFill>
                        <a:srgbClr val="0000CC"/>
                      </a:solidFill>
                      <a:ea typeface="ＭＳ Ｐゴシック" panose="020B0600070205080204" pitchFamily="34" charset="-128"/>
                    </a:endParaRPr>
                  </a:p>
                </p:txBody>
              </p:sp>
              <p:sp>
                <p:nvSpPr>
                  <p:cNvPr id="15" name="矩形 14">
                    <a:extLst>
                      <a:ext uri="{FF2B5EF4-FFF2-40B4-BE49-F238E27FC236}">
                        <a16:creationId xmlns:a16="http://schemas.microsoft.com/office/drawing/2014/main" id="{F7E3B68F-6841-41CD-995B-0B81F74DC4E3}"/>
                      </a:ext>
                    </a:extLst>
                  </p:cNvPr>
                  <p:cNvSpPr/>
                  <p:nvPr/>
                </p:nvSpPr>
                <p:spPr>
                  <a:xfrm>
                    <a:off x="3060277" y="980728"/>
                    <a:ext cx="2737334" cy="5767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zh-TW" sz="2000">
                        <a:solidFill>
                          <a:srgbClr val="000000"/>
                        </a:solidFill>
                        <a:ea typeface="ＭＳ Ｐゴシック" panose="020B0600070205080204" pitchFamily="34" charset="-128"/>
                      </a:rPr>
                      <a:t>Component</a:t>
                    </a:r>
                    <a:endParaRPr lang="zh-TW" altLang="en-US" sz="2000">
                      <a:solidFill>
                        <a:srgbClr val="000000"/>
                      </a:solidFill>
                      <a:ea typeface="ＭＳ Ｐゴシック" panose="020B0600070205080204" pitchFamily="34" charset="-128"/>
                    </a:endParaRPr>
                  </a:p>
                </p:txBody>
              </p:sp>
            </p:grpSp>
            <p:grpSp>
              <p:nvGrpSpPr>
                <p:cNvPr id="6" name="群組 6"/>
                <p:cNvGrpSpPr>
                  <a:grpSpLocks/>
                </p:cNvGrpSpPr>
                <p:nvPr/>
              </p:nvGrpSpPr>
              <p:grpSpPr bwMode="auto">
                <a:xfrm>
                  <a:off x="1835696" y="3606700"/>
                  <a:ext cx="2736304" cy="1872208"/>
                  <a:chOff x="3059832" y="980728"/>
                  <a:chExt cx="2736304" cy="1872208"/>
                </a:xfrm>
              </p:grpSpPr>
              <p:sp>
                <p:nvSpPr>
                  <p:cNvPr id="12" name="矩形 11">
                    <a:extLst>
                      <a:ext uri="{FF2B5EF4-FFF2-40B4-BE49-F238E27FC236}">
                        <a16:creationId xmlns:a16="http://schemas.microsoft.com/office/drawing/2014/main" id="{319D4D22-A125-46E5-BFEC-F31532C3BE07}"/>
                      </a:ext>
                    </a:extLst>
                  </p:cNvPr>
                  <p:cNvSpPr/>
                  <p:nvPr/>
                </p:nvSpPr>
                <p:spPr>
                  <a:xfrm>
                    <a:off x="3059832" y="980551"/>
                    <a:ext cx="2737334" cy="1872385"/>
                  </a:xfrm>
                  <a:prstGeom prst="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r>
                      <a:rPr lang="en-US" altLang="zh-TW" sz="1400">
                        <a:solidFill>
                          <a:srgbClr val="000000"/>
                        </a:solidFill>
                        <a:ea typeface="ＭＳ Ｐゴシック" panose="020B0600070205080204" pitchFamily="34" charset="-128"/>
                      </a:rPr>
                      <a:t>+printStruct()</a:t>
                    </a:r>
                  </a:p>
                  <a:p>
                    <a:pPr eaLnBrk="1" hangingPunct="1">
                      <a:spcBef>
                        <a:spcPct val="0"/>
                      </a:spcBef>
                      <a:buFontTx/>
                      <a:buNone/>
                      <a:defRPr/>
                    </a:pPr>
                    <a:r>
                      <a:rPr lang="en-US" altLang="zh-TW" sz="1400">
                        <a:solidFill>
                          <a:srgbClr val="000000"/>
                        </a:solidFill>
                        <a:ea typeface="ＭＳ Ｐゴシック" panose="020B0600070205080204" pitchFamily="34" charset="-128"/>
                      </a:rPr>
                      <a:t>+add_child()</a:t>
                    </a:r>
                  </a:p>
                  <a:p>
                    <a:pPr eaLnBrk="1" hangingPunct="1">
                      <a:spcBef>
                        <a:spcPct val="0"/>
                      </a:spcBef>
                      <a:buFontTx/>
                      <a:buNone/>
                      <a:defRPr/>
                    </a:pPr>
                    <a:r>
                      <a:rPr lang="en-US" altLang="zh-TW" sz="1400">
                        <a:solidFill>
                          <a:srgbClr val="000000"/>
                        </a:solidFill>
                        <a:ea typeface="ＭＳ Ｐゴシック" panose="020B0600070205080204" pitchFamily="34" charset="-128"/>
                      </a:rPr>
                      <a:t>+Remove_child()</a:t>
                    </a:r>
                    <a:endParaRPr lang="zh-TW" altLang="en-US" sz="1400">
                      <a:solidFill>
                        <a:srgbClr val="000000"/>
                      </a:solidFill>
                      <a:ea typeface="ＭＳ Ｐゴシック" panose="020B0600070205080204" pitchFamily="34" charset="-128"/>
                    </a:endParaRPr>
                  </a:p>
                </p:txBody>
              </p:sp>
              <p:sp>
                <p:nvSpPr>
                  <p:cNvPr id="13" name="矩形 12">
                    <a:extLst>
                      <a:ext uri="{FF2B5EF4-FFF2-40B4-BE49-F238E27FC236}">
                        <a16:creationId xmlns:a16="http://schemas.microsoft.com/office/drawing/2014/main" id="{C679A939-EA0B-479A-AE9D-FC4C0B73E41F}"/>
                      </a:ext>
                    </a:extLst>
                  </p:cNvPr>
                  <p:cNvSpPr/>
                  <p:nvPr/>
                </p:nvSpPr>
                <p:spPr>
                  <a:xfrm>
                    <a:off x="3059832" y="980551"/>
                    <a:ext cx="2737334" cy="576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zh-TW" sz="2000">
                        <a:solidFill>
                          <a:srgbClr val="000000"/>
                        </a:solidFill>
                        <a:ea typeface="ＭＳ Ｐゴシック" panose="020B0600070205080204" pitchFamily="34" charset="-128"/>
                      </a:rPr>
                      <a:t>Leaf</a:t>
                    </a:r>
                    <a:endParaRPr lang="zh-TW" altLang="en-US" sz="2000">
                      <a:solidFill>
                        <a:srgbClr val="000000"/>
                      </a:solidFill>
                      <a:ea typeface="ＭＳ Ｐゴシック" panose="020B0600070205080204" pitchFamily="34" charset="-128"/>
                    </a:endParaRPr>
                  </a:p>
                </p:txBody>
              </p:sp>
            </p:grpSp>
            <p:grpSp>
              <p:nvGrpSpPr>
                <p:cNvPr id="7" name="群組 10"/>
                <p:cNvGrpSpPr>
                  <a:grpSpLocks/>
                </p:cNvGrpSpPr>
                <p:nvPr/>
              </p:nvGrpSpPr>
              <p:grpSpPr bwMode="auto">
                <a:xfrm>
                  <a:off x="4932040" y="3606700"/>
                  <a:ext cx="2736304" cy="1872208"/>
                  <a:chOff x="3059832" y="980728"/>
                  <a:chExt cx="2736304" cy="1872208"/>
                </a:xfrm>
              </p:grpSpPr>
              <p:sp>
                <p:nvSpPr>
                  <p:cNvPr id="10" name="矩形 9">
                    <a:extLst>
                      <a:ext uri="{FF2B5EF4-FFF2-40B4-BE49-F238E27FC236}">
                        <a16:creationId xmlns:a16="http://schemas.microsoft.com/office/drawing/2014/main" id="{2EDE49F4-2014-4CE8-90BF-A765964A2E60}"/>
                      </a:ext>
                    </a:extLst>
                  </p:cNvPr>
                  <p:cNvSpPr/>
                  <p:nvPr/>
                </p:nvSpPr>
                <p:spPr>
                  <a:xfrm>
                    <a:off x="3058804" y="980551"/>
                    <a:ext cx="2737332" cy="1872385"/>
                  </a:xfrm>
                  <a:prstGeom prst="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r>
                      <a:rPr lang="en-US" altLang="zh-TW" sz="1400">
                        <a:solidFill>
                          <a:srgbClr val="000000"/>
                        </a:solidFill>
                        <a:ea typeface="ＭＳ Ｐゴシック" panose="020B0600070205080204" pitchFamily="34" charset="-128"/>
                      </a:rPr>
                      <a:t>+printStruct()</a:t>
                    </a:r>
                  </a:p>
                  <a:p>
                    <a:pPr eaLnBrk="1" hangingPunct="1">
                      <a:spcBef>
                        <a:spcPct val="0"/>
                      </a:spcBef>
                      <a:buFontTx/>
                      <a:buNone/>
                      <a:defRPr/>
                    </a:pPr>
                    <a:r>
                      <a:rPr lang="en-US" altLang="zh-TW" sz="1400">
                        <a:solidFill>
                          <a:srgbClr val="000000"/>
                        </a:solidFill>
                        <a:ea typeface="ＭＳ Ｐゴシック" panose="020B0600070205080204" pitchFamily="34" charset="-128"/>
                      </a:rPr>
                      <a:t>+add_child()</a:t>
                    </a:r>
                  </a:p>
                  <a:p>
                    <a:pPr eaLnBrk="1" hangingPunct="1">
                      <a:spcBef>
                        <a:spcPct val="0"/>
                      </a:spcBef>
                      <a:buFontTx/>
                      <a:buNone/>
                      <a:defRPr/>
                    </a:pPr>
                    <a:r>
                      <a:rPr lang="en-US" altLang="zh-TW" sz="1400">
                        <a:solidFill>
                          <a:srgbClr val="000000"/>
                        </a:solidFill>
                        <a:ea typeface="ＭＳ Ｐゴシック" panose="020B0600070205080204" pitchFamily="34" charset="-128"/>
                      </a:rPr>
                      <a:t>+Remove_child()</a:t>
                    </a:r>
                    <a:endParaRPr lang="zh-TW" altLang="en-US" sz="1400">
                      <a:solidFill>
                        <a:srgbClr val="000000"/>
                      </a:solidFill>
                      <a:ea typeface="ＭＳ Ｐゴシック" panose="020B0600070205080204" pitchFamily="34" charset="-128"/>
                    </a:endParaRPr>
                  </a:p>
                </p:txBody>
              </p:sp>
              <p:sp>
                <p:nvSpPr>
                  <p:cNvPr id="11" name="矩形 10">
                    <a:extLst>
                      <a:ext uri="{FF2B5EF4-FFF2-40B4-BE49-F238E27FC236}">
                        <a16:creationId xmlns:a16="http://schemas.microsoft.com/office/drawing/2014/main" id="{866DF171-EDD3-4F3E-B8F3-6585C2F847AE}"/>
                      </a:ext>
                    </a:extLst>
                  </p:cNvPr>
                  <p:cNvSpPr/>
                  <p:nvPr/>
                </p:nvSpPr>
                <p:spPr>
                  <a:xfrm>
                    <a:off x="3058804" y="980551"/>
                    <a:ext cx="2737332" cy="576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zh-TW" sz="2000">
                        <a:solidFill>
                          <a:srgbClr val="000000"/>
                        </a:solidFill>
                        <a:ea typeface="ＭＳ Ｐゴシック" panose="020B0600070205080204" pitchFamily="34" charset="-128"/>
                      </a:rPr>
                      <a:t>Composite</a:t>
                    </a:r>
                    <a:endParaRPr lang="zh-TW" altLang="en-US" sz="2000">
                      <a:solidFill>
                        <a:srgbClr val="000000"/>
                      </a:solidFill>
                      <a:ea typeface="ＭＳ Ｐゴシック" panose="020B0600070205080204" pitchFamily="34" charset="-128"/>
                    </a:endParaRPr>
                  </a:p>
                </p:txBody>
              </p:sp>
            </p:grpSp>
            <p:cxnSp>
              <p:nvCxnSpPr>
                <p:cNvPr id="8" name="直線單箭頭接點 7">
                  <a:extLst>
                    <a:ext uri="{FF2B5EF4-FFF2-40B4-BE49-F238E27FC236}">
                      <a16:creationId xmlns:a16="http://schemas.microsoft.com/office/drawing/2014/main" id="{DECF0AA8-6574-418F-B49F-B17B677BDA68}"/>
                    </a:ext>
                  </a:extLst>
                </p:cNvPr>
                <p:cNvCxnSpPr/>
                <p:nvPr/>
              </p:nvCxnSpPr>
              <p:spPr>
                <a:xfrm flipV="1">
                  <a:off x="3995936" y="2700615"/>
                  <a:ext cx="0" cy="90590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9" name="直線單箭頭接點 8">
                  <a:extLst>
                    <a:ext uri="{FF2B5EF4-FFF2-40B4-BE49-F238E27FC236}">
                      <a16:creationId xmlns:a16="http://schemas.microsoft.com/office/drawing/2014/main" id="{D32CA584-2C2A-4C62-B5BE-AC007529CCF0}"/>
                    </a:ext>
                  </a:extLst>
                </p:cNvPr>
                <p:cNvCxnSpPr/>
                <p:nvPr/>
              </p:nvCxnSpPr>
              <p:spPr>
                <a:xfrm flipV="1">
                  <a:off x="5437126" y="2700615"/>
                  <a:ext cx="0" cy="90590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grpSp>
          <p:grpSp>
            <p:nvGrpSpPr>
              <p:cNvPr id="16" name="群組 30"/>
              <p:cNvGrpSpPr>
                <a:grpSpLocks/>
              </p:cNvGrpSpPr>
              <p:nvPr/>
            </p:nvGrpSpPr>
            <p:grpSpPr bwMode="auto">
              <a:xfrm>
                <a:off x="4733925" y="1930400"/>
                <a:ext cx="3000375" cy="2803525"/>
                <a:chOff x="1835696" y="828228"/>
                <a:chExt cx="5832648" cy="4650680"/>
              </a:xfrm>
            </p:grpSpPr>
            <p:grpSp>
              <p:nvGrpSpPr>
                <p:cNvPr id="17" name="群組 31"/>
                <p:cNvGrpSpPr>
                  <a:grpSpLocks/>
                </p:cNvGrpSpPr>
                <p:nvPr/>
              </p:nvGrpSpPr>
              <p:grpSpPr bwMode="auto">
                <a:xfrm>
                  <a:off x="3384451" y="828228"/>
                  <a:ext cx="2736304" cy="1872208"/>
                  <a:chOff x="3059832" y="980728"/>
                  <a:chExt cx="2736304" cy="1872208"/>
                </a:xfrm>
              </p:grpSpPr>
              <p:sp>
                <p:nvSpPr>
                  <p:cNvPr id="26" name="矩形 25">
                    <a:extLst>
                      <a:ext uri="{FF2B5EF4-FFF2-40B4-BE49-F238E27FC236}">
                        <a16:creationId xmlns:a16="http://schemas.microsoft.com/office/drawing/2014/main" id="{A3DC3EE6-218A-4D69-88D1-01DE70ABB28B}"/>
                      </a:ext>
                    </a:extLst>
                  </p:cNvPr>
                  <p:cNvSpPr/>
                  <p:nvPr/>
                </p:nvSpPr>
                <p:spPr>
                  <a:xfrm>
                    <a:off x="3060277" y="980728"/>
                    <a:ext cx="2737334" cy="1872387"/>
                  </a:xfrm>
                  <a:prstGeom prst="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r>
                      <a:rPr lang="en-US" altLang="zh-TW" sz="1500">
                        <a:solidFill>
                          <a:srgbClr val="000000"/>
                        </a:solidFill>
                        <a:ea typeface="ＭＳ Ｐゴシック" panose="020B0600070205080204" pitchFamily="34" charset="-128"/>
                      </a:rPr>
                      <a:t>+printStruct()</a:t>
                    </a:r>
                  </a:p>
                </p:txBody>
              </p:sp>
              <p:sp>
                <p:nvSpPr>
                  <p:cNvPr id="27" name="矩形 26">
                    <a:extLst>
                      <a:ext uri="{FF2B5EF4-FFF2-40B4-BE49-F238E27FC236}">
                        <a16:creationId xmlns:a16="http://schemas.microsoft.com/office/drawing/2014/main" id="{14D97C2C-C32A-44CC-B7B3-2A8244E39C5F}"/>
                      </a:ext>
                    </a:extLst>
                  </p:cNvPr>
                  <p:cNvSpPr/>
                  <p:nvPr/>
                </p:nvSpPr>
                <p:spPr>
                  <a:xfrm>
                    <a:off x="3060277" y="980728"/>
                    <a:ext cx="2737334" cy="5767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zh-TW" sz="2000">
                        <a:solidFill>
                          <a:srgbClr val="000000"/>
                        </a:solidFill>
                        <a:ea typeface="ＭＳ Ｐゴシック" panose="020B0600070205080204" pitchFamily="34" charset="-128"/>
                      </a:rPr>
                      <a:t>Component</a:t>
                    </a:r>
                    <a:endParaRPr lang="zh-TW" altLang="en-US" sz="2000">
                      <a:solidFill>
                        <a:srgbClr val="000000"/>
                      </a:solidFill>
                      <a:ea typeface="ＭＳ Ｐゴシック" panose="020B0600070205080204" pitchFamily="34" charset="-128"/>
                    </a:endParaRPr>
                  </a:p>
                </p:txBody>
              </p:sp>
            </p:grpSp>
            <p:grpSp>
              <p:nvGrpSpPr>
                <p:cNvPr id="18" name="群組 32"/>
                <p:cNvGrpSpPr>
                  <a:grpSpLocks/>
                </p:cNvGrpSpPr>
                <p:nvPr/>
              </p:nvGrpSpPr>
              <p:grpSpPr bwMode="auto">
                <a:xfrm>
                  <a:off x="1835696" y="3606700"/>
                  <a:ext cx="2736304" cy="1872208"/>
                  <a:chOff x="3059832" y="980728"/>
                  <a:chExt cx="2736304" cy="1872208"/>
                </a:xfrm>
              </p:grpSpPr>
              <p:sp>
                <p:nvSpPr>
                  <p:cNvPr id="24" name="矩形 23">
                    <a:extLst>
                      <a:ext uri="{FF2B5EF4-FFF2-40B4-BE49-F238E27FC236}">
                        <a16:creationId xmlns:a16="http://schemas.microsoft.com/office/drawing/2014/main" id="{EB0B1BE6-F203-44BF-93BE-EE4DA1A42739}"/>
                      </a:ext>
                    </a:extLst>
                  </p:cNvPr>
                  <p:cNvSpPr/>
                  <p:nvPr/>
                </p:nvSpPr>
                <p:spPr>
                  <a:xfrm>
                    <a:off x="3059832" y="980551"/>
                    <a:ext cx="2737334" cy="1872385"/>
                  </a:xfrm>
                  <a:prstGeom prst="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r>
                      <a:rPr lang="en-US" altLang="zh-TW" sz="1500">
                        <a:solidFill>
                          <a:srgbClr val="000000"/>
                        </a:solidFill>
                        <a:ea typeface="ＭＳ Ｐゴシック" panose="020B0600070205080204" pitchFamily="34" charset="-128"/>
                      </a:rPr>
                      <a:t>+printStruct()</a:t>
                    </a:r>
                  </a:p>
                </p:txBody>
              </p:sp>
              <p:sp>
                <p:nvSpPr>
                  <p:cNvPr id="25" name="矩形 24">
                    <a:extLst>
                      <a:ext uri="{FF2B5EF4-FFF2-40B4-BE49-F238E27FC236}">
                        <a16:creationId xmlns:a16="http://schemas.microsoft.com/office/drawing/2014/main" id="{63AD0B5B-8874-483E-9EC5-FD07493ACC56}"/>
                      </a:ext>
                    </a:extLst>
                  </p:cNvPr>
                  <p:cNvSpPr/>
                  <p:nvPr/>
                </p:nvSpPr>
                <p:spPr>
                  <a:xfrm>
                    <a:off x="3059832" y="980551"/>
                    <a:ext cx="2737334" cy="576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zh-TW" sz="2000">
                        <a:solidFill>
                          <a:srgbClr val="000000"/>
                        </a:solidFill>
                        <a:ea typeface="ＭＳ Ｐゴシック" panose="020B0600070205080204" pitchFamily="34" charset="-128"/>
                      </a:rPr>
                      <a:t>Leaf</a:t>
                    </a:r>
                    <a:endParaRPr lang="zh-TW" altLang="en-US" sz="2000">
                      <a:solidFill>
                        <a:srgbClr val="000000"/>
                      </a:solidFill>
                      <a:ea typeface="ＭＳ Ｐゴシック" panose="020B0600070205080204" pitchFamily="34" charset="-128"/>
                    </a:endParaRPr>
                  </a:p>
                </p:txBody>
              </p:sp>
            </p:grpSp>
            <p:grpSp>
              <p:nvGrpSpPr>
                <p:cNvPr id="19" name="群組 33"/>
                <p:cNvGrpSpPr>
                  <a:grpSpLocks/>
                </p:cNvGrpSpPr>
                <p:nvPr/>
              </p:nvGrpSpPr>
              <p:grpSpPr bwMode="auto">
                <a:xfrm>
                  <a:off x="4932040" y="3606700"/>
                  <a:ext cx="2736304" cy="1872208"/>
                  <a:chOff x="3059832" y="980728"/>
                  <a:chExt cx="2736304" cy="1872208"/>
                </a:xfrm>
              </p:grpSpPr>
              <p:sp>
                <p:nvSpPr>
                  <p:cNvPr id="22" name="矩形 21">
                    <a:extLst>
                      <a:ext uri="{FF2B5EF4-FFF2-40B4-BE49-F238E27FC236}">
                        <a16:creationId xmlns:a16="http://schemas.microsoft.com/office/drawing/2014/main" id="{09B375B8-4337-4AC0-B6B8-DDE7A02A62A1}"/>
                      </a:ext>
                    </a:extLst>
                  </p:cNvPr>
                  <p:cNvSpPr/>
                  <p:nvPr/>
                </p:nvSpPr>
                <p:spPr>
                  <a:xfrm>
                    <a:off x="3058804" y="980551"/>
                    <a:ext cx="2737332" cy="1872385"/>
                  </a:xfrm>
                  <a:prstGeom prst="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endParaRPr lang="en-US" altLang="zh-TW" sz="1500">
                      <a:solidFill>
                        <a:srgbClr val="000000"/>
                      </a:solidFill>
                      <a:ea typeface="ＭＳ Ｐゴシック" panose="020B0600070205080204" pitchFamily="34" charset="-128"/>
                    </a:endParaRPr>
                  </a:p>
                  <a:p>
                    <a:pPr eaLnBrk="1" hangingPunct="1">
                      <a:spcBef>
                        <a:spcPct val="0"/>
                      </a:spcBef>
                      <a:buFontTx/>
                      <a:buNone/>
                      <a:defRPr/>
                    </a:pPr>
                    <a:r>
                      <a:rPr lang="en-US" altLang="zh-TW" sz="1400">
                        <a:solidFill>
                          <a:srgbClr val="000000"/>
                        </a:solidFill>
                        <a:ea typeface="ＭＳ Ｐゴシック" panose="020B0600070205080204" pitchFamily="34" charset="-128"/>
                      </a:rPr>
                      <a:t>+printStruct()</a:t>
                    </a:r>
                  </a:p>
                  <a:p>
                    <a:pPr eaLnBrk="1" hangingPunct="1">
                      <a:spcBef>
                        <a:spcPct val="0"/>
                      </a:spcBef>
                      <a:buFontTx/>
                      <a:buNone/>
                      <a:defRPr/>
                    </a:pPr>
                    <a:r>
                      <a:rPr lang="en-US" altLang="zh-TW" sz="1400">
                        <a:solidFill>
                          <a:srgbClr val="0000CC"/>
                        </a:solidFill>
                        <a:ea typeface="ＭＳ Ｐゴシック" panose="020B0600070205080204" pitchFamily="34" charset="-128"/>
                      </a:rPr>
                      <a:t>+add_child()</a:t>
                    </a:r>
                  </a:p>
                  <a:p>
                    <a:pPr eaLnBrk="1" hangingPunct="1">
                      <a:spcBef>
                        <a:spcPct val="0"/>
                      </a:spcBef>
                      <a:buFontTx/>
                      <a:buNone/>
                      <a:defRPr/>
                    </a:pPr>
                    <a:r>
                      <a:rPr lang="en-US" altLang="zh-TW" sz="1400">
                        <a:solidFill>
                          <a:srgbClr val="0000CC"/>
                        </a:solidFill>
                        <a:ea typeface="ＭＳ Ｐゴシック" panose="020B0600070205080204" pitchFamily="34" charset="-128"/>
                      </a:rPr>
                      <a:t>+Remove_child()</a:t>
                    </a:r>
                    <a:endParaRPr lang="zh-TW" altLang="en-US" sz="1400">
                      <a:solidFill>
                        <a:srgbClr val="0000CC"/>
                      </a:solidFill>
                      <a:ea typeface="ＭＳ Ｐゴシック" panose="020B0600070205080204" pitchFamily="34" charset="-128"/>
                    </a:endParaRPr>
                  </a:p>
                </p:txBody>
              </p:sp>
              <p:sp>
                <p:nvSpPr>
                  <p:cNvPr id="23" name="矩形 22">
                    <a:extLst>
                      <a:ext uri="{FF2B5EF4-FFF2-40B4-BE49-F238E27FC236}">
                        <a16:creationId xmlns:a16="http://schemas.microsoft.com/office/drawing/2014/main" id="{53D23283-7EFA-458E-8732-B04AF112E4A5}"/>
                      </a:ext>
                    </a:extLst>
                  </p:cNvPr>
                  <p:cNvSpPr/>
                  <p:nvPr/>
                </p:nvSpPr>
                <p:spPr>
                  <a:xfrm>
                    <a:off x="3058804" y="980551"/>
                    <a:ext cx="2737332" cy="576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zh-TW" sz="2000">
                        <a:solidFill>
                          <a:srgbClr val="000000"/>
                        </a:solidFill>
                        <a:ea typeface="ＭＳ Ｐゴシック" panose="020B0600070205080204" pitchFamily="34" charset="-128"/>
                      </a:rPr>
                      <a:t>Composite</a:t>
                    </a:r>
                    <a:endParaRPr lang="zh-TW" altLang="en-US" sz="2000">
                      <a:solidFill>
                        <a:srgbClr val="000000"/>
                      </a:solidFill>
                      <a:ea typeface="ＭＳ Ｐゴシック" panose="020B0600070205080204" pitchFamily="34" charset="-128"/>
                    </a:endParaRPr>
                  </a:p>
                </p:txBody>
              </p:sp>
            </p:grpSp>
            <p:cxnSp>
              <p:nvCxnSpPr>
                <p:cNvPr id="20" name="直線單箭頭接點 19">
                  <a:extLst>
                    <a:ext uri="{FF2B5EF4-FFF2-40B4-BE49-F238E27FC236}">
                      <a16:creationId xmlns:a16="http://schemas.microsoft.com/office/drawing/2014/main" id="{C4F04793-0C7D-419B-B5B2-4C3F4081D256}"/>
                    </a:ext>
                  </a:extLst>
                </p:cNvPr>
                <p:cNvCxnSpPr/>
                <p:nvPr/>
              </p:nvCxnSpPr>
              <p:spPr>
                <a:xfrm flipV="1">
                  <a:off x="3995936" y="2700615"/>
                  <a:ext cx="0" cy="90590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直線單箭頭接點 20">
                  <a:extLst>
                    <a:ext uri="{FF2B5EF4-FFF2-40B4-BE49-F238E27FC236}">
                      <a16:creationId xmlns:a16="http://schemas.microsoft.com/office/drawing/2014/main" id="{05B10AC0-3983-4D96-9956-35B45965FD82}"/>
                    </a:ext>
                  </a:extLst>
                </p:cNvPr>
                <p:cNvCxnSpPr/>
                <p:nvPr/>
              </p:nvCxnSpPr>
              <p:spPr>
                <a:xfrm flipV="1">
                  <a:off x="5437126" y="2700615"/>
                  <a:ext cx="0" cy="90590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grpSp>
          <p:sp>
            <p:nvSpPr>
              <p:cNvPr id="28" name="文字方塊 42"/>
              <p:cNvSpPr txBox="1">
                <a:spLocks noChangeArrowheads="1"/>
              </p:cNvSpPr>
              <p:nvPr/>
            </p:nvSpPr>
            <p:spPr bwMode="auto">
              <a:xfrm>
                <a:off x="2005013" y="1249363"/>
                <a:ext cx="1670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2100" b="1">
                    <a:solidFill>
                      <a:srgbClr val="FF0000"/>
                    </a:solidFill>
                    <a:latin typeface="Calibri" panose="020F0502020204030204" pitchFamily="34" charset="0"/>
                    <a:ea typeface="新細明體" panose="02020500000000000000" pitchFamily="18" charset="-120"/>
                  </a:rPr>
                  <a:t>Transparency</a:t>
                </a:r>
                <a:endParaRPr lang="zh-TW" altLang="en-US" sz="2100" b="1">
                  <a:solidFill>
                    <a:srgbClr val="FF0000"/>
                  </a:solidFill>
                  <a:latin typeface="Calibri" panose="020F0502020204030204" pitchFamily="34" charset="0"/>
                  <a:ea typeface="新細明體" panose="02020500000000000000" pitchFamily="18" charset="-120"/>
                </a:endParaRPr>
              </a:p>
            </p:txBody>
          </p:sp>
          <p:sp>
            <p:nvSpPr>
              <p:cNvPr id="29" name="文字方塊 43"/>
              <p:cNvSpPr txBox="1">
                <a:spLocks noChangeArrowheads="1"/>
              </p:cNvSpPr>
              <p:nvPr/>
            </p:nvSpPr>
            <p:spPr bwMode="auto">
              <a:xfrm>
                <a:off x="5888038" y="1270000"/>
                <a:ext cx="8778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2100" b="1">
                    <a:solidFill>
                      <a:srgbClr val="FF0000"/>
                    </a:solidFill>
                    <a:latin typeface="Calibri" panose="020F0502020204030204" pitchFamily="34" charset="0"/>
                    <a:ea typeface="新細明體" panose="02020500000000000000" pitchFamily="18" charset="-120"/>
                  </a:rPr>
                  <a:t>Safety</a:t>
                </a:r>
                <a:endParaRPr lang="zh-TW" altLang="en-US" sz="2100" b="1">
                  <a:solidFill>
                    <a:srgbClr val="FF0000"/>
                  </a:solidFill>
                  <a:latin typeface="Calibri" panose="020F0502020204030204" pitchFamily="34" charset="0"/>
                  <a:ea typeface="新細明體" panose="02020500000000000000" pitchFamily="18" charset="-120"/>
                </a:endParaRPr>
              </a:p>
            </p:txBody>
          </p:sp>
          <p:sp>
            <p:nvSpPr>
              <p:cNvPr id="30" name="矩形 29">
                <a:extLst>
                  <a:ext uri="{FF2B5EF4-FFF2-40B4-BE49-F238E27FC236}">
                    <a16:creationId xmlns:a16="http://schemas.microsoft.com/office/drawing/2014/main" id="{CF4C10B0-84D9-4007-BBAF-B75B93DE1AC7}"/>
                  </a:ext>
                </a:extLst>
              </p:cNvPr>
              <p:cNvSpPr/>
              <p:nvPr/>
            </p:nvSpPr>
            <p:spPr>
              <a:xfrm>
                <a:off x="1223963" y="1052513"/>
                <a:ext cx="3192462" cy="3889375"/>
              </a:xfrm>
              <a:prstGeom prst="rect">
                <a:avLst/>
              </a:prstGeom>
              <a:noFill/>
              <a:ln>
                <a:solidFill>
                  <a:srgbClr val="0000CC"/>
                </a:solidFill>
              </a:ln>
            </p:spPr>
            <p:style>
              <a:lnRef idx="2">
                <a:schemeClr val="accent2"/>
              </a:lnRef>
              <a:fillRef idx="1">
                <a:schemeClr val="lt1"/>
              </a:fillRef>
              <a:effectRef idx="0">
                <a:schemeClr val="accent2"/>
              </a:effectRef>
              <a:fontRef idx="minor">
                <a:schemeClr val="dk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endParaRPr lang="zh-TW" altLang="en-US">
                  <a:solidFill>
                    <a:srgbClr val="000000"/>
                  </a:solidFill>
                  <a:ea typeface="ＭＳ Ｐゴシック" panose="020B0600070205080204" pitchFamily="34" charset="-128"/>
                </a:endParaRPr>
              </a:p>
            </p:txBody>
          </p:sp>
          <p:sp>
            <p:nvSpPr>
              <p:cNvPr id="31" name="矩形 30">
                <a:extLst>
                  <a:ext uri="{FF2B5EF4-FFF2-40B4-BE49-F238E27FC236}">
                    <a16:creationId xmlns:a16="http://schemas.microsoft.com/office/drawing/2014/main" id="{4A36DFC2-7C5E-487F-B0FC-54B7119D19EF}"/>
                  </a:ext>
                </a:extLst>
              </p:cNvPr>
              <p:cNvSpPr/>
              <p:nvPr/>
            </p:nvSpPr>
            <p:spPr>
              <a:xfrm>
                <a:off x="4638675" y="1052513"/>
                <a:ext cx="3192463" cy="3889375"/>
              </a:xfrm>
              <a:prstGeom prst="rect">
                <a:avLst/>
              </a:prstGeom>
              <a:noFill/>
              <a:ln>
                <a:solidFill>
                  <a:srgbClr val="0000CC"/>
                </a:solidFill>
              </a:ln>
            </p:spPr>
            <p:style>
              <a:lnRef idx="2">
                <a:schemeClr val="accent2"/>
              </a:lnRef>
              <a:fillRef idx="1">
                <a:schemeClr val="lt1"/>
              </a:fillRef>
              <a:effectRef idx="0">
                <a:schemeClr val="accent2"/>
              </a:effectRef>
              <a:fontRef idx="minor">
                <a:schemeClr val="dk1"/>
              </a:fontRef>
            </p:style>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endParaRPr lang="zh-TW" altLang="en-US">
                  <a:solidFill>
                    <a:srgbClr val="000000"/>
                  </a:solidFill>
                  <a:ea typeface="ＭＳ Ｐゴシック" panose="020B0600070205080204" pitchFamily="34" charset="-128"/>
                </a:endParaRPr>
              </a:p>
            </p:txBody>
          </p:sp>
        </p:grpSp>
        <p:pic>
          <p:nvPicPr>
            <p:cNvPr id="34" name="圖片 33"/>
            <p:cNvPicPr>
              <a:picLocks noChangeAspect="1"/>
            </p:cNvPicPr>
            <p:nvPr/>
          </p:nvPicPr>
          <p:blipFill>
            <a:blip r:embed="rId2"/>
            <a:stretch>
              <a:fillRect/>
            </a:stretch>
          </p:blipFill>
          <p:spPr>
            <a:xfrm>
              <a:off x="-48228" y="2059780"/>
              <a:ext cx="3121423" cy="3633531"/>
            </a:xfrm>
            <a:prstGeom prst="rect">
              <a:avLst/>
            </a:prstGeom>
          </p:spPr>
        </p:pic>
        <p:pic>
          <p:nvPicPr>
            <p:cNvPr id="37" name="圖片 36"/>
            <p:cNvPicPr>
              <a:picLocks noChangeAspect="1"/>
            </p:cNvPicPr>
            <p:nvPr/>
          </p:nvPicPr>
          <p:blipFill>
            <a:blip r:embed="rId3"/>
            <a:stretch>
              <a:fillRect/>
            </a:stretch>
          </p:blipFill>
          <p:spPr>
            <a:xfrm>
              <a:off x="9281092" y="2059780"/>
              <a:ext cx="2883658" cy="2127688"/>
            </a:xfrm>
            <a:prstGeom prst="rect">
              <a:avLst/>
            </a:prstGeom>
          </p:spPr>
        </p:pic>
      </p:grpSp>
    </p:spTree>
    <p:extLst>
      <p:ext uri="{BB962C8B-B14F-4D97-AF65-F5344CB8AC3E}">
        <p14:creationId xmlns:p14="http://schemas.microsoft.com/office/powerpoint/2010/main" val="4043654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Code of Example</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14686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Flyweight</a:t>
            </a:r>
            <a:endParaRPr lang="zh-TW" altLang="en-US" dirty="0"/>
          </a:p>
        </p:txBody>
      </p:sp>
      <p:sp>
        <p:nvSpPr>
          <p:cNvPr id="3" name="內容版面配置區 2"/>
          <p:cNvSpPr>
            <a:spLocks noGrp="1"/>
          </p:cNvSpPr>
          <p:nvPr>
            <p:ph idx="1"/>
          </p:nvPr>
        </p:nvSpPr>
        <p:spPr/>
        <p:txBody>
          <a:bodyPr/>
          <a:lstStyle/>
          <a:p>
            <a:r>
              <a:rPr lang="en-US" altLang="zh-TW" dirty="0" smtClean="0"/>
              <a:t>Intent</a:t>
            </a:r>
          </a:p>
          <a:p>
            <a:pPr lvl="1"/>
            <a:r>
              <a:rPr lang="en-US" altLang="zh-TW" dirty="0"/>
              <a:t>Use sharing to support large numbers of fine-grained objects efficiently. </a:t>
            </a:r>
            <a:endParaRPr lang="en-US" altLang="zh-TW"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643" y="3292081"/>
            <a:ext cx="4364341" cy="2789087"/>
          </a:xfrm>
          <a:prstGeom prst="rect">
            <a:avLst/>
          </a:prstGeom>
        </p:spPr>
      </p:pic>
    </p:spTree>
    <p:extLst>
      <p:ext uri="{BB962C8B-B14F-4D97-AF65-F5344CB8AC3E}">
        <p14:creationId xmlns:p14="http://schemas.microsoft.com/office/powerpoint/2010/main" val="404511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83529" y="4273061"/>
            <a:ext cx="1591407" cy="2347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Flyweight</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85" y="1345168"/>
            <a:ext cx="4019121" cy="2568470"/>
          </a:xfrm>
          <a:prstGeom prst="rect">
            <a:avLst/>
          </a:prstGeom>
        </p:spPr>
      </p:pic>
      <p:sp>
        <p:nvSpPr>
          <p:cNvPr id="7" name="橢圓 6"/>
          <p:cNvSpPr/>
          <p:nvPr/>
        </p:nvSpPr>
        <p:spPr>
          <a:xfrm>
            <a:off x="1758462" y="4378711"/>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sp>
        <p:nvSpPr>
          <p:cNvPr id="8" name="橢圓 7"/>
          <p:cNvSpPr/>
          <p:nvPr/>
        </p:nvSpPr>
        <p:spPr>
          <a:xfrm>
            <a:off x="2264020" y="4378711"/>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2767379" y="4378711"/>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sp>
        <p:nvSpPr>
          <p:cNvPr id="14" name="文字方塊 13"/>
          <p:cNvSpPr txBox="1"/>
          <p:nvPr/>
        </p:nvSpPr>
        <p:spPr>
          <a:xfrm>
            <a:off x="518748" y="3903729"/>
            <a:ext cx="1213794" cy="369332"/>
          </a:xfrm>
          <a:prstGeom prst="rect">
            <a:avLst/>
          </a:prstGeom>
          <a:noFill/>
        </p:spPr>
        <p:txBody>
          <a:bodyPr wrap="none" rtlCol="0">
            <a:spAutoFit/>
          </a:bodyPr>
          <a:lstStyle/>
          <a:p>
            <a:r>
              <a:rPr lang="en-US" altLang="zh-TW" dirty="0" smtClean="0"/>
              <a:t>Suppose</a:t>
            </a:r>
            <a:r>
              <a:rPr lang="zh-TW" altLang="en-US" dirty="0" smtClean="0"/>
              <a:t>：</a:t>
            </a:r>
            <a:endParaRPr lang="zh-TW" altLang="en-US" dirty="0"/>
          </a:p>
        </p:txBody>
      </p:sp>
      <p:sp>
        <p:nvSpPr>
          <p:cNvPr id="35" name="橢圓 34"/>
          <p:cNvSpPr/>
          <p:nvPr/>
        </p:nvSpPr>
        <p:spPr>
          <a:xfrm>
            <a:off x="1758462" y="4849226"/>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36" name="橢圓 35"/>
          <p:cNvSpPr/>
          <p:nvPr/>
        </p:nvSpPr>
        <p:spPr>
          <a:xfrm>
            <a:off x="2264020" y="4849226"/>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37" name="橢圓 36"/>
          <p:cNvSpPr/>
          <p:nvPr/>
        </p:nvSpPr>
        <p:spPr>
          <a:xfrm>
            <a:off x="2767379" y="4845240"/>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42" name="橢圓 41"/>
          <p:cNvSpPr/>
          <p:nvPr/>
        </p:nvSpPr>
        <p:spPr>
          <a:xfrm>
            <a:off x="1758462" y="6177640"/>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x</a:t>
            </a:r>
            <a:endParaRPr lang="zh-TW" altLang="en-US" dirty="0">
              <a:solidFill>
                <a:schemeClr val="tx1"/>
              </a:solidFill>
            </a:endParaRPr>
          </a:p>
        </p:txBody>
      </p:sp>
      <p:sp>
        <p:nvSpPr>
          <p:cNvPr id="43" name="橢圓 42"/>
          <p:cNvSpPr/>
          <p:nvPr/>
        </p:nvSpPr>
        <p:spPr>
          <a:xfrm>
            <a:off x="2264020" y="6177640"/>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y</a:t>
            </a:r>
            <a:endParaRPr lang="zh-TW" altLang="en-US" dirty="0">
              <a:solidFill>
                <a:schemeClr val="tx1"/>
              </a:solidFill>
            </a:endParaRPr>
          </a:p>
        </p:txBody>
      </p:sp>
      <p:sp>
        <p:nvSpPr>
          <p:cNvPr id="44" name="橢圓 43"/>
          <p:cNvSpPr/>
          <p:nvPr/>
        </p:nvSpPr>
        <p:spPr>
          <a:xfrm>
            <a:off x="2767379" y="6173654"/>
            <a:ext cx="351692" cy="3516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z</a:t>
            </a:r>
            <a:endParaRPr lang="zh-TW" altLang="en-US" dirty="0">
              <a:solidFill>
                <a:schemeClr val="tx1"/>
              </a:solidFill>
            </a:endParaRPr>
          </a:p>
        </p:txBody>
      </p:sp>
      <p:sp>
        <p:nvSpPr>
          <p:cNvPr id="45" name="文字方塊 44"/>
          <p:cNvSpPr txBox="1"/>
          <p:nvPr/>
        </p:nvSpPr>
        <p:spPr>
          <a:xfrm>
            <a:off x="2318679" y="5199439"/>
            <a:ext cx="242374" cy="923330"/>
          </a:xfrm>
          <a:prstGeom prst="rect">
            <a:avLst/>
          </a:prstGeom>
          <a:noFill/>
        </p:spPr>
        <p:txBody>
          <a:bodyPr wrap="none" rtlCol="0">
            <a:spAutoFit/>
          </a:bodyPr>
          <a:lstStyle/>
          <a:p>
            <a:r>
              <a:rPr lang="en-US" altLang="zh-TW" dirty="0" smtClean="0"/>
              <a:t>.</a:t>
            </a:r>
          </a:p>
          <a:p>
            <a:r>
              <a:rPr lang="en-US" altLang="zh-TW" dirty="0" smtClean="0"/>
              <a:t>.</a:t>
            </a:r>
          </a:p>
          <a:p>
            <a:r>
              <a:rPr lang="en-US" altLang="zh-TW" dirty="0"/>
              <a:t>.</a:t>
            </a:r>
            <a:endParaRPr lang="zh-TW" altLang="en-US" dirty="0"/>
          </a:p>
        </p:txBody>
      </p:sp>
      <p:sp>
        <p:nvSpPr>
          <p:cNvPr id="3" name="文字方塊 2"/>
          <p:cNvSpPr txBox="1"/>
          <p:nvPr/>
        </p:nvSpPr>
        <p:spPr>
          <a:xfrm>
            <a:off x="6629399" y="365760"/>
            <a:ext cx="4193931" cy="6129050"/>
          </a:xfrm>
          <a:prstGeom prst="rect">
            <a:avLst/>
          </a:prstGeom>
          <a:noFill/>
        </p:spPr>
        <p:txBody>
          <a:bodyPr wrap="square" rtlCol="0">
            <a:spAutoFit/>
          </a:bodyPr>
          <a:lstStyle/>
          <a:p>
            <a:pPr>
              <a:lnSpc>
                <a:spcPct val="150000"/>
              </a:lnSpc>
              <a:spcBef>
                <a:spcPts val="1200"/>
              </a:spcBef>
            </a:pPr>
            <a:r>
              <a:rPr lang="en-US" altLang="zh-TW" sz="2400" dirty="0"/>
              <a:t>The class structure for these objects is shown next. Glyph is the abstract class for graphical objects, some of which may be flyweights. Operations that may depend on extrinsic state have it passed to them as a parameter. For example, Draw and Intersects must know which context the glyph is in before they can do their job. </a:t>
            </a:r>
            <a:endParaRPr lang="zh-TW" altLang="en-US" sz="2400" dirty="0"/>
          </a:p>
        </p:txBody>
      </p:sp>
      <p:sp>
        <p:nvSpPr>
          <p:cNvPr id="5" name="橢圓 4"/>
          <p:cNvSpPr/>
          <p:nvPr/>
        </p:nvSpPr>
        <p:spPr>
          <a:xfrm>
            <a:off x="6945923" y="1691322"/>
            <a:ext cx="211015" cy="2869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橢圓 45"/>
          <p:cNvSpPr/>
          <p:nvPr/>
        </p:nvSpPr>
        <p:spPr>
          <a:xfrm>
            <a:off x="9771185" y="604006"/>
            <a:ext cx="211015" cy="2869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10039883" y="604005"/>
            <a:ext cx="211015" cy="2869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10359336" y="2242305"/>
            <a:ext cx="211015" cy="2869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a:stCxn id="46" idx="2"/>
            <a:endCxn id="36" idx="7"/>
          </p:cNvCxnSpPr>
          <p:nvPr/>
        </p:nvCxnSpPr>
        <p:spPr>
          <a:xfrm flipH="1">
            <a:off x="2564208" y="747480"/>
            <a:ext cx="7206977" cy="4153250"/>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直線接點 52"/>
          <p:cNvCxnSpPr>
            <a:stCxn id="47" idx="4"/>
            <a:endCxn id="36" idx="7"/>
          </p:cNvCxnSpPr>
          <p:nvPr/>
        </p:nvCxnSpPr>
        <p:spPr>
          <a:xfrm flipH="1">
            <a:off x="2564208" y="890952"/>
            <a:ext cx="7581183" cy="4009778"/>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直線接點 54"/>
          <p:cNvCxnSpPr>
            <a:stCxn id="5" idx="2"/>
          </p:cNvCxnSpPr>
          <p:nvPr/>
        </p:nvCxnSpPr>
        <p:spPr>
          <a:xfrm flipH="1">
            <a:off x="2561053" y="1834796"/>
            <a:ext cx="4384870" cy="3065934"/>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直線接點 56"/>
          <p:cNvCxnSpPr>
            <a:stCxn id="48" idx="2"/>
            <a:endCxn id="36" idx="7"/>
          </p:cNvCxnSpPr>
          <p:nvPr/>
        </p:nvCxnSpPr>
        <p:spPr>
          <a:xfrm flipH="1">
            <a:off x="2564208" y="2385779"/>
            <a:ext cx="7795128" cy="2514951"/>
          </a:xfrm>
          <a:prstGeom prst="line">
            <a:avLst/>
          </a:prstGeom>
        </p:spPr>
        <p:style>
          <a:lnRef idx="1">
            <a:schemeClr val="accent2"/>
          </a:lnRef>
          <a:fillRef idx="0">
            <a:schemeClr val="accent2"/>
          </a:fillRef>
          <a:effectRef idx="0">
            <a:schemeClr val="accent2"/>
          </a:effectRef>
          <a:fontRef idx="minor">
            <a:schemeClr val="tx1"/>
          </a:fontRef>
        </p:style>
      </p:cxnSp>
      <p:sp>
        <p:nvSpPr>
          <p:cNvPr id="58" name="橢圓 57"/>
          <p:cNvSpPr/>
          <p:nvPr/>
        </p:nvSpPr>
        <p:spPr>
          <a:xfrm>
            <a:off x="8229201" y="3356307"/>
            <a:ext cx="211015" cy="2869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p:cNvSpPr/>
          <p:nvPr/>
        </p:nvSpPr>
        <p:spPr>
          <a:xfrm>
            <a:off x="7379279" y="5551537"/>
            <a:ext cx="211015" cy="2869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p:cNvSpPr/>
          <p:nvPr/>
        </p:nvSpPr>
        <p:spPr>
          <a:xfrm>
            <a:off x="8717375" y="4470310"/>
            <a:ext cx="211015" cy="2869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2" name="直線接點 61"/>
          <p:cNvCxnSpPr>
            <a:stCxn id="58" idx="2"/>
            <a:endCxn id="42" idx="7"/>
          </p:cNvCxnSpPr>
          <p:nvPr/>
        </p:nvCxnSpPr>
        <p:spPr>
          <a:xfrm flipH="1">
            <a:off x="2058650" y="3499781"/>
            <a:ext cx="6170551" cy="2729363"/>
          </a:xfrm>
          <a:prstGeom prst="line">
            <a:avLst/>
          </a:prstGeom>
        </p:spPr>
        <p:style>
          <a:lnRef idx="1">
            <a:schemeClr val="accent2"/>
          </a:lnRef>
          <a:fillRef idx="0">
            <a:schemeClr val="accent2"/>
          </a:fillRef>
          <a:effectRef idx="0">
            <a:schemeClr val="accent2"/>
          </a:effectRef>
          <a:fontRef idx="minor">
            <a:schemeClr val="tx1"/>
          </a:fontRef>
        </p:style>
      </p:cxnSp>
      <p:cxnSp>
        <p:nvCxnSpPr>
          <p:cNvPr id="66" name="直線接點 65"/>
          <p:cNvCxnSpPr>
            <a:stCxn id="60" idx="2"/>
            <a:endCxn id="42" idx="7"/>
          </p:cNvCxnSpPr>
          <p:nvPr/>
        </p:nvCxnSpPr>
        <p:spPr>
          <a:xfrm flipH="1">
            <a:off x="2058650" y="4613784"/>
            <a:ext cx="6658725" cy="1615360"/>
          </a:xfrm>
          <a:prstGeom prst="line">
            <a:avLst/>
          </a:prstGeom>
        </p:spPr>
        <p:style>
          <a:lnRef idx="1">
            <a:schemeClr val="accent2"/>
          </a:lnRef>
          <a:fillRef idx="0">
            <a:schemeClr val="accent2"/>
          </a:fillRef>
          <a:effectRef idx="0">
            <a:schemeClr val="accent2"/>
          </a:effectRef>
          <a:fontRef idx="minor">
            <a:schemeClr val="tx1"/>
          </a:fontRef>
        </p:style>
      </p:cxnSp>
      <p:cxnSp>
        <p:nvCxnSpPr>
          <p:cNvPr id="68" name="直線接點 67"/>
          <p:cNvCxnSpPr>
            <a:stCxn id="59" idx="2"/>
            <a:endCxn id="42" idx="7"/>
          </p:cNvCxnSpPr>
          <p:nvPr/>
        </p:nvCxnSpPr>
        <p:spPr>
          <a:xfrm flipH="1">
            <a:off x="2058650" y="5695011"/>
            <a:ext cx="5320629" cy="53413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2617791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TM02900720[[fn=要素]]</Template>
  <TotalTime>177</TotalTime>
  <Words>465</Words>
  <Application>Microsoft Office PowerPoint</Application>
  <PresentationFormat>寬螢幕</PresentationFormat>
  <Paragraphs>153</Paragraphs>
  <Slides>16</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ＭＳ Ｐゴシック</vt:lpstr>
      <vt:lpstr>新細明體</vt:lpstr>
      <vt:lpstr>Calibri</vt:lpstr>
      <vt:lpstr>Calibri Light</vt:lpstr>
      <vt:lpstr>Times New Roman</vt:lpstr>
      <vt:lpstr>Wingdings 2</vt:lpstr>
      <vt:lpstr>HDOfficeLightV0</vt:lpstr>
      <vt:lpstr>Composite、Flyweight、Chain of Responsibility</vt:lpstr>
      <vt:lpstr>Composite</vt:lpstr>
      <vt:lpstr>Composite</vt:lpstr>
      <vt:lpstr>Structure</vt:lpstr>
      <vt:lpstr>Example</vt:lpstr>
      <vt:lpstr>Safety &amp; Transparency</vt:lpstr>
      <vt:lpstr>Code of Example</vt:lpstr>
      <vt:lpstr>Flyweight</vt:lpstr>
      <vt:lpstr>Flyweight</vt:lpstr>
      <vt:lpstr>Structure</vt:lpstr>
      <vt:lpstr>Example</vt:lpstr>
      <vt:lpstr>Code of Example</vt:lpstr>
      <vt:lpstr>Chain of Responsibility </vt:lpstr>
      <vt:lpstr>Structure </vt:lpstr>
      <vt:lpstr>Example</vt:lpstr>
      <vt:lpstr>Code of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2019/10/30</dc:title>
  <dc:creator>YuChen-Peng</dc:creator>
  <cp:lastModifiedBy>YuChen-Peng</cp:lastModifiedBy>
  <cp:revision>18</cp:revision>
  <dcterms:created xsi:type="dcterms:W3CDTF">2019-10-30T07:15:50Z</dcterms:created>
  <dcterms:modified xsi:type="dcterms:W3CDTF">2019-10-30T10:21:36Z</dcterms:modified>
</cp:coreProperties>
</file>