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8"/>
  </p:notesMasterIdLst>
  <p:sldIdLst>
    <p:sldId id="256" r:id="rId2"/>
    <p:sldId id="257" r:id="rId3"/>
    <p:sldId id="276" r:id="rId4"/>
    <p:sldId id="277" r:id="rId5"/>
    <p:sldId id="278" r:id="rId6"/>
    <p:sldId id="279" r:id="rId7"/>
    <p:sldId id="280" r:id="rId8"/>
    <p:sldId id="281" r:id="rId9"/>
    <p:sldId id="283" r:id="rId10"/>
    <p:sldId id="300" r:id="rId11"/>
    <p:sldId id="301" r:id="rId12"/>
    <p:sldId id="302" r:id="rId13"/>
    <p:sldId id="303" r:id="rId14"/>
    <p:sldId id="261" r:id="rId15"/>
    <p:sldId id="285" r:id="rId16"/>
    <p:sldId id="284" r:id="rId17"/>
    <p:sldId id="264" r:id="rId18"/>
    <p:sldId id="286" r:id="rId19"/>
    <p:sldId id="289" r:id="rId20"/>
    <p:sldId id="287" r:id="rId21"/>
    <p:sldId id="290" r:id="rId22"/>
    <p:sldId id="291" r:id="rId23"/>
    <p:sldId id="288" r:id="rId24"/>
    <p:sldId id="298" r:id="rId25"/>
    <p:sldId id="269" r:id="rId26"/>
    <p:sldId id="294" r:id="rId27"/>
    <p:sldId id="295" r:id="rId28"/>
    <p:sldId id="299" r:id="rId29"/>
    <p:sldId id="296" r:id="rId30"/>
    <p:sldId id="297" r:id="rId31"/>
    <p:sldId id="292" r:id="rId32"/>
    <p:sldId id="306" r:id="rId33"/>
    <p:sldId id="273" r:id="rId34"/>
    <p:sldId id="304" r:id="rId35"/>
    <p:sldId id="305" r:id="rId36"/>
    <p:sldId id="275"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65" userDrawn="1">
          <p15:clr>
            <a:srgbClr val="A4A3A4"/>
          </p15:clr>
        </p15:guide>
        <p15:guide id="2" pos="33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67" autoAdjust="0"/>
  </p:normalViewPr>
  <p:slideViewPr>
    <p:cSldViewPr snapToGrid="0">
      <p:cViewPr varScale="1">
        <p:scale>
          <a:sx n="92" d="100"/>
          <a:sy n="92" d="100"/>
        </p:scale>
        <p:origin x="756" y="66"/>
      </p:cViewPr>
      <p:guideLst>
        <p:guide orient="horz" pos="1665"/>
        <p:guide pos="3334"/>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50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889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739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971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1d9bfb6e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1d9bfb6e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1d9bfb6e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1d9bfb6e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99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1d9bfb6e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1d9bfb6e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897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d9bfb6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d9bfb6e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d9bfb6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d9bfb6e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325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d9bfb6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d9bfb6e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08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d9bfb6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d9bfb6e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084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d9bfb6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d9bfb6e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809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d9bfb6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d9bfb6e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452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d9bfb6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d9bfb6e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301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d9bfb6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d9bfb6e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978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d9bfb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d9bfb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class	WMC</a:t>
            </a:r>
            <a:br>
              <a:rPr lang="en-US" dirty="0" smtClean="0"/>
            </a:br>
            <a:r>
              <a:rPr lang="en-US" altLang="zh-TW" dirty="0" err="1" smtClean="0"/>
              <a:t>com.example.elepay.Singleton.DB_Connect</a:t>
            </a:r>
            <a:r>
              <a:rPr lang="en-US" altLang="zh-TW" dirty="0" smtClean="0"/>
              <a:t>	50</a:t>
            </a:r>
            <a:endParaRPr lang="en-US" dirty="0" smtClean="0"/>
          </a:p>
          <a:p>
            <a:pPr marL="0" lvl="0" indent="0" algn="l" rtl="0">
              <a:spcBef>
                <a:spcPts val="0"/>
              </a:spcBef>
              <a:spcAft>
                <a:spcPts val="0"/>
              </a:spcAft>
              <a:buNone/>
            </a:pPr>
            <a:r>
              <a:rPr lang="en-US" dirty="0" err="1" smtClean="0"/>
              <a:t>com.example.elepay.Strategy.PaymentStrategy</a:t>
            </a:r>
            <a:r>
              <a:rPr lang="en-US" dirty="0" smtClean="0"/>
              <a:t>	0</a:t>
            </a:r>
          </a:p>
          <a:p>
            <a:pPr marL="0" lvl="0" indent="0" algn="l" rtl="0">
              <a:spcBef>
                <a:spcPts val="0"/>
              </a:spcBef>
              <a:spcAft>
                <a:spcPts val="0"/>
              </a:spcAft>
              <a:buNone/>
            </a:pPr>
            <a:r>
              <a:rPr lang="en-US" dirty="0" err="1" smtClean="0"/>
              <a:t>com.example.elepay.Iterator.Iterator</a:t>
            </a:r>
            <a:r>
              <a:rPr lang="en-US" dirty="0" smtClean="0"/>
              <a:t>	0</a:t>
            </a:r>
          </a:p>
          <a:p>
            <a:pPr marL="0" lvl="0" indent="0" algn="l" rtl="0">
              <a:spcBef>
                <a:spcPts val="0"/>
              </a:spcBef>
              <a:spcAft>
                <a:spcPts val="0"/>
              </a:spcAft>
              <a:buNone/>
            </a:pPr>
            <a:r>
              <a:rPr lang="en-US" dirty="0" err="1" smtClean="0"/>
              <a:t>com.example.elepay.Iterator.Aggregate</a:t>
            </a:r>
            <a:r>
              <a:rPr lang="en-US" dirty="0" smtClean="0"/>
              <a:t>	0</a:t>
            </a:r>
          </a:p>
          <a:p>
            <a:pPr marL="0" lvl="0" indent="0" algn="l" rtl="0">
              <a:spcBef>
                <a:spcPts val="0"/>
              </a:spcBef>
              <a:spcAft>
                <a:spcPts val="0"/>
              </a:spcAft>
              <a:buNone/>
            </a:pPr>
            <a:r>
              <a:rPr lang="en-US" dirty="0" err="1" smtClean="0"/>
              <a:t>com.example.elepay.Singleton.ConnectDB</a:t>
            </a:r>
            <a:r>
              <a:rPr lang="en-US" dirty="0" smtClean="0"/>
              <a:t>	4</a:t>
            </a:r>
          </a:p>
          <a:p>
            <a:pPr marL="0" lvl="0" indent="0" algn="l" rtl="0">
              <a:spcBef>
                <a:spcPts val="0"/>
              </a:spcBef>
              <a:spcAft>
                <a:spcPts val="0"/>
              </a:spcAft>
              <a:buNone/>
            </a:pPr>
            <a:r>
              <a:rPr lang="en-US" dirty="0" err="1" smtClean="0"/>
              <a:t>com.example.elepay.ChainOfResponsibility.FirstStage</a:t>
            </a:r>
            <a:r>
              <a:rPr lang="en-US" dirty="0" smtClean="0"/>
              <a:t>	2</a:t>
            </a:r>
          </a:p>
          <a:p>
            <a:pPr marL="0" lvl="0" indent="0" algn="l" rtl="0">
              <a:spcBef>
                <a:spcPts val="0"/>
              </a:spcBef>
              <a:spcAft>
                <a:spcPts val="0"/>
              </a:spcAft>
              <a:buNone/>
            </a:pPr>
            <a:r>
              <a:rPr lang="en-US" dirty="0" err="1" smtClean="0"/>
              <a:t>com.example.elepay.Template.Verificate_Account</a:t>
            </a:r>
            <a:r>
              <a:rPr lang="en-US" dirty="0" smtClean="0"/>
              <a:t>	7</a:t>
            </a:r>
          </a:p>
          <a:p>
            <a:pPr marL="0" lvl="0" indent="0" algn="l" rtl="0">
              <a:spcBef>
                <a:spcPts val="0"/>
              </a:spcBef>
              <a:spcAft>
                <a:spcPts val="0"/>
              </a:spcAft>
              <a:buNone/>
            </a:pPr>
            <a:r>
              <a:rPr lang="en-US" dirty="0" err="1" smtClean="0"/>
              <a:t>com.example.elepay.ChainOfResponsibility.ThirdStage</a:t>
            </a:r>
            <a:r>
              <a:rPr lang="en-US" dirty="0" smtClean="0"/>
              <a:t>	3</a:t>
            </a:r>
          </a:p>
          <a:p>
            <a:pPr marL="0" lvl="0" indent="0" algn="l" rtl="0">
              <a:spcBef>
                <a:spcPts val="0"/>
              </a:spcBef>
              <a:spcAft>
                <a:spcPts val="0"/>
              </a:spcAft>
              <a:buNone/>
            </a:pPr>
            <a:r>
              <a:rPr lang="en-US" dirty="0" err="1" smtClean="0"/>
              <a:t>com.example.elepay.Strategy.CreditStrategy</a:t>
            </a:r>
            <a:r>
              <a:rPr lang="en-US" dirty="0" smtClean="0"/>
              <a:t>	2</a:t>
            </a:r>
          </a:p>
          <a:p>
            <a:pPr marL="0" lvl="0" indent="0" algn="l" rtl="0">
              <a:spcBef>
                <a:spcPts val="0"/>
              </a:spcBef>
              <a:spcAft>
                <a:spcPts val="0"/>
              </a:spcAft>
              <a:buNone/>
            </a:pPr>
            <a:r>
              <a:rPr lang="en-US" dirty="0" err="1" smtClean="0"/>
              <a:t>com.example.elepay.Template.Verificate_CreditCard</a:t>
            </a:r>
            <a:r>
              <a:rPr lang="en-US" dirty="0" smtClean="0"/>
              <a:t>	15</a:t>
            </a:r>
          </a:p>
          <a:p>
            <a:pPr marL="0" lvl="0" indent="0" algn="l" rtl="0">
              <a:spcBef>
                <a:spcPts val="0"/>
              </a:spcBef>
              <a:spcAft>
                <a:spcPts val="0"/>
              </a:spcAft>
              <a:buNone/>
            </a:pPr>
            <a:r>
              <a:rPr lang="en-US" dirty="0" err="1" smtClean="0"/>
              <a:t>com.example.elepay.ChainOfResponsibility.SecondStage</a:t>
            </a:r>
            <a:r>
              <a:rPr lang="en-US" dirty="0" smtClean="0"/>
              <a:t>	3</a:t>
            </a:r>
          </a:p>
          <a:p>
            <a:pPr marL="0" lvl="0" indent="0" algn="l" rtl="0">
              <a:spcBef>
                <a:spcPts val="0"/>
              </a:spcBef>
              <a:spcAft>
                <a:spcPts val="0"/>
              </a:spcAft>
              <a:buNone/>
            </a:pPr>
            <a:r>
              <a:rPr lang="en-US" dirty="0" err="1" smtClean="0"/>
              <a:t>com.example.elepay.ChainOfResponsibility.FourthStage</a:t>
            </a:r>
            <a:r>
              <a:rPr lang="en-US" dirty="0" smtClean="0"/>
              <a:t>	3</a:t>
            </a:r>
          </a:p>
          <a:p>
            <a:pPr marL="0" lvl="0" indent="0" algn="l" rtl="0">
              <a:spcBef>
                <a:spcPts val="0"/>
              </a:spcBef>
              <a:spcAft>
                <a:spcPts val="0"/>
              </a:spcAft>
              <a:buNone/>
            </a:pPr>
            <a:r>
              <a:rPr lang="en-US" dirty="0" err="1" smtClean="0"/>
              <a:t>com.example.elepay.Strategy.ContextPay</a:t>
            </a:r>
            <a:r>
              <a:rPr lang="en-US" dirty="0" smtClean="0"/>
              <a:t>	2</a:t>
            </a:r>
          </a:p>
          <a:p>
            <a:pPr marL="0" lvl="0" indent="0" algn="l" rtl="0">
              <a:spcBef>
                <a:spcPts val="0"/>
              </a:spcBef>
              <a:spcAft>
                <a:spcPts val="0"/>
              </a:spcAft>
              <a:buNone/>
            </a:pPr>
            <a:r>
              <a:rPr lang="en-US" dirty="0" err="1" smtClean="0"/>
              <a:t>com.example.elepay.Strategy.ElePayAccountStrategy</a:t>
            </a:r>
            <a:r>
              <a:rPr lang="en-US" dirty="0" smtClean="0"/>
              <a:t>	2</a:t>
            </a:r>
          </a:p>
          <a:p>
            <a:pPr marL="0" lvl="0" indent="0" algn="l" rtl="0">
              <a:spcBef>
                <a:spcPts val="0"/>
              </a:spcBef>
              <a:spcAft>
                <a:spcPts val="0"/>
              </a:spcAft>
              <a:buNone/>
            </a:pPr>
            <a:r>
              <a:rPr lang="en-US" dirty="0" err="1" smtClean="0"/>
              <a:t>com.example.elepay.Memento.CareTaker</a:t>
            </a:r>
            <a:r>
              <a:rPr lang="en-US" dirty="0" smtClean="0"/>
              <a:t>	5</a:t>
            </a:r>
          </a:p>
          <a:p>
            <a:pPr marL="0" lvl="0" indent="0" algn="l" rtl="0">
              <a:spcBef>
                <a:spcPts val="0"/>
              </a:spcBef>
              <a:spcAft>
                <a:spcPts val="0"/>
              </a:spcAft>
              <a:buNone/>
            </a:pPr>
            <a:r>
              <a:rPr lang="en-US" dirty="0" err="1" smtClean="0"/>
              <a:t>com.example.elepay.Template.Verificate</a:t>
            </a:r>
            <a:r>
              <a:rPr lang="en-US" dirty="0" smtClean="0"/>
              <a:t>	6</a:t>
            </a:r>
          </a:p>
          <a:p>
            <a:pPr marL="0" lvl="0" indent="0" algn="l" rtl="0">
              <a:spcBef>
                <a:spcPts val="0"/>
              </a:spcBef>
              <a:spcAft>
                <a:spcPts val="0"/>
              </a:spcAft>
              <a:buNone/>
            </a:pPr>
            <a:r>
              <a:rPr lang="en-US" dirty="0" err="1" smtClean="0"/>
              <a:t>com.example.elepay.Memento.Originator</a:t>
            </a:r>
            <a:r>
              <a:rPr lang="en-US" dirty="0" smtClean="0"/>
              <a:t>	4</a:t>
            </a:r>
          </a:p>
          <a:p>
            <a:pPr marL="0" lvl="0" indent="0" algn="l" rtl="0">
              <a:spcBef>
                <a:spcPts val="0"/>
              </a:spcBef>
              <a:spcAft>
                <a:spcPts val="0"/>
              </a:spcAft>
              <a:buNone/>
            </a:pPr>
            <a:r>
              <a:rPr lang="en-US" dirty="0" err="1" smtClean="0"/>
              <a:t>com.example.elepay.Memento.CreditCardMemento</a:t>
            </a:r>
            <a:r>
              <a:rPr lang="en-US" dirty="0" smtClean="0"/>
              <a:t>	3</a:t>
            </a:r>
          </a:p>
          <a:p>
            <a:pPr marL="0" lvl="0" indent="0" algn="l" rtl="0">
              <a:spcBef>
                <a:spcPts val="0"/>
              </a:spcBef>
              <a:spcAft>
                <a:spcPts val="0"/>
              </a:spcAft>
              <a:buNone/>
            </a:pPr>
            <a:r>
              <a:rPr lang="en-US" dirty="0" err="1" smtClean="0"/>
              <a:t>com.example.elepay.State.TransferState</a:t>
            </a:r>
            <a:r>
              <a:rPr lang="en-US" dirty="0" smtClean="0"/>
              <a:t>	4</a:t>
            </a:r>
          </a:p>
          <a:p>
            <a:pPr marL="0" lvl="0" indent="0" algn="l" rtl="0">
              <a:spcBef>
                <a:spcPts val="0"/>
              </a:spcBef>
              <a:spcAft>
                <a:spcPts val="0"/>
              </a:spcAft>
              <a:buNone/>
            </a:pPr>
            <a:r>
              <a:rPr lang="en-US" dirty="0" err="1" smtClean="0"/>
              <a:t>com.example.elepay.State.CheckingTransfer</a:t>
            </a:r>
            <a:r>
              <a:rPr lang="en-US" dirty="0" smtClean="0"/>
              <a:t>	2</a:t>
            </a:r>
          </a:p>
          <a:p>
            <a:pPr marL="0" lvl="0" indent="0" algn="l" rtl="0">
              <a:spcBef>
                <a:spcPts val="0"/>
              </a:spcBef>
              <a:spcAft>
                <a:spcPts val="0"/>
              </a:spcAft>
              <a:buNone/>
            </a:pPr>
            <a:r>
              <a:rPr lang="en-US" dirty="0" err="1" smtClean="0"/>
              <a:t>com.example.elepay.State.SettingUpTransferInformation</a:t>
            </a:r>
            <a:r>
              <a:rPr lang="en-US" dirty="0" smtClean="0"/>
              <a:t>	2</a:t>
            </a:r>
          </a:p>
          <a:p>
            <a:pPr marL="0" lvl="0" indent="0" algn="l" rtl="0">
              <a:spcBef>
                <a:spcPts val="0"/>
              </a:spcBef>
              <a:spcAft>
                <a:spcPts val="0"/>
              </a:spcAft>
              <a:buNone/>
            </a:pPr>
            <a:r>
              <a:rPr lang="en-US" dirty="0" err="1" smtClean="0"/>
              <a:t>com.example.elepay.State.NoTransferInformationFilled</a:t>
            </a:r>
            <a:r>
              <a:rPr lang="en-US" dirty="0" smtClean="0"/>
              <a:t>	2</a:t>
            </a:r>
          </a:p>
          <a:p>
            <a:pPr marL="0" lvl="0" indent="0" algn="l" rtl="0">
              <a:spcBef>
                <a:spcPts val="0"/>
              </a:spcBef>
              <a:spcAft>
                <a:spcPts val="0"/>
              </a:spcAft>
              <a:buNone/>
            </a:pPr>
            <a:r>
              <a:rPr lang="en-US" dirty="0" err="1" smtClean="0"/>
              <a:t>com.example.elepay.State.TransferSuccessfully</a:t>
            </a:r>
            <a:r>
              <a:rPr lang="en-US" dirty="0" smtClean="0"/>
              <a:t>	1</a:t>
            </a:r>
          </a:p>
          <a:p>
            <a:pPr marL="0" lvl="0" indent="0" algn="l" rtl="0">
              <a:spcBef>
                <a:spcPts val="0"/>
              </a:spcBef>
              <a:spcAft>
                <a:spcPts val="0"/>
              </a:spcAft>
              <a:buNone/>
            </a:pPr>
            <a:r>
              <a:rPr lang="en-US" dirty="0" err="1" smtClean="0"/>
              <a:t>com.example.elepay.Iterator.CreditCardIterator</a:t>
            </a:r>
            <a:r>
              <a:rPr lang="en-US" dirty="0" smtClean="0"/>
              <a:t>	9</a:t>
            </a:r>
          </a:p>
          <a:p>
            <a:pPr marL="0" lvl="0" indent="0" algn="l" rtl="0">
              <a:spcBef>
                <a:spcPts val="0"/>
              </a:spcBef>
              <a:spcAft>
                <a:spcPts val="0"/>
              </a:spcAft>
              <a:buNone/>
            </a:pPr>
            <a:r>
              <a:rPr lang="en-US" dirty="0" err="1" smtClean="0"/>
              <a:t>com.example.elepay.ConfirmTransInfoActivity.CreditCardAdapter</a:t>
            </a:r>
            <a:r>
              <a:rPr lang="en-US" dirty="0" smtClean="0"/>
              <a:t>	3</a:t>
            </a:r>
          </a:p>
          <a:p>
            <a:pPr marL="0" lvl="0" indent="0" algn="l" rtl="0">
              <a:spcBef>
                <a:spcPts val="0"/>
              </a:spcBef>
              <a:spcAft>
                <a:spcPts val="0"/>
              </a:spcAft>
              <a:buNone/>
            </a:pPr>
            <a:r>
              <a:rPr lang="en-US" dirty="0" err="1" smtClean="0"/>
              <a:t>com.example.elepay.DisplayTransferInfo</a:t>
            </a:r>
            <a:r>
              <a:rPr lang="en-US" dirty="0" smtClean="0"/>
              <a:t>	4</a:t>
            </a:r>
          </a:p>
          <a:p>
            <a:pPr marL="0" lvl="0" indent="0" algn="l" rtl="0">
              <a:spcBef>
                <a:spcPts val="0"/>
              </a:spcBef>
              <a:spcAft>
                <a:spcPts val="0"/>
              </a:spcAft>
              <a:buNone/>
            </a:pPr>
            <a:r>
              <a:rPr lang="en-US" dirty="0" err="1" smtClean="0"/>
              <a:t>com.example.elepay.CreditCardActivity.CreditCardAdapter</a:t>
            </a:r>
            <a:r>
              <a:rPr lang="en-US" dirty="0" smtClean="0"/>
              <a:t>	3</a:t>
            </a:r>
          </a:p>
          <a:p>
            <a:pPr marL="0" lvl="0" indent="0" algn="l" rtl="0">
              <a:spcBef>
                <a:spcPts val="0"/>
              </a:spcBef>
              <a:spcAft>
                <a:spcPts val="0"/>
              </a:spcAft>
              <a:buNone/>
            </a:pPr>
            <a:r>
              <a:rPr lang="en-US" dirty="0" err="1" smtClean="0"/>
              <a:t>com.example.elepay.ChainOfResponsibility.CalculatingFeedback</a:t>
            </a:r>
            <a:r>
              <a:rPr lang="en-US" dirty="0" smtClean="0"/>
              <a:t>	4</a:t>
            </a:r>
          </a:p>
          <a:p>
            <a:pPr marL="0" lvl="0" indent="0" algn="l" rtl="0">
              <a:spcBef>
                <a:spcPts val="0"/>
              </a:spcBef>
              <a:spcAft>
                <a:spcPts val="0"/>
              </a:spcAft>
              <a:buNone/>
            </a:pPr>
            <a:r>
              <a:rPr lang="en-US" dirty="0" err="1" smtClean="0"/>
              <a:t>com.example.elepay.TransferActivity</a:t>
            </a:r>
            <a:r>
              <a:rPr lang="en-US" dirty="0" smtClean="0"/>
              <a:t>	7</a:t>
            </a:r>
          </a:p>
          <a:p>
            <a:pPr marL="0" lvl="0" indent="0" algn="l" rtl="0">
              <a:spcBef>
                <a:spcPts val="0"/>
              </a:spcBef>
              <a:spcAft>
                <a:spcPts val="0"/>
              </a:spcAft>
              <a:buNone/>
            </a:pPr>
            <a:r>
              <a:rPr lang="en-US" dirty="0" err="1" smtClean="0"/>
              <a:t>com.example.elepay.State.NoTransferYet</a:t>
            </a:r>
            <a:r>
              <a:rPr lang="en-US" dirty="0" smtClean="0"/>
              <a:t>	2</a:t>
            </a:r>
          </a:p>
          <a:p>
            <a:pPr marL="0" lvl="0" indent="0" algn="l" rtl="0">
              <a:spcBef>
                <a:spcPts val="0"/>
              </a:spcBef>
              <a:spcAft>
                <a:spcPts val="0"/>
              </a:spcAft>
              <a:buNone/>
            </a:pPr>
            <a:r>
              <a:rPr lang="en-US" dirty="0" err="1" smtClean="0"/>
              <a:t>com.example.elepay.RegisterActivity</a:t>
            </a:r>
            <a:r>
              <a:rPr lang="en-US" dirty="0" smtClean="0"/>
              <a:t>	5</a:t>
            </a:r>
          </a:p>
          <a:p>
            <a:pPr marL="0" lvl="0" indent="0" algn="l" rtl="0">
              <a:spcBef>
                <a:spcPts val="0"/>
              </a:spcBef>
              <a:spcAft>
                <a:spcPts val="0"/>
              </a:spcAft>
              <a:buNone/>
            </a:pPr>
            <a:r>
              <a:rPr lang="en-US" dirty="0" err="1" smtClean="0"/>
              <a:t>com.example.elepay.FirstBindActivity</a:t>
            </a:r>
            <a:r>
              <a:rPr lang="en-US" dirty="0" smtClean="0"/>
              <a:t>	6</a:t>
            </a:r>
          </a:p>
          <a:p>
            <a:pPr marL="0" lvl="0" indent="0" algn="l" rtl="0">
              <a:spcBef>
                <a:spcPts val="0"/>
              </a:spcBef>
              <a:spcAft>
                <a:spcPts val="0"/>
              </a:spcAft>
              <a:buNone/>
            </a:pPr>
            <a:r>
              <a:rPr lang="en-US" dirty="0" err="1" smtClean="0"/>
              <a:t>com.example.elepay.State.TransferProcedure</a:t>
            </a:r>
            <a:r>
              <a:rPr lang="en-US" dirty="0" smtClean="0"/>
              <a:t>	1</a:t>
            </a:r>
          </a:p>
          <a:p>
            <a:pPr marL="0" lvl="0" indent="0" algn="l" rtl="0">
              <a:spcBef>
                <a:spcPts val="0"/>
              </a:spcBef>
              <a:spcAft>
                <a:spcPts val="0"/>
              </a:spcAft>
              <a:buNone/>
            </a:pPr>
            <a:r>
              <a:rPr lang="en-US" dirty="0" err="1" smtClean="0"/>
              <a:t>com.example.elepay.MainActivity</a:t>
            </a:r>
            <a:r>
              <a:rPr lang="en-US" dirty="0" smtClean="0"/>
              <a:t>	9</a:t>
            </a:r>
          </a:p>
          <a:p>
            <a:pPr marL="0" lvl="0" indent="0" algn="l" rtl="0">
              <a:spcBef>
                <a:spcPts val="0"/>
              </a:spcBef>
              <a:spcAft>
                <a:spcPts val="0"/>
              </a:spcAft>
              <a:buNone/>
            </a:pPr>
            <a:r>
              <a:rPr lang="en-US" dirty="0" err="1" smtClean="0"/>
              <a:t>com.example.elepay.CreditCardActivity</a:t>
            </a:r>
            <a:r>
              <a:rPr lang="en-US" dirty="0" smtClean="0"/>
              <a:t>	22</a:t>
            </a:r>
          </a:p>
          <a:p>
            <a:pPr marL="0" lvl="0" indent="0" algn="l" rtl="0">
              <a:spcBef>
                <a:spcPts val="0"/>
              </a:spcBef>
              <a:spcAft>
                <a:spcPts val="0"/>
              </a:spcAft>
              <a:buNone/>
            </a:pPr>
            <a:r>
              <a:rPr lang="en-US" dirty="0" err="1" smtClean="0"/>
              <a:t>com.example.elepay.Iterator.CreditCard</a:t>
            </a:r>
            <a:r>
              <a:rPr lang="en-US" dirty="0" smtClean="0"/>
              <a:t>	18</a:t>
            </a:r>
          </a:p>
          <a:p>
            <a:pPr marL="0" lvl="0" indent="0" algn="l" rtl="0">
              <a:spcBef>
                <a:spcPts val="0"/>
              </a:spcBef>
              <a:spcAft>
                <a:spcPts val="0"/>
              </a:spcAft>
              <a:buNone/>
            </a:pPr>
            <a:r>
              <a:rPr lang="en-US" dirty="0" err="1" smtClean="0"/>
              <a:t>com.example.elepay.State.TransferControl</a:t>
            </a:r>
            <a:r>
              <a:rPr lang="en-US" dirty="0" smtClean="0"/>
              <a:t>	6</a:t>
            </a:r>
          </a:p>
          <a:p>
            <a:pPr marL="0" lvl="0" indent="0" algn="l" rtl="0">
              <a:spcBef>
                <a:spcPts val="0"/>
              </a:spcBef>
              <a:spcAft>
                <a:spcPts val="0"/>
              </a:spcAft>
              <a:buNone/>
            </a:pPr>
            <a:r>
              <a:rPr lang="en-US" dirty="0" err="1" smtClean="0"/>
              <a:t>com.example.elepay.MainFuncActivity</a:t>
            </a:r>
            <a:r>
              <a:rPr lang="en-US" dirty="0" smtClean="0"/>
              <a:t>	10</a:t>
            </a:r>
          </a:p>
          <a:p>
            <a:pPr marL="0" lvl="0" indent="0" algn="l" rtl="0">
              <a:spcBef>
                <a:spcPts val="0"/>
              </a:spcBef>
              <a:spcAft>
                <a:spcPts val="0"/>
              </a:spcAft>
              <a:buNone/>
            </a:pPr>
            <a:r>
              <a:rPr lang="en-US" dirty="0" err="1" smtClean="0"/>
              <a:t>com.example.elepay.ConfirmTransInfoActivity</a:t>
            </a:r>
            <a:r>
              <a:rPr lang="en-US" dirty="0" smtClean="0"/>
              <a:t>	22</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d9bfb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d9bfb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smtClean="0">
                <a:solidFill>
                  <a:srgbClr val="000000"/>
                </a:solidFill>
                <a:effectLst/>
                <a:latin typeface="Arial"/>
                <a:ea typeface="Arial"/>
                <a:cs typeface="Arial"/>
                <a:sym typeface="Arial"/>
              </a:rPr>
              <a:t>class	DIT</a:t>
            </a:r>
            <a:endParaRPr lang="en-US" dirty="0" smtClean="0"/>
          </a:p>
          <a:p>
            <a:pPr marL="0" lvl="0" indent="0" algn="l" rtl="0">
              <a:spcBef>
                <a:spcPts val="0"/>
              </a:spcBef>
              <a:spcAft>
                <a:spcPts val="0"/>
              </a:spcAft>
              <a:buNone/>
            </a:pPr>
            <a:r>
              <a:rPr lang="en-US" dirty="0" err="1" smtClean="0"/>
              <a:t>com.example.elepay.Singleton.ConnectDB</a:t>
            </a:r>
            <a:r>
              <a:rPr lang="en-US" dirty="0" smtClean="0"/>
              <a:t>	1</a:t>
            </a:r>
          </a:p>
          <a:p>
            <a:pPr marL="0" lvl="0" indent="0" algn="l" rtl="0">
              <a:spcBef>
                <a:spcPts val="0"/>
              </a:spcBef>
              <a:spcAft>
                <a:spcPts val="0"/>
              </a:spcAft>
              <a:buNone/>
            </a:pPr>
            <a:r>
              <a:rPr lang="en-US" dirty="0" err="1" smtClean="0"/>
              <a:t>com.example.elepay.ChainOfResponsibility.FirstStage</a:t>
            </a:r>
            <a:r>
              <a:rPr lang="en-US" dirty="0" smtClean="0"/>
              <a:t>	2</a:t>
            </a:r>
          </a:p>
          <a:p>
            <a:pPr marL="0" lvl="0" indent="0" algn="l" rtl="0">
              <a:spcBef>
                <a:spcPts val="0"/>
              </a:spcBef>
              <a:spcAft>
                <a:spcPts val="0"/>
              </a:spcAft>
              <a:buNone/>
            </a:pPr>
            <a:r>
              <a:rPr lang="en-US" dirty="0" err="1" smtClean="0"/>
              <a:t>com.example.elepay.Template.Verificate_Account</a:t>
            </a:r>
            <a:r>
              <a:rPr lang="en-US" dirty="0" smtClean="0"/>
              <a:t>	2</a:t>
            </a:r>
          </a:p>
          <a:p>
            <a:pPr marL="0" lvl="0" indent="0" algn="l" rtl="0">
              <a:spcBef>
                <a:spcPts val="0"/>
              </a:spcBef>
              <a:spcAft>
                <a:spcPts val="0"/>
              </a:spcAft>
              <a:buNone/>
            </a:pPr>
            <a:r>
              <a:rPr lang="en-US" dirty="0" err="1" smtClean="0"/>
              <a:t>com.example.elepay.ChainOfResponsibility.ThirdStage</a:t>
            </a:r>
            <a:r>
              <a:rPr lang="en-US" dirty="0" smtClean="0"/>
              <a:t>	2</a:t>
            </a:r>
          </a:p>
          <a:p>
            <a:pPr marL="0" lvl="0" indent="0" algn="l" rtl="0">
              <a:spcBef>
                <a:spcPts val="0"/>
              </a:spcBef>
              <a:spcAft>
                <a:spcPts val="0"/>
              </a:spcAft>
              <a:buNone/>
            </a:pPr>
            <a:r>
              <a:rPr lang="en-US" dirty="0" err="1" smtClean="0"/>
              <a:t>com.example.elepay.Strategy.CreditStrategy</a:t>
            </a:r>
            <a:r>
              <a:rPr lang="en-US" dirty="0" smtClean="0"/>
              <a:t>	1</a:t>
            </a:r>
          </a:p>
          <a:p>
            <a:pPr marL="0" lvl="0" indent="0" algn="l" rtl="0">
              <a:spcBef>
                <a:spcPts val="0"/>
              </a:spcBef>
              <a:spcAft>
                <a:spcPts val="0"/>
              </a:spcAft>
              <a:buNone/>
            </a:pPr>
            <a:r>
              <a:rPr lang="en-US" dirty="0" err="1" smtClean="0"/>
              <a:t>com.example.elepay.Template.Verificate_CreditCard</a:t>
            </a:r>
            <a:r>
              <a:rPr lang="en-US" dirty="0" smtClean="0"/>
              <a:t>	2</a:t>
            </a:r>
          </a:p>
          <a:p>
            <a:pPr marL="0" lvl="0" indent="0" algn="l" rtl="0">
              <a:spcBef>
                <a:spcPts val="0"/>
              </a:spcBef>
              <a:spcAft>
                <a:spcPts val="0"/>
              </a:spcAft>
              <a:buNone/>
            </a:pPr>
            <a:r>
              <a:rPr lang="en-US" dirty="0" err="1" smtClean="0"/>
              <a:t>com.example.elepay.ChainOfResponsibility.SecondStage</a:t>
            </a:r>
            <a:r>
              <a:rPr lang="en-US" dirty="0" smtClean="0"/>
              <a:t>	2</a:t>
            </a:r>
          </a:p>
          <a:p>
            <a:pPr marL="0" lvl="0" indent="0" algn="l" rtl="0">
              <a:spcBef>
                <a:spcPts val="0"/>
              </a:spcBef>
              <a:spcAft>
                <a:spcPts val="0"/>
              </a:spcAft>
              <a:buNone/>
            </a:pPr>
            <a:r>
              <a:rPr lang="en-US" dirty="0" err="1" smtClean="0"/>
              <a:t>com.example.elepay.ChainOfResponsibility.FourthStage</a:t>
            </a:r>
            <a:r>
              <a:rPr lang="en-US" dirty="0" smtClean="0"/>
              <a:t>	2</a:t>
            </a:r>
          </a:p>
          <a:p>
            <a:pPr marL="0" lvl="0" indent="0" algn="l" rtl="0">
              <a:spcBef>
                <a:spcPts val="0"/>
              </a:spcBef>
              <a:spcAft>
                <a:spcPts val="0"/>
              </a:spcAft>
              <a:buNone/>
            </a:pPr>
            <a:r>
              <a:rPr lang="en-US" dirty="0" err="1" smtClean="0"/>
              <a:t>com.example.elepay.Strategy.ContextPay</a:t>
            </a:r>
            <a:r>
              <a:rPr lang="en-US" dirty="0" smtClean="0"/>
              <a:t>	1</a:t>
            </a:r>
          </a:p>
          <a:p>
            <a:pPr marL="0" lvl="0" indent="0" algn="l" rtl="0">
              <a:spcBef>
                <a:spcPts val="0"/>
              </a:spcBef>
              <a:spcAft>
                <a:spcPts val="0"/>
              </a:spcAft>
              <a:buNone/>
            </a:pPr>
            <a:r>
              <a:rPr lang="en-US" dirty="0" err="1" smtClean="0"/>
              <a:t>com.example.elepay.Strategy.ElePayAccountStrategy</a:t>
            </a:r>
            <a:r>
              <a:rPr lang="en-US" dirty="0" smtClean="0"/>
              <a:t>	1</a:t>
            </a:r>
          </a:p>
          <a:p>
            <a:pPr marL="0" lvl="0" indent="0" algn="l" rtl="0">
              <a:spcBef>
                <a:spcPts val="0"/>
              </a:spcBef>
              <a:spcAft>
                <a:spcPts val="0"/>
              </a:spcAft>
              <a:buNone/>
            </a:pPr>
            <a:r>
              <a:rPr lang="en-US" dirty="0" err="1" smtClean="0"/>
              <a:t>com.example.elepay.Memento.CareTaker</a:t>
            </a:r>
            <a:r>
              <a:rPr lang="en-US" dirty="0" smtClean="0"/>
              <a:t>	1</a:t>
            </a:r>
          </a:p>
          <a:p>
            <a:pPr marL="0" lvl="0" indent="0" algn="l" rtl="0">
              <a:spcBef>
                <a:spcPts val="0"/>
              </a:spcBef>
              <a:spcAft>
                <a:spcPts val="0"/>
              </a:spcAft>
              <a:buNone/>
            </a:pPr>
            <a:r>
              <a:rPr lang="en-US" dirty="0" err="1" smtClean="0"/>
              <a:t>com.example.elepay.Template.Verificate</a:t>
            </a:r>
            <a:r>
              <a:rPr lang="en-US" dirty="0" smtClean="0"/>
              <a:t>	1</a:t>
            </a:r>
          </a:p>
          <a:p>
            <a:pPr marL="0" lvl="0" indent="0" algn="l" rtl="0">
              <a:spcBef>
                <a:spcPts val="0"/>
              </a:spcBef>
              <a:spcAft>
                <a:spcPts val="0"/>
              </a:spcAft>
              <a:buNone/>
            </a:pPr>
            <a:r>
              <a:rPr lang="en-US" dirty="0" err="1" smtClean="0"/>
              <a:t>com.example.elepay.Memento.Originator</a:t>
            </a:r>
            <a:r>
              <a:rPr lang="en-US" dirty="0" smtClean="0"/>
              <a:t>	1</a:t>
            </a:r>
          </a:p>
          <a:p>
            <a:pPr marL="0" lvl="0" indent="0" algn="l" rtl="0">
              <a:spcBef>
                <a:spcPts val="0"/>
              </a:spcBef>
              <a:spcAft>
                <a:spcPts val="0"/>
              </a:spcAft>
              <a:buNone/>
            </a:pPr>
            <a:r>
              <a:rPr lang="en-US" dirty="0" err="1" smtClean="0"/>
              <a:t>com.example.elepay.Memento.CreditCardMemento</a:t>
            </a:r>
            <a:r>
              <a:rPr lang="en-US" dirty="0" smtClean="0"/>
              <a:t>	1</a:t>
            </a:r>
          </a:p>
          <a:p>
            <a:pPr marL="0" lvl="0" indent="0" algn="l" rtl="0">
              <a:spcBef>
                <a:spcPts val="0"/>
              </a:spcBef>
              <a:spcAft>
                <a:spcPts val="0"/>
              </a:spcAft>
              <a:buNone/>
            </a:pPr>
            <a:r>
              <a:rPr lang="en-US" dirty="0" err="1" smtClean="0"/>
              <a:t>com.example.elepay.State.TransferState</a:t>
            </a:r>
            <a:r>
              <a:rPr lang="en-US" dirty="0" smtClean="0"/>
              <a:t>	1</a:t>
            </a:r>
          </a:p>
          <a:p>
            <a:pPr marL="0" lvl="0" indent="0" algn="l" rtl="0">
              <a:spcBef>
                <a:spcPts val="0"/>
              </a:spcBef>
              <a:spcAft>
                <a:spcPts val="0"/>
              </a:spcAft>
              <a:buNone/>
            </a:pPr>
            <a:r>
              <a:rPr lang="en-US" dirty="0" err="1" smtClean="0"/>
              <a:t>com.example.elepay.State.CheckingTransfer</a:t>
            </a:r>
            <a:r>
              <a:rPr lang="en-US" dirty="0" smtClean="0"/>
              <a:t>	3</a:t>
            </a:r>
          </a:p>
          <a:p>
            <a:pPr marL="0" lvl="0" indent="0" algn="l" rtl="0">
              <a:spcBef>
                <a:spcPts val="0"/>
              </a:spcBef>
              <a:spcAft>
                <a:spcPts val="0"/>
              </a:spcAft>
              <a:buNone/>
            </a:pPr>
            <a:r>
              <a:rPr lang="en-US" dirty="0" err="1" smtClean="0"/>
              <a:t>com.example.elepay.State.SettingUpTransferInformation</a:t>
            </a:r>
            <a:r>
              <a:rPr lang="en-US" dirty="0" smtClean="0"/>
              <a:t>	3</a:t>
            </a:r>
          </a:p>
          <a:p>
            <a:pPr marL="0" lvl="0" indent="0" algn="l" rtl="0">
              <a:spcBef>
                <a:spcPts val="0"/>
              </a:spcBef>
              <a:spcAft>
                <a:spcPts val="0"/>
              </a:spcAft>
              <a:buNone/>
            </a:pPr>
            <a:r>
              <a:rPr lang="en-US" dirty="0" err="1" smtClean="0"/>
              <a:t>com.example.elepay.State.NoTransferInformationFilled</a:t>
            </a:r>
            <a:r>
              <a:rPr lang="en-US" dirty="0" smtClean="0"/>
              <a:t>	3</a:t>
            </a:r>
          </a:p>
          <a:p>
            <a:pPr marL="0" lvl="0" indent="0" algn="l" rtl="0">
              <a:spcBef>
                <a:spcPts val="0"/>
              </a:spcBef>
              <a:spcAft>
                <a:spcPts val="0"/>
              </a:spcAft>
              <a:buNone/>
            </a:pPr>
            <a:r>
              <a:rPr lang="en-US" dirty="0" err="1" smtClean="0"/>
              <a:t>com.example.elepay.State.TransferSuccessfully</a:t>
            </a:r>
            <a:r>
              <a:rPr lang="en-US" dirty="0" smtClean="0"/>
              <a:t>	3</a:t>
            </a:r>
          </a:p>
          <a:p>
            <a:pPr marL="0" lvl="0" indent="0" algn="l" rtl="0">
              <a:spcBef>
                <a:spcPts val="0"/>
              </a:spcBef>
              <a:spcAft>
                <a:spcPts val="0"/>
              </a:spcAft>
              <a:buNone/>
            </a:pPr>
            <a:r>
              <a:rPr lang="en-US" dirty="0" err="1" smtClean="0"/>
              <a:t>com.example.elepay.Iterator.CreditCardIterator</a:t>
            </a:r>
            <a:r>
              <a:rPr lang="en-US" dirty="0" smtClean="0"/>
              <a:t>	1</a:t>
            </a:r>
          </a:p>
          <a:p>
            <a:pPr marL="0" lvl="0" indent="0" algn="l" rtl="0">
              <a:spcBef>
                <a:spcPts val="0"/>
              </a:spcBef>
              <a:spcAft>
                <a:spcPts val="0"/>
              </a:spcAft>
              <a:buNone/>
            </a:pPr>
            <a:r>
              <a:rPr lang="en-US" dirty="0" err="1" smtClean="0"/>
              <a:t>com.example.elepay.ConfirmTransInfoActivity.CreditCardAdapter</a:t>
            </a:r>
            <a:r>
              <a:rPr lang="en-US" dirty="0" smtClean="0"/>
              <a:t>	3</a:t>
            </a:r>
          </a:p>
          <a:p>
            <a:pPr marL="0" lvl="0" indent="0" algn="l" rtl="0">
              <a:spcBef>
                <a:spcPts val="0"/>
              </a:spcBef>
              <a:spcAft>
                <a:spcPts val="0"/>
              </a:spcAft>
              <a:buNone/>
            </a:pPr>
            <a:r>
              <a:rPr lang="en-US" dirty="0" err="1" smtClean="0"/>
              <a:t>com.example.elepay.DisplayTransferInfo</a:t>
            </a:r>
            <a:r>
              <a:rPr lang="en-US" dirty="0" smtClean="0"/>
              <a:t>	8</a:t>
            </a:r>
          </a:p>
          <a:p>
            <a:pPr marL="0" lvl="0" indent="0" algn="l" rtl="0">
              <a:spcBef>
                <a:spcPts val="0"/>
              </a:spcBef>
              <a:spcAft>
                <a:spcPts val="0"/>
              </a:spcAft>
              <a:buNone/>
            </a:pPr>
            <a:r>
              <a:rPr lang="en-US" dirty="0" err="1" smtClean="0"/>
              <a:t>com.example.elepay.CreditCardActivity.CreditCardAdapter</a:t>
            </a:r>
            <a:r>
              <a:rPr lang="en-US" dirty="0" smtClean="0"/>
              <a:t>	3</a:t>
            </a:r>
          </a:p>
          <a:p>
            <a:pPr marL="0" lvl="0" indent="0" algn="l" rtl="0">
              <a:spcBef>
                <a:spcPts val="0"/>
              </a:spcBef>
              <a:spcAft>
                <a:spcPts val="0"/>
              </a:spcAft>
              <a:buNone/>
            </a:pPr>
            <a:r>
              <a:rPr lang="en-US" dirty="0" err="1" smtClean="0"/>
              <a:t>com.example.elepay.ChainOfResponsibility.CalculatingFeedback</a:t>
            </a:r>
            <a:r>
              <a:rPr lang="en-US" dirty="0" smtClean="0"/>
              <a:t>	1</a:t>
            </a:r>
          </a:p>
          <a:p>
            <a:pPr marL="0" lvl="0" indent="0" algn="l" rtl="0">
              <a:spcBef>
                <a:spcPts val="0"/>
              </a:spcBef>
              <a:spcAft>
                <a:spcPts val="0"/>
              </a:spcAft>
              <a:buNone/>
            </a:pPr>
            <a:r>
              <a:rPr lang="en-US" dirty="0" err="1" smtClean="0"/>
              <a:t>com.example.elepay.TransferActivity</a:t>
            </a:r>
            <a:r>
              <a:rPr lang="en-US" dirty="0" smtClean="0"/>
              <a:t>	8</a:t>
            </a:r>
          </a:p>
          <a:p>
            <a:pPr marL="0" lvl="0" indent="0" algn="l" rtl="0">
              <a:spcBef>
                <a:spcPts val="0"/>
              </a:spcBef>
              <a:spcAft>
                <a:spcPts val="0"/>
              </a:spcAft>
              <a:buNone/>
            </a:pPr>
            <a:r>
              <a:rPr lang="en-US" dirty="0" err="1" smtClean="0"/>
              <a:t>com.example.elepay.State.NoTransferYet</a:t>
            </a:r>
            <a:r>
              <a:rPr lang="en-US" dirty="0" smtClean="0"/>
              <a:t>	2</a:t>
            </a:r>
          </a:p>
          <a:p>
            <a:pPr marL="0" lvl="0" indent="0" algn="l" rtl="0">
              <a:spcBef>
                <a:spcPts val="0"/>
              </a:spcBef>
              <a:spcAft>
                <a:spcPts val="0"/>
              </a:spcAft>
              <a:buNone/>
            </a:pPr>
            <a:r>
              <a:rPr lang="en-US" dirty="0" err="1" smtClean="0"/>
              <a:t>com.example.elepay.RegisterActivity</a:t>
            </a:r>
            <a:r>
              <a:rPr lang="en-US" dirty="0" smtClean="0"/>
              <a:t>	8</a:t>
            </a:r>
          </a:p>
          <a:p>
            <a:pPr marL="0" lvl="0" indent="0" algn="l" rtl="0">
              <a:spcBef>
                <a:spcPts val="0"/>
              </a:spcBef>
              <a:spcAft>
                <a:spcPts val="0"/>
              </a:spcAft>
              <a:buNone/>
            </a:pPr>
            <a:r>
              <a:rPr lang="en-US" dirty="0" err="1" smtClean="0"/>
              <a:t>com.example.elepay.FirstBindActivity</a:t>
            </a:r>
            <a:r>
              <a:rPr lang="en-US" dirty="0" smtClean="0"/>
              <a:t>	8</a:t>
            </a:r>
          </a:p>
          <a:p>
            <a:pPr marL="0" lvl="0" indent="0" algn="l" rtl="0">
              <a:spcBef>
                <a:spcPts val="0"/>
              </a:spcBef>
              <a:spcAft>
                <a:spcPts val="0"/>
              </a:spcAft>
              <a:buNone/>
            </a:pPr>
            <a:r>
              <a:rPr lang="en-US" dirty="0" err="1" smtClean="0"/>
              <a:t>com.example.elepay.State.TransferProcedure</a:t>
            </a:r>
            <a:r>
              <a:rPr lang="en-US" dirty="0" smtClean="0"/>
              <a:t>	2</a:t>
            </a:r>
          </a:p>
          <a:p>
            <a:pPr marL="0" lvl="0" indent="0" algn="l" rtl="0">
              <a:spcBef>
                <a:spcPts val="0"/>
              </a:spcBef>
              <a:spcAft>
                <a:spcPts val="0"/>
              </a:spcAft>
              <a:buNone/>
            </a:pPr>
            <a:r>
              <a:rPr lang="en-US" dirty="0" err="1" smtClean="0"/>
              <a:t>com.example.elepay.MainActivity</a:t>
            </a:r>
            <a:r>
              <a:rPr lang="en-US" dirty="0" smtClean="0"/>
              <a:t>	8</a:t>
            </a:r>
          </a:p>
          <a:p>
            <a:pPr marL="0" lvl="0" indent="0" algn="l" rtl="0">
              <a:spcBef>
                <a:spcPts val="0"/>
              </a:spcBef>
              <a:spcAft>
                <a:spcPts val="0"/>
              </a:spcAft>
              <a:buNone/>
            </a:pPr>
            <a:r>
              <a:rPr lang="en-US" dirty="0" err="1" smtClean="0"/>
              <a:t>com.example.elepay.CreditCardActivity</a:t>
            </a:r>
            <a:r>
              <a:rPr lang="en-US" dirty="0" smtClean="0"/>
              <a:t>	8</a:t>
            </a:r>
          </a:p>
          <a:p>
            <a:pPr marL="0" lvl="0" indent="0" algn="l" rtl="0">
              <a:spcBef>
                <a:spcPts val="0"/>
              </a:spcBef>
              <a:spcAft>
                <a:spcPts val="0"/>
              </a:spcAft>
              <a:buNone/>
            </a:pPr>
            <a:r>
              <a:rPr lang="en-US" dirty="0" err="1" smtClean="0"/>
              <a:t>com.example.elepay.Singleton.DB_Connect</a:t>
            </a:r>
            <a:r>
              <a:rPr lang="en-US" dirty="0" smtClean="0"/>
              <a:t>	1</a:t>
            </a:r>
          </a:p>
          <a:p>
            <a:pPr marL="0" lvl="0" indent="0" algn="l" rtl="0">
              <a:spcBef>
                <a:spcPts val="0"/>
              </a:spcBef>
              <a:spcAft>
                <a:spcPts val="0"/>
              </a:spcAft>
              <a:buNone/>
            </a:pPr>
            <a:r>
              <a:rPr lang="en-US" dirty="0" err="1" smtClean="0"/>
              <a:t>com.example.elepay.Iterator.CreditCard</a:t>
            </a:r>
            <a:r>
              <a:rPr lang="en-US" dirty="0" smtClean="0"/>
              <a:t>	1</a:t>
            </a:r>
          </a:p>
          <a:p>
            <a:pPr marL="0" lvl="0" indent="0" algn="l" rtl="0">
              <a:spcBef>
                <a:spcPts val="0"/>
              </a:spcBef>
              <a:spcAft>
                <a:spcPts val="0"/>
              </a:spcAft>
              <a:buNone/>
            </a:pPr>
            <a:r>
              <a:rPr lang="en-US" dirty="0" err="1" smtClean="0"/>
              <a:t>com.example.elepay.State.TransferControl</a:t>
            </a:r>
            <a:r>
              <a:rPr lang="en-US" dirty="0" smtClean="0"/>
              <a:t>	1</a:t>
            </a:r>
          </a:p>
          <a:p>
            <a:pPr marL="0" lvl="0" indent="0" algn="l" rtl="0">
              <a:spcBef>
                <a:spcPts val="0"/>
              </a:spcBef>
              <a:spcAft>
                <a:spcPts val="0"/>
              </a:spcAft>
              <a:buNone/>
            </a:pPr>
            <a:r>
              <a:rPr lang="en-US" dirty="0" err="1" smtClean="0"/>
              <a:t>com.example.elepay.MainFuncActivity</a:t>
            </a:r>
            <a:r>
              <a:rPr lang="en-US" dirty="0" smtClean="0"/>
              <a:t>	8</a:t>
            </a:r>
          </a:p>
          <a:p>
            <a:pPr marL="0" lvl="0" indent="0" algn="l" rtl="0">
              <a:spcBef>
                <a:spcPts val="0"/>
              </a:spcBef>
              <a:spcAft>
                <a:spcPts val="0"/>
              </a:spcAft>
              <a:buNone/>
            </a:pPr>
            <a:r>
              <a:rPr lang="en-US" dirty="0" err="1" smtClean="0"/>
              <a:t>com.example.elepay.ConfirmTransInfoActivity</a:t>
            </a:r>
            <a:r>
              <a:rPr lang="en-US" dirty="0" smtClean="0"/>
              <a:t>	8</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77296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d9bfb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d9bfb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class	NOC</a:t>
            </a:r>
          </a:p>
          <a:p>
            <a:pPr marL="0" lvl="0" indent="0" algn="l" rtl="0">
              <a:spcBef>
                <a:spcPts val="0"/>
              </a:spcBef>
              <a:spcAft>
                <a:spcPts val="0"/>
              </a:spcAft>
              <a:buNone/>
            </a:pPr>
            <a:r>
              <a:rPr lang="en-US" dirty="0" err="1" smtClean="0"/>
              <a:t>com.example.elepay.Strategy.PaymentStrategy</a:t>
            </a:r>
            <a:r>
              <a:rPr lang="en-US" dirty="0" smtClean="0"/>
              <a:t>	</a:t>
            </a:r>
          </a:p>
          <a:p>
            <a:pPr marL="0" lvl="0" indent="0" algn="l" rtl="0">
              <a:spcBef>
                <a:spcPts val="0"/>
              </a:spcBef>
              <a:spcAft>
                <a:spcPts val="0"/>
              </a:spcAft>
              <a:buNone/>
            </a:pPr>
            <a:r>
              <a:rPr lang="en-US" dirty="0" err="1" smtClean="0"/>
              <a:t>com.example.elepay.Iterator.Iterator</a:t>
            </a:r>
            <a:r>
              <a:rPr lang="en-US" dirty="0" smtClean="0"/>
              <a:t>	</a:t>
            </a:r>
          </a:p>
          <a:p>
            <a:pPr marL="0" lvl="0" indent="0" algn="l" rtl="0">
              <a:spcBef>
                <a:spcPts val="0"/>
              </a:spcBef>
              <a:spcAft>
                <a:spcPts val="0"/>
              </a:spcAft>
              <a:buNone/>
            </a:pPr>
            <a:r>
              <a:rPr lang="en-US" dirty="0" err="1" smtClean="0"/>
              <a:t>com.example.elepay.Iterator.Aggregate</a:t>
            </a:r>
            <a:r>
              <a:rPr lang="en-US" dirty="0" smtClean="0"/>
              <a:t>	</a:t>
            </a:r>
          </a:p>
          <a:p>
            <a:pPr marL="0" lvl="0" indent="0" algn="l" rtl="0">
              <a:spcBef>
                <a:spcPts val="0"/>
              </a:spcBef>
              <a:spcAft>
                <a:spcPts val="0"/>
              </a:spcAft>
              <a:buNone/>
            </a:pPr>
            <a:r>
              <a:rPr lang="en-US" dirty="0" err="1" smtClean="0"/>
              <a:t>com.example.elepay.Singleton.ConnectDB</a:t>
            </a:r>
            <a:r>
              <a:rPr lang="en-US" dirty="0" smtClean="0"/>
              <a:t>	0</a:t>
            </a:r>
          </a:p>
          <a:p>
            <a:pPr marL="0" lvl="0" indent="0" algn="l" rtl="0">
              <a:spcBef>
                <a:spcPts val="0"/>
              </a:spcBef>
              <a:spcAft>
                <a:spcPts val="0"/>
              </a:spcAft>
              <a:buNone/>
            </a:pPr>
            <a:r>
              <a:rPr lang="en-US" dirty="0" err="1" smtClean="0"/>
              <a:t>com.example.elepay.ChainOfResponsibility.FirstStage</a:t>
            </a:r>
            <a:r>
              <a:rPr lang="en-US" dirty="0" smtClean="0"/>
              <a:t>	0</a:t>
            </a:r>
          </a:p>
          <a:p>
            <a:pPr marL="0" lvl="0" indent="0" algn="l" rtl="0">
              <a:spcBef>
                <a:spcPts val="0"/>
              </a:spcBef>
              <a:spcAft>
                <a:spcPts val="0"/>
              </a:spcAft>
              <a:buNone/>
            </a:pPr>
            <a:r>
              <a:rPr lang="en-US" dirty="0" err="1" smtClean="0"/>
              <a:t>com.example.elepay.Template.Verificate_Account</a:t>
            </a:r>
            <a:r>
              <a:rPr lang="en-US" dirty="0" smtClean="0"/>
              <a:t>	0</a:t>
            </a:r>
          </a:p>
          <a:p>
            <a:pPr marL="0" lvl="0" indent="0" algn="l" rtl="0">
              <a:spcBef>
                <a:spcPts val="0"/>
              </a:spcBef>
              <a:spcAft>
                <a:spcPts val="0"/>
              </a:spcAft>
              <a:buNone/>
            </a:pPr>
            <a:r>
              <a:rPr lang="en-US" dirty="0" err="1" smtClean="0"/>
              <a:t>com.example.elepay.ChainOfResponsibility.ThirdStage</a:t>
            </a:r>
            <a:r>
              <a:rPr lang="en-US" dirty="0" smtClean="0"/>
              <a:t>	0</a:t>
            </a:r>
          </a:p>
          <a:p>
            <a:pPr marL="0" lvl="0" indent="0" algn="l" rtl="0">
              <a:spcBef>
                <a:spcPts val="0"/>
              </a:spcBef>
              <a:spcAft>
                <a:spcPts val="0"/>
              </a:spcAft>
              <a:buNone/>
            </a:pPr>
            <a:r>
              <a:rPr lang="en-US" dirty="0" err="1" smtClean="0"/>
              <a:t>com.example.elepay.Strategy.CreditStrategy</a:t>
            </a:r>
            <a:r>
              <a:rPr lang="en-US" dirty="0" smtClean="0"/>
              <a:t>	0</a:t>
            </a:r>
          </a:p>
          <a:p>
            <a:pPr marL="0" lvl="0" indent="0" algn="l" rtl="0">
              <a:spcBef>
                <a:spcPts val="0"/>
              </a:spcBef>
              <a:spcAft>
                <a:spcPts val="0"/>
              </a:spcAft>
              <a:buNone/>
            </a:pPr>
            <a:r>
              <a:rPr lang="en-US" dirty="0" err="1" smtClean="0"/>
              <a:t>com.example.elepay.Template.Verificate_CreditCard</a:t>
            </a:r>
            <a:r>
              <a:rPr lang="en-US" dirty="0" smtClean="0"/>
              <a:t>	0</a:t>
            </a:r>
          </a:p>
          <a:p>
            <a:pPr marL="0" lvl="0" indent="0" algn="l" rtl="0">
              <a:spcBef>
                <a:spcPts val="0"/>
              </a:spcBef>
              <a:spcAft>
                <a:spcPts val="0"/>
              </a:spcAft>
              <a:buNone/>
            </a:pPr>
            <a:r>
              <a:rPr lang="en-US" dirty="0" err="1" smtClean="0"/>
              <a:t>com.example.elepay.ChainOfResponsibility.SecondStage</a:t>
            </a:r>
            <a:r>
              <a:rPr lang="en-US" dirty="0" smtClean="0"/>
              <a:t>	0</a:t>
            </a:r>
          </a:p>
          <a:p>
            <a:pPr marL="0" lvl="0" indent="0" algn="l" rtl="0">
              <a:spcBef>
                <a:spcPts val="0"/>
              </a:spcBef>
              <a:spcAft>
                <a:spcPts val="0"/>
              </a:spcAft>
              <a:buNone/>
            </a:pPr>
            <a:r>
              <a:rPr lang="en-US" dirty="0" err="1" smtClean="0"/>
              <a:t>com.example.elepay.ChainOfResponsibility.FourthStage</a:t>
            </a:r>
            <a:r>
              <a:rPr lang="en-US" dirty="0" smtClean="0"/>
              <a:t>	0</a:t>
            </a:r>
          </a:p>
          <a:p>
            <a:pPr marL="0" lvl="0" indent="0" algn="l" rtl="0">
              <a:spcBef>
                <a:spcPts val="0"/>
              </a:spcBef>
              <a:spcAft>
                <a:spcPts val="0"/>
              </a:spcAft>
              <a:buNone/>
            </a:pPr>
            <a:r>
              <a:rPr lang="en-US" dirty="0" err="1" smtClean="0"/>
              <a:t>com.example.elepay.Strategy.ContextPay</a:t>
            </a:r>
            <a:r>
              <a:rPr lang="en-US" dirty="0" smtClean="0"/>
              <a:t>	0</a:t>
            </a:r>
          </a:p>
          <a:p>
            <a:pPr marL="0" lvl="0" indent="0" algn="l" rtl="0">
              <a:spcBef>
                <a:spcPts val="0"/>
              </a:spcBef>
              <a:spcAft>
                <a:spcPts val="0"/>
              </a:spcAft>
              <a:buNone/>
            </a:pPr>
            <a:r>
              <a:rPr lang="en-US" dirty="0" err="1" smtClean="0"/>
              <a:t>com.example.elepay.Strategy.ElePayAccountStrategy</a:t>
            </a:r>
            <a:r>
              <a:rPr lang="en-US" dirty="0" smtClean="0"/>
              <a:t>	0</a:t>
            </a:r>
          </a:p>
          <a:p>
            <a:pPr marL="0" lvl="0" indent="0" algn="l" rtl="0">
              <a:spcBef>
                <a:spcPts val="0"/>
              </a:spcBef>
              <a:spcAft>
                <a:spcPts val="0"/>
              </a:spcAft>
              <a:buNone/>
            </a:pPr>
            <a:r>
              <a:rPr lang="en-US" dirty="0" err="1" smtClean="0"/>
              <a:t>com.example.elepay.Memento.CareTaker</a:t>
            </a:r>
            <a:r>
              <a:rPr lang="en-US" dirty="0" smtClean="0"/>
              <a:t>	0</a:t>
            </a:r>
          </a:p>
          <a:p>
            <a:pPr marL="0" lvl="0" indent="0" algn="l" rtl="0">
              <a:spcBef>
                <a:spcPts val="0"/>
              </a:spcBef>
              <a:spcAft>
                <a:spcPts val="0"/>
              </a:spcAft>
              <a:buNone/>
            </a:pPr>
            <a:r>
              <a:rPr lang="en-US" dirty="0" err="1" smtClean="0"/>
              <a:t>com.example.elepay.Template.Verificate</a:t>
            </a:r>
            <a:r>
              <a:rPr lang="en-US" dirty="0" smtClean="0"/>
              <a:t>	2</a:t>
            </a:r>
          </a:p>
          <a:p>
            <a:pPr marL="0" lvl="0" indent="0" algn="l" rtl="0">
              <a:spcBef>
                <a:spcPts val="0"/>
              </a:spcBef>
              <a:spcAft>
                <a:spcPts val="0"/>
              </a:spcAft>
              <a:buNone/>
            </a:pPr>
            <a:r>
              <a:rPr lang="en-US" dirty="0" err="1" smtClean="0"/>
              <a:t>com.example.elepay.Memento.Originator</a:t>
            </a:r>
            <a:r>
              <a:rPr lang="en-US" dirty="0" smtClean="0"/>
              <a:t>	0</a:t>
            </a:r>
          </a:p>
          <a:p>
            <a:pPr marL="0" lvl="0" indent="0" algn="l" rtl="0">
              <a:spcBef>
                <a:spcPts val="0"/>
              </a:spcBef>
              <a:spcAft>
                <a:spcPts val="0"/>
              </a:spcAft>
              <a:buNone/>
            </a:pPr>
            <a:r>
              <a:rPr lang="en-US" dirty="0" err="1" smtClean="0"/>
              <a:t>com.example.elepay.Memento.CreditCardMemento</a:t>
            </a:r>
            <a:r>
              <a:rPr lang="en-US" dirty="0" smtClean="0"/>
              <a:t>	0</a:t>
            </a:r>
          </a:p>
          <a:p>
            <a:pPr marL="0" lvl="0" indent="0" algn="l" rtl="0">
              <a:spcBef>
                <a:spcPts val="0"/>
              </a:spcBef>
              <a:spcAft>
                <a:spcPts val="0"/>
              </a:spcAft>
              <a:buNone/>
            </a:pPr>
            <a:r>
              <a:rPr lang="en-US" dirty="0" err="1" smtClean="0"/>
              <a:t>com.example.elepay.State.TransferState</a:t>
            </a:r>
            <a:r>
              <a:rPr lang="en-US" dirty="0" smtClean="0"/>
              <a:t>	2</a:t>
            </a:r>
          </a:p>
          <a:p>
            <a:pPr marL="0" lvl="0" indent="0" algn="l" rtl="0">
              <a:spcBef>
                <a:spcPts val="0"/>
              </a:spcBef>
              <a:spcAft>
                <a:spcPts val="0"/>
              </a:spcAft>
              <a:buNone/>
            </a:pPr>
            <a:r>
              <a:rPr lang="en-US" dirty="0" err="1" smtClean="0"/>
              <a:t>com.example.elepay.State.CheckingTransfer</a:t>
            </a:r>
            <a:r>
              <a:rPr lang="en-US" dirty="0" smtClean="0"/>
              <a:t>	0</a:t>
            </a:r>
          </a:p>
          <a:p>
            <a:pPr marL="0" lvl="0" indent="0" algn="l" rtl="0">
              <a:spcBef>
                <a:spcPts val="0"/>
              </a:spcBef>
              <a:spcAft>
                <a:spcPts val="0"/>
              </a:spcAft>
              <a:buNone/>
            </a:pPr>
            <a:r>
              <a:rPr lang="en-US" dirty="0" err="1" smtClean="0"/>
              <a:t>com.example.elepay.State.SettingUpTransferInformation</a:t>
            </a:r>
            <a:r>
              <a:rPr lang="en-US" dirty="0" smtClean="0"/>
              <a:t>	0</a:t>
            </a:r>
          </a:p>
          <a:p>
            <a:pPr marL="0" lvl="0" indent="0" algn="l" rtl="0">
              <a:spcBef>
                <a:spcPts val="0"/>
              </a:spcBef>
              <a:spcAft>
                <a:spcPts val="0"/>
              </a:spcAft>
              <a:buNone/>
            </a:pPr>
            <a:r>
              <a:rPr lang="en-US" dirty="0" err="1" smtClean="0"/>
              <a:t>com.example.elepay.State.NoTransferInformationFilled</a:t>
            </a:r>
            <a:r>
              <a:rPr lang="en-US" dirty="0" smtClean="0"/>
              <a:t>	0</a:t>
            </a:r>
          </a:p>
          <a:p>
            <a:pPr marL="0" lvl="0" indent="0" algn="l" rtl="0">
              <a:spcBef>
                <a:spcPts val="0"/>
              </a:spcBef>
              <a:spcAft>
                <a:spcPts val="0"/>
              </a:spcAft>
              <a:buNone/>
            </a:pPr>
            <a:r>
              <a:rPr lang="en-US" dirty="0" err="1" smtClean="0"/>
              <a:t>com.example.elepay.State.TransferSuccessfully</a:t>
            </a:r>
            <a:r>
              <a:rPr lang="en-US" dirty="0" smtClean="0"/>
              <a:t>	0</a:t>
            </a:r>
          </a:p>
          <a:p>
            <a:pPr marL="0" lvl="0" indent="0" algn="l" rtl="0">
              <a:spcBef>
                <a:spcPts val="0"/>
              </a:spcBef>
              <a:spcAft>
                <a:spcPts val="0"/>
              </a:spcAft>
              <a:buNone/>
            </a:pPr>
            <a:r>
              <a:rPr lang="en-US" dirty="0" err="1" smtClean="0"/>
              <a:t>com.example.elepay.Iterator.CreditCardIterator</a:t>
            </a:r>
            <a:r>
              <a:rPr lang="en-US" dirty="0" smtClean="0"/>
              <a:t>	0</a:t>
            </a:r>
          </a:p>
          <a:p>
            <a:pPr marL="0" lvl="0" indent="0" algn="l" rtl="0">
              <a:spcBef>
                <a:spcPts val="0"/>
              </a:spcBef>
              <a:spcAft>
                <a:spcPts val="0"/>
              </a:spcAft>
              <a:buNone/>
            </a:pPr>
            <a:r>
              <a:rPr lang="en-US" dirty="0" err="1" smtClean="0"/>
              <a:t>com.example.elepay.ConfirmTransInfoActivity.CreditCardAdapter</a:t>
            </a:r>
            <a:r>
              <a:rPr lang="en-US" dirty="0" smtClean="0"/>
              <a:t>	0</a:t>
            </a:r>
          </a:p>
          <a:p>
            <a:pPr marL="0" lvl="0" indent="0" algn="l" rtl="0">
              <a:spcBef>
                <a:spcPts val="0"/>
              </a:spcBef>
              <a:spcAft>
                <a:spcPts val="0"/>
              </a:spcAft>
              <a:buNone/>
            </a:pPr>
            <a:r>
              <a:rPr lang="en-US" dirty="0" err="1" smtClean="0"/>
              <a:t>com.example.elepay.DisplayTransferInfo</a:t>
            </a:r>
            <a:r>
              <a:rPr lang="en-US" dirty="0" smtClean="0"/>
              <a:t>	0</a:t>
            </a:r>
          </a:p>
          <a:p>
            <a:pPr marL="0" lvl="0" indent="0" algn="l" rtl="0">
              <a:spcBef>
                <a:spcPts val="0"/>
              </a:spcBef>
              <a:spcAft>
                <a:spcPts val="0"/>
              </a:spcAft>
              <a:buNone/>
            </a:pPr>
            <a:r>
              <a:rPr lang="en-US" dirty="0" err="1" smtClean="0"/>
              <a:t>com.example.elepay.CreditCardActivity.CreditCardAdapter</a:t>
            </a:r>
            <a:r>
              <a:rPr lang="en-US" dirty="0" smtClean="0"/>
              <a:t>	0</a:t>
            </a:r>
          </a:p>
          <a:p>
            <a:pPr marL="0" lvl="0" indent="0" algn="l" rtl="0">
              <a:spcBef>
                <a:spcPts val="0"/>
              </a:spcBef>
              <a:spcAft>
                <a:spcPts val="0"/>
              </a:spcAft>
              <a:buNone/>
            </a:pPr>
            <a:r>
              <a:rPr lang="en-US" dirty="0" err="1" smtClean="0"/>
              <a:t>com.example.elepay.ChainOfResponsibility.CalculatingFeedback</a:t>
            </a:r>
            <a:r>
              <a:rPr lang="en-US" dirty="0" smtClean="0"/>
              <a:t>	4</a:t>
            </a:r>
          </a:p>
          <a:p>
            <a:pPr marL="0" lvl="0" indent="0" algn="l" rtl="0">
              <a:spcBef>
                <a:spcPts val="0"/>
              </a:spcBef>
              <a:spcAft>
                <a:spcPts val="0"/>
              </a:spcAft>
              <a:buNone/>
            </a:pPr>
            <a:r>
              <a:rPr lang="en-US" dirty="0" err="1" smtClean="0"/>
              <a:t>com.example.elepay.TransferActivity</a:t>
            </a:r>
            <a:r>
              <a:rPr lang="en-US" dirty="0" smtClean="0"/>
              <a:t>	0</a:t>
            </a:r>
          </a:p>
          <a:p>
            <a:pPr marL="0" lvl="0" indent="0" algn="l" rtl="0">
              <a:spcBef>
                <a:spcPts val="0"/>
              </a:spcBef>
              <a:spcAft>
                <a:spcPts val="0"/>
              </a:spcAft>
              <a:buNone/>
            </a:pPr>
            <a:r>
              <a:rPr lang="en-US" dirty="0" err="1" smtClean="0"/>
              <a:t>com.example.elepay.State.NoTransferYet</a:t>
            </a:r>
            <a:r>
              <a:rPr lang="en-US" dirty="0" smtClean="0"/>
              <a:t>	0</a:t>
            </a:r>
          </a:p>
          <a:p>
            <a:pPr marL="0" lvl="0" indent="0" algn="l" rtl="0">
              <a:spcBef>
                <a:spcPts val="0"/>
              </a:spcBef>
              <a:spcAft>
                <a:spcPts val="0"/>
              </a:spcAft>
              <a:buNone/>
            </a:pPr>
            <a:r>
              <a:rPr lang="en-US" dirty="0" err="1" smtClean="0"/>
              <a:t>com.example.elepay.RegisterActivity</a:t>
            </a:r>
            <a:r>
              <a:rPr lang="en-US" dirty="0" smtClean="0"/>
              <a:t>	0</a:t>
            </a:r>
          </a:p>
          <a:p>
            <a:pPr marL="0" lvl="0" indent="0" algn="l" rtl="0">
              <a:spcBef>
                <a:spcPts val="0"/>
              </a:spcBef>
              <a:spcAft>
                <a:spcPts val="0"/>
              </a:spcAft>
              <a:buNone/>
            </a:pPr>
            <a:r>
              <a:rPr lang="en-US" dirty="0" err="1" smtClean="0"/>
              <a:t>com.example.elepay.FirstBindActivity</a:t>
            </a:r>
            <a:r>
              <a:rPr lang="en-US" dirty="0" smtClean="0"/>
              <a:t>	0</a:t>
            </a:r>
          </a:p>
          <a:p>
            <a:pPr marL="0" lvl="0" indent="0" algn="l" rtl="0">
              <a:spcBef>
                <a:spcPts val="0"/>
              </a:spcBef>
              <a:spcAft>
                <a:spcPts val="0"/>
              </a:spcAft>
              <a:buNone/>
            </a:pPr>
            <a:r>
              <a:rPr lang="en-US" dirty="0" err="1" smtClean="0"/>
              <a:t>com.example.elepay.State.TransferProcedure</a:t>
            </a:r>
            <a:r>
              <a:rPr lang="en-US" dirty="0" smtClean="0"/>
              <a:t>	4</a:t>
            </a:r>
          </a:p>
          <a:p>
            <a:pPr marL="0" lvl="0" indent="0" algn="l" rtl="0">
              <a:spcBef>
                <a:spcPts val="0"/>
              </a:spcBef>
              <a:spcAft>
                <a:spcPts val="0"/>
              </a:spcAft>
              <a:buNone/>
            </a:pPr>
            <a:r>
              <a:rPr lang="en-US" dirty="0" err="1" smtClean="0"/>
              <a:t>com.example.elepay.MainActivity</a:t>
            </a:r>
            <a:r>
              <a:rPr lang="en-US" dirty="0" smtClean="0"/>
              <a:t>	0</a:t>
            </a:r>
          </a:p>
          <a:p>
            <a:pPr marL="0" lvl="0" indent="0" algn="l" rtl="0">
              <a:spcBef>
                <a:spcPts val="0"/>
              </a:spcBef>
              <a:spcAft>
                <a:spcPts val="0"/>
              </a:spcAft>
              <a:buNone/>
            </a:pPr>
            <a:r>
              <a:rPr lang="en-US" dirty="0" err="1" smtClean="0"/>
              <a:t>com.example.elepay.CreditCardActivity</a:t>
            </a:r>
            <a:r>
              <a:rPr lang="en-US" dirty="0" smtClean="0"/>
              <a:t>	0</a:t>
            </a:r>
          </a:p>
          <a:p>
            <a:pPr marL="0" lvl="0" indent="0" algn="l" rtl="0">
              <a:spcBef>
                <a:spcPts val="0"/>
              </a:spcBef>
              <a:spcAft>
                <a:spcPts val="0"/>
              </a:spcAft>
              <a:buNone/>
            </a:pPr>
            <a:r>
              <a:rPr lang="en-US" dirty="0" err="1" smtClean="0"/>
              <a:t>com.example.elepay.Singleton.DB_Connect</a:t>
            </a:r>
            <a:r>
              <a:rPr lang="en-US" dirty="0" smtClean="0"/>
              <a:t>	0</a:t>
            </a:r>
          </a:p>
          <a:p>
            <a:pPr marL="0" lvl="0" indent="0" algn="l" rtl="0">
              <a:spcBef>
                <a:spcPts val="0"/>
              </a:spcBef>
              <a:spcAft>
                <a:spcPts val="0"/>
              </a:spcAft>
              <a:buNone/>
            </a:pPr>
            <a:r>
              <a:rPr lang="en-US" dirty="0" err="1" smtClean="0"/>
              <a:t>com.example.elepay.Iterator.CreditCard</a:t>
            </a:r>
            <a:r>
              <a:rPr lang="en-US" dirty="0" smtClean="0"/>
              <a:t>	0</a:t>
            </a:r>
          </a:p>
          <a:p>
            <a:pPr marL="0" lvl="0" indent="0" algn="l" rtl="0">
              <a:spcBef>
                <a:spcPts val="0"/>
              </a:spcBef>
              <a:spcAft>
                <a:spcPts val="0"/>
              </a:spcAft>
              <a:buNone/>
            </a:pPr>
            <a:r>
              <a:rPr lang="en-US" dirty="0" err="1" smtClean="0"/>
              <a:t>com.example.elepay.State.TransferControl</a:t>
            </a:r>
            <a:r>
              <a:rPr lang="en-US" dirty="0" smtClean="0"/>
              <a:t>	0</a:t>
            </a:r>
          </a:p>
          <a:p>
            <a:pPr marL="0" lvl="0" indent="0" algn="l" rtl="0">
              <a:spcBef>
                <a:spcPts val="0"/>
              </a:spcBef>
              <a:spcAft>
                <a:spcPts val="0"/>
              </a:spcAft>
              <a:buNone/>
            </a:pPr>
            <a:r>
              <a:rPr lang="en-US" dirty="0" err="1" smtClean="0"/>
              <a:t>com.example.elepay.MainFuncActivity</a:t>
            </a:r>
            <a:r>
              <a:rPr lang="en-US" dirty="0" smtClean="0"/>
              <a:t>	0</a:t>
            </a:r>
          </a:p>
          <a:p>
            <a:pPr marL="0" lvl="0" indent="0" algn="l" rtl="0">
              <a:spcBef>
                <a:spcPts val="0"/>
              </a:spcBef>
              <a:spcAft>
                <a:spcPts val="0"/>
              </a:spcAft>
              <a:buNone/>
            </a:pPr>
            <a:r>
              <a:rPr lang="en-US" dirty="0" err="1" smtClean="0"/>
              <a:t>com.example.elepay.ConfirmTransInfoActivity</a:t>
            </a:r>
            <a:r>
              <a:rPr lang="en-US" dirty="0" smtClean="0"/>
              <a:t>	0</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93490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d9bfb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d9bfb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class	CBO</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com.example.elepay.Strategy.PaymentStrategy</a:t>
            </a:r>
            <a:r>
              <a:rPr lang="en-US" altLang="zh-TW" sz="1100" b="0" i="0" u="none" strike="noStrike" cap="none" dirty="0" smtClean="0">
                <a:solidFill>
                  <a:srgbClr val="000000"/>
                </a:solidFill>
                <a:effectLst/>
                <a:latin typeface="Arial"/>
                <a:ea typeface="Arial"/>
                <a:cs typeface="Arial"/>
                <a:sym typeface="Arial"/>
              </a:rPr>
              <a:t>	</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com.example.elepay.Iterator.Iterator</a:t>
            </a:r>
            <a:r>
              <a:rPr lang="en-US" altLang="zh-TW" sz="1100" b="0" i="0" u="none" strike="noStrike" cap="none" dirty="0" smtClean="0">
                <a:solidFill>
                  <a:srgbClr val="000000"/>
                </a:solidFill>
                <a:effectLst/>
                <a:latin typeface="Arial"/>
                <a:ea typeface="Arial"/>
                <a:cs typeface="Arial"/>
                <a:sym typeface="Arial"/>
              </a:rPr>
              <a:t>	</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com.example.elepay.Iterator.Aggregate</a:t>
            </a:r>
            <a:r>
              <a:rPr lang="en-US" altLang="zh-TW" sz="1100" b="0" i="0" u="none" strike="noStrike" cap="none" dirty="0" smtClean="0">
                <a:solidFill>
                  <a:srgbClr val="000000"/>
                </a:solidFill>
                <a:effectLst/>
                <a:latin typeface="Arial"/>
                <a:ea typeface="Arial"/>
                <a:cs typeface="Arial"/>
                <a:sym typeface="Arial"/>
              </a:rPr>
              <a:t>	</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com.example.elepay.Singleton.ConnectDB</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com.example.elepay.ChainOfResponsibility.FirstStage</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com.example.elepay.Template.Verificate_Account</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com.example.elepay.ChainOfResponsibility.ThirdStage</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com.example.elepay.Strategy.CreditStrategy</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com.example.elepay.Template.Verificate_CreditCard</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com.example.elepay.ChainOfResponsibility.SecondStage</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com.example.elepay.ChainOfResponsibility.FourthStage</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com.example.elepay.Strategy.ContextPay</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com.example.elepay.Strategy.ElePayAccountStrategy</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com.example.elepay.Memento.CareTaker</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com.example.elepay.Template.Verificate</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com.example.elepay.Memento.Originator</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com.example.elepay.Memento.CreditCardMemento</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com.example.elepay.State.TransferState</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com.example.elepay.State.CheckingTransfer</a:t>
            </a:r>
            <a:r>
              <a:rPr lang="en-US" altLang="zh-TW" sz="1100" b="0" i="0" u="none" strike="noStrike" cap="none" dirty="0" smtClean="0">
                <a:solidFill>
                  <a:srgbClr val="000000"/>
                </a:solidFill>
                <a:effectLst/>
                <a:latin typeface="Arial"/>
                <a:ea typeface="Arial"/>
                <a:cs typeface="Arial"/>
                <a:sym typeface="Arial"/>
              </a:rPr>
              <a:t>	4</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com.example.elepay.State.SettingUpTransferInformation</a:t>
            </a:r>
            <a:r>
              <a:rPr lang="en-US" altLang="zh-TW" sz="1100" b="0" i="0" u="none" strike="noStrike" cap="none" dirty="0" smtClean="0">
                <a:solidFill>
                  <a:srgbClr val="000000"/>
                </a:solidFill>
                <a:effectLst/>
                <a:latin typeface="Arial"/>
                <a:ea typeface="Arial"/>
                <a:cs typeface="Arial"/>
                <a:sym typeface="Arial"/>
              </a:rPr>
              <a:t>	4</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com.example.elepay.State.NoTransferInformationFilled</a:t>
            </a:r>
            <a:r>
              <a:rPr lang="en-US" altLang="zh-TW" sz="1100" b="0" i="0" u="none" strike="noStrike" cap="none" dirty="0" smtClean="0">
                <a:solidFill>
                  <a:srgbClr val="000000"/>
                </a:solidFill>
                <a:effectLst/>
                <a:latin typeface="Arial"/>
                <a:ea typeface="Arial"/>
                <a:cs typeface="Arial"/>
                <a:sym typeface="Arial"/>
              </a:rPr>
              <a:t>	4</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com.example.elepay.State.TransferSuccessfully</a:t>
            </a:r>
            <a:r>
              <a:rPr lang="en-US" altLang="zh-TW" sz="1100" b="0" i="0" u="none" strike="noStrike" cap="none" dirty="0" smtClean="0">
                <a:solidFill>
                  <a:srgbClr val="000000"/>
                </a:solidFill>
                <a:effectLst/>
                <a:latin typeface="Arial"/>
                <a:ea typeface="Arial"/>
                <a:cs typeface="Arial"/>
                <a:sym typeface="Arial"/>
              </a:rPr>
              <a:t>	4</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com.example.elepay.Iterator.CreditCardIterator</a:t>
            </a:r>
            <a:r>
              <a:rPr lang="en-US" altLang="zh-TW" sz="1100" b="0" i="0" u="none" strike="noStrike" cap="none" dirty="0" smtClean="0">
                <a:solidFill>
                  <a:srgbClr val="000000"/>
                </a:solidFill>
                <a:effectLst/>
                <a:latin typeface="Arial"/>
                <a:ea typeface="Arial"/>
                <a:cs typeface="Arial"/>
                <a:sym typeface="Arial"/>
              </a:rPr>
              <a:t>	5</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com.example.elepay.ConfirmTransInfoActivity.CreditCardAdapter</a:t>
            </a:r>
            <a:r>
              <a:rPr lang="en-US" altLang="zh-TW" sz="1100" b="0" i="0" u="none" strike="noStrike" cap="none" dirty="0" smtClean="0">
                <a:solidFill>
                  <a:srgbClr val="000000"/>
                </a:solidFill>
                <a:effectLst/>
                <a:latin typeface="Arial"/>
                <a:ea typeface="Arial"/>
                <a:cs typeface="Arial"/>
                <a:sym typeface="Arial"/>
              </a:rPr>
              <a:t>	5</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com.example.elepay.DisplayTransferInfo</a:t>
            </a:r>
            <a:r>
              <a:rPr lang="en-US" altLang="zh-TW" sz="1100" b="0" i="0" u="none" strike="noStrike" cap="none" dirty="0" smtClean="0">
                <a:solidFill>
                  <a:srgbClr val="000000"/>
                </a:solidFill>
                <a:effectLst/>
                <a:latin typeface="Arial"/>
                <a:ea typeface="Arial"/>
                <a:cs typeface="Arial"/>
                <a:sym typeface="Arial"/>
              </a:rPr>
              <a:t>	5</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com.example.elepay.CreditCardActivity.CreditCardAdapter</a:t>
            </a:r>
            <a:r>
              <a:rPr lang="en-US" altLang="zh-TW" sz="1100" b="0" i="0" u="none" strike="noStrike" cap="none" dirty="0" smtClean="0">
                <a:solidFill>
                  <a:srgbClr val="000000"/>
                </a:solidFill>
                <a:effectLst/>
                <a:latin typeface="Arial"/>
                <a:ea typeface="Arial"/>
                <a:cs typeface="Arial"/>
                <a:sym typeface="Arial"/>
              </a:rPr>
              <a:t>	5</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com.example.elepay.ChainOfResponsibility.CalculatingFeedback</a:t>
            </a:r>
            <a:r>
              <a:rPr lang="en-US" altLang="zh-TW" sz="1100" b="0" i="0" u="none" strike="noStrike" cap="none" dirty="0" smtClean="0">
                <a:solidFill>
                  <a:srgbClr val="000000"/>
                </a:solidFill>
                <a:effectLst/>
                <a:latin typeface="Arial"/>
                <a:ea typeface="Arial"/>
                <a:cs typeface="Arial"/>
                <a:sym typeface="Arial"/>
              </a:rPr>
              <a:t>	5</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com.example.elepay.TransferActivity</a:t>
            </a:r>
            <a:r>
              <a:rPr lang="en-US" altLang="zh-TW" sz="1100" b="0" i="0" u="none" strike="noStrike" cap="none" dirty="0" smtClean="0">
                <a:solidFill>
                  <a:srgbClr val="000000"/>
                </a:solidFill>
                <a:effectLst/>
                <a:latin typeface="Arial"/>
                <a:ea typeface="Arial"/>
                <a:cs typeface="Arial"/>
                <a:sym typeface="Arial"/>
              </a:rPr>
              <a:t>	6</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com.example.elepay.State.NoTransferYet</a:t>
            </a:r>
            <a:r>
              <a:rPr lang="en-US" altLang="zh-TW" sz="1100" b="0" i="0" u="none" strike="noStrike" cap="none" dirty="0" smtClean="0">
                <a:solidFill>
                  <a:srgbClr val="000000"/>
                </a:solidFill>
                <a:effectLst/>
                <a:latin typeface="Arial"/>
                <a:ea typeface="Arial"/>
                <a:cs typeface="Arial"/>
                <a:sym typeface="Arial"/>
              </a:rPr>
              <a:t>	6</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com.example.elepay.RegisterActivity</a:t>
            </a:r>
            <a:r>
              <a:rPr lang="en-US" altLang="zh-TW" sz="1100" b="0" i="0" u="none" strike="noStrike" cap="none" dirty="0" smtClean="0">
                <a:solidFill>
                  <a:srgbClr val="000000"/>
                </a:solidFill>
                <a:effectLst/>
                <a:latin typeface="Arial"/>
                <a:ea typeface="Arial"/>
                <a:cs typeface="Arial"/>
                <a:sym typeface="Arial"/>
              </a:rPr>
              <a:t>	6</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com.example.elepay.FirstBindActivity</a:t>
            </a:r>
            <a:r>
              <a:rPr lang="en-US" altLang="zh-TW" sz="1100" b="0" i="0" u="none" strike="noStrike" cap="none" dirty="0" smtClean="0">
                <a:solidFill>
                  <a:srgbClr val="000000"/>
                </a:solidFill>
                <a:effectLst/>
                <a:latin typeface="Arial"/>
                <a:ea typeface="Arial"/>
                <a:cs typeface="Arial"/>
                <a:sym typeface="Arial"/>
              </a:rPr>
              <a:t>	6</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com.example.elepay.State.TransferProcedure</a:t>
            </a:r>
            <a:r>
              <a:rPr lang="en-US" altLang="zh-TW" sz="1100" b="0" i="0" u="none" strike="noStrike" cap="none" dirty="0" smtClean="0">
                <a:solidFill>
                  <a:srgbClr val="000000"/>
                </a:solidFill>
                <a:effectLst/>
                <a:latin typeface="Arial"/>
                <a:ea typeface="Arial"/>
                <a:cs typeface="Arial"/>
                <a:sym typeface="Arial"/>
              </a:rPr>
              <a:t>	7</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com.example.elepay.MainActivity</a:t>
            </a:r>
            <a:r>
              <a:rPr lang="en-US" altLang="zh-TW" sz="1100" b="0" i="0" u="none" strike="noStrike" cap="none" dirty="0" smtClean="0">
                <a:solidFill>
                  <a:srgbClr val="000000"/>
                </a:solidFill>
                <a:effectLst/>
                <a:latin typeface="Arial"/>
                <a:ea typeface="Arial"/>
                <a:cs typeface="Arial"/>
                <a:sym typeface="Arial"/>
              </a:rPr>
              <a:t>	8</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com.example.elepay.CreditCardActivity</a:t>
            </a:r>
            <a:r>
              <a:rPr lang="en-US" altLang="zh-TW" sz="1100" b="0" i="0" u="none" strike="noStrike" cap="none" dirty="0" smtClean="0">
                <a:solidFill>
                  <a:srgbClr val="000000"/>
                </a:solidFill>
                <a:effectLst/>
                <a:latin typeface="Arial"/>
                <a:ea typeface="Arial"/>
                <a:cs typeface="Arial"/>
                <a:sym typeface="Arial"/>
              </a:rPr>
              <a:t>	10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com.example.elepay.Singleton.DB_Connect</a:t>
            </a:r>
            <a:r>
              <a:rPr lang="en-US" altLang="zh-TW" sz="1100" b="0" i="0" u="none" strike="noStrike" cap="none" dirty="0" smtClean="0">
                <a:solidFill>
                  <a:srgbClr val="000000"/>
                </a:solidFill>
                <a:effectLst/>
                <a:latin typeface="Arial"/>
                <a:ea typeface="Arial"/>
                <a:cs typeface="Arial"/>
                <a:sym typeface="Arial"/>
              </a:rPr>
              <a:t>	10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com.example.elepay.Iterator.CreditCard</a:t>
            </a:r>
            <a:r>
              <a:rPr lang="en-US" altLang="zh-TW" sz="1100" b="0" i="0" u="none" strike="noStrike" cap="none" dirty="0" smtClean="0">
                <a:solidFill>
                  <a:srgbClr val="000000"/>
                </a:solidFill>
                <a:effectLst/>
                <a:latin typeface="Arial"/>
                <a:ea typeface="Arial"/>
                <a:cs typeface="Arial"/>
                <a:sym typeface="Arial"/>
              </a:rPr>
              <a:t>	10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com.example.elepay.State.TransferControl</a:t>
            </a:r>
            <a:r>
              <a:rPr lang="en-US" altLang="zh-TW" sz="1100" b="0" i="0" u="none" strike="noStrike" cap="none" dirty="0" smtClean="0">
                <a:solidFill>
                  <a:srgbClr val="000000"/>
                </a:solidFill>
                <a:effectLst/>
                <a:latin typeface="Arial"/>
                <a:ea typeface="Arial"/>
                <a:cs typeface="Arial"/>
                <a:sym typeface="Arial"/>
              </a:rPr>
              <a:t>	10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com.example.elepay.MainFuncActivity</a:t>
            </a:r>
            <a:r>
              <a:rPr lang="en-US" altLang="zh-TW" sz="1100" b="0" i="0" u="none" strike="noStrike" cap="none" dirty="0" smtClean="0">
                <a:solidFill>
                  <a:srgbClr val="000000"/>
                </a:solidFill>
                <a:effectLst/>
                <a:latin typeface="Arial"/>
                <a:ea typeface="Arial"/>
                <a:cs typeface="Arial"/>
                <a:sym typeface="Arial"/>
              </a:rPr>
              <a:t>	12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com.example.elepay.ConfirmTransInfoActivity</a:t>
            </a:r>
            <a:r>
              <a:rPr lang="en-US" altLang="zh-TW" sz="1100" b="0" i="0" u="none" strike="noStrike" cap="none" dirty="0" smtClean="0">
                <a:solidFill>
                  <a:srgbClr val="000000"/>
                </a:solidFill>
                <a:effectLst/>
                <a:latin typeface="Arial"/>
                <a:ea typeface="Arial"/>
                <a:cs typeface="Arial"/>
                <a:sym typeface="Arial"/>
              </a:rPr>
              <a:t>	19</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8595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d9bfb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d9bfb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class	RFC</a:t>
            </a:r>
          </a:p>
          <a:p>
            <a:pPr marL="0" lvl="0" indent="0" algn="l" rtl="0">
              <a:spcBef>
                <a:spcPts val="0"/>
              </a:spcBef>
              <a:spcAft>
                <a:spcPts val="0"/>
              </a:spcAft>
              <a:buNone/>
            </a:pPr>
            <a:r>
              <a:rPr lang="en-US" dirty="0" err="1" smtClean="0"/>
              <a:t>com.example.elepay.Strategy.PaymentStrategy</a:t>
            </a:r>
            <a:r>
              <a:rPr lang="en-US" dirty="0" smtClean="0"/>
              <a:t>	1</a:t>
            </a:r>
          </a:p>
          <a:p>
            <a:pPr marL="0" lvl="0" indent="0" algn="l" rtl="0">
              <a:spcBef>
                <a:spcPts val="0"/>
              </a:spcBef>
              <a:spcAft>
                <a:spcPts val="0"/>
              </a:spcAft>
              <a:buNone/>
            </a:pPr>
            <a:r>
              <a:rPr lang="en-US" dirty="0" err="1" smtClean="0"/>
              <a:t>com.example.elepay.Iterator.Iterator</a:t>
            </a:r>
            <a:r>
              <a:rPr lang="en-US" dirty="0" smtClean="0"/>
              <a:t>	4</a:t>
            </a:r>
          </a:p>
          <a:p>
            <a:pPr marL="0" lvl="0" indent="0" algn="l" rtl="0">
              <a:spcBef>
                <a:spcPts val="0"/>
              </a:spcBef>
              <a:spcAft>
                <a:spcPts val="0"/>
              </a:spcAft>
              <a:buNone/>
            </a:pPr>
            <a:r>
              <a:rPr lang="en-US" dirty="0" err="1" smtClean="0"/>
              <a:t>com.example.elepay.Iterator.Aggregate</a:t>
            </a:r>
            <a:r>
              <a:rPr lang="en-US" dirty="0" smtClean="0"/>
              <a:t>	1</a:t>
            </a:r>
          </a:p>
          <a:p>
            <a:pPr marL="0" lvl="0" indent="0" algn="l" rtl="0">
              <a:spcBef>
                <a:spcPts val="0"/>
              </a:spcBef>
              <a:spcAft>
                <a:spcPts val="0"/>
              </a:spcAft>
              <a:buNone/>
            </a:pPr>
            <a:r>
              <a:rPr lang="en-US" dirty="0" err="1" smtClean="0"/>
              <a:t>com.example.elepay.Singleton.ConnectDB</a:t>
            </a:r>
            <a:r>
              <a:rPr lang="en-US" dirty="0" smtClean="0"/>
              <a:t>	2</a:t>
            </a:r>
          </a:p>
          <a:p>
            <a:pPr marL="0" lvl="0" indent="0" algn="l" rtl="0">
              <a:spcBef>
                <a:spcPts val="0"/>
              </a:spcBef>
              <a:spcAft>
                <a:spcPts val="0"/>
              </a:spcAft>
              <a:buNone/>
            </a:pPr>
            <a:r>
              <a:rPr lang="en-US" dirty="0" err="1" smtClean="0"/>
              <a:t>com.example.elepay.ChainOfResponsibility.FirstStage</a:t>
            </a:r>
            <a:r>
              <a:rPr lang="en-US" dirty="0" smtClean="0"/>
              <a:t>	6</a:t>
            </a:r>
          </a:p>
          <a:p>
            <a:pPr marL="0" lvl="0" indent="0" algn="l" rtl="0">
              <a:spcBef>
                <a:spcPts val="0"/>
              </a:spcBef>
              <a:spcAft>
                <a:spcPts val="0"/>
              </a:spcAft>
              <a:buNone/>
            </a:pPr>
            <a:r>
              <a:rPr lang="en-US" dirty="0" err="1" smtClean="0"/>
              <a:t>com.example.elepay.Template.Verificate_Account</a:t>
            </a:r>
            <a:r>
              <a:rPr lang="en-US" dirty="0" smtClean="0"/>
              <a:t>	7</a:t>
            </a:r>
          </a:p>
          <a:p>
            <a:pPr marL="0" lvl="0" indent="0" algn="l" rtl="0">
              <a:spcBef>
                <a:spcPts val="0"/>
              </a:spcBef>
              <a:spcAft>
                <a:spcPts val="0"/>
              </a:spcAft>
              <a:buNone/>
            </a:pPr>
            <a:r>
              <a:rPr lang="en-US" dirty="0" err="1" smtClean="0"/>
              <a:t>com.example.elepay.ChainOfResponsibility.ThirdStage</a:t>
            </a:r>
            <a:r>
              <a:rPr lang="en-US" dirty="0" smtClean="0"/>
              <a:t>	6</a:t>
            </a:r>
          </a:p>
          <a:p>
            <a:pPr marL="0" lvl="0" indent="0" algn="l" rtl="0">
              <a:spcBef>
                <a:spcPts val="0"/>
              </a:spcBef>
              <a:spcAft>
                <a:spcPts val="0"/>
              </a:spcAft>
              <a:buNone/>
            </a:pPr>
            <a:r>
              <a:rPr lang="en-US" dirty="0" err="1" smtClean="0"/>
              <a:t>com.example.elepay.Strategy.CreditStrategy</a:t>
            </a:r>
            <a:r>
              <a:rPr lang="en-US" dirty="0" smtClean="0"/>
              <a:t>	3</a:t>
            </a:r>
          </a:p>
          <a:p>
            <a:pPr marL="0" lvl="0" indent="0" algn="l" rtl="0">
              <a:spcBef>
                <a:spcPts val="0"/>
              </a:spcBef>
              <a:spcAft>
                <a:spcPts val="0"/>
              </a:spcAft>
              <a:buNone/>
            </a:pPr>
            <a:r>
              <a:rPr lang="en-US" dirty="0" err="1" smtClean="0"/>
              <a:t>com.example.elepay.Template.Verificate_CreditCard</a:t>
            </a:r>
            <a:r>
              <a:rPr lang="en-US" dirty="0" smtClean="0"/>
              <a:t>	14</a:t>
            </a:r>
          </a:p>
          <a:p>
            <a:pPr marL="0" lvl="0" indent="0" algn="l" rtl="0">
              <a:spcBef>
                <a:spcPts val="0"/>
              </a:spcBef>
              <a:spcAft>
                <a:spcPts val="0"/>
              </a:spcAft>
              <a:buNone/>
            </a:pPr>
            <a:r>
              <a:rPr lang="en-US" dirty="0" err="1" smtClean="0"/>
              <a:t>com.example.elepay.ChainOfResponsibility.SecondStage</a:t>
            </a:r>
            <a:r>
              <a:rPr lang="en-US" dirty="0" smtClean="0"/>
              <a:t>	6</a:t>
            </a:r>
          </a:p>
          <a:p>
            <a:pPr marL="0" lvl="0" indent="0" algn="l" rtl="0">
              <a:spcBef>
                <a:spcPts val="0"/>
              </a:spcBef>
              <a:spcAft>
                <a:spcPts val="0"/>
              </a:spcAft>
              <a:buNone/>
            </a:pPr>
            <a:r>
              <a:rPr lang="en-US" dirty="0" err="1" smtClean="0"/>
              <a:t>com.example.elepay.ChainOfResponsibility.FourthStage</a:t>
            </a:r>
            <a:r>
              <a:rPr lang="en-US" dirty="0" smtClean="0"/>
              <a:t>	6</a:t>
            </a:r>
          </a:p>
          <a:p>
            <a:pPr marL="0" lvl="0" indent="0" algn="l" rtl="0">
              <a:spcBef>
                <a:spcPts val="0"/>
              </a:spcBef>
              <a:spcAft>
                <a:spcPts val="0"/>
              </a:spcAft>
              <a:buNone/>
            </a:pPr>
            <a:r>
              <a:rPr lang="en-US" dirty="0" err="1" smtClean="0"/>
              <a:t>com.example.elepay.Strategy.ContextPay</a:t>
            </a:r>
            <a:r>
              <a:rPr lang="en-US" dirty="0" smtClean="0"/>
              <a:t>	3</a:t>
            </a:r>
          </a:p>
          <a:p>
            <a:pPr marL="0" lvl="0" indent="0" algn="l" rtl="0">
              <a:spcBef>
                <a:spcPts val="0"/>
              </a:spcBef>
              <a:spcAft>
                <a:spcPts val="0"/>
              </a:spcAft>
              <a:buNone/>
            </a:pPr>
            <a:r>
              <a:rPr lang="en-US" dirty="0" err="1" smtClean="0"/>
              <a:t>com.example.elepay.Strategy.ElePayAccountStrategy</a:t>
            </a:r>
            <a:r>
              <a:rPr lang="en-US" dirty="0" smtClean="0"/>
              <a:t>	3</a:t>
            </a:r>
          </a:p>
          <a:p>
            <a:pPr marL="0" lvl="0" indent="0" algn="l" rtl="0">
              <a:spcBef>
                <a:spcPts val="0"/>
              </a:spcBef>
              <a:spcAft>
                <a:spcPts val="0"/>
              </a:spcAft>
              <a:buNone/>
            </a:pPr>
            <a:r>
              <a:rPr lang="en-US" dirty="0" err="1" smtClean="0"/>
              <a:t>com.example.elepay.Memento.CareTaker</a:t>
            </a:r>
            <a:r>
              <a:rPr lang="en-US" dirty="0" smtClean="0"/>
              <a:t>	8</a:t>
            </a:r>
          </a:p>
          <a:p>
            <a:pPr marL="0" lvl="0" indent="0" algn="l" rtl="0">
              <a:spcBef>
                <a:spcPts val="0"/>
              </a:spcBef>
              <a:spcAft>
                <a:spcPts val="0"/>
              </a:spcAft>
              <a:buNone/>
            </a:pPr>
            <a:r>
              <a:rPr lang="en-US" dirty="0" err="1" smtClean="0"/>
              <a:t>com.example.elepay.Template.Verificate</a:t>
            </a:r>
            <a:r>
              <a:rPr lang="en-US" dirty="0" smtClean="0"/>
              <a:t>	9</a:t>
            </a:r>
          </a:p>
          <a:p>
            <a:pPr marL="0" lvl="0" indent="0" algn="l" rtl="0">
              <a:spcBef>
                <a:spcPts val="0"/>
              </a:spcBef>
              <a:spcAft>
                <a:spcPts val="0"/>
              </a:spcAft>
              <a:buNone/>
            </a:pPr>
            <a:r>
              <a:rPr lang="en-US" dirty="0" err="1" smtClean="0"/>
              <a:t>com.example.elepay.Memento.Originator</a:t>
            </a:r>
            <a:r>
              <a:rPr lang="en-US" dirty="0" smtClean="0"/>
              <a:t>	6</a:t>
            </a:r>
          </a:p>
          <a:p>
            <a:pPr marL="0" lvl="0" indent="0" algn="l" rtl="0">
              <a:spcBef>
                <a:spcPts val="0"/>
              </a:spcBef>
              <a:spcAft>
                <a:spcPts val="0"/>
              </a:spcAft>
              <a:buNone/>
            </a:pPr>
            <a:r>
              <a:rPr lang="en-US" dirty="0" err="1" smtClean="0"/>
              <a:t>com.example.elepay.Memento.CreditCardMemento</a:t>
            </a:r>
            <a:r>
              <a:rPr lang="en-US" dirty="0" smtClean="0"/>
              <a:t>	3</a:t>
            </a:r>
          </a:p>
          <a:p>
            <a:pPr marL="0" lvl="0" indent="0" algn="l" rtl="0">
              <a:spcBef>
                <a:spcPts val="0"/>
              </a:spcBef>
              <a:spcAft>
                <a:spcPts val="0"/>
              </a:spcAft>
              <a:buNone/>
            </a:pPr>
            <a:r>
              <a:rPr lang="en-US" dirty="0" err="1" smtClean="0"/>
              <a:t>com.example.elepay.State.TransferState</a:t>
            </a:r>
            <a:r>
              <a:rPr lang="en-US" dirty="0" smtClean="0"/>
              <a:t>	4</a:t>
            </a:r>
          </a:p>
          <a:p>
            <a:pPr marL="0" lvl="0" indent="0" algn="l" rtl="0">
              <a:spcBef>
                <a:spcPts val="0"/>
              </a:spcBef>
              <a:spcAft>
                <a:spcPts val="0"/>
              </a:spcAft>
              <a:buNone/>
            </a:pPr>
            <a:r>
              <a:rPr lang="en-US" dirty="0" err="1" smtClean="0"/>
              <a:t>com.example.elepay.State.CheckingTransfer</a:t>
            </a:r>
            <a:r>
              <a:rPr lang="en-US" dirty="0" smtClean="0"/>
              <a:t>	3</a:t>
            </a:r>
          </a:p>
          <a:p>
            <a:pPr marL="0" lvl="0" indent="0" algn="l" rtl="0">
              <a:spcBef>
                <a:spcPts val="0"/>
              </a:spcBef>
              <a:spcAft>
                <a:spcPts val="0"/>
              </a:spcAft>
              <a:buNone/>
            </a:pPr>
            <a:r>
              <a:rPr lang="en-US" dirty="0" err="1" smtClean="0"/>
              <a:t>com.example.elepay.State.SettingUpTransferInformation</a:t>
            </a:r>
            <a:r>
              <a:rPr lang="en-US" dirty="0" smtClean="0"/>
              <a:t>	3</a:t>
            </a:r>
          </a:p>
          <a:p>
            <a:pPr marL="0" lvl="0" indent="0" algn="l" rtl="0">
              <a:spcBef>
                <a:spcPts val="0"/>
              </a:spcBef>
              <a:spcAft>
                <a:spcPts val="0"/>
              </a:spcAft>
              <a:buNone/>
            </a:pPr>
            <a:r>
              <a:rPr lang="en-US" dirty="0" err="1" smtClean="0"/>
              <a:t>com.example.elepay.State.NoTransferInformationFilled</a:t>
            </a:r>
            <a:r>
              <a:rPr lang="en-US" dirty="0" smtClean="0"/>
              <a:t>	4</a:t>
            </a:r>
          </a:p>
          <a:p>
            <a:pPr marL="0" lvl="0" indent="0" algn="l" rtl="0">
              <a:spcBef>
                <a:spcPts val="0"/>
              </a:spcBef>
              <a:spcAft>
                <a:spcPts val="0"/>
              </a:spcAft>
              <a:buNone/>
            </a:pPr>
            <a:r>
              <a:rPr lang="en-US" dirty="0" err="1" smtClean="0"/>
              <a:t>com.example.elepay.State.TransferSuccessfully</a:t>
            </a:r>
            <a:r>
              <a:rPr lang="en-US" dirty="0" smtClean="0"/>
              <a:t>	3</a:t>
            </a:r>
          </a:p>
          <a:p>
            <a:pPr marL="0" lvl="0" indent="0" algn="l" rtl="0">
              <a:spcBef>
                <a:spcPts val="0"/>
              </a:spcBef>
              <a:spcAft>
                <a:spcPts val="0"/>
              </a:spcAft>
              <a:buNone/>
            </a:pPr>
            <a:r>
              <a:rPr lang="en-US" dirty="0" err="1" smtClean="0"/>
              <a:t>com.example.elepay.Iterator.CreditCardIterator</a:t>
            </a:r>
            <a:r>
              <a:rPr lang="en-US" dirty="0" smtClean="0"/>
              <a:t>	10</a:t>
            </a:r>
          </a:p>
          <a:p>
            <a:pPr marL="0" lvl="0" indent="0" algn="l" rtl="0">
              <a:spcBef>
                <a:spcPts val="0"/>
              </a:spcBef>
              <a:spcAft>
                <a:spcPts val="0"/>
              </a:spcAft>
              <a:buNone/>
            </a:pPr>
            <a:r>
              <a:rPr lang="en-US" dirty="0" err="1" smtClean="0"/>
              <a:t>com.example.elepay.ConfirmTransInfoActivity.CreditCardAdapter</a:t>
            </a:r>
            <a:r>
              <a:rPr lang="en-US" dirty="0" smtClean="0"/>
              <a:t>	12</a:t>
            </a:r>
          </a:p>
          <a:p>
            <a:pPr marL="0" lvl="0" indent="0" algn="l" rtl="0">
              <a:spcBef>
                <a:spcPts val="0"/>
              </a:spcBef>
              <a:spcAft>
                <a:spcPts val="0"/>
              </a:spcAft>
              <a:buNone/>
            </a:pPr>
            <a:r>
              <a:rPr lang="en-US" dirty="0" err="1" smtClean="0"/>
              <a:t>com.example.elepay.DisplayTransferInfo</a:t>
            </a:r>
            <a:r>
              <a:rPr lang="en-US" dirty="0" smtClean="0"/>
              <a:t>	15</a:t>
            </a:r>
          </a:p>
          <a:p>
            <a:pPr marL="0" lvl="0" indent="0" algn="l" rtl="0">
              <a:spcBef>
                <a:spcPts val="0"/>
              </a:spcBef>
              <a:spcAft>
                <a:spcPts val="0"/>
              </a:spcAft>
              <a:buNone/>
            </a:pPr>
            <a:r>
              <a:rPr lang="en-US" dirty="0" err="1" smtClean="0"/>
              <a:t>com.example.elepay.CreditCardActivity.CreditCardAdapter</a:t>
            </a:r>
            <a:r>
              <a:rPr lang="en-US" dirty="0" smtClean="0"/>
              <a:t>	12</a:t>
            </a:r>
          </a:p>
          <a:p>
            <a:pPr marL="0" lvl="0" indent="0" algn="l" rtl="0">
              <a:spcBef>
                <a:spcPts val="0"/>
              </a:spcBef>
              <a:spcAft>
                <a:spcPts val="0"/>
              </a:spcAft>
              <a:buNone/>
            </a:pPr>
            <a:r>
              <a:rPr lang="en-US" dirty="0" err="1" smtClean="0"/>
              <a:t>com.example.elepay.ChainOfResponsibility.CalculatingFeedback</a:t>
            </a:r>
            <a:r>
              <a:rPr lang="en-US" dirty="0" smtClean="0"/>
              <a:t>	7</a:t>
            </a:r>
          </a:p>
          <a:p>
            <a:pPr marL="0" lvl="0" indent="0" algn="l" rtl="0">
              <a:spcBef>
                <a:spcPts val="0"/>
              </a:spcBef>
              <a:spcAft>
                <a:spcPts val="0"/>
              </a:spcAft>
              <a:buNone/>
            </a:pPr>
            <a:r>
              <a:rPr lang="en-US" dirty="0" err="1" smtClean="0"/>
              <a:t>com.example.elepay.TransferActivity</a:t>
            </a:r>
            <a:r>
              <a:rPr lang="en-US" dirty="0" smtClean="0"/>
              <a:t>	29</a:t>
            </a:r>
          </a:p>
          <a:p>
            <a:pPr marL="0" lvl="0" indent="0" algn="l" rtl="0">
              <a:spcBef>
                <a:spcPts val="0"/>
              </a:spcBef>
              <a:spcAft>
                <a:spcPts val="0"/>
              </a:spcAft>
              <a:buNone/>
            </a:pPr>
            <a:r>
              <a:rPr lang="en-US" dirty="0" err="1" smtClean="0"/>
              <a:t>com.example.elepay.State.NoTransferYet</a:t>
            </a:r>
            <a:r>
              <a:rPr lang="en-US" dirty="0" smtClean="0"/>
              <a:t>	4</a:t>
            </a:r>
          </a:p>
          <a:p>
            <a:pPr marL="0" lvl="0" indent="0" algn="l" rtl="0">
              <a:spcBef>
                <a:spcPts val="0"/>
              </a:spcBef>
              <a:spcAft>
                <a:spcPts val="0"/>
              </a:spcAft>
              <a:buNone/>
            </a:pPr>
            <a:r>
              <a:rPr lang="en-US" dirty="0" err="1" smtClean="0"/>
              <a:t>com.example.elepay.RegisterActivity</a:t>
            </a:r>
            <a:r>
              <a:rPr lang="en-US" dirty="0" smtClean="0"/>
              <a:t>	22</a:t>
            </a:r>
          </a:p>
          <a:p>
            <a:pPr marL="0" lvl="0" indent="0" algn="l" rtl="0">
              <a:spcBef>
                <a:spcPts val="0"/>
              </a:spcBef>
              <a:spcAft>
                <a:spcPts val="0"/>
              </a:spcAft>
              <a:buNone/>
            </a:pPr>
            <a:r>
              <a:rPr lang="en-US" dirty="0" err="1" smtClean="0"/>
              <a:t>com.example.elepay.FirstBindActivity</a:t>
            </a:r>
            <a:r>
              <a:rPr lang="en-US" dirty="0" smtClean="0"/>
              <a:t>	25</a:t>
            </a:r>
          </a:p>
          <a:p>
            <a:pPr marL="0" lvl="0" indent="0" algn="l" rtl="0">
              <a:spcBef>
                <a:spcPts val="0"/>
              </a:spcBef>
              <a:spcAft>
                <a:spcPts val="0"/>
              </a:spcAft>
              <a:buNone/>
            </a:pPr>
            <a:r>
              <a:rPr lang="en-US" dirty="0" err="1" smtClean="0"/>
              <a:t>com.example.elepay.State.TransferProcedure</a:t>
            </a:r>
            <a:r>
              <a:rPr lang="en-US" dirty="0" smtClean="0"/>
              <a:t>	3</a:t>
            </a:r>
          </a:p>
          <a:p>
            <a:pPr marL="0" lvl="0" indent="0" algn="l" rtl="0">
              <a:spcBef>
                <a:spcPts val="0"/>
              </a:spcBef>
              <a:spcAft>
                <a:spcPts val="0"/>
              </a:spcAft>
              <a:buNone/>
            </a:pPr>
            <a:r>
              <a:rPr lang="en-US" dirty="0" err="1" smtClean="0"/>
              <a:t>com.example.elepay.MainActivity</a:t>
            </a:r>
            <a:r>
              <a:rPr lang="en-US" dirty="0" smtClean="0"/>
              <a:t>	25</a:t>
            </a:r>
          </a:p>
          <a:p>
            <a:pPr marL="0" lvl="0" indent="0" algn="l" rtl="0">
              <a:spcBef>
                <a:spcPts val="0"/>
              </a:spcBef>
              <a:spcAft>
                <a:spcPts val="0"/>
              </a:spcAft>
              <a:buNone/>
            </a:pPr>
            <a:r>
              <a:rPr lang="en-US" dirty="0" err="1" smtClean="0"/>
              <a:t>com.example.elepay.CreditCardActivity</a:t>
            </a:r>
            <a:r>
              <a:rPr lang="en-US" dirty="0" smtClean="0"/>
              <a:t>	55</a:t>
            </a:r>
          </a:p>
          <a:p>
            <a:pPr marL="0" lvl="0" indent="0" algn="l" rtl="0">
              <a:spcBef>
                <a:spcPts val="0"/>
              </a:spcBef>
              <a:spcAft>
                <a:spcPts val="0"/>
              </a:spcAft>
              <a:buNone/>
            </a:pPr>
            <a:r>
              <a:rPr lang="en-US" dirty="0" err="1" smtClean="0"/>
              <a:t>com.example.elepay.Singleton.DB_Connect</a:t>
            </a:r>
            <a:r>
              <a:rPr lang="en-US" dirty="0" smtClean="0"/>
              <a:t>	53</a:t>
            </a:r>
          </a:p>
          <a:p>
            <a:pPr marL="0" lvl="0" indent="0" algn="l" rtl="0">
              <a:spcBef>
                <a:spcPts val="0"/>
              </a:spcBef>
              <a:spcAft>
                <a:spcPts val="0"/>
              </a:spcAft>
              <a:buNone/>
            </a:pPr>
            <a:r>
              <a:rPr lang="en-US" dirty="0" err="1" smtClean="0"/>
              <a:t>com.example.elepay.Iterator.CreditCard</a:t>
            </a:r>
            <a:r>
              <a:rPr lang="en-US" dirty="0" smtClean="0"/>
              <a:t>	23</a:t>
            </a:r>
          </a:p>
          <a:p>
            <a:pPr marL="0" lvl="0" indent="0" algn="l" rtl="0">
              <a:spcBef>
                <a:spcPts val="0"/>
              </a:spcBef>
              <a:spcAft>
                <a:spcPts val="0"/>
              </a:spcAft>
              <a:buNone/>
            </a:pPr>
            <a:r>
              <a:rPr lang="en-US" dirty="0" err="1" smtClean="0"/>
              <a:t>com.example.elepay.State.TransferControl</a:t>
            </a:r>
            <a:r>
              <a:rPr lang="en-US" dirty="0" smtClean="0"/>
              <a:t>	10</a:t>
            </a:r>
          </a:p>
          <a:p>
            <a:pPr marL="0" lvl="0" indent="0" algn="l" rtl="0">
              <a:spcBef>
                <a:spcPts val="0"/>
              </a:spcBef>
              <a:spcAft>
                <a:spcPts val="0"/>
              </a:spcAft>
              <a:buNone/>
            </a:pPr>
            <a:r>
              <a:rPr lang="en-US" dirty="0" err="1" smtClean="0"/>
              <a:t>com.example.elepay.MainFuncActivity</a:t>
            </a:r>
            <a:r>
              <a:rPr lang="en-US" dirty="0" smtClean="0"/>
              <a:t>	26</a:t>
            </a:r>
          </a:p>
          <a:p>
            <a:pPr marL="0" lvl="0" indent="0" algn="l" rtl="0">
              <a:spcBef>
                <a:spcPts val="0"/>
              </a:spcBef>
              <a:spcAft>
                <a:spcPts val="0"/>
              </a:spcAft>
              <a:buNone/>
            </a:pPr>
            <a:r>
              <a:rPr lang="en-US" dirty="0" err="1" smtClean="0"/>
              <a:t>com.example.elepay.ConfirmTransInfoActivity</a:t>
            </a:r>
            <a:r>
              <a:rPr lang="en-US" dirty="0" smtClean="0"/>
              <a:t>	65</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00897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225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d9bfb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d9bfb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class	LCOM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err="1" smtClean="0">
                <a:solidFill>
                  <a:srgbClr val="000000"/>
                </a:solidFill>
                <a:effectLst/>
                <a:latin typeface="Arial"/>
                <a:ea typeface="Arial"/>
                <a:cs typeface="Arial"/>
                <a:sym typeface="Arial"/>
              </a:rPr>
              <a:t>com.example.elepay.Template.Verificate</a:t>
            </a:r>
            <a:r>
              <a:rPr lang="en-US" altLang="zh-TW" sz="1100" b="0" i="0" u="none" strike="noStrike" cap="none" dirty="0" smtClean="0">
                <a:solidFill>
                  <a:srgbClr val="000000"/>
                </a:solidFill>
                <a:effectLst/>
                <a:latin typeface="Arial"/>
                <a:ea typeface="Arial"/>
                <a:cs typeface="Arial"/>
                <a:sym typeface="Arial"/>
              </a:rPr>
              <a:t>	19</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com.example.elepay.Singleton.ConnectDB</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com.example.elepay.ChainOfResponsibility.FirstStage</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com.example.elepay.Template.Verificate_Account</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com.example.elepay.ChainOfResponsibility.ThirdStage</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com.example.elepay.Strategy.CreditStrategy</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com.example.elepay.Template.Verificate_CreditCard</a:t>
            </a:r>
            <a:r>
              <a:rPr lang="en-US" altLang="zh-TW" sz="1100" b="0" i="0" u="none" strike="noStrike" cap="none" dirty="0" smtClean="0">
                <a:solidFill>
                  <a:srgbClr val="000000"/>
                </a:solidFill>
                <a:effectLst/>
                <a:latin typeface="Arial"/>
                <a:ea typeface="Arial"/>
                <a:cs typeface="Arial"/>
                <a:sym typeface="Arial"/>
              </a:rPr>
              <a:t>	4</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com.example.elepay.ChainOfResponsibility.SecondStage</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com.example.elepay.ChainOfResponsibility.FourthStage</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com.example.elepay.Strategy.ContextPay</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com.example.elepay.Strategy.ElePayAccountStrategy</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com.example.elepay.Memento.CareTaker</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com.example.elepay.Memento.Originator</a:t>
            </a:r>
            <a:r>
              <a:rPr lang="en-US" altLang="zh-TW" sz="1100" b="0" i="0" u="none" strike="noStrike" cap="none" dirty="0" smtClean="0">
                <a:solidFill>
                  <a:srgbClr val="000000"/>
                </a:solidFill>
                <a:effectLst/>
                <a:latin typeface="Arial"/>
                <a:ea typeface="Arial"/>
                <a:cs typeface="Arial"/>
                <a:sym typeface="Arial"/>
              </a:rPr>
              <a:t>	-4</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com.example.elepay.Memento.CreditCardMemento</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com.example.elepay.State.TransferState</a:t>
            </a:r>
            <a:r>
              <a:rPr lang="en-US" altLang="zh-TW" sz="1100" b="0" i="0" u="none" strike="noStrike" cap="none" dirty="0" smtClean="0">
                <a:solidFill>
                  <a:srgbClr val="000000"/>
                </a:solidFill>
                <a:effectLst/>
                <a:latin typeface="Arial"/>
                <a:ea typeface="Arial"/>
                <a:cs typeface="Arial"/>
                <a:sym typeface="Arial"/>
              </a:rPr>
              <a:t>	4</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com.example.elepay.State.CheckingTransfer</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com.example.elepay.State.SettingUpTransferInformation</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com.example.elepay.State.NoTransferInformationFilled</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com.example.elepay.State.TransferSuccessfully</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com.example.elepay.Iterator.CreditCardIterator</a:t>
            </a:r>
            <a:r>
              <a:rPr lang="en-US" altLang="zh-TW" sz="1100" b="0" i="0" u="none" strike="noStrike" cap="none" dirty="0" smtClean="0">
                <a:solidFill>
                  <a:srgbClr val="000000"/>
                </a:solidFill>
                <a:effectLst/>
                <a:latin typeface="Arial"/>
                <a:ea typeface="Arial"/>
                <a:cs typeface="Arial"/>
                <a:sym typeface="Arial"/>
              </a:rPr>
              <a:t>	-9</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com.example.elepay.ConfirmTransInfoActivity.CreditCardAdapter</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com.example.elepay.DisplayTransferInfo</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com.example.elepay.CreditCardActivity.CreditCardAdapter</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com.example.elepay.ChainOfResponsibility.CalculatingFeedback</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com.example.elepay.TransferActivity</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com.example.elepay.State.NoTransferYet</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com.example.elepay.RegisterActivity</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com.example.elepay.FirstBindActivity</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com.example.elepay.State.TransferProcedure</a:t>
            </a:r>
            <a:r>
              <a:rPr lang="en-US" altLang="zh-TW" sz="1100" b="0" i="0" u="none" strike="noStrike" cap="none" dirty="0" smtClean="0">
                <a:solidFill>
                  <a:srgbClr val="000000"/>
                </a:solidFill>
                <a:effectLst/>
                <a:latin typeface="Arial"/>
                <a:ea typeface="Arial"/>
                <a:cs typeface="Arial"/>
                <a:sym typeface="Arial"/>
              </a:rPr>
              <a:t>	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com.example.elepay.MainActivity</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com.example.elepay.CreditCardActivity</a:t>
            </a:r>
            <a:r>
              <a:rPr lang="en-US" altLang="zh-TW" sz="1100" b="0" i="0" u="none" strike="noStrike" cap="none" dirty="0" smtClean="0">
                <a:solidFill>
                  <a:srgbClr val="000000"/>
                </a:solidFill>
                <a:effectLst/>
                <a:latin typeface="Arial"/>
                <a:ea typeface="Arial"/>
                <a:cs typeface="Arial"/>
                <a:sym typeface="Arial"/>
              </a:rPr>
              <a:t>	-10</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com.example.elepay.Singleton.DB_Connect</a:t>
            </a:r>
            <a:r>
              <a:rPr lang="en-US" altLang="zh-TW" sz="1100" b="0" i="0" u="none" strike="noStrike" cap="none" dirty="0" smtClean="0">
                <a:solidFill>
                  <a:srgbClr val="000000"/>
                </a:solidFill>
                <a:effectLst/>
                <a:latin typeface="Arial"/>
                <a:ea typeface="Arial"/>
                <a:cs typeface="Arial"/>
                <a:sym typeface="Arial"/>
              </a:rPr>
              <a:t>	1</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com.example.elepay.Iterator.CreditCard</a:t>
            </a:r>
            <a:r>
              <a:rPr lang="en-US" altLang="zh-TW" sz="1100" b="0" i="0" u="none" strike="noStrike" cap="none" dirty="0" smtClean="0">
                <a:solidFill>
                  <a:srgbClr val="000000"/>
                </a:solidFill>
                <a:effectLst/>
                <a:latin typeface="Arial"/>
                <a:ea typeface="Arial"/>
                <a:cs typeface="Arial"/>
                <a:sym typeface="Arial"/>
              </a:rPr>
              <a:t>	8</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com.example.elepay.State.TransferControl</a:t>
            </a:r>
            <a:r>
              <a:rPr lang="en-US" altLang="zh-TW" sz="1100" b="0" i="0" u="none" strike="noStrike" cap="none" dirty="0" smtClean="0">
                <a:solidFill>
                  <a:srgbClr val="000000"/>
                </a:solidFill>
                <a:effectLst/>
                <a:latin typeface="Arial"/>
                <a:ea typeface="Arial"/>
                <a:cs typeface="Arial"/>
                <a:sym typeface="Arial"/>
              </a:rPr>
              <a:t>	2</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com.example.elepay.MainFuncActivity</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r>
              <a:rPr lang="en-US" altLang="zh-TW" sz="1100" b="0" i="0" u="none" strike="noStrike" cap="none" dirty="0" err="1" smtClean="0">
                <a:solidFill>
                  <a:srgbClr val="000000"/>
                </a:solidFill>
                <a:effectLst/>
                <a:latin typeface="Arial"/>
                <a:ea typeface="Arial"/>
                <a:cs typeface="Arial"/>
                <a:sym typeface="Arial"/>
              </a:rPr>
              <a:t>com.example.elepay.ConfirmTransInfoActivity</a:t>
            </a:r>
            <a:r>
              <a:rPr lang="en-US" altLang="zh-TW" sz="1100" b="0" i="0" u="none" strike="noStrike" cap="none" dirty="0" smtClean="0">
                <a:solidFill>
                  <a:srgbClr val="000000"/>
                </a:solidFill>
                <a:effectLst/>
                <a:latin typeface="Arial"/>
                <a:ea typeface="Arial"/>
                <a:cs typeface="Arial"/>
                <a:sym typeface="Arial"/>
              </a:rPr>
              <a:t>	-3</a:t>
            </a:r>
          </a:p>
          <a:p>
            <a:pPr marL="0" lvl="0" indent="0" algn="l" rtl="0">
              <a:spcBef>
                <a:spcPts val="0"/>
              </a:spcBef>
              <a:spcAft>
                <a:spcPts val="0"/>
              </a:spcAft>
              <a:buNone/>
            </a:pPr>
            <a:endParaRPr lang="en-US" altLang="zh-TW"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725858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d9bfb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d9bfb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196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d9bfb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d9bfb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928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1479b53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1479b53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1479b53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1479b53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425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1479b53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1479b53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388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6f538d381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6f538d381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72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28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5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979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964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3905520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39055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545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1pPr>
            <a:lvl2pPr lvl="1"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2pPr>
            <a:lvl3pPr lvl="2"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3pPr>
            <a:lvl4pPr lvl="3"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4pPr>
            <a:lvl5pPr lvl="4"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5pPr>
            <a:lvl6pPr lvl="5"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6pPr>
            <a:lvl7pPr lvl="6"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7pPr>
            <a:lvl8pPr lvl="7"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8pPr>
            <a:lvl9pPr lvl="8" algn="ctr">
              <a:spcBef>
                <a:spcPts val="0"/>
              </a:spcBef>
              <a:spcAft>
                <a:spcPts val="0"/>
              </a:spcAft>
              <a:buSzPts val="5200"/>
              <a:buFont typeface="Microsoft JhengHei"/>
              <a:buNone/>
              <a:defRPr sz="5200">
                <a:latin typeface="Microsoft JhengHei"/>
                <a:ea typeface="Microsoft JhengHei"/>
                <a:cs typeface="Microsoft JhengHei"/>
                <a:sym typeface="Microsoft JhengHei"/>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1pPr>
            <a:lvl2pPr lvl="1"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2pPr>
            <a:lvl3pPr lvl="2"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3pPr>
            <a:lvl4pPr lvl="3"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4pPr>
            <a:lvl5pPr lvl="4"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5pPr>
            <a:lvl6pPr lvl="5"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6pPr>
            <a:lvl7pPr lvl="6"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7pPr>
            <a:lvl8pPr lvl="7"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8pPr>
            <a:lvl9pPr lvl="8" algn="ctr">
              <a:lnSpc>
                <a:spcPct val="100000"/>
              </a:lnSpc>
              <a:spcBef>
                <a:spcPts val="0"/>
              </a:spcBef>
              <a:spcAft>
                <a:spcPts val="0"/>
              </a:spcAft>
              <a:buSzPts val="2800"/>
              <a:buFont typeface="Microsoft JhengHei"/>
              <a:buNone/>
              <a:defRPr sz="2800">
                <a:latin typeface="Microsoft JhengHei"/>
                <a:ea typeface="Microsoft JhengHei"/>
                <a:cs typeface="Microsoft JhengHei"/>
                <a:sym typeface="Microsoft JhengHei"/>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pic>
        <p:nvPicPr>
          <p:cNvPr id="13" name="Google Shape;13;p2"/>
          <p:cNvPicPr preferRelativeResize="0"/>
          <p:nvPr/>
        </p:nvPicPr>
        <p:blipFill>
          <a:blip r:embed="rId2">
            <a:alphaModFix/>
          </a:blip>
          <a:stretch>
            <a:fillRect/>
          </a:stretch>
        </p:blipFill>
        <p:spPr>
          <a:xfrm>
            <a:off x="0" y="0"/>
            <a:ext cx="9144000" cy="828683"/>
          </a:xfrm>
          <a:prstGeom prst="rect">
            <a:avLst/>
          </a:prstGeom>
          <a:noFill/>
          <a:ln>
            <a:noFill/>
          </a:ln>
        </p:spPr>
      </p:pic>
      <p:pic>
        <p:nvPicPr>
          <p:cNvPr id="14" name="Google Shape;14;p2"/>
          <p:cNvPicPr preferRelativeResize="0"/>
          <p:nvPr/>
        </p:nvPicPr>
        <p:blipFill>
          <a:blip r:embed="rId3">
            <a:alphaModFix/>
          </a:blip>
          <a:stretch>
            <a:fillRect/>
          </a:stretch>
        </p:blipFill>
        <p:spPr>
          <a:xfrm>
            <a:off x="0" y="3626725"/>
            <a:ext cx="9239751" cy="1735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24" name="Google Shape;124;p1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25" name="Google Shape;12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8" name="Google Shape;12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9"/>
        <p:cNvGrpSpPr/>
        <p:nvPr/>
      </p:nvGrpSpPr>
      <p:grpSpPr>
        <a:xfrm>
          <a:off x="0" y="0"/>
          <a:ext cx="0" cy="0"/>
          <a:chOff x="0" y="0"/>
          <a:chExt cx="0" cy="0"/>
        </a:xfrm>
      </p:grpSpPr>
      <p:sp>
        <p:nvSpPr>
          <p:cNvPr id="130" name="Google Shape;130;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2" name="Google Shape;132;p1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3" name="Google Shape;133;p1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34" name="Google Shape;13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sp>
        <p:nvSpPr>
          <p:cNvPr id="136" name="Google Shape;136;p1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37" name="Google Shape;13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8"/>
        <p:cNvGrpSpPr/>
        <p:nvPr/>
      </p:nvGrpSpPr>
      <p:grpSpPr>
        <a:xfrm>
          <a:off x="0" y="0"/>
          <a:ext cx="0" cy="0"/>
          <a:chOff x="0" y="0"/>
          <a:chExt cx="0" cy="0"/>
        </a:xfrm>
      </p:grpSpPr>
      <p:sp>
        <p:nvSpPr>
          <p:cNvPr id="139" name="Google Shape;139;p1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0" name="Google Shape;140;p1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41" name="Google Shape;14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2"/>
        <p:cNvGrpSpPr/>
        <p:nvPr/>
      </p:nvGrpSpPr>
      <p:grpSpPr>
        <a:xfrm>
          <a:off x="0" y="0"/>
          <a:ext cx="0" cy="0"/>
          <a:chOff x="0" y="0"/>
          <a:chExt cx="0" cy="0"/>
        </a:xfrm>
      </p:grpSpPr>
      <p:sp>
        <p:nvSpPr>
          <p:cNvPr id="143" name="Google Shape;14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E6EE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
        <p:nvSpPr>
          <p:cNvPr id="18" name="Google Shape;18;p3"/>
          <p:cNvSpPr/>
          <p:nvPr userDrawn="1"/>
        </p:nvSpPr>
        <p:spPr>
          <a:xfrm>
            <a:off x="0" y="0"/>
            <a:ext cx="215400" cy="5181900"/>
          </a:xfrm>
          <a:prstGeom prst="rect">
            <a:avLst/>
          </a:prstGeom>
          <a:solidFill>
            <a:srgbClr val="B6CDD3"/>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userDrawn="1"/>
        </p:nvSpPr>
        <p:spPr>
          <a:xfrm>
            <a:off x="1255100" y="0"/>
            <a:ext cx="215400" cy="5181900"/>
          </a:xfrm>
          <a:prstGeom prst="rect">
            <a:avLst/>
          </a:prstGeom>
          <a:solidFill>
            <a:srgbClr val="B6CDD3"/>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2483250" y="2444850"/>
            <a:ext cx="215400" cy="5181900"/>
          </a:xfrm>
          <a:prstGeom prst="rect">
            <a:avLst/>
          </a:prstGeom>
          <a:solidFill>
            <a:srgbClr val="B6CDD3"/>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75150" y="4087200"/>
            <a:ext cx="11925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ltLang="zh-TW" sz="1800" dirty="0" smtClean="0">
                <a:solidFill>
                  <a:schemeClr val="lt1"/>
                </a:solidFill>
                <a:latin typeface="Microsoft JhengHei"/>
                <a:ea typeface="Microsoft JhengHei"/>
                <a:cs typeface="Microsoft JhengHei"/>
                <a:sym typeface="Microsoft JhengHei"/>
              </a:rPr>
              <a:t>Depend</a:t>
            </a:r>
            <a:endParaRPr sz="1800" dirty="0">
              <a:solidFill>
                <a:schemeClr val="lt1"/>
              </a:solidFill>
              <a:latin typeface="Microsoft JhengHei"/>
              <a:ea typeface="Microsoft JhengHei"/>
              <a:cs typeface="Microsoft JhengHei"/>
              <a:sym typeface="Microsoft JhengHei"/>
            </a:endParaRPr>
          </a:p>
        </p:txBody>
      </p:sp>
      <p:sp>
        <p:nvSpPr>
          <p:cNvPr id="25" name="Google Shape;25;p3"/>
          <p:cNvSpPr/>
          <p:nvPr/>
        </p:nvSpPr>
        <p:spPr>
          <a:xfrm>
            <a:off x="475150" y="3228525"/>
            <a:ext cx="11925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solidFill>
                  <a:schemeClr val="lt1"/>
                </a:solidFill>
                <a:latin typeface="Microsoft JhengHei"/>
                <a:ea typeface="Microsoft JhengHei"/>
                <a:cs typeface="Microsoft JhengHei"/>
                <a:sym typeface="Microsoft JhengHei"/>
              </a:rPr>
              <a:t>Quality</a:t>
            </a:r>
            <a:endParaRPr sz="1800" dirty="0">
              <a:solidFill>
                <a:schemeClr val="lt1"/>
              </a:solidFill>
              <a:latin typeface="Microsoft JhengHei"/>
              <a:ea typeface="Microsoft JhengHei"/>
              <a:cs typeface="Microsoft JhengHei"/>
              <a:sym typeface="Microsoft JhengHei"/>
            </a:endParaRPr>
          </a:p>
        </p:txBody>
      </p:sp>
      <p:sp>
        <p:nvSpPr>
          <p:cNvPr id="26" name="Google Shape;26;p3"/>
          <p:cNvSpPr/>
          <p:nvPr/>
        </p:nvSpPr>
        <p:spPr>
          <a:xfrm>
            <a:off x="475150" y="2362050"/>
            <a:ext cx="11925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Test</a:t>
            </a:r>
            <a:endParaRPr sz="1800" dirty="0">
              <a:solidFill>
                <a:schemeClr val="lt1"/>
              </a:solidFill>
              <a:latin typeface="Microsoft JhengHei"/>
              <a:ea typeface="Microsoft JhengHei"/>
              <a:cs typeface="Microsoft JhengHei"/>
              <a:sym typeface="Microsoft JhengHei"/>
            </a:endParaRPr>
          </a:p>
        </p:txBody>
      </p:sp>
      <p:sp>
        <p:nvSpPr>
          <p:cNvPr id="27" name="Google Shape;27;p3"/>
          <p:cNvSpPr/>
          <p:nvPr/>
        </p:nvSpPr>
        <p:spPr>
          <a:xfrm>
            <a:off x="475150" y="1568050"/>
            <a:ext cx="11925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Display</a:t>
            </a:r>
            <a:endParaRPr lang="en-US" altLang="zh-TW" sz="1800" dirty="0">
              <a:solidFill>
                <a:schemeClr val="lt1"/>
              </a:solidFill>
              <a:latin typeface="Microsoft JhengHei"/>
              <a:ea typeface="Microsoft JhengHei"/>
              <a:cs typeface="Microsoft JhengHei"/>
              <a:sym typeface="Microsoft JhengHei"/>
            </a:endParaRPr>
          </a:p>
        </p:txBody>
      </p:sp>
      <p:sp>
        <p:nvSpPr>
          <p:cNvPr id="28" name="Google Shape;28;p3"/>
          <p:cNvSpPr/>
          <p:nvPr/>
        </p:nvSpPr>
        <p:spPr>
          <a:xfrm>
            <a:off x="230575" y="753400"/>
            <a:ext cx="1437000" cy="901500"/>
          </a:xfrm>
          <a:prstGeom prst="roundRect">
            <a:avLst>
              <a:gd name="adj" fmla="val 16667"/>
            </a:avLst>
          </a:prstGeom>
          <a:solidFill>
            <a:srgbClr val="84ACB6"/>
          </a:solidFill>
          <a:ln w="9525" cap="flat" cmpd="sng">
            <a:solidFill>
              <a:srgbClr val="B6CDD3"/>
            </a:solidFill>
            <a:prstDash val="solid"/>
            <a:round/>
            <a:headEnd type="none" w="sm" len="sm"/>
            <a:tailEnd type="none" w="sm" len="sm"/>
          </a:ln>
          <a:effectLst>
            <a:outerShdw blurRad="57150" dist="19050" dir="5400000" algn="bl" rotWithShape="0">
              <a:srgbClr val="000000">
                <a:alpha val="75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smtClean="0">
                <a:solidFill>
                  <a:schemeClr val="lt1"/>
                </a:solidFill>
                <a:latin typeface="Microsoft JhengHei"/>
                <a:ea typeface="Microsoft JhengHei"/>
                <a:cs typeface="Microsoft JhengHei"/>
                <a:sym typeface="Microsoft JhengHei"/>
              </a:rPr>
              <a:t>Pattern</a:t>
            </a:r>
            <a:endParaRPr sz="2400" dirty="0">
              <a:solidFill>
                <a:schemeClr val="lt1"/>
              </a:solidFill>
              <a:latin typeface="Microsoft JhengHei"/>
              <a:ea typeface="Microsoft JhengHei"/>
              <a:cs typeface="Microsoft JhengHei"/>
              <a:sym typeface="Microsoft JhengHei"/>
            </a:endParaRPr>
          </a:p>
        </p:txBody>
      </p:sp>
      <p:sp>
        <p:nvSpPr>
          <p:cNvPr id="29" name="Google Shape;29;p3"/>
          <p:cNvSpPr/>
          <p:nvPr/>
        </p:nvSpPr>
        <p:spPr>
          <a:xfrm>
            <a:off x="1612725" y="38400"/>
            <a:ext cx="7546450" cy="5143500"/>
          </a:xfrm>
          <a:prstGeom prst="roundRect">
            <a:avLst>
              <a:gd name="adj" fmla="val 10448"/>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userDrawn="1"/>
        </p:nvSpPr>
        <p:spPr>
          <a:xfrm>
            <a:off x="-430874" y="0"/>
            <a:ext cx="2098450" cy="697500"/>
          </a:xfrm>
          <a:prstGeom prst="roundRect">
            <a:avLst>
              <a:gd name="adj" fmla="val 50000"/>
            </a:avLst>
          </a:prstGeom>
          <a:solidFill>
            <a:srgbClr val="AFC9CF"/>
          </a:solidFill>
          <a:ln w="9525" cap="flat" cmpd="sng">
            <a:solidFill>
              <a:srgbClr val="AFC9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1" y="0"/>
            <a:ext cx="9144001" cy="346500"/>
          </a:xfrm>
          <a:prstGeom prst="roundRect">
            <a:avLst>
              <a:gd name="adj" fmla="val 50000"/>
            </a:avLst>
          </a:prstGeom>
          <a:solidFill>
            <a:srgbClr val="AFC9CF"/>
          </a:solidFill>
          <a:ln w="9525" cap="flat" cmpd="sng">
            <a:solidFill>
              <a:srgbClr val="AFC9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3"/>
          <p:cNvPicPr preferRelativeResize="0"/>
          <p:nvPr/>
        </p:nvPicPr>
        <p:blipFill>
          <a:blip r:embed="rId2">
            <a:alphaModFix/>
          </a:blip>
          <a:stretch>
            <a:fillRect/>
          </a:stretch>
        </p:blipFill>
        <p:spPr>
          <a:xfrm>
            <a:off x="842950" y="122000"/>
            <a:ext cx="548700" cy="453525"/>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區段標題 1">
  <p:cSld name="SECTION_HEADER_1">
    <p:spTree>
      <p:nvGrpSpPr>
        <p:cNvPr id="1" name="Shape 34"/>
        <p:cNvGrpSpPr/>
        <p:nvPr/>
      </p:nvGrpSpPr>
      <p:grpSpPr>
        <a:xfrm>
          <a:off x="0" y="0"/>
          <a:ext cx="0" cy="0"/>
          <a:chOff x="0" y="0"/>
          <a:chExt cx="0" cy="0"/>
        </a:xfrm>
      </p:grpSpPr>
      <p:sp>
        <p:nvSpPr>
          <p:cNvPr id="35" name="Google Shape;35;p4"/>
          <p:cNvSpPr/>
          <p:nvPr/>
        </p:nvSpPr>
        <p:spPr>
          <a:xfrm>
            <a:off x="0" y="0"/>
            <a:ext cx="9144000" cy="5143500"/>
          </a:xfrm>
          <a:prstGeom prst="rect">
            <a:avLst/>
          </a:prstGeom>
          <a:solidFill>
            <a:srgbClr val="EBD3D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
        <p:nvSpPr>
          <p:cNvPr id="37" name="Google Shape;37;p4"/>
          <p:cNvSpPr/>
          <p:nvPr/>
        </p:nvSpPr>
        <p:spPr>
          <a:xfrm>
            <a:off x="0" y="0"/>
            <a:ext cx="215400" cy="5181900"/>
          </a:xfrm>
          <a:prstGeom prst="rect">
            <a:avLst/>
          </a:prstGeom>
          <a:solidFill>
            <a:srgbClr val="E28EBA"/>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1255100" y="0"/>
            <a:ext cx="215400" cy="5181900"/>
          </a:xfrm>
          <a:prstGeom prst="rect">
            <a:avLst/>
          </a:prstGeom>
          <a:solidFill>
            <a:srgbClr val="E28EBA"/>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5400000">
            <a:off x="2483250" y="2444850"/>
            <a:ext cx="215400" cy="5181900"/>
          </a:xfrm>
          <a:prstGeom prst="rect">
            <a:avLst/>
          </a:prstGeom>
          <a:solidFill>
            <a:srgbClr val="E28EBA"/>
          </a:solidFill>
          <a:ln w="9525" cap="flat" cmpd="sng">
            <a:solidFill>
              <a:srgbClr val="E28E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75150" y="4087200"/>
            <a:ext cx="11925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ltLang="zh-TW" sz="1800" dirty="0" smtClean="0">
                <a:solidFill>
                  <a:schemeClr val="lt1"/>
                </a:solidFill>
                <a:latin typeface="Microsoft JhengHei"/>
                <a:ea typeface="Microsoft JhengHei"/>
                <a:cs typeface="Microsoft JhengHei"/>
                <a:sym typeface="Microsoft JhengHei"/>
              </a:rPr>
              <a:t>Depend</a:t>
            </a:r>
            <a:endParaRPr lang="en-US" altLang="zh-TW" sz="1800" dirty="0">
              <a:solidFill>
                <a:schemeClr val="lt1"/>
              </a:solidFill>
              <a:latin typeface="Microsoft JhengHei"/>
              <a:ea typeface="Microsoft JhengHei"/>
              <a:cs typeface="Microsoft JhengHei"/>
              <a:sym typeface="Microsoft JhengHei"/>
            </a:endParaRPr>
          </a:p>
        </p:txBody>
      </p:sp>
      <p:sp>
        <p:nvSpPr>
          <p:cNvPr id="44" name="Google Shape;44;p4"/>
          <p:cNvSpPr/>
          <p:nvPr/>
        </p:nvSpPr>
        <p:spPr>
          <a:xfrm>
            <a:off x="475150" y="3228525"/>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Quality</a:t>
            </a:r>
            <a:endParaRPr lang="en-US" altLang="zh-TW" sz="1800" dirty="0">
              <a:solidFill>
                <a:schemeClr val="lt1"/>
              </a:solidFill>
              <a:latin typeface="Microsoft JhengHei"/>
              <a:ea typeface="Microsoft JhengHei"/>
              <a:cs typeface="Microsoft JhengHei"/>
              <a:sym typeface="Microsoft JhengHei"/>
            </a:endParaRPr>
          </a:p>
        </p:txBody>
      </p:sp>
      <p:sp>
        <p:nvSpPr>
          <p:cNvPr id="45" name="Google Shape;45;p4"/>
          <p:cNvSpPr/>
          <p:nvPr/>
        </p:nvSpPr>
        <p:spPr>
          <a:xfrm>
            <a:off x="475150" y="2362050"/>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Test</a:t>
            </a:r>
            <a:endParaRPr lang="en-US" altLang="zh-TW" sz="1800" dirty="0">
              <a:solidFill>
                <a:schemeClr val="lt1"/>
              </a:solidFill>
              <a:latin typeface="Microsoft JhengHei"/>
              <a:ea typeface="Microsoft JhengHei"/>
              <a:cs typeface="Microsoft JhengHei"/>
              <a:sym typeface="Microsoft JhengHei"/>
            </a:endParaRPr>
          </a:p>
        </p:txBody>
      </p:sp>
      <p:sp>
        <p:nvSpPr>
          <p:cNvPr id="46" name="Google Shape;46;p4"/>
          <p:cNvSpPr/>
          <p:nvPr/>
        </p:nvSpPr>
        <p:spPr>
          <a:xfrm>
            <a:off x="475150" y="758175"/>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Pattern</a:t>
            </a:r>
            <a:endParaRPr lang="en-US" altLang="zh-TW" sz="1800" dirty="0">
              <a:solidFill>
                <a:schemeClr val="lt1"/>
              </a:solidFill>
              <a:latin typeface="Microsoft JhengHei"/>
              <a:ea typeface="Microsoft JhengHei"/>
              <a:cs typeface="Microsoft JhengHei"/>
              <a:sym typeface="Microsoft JhengHei"/>
            </a:endParaRPr>
          </a:p>
        </p:txBody>
      </p:sp>
      <p:sp>
        <p:nvSpPr>
          <p:cNvPr id="47" name="Google Shape;47;p4"/>
          <p:cNvSpPr/>
          <p:nvPr/>
        </p:nvSpPr>
        <p:spPr>
          <a:xfrm>
            <a:off x="230575" y="1515400"/>
            <a:ext cx="1428900" cy="901500"/>
          </a:xfrm>
          <a:prstGeom prst="roundRect">
            <a:avLst>
              <a:gd name="adj" fmla="val 16667"/>
            </a:avLst>
          </a:prstGeom>
          <a:solidFill>
            <a:srgbClr val="E28EBA"/>
          </a:solidFill>
          <a:ln w="9525" cap="flat" cmpd="sng">
            <a:solidFill>
              <a:srgbClr val="E28EBA"/>
            </a:solidFill>
            <a:prstDash val="solid"/>
            <a:round/>
            <a:headEnd type="none" w="sm" len="sm"/>
            <a:tailEnd type="none" w="sm" len="sm"/>
          </a:ln>
          <a:effectLst>
            <a:outerShdw blurRad="57150" dist="19050" dir="5400000" algn="bl" rotWithShape="0">
              <a:srgbClr val="000000">
                <a:alpha val="75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2400" dirty="0" smtClean="0">
                <a:solidFill>
                  <a:schemeClr val="lt1"/>
                </a:solidFill>
                <a:latin typeface="Microsoft JhengHei"/>
                <a:ea typeface="Microsoft JhengHei"/>
                <a:cs typeface="Microsoft JhengHei"/>
                <a:sym typeface="Microsoft JhengHei"/>
              </a:rPr>
              <a:t>Display</a:t>
            </a:r>
            <a:endParaRPr sz="2400" dirty="0">
              <a:solidFill>
                <a:schemeClr val="lt1"/>
              </a:solidFill>
              <a:latin typeface="Microsoft JhengHei"/>
              <a:ea typeface="Microsoft JhengHei"/>
              <a:cs typeface="Microsoft JhengHei"/>
              <a:sym typeface="Microsoft JhengHei"/>
            </a:endParaRPr>
          </a:p>
        </p:txBody>
      </p:sp>
      <p:sp>
        <p:nvSpPr>
          <p:cNvPr id="48" name="Google Shape;48;p4"/>
          <p:cNvSpPr/>
          <p:nvPr/>
        </p:nvSpPr>
        <p:spPr>
          <a:xfrm>
            <a:off x="1619750" y="0"/>
            <a:ext cx="7524250" cy="5143500"/>
          </a:xfrm>
          <a:prstGeom prst="roundRect">
            <a:avLst>
              <a:gd name="adj" fmla="val 9082"/>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75" y="0"/>
            <a:ext cx="2098525" cy="697500"/>
          </a:xfrm>
          <a:prstGeom prst="roundRect">
            <a:avLst>
              <a:gd name="adj" fmla="val 50000"/>
            </a:avLst>
          </a:prstGeom>
          <a:solidFill>
            <a:srgbClr val="E28EBA"/>
          </a:solidFill>
          <a:ln w="9525" cap="flat" cmpd="sng">
            <a:solidFill>
              <a:srgbClr val="E28E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0" y="0"/>
            <a:ext cx="9144000" cy="346500"/>
          </a:xfrm>
          <a:prstGeom prst="roundRect">
            <a:avLst>
              <a:gd name="adj" fmla="val 50000"/>
            </a:avLst>
          </a:prstGeom>
          <a:solidFill>
            <a:srgbClr val="E28EBA"/>
          </a:solidFill>
          <a:ln w="9525" cap="flat" cmpd="sng">
            <a:solidFill>
              <a:srgbClr val="E28E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 name="Google Shape;51;p4"/>
          <p:cNvPicPr preferRelativeResize="0"/>
          <p:nvPr/>
        </p:nvPicPr>
        <p:blipFill>
          <a:blip r:embed="rId2">
            <a:alphaModFix/>
          </a:blip>
          <a:stretch>
            <a:fillRect/>
          </a:stretch>
        </p:blipFill>
        <p:spPr>
          <a:xfrm>
            <a:off x="871697" y="67109"/>
            <a:ext cx="354663" cy="563288"/>
          </a:xfrm>
          <a:prstGeom prst="rect">
            <a:avLst/>
          </a:prstGeom>
          <a:noFill/>
          <a:ln w="9525" cap="flat" cmpd="sng">
            <a:solidFill>
              <a:srgbClr val="E28EBA"/>
            </a:solidFill>
            <a:prstDash val="solid"/>
            <a:round/>
            <a:headEnd type="none" w="sm" len="sm"/>
            <a:tailEnd type="none" w="sm" len="sm"/>
          </a:ln>
        </p:spPr>
      </p:pic>
      <p:sp>
        <p:nvSpPr>
          <p:cNvPr id="52" name="Google Shape;52;p4"/>
          <p:cNvSpPr txBox="1"/>
          <p:nvPr userDrawn="1"/>
        </p:nvSpPr>
        <p:spPr>
          <a:xfrm>
            <a:off x="1651250" y="126475"/>
            <a:ext cx="1482600" cy="47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Microsoft JhengHei"/>
              <a:ea typeface="Microsoft JhengHei"/>
              <a:cs typeface="Microsoft JhengHei"/>
              <a:sym typeface="Microsoft JhengHei"/>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區段標題 1 1">
  <p:cSld name="SECTION_HEADER_1_1">
    <p:spTree>
      <p:nvGrpSpPr>
        <p:cNvPr id="1" name="Shape 53"/>
        <p:cNvGrpSpPr/>
        <p:nvPr/>
      </p:nvGrpSpPr>
      <p:grpSpPr>
        <a:xfrm>
          <a:off x="0" y="0"/>
          <a:ext cx="0" cy="0"/>
          <a:chOff x="0" y="0"/>
          <a:chExt cx="0" cy="0"/>
        </a:xfrm>
      </p:grpSpPr>
      <p:sp>
        <p:nvSpPr>
          <p:cNvPr id="54" name="Google Shape;54;p5"/>
          <p:cNvSpPr/>
          <p:nvPr/>
        </p:nvSpPr>
        <p:spPr>
          <a:xfrm>
            <a:off x="0" y="0"/>
            <a:ext cx="9144000" cy="5143500"/>
          </a:xfrm>
          <a:prstGeom prst="rect">
            <a:avLst/>
          </a:prstGeom>
          <a:solidFill>
            <a:srgbClr val="EEE1C4"/>
          </a:solidFill>
          <a:ln w="9525" cap="flat" cmpd="sng">
            <a:solidFill>
              <a:srgbClr val="EEE1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
        <p:nvSpPr>
          <p:cNvPr id="56" name="Google Shape;56;p5"/>
          <p:cNvSpPr/>
          <p:nvPr/>
        </p:nvSpPr>
        <p:spPr>
          <a:xfrm>
            <a:off x="0" y="0"/>
            <a:ext cx="215400" cy="5181900"/>
          </a:xfrm>
          <a:prstGeom prst="rect">
            <a:avLst/>
          </a:prstGeom>
          <a:solidFill>
            <a:srgbClr val="F2D38B"/>
          </a:solidFill>
          <a:ln w="9525" cap="flat" cmpd="sng">
            <a:solidFill>
              <a:srgbClr val="F2D38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255100" y="0"/>
            <a:ext cx="215400" cy="5181900"/>
          </a:xfrm>
          <a:prstGeom prst="rect">
            <a:avLst/>
          </a:prstGeom>
          <a:solidFill>
            <a:srgbClr val="F2D38B"/>
          </a:solidFill>
          <a:ln w="9525" cap="flat" cmpd="sng">
            <a:solidFill>
              <a:srgbClr val="F2D38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5400000">
            <a:off x="2483250" y="2444850"/>
            <a:ext cx="215400" cy="5181900"/>
          </a:xfrm>
          <a:prstGeom prst="rect">
            <a:avLst/>
          </a:prstGeom>
          <a:solidFill>
            <a:srgbClr val="F2D38B"/>
          </a:solidFill>
          <a:ln w="9525" cap="flat" cmpd="sng">
            <a:solidFill>
              <a:srgbClr val="F2D38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475150" y="4087200"/>
            <a:ext cx="11925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ltLang="zh-TW" sz="1800" dirty="0" smtClean="0">
                <a:solidFill>
                  <a:schemeClr val="lt1"/>
                </a:solidFill>
                <a:latin typeface="Microsoft JhengHei"/>
                <a:ea typeface="Microsoft JhengHei"/>
                <a:cs typeface="Microsoft JhengHei"/>
                <a:sym typeface="Microsoft JhengHei"/>
              </a:rPr>
              <a:t>Depend</a:t>
            </a:r>
            <a:endParaRPr lang="en-US" altLang="zh-TW" sz="1800" dirty="0">
              <a:solidFill>
                <a:schemeClr val="lt1"/>
              </a:solidFill>
              <a:latin typeface="Microsoft JhengHei"/>
              <a:ea typeface="Microsoft JhengHei"/>
              <a:cs typeface="Microsoft JhengHei"/>
              <a:sym typeface="Microsoft JhengHei"/>
            </a:endParaRPr>
          </a:p>
        </p:txBody>
      </p:sp>
      <p:sp>
        <p:nvSpPr>
          <p:cNvPr id="63" name="Google Shape;63;p5"/>
          <p:cNvSpPr/>
          <p:nvPr/>
        </p:nvSpPr>
        <p:spPr>
          <a:xfrm>
            <a:off x="475150" y="3228525"/>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Quality</a:t>
            </a:r>
            <a:endParaRPr lang="en-US" altLang="zh-TW" sz="1800" dirty="0">
              <a:solidFill>
                <a:schemeClr val="lt1"/>
              </a:solidFill>
              <a:latin typeface="Microsoft JhengHei"/>
              <a:ea typeface="Microsoft JhengHei"/>
              <a:cs typeface="Microsoft JhengHei"/>
              <a:sym typeface="Microsoft JhengHei"/>
            </a:endParaRPr>
          </a:p>
        </p:txBody>
      </p:sp>
      <p:sp>
        <p:nvSpPr>
          <p:cNvPr id="64" name="Google Shape;64;p5"/>
          <p:cNvSpPr/>
          <p:nvPr/>
        </p:nvSpPr>
        <p:spPr>
          <a:xfrm>
            <a:off x="475150" y="1600050"/>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Display</a:t>
            </a:r>
            <a:endParaRPr sz="1800" dirty="0">
              <a:solidFill>
                <a:schemeClr val="lt1"/>
              </a:solidFill>
              <a:latin typeface="Microsoft JhengHei"/>
              <a:ea typeface="Microsoft JhengHei"/>
              <a:cs typeface="Microsoft JhengHei"/>
              <a:sym typeface="Microsoft JhengHei"/>
            </a:endParaRPr>
          </a:p>
        </p:txBody>
      </p:sp>
      <p:sp>
        <p:nvSpPr>
          <p:cNvPr id="65" name="Google Shape;65;p5"/>
          <p:cNvSpPr/>
          <p:nvPr/>
        </p:nvSpPr>
        <p:spPr>
          <a:xfrm>
            <a:off x="475150" y="758175"/>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Pattern</a:t>
            </a:r>
            <a:endParaRPr lang="en-US" altLang="zh-TW" sz="1800" dirty="0">
              <a:solidFill>
                <a:schemeClr val="lt1"/>
              </a:solidFill>
              <a:latin typeface="Microsoft JhengHei"/>
              <a:ea typeface="Microsoft JhengHei"/>
              <a:cs typeface="Microsoft JhengHei"/>
              <a:sym typeface="Microsoft JhengHei"/>
            </a:endParaRPr>
          </a:p>
        </p:txBody>
      </p:sp>
      <p:sp>
        <p:nvSpPr>
          <p:cNvPr id="66" name="Google Shape;66;p5"/>
          <p:cNvSpPr/>
          <p:nvPr/>
        </p:nvSpPr>
        <p:spPr>
          <a:xfrm>
            <a:off x="230575" y="2429800"/>
            <a:ext cx="1428900" cy="901500"/>
          </a:xfrm>
          <a:prstGeom prst="roundRect">
            <a:avLst>
              <a:gd name="adj" fmla="val 16667"/>
            </a:avLst>
          </a:prstGeom>
          <a:solidFill>
            <a:srgbClr val="F7C350"/>
          </a:solidFill>
          <a:ln w="9525" cap="flat" cmpd="sng">
            <a:solidFill>
              <a:srgbClr val="F7C350"/>
            </a:solidFill>
            <a:prstDash val="solid"/>
            <a:round/>
            <a:headEnd type="none" w="sm" len="sm"/>
            <a:tailEnd type="none" w="sm" len="sm"/>
          </a:ln>
          <a:effectLst>
            <a:outerShdw blurRad="57150" dist="19050" dir="5400000" algn="bl" rotWithShape="0">
              <a:srgbClr val="000000">
                <a:alpha val="7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400" dirty="0" smtClean="0">
                <a:solidFill>
                  <a:schemeClr val="lt1"/>
                </a:solidFill>
                <a:latin typeface="Microsoft JhengHei"/>
                <a:ea typeface="Microsoft JhengHei"/>
                <a:cs typeface="Microsoft JhengHei"/>
                <a:sym typeface="Microsoft JhengHei"/>
              </a:rPr>
              <a:t>Test</a:t>
            </a:r>
            <a:endParaRPr sz="2400" dirty="0">
              <a:solidFill>
                <a:schemeClr val="lt1"/>
              </a:solidFill>
              <a:latin typeface="Microsoft JhengHei"/>
              <a:ea typeface="Microsoft JhengHei"/>
              <a:cs typeface="Microsoft JhengHei"/>
              <a:sym typeface="Microsoft JhengHei"/>
            </a:endParaRPr>
          </a:p>
        </p:txBody>
      </p:sp>
      <p:sp>
        <p:nvSpPr>
          <p:cNvPr id="67" name="Google Shape;67;p5"/>
          <p:cNvSpPr/>
          <p:nvPr/>
        </p:nvSpPr>
        <p:spPr>
          <a:xfrm>
            <a:off x="1669991" y="0"/>
            <a:ext cx="7474009" cy="5143500"/>
          </a:xfrm>
          <a:prstGeom prst="roundRect">
            <a:avLst>
              <a:gd name="adj" fmla="val 921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30875" y="0"/>
            <a:ext cx="2098525" cy="697500"/>
          </a:xfrm>
          <a:prstGeom prst="roundRect">
            <a:avLst>
              <a:gd name="adj" fmla="val 50000"/>
            </a:avLst>
          </a:prstGeom>
          <a:solidFill>
            <a:srgbClr val="F9D581"/>
          </a:solidFill>
          <a:ln w="9525" cap="flat" cmpd="sng">
            <a:solidFill>
              <a:srgbClr val="F9D5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0" y="0"/>
            <a:ext cx="9144000" cy="346500"/>
          </a:xfrm>
          <a:prstGeom prst="roundRect">
            <a:avLst>
              <a:gd name="adj" fmla="val 50000"/>
            </a:avLst>
          </a:prstGeom>
          <a:solidFill>
            <a:srgbClr val="F9D581"/>
          </a:solidFill>
          <a:ln w="9525" cap="flat" cmpd="sng">
            <a:solidFill>
              <a:srgbClr val="F9D5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5"/>
          <p:cNvPicPr preferRelativeResize="0"/>
          <p:nvPr/>
        </p:nvPicPr>
        <p:blipFill>
          <a:blip r:embed="rId2">
            <a:alphaModFix/>
          </a:blip>
          <a:stretch>
            <a:fillRect/>
          </a:stretch>
        </p:blipFill>
        <p:spPr>
          <a:xfrm>
            <a:off x="678660" y="39863"/>
            <a:ext cx="715725" cy="617784"/>
          </a:xfrm>
          <a:prstGeom prst="rect">
            <a:avLst/>
          </a:prstGeom>
          <a:noFill/>
          <a:ln>
            <a:noFill/>
          </a:ln>
        </p:spPr>
      </p:pic>
      <p:sp>
        <p:nvSpPr>
          <p:cNvPr id="71" name="Google Shape;71;p5"/>
          <p:cNvSpPr txBox="1"/>
          <p:nvPr/>
        </p:nvSpPr>
        <p:spPr>
          <a:xfrm>
            <a:off x="1651250" y="126475"/>
            <a:ext cx="1482600" cy="47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Microsoft JhengHei"/>
              <a:ea typeface="Microsoft JhengHei"/>
              <a:cs typeface="Microsoft JhengHei"/>
              <a:sym typeface="Microsoft JhengHei"/>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區段標題 1 1 1">
  <p:cSld name="SECTION_HEADER_1_1_1">
    <p:spTree>
      <p:nvGrpSpPr>
        <p:cNvPr id="1" name="Shape 72"/>
        <p:cNvGrpSpPr/>
        <p:nvPr/>
      </p:nvGrpSpPr>
      <p:grpSpPr>
        <a:xfrm>
          <a:off x="0" y="0"/>
          <a:ext cx="0" cy="0"/>
          <a:chOff x="0" y="0"/>
          <a:chExt cx="0" cy="0"/>
        </a:xfrm>
      </p:grpSpPr>
      <p:sp>
        <p:nvSpPr>
          <p:cNvPr id="73" name="Google Shape;73;p6"/>
          <p:cNvSpPr/>
          <p:nvPr/>
        </p:nvSpPr>
        <p:spPr>
          <a:xfrm>
            <a:off x="0" y="0"/>
            <a:ext cx="9144000" cy="5143500"/>
          </a:xfrm>
          <a:prstGeom prst="rect">
            <a:avLst/>
          </a:prstGeom>
          <a:solidFill>
            <a:srgbClr val="D4E6D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
        <p:nvSpPr>
          <p:cNvPr id="75" name="Google Shape;75;p6"/>
          <p:cNvSpPr/>
          <p:nvPr/>
        </p:nvSpPr>
        <p:spPr>
          <a:xfrm>
            <a:off x="0" y="0"/>
            <a:ext cx="215400" cy="5181900"/>
          </a:xfrm>
          <a:prstGeom prst="rect">
            <a:avLst/>
          </a:prstGeom>
          <a:solidFill>
            <a:srgbClr val="A9DDC1"/>
          </a:solidFill>
          <a:ln w="9525" cap="flat" cmpd="sng">
            <a:solidFill>
              <a:srgbClr val="A9DD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1255100" y="0"/>
            <a:ext cx="215400" cy="5181900"/>
          </a:xfrm>
          <a:prstGeom prst="rect">
            <a:avLst/>
          </a:prstGeom>
          <a:solidFill>
            <a:srgbClr val="A9DDC1"/>
          </a:solidFill>
          <a:ln w="9525" cap="flat" cmpd="sng">
            <a:solidFill>
              <a:srgbClr val="A9DD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5400000">
            <a:off x="2483250" y="1388550"/>
            <a:ext cx="215400" cy="5181900"/>
          </a:xfrm>
          <a:prstGeom prst="rect">
            <a:avLst/>
          </a:prstGeom>
          <a:solidFill>
            <a:srgbClr val="A9DDC1"/>
          </a:solidFill>
          <a:ln w="9525" cap="flat" cmpd="sng">
            <a:solidFill>
              <a:srgbClr val="A9DD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5400000">
            <a:off x="2483250" y="2444850"/>
            <a:ext cx="215400" cy="5181900"/>
          </a:xfrm>
          <a:prstGeom prst="rect">
            <a:avLst/>
          </a:prstGeom>
          <a:solidFill>
            <a:srgbClr val="A9DDC1"/>
          </a:solidFill>
          <a:ln w="9525" cap="flat" cmpd="sng">
            <a:solidFill>
              <a:srgbClr val="A9DD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475150" y="2390325"/>
            <a:ext cx="11766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Test</a:t>
            </a:r>
            <a:endParaRPr lang="en-US" altLang="zh-TW" sz="1800" dirty="0">
              <a:solidFill>
                <a:schemeClr val="lt1"/>
              </a:solidFill>
              <a:latin typeface="Microsoft JhengHei"/>
              <a:ea typeface="Microsoft JhengHei"/>
              <a:cs typeface="Microsoft JhengHei"/>
              <a:sym typeface="Microsoft JhengHei"/>
            </a:endParaRPr>
          </a:p>
        </p:txBody>
      </p:sp>
      <p:sp>
        <p:nvSpPr>
          <p:cNvPr id="82" name="Google Shape;82;p6"/>
          <p:cNvSpPr/>
          <p:nvPr/>
        </p:nvSpPr>
        <p:spPr>
          <a:xfrm>
            <a:off x="475150" y="1600050"/>
            <a:ext cx="11766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Display</a:t>
            </a:r>
            <a:endParaRPr lang="en-US" altLang="zh-TW" sz="1800" dirty="0">
              <a:solidFill>
                <a:schemeClr val="lt1"/>
              </a:solidFill>
              <a:latin typeface="Microsoft JhengHei"/>
              <a:ea typeface="Microsoft JhengHei"/>
              <a:cs typeface="Microsoft JhengHei"/>
              <a:sym typeface="Microsoft JhengHei"/>
            </a:endParaRPr>
          </a:p>
        </p:txBody>
      </p:sp>
      <p:sp>
        <p:nvSpPr>
          <p:cNvPr id="83" name="Google Shape;83;p6"/>
          <p:cNvSpPr/>
          <p:nvPr/>
        </p:nvSpPr>
        <p:spPr>
          <a:xfrm>
            <a:off x="475150" y="758175"/>
            <a:ext cx="11766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Pattern</a:t>
            </a:r>
            <a:endParaRPr lang="en-US" altLang="zh-TW" sz="1800" dirty="0">
              <a:solidFill>
                <a:schemeClr val="lt1"/>
              </a:solidFill>
              <a:latin typeface="Microsoft JhengHei"/>
              <a:ea typeface="Microsoft JhengHei"/>
              <a:cs typeface="Microsoft JhengHei"/>
              <a:sym typeface="Microsoft JhengHei"/>
            </a:endParaRPr>
          </a:p>
        </p:txBody>
      </p:sp>
      <p:sp>
        <p:nvSpPr>
          <p:cNvPr id="84" name="Google Shape;84;p6"/>
          <p:cNvSpPr/>
          <p:nvPr/>
        </p:nvSpPr>
        <p:spPr>
          <a:xfrm>
            <a:off x="475150" y="4087200"/>
            <a:ext cx="11925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ltLang="zh-TW" sz="1800" dirty="0" smtClean="0">
                <a:solidFill>
                  <a:schemeClr val="lt1"/>
                </a:solidFill>
                <a:latin typeface="Microsoft JhengHei"/>
                <a:ea typeface="Microsoft JhengHei"/>
                <a:cs typeface="Microsoft JhengHei"/>
                <a:sym typeface="Microsoft JhengHei"/>
              </a:rPr>
              <a:t>Depend</a:t>
            </a:r>
            <a:endParaRPr lang="en-US" altLang="zh-TW" sz="1800" dirty="0">
              <a:solidFill>
                <a:schemeClr val="lt1"/>
              </a:solidFill>
              <a:latin typeface="Microsoft JhengHei"/>
              <a:ea typeface="Microsoft JhengHei"/>
              <a:cs typeface="Microsoft JhengHei"/>
              <a:sym typeface="Microsoft JhengHei"/>
            </a:endParaRPr>
          </a:p>
        </p:txBody>
      </p:sp>
      <p:sp>
        <p:nvSpPr>
          <p:cNvPr id="85" name="Google Shape;85;p6"/>
          <p:cNvSpPr/>
          <p:nvPr/>
        </p:nvSpPr>
        <p:spPr>
          <a:xfrm>
            <a:off x="230575" y="3191800"/>
            <a:ext cx="1421100" cy="901500"/>
          </a:xfrm>
          <a:prstGeom prst="roundRect">
            <a:avLst>
              <a:gd name="adj" fmla="val 16667"/>
            </a:avLst>
          </a:prstGeom>
          <a:solidFill>
            <a:srgbClr val="7DD5A4"/>
          </a:solidFill>
          <a:ln w="9525" cap="flat" cmpd="sng">
            <a:solidFill>
              <a:srgbClr val="7DD5A4"/>
            </a:solidFill>
            <a:prstDash val="solid"/>
            <a:round/>
            <a:headEnd type="none" w="sm" len="sm"/>
            <a:tailEnd type="none" w="sm" len="sm"/>
          </a:ln>
          <a:effectLst>
            <a:outerShdw blurRad="57150" dist="19050" dir="5400000" algn="bl" rotWithShape="0">
              <a:srgbClr val="000000">
                <a:alpha val="75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2400" dirty="0" smtClean="0">
                <a:solidFill>
                  <a:schemeClr val="lt1"/>
                </a:solidFill>
                <a:latin typeface="Microsoft JhengHei"/>
                <a:ea typeface="Microsoft JhengHei"/>
                <a:cs typeface="Microsoft JhengHei"/>
                <a:sym typeface="Microsoft JhengHei"/>
              </a:rPr>
              <a:t>Quality</a:t>
            </a:r>
            <a:endParaRPr lang="en-US" altLang="zh-TW" sz="2400" dirty="0">
              <a:solidFill>
                <a:schemeClr val="lt1"/>
              </a:solidFill>
              <a:latin typeface="Microsoft JhengHei"/>
              <a:ea typeface="Microsoft JhengHei"/>
              <a:cs typeface="Microsoft JhengHei"/>
              <a:sym typeface="Microsoft JhengHei"/>
            </a:endParaRPr>
          </a:p>
        </p:txBody>
      </p:sp>
      <p:sp>
        <p:nvSpPr>
          <p:cNvPr id="86" name="Google Shape;86;p6"/>
          <p:cNvSpPr/>
          <p:nvPr/>
        </p:nvSpPr>
        <p:spPr>
          <a:xfrm>
            <a:off x="1619750" y="0"/>
            <a:ext cx="7524250" cy="5143500"/>
          </a:xfrm>
          <a:prstGeom prst="roundRect">
            <a:avLst>
              <a:gd name="adj" fmla="val 10448"/>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430875" y="0"/>
            <a:ext cx="2098525" cy="697500"/>
          </a:xfrm>
          <a:prstGeom prst="roundRect">
            <a:avLst>
              <a:gd name="adj" fmla="val 50000"/>
            </a:avLst>
          </a:prstGeom>
          <a:solidFill>
            <a:srgbClr val="86D8AA"/>
          </a:solidFill>
          <a:ln w="9525" cap="flat" cmpd="sng">
            <a:solidFill>
              <a:srgbClr val="86D8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0" y="0"/>
            <a:ext cx="9144000" cy="346500"/>
          </a:xfrm>
          <a:prstGeom prst="roundRect">
            <a:avLst>
              <a:gd name="adj" fmla="val 50000"/>
            </a:avLst>
          </a:prstGeom>
          <a:solidFill>
            <a:srgbClr val="86D8AA"/>
          </a:solidFill>
          <a:ln w="9525" cap="flat" cmpd="sng">
            <a:solidFill>
              <a:srgbClr val="86D8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6"/>
          <p:cNvPicPr preferRelativeResize="0"/>
          <p:nvPr/>
        </p:nvPicPr>
        <p:blipFill>
          <a:blip r:embed="rId2">
            <a:alphaModFix/>
          </a:blip>
          <a:stretch>
            <a:fillRect/>
          </a:stretch>
        </p:blipFill>
        <p:spPr>
          <a:xfrm>
            <a:off x="694571" y="111950"/>
            <a:ext cx="683909" cy="534100"/>
          </a:xfrm>
          <a:prstGeom prst="rect">
            <a:avLst/>
          </a:prstGeom>
          <a:noFill/>
          <a:ln>
            <a:noFill/>
          </a:ln>
        </p:spPr>
      </p:pic>
      <p:sp>
        <p:nvSpPr>
          <p:cNvPr id="90" name="Google Shape;90;p6"/>
          <p:cNvSpPr txBox="1"/>
          <p:nvPr/>
        </p:nvSpPr>
        <p:spPr>
          <a:xfrm>
            <a:off x="1651250" y="126475"/>
            <a:ext cx="1482600" cy="47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Microsoft JhengHei"/>
              <a:ea typeface="Microsoft JhengHei"/>
              <a:cs typeface="Microsoft JhengHei"/>
              <a:sym typeface="Microsoft JhengHei"/>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區段標題 1 1 1 1">
  <p:cSld name="SECTION_HEADER_1_1_1_1">
    <p:spTree>
      <p:nvGrpSpPr>
        <p:cNvPr id="1" name="Shape 91"/>
        <p:cNvGrpSpPr/>
        <p:nvPr/>
      </p:nvGrpSpPr>
      <p:grpSpPr>
        <a:xfrm>
          <a:off x="0" y="0"/>
          <a:ext cx="0" cy="0"/>
          <a:chOff x="0" y="0"/>
          <a:chExt cx="0" cy="0"/>
        </a:xfrm>
      </p:grpSpPr>
      <p:sp>
        <p:nvSpPr>
          <p:cNvPr id="92" name="Google Shape;92;p7"/>
          <p:cNvSpPr/>
          <p:nvPr/>
        </p:nvSpPr>
        <p:spPr>
          <a:xfrm>
            <a:off x="0" y="0"/>
            <a:ext cx="9144000" cy="5143500"/>
          </a:xfrm>
          <a:prstGeom prst="rect">
            <a:avLst/>
          </a:prstGeom>
          <a:solidFill>
            <a:srgbClr val="E6EE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
        <p:nvSpPr>
          <p:cNvPr id="94" name="Google Shape;94;p7"/>
          <p:cNvSpPr/>
          <p:nvPr/>
        </p:nvSpPr>
        <p:spPr>
          <a:xfrm>
            <a:off x="0" y="0"/>
            <a:ext cx="215400" cy="5181900"/>
          </a:xfrm>
          <a:prstGeom prst="rect">
            <a:avLst/>
          </a:prstGeom>
          <a:solidFill>
            <a:srgbClr val="B6CDD3"/>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255100" y="0"/>
            <a:ext cx="215400" cy="5181900"/>
          </a:xfrm>
          <a:prstGeom prst="rect">
            <a:avLst/>
          </a:prstGeom>
          <a:solidFill>
            <a:srgbClr val="B6CDD3"/>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5400000">
            <a:off x="2483250" y="1916700"/>
            <a:ext cx="215400" cy="5181900"/>
          </a:xfrm>
          <a:prstGeom prst="rect">
            <a:avLst/>
          </a:prstGeom>
          <a:solidFill>
            <a:srgbClr val="B6CDD3"/>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rot="-5400000">
            <a:off x="2483250" y="2444850"/>
            <a:ext cx="215400" cy="5181900"/>
          </a:xfrm>
          <a:prstGeom prst="rect">
            <a:avLst/>
          </a:prstGeom>
          <a:solidFill>
            <a:srgbClr val="B6CDD3"/>
          </a:solidFill>
          <a:ln w="9525" cap="flat" cmpd="sng">
            <a:solidFill>
              <a:srgbClr val="B6CD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475150" y="3233300"/>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Quality</a:t>
            </a:r>
            <a:endParaRPr lang="en-US" altLang="zh-TW" sz="1800" dirty="0">
              <a:solidFill>
                <a:schemeClr val="lt1"/>
              </a:solidFill>
              <a:latin typeface="Microsoft JhengHei"/>
              <a:ea typeface="Microsoft JhengHei"/>
              <a:cs typeface="Microsoft JhengHei"/>
              <a:sym typeface="Microsoft JhengHei"/>
            </a:endParaRPr>
          </a:p>
        </p:txBody>
      </p:sp>
      <p:sp>
        <p:nvSpPr>
          <p:cNvPr id="101" name="Google Shape;101;p7"/>
          <p:cNvSpPr/>
          <p:nvPr/>
        </p:nvSpPr>
        <p:spPr>
          <a:xfrm>
            <a:off x="475150" y="2390325"/>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Test</a:t>
            </a:r>
            <a:endParaRPr lang="en-US" altLang="zh-TW" sz="1800" dirty="0">
              <a:solidFill>
                <a:schemeClr val="lt1"/>
              </a:solidFill>
              <a:latin typeface="Microsoft JhengHei"/>
              <a:ea typeface="Microsoft JhengHei"/>
              <a:cs typeface="Microsoft JhengHei"/>
              <a:sym typeface="Microsoft JhengHei"/>
            </a:endParaRPr>
          </a:p>
        </p:txBody>
      </p:sp>
      <p:sp>
        <p:nvSpPr>
          <p:cNvPr id="102" name="Google Shape;102;p7"/>
          <p:cNvSpPr/>
          <p:nvPr/>
        </p:nvSpPr>
        <p:spPr>
          <a:xfrm>
            <a:off x="475150" y="1600050"/>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Display</a:t>
            </a:r>
            <a:endParaRPr lang="en-US" altLang="zh-TW" sz="1800" dirty="0">
              <a:solidFill>
                <a:schemeClr val="lt1"/>
              </a:solidFill>
              <a:latin typeface="Microsoft JhengHei"/>
              <a:ea typeface="Microsoft JhengHei"/>
              <a:cs typeface="Microsoft JhengHei"/>
              <a:sym typeface="Microsoft JhengHei"/>
            </a:endParaRPr>
          </a:p>
        </p:txBody>
      </p:sp>
      <p:sp>
        <p:nvSpPr>
          <p:cNvPr id="103" name="Google Shape;103;p7"/>
          <p:cNvSpPr/>
          <p:nvPr/>
        </p:nvSpPr>
        <p:spPr>
          <a:xfrm>
            <a:off x="475150" y="758175"/>
            <a:ext cx="1184400" cy="901500"/>
          </a:xfrm>
          <a:prstGeom prst="roundRect">
            <a:avLst>
              <a:gd name="adj" fmla="val 16667"/>
            </a:avLst>
          </a:prstGeom>
          <a:solidFill>
            <a:srgbClr val="A6A6A6"/>
          </a:solidFill>
          <a:ln w="9525" cap="flat" cmpd="sng">
            <a:solidFill>
              <a:srgbClr val="A6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1800" dirty="0" smtClean="0">
                <a:solidFill>
                  <a:schemeClr val="lt1"/>
                </a:solidFill>
                <a:latin typeface="Microsoft JhengHei"/>
                <a:ea typeface="Microsoft JhengHei"/>
                <a:cs typeface="Microsoft JhengHei"/>
                <a:sym typeface="Microsoft JhengHei"/>
              </a:rPr>
              <a:t>Pattern</a:t>
            </a:r>
            <a:endParaRPr lang="en-US" altLang="zh-TW" sz="1800" dirty="0">
              <a:solidFill>
                <a:schemeClr val="lt1"/>
              </a:solidFill>
              <a:latin typeface="Microsoft JhengHei"/>
              <a:ea typeface="Microsoft JhengHei"/>
              <a:cs typeface="Microsoft JhengHei"/>
              <a:sym typeface="Microsoft JhengHei"/>
            </a:endParaRPr>
          </a:p>
        </p:txBody>
      </p:sp>
      <p:sp>
        <p:nvSpPr>
          <p:cNvPr id="104" name="Google Shape;104;p7"/>
          <p:cNvSpPr/>
          <p:nvPr/>
        </p:nvSpPr>
        <p:spPr>
          <a:xfrm>
            <a:off x="230575" y="4030000"/>
            <a:ext cx="1428900" cy="901500"/>
          </a:xfrm>
          <a:prstGeom prst="roundRect">
            <a:avLst>
              <a:gd name="adj" fmla="val 16667"/>
            </a:avLst>
          </a:prstGeom>
          <a:solidFill>
            <a:srgbClr val="84ACB6"/>
          </a:solidFill>
          <a:ln w="9525" cap="flat" cmpd="sng">
            <a:solidFill>
              <a:srgbClr val="B6CDD3"/>
            </a:solidFill>
            <a:prstDash val="solid"/>
            <a:round/>
            <a:headEnd type="none" w="sm" len="sm"/>
            <a:tailEnd type="none" w="sm" len="sm"/>
          </a:ln>
          <a:effectLst>
            <a:outerShdw blurRad="57150" dist="19050" dir="5400000" algn="bl" rotWithShape="0">
              <a:srgbClr val="000000">
                <a:alpha val="7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ltLang="zh-TW" sz="1800" dirty="0" smtClean="0">
                <a:solidFill>
                  <a:schemeClr val="lt1"/>
                </a:solidFill>
                <a:latin typeface="Microsoft JhengHei"/>
                <a:ea typeface="Microsoft JhengHei"/>
                <a:cs typeface="Microsoft JhengHei"/>
                <a:sym typeface="Microsoft JhengHei"/>
              </a:rPr>
              <a:t>Depend</a:t>
            </a:r>
            <a:endParaRPr lang="en-US" altLang="zh-TW" sz="1800" dirty="0">
              <a:solidFill>
                <a:schemeClr val="lt1"/>
              </a:solidFill>
              <a:latin typeface="Microsoft JhengHei"/>
              <a:ea typeface="Microsoft JhengHei"/>
              <a:cs typeface="Microsoft JhengHei"/>
              <a:sym typeface="Microsoft JhengHei"/>
            </a:endParaRPr>
          </a:p>
        </p:txBody>
      </p:sp>
      <p:sp>
        <p:nvSpPr>
          <p:cNvPr id="105" name="Google Shape;105;p7"/>
          <p:cNvSpPr/>
          <p:nvPr/>
        </p:nvSpPr>
        <p:spPr>
          <a:xfrm>
            <a:off x="1619750" y="0"/>
            <a:ext cx="7524250" cy="5143500"/>
          </a:xfrm>
          <a:prstGeom prst="roundRect">
            <a:avLst>
              <a:gd name="adj" fmla="val 10505"/>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430875" y="0"/>
            <a:ext cx="2090350" cy="697500"/>
          </a:xfrm>
          <a:prstGeom prst="roundRect">
            <a:avLst>
              <a:gd name="adj" fmla="val 50000"/>
            </a:avLst>
          </a:prstGeom>
          <a:solidFill>
            <a:srgbClr val="AFC9CF"/>
          </a:solidFill>
          <a:ln w="9525" cap="flat" cmpd="sng">
            <a:solidFill>
              <a:srgbClr val="AFC9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0" y="0"/>
            <a:ext cx="9144000" cy="346500"/>
          </a:xfrm>
          <a:prstGeom prst="roundRect">
            <a:avLst>
              <a:gd name="adj" fmla="val 50000"/>
            </a:avLst>
          </a:prstGeom>
          <a:solidFill>
            <a:srgbClr val="AFC9CF"/>
          </a:solidFill>
          <a:ln w="9525" cap="flat" cmpd="sng">
            <a:solidFill>
              <a:srgbClr val="AFC9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7"/>
          <p:cNvPicPr preferRelativeResize="0"/>
          <p:nvPr/>
        </p:nvPicPr>
        <p:blipFill>
          <a:blip r:embed="rId2">
            <a:alphaModFix/>
          </a:blip>
          <a:stretch>
            <a:fillRect/>
          </a:stretch>
        </p:blipFill>
        <p:spPr>
          <a:xfrm>
            <a:off x="710525" y="67822"/>
            <a:ext cx="652000" cy="561850"/>
          </a:xfrm>
          <a:prstGeom prst="rect">
            <a:avLst/>
          </a:prstGeom>
          <a:noFill/>
          <a:ln>
            <a:noFill/>
          </a:ln>
        </p:spPr>
      </p:pic>
      <p:sp>
        <p:nvSpPr>
          <p:cNvPr id="109" name="Google Shape;109;p7"/>
          <p:cNvSpPr txBox="1"/>
          <p:nvPr/>
        </p:nvSpPr>
        <p:spPr>
          <a:xfrm>
            <a:off x="1651250" y="126475"/>
            <a:ext cx="1482600" cy="47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Microsoft JhengHei"/>
              <a:ea typeface="Microsoft JhengHei"/>
              <a:cs typeface="Microsoft JhengHei"/>
              <a:sym typeface="Microsoft JhengHei"/>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2" name="Google Shape;112;p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3" name="Google Shape;11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6" name="Google Shape;116;p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7" name="Google Shape;117;p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 name="Google Shape;11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1" name="Google Shape;12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ctrTitle"/>
          </p:nvPr>
        </p:nvSpPr>
        <p:spPr>
          <a:xfrm>
            <a:off x="311700" y="1387365"/>
            <a:ext cx="8520600" cy="16123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sz="7200" dirty="0" err="1" smtClean="0">
                <a:solidFill>
                  <a:srgbClr val="84ACB6"/>
                </a:solidFill>
              </a:rPr>
              <a:t>ElePay</a:t>
            </a:r>
            <a:r>
              <a:rPr lang="en-US" altLang="zh-TW" sz="7200" dirty="0" smtClean="0">
                <a:solidFill>
                  <a:srgbClr val="84ACB6"/>
                </a:solidFill>
              </a:rPr>
              <a:t/>
            </a:r>
            <a:br>
              <a:rPr lang="en-US" altLang="zh-TW" sz="7200" dirty="0" smtClean="0">
                <a:solidFill>
                  <a:srgbClr val="84ACB6"/>
                </a:solidFill>
              </a:rPr>
            </a:br>
            <a:r>
              <a:rPr lang="en-US" altLang="zh-TW" sz="2000" dirty="0" smtClean="0">
                <a:solidFill>
                  <a:srgbClr val="84ACB6"/>
                </a:solidFill>
              </a:rPr>
              <a:t>Group </a:t>
            </a:r>
            <a:r>
              <a:rPr lang="en-US" altLang="zh-TW" sz="2000" dirty="0" smtClean="0">
                <a:solidFill>
                  <a:srgbClr val="84ACB6"/>
                </a:solidFill>
              </a:rPr>
              <a:t>3</a:t>
            </a:r>
            <a:endParaRPr sz="2000" dirty="0">
              <a:solidFill>
                <a:srgbClr val="84ACB6"/>
              </a:solidFill>
            </a:endParaRPr>
          </a:p>
        </p:txBody>
      </p:sp>
      <p:sp>
        <p:nvSpPr>
          <p:cNvPr id="149" name="Google Shape;149;p17"/>
          <p:cNvSpPr txBox="1">
            <a:spLocks noGrp="1"/>
          </p:cNvSpPr>
          <p:nvPr>
            <p:ph type="subTitle" idx="1"/>
          </p:nvPr>
        </p:nvSpPr>
        <p:spPr>
          <a:xfrm>
            <a:off x="1415285" y="3003902"/>
            <a:ext cx="2809872" cy="1252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smtClean="0">
                <a:solidFill>
                  <a:srgbClr val="84ACB6"/>
                </a:solidFill>
              </a:rPr>
              <a:t>A10723029 </a:t>
            </a:r>
            <a:r>
              <a:rPr lang="en-US" altLang="zh-TW" sz="1800" dirty="0">
                <a:solidFill>
                  <a:srgbClr val="84ACB6"/>
                </a:solidFill>
              </a:rPr>
              <a:t>	</a:t>
            </a:r>
            <a:r>
              <a:rPr lang="en-US" altLang="zh-TW" sz="1800" dirty="0" smtClean="0">
                <a:solidFill>
                  <a:srgbClr val="84ACB6"/>
                </a:solidFill>
              </a:rPr>
              <a:t>Natalia</a:t>
            </a:r>
            <a:endParaRPr lang="en-US" altLang="zh-TW" sz="1800" dirty="0">
              <a:solidFill>
                <a:srgbClr val="84ACB6"/>
              </a:solidFill>
            </a:endParaRPr>
          </a:p>
          <a:p>
            <a:pPr marL="0" lvl="0" indent="0" algn="l" rtl="0">
              <a:spcBef>
                <a:spcPts val="0"/>
              </a:spcBef>
              <a:spcAft>
                <a:spcPts val="0"/>
              </a:spcAft>
              <a:buNone/>
            </a:pPr>
            <a:r>
              <a:rPr lang="en-US" altLang="zh-TW" sz="1800" dirty="0" smtClean="0">
                <a:solidFill>
                  <a:srgbClr val="84ACB6"/>
                </a:solidFill>
              </a:rPr>
              <a:t>A10723035</a:t>
            </a:r>
            <a:r>
              <a:rPr lang="en-US" altLang="zh-TW" sz="1800" dirty="0">
                <a:solidFill>
                  <a:srgbClr val="84ACB6"/>
                </a:solidFill>
              </a:rPr>
              <a:t>	</a:t>
            </a:r>
            <a:r>
              <a:rPr lang="en-US" altLang="zh-TW" sz="1800" dirty="0" smtClean="0">
                <a:solidFill>
                  <a:srgbClr val="84ACB6"/>
                </a:solidFill>
              </a:rPr>
              <a:t>Sunny</a:t>
            </a:r>
            <a:endParaRPr lang="en-US" altLang="zh-TW" sz="1800" dirty="0">
              <a:solidFill>
                <a:srgbClr val="84ACB6"/>
              </a:solidFill>
            </a:endParaRPr>
          </a:p>
          <a:p>
            <a:pPr marL="0" lvl="0" indent="0" algn="l" rtl="0">
              <a:spcBef>
                <a:spcPts val="0"/>
              </a:spcBef>
              <a:spcAft>
                <a:spcPts val="0"/>
              </a:spcAft>
              <a:buNone/>
            </a:pPr>
            <a:r>
              <a:rPr lang="en-US" altLang="zh-TW" sz="1800" dirty="0" smtClean="0">
                <a:solidFill>
                  <a:srgbClr val="84ACB6"/>
                </a:solidFill>
              </a:rPr>
              <a:t>A10723011</a:t>
            </a:r>
            <a:r>
              <a:rPr lang="en-US" altLang="zh-TW" sz="1800" dirty="0">
                <a:solidFill>
                  <a:srgbClr val="84ACB6"/>
                </a:solidFill>
              </a:rPr>
              <a:t>	</a:t>
            </a:r>
            <a:r>
              <a:rPr lang="en-US" altLang="zh-TW" sz="1800" dirty="0" smtClean="0">
                <a:solidFill>
                  <a:srgbClr val="84ACB6"/>
                </a:solidFill>
              </a:rPr>
              <a:t>Bryan</a:t>
            </a:r>
            <a:endParaRPr lang="en-US" altLang="zh-TW" sz="1800" dirty="0">
              <a:solidFill>
                <a:srgbClr val="84ACB6"/>
              </a:solidFill>
            </a:endParaRPr>
          </a:p>
          <a:p>
            <a:pPr marL="0" lvl="0" indent="0" algn="l" rtl="0">
              <a:spcBef>
                <a:spcPts val="0"/>
              </a:spcBef>
              <a:spcAft>
                <a:spcPts val="0"/>
              </a:spcAft>
              <a:buNone/>
            </a:pPr>
            <a:r>
              <a:rPr lang="en-US" altLang="zh-TW" sz="1800" dirty="0" smtClean="0">
                <a:solidFill>
                  <a:srgbClr val="84ACB6"/>
                </a:solidFill>
              </a:rPr>
              <a:t>A10723026</a:t>
            </a:r>
            <a:r>
              <a:rPr lang="en-US" altLang="zh-TW" sz="1800" dirty="0">
                <a:solidFill>
                  <a:srgbClr val="84ACB6"/>
                </a:solidFill>
              </a:rPr>
              <a:t>	</a:t>
            </a:r>
            <a:r>
              <a:rPr lang="en-US" altLang="zh-TW" sz="1800" dirty="0" smtClean="0">
                <a:solidFill>
                  <a:srgbClr val="84ACB6"/>
                </a:solidFill>
              </a:rPr>
              <a:t>Elian</a:t>
            </a:r>
          </a:p>
        </p:txBody>
      </p:sp>
      <p:sp>
        <p:nvSpPr>
          <p:cNvPr id="4" name="Google Shape;149;p17"/>
          <p:cNvSpPr txBox="1">
            <a:spLocks/>
          </p:cNvSpPr>
          <p:nvPr/>
        </p:nvSpPr>
        <p:spPr>
          <a:xfrm>
            <a:off x="4887310" y="2999675"/>
            <a:ext cx="2795752" cy="141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1pPr>
            <a:lvl2pPr marL="914400" marR="0" lvl="1" indent="-3175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2pPr>
            <a:lvl3pPr marL="1371600" marR="0" lvl="2" indent="-3175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3pPr>
            <a:lvl4pPr marL="1828800" marR="0" lvl="3" indent="-3175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4pPr>
            <a:lvl5pPr marL="2286000" marR="0" lvl="4" indent="-3175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5pPr>
            <a:lvl6pPr marL="2743200" marR="0" lvl="5" indent="-3175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6pPr>
            <a:lvl7pPr marL="3200400" marR="0" lvl="6" indent="-3175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7pPr>
            <a:lvl8pPr marL="3657600" marR="0" lvl="7" indent="-3175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8pPr>
            <a:lvl9pPr marL="4114800" marR="0" lvl="8" indent="-317500" algn="ctr" rtl="0">
              <a:lnSpc>
                <a:spcPct val="100000"/>
              </a:lnSpc>
              <a:spcBef>
                <a:spcPts val="0"/>
              </a:spcBef>
              <a:spcAft>
                <a:spcPts val="0"/>
              </a:spcAft>
              <a:buClr>
                <a:schemeClr val="dk2"/>
              </a:buClr>
              <a:buSzPts val="2800"/>
              <a:buFont typeface="Microsoft JhengHei"/>
              <a:buNone/>
              <a:defRPr sz="2800" b="0" i="0" u="none" strike="noStrike" cap="none">
                <a:solidFill>
                  <a:schemeClr val="dk2"/>
                </a:solidFill>
                <a:latin typeface="Microsoft JhengHei"/>
                <a:ea typeface="Microsoft JhengHei"/>
                <a:cs typeface="Microsoft JhengHei"/>
                <a:sym typeface="Microsoft JhengHei"/>
              </a:defRPr>
            </a:lvl9pPr>
          </a:lstStyle>
          <a:p>
            <a:pPr marL="0" indent="0" algn="l">
              <a:defRPr/>
            </a:pPr>
            <a:r>
              <a:rPr lang="en-US" altLang="zh-TW" sz="1800" dirty="0">
                <a:solidFill>
                  <a:srgbClr val="84ACB6"/>
                </a:solidFill>
              </a:rPr>
              <a:t>A10723044	Ricky</a:t>
            </a:r>
          </a:p>
          <a:p>
            <a:pPr marL="0" indent="0" algn="l">
              <a:defRPr/>
            </a:pPr>
            <a:r>
              <a:rPr lang="en-US" altLang="zh-TW" sz="1800" dirty="0">
                <a:solidFill>
                  <a:srgbClr val="84ACB6"/>
                </a:solidFill>
              </a:rPr>
              <a:t>B10523039	Jess</a:t>
            </a:r>
          </a:p>
          <a:p>
            <a:pPr marL="0" indent="0" algn="l">
              <a:defRPr/>
            </a:pPr>
            <a:r>
              <a:rPr lang="en-US" altLang="zh-TW" sz="1800" dirty="0">
                <a:solidFill>
                  <a:srgbClr val="84ACB6"/>
                </a:solidFill>
              </a:rPr>
              <a:t>B10523019	Jason</a:t>
            </a:r>
          </a:p>
          <a:p>
            <a:pPr marL="0" indent="0" algn="l">
              <a:defRPr/>
            </a:pPr>
            <a:r>
              <a:rPr lang="en-US" altLang="zh-TW" sz="1800" dirty="0">
                <a:solidFill>
                  <a:srgbClr val="84ACB6"/>
                </a:solidFill>
              </a:rPr>
              <a:t>B10523030	Jerry</a:t>
            </a:r>
            <a:endParaRPr lang="en-US" sz="1800" dirty="0">
              <a:solidFill>
                <a:srgbClr val="84ACB6"/>
              </a:solidFill>
            </a:endParaRPr>
          </a:p>
          <a:p>
            <a:pPr marL="0" indent="0"/>
            <a:endParaRPr lang="en-US" sz="1800" dirty="0">
              <a:solidFill>
                <a:srgbClr val="84ACB6"/>
              </a:solidFill>
            </a:endParaRPr>
          </a:p>
        </p:txBody>
      </p:sp>
      <p:sp>
        <p:nvSpPr>
          <p:cNvPr id="2" name="矩形 1"/>
          <p:cNvSpPr/>
          <p:nvPr/>
        </p:nvSpPr>
        <p:spPr>
          <a:xfrm>
            <a:off x="1311166" y="828182"/>
            <a:ext cx="6521668" cy="338554"/>
          </a:xfrm>
          <a:prstGeom prst="rect">
            <a:avLst/>
          </a:prstGeom>
        </p:spPr>
        <p:txBody>
          <a:bodyPr wrap="square">
            <a:spAutoFit/>
          </a:bodyPr>
          <a:lstStyle/>
          <a:p>
            <a:pPr algn="ctr"/>
            <a:r>
              <a:rPr lang="it-IT" altLang="zh-TW" sz="1600" dirty="0">
                <a:solidFill>
                  <a:srgbClr val="84ACB6"/>
                </a:solidFill>
                <a:latin typeface="Microsoft JhengHei"/>
                <a:ea typeface="Microsoft JhengHei"/>
                <a:cs typeface="Microsoft JhengHei"/>
                <a:sym typeface="Microsoft JhengHei"/>
              </a:rPr>
              <a:t>Object-Oriented Software Engineering Team Work – </a:t>
            </a:r>
            <a:r>
              <a:rPr lang="it-IT" altLang="zh-TW" sz="1600" dirty="0" smtClean="0">
                <a:solidFill>
                  <a:srgbClr val="84ACB6"/>
                </a:solidFill>
                <a:latin typeface="Microsoft JhengHei"/>
                <a:ea typeface="Microsoft JhengHei"/>
                <a:cs typeface="Microsoft JhengHei"/>
                <a:sym typeface="Microsoft JhengHei"/>
              </a:rPr>
              <a:t>2</a:t>
            </a:r>
            <a:endParaRPr lang="zh-TW" altLang="en-US" sz="1600" dirty="0">
              <a:solidFill>
                <a:srgbClr val="84ACB6"/>
              </a:solidFill>
              <a:latin typeface="Microsoft JhengHei"/>
              <a:ea typeface="Microsoft JhengHei"/>
              <a:cs typeface="Microsoft JhengHei"/>
              <a:sym typeface="Microsoft JhengHe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2097024" y="566301"/>
            <a:ext cx="6291072" cy="4284155"/>
          </a:xfrm>
          <a:prstGeom prst="rect">
            <a:avLst/>
          </a:prstGeom>
          <a:ln w="19050">
            <a:solidFill>
              <a:schemeClr val="accent1"/>
            </a:solidFill>
          </a:ln>
        </p:spPr>
      </p:pic>
    </p:spTree>
    <p:extLst>
      <p:ext uri="{BB962C8B-B14F-4D97-AF65-F5344CB8AC3E}">
        <p14:creationId xmlns:p14="http://schemas.microsoft.com/office/powerpoint/2010/main" val="3490094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3" name="圖片 2"/>
          <p:cNvPicPr>
            <a:picLocks noChangeAspect="1"/>
          </p:cNvPicPr>
          <p:nvPr/>
        </p:nvPicPr>
        <p:blipFill rotWithShape="1">
          <a:blip r:embed="rId3"/>
          <a:srcRect b="5759"/>
          <a:stretch/>
        </p:blipFill>
        <p:spPr>
          <a:xfrm>
            <a:off x="2686241" y="482378"/>
            <a:ext cx="5241748" cy="4422457"/>
          </a:xfrm>
          <a:prstGeom prst="rect">
            <a:avLst/>
          </a:prstGeom>
          <a:ln w="19050">
            <a:solidFill>
              <a:srgbClr val="00B050"/>
            </a:solidFill>
          </a:ln>
        </p:spPr>
      </p:pic>
    </p:spTree>
    <p:extLst>
      <p:ext uri="{BB962C8B-B14F-4D97-AF65-F5344CB8AC3E}">
        <p14:creationId xmlns:p14="http://schemas.microsoft.com/office/powerpoint/2010/main" val="2788894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436305" y="1091889"/>
            <a:ext cx="5829872" cy="3428104"/>
          </a:xfrm>
          <a:prstGeom prst="rect">
            <a:avLst/>
          </a:prstGeom>
          <a:ln w="19050">
            <a:solidFill>
              <a:srgbClr val="00B0F0"/>
            </a:solidFill>
          </a:ln>
        </p:spPr>
      </p:pic>
    </p:spTree>
    <p:extLst>
      <p:ext uri="{BB962C8B-B14F-4D97-AF65-F5344CB8AC3E}">
        <p14:creationId xmlns:p14="http://schemas.microsoft.com/office/powerpoint/2010/main" val="737058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1778508" y="1278477"/>
            <a:ext cx="7196939" cy="3452020"/>
          </a:xfrm>
          <a:prstGeom prst="rect">
            <a:avLst/>
          </a:prstGeom>
          <a:ln w="19050">
            <a:solidFill>
              <a:srgbClr val="FFFF00"/>
            </a:solidFill>
          </a:ln>
        </p:spPr>
      </p:pic>
    </p:spTree>
    <p:extLst>
      <p:ext uri="{BB962C8B-B14F-4D97-AF65-F5344CB8AC3E}">
        <p14:creationId xmlns:p14="http://schemas.microsoft.com/office/powerpoint/2010/main" val="2307300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0" name="圖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6361" y="676592"/>
            <a:ext cx="2131060" cy="3790315"/>
          </a:xfrm>
          <a:prstGeom prst="rect">
            <a:avLst/>
          </a:prstGeom>
          <a:noFill/>
          <a:ln>
            <a:noFill/>
          </a:ln>
        </p:spPr>
      </p:pic>
      <p:sp>
        <p:nvSpPr>
          <p:cNvPr id="2" name="矩形 1"/>
          <p:cNvSpPr/>
          <p:nvPr/>
        </p:nvSpPr>
        <p:spPr>
          <a:xfrm>
            <a:off x="2310567" y="4466907"/>
            <a:ext cx="1242648" cy="307777"/>
          </a:xfrm>
          <a:prstGeom prst="rect">
            <a:avLst/>
          </a:prstGeom>
        </p:spPr>
        <p:txBody>
          <a:bodyPr wrap="none">
            <a:spAutoFit/>
          </a:bodyPr>
          <a:lstStyle/>
          <a:p>
            <a:r>
              <a:rPr lang="en-US" altLang="zh-TW" dirty="0" err="1" smtClean="0">
                <a:latin typeface="Calibri" panose="020F0502020204030204" pitchFamily="34" charset="0"/>
                <a:ea typeface="新細明體" panose="02020500000000000000" pitchFamily="18" charset="-120"/>
              </a:rPr>
              <a:t>NoTransferYet</a:t>
            </a:r>
            <a:endParaRPr lang="zh-TW" altLang="en-US" dirty="0"/>
          </a:p>
        </p:txBody>
      </p:sp>
      <p:pic>
        <p:nvPicPr>
          <p:cNvPr id="12" name="圖片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1848" y="676592"/>
            <a:ext cx="2131060" cy="3790315"/>
          </a:xfrm>
          <a:prstGeom prst="rect">
            <a:avLst/>
          </a:prstGeom>
          <a:noFill/>
          <a:ln>
            <a:noFill/>
          </a:ln>
        </p:spPr>
      </p:pic>
      <p:sp>
        <p:nvSpPr>
          <p:cNvPr id="3" name="矩形 2"/>
          <p:cNvSpPr/>
          <p:nvPr/>
        </p:nvSpPr>
        <p:spPr>
          <a:xfrm>
            <a:off x="4650105" y="4466906"/>
            <a:ext cx="1614545" cy="307777"/>
          </a:xfrm>
          <a:prstGeom prst="rect">
            <a:avLst/>
          </a:prstGeom>
        </p:spPr>
        <p:txBody>
          <a:bodyPr wrap="none">
            <a:spAutoFit/>
          </a:bodyPr>
          <a:lstStyle/>
          <a:p>
            <a:r>
              <a:rPr lang="en-US" altLang="zh-TW" dirty="0">
                <a:latin typeface="Calibri" panose="020F0502020204030204" pitchFamily="34" charset="0"/>
                <a:ea typeface="新細明體" panose="02020500000000000000" pitchFamily="18" charset="-120"/>
              </a:rPr>
              <a:t> enter transfer info.</a:t>
            </a:r>
            <a:endParaRPr lang="zh-TW" altLang="en-US" dirty="0"/>
          </a:p>
        </p:txBody>
      </p:sp>
      <p:pic>
        <p:nvPicPr>
          <p:cNvPr id="14" name="圖片 13"/>
          <p:cNvPicPr/>
          <p:nvPr/>
        </p:nvPicPr>
        <p:blipFill>
          <a:blip r:embed="rId5" cstate="print">
            <a:extLst>
              <a:ext uri="{28A0092B-C50C-407E-A947-70E740481C1C}">
                <a14:useLocalDpi xmlns:a14="http://schemas.microsoft.com/office/drawing/2010/main" val="0"/>
              </a:ext>
            </a:extLst>
          </a:blip>
          <a:stretch>
            <a:fillRect/>
          </a:stretch>
        </p:blipFill>
        <p:spPr>
          <a:xfrm>
            <a:off x="6917334" y="676592"/>
            <a:ext cx="2131060" cy="3790315"/>
          </a:xfrm>
          <a:prstGeom prst="rect">
            <a:avLst/>
          </a:prstGeom>
        </p:spPr>
      </p:pic>
      <p:sp>
        <p:nvSpPr>
          <p:cNvPr id="11" name="矩形 10"/>
          <p:cNvSpPr/>
          <p:nvPr/>
        </p:nvSpPr>
        <p:spPr>
          <a:xfrm>
            <a:off x="7236506" y="4466905"/>
            <a:ext cx="1492716" cy="307777"/>
          </a:xfrm>
          <a:prstGeom prst="rect">
            <a:avLst/>
          </a:prstGeom>
        </p:spPr>
        <p:txBody>
          <a:bodyPr wrap="none">
            <a:spAutoFit/>
          </a:bodyPr>
          <a:lstStyle/>
          <a:p>
            <a:r>
              <a:rPr lang="en-US" altLang="zh-TW" dirty="0">
                <a:latin typeface="Calibri" panose="020F0502020204030204" pitchFamily="34" charset="0"/>
                <a:ea typeface="新細明體" panose="02020500000000000000" pitchFamily="18" charset="-120"/>
              </a:rPr>
              <a:t> </a:t>
            </a:r>
            <a:r>
              <a:rPr lang="en-US" altLang="zh-TW" dirty="0" err="1">
                <a:latin typeface="Calibri" panose="020F0502020204030204" pitchFamily="34" charset="0"/>
                <a:ea typeface="新細明體" panose="02020500000000000000" pitchFamily="18" charset="-120"/>
              </a:rPr>
              <a:t>CheckingTransfer</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3" name="圖片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7333" y="676589"/>
            <a:ext cx="2131060" cy="3790315"/>
          </a:xfrm>
          <a:prstGeom prst="rect">
            <a:avLst/>
          </a:prstGeom>
          <a:noFill/>
          <a:ln>
            <a:noFill/>
          </a:ln>
        </p:spPr>
      </p:pic>
      <p:pic>
        <p:nvPicPr>
          <p:cNvPr id="9" name="圖片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1847" y="676590"/>
            <a:ext cx="2131060" cy="3790315"/>
          </a:xfrm>
          <a:prstGeom prst="rect">
            <a:avLst/>
          </a:prstGeom>
          <a:noFill/>
          <a:ln>
            <a:noFill/>
          </a:ln>
        </p:spPr>
      </p:pic>
      <p:pic>
        <p:nvPicPr>
          <p:cNvPr id="8" name="圖片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6361" y="676592"/>
            <a:ext cx="2131060" cy="3790315"/>
          </a:xfrm>
          <a:prstGeom prst="rect">
            <a:avLst/>
          </a:prstGeom>
          <a:noFill/>
          <a:ln>
            <a:noFill/>
          </a:ln>
        </p:spPr>
      </p:pic>
      <p:sp>
        <p:nvSpPr>
          <p:cNvPr id="2" name="矩形 1"/>
          <p:cNvSpPr/>
          <p:nvPr/>
        </p:nvSpPr>
        <p:spPr>
          <a:xfrm>
            <a:off x="1910080" y="4466905"/>
            <a:ext cx="2246128" cy="307777"/>
          </a:xfrm>
          <a:prstGeom prst="rect">
            <a:avLst/>
          </a:prstGeom>
        </p:spPr>
        <p:txBody>
          <a:bodyPr wrap="none">
            <a:spAutoFit/>
          </a:bodyPr>
          <a:lstStyle/>
          <a:p>
            <a:r>
              <a:rPr lang="en-US" altLang="zh-TW" dirty="0" smtClean="0"/>
              <a:t>(1)choose </a:t>
            </a:r>
            <a:r>
              <a:rPr lang="en-US" altLang="zh-TW" dirty="0" err="1"/>
              <a:t>ElePayAccount</a:t>
            </a:r>
            <a:endParaRPr lang="zh-TW" altLang="en-US" dirty="0"/>
          </a:p>
        </p:txBody>
      </p:sp>
      <p:sp>
        <p:nvSpPr>
          <p:cNvPr id="3" name="矩形 2"/>
          <p:cNvSpPr/>
          <p:nvPr/>
        </p:nvSpPr>
        <p:spPr>
          <a:xfrm>
            <a:off x="4650105" y="4466906"/>
            <a:ext cx="1579278" cy="307777"/>
          </a:xfrm>
          <a:prstGeom prst="rect">
            <a:avLst/>
          </a:prstGeom>
        </p:spPr>
        <p:txBody>
          <a:bodyPr wrap="none">
            <a:spAutoFit/>
          </a:bodyPr>
          <a:lstStyle/>
          <a:p>
            <a:r>
              <a:rPr lang="en-US" altLang="zh-TW" dirty="0"/>
              <a:t>AOTP verification</a:t>
            </a:r>
            <a:endParaRPr lang="zh-TW" altLang="en-US" dirty="0"/>
          </a:p>
        </p:txBody>
      </p:sp>
      <p:sp>
        <p:nvSpPr>
          <p:cNvPr id="11" name="矩形 10"/>
          <p:cNvSpPr/>
          <p:nvPr/>
        </p:nvSpPr>
        <p:spPr>
          <a:xfrm>
            <a:off x="7236506" y="4466905"/>
            <a:ext cx="1099981" cy="307777"/>
          </a:xfrm>
          <a:prstGeom prst="rect">
            <a:avLst/>
          </a:prstGeom>
        </p:spPr>
        <p:txBody>
          <a:bodyPr wrap="none">
            <a:spAutoFit/>
          </a:bodyPr>
          <a:lstStyle/>
          <a:p>
            <a:r>
              <a:rPr lang="en-US" altLang="zh-TW" dirty="0"/>
              <a:t> send email</a:t>
            </a:r>
            <a:endParaRPr lang="zh-TW" altLang="en-US" dirty="0"/>
          </a:p>
        </p:txBody>
      </p:sp>
    </p:spTree>
    <p:extLst>
      <p:ext uri="{BB962C8B-B14F-4D97-AF65-F5344CB8AC3E}">
        <p14:creationId xmlns:p14="http://schemas.microsoft.com/office/powerpoint/2010/main" val="3257274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 name="圖片 1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7332" y="676592"/>
            <a:ext cx="2131060" cy="3790315"/>
          </a:xfrm>
          <a:prstGeom prst="rect">
            <a:avLst/>
          </a:prstGeom>
          <a:noFill/>
          <a:ln>
            <a:noFill/>
          </a:ln>
        </p:spPr>
      </p:pic>
      <p:pic>
        <p:nvPicPr>
          <p:cNvPr id="16" name="圖片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1847" y="676588"/>
            <a:ext cx="2131060" cy="3790315"/>
          </a:xfrm>
          <a:prstGeom prst="rect">
            <a:avLst/>
          </a:prstGeom>
          <a:noFill/>
          <a:ln>
            <a:noFill/>
          </a:ln>
        </p:spPr>
      </p:pic>
      <p:pic>
        <p:nvPicPr>
          <p:cNvPr id="15" name="圖片 1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6361" y="676592"/>
            <a:ext cx="2131060" cy="3790315"/>
          </a:xfrm>
          <a:prstGeom prst="rect">
            <a:avLst/>
          </a:prstGeom>
          <a:noFill/>
          <a:ln>
            <a:noFill/>
          </a:ln>
        </p:spPr>
      </p:pic>
      <p:sp>
        <p:nvSpPr>
          <p:cNvPr id="2" name="矩形 1"/>
          <p:cNvSpPr/>
          <p:nvPr/>
        </p:nvSpPr>
        <p:spPr>
          <a:xfrm>
            <a:off x="1910080" y="4466905"/>
            <a:ext cx="1944763" cy="307777"/>
          </a:xfrm>
          <a:prstGeom prst="rect">
            <a:avLst/>
          </a:prstGeom>
        </p:spPr>
        <p:txBody>
          <a:bodyPr wrap="none">
            <a:spAutoFit/>
          </a:bodyPr>
          <a:lstStyle/>
          <a:p>
            <a:r>
              <a:rPr lang="en-US" altLang="zh-TW" dirty="0" smtClean="0"/>
              <a:t>(2)</a:t>
            </a:r>
            <a:r>
              <a:rPr lang="en-US" altLang="zh-TW" dirty="0"/>
              <a:t> choose </a:t>
            </a:r>
            <a:r>
              <a:rPr lang="en-US" altLang="zh-TW" dirty="0" err="1"/>
              <a:t>CreditCard</a:t>
            </a:r>
            <a:endParaRPr lang="zh-TW" altLang="en-US" dirty="0"/>
          </a:p>
        </p:txBody>
      </p:sp>
      <p:sp>
        <p:nvSpPr>
          <p:cNvPr id="3" name="矩形 2"/>
          <p:cNvSpPr/>
          <p:nvPr/>
        </p:nvSpPr>
        <p:spPr>
          <a:xfrm>
            <a:off x="4840906" y="4466905"/>
            <a:ext cx="1090363" cy="307777"/>
          </a:xfrm>
          <a:prstGeom prst="rect">
            <a:avLst/>
          </a:prstGeom>
        </p:spPr>
        <p:txBody>
          <a:bodyPr wrap="none">
            <a:spAutoFit/>
          </a:bodyPr>
          <a:lstStyle/>
          <a:p>
            <a:r>
              <a:rPr lang="en-US" altLang="zh-TW" dirty="0"/>
              <a:t> select item</a:t>
            </a:r>
            <a:endParaRPr lang="zh-TW" altLang="en-US" dirty="0"/>
          </a:p>
        </p:txBody>
      </p:sp>
      <p:sp>
        <p:nvSpPr>
          <p:cNvPr id="11" name="矩形 10"/>
          <p:cNvSpPr/>
          <p:nvPr/>
        </p:nvSpPr>
        <p:spPr>
          <a:xfrm>
            <a:off x="7236506" y="4466905"/>
            <a:ext cx="1377300" cy="307777"/>
          </a:xfrm>
          <a:prstGeom prst="rect">
            <a:avLst/>
          </a:prstGeom>
        </p:spPr>
        <p:txBody>
          <a:bodyPr wrap="none">
            <a:spAutoFit/>
          </a:bodyPr>
          <a:lstStyle/>
          <a:p>
            <a:r>
              <a:rPr lang="en-US" altLang="zh-TW" dirty="0"/>
              <a:t>memento undo</a:t>
            </a:r>
            <a:endParaRPr lang="zh-TW" altLang="en-US" dirty="0"/>
          </a:p>
        </p:txBody>
      </p:sp>
    </p:spTree>
    <p:extLst>
      <p:ext uri="{BB962C8B-B14F-4D97-AF65-F5344CB8AC3E}">
        <p14:creationId xmlns:p14="http://schemas.microsoft.com/office/powerpoint/2010/main" val="2479432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Junit test</a:t>
            </a:r>
            <a:r>
              <a:rPr lang="zh-TW" altLang="en-US" sz="2000" b="1" dirty="0" smtClean="0">
                <a:solidFill>
                  <a:schemeClr val="dk2"/>
                </a:solidFill>
                <a:latin typeface="Microsoft JhengHei"/>
                <a:ea typeface="Microsoft JhengHei"/>
                <a:cs typeface="Microsoft JhengHei"/>
              </a:rPr>
              <a:t> </a:t>
            </a:r>
            <a:r>
              <a:rPr lang="en-US" altLang="zh-TW" sz="2000" b="1" dirty="0" smtClean="0">
                <a:solidFill>
                  <a:schemeClr val="dk2"/>
                </a:solidFill>
                <a:latin typeface="Microsoft JhengHei"/>
                <a:ea typeface="Microsoft JhengHei"/>
                <a:cs typeface="Microsoft JhengHei"/>
              </a:rPr>
              <a:t>&amp;</a:t>
            </a:r>
            <a:r>
              <a:rPr lang="zh-TW" altLang="en-US" sz="2000" b="1" dirty="0" smtClean="0">
                <a:solidFill>
                  <a:schemeClr val="dk2"/>
                </a:solidFill>
                <a:latin typeface="Microsoft JhengHei"/>
                <a:ea typeface="Microsoft JhengHei"/>
                <a:cs typeface="Microsoft JhengHei"/>
              </a:rPr>
              <a:t> </a:t>
            </a:r>
            <a:r>
              <a:rPr lang="en-US" altLang="zh-TW" sz="2000" b="1" dirty="0" smtClean="0">
                <a:solidFill>
                  <a:schemeClr val="dk2"/>
                </a:solidFill>
                <a:latin typeface="Microsoft JhengHei"/>
                <a:ea typeface="Microsoft JhengHei"/>
                <a:cs typeface="Microsoft JhengHei"/>
              </a:rPr>
              <a:t>Code</a:t>
            </a:r>
            <a:endParaRPr lang="zh-TW" altLang="zh-TW" sz="2000" b="1" dirty="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pic>
        <p:nvPicPr>
          <p:cNvPr id="7" name="圖片 6"/>
          <p:cNvPicPr/>
          <p:nvPr/>
        </p:nvPicPr>
        <p:blipFill>
          <a:blip r:embed="rId3"/>
          <a:stretch>
            <a:fillRect/>
          </a:stretch>
        </p:blipFill>
        <p:spPr>
          <a:xfrm>
            <a:off x="2116362" y="1325648"/>
            <a:ext cx="3852638" cy="3322900"/>
          </a:xfrm>
          <a:prstGeom prst="rect">
            <a:avLst/>
          </a:prstGeom>
        </p:spPr>
      </p:pic>
      <p:sp>
        <p:nvSpPr>
          <p:cNvPr id="2" name="矩形 1"/>
          <p:cNvSpPr/>
          <p:nvPr/>
        </p:nvSpPr>
        <p:spPr>
          <a:xfrm>
            <a:off x="6159500" y="4378871"/>
            <a:ext cx="1316386" cy="307777"/>
          </a:xfrm>
          <a:prstGeom prst="rect">
            <a:avLst/>
          </a:prstGeom>
        </p:spPr>
        <p:txBody>
          <a:bodyPr wrap="none">
            <a:spAutoFit/>
          </a:bodyPr>
          <a:lstStyle/>
          <a:p>
            <a:r>
              <a:rPr lang="en-US" altLang="zh-TW" dirty="0">
                <a:latin typeface="Calibri" panose="020F0502020204030204" pitchFamily="34" charset="0"/>
                <a:ea typeface="標楷體" panose="03000509000000000000" pitchFamily="65" charset="-120"/>
              </a:rPr>
              <a:t>Junit test result</a:t>
            </a:r>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Junit test suite</a:t>
            </a:r>
            <a:r>
              <a:rPr lang="en-US" altLang="zh-TW" sz="2000" b="1" dirty="0">
                <a:solidFill>
                  <a:schemeClr val="dk2"/>
                </a:solidFill>
                <a:latin typeface="Microsoft JhengHei"/>
                <a:ea typeface="Microsoft JhengHei"/>
                <a:cs typeface="Microsoft JhengHei"/>
              </a:rPr>
              <a:t> </a:t>
            </a:r>
            <a:r>
              <a:rPr lang="en-US" altLang="zh-TW" sz="2000" b="1" dirty="0" smtClean="0">
                <a:solidFill>
                  <a:schemeClr val="dk2"/>
                </a:solidFill>
                <a:latin typeface="Microsoft JhengHei"/>
                <a:ea typeface="Microsoft JhengHei"/>
                <a:cs typeface="Microsoft JhengHei"/>
              </a:rPr>
              <a:t>&amp;</a:t>
            </a:r>
            <a:r>
              <a:rPr lang="zh-TW" altLang="en-US" sz="2000" b="1" dirty="0" smtClean="0">
                <a:solidFill>
                  <a:schemeClr val="dk2"/>
                </a:solidFill>
                <a:latin typeface="Microsoft JhengHei"/>
                <a:ea typeface="Microsoft JhengHei"/>
                <a:cs typeface="Microsoft JhengHei"/>
              </a:rPr>
              <a:t> </a:t>
            </a:r>
            <a:r>
              <a:rPr lang="en-US" altLang="zh-TW" sz="2000" b="1" dirty="0" smtClean="0">
                <a:solidFill>
                  <a:schemeClr val="dk2"/>
                </a:solidFill>
                <a:latin typeface="Microsoft JhengHei"/>
                <a:ea typeface="Microsoft JhengHei"/>
                <a:cs typeface="Microsoft JhengHei"/>
              </a:rPr>
              <a:t>Code</a:t>
            </a:r>
            <a:endParaRPr lang="zh-TW" altLang="zh-TW" sz="2000" b="1" dirty="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sp>
        <p:nvSpPr>
          <p:cNvPr id="2" name="矩形 1"/>
          <p:cNvSpPr/>
          <p:nvPr/>
        </p:nvSpPr>
        <p:spPr>
          <a:xfrm>
            <a:off x="6083300" y="4442024"/>
            <a:ext cx="1316386" cy="307777"/>
          </a:xfrm>
          <a:prstGeom prst="rect">
            <a:avLst/>
          </a:prstGeom>
        </p:spPr>
        <p:txBody>
          <a:bodyPr wrap="none">
            <a:spAutoFit/>
          </a:bodyPr>
          <a:lstStyle/>
          <a:p>
            <a:r>
              <a:rPr lang="en-US" altLang="zh-TW" dirty="0">
                <a:latin typeface="Calibri" panose="020F0502020204030204" pitchFamily="34" charset="0"/>
                <a:ea typeface="標楷體" panose="03000509000000000000" pitchFamily="65" charset="-120"/>
              </a:rPr>
              <a:t>Junit test result</a:t>
            </a:r>
            <a:endParaRPr lang="zh-TW" altLang="en-US" dirty="0"/>
          </a:p>
        </p:txBody>
      </p:sp>
      <p:pic>
        <p:nvPicPr>
          <p:cNvPr id="5" name="圖片 4"/>
          <p:cNvPicPr/>
          <p:nvPr/>
        </p:nvPicPr>
        <p:blipFill>
          <a:blip r:embed="rId3"/>
          <a:stretch>
            <a:fillRect/>
          </a:stretch>
        </p:blipFill>
        <p:spPr>
          <a:xfrm>
            <a:off x="2102818" y="1294693"/>
            <a:ext cx="3760788" cy="3455108"/>
          </a:xfrm>
          <a:prstGeom prst="rect">
            <a:avLst/>
          </a:prstGeom>
        </p:spPr>
      </p:pic>
    </p:spTree>
    <p:extLst>
      <p:ext uri="{BB962C8B-B14F-4D97-AF65-F5344CB8AC3E}">
        <p14:creationId xmlns:p14="http://schemas.microsoft.com/office/powerpoint/2010/main" val="1018419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Black </a:t>
            </a:r>
            <a:r>
              <a:rPr lang="en-US" altLang="zh-TW" sz="2000" b="1" dirty="0">
                <a:solidFill>
                  <a:schemeClr val="dk2"/>
                </a:solidFill>
                <a:latin typeface="Microsoft JhengHei"/>
                <a:ea typeface="Microsoft JhengHei"/>
                <a:cs typeface="Microsoft JhengHei"/>
              </a:rPr>
              <a:t>box</a:t>
            </a:r>
            <a:endParaRPr lang="zh-TW" altLang="zh-TW" sz="2000" b="1" dirty="0">
              <a:solidFill>
                <a:schemeClr val="dk2"/>
              </a:solidFill>
              <a:latin typeface="Microsoft JhengHei"/>
              <a:ea typeface="Microsoft JhengHei"/>
              <a:cs typeface="Microsoft JhengHei"/>
            </a:endParaRPr>
          </a:p>
          <a:p>
            <a:endParaRPr lang="zh-TW" altLang="zh-TW" sz="2000" b="1" dirty="0" smtClean="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sp>
        <p:nvSpPr>
          <p:cNvPr id="7"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altLang="zh-TW" b="1" dirty="0"/>
              <a:t>Equivalence Partitioning</a:t>
            </a:r>
            <a:endParaRPr lang="zh-TW" altLang="zh-TW" b="1" dirty="0"/>
          </a:p>
          <a:p>
            <a:r>
              <a:rPr lang="en-US" altLang="zh-TW" dirty="0"/>
              <a:t>Equivalence partitioning divides the input and output domains into a number of disjoint subsets, and selects one test case from each of these disjoint subsets.</a:t>
            </a:r>
            <a:endParaRPr lang="zh-TW" altLang="zh-TW" dirty="0"/>
          </a:p>
          <a:p>
            <a:r>
              <a:rPr lang="en-US" altLang="zh-TW" dirty="0"/>
              <a:t> </a:t>
            </a:r>
            <a:endParaRPr lang="zh-TW" altLang="zh-TW" dirty="0"/>
          </a:p>
          <a:p>
            <a:pPr lvl="0"/>
            <a:r>
              <a:rPr lang="en-US" altLang="zh-TW" dirty="0"/>
              <a:t>In </a:t>
            </a:r>
            <a:r>
              <a:rPr lang="en-US" altLang="zh-TW" dirty="0" err="1"/>
              <a:t>ElePay</a:t>
            </a:r>
            <a:r>
              <a:rPr lang="en-US" altLang="zh-TW" dirty="0"/>
              <a:t>, users have an account, when they transfer money, the transfer amount cannot over 30,000. According to our transfer amount regulation, we set the Equivalence Partitioning Testing as below</a:t>
            </a:r>
            <a:r>
              <a:rPr lang="en-US" altLang="zh-TW" dirty="0" smtClean="0"/>
              <a:t>:</a:t>
            </a:r>
            <a:r>
              <a:rPr lang="zh-TW" altLang="en-US" dirty="0" smtClean="0"/>
              <a:t>：</a:t>
            </a:r>
            <a:r>
              <a:rPr lang="en-US" altLang="zh-TW" dirty="0" smtClean="0"/>
              <a:t/>
            </a:r>
            <a:br>
              <a:rPr lang="en-US" altLang="zh-TW" dirty="0" smtClean="0"/>
            </a:br>
            <a:endParaRPr lang="zh-TW" altLang="zh-TW" dirty="0"/>
          </a:p>
          <a:p>
            <a:pPr marL="285750" lvl="0" indent="-285750">
              <a:buFont typeface="Arial" panose="020B0604020202020204" pitchFamily="34" charset="0"/>
              <a:buChar char="•"/>
            </a:pPr>
            <a:r>
              <a:rPr lang="en-US" altLang="zh-TW" dirty="0"/>
              <a:t>Partition 1(the transfer amount equal and less than 30,000)</a:t>
            </a:r>
            <a:endParaRPr lang="zh-TW" altLang="zh-TW" dirty="0"/>
          </a:p>
          <a:p>
            <a:r>
              <a:rPr lang="en-US" altLang="zh-TW" dirty="0"/>
              <a:t>First subset consists of the transfer amount equal and less than 30,000. The test cases in this partition will be accepted</a:t>
            </a:r>
            <a:r>
              <a:rPr lang="en-US" altLang="zh-TW" dirty="0" smtClean="0"/>
              <a:t>.</a:t>
            </a:r>
            <a:br>
              <a:rPr lang="en-US" altLang="zh-TW" dirty="0" smtClean="0"/>
            </a:br>
            <a:endParaRPr lang="zh-TW" altLang="zh-TW" dirty="0"/>
          </a:p>
          <a:p>
            <a:pPr marL="285750" lvl="0" indent="-285750">
              <a:buFont typeface="Arial" panose="020B0604020202020204" pitchFamily="34" charset="0"/>
              <a:buChar char="•"/>
            </a:pPr>
            <a:r>
              <a:rPr lang="en-US" altLang="zh-TW" dirty="0"/>
              <a:t>Partition 2(the transfer amount greater than 30,000)</a:t>
            </a:r>
            <a:endParaRPr lang="zh-TW" altLang="zh-TW" dirty="0"/>
          </a:p>
          <a:p>
            <a:r>
              <a:rPr lang="en-US" altLang="zh-TW" dirty="0"/>
              <a:t>Second subset consists of the transfer amount greater than 30,000. The test cases in this partition will be rejected.</a:t>
            </a:r>
            <a:endParaRPr lang="zh-TW" altLang="zh-TW" dirty="0"/>
          </a:p>
          <a:p>
            <a:endParaRPr lang="zh-TW" altLang="zh-TW" dirty="0"/>
          </a:p>
        </p:txBody>
      </p:sp>
    </p:spTree>
    <p:extLst>
      <p:ext uri="{BB962C8B-B14F-4D97-AF65-F5344CB8AC3E}">
        <p14:creationId xmlns:p14="http://schemas.microsoft.com/office/powerpoint/2010/main" val="912482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u="sng" dirty="0" smtClean="0">
                <a:solidFill>
                  <a:schemeClr val="dk2"/>
                </a:solidFill>
                <a:latin typeface="Microsoft JhengHei"/>
                <a:ea typeface="Microsoft JhengHei"/>
                <a:cs typeface="Microsoft JhengHei"/>
              </a:rPr>
              <a:t>Iterator</a:t>
            </a:r>
            <a:r>
              <a:rPr lang="en-US" altLang="zh-TW" sz="2000" b="1" dirty="0" smtClean="0">
                <a:solidFill>
                  <a:schemeClr val="dk2"/>
                </a:solidFill>
                <a:latin typeface="Microsoft JhengHei"/>
                <a:ea typeface="Microsoft JhengHei"/>
                <a:cs typeface="Microsoft JhengHei"/>
              </a:rPr>
              <a:t> </a:t>
            </a:r>
            <a:r>
              <a:rPr lang="en-US" altLang="zh-TW" sz="2000" b="1" dirty="0">
                <a:solidFill>
                  <a:schemeClr val="dk2"/>
                </a:solidFill>
                <a:latin typeface="Microsoft JhengHei"/>
                <a:ea typeface="Microsoft JhengHei"/>
                <a:cs typeface="Microsoft JhengHei"/>
              </a:rPr>
              <a:t>combines with </a:t>
            </a:r>
            <a:r>
              <a:rPr lang="en-US" altLang="zh-TW" sz="2000" b="1" u="sng" dirty="0">
                <a:solidFill>
                  <a:schemeClr val="dk2"/>
                </a:solidFill>
                <a:latin typeface="Microsoft JhengHei"/>
                <a:ea typeface="Microsoft JhengHei"/>
                <a:cs typeface="Microsoft JhengHei"/>
              </a:rPr>
              <a:t>Factory Method</a:t>
            </a:r>
            <a:endParaRPr lang="zh-TW" altLang="zh-TW" sz="2000" b="1" u="sng" dirty="0">
              <a:solidFill>
                <a:schemeClr val="dk2"/>
              </a:solidFill>
              <a:latin typeface="Microsoft JhengHei"/>
              <a:ea typeface="Microsoft JhengHei"/>
              <a:cs typeface="Microsoft JhengHei"/>
            </a:endParaRPr>
          </a:p>
          <a:p>
            <a:pPr marL="0" lvl="0" indent="0" algn="l" rtl="0">
              <a:spcBef>
                <a:spcPts val="0"/>
              </a:spcBef>
              <a:spcAft>
                <a:spcPts val="0"/>
              </a:spcAft>
              <a:buNone/>
            </a:pPr>
            <a:endParaRPr sz="2000" b="1" dirty="0">
              <a:solidFill>
                <a:schemeClr val="dk2"/>
              </a:solidFill>
              <a:latin typeface="Microsoft JhengHei"/>
              <a:ea typeface="Microsoft JhengHei"/>
              <a:cs typeface="Microsoft JhengHei"/>
              <a:sym typeface="Microsoft JhengHei"/>
            </a:endParaRPr>
          </a:p>
        </p:txBody>
      </p:sp>
      <p:sp>
        <p:nvSpPr>
          <p:cNvPr id="15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The user can have more than one credit card in </a:t>
            </a:r>
            <a:r>
              <a:rPr lang="en-US" altLang="zh-TW" sz="1600" dirty="0" err="1"/>
              <a:t>Elepay</a:t>
            </a:r>
            <a:r>
              <a:rPr lang="en-US" altLang="zh-TW" sz="1600" dirty="0"/>
              <a:t>. So the Iterator Pattern can iterate every credit card that user has, then we can know how many credit card user has.</a:t>
            </a:r>
            <a:endParaRPr lang="zh-TW" altLang="zh-TW" sz="1600" dirty="0"/>
          </a:p>
        </p:txBody>
      </p:sp>
      <p:pic>
        <p:nvPicPr>
          <p:cNvPr id="5" name="圖片 4"/>
          <p:cNvPicPr/>
          <p:nvPr/>
        </p:nvPicPr>
        <p:blipFill rotWithShape="1">
          <a:blip r:embed="rId3">
            <a:extLst>
              <a:ext uri="{28A0092B-C50C-407E-A947-70E740481C1C}">
                <a14:useLocalDpi xmlns:a14="http://schemas.microsoft.com/office/drawing/2010/main" val="0"/>
              </a:ext>
            </a:extLst>
          </a:blip>
          <a:srcRect l="699" t="2396" r="1423" b="2519"/>
          <a:stretch/>
        </p:blipFill>
        <p:spPr>
          <a:xfrm>
            <a:off x="2019300" y="2146299"/>
            <a:ext cx="6438900" cy="2578101"/>
          </a:xfrm>
          <a:prstGeom prst="rect">
            <a:avLst/>
          </a:prstGeom>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Black </a:t>
            </a:r>
            <a:r>
              <a:rPr lang="en-US" altLang="zh-TW" sz="2000" b="1" dirty="0">
                <a:solidFill>
                  <a:schemeClr val="dk2"/>
                </a:solidFill>
                <a:latin typeface="Microsoft JhengHei"/>
                <a:ea typeface="Microsoft JhengHei"/>
                <a:cs typeface="Microsoft JhengHei"/>
              </a:rPr>
              <a:t>box</a:t>
            </a:r>
            <a:endParaRPr lang="zh-TW" altLang="zh-TW" sz="2000" b="1" dirty="0">
              <a:solidFill>
                <a:schemeClr val="dk2"/>
              </a:solidFill>
              <a:latin typeface="Microsoft JhengHei"/>
              <a:ea typeface="Microsoft JhengHei"/>
              <a:cs typeface="Microsoft JhengHei"/>
            </a:endParaRPr>
          </a:p>
          <a:p>
            <a:endParaRPr lang="zh-TW" altLang="zh-TW" sz="2000" b="1" dirty="0" smtClean="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sp>
        <p:nvSpPr>
          <p:cNvPr id="7"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altLang="zh-TW" b="1" dirty="0" smtClean="0"/>
              <a:t>Boundary </a:t>
            </a:r>
            <a:r>
              <a:rPr lang="en-US" altLang="zh-TW" b="1" dirty="0"/>
              <a:t>Value Analysis</a:t>
            </a:r>
            <a:endParaRPr lang="zh-TW" altLang="zh-TW" b="1" dirty="0"/>
          </a:p>
          <a:p>
            <a:r>
              <a:rPr lang="en-US" altLang="zh-TW" dirty="0"/>
              <a:t>The boundary value analysis selects test cases at near the boundaries of the equivalence classes.</a:t>
            </a:r>
            <a:endParaRPr lang="zh-TW" altLang="zh-TW" dirty="0"/>
          </a:p>
          <a:p>
            <a:r>
              <a:rPr lang="en-US" altLang="zh-TW" dirty="0"/>
              <a:t> </a:t>
            </a:r>
            <a:endParaRPr lang="zh-TW" altLang="zh-TW" dirty="0"/>
          </a:p>
          <a:p>
            <a:r>
              <a:rPr lang="en-US" altLang="zh-TW" dirty="0"/>
              <a:t>Suppose that “transfer amount” is “TM”.</a:t>
            </a:r>
            <a:endParaRPr lang="zh-TW" altLang="zh-TW" dirty="0"/>
          </a:p>
          <a:p>
            <a:pPr lvl="0"/>
            <a:r>
              <a:rPr lang="en-US" altLang="zh-TW" dirty="0"/>
              <a:t>For Partition1(the transfer amount equal and less than 30,000), the test cases are</a:t>
            </a:r>
            <a:endParaRPr lang="zh-TW" altLang="zh-TW" dirty="0"/>
          </a:p>
          <a:p>
            <a:r>
              <a:rPr lang="en-US" altLang="zh-TW" dirty="0"/>
              <a:t>{TM = 29999, TM= 30000, TM = 30001}</a:t>
            </a:r>
            <a:endParaRPr lang="zh-TW" altLang="zh-TW" dirty="0"/>
          </a:p>
        </p:txBody>
      </p:sp>
    </p:spTree>
    <p:extLst>
      <p:ext uri="{BB962C8B-B14F-4D97-AF65-F5344CB8AC3E}">
        <p14:creationId xmlns:p14="http://schemas.microsoft.com/office/powerpoint/2010/main" val="3901020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White </a:t>
            </a:r>
            <a:r>
              <a:rPr lang="en-US" altLang="zh-TW" sz="2000" b="1" dirty="0">
                <a:solidFill>
                  <a:schemeClr val="dk2"/>
                </a:solidFill>
                <a:latin typeface="Microsoft JhengHei"/>
                <a:ea typeface="Microsoft JhengHei"/>
                <a:cs typeface="Microsoft JhengHei"/>
              </a:rPr>
              <a:t>box</a:t>
            </a:r>
            <a:endParaRPr lang="zh-TW" altLang="zh-TW" sz="2000" b="1" dirty="0">
              <a:solidFill>
                <a:schemeClr val="dk2"/>
              </a:solidFill>
              <a:latin typeface="Microsoft JhengHei"/>
              <a:ea typeface="Microsoft JhengHei"/>
              <a:cs typeface="Microsoft JhengHei"/>
            </a:endParaRPr>
          </a:p>
          <a:p>
            <a:endParaRPr lang="zh-TW" altLang="zh-TW" sz="2000" b="1" dirty="0" smtClean="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sp>
        <p:nvSpPr>
          <p:cNvPr id="7" name="Google Shape;156;p18"/>
          <p:cNvSpPr txBox="1"/>
          <p:nvPr/>
        </p:nvSpPr>
        <p:spPr>
          <a:xfrm>
            <a:off x="1973325" y="1054403"/>
            <a:ext cx="2878076" cy="37545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altLang="zh-TW" b="1" dirty="0"/>
              <a:t>Basis Path </a:t>
            </a:r>
            <a:r>
              <a:rPr lang="en-US" altLang="zh-TW" b="1" dirty="0" smtClean="0"/>
              <a:t>Testing</a:t>
            </a:r>
            <a:br>
              <a:rPr lang="en-US" altLang="zh-TW" b="1" dirty="0" smtClean="0"/>
            </a:br>
            <a:endParaRPr lang="zh-TW" altLang="zh-TW" b="1" dirty="0"/>
          </a:p>
          <a:p>
            <a:r>
              <a:rPr lang="en-US" altLang="zh-TW" sz="1200" dirty="0"/>
              <a:t>Basis path testing generates test cases to exercise to exercise the independent control flow paths, called basis paths, of the CUT</a:t>
            </a:r>
            <a:r>
              <a:rPr lang="en-US" altLang="zh-TW" sz="1200" dirty="0" smtClean="0"/>
              <a:t>.</a:t>
            </a:r>
            <a:endParaRPr lang="zh-TW" altLang="zh-TW" sz="1200" dirty="0"/>
          </a:p>
        </p:txBody>
      </p:sp>
      <p:graphicFrame>
        <p:nvGraphicFramePr>
          <p:cNvPr id="2" name="表格 1"/>
          <p:cNvGraphicFramePr>
            <a:graphicFrameLocks noGrp="1"/>
          </p:cNvGraphicFramePr>
          <p:nvPr>
            <p:extLst>
              <p:ext uri="{D42A27DB-BD31-4B8C-83A1-F6EECF244321}">
                <p14:modId xmlns:p14="http://schemas.microsoft.com/office/powerpoint/2010/main" val="1714417990"/>
              </p:ext>
            </p:extLst>
          </p:nvPr>
        </p:nvGraphicFramePr>
        <p:xfrm>
          <a:off x="4851400" y="1118093"/>
          <a:ext cx="3784599" cy="3875978"/>
        </p:xfrm>
        <a:graphic>
          <a:graphicData uri="http://schemas.openxmlformats.org/drawingml/2006/table">
            <a:tbl>
              <a:tblPr firstRow="1" firstCol="1" bandRow="1">
                <a:tableStyleId>{5C22544A-7EE6-4342-B048-85BDC9FD1C3A}</a:tableStyleId>
              </a:tblPr>
              <a:tblGrid>
                <a:gridCol w="3784599">
                  <a:extLst>
                    <a:ext uri="{9D8B030D-6E8A-4147-A177-3AD203B41FA5}">
                      <a16:colId xmlns:a16="http://schemas.microsoft.com/office/drawing/2014/main" val="2641085704"/>
                    </a:ext>
                  </a:extLst>
                </a:gridCol>
              </a:tblGrid>
              <a:tr h="3875978">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dirty="0">
                          <a:effectLst/>
                        </a:rPr>
                        <a:t>@Override</a:t>
                      </a:r>
                      <a:br>
                        <a:rPr lang="en-US" sz="700" dirty="0">
                          <a:effectLst/>
                        </a:rPr>
                      </a:br>
                      <a:r>
                        <a:rPr lang="en-US" sz="700" dirty="0">
                          <a:effectLst/>
                        </a:rPr>
                        <a:t>public void </a:t>
                      </a:r>
                      <a:r>
                        <a:rPr lang="en-US" sz="700" dirty="0" err="1">
                          <a:effectLst/>
                        </a:rPr>
                        <a:t>onClick</a:t>
                      </a:r>
                      <a:r>
                        <a:rPr lang="en-US" sz="700" dirty="0">
                          <a:effectLst/>
                        </a:rPr>
                        <a:t>(View view) {</a:t>
                      </a:r>
                      <a:br>
                        <a:rPr lang="en-US" sz="700" dirty="0">
                          <a:effectLst/>
                        </a:rPr>
                      </a:br>
                      <a:r>
                        <a:rPr lang="en-US" sz="700" dirty="0">
                          <a:effectLst/>
                        </a:rPr>
                        <a:t>1    switch (</a:t>
                      </a:r>
                      <a:r>
                        <a:rPr lang="en-US" sz="700" dirty="0" err="1">
                          <a:effectLst/>
                        </a:rPr>
                        <a:t>view.getId</a:t>
                      </a:r>
                      <a:r>
                        <a:rPr lang="en-US" sz="700" dirty="0">
                          <a:effectLst/>
                        </a:rPr>
                        <a:t>()){</a:t>
                      </a:r>
                      <a:br>
                        <a:rPr lang="en-US" sz="700" dirty="0">
                          <a:effectLst/>
                        </a:rPr>
                      </a:br>
                      <a:r>
                        <a:rPr lang="en-US" sz="700" dirty="0">
                          <a:effectLst/>
                        </a:rPr>
                        <a:t>        case </a:t>
                      </a:r>
                      <a:r>
                        <a:rPr lang="en-US" sz="700" dirty="0" err="1">
                          <a:effectLst/>
                        </a:rPr>
                        <a:t>R.id.btnShopPayment</a:t>
                      </a:r>
                      <a:r>
                        <a:rPr lang="en-US" sz="700" dirty="0">
                          <a:effectLst/>
                        </a:rPr>
                        <a:t>:</a:t>
                      </a:r>
                      <a:br>
                        <a:rPr lang="en-US" sz="700" dirty="0">
                          <a:effectLst/>
                        </a:rPr>
                      </a:br>
                      <a:r>
                        <a:rPr lang="en-US" sz="700" dirty="0">
                          <a:effectLst/>
                        </a:rPr>
                        <a:t>2            String </a:t>
                      </a:r>
                      <a:r>
                        <a:rPr lang="en-US" sz="700" dirty="0" err="1">
                          <a:effectLst/>
                        </a:rPr>
                        <a:t>strDC</a:t>
                      </a:r>
                      <a:r>
                        <a:rPr lang="en-US" sz="700" dirty="0">
                          <a:effectLst/>
                        </a:rPr>
                        <a:t> = "";</a:t>
                      </a:r>
                      <a:br>
                        <a:rPr lang="en-US" sz="700" dirty="0">
                          <a:effectLst/>
                        </a:rPr>
                      </a:br>
                      <a:r>
                        <a:rPr lang="en-US" sz="700" dirty="0">
                          <a:effectLst/>
                        </a:rPr>
                        <a:t>3            String </a:t>
                      </a:r>
                      <a:r>
                        <a:rPr lang="en-US" sz="700" dirty="0" err="1">
                          <a:effectLst/>
                        </a:rPr>
                        <a:t>strGC</a:t>
                      </a:r>
                      <a:r>
                        <a:rPr lang="en-US" sz="700" dirty="0">
                          <a:effectLst/>
                        </a:rPr>
                        <a:t> = "";</a:t>
                      </a:r>
                      <a:br>
                        <a:rPr lang="en-US" sz="700" dirty="0">
                          <a:effectLst/>
                        </a:rPr>
                      </a:br>
                      <a:r>
                        <a:rPr lang="en-US" sz="700" dirty="0">
                          <a:effectLst/>
                        </a:rPr>
                        <a:t>4            if(</a:t>
                      </a:r>
                      <a:r>
                        <a:rPr lang="en-US" sz="700" dirty="0" err="1">
                          <a:effectLst/>
                        </a:rPr>
                        <a:t>cbDC.isChecked</a:t>
                      </a:r>
                      <a:r>
                        <a:rPr lang="en-US" sz="700" dirty="0">
                          <a:effectLst/>
                        </a:rPr>
                        <a:t>()){</a:t>
                      </a:r>
                      <a:br>
                        <a:rPr lang="en-US" sz="700" dirty="0">
                          <a:effectLst/>
                        </a:rPr>
                      </a:br>
                      <a:r>
                        <a:rPr lang="en-US" sz="700" dirty="0">
                          <a:effectLst/>
                        </a:rPr>
                        <a:t>5                </a:t>
                      </a:r>
                      <a:r>
                        <a:rPr lang="en-US" sz="700" dirty="0" err="1">
                          <a:effectLst/>
                        </a:rPr>
                        <a:t>ComputerBuilder</a:t>
                      </a:r>
                      <a:r>
                        <a:rPr lang="en-US" sz="700" dirty="0">
                          <a:effectLst/>
                        </a:rPr>
                        <a:t> </a:t>
                      </a:r>
                      <a:r>
                        <a:rPr lang="en-US" sz="700" dirty="0" err="1">
                          <a:effectLst/>
                        </a:rPr>
                        <a:t>computerBuilder</a:t>
                      </a:r>
                      <a:r>
                        <a:rPr lang="en-US" sz="700" dirty="0">
                          <a:effectLst/>
                        </a:rPr>
                        <a:t> = new </a:t>
                      </a:r>
                      <a:r>
                        <a:rPr lang="en-US" sz="700" dirty="0" err="1">
                          <a:effectLst/>
                        </a:rPr>
                        <a:t>DocumentComputerBuilder</a:t>
                      </a:r>
                      <a:r>
                        <a:rPr lang="en-US" sz="700" dirty="0">
                          <a:effectLst/>
                        </a:rPr>
                        <a:t>();</a:t>
                      </a:r>
                      <a:br>
                        <a:rPr lang="en-US" sz="700" dirty="0">
                          <a:effectLst/>
                        </a:rPr>
                      </a:br>
                      <a:r>
                        <a:rPr lang="en-US" sz="700" dirty="0">
                          <a:effectLst/>
                        </a:rPr>
                        <a:t>6                </a:t>
                      </a:r>
                      <a:r>
                        <a:rPr lang="en-US" sz="700" dirty="0" err="1">
                          <a:effectLst/>
                        </a:rPr>
                        <a:t>ComputerDirector</a:t>
                      </a:r>
                      <a:r>
                        <a:rPr lang="en-US" sz="700" dirty="0">
                          <a:effectLst/>
                        </a:rPr>
                        <a:t> director = new </a:t>
                      </a:r>
                      <a:r>
                        <a:rPr lang="en-US" sz="700" dirty="0" err="1">
                          <a:effectLst/>
                        </a:rPr>
                        <a:t>ComputerDirector</a:t>
                      </a:r>
                      <a:r>
                        <a:rPr lang="en-US" sz="700" dirty="0">
                          <a:effectLst/>
                        </a:rPr>
                        <a:t>(</a:t>
                      </a:r>
                      <a:r>
                        <a:rPr lang="en-US" sz="700" dirty="0" err="1">
                          <a:effectLst/>
                        </a:rPr>
                        <a:t>computerBuilder</a:t>
                      </a:r>
                      <a:r>
                        <a:rPr lang="en-US" sz="700" dirty="0">
                          <a:effectLst/>
                        </a:rPr>
                        <a:t>);</a:t>
                      </a:r>
                      <a:br>
                        <a:rPr lang="en-US" sz="700" dirty="0">
                          <a:effectLst/>
                        </a:rPr>
                      </a:br>
                      <a:r>
                        <a:rPr lang="en-US" sz="700" dirty="0">
                          <a:effectLst/>
                        </a:rPr>
                        <a:t>7                </a:t>
                      </a:r>
                      <a:r>
                        <a:rPr lang="en-US" sz="700" dirty="0" err="1">
                          <a:effectLst/>
                        </a:rPr>
                        <a:t>director.build</a:t>
                      </a:r>
                      <a:r>
                        <a:rPr lang="en-US" sz="700" dirty="0">
                          <a:effectLst/>
                        </a:rPr>
                        <a:t>();</a:t>
                      </a:r>
                      <a:br>
                        <a:rPr lang="en-US" sz="700" dirty="0">
                          <a:effectLst/>
                        </a:rPr>
                      </a:br>
                      <a:r>
                        <a:rPr lang="en-US" sz="700" dirty="0">
                          <a:effectLst/>
                        </a:rPr>
                        <a:t>8                Computer DC = </a:t>
                      </a:r>
                      <a:r>
                        <a:rPr lang="en-US" sz="700" dirty="0" err="1">
                          <a:effectLst/>
                        </a:rPr>
                        <a:t>computerBuilder.getComputer</a:t>
                      </a:r>
                      <a:r>
                        <a:rPr lang="en-US" sz="700" dirty="0">
                          <a:effectLst/>
                        </a:rPr>
                        <a:t>();</a:t>
                      </a:r>
                      <a:br>
                        <a:rPr lang="en-US" sz="700" dirty="0">
                          <a:effectLst/>
                        </a:rPr>
                      </a:br>
                      <a:r>
                        <a:rPr lang="en-US" sz="700" dirty="0">
                          <a:effectLst/>
                        </a:rPr>
                        <a:t>9                </a:t>
                      </a:r>
                      <a:r>
                        <a:rPr lang="en-US" sz="700" dirty="0" err="1">
                          <a:effectLst/>
                        </a:rPr>
                        <a:t>strDC</a:t>
                      </a:r>
                      <a:r>
                        <a:rPr lang="en-US" sz="700" dirty="0">
                          <a:effectLst/>
                        </a:rPr>
                        <a:t> = </a:t>
                      </a:r>
                      <a:r>
                        <a:rPr lang="en-US" sz="700" dirty="0" err="1">
                          <a:effectLst/>
                        </a:rPr>
                        <a:t>DC.display</a:t>
                      </a:r>
                      <a:r>
                        <a:rPr lang="en-US" sz="700" dirty="0">
                          <a:effectLst/>
                        </a:rPr>
                        <a:t>();</a:t>
                      </a:r>
                      <a:br>
                        <a:rPr lang="en-US" sz="700" dirty="0">
                          <a:effectLst/>
                        </a:rPr>
                      </a:br>
                      <a:r>
                        <a:rPr lang="en-US" sz="700" dirty="0">
                          <a:effectLst/>
                        </a:rPr>
                        <a:t>10            }</a:t>
                      </a:r>
                      <a:br>
                        <a:rPr lang="en-US" sz="700" dirty="0">
                          <a:effectLst/>
                        </a:rPr>
                      </a:br>
                      <a:r>
                        <a:rPr lang="en-US" sz="700" dirty="0">
                          <a:effectLst/>
                        </a:rPr>
                        <a:t>11            else(</a:t>
                      </a:r>
                      <a:r>
                        <a:rPr lang="en-US" sz="700" dirty="0" err="1">
                          <a:effectLst/>
                        </a:rPr>
                        <a:t>cbGC.isChecked</a:t>
                      </a:r>
                      <a:r>
                        <a:rPr lang="en-US" sz="700" dirty="0">
                          <a:effectLst/>
                        </a:rPr>
                        <a:t>()){</a:t>
                      </a:r>
                      <a:br>
                        <a:rPr lang="en-US" sz="700" dirty="0">
                          <a:effectLst/>
                        </a:rPr>
                      </a:br>
                      <a:r>
                        <a:rPr lang="en-US" sz="700" dirty="0">
                          <a:effectLst/>
                        </a:rPr>
                        <a:t>12                </a:t>
                      </a:r>
                      <a:r>
                        <a:rPr lang="en-US" sz="700" dirty="0" err="1">
                          <a:effectLst/>
                        </a:rPr>
                        <a:t>ComputerBuilder</a:t>
                      </a:r>
                      <a:r>
                        <a:rPr lang="en-US" sz="700" dirty="0">
                          <a:effectLst/>
                        </a:rPr>
                        <a:t> </a:t>
                      </a:r>
                      <a:r>
                        <a:rPr lang="en-US" sz="700" dirty="0" err="1">
                          <a:effectLst/>
                        </a:rPr>
                        <a:t>computerBuilder</a:t>
                      </a:r>
                      <a:r>
                        <a:rPr lang="en-US" sz="700" dirty="0">
                          <a:effectLst/>
                        </a:rPr>
                        <a:t> = new </a:t>
                      </a:r>
                      <a:r>
                        <a:rPr lang="en-US" sz="700" dirty="0" err="1">
                          <a:effectLst/>
                        </a:rPr>
                        <a:t>GamingComputerBuilder</a:t>
                      </a:r>
                      <a:r>
                        <a:rPr lang="en-US" sz="700" dirty="0">
                          <a:effectLst/>
                        </a:rPr>
                        <a:t>();</a:t>
                      </a:r>
                      <a:br>
                        <a:rPr lang="en-US" sz="700" dirty="0">
                          <a:effectLst/>
                        </a:rPr>
                      </a:br>
                      <a:r>
                        <a:rPr lang="en-US" sz="700" dirty="0">
                          <a:effectLst/>
                        </a:rPr>
                        <a:t>13                </a:t>
                      </a:r>
                      <a:r>
                        <a:rPr lang="en-US" sz="700" dirty="0" err="1">
                          <a:effectLst/>
                        </a:rPr>
                        <a:t>ComputerDirector</a:t>
                      </a:r>
                      <a:r>
                        <a:rPr lang="en-US" sz="700" dirty="0">
                          <a:effectLst/>
                        </a:rPr>
                        <a:t> director = new </a:t>
                      </a:r>
                      <a:r>
                        <a:rPr lang="en-US" sz="700" dirty="0" err="1">
                          <a:effectLst/>
                        </a:rPr>
                        <a:t>ComputerDirector</a:t>
                      </a:r>
                      <a:r>
                        <a:rPr lang="en-US" sz="700" dirty="0">
                          <a:effectLst/>
                        </a:rPr>
                        <a:t>(</a:t>
                      </a:r>
                      <a:r>
                        <a:rPr lang="en-US" sz="700" dirty="0" err="1">
                          <a:effectLst/>
                        </a:rPr>
                        <a:t>computerBuilder</a:t>
                      </a:r>
                      <a:r>
                        <a:rPr lang="en-US" sz="700" dirty="0">
                          <a:effectLst/>
                        </a:rPr>
                        <a:t>); </a:t>
                      </a:r>
                      <a:br>
                        <a:rPr lang="en-US" sz="700" dirty="0">
                          <a:effectLst/>
                        </a:rPr>
                      </a:br>
                      <a:r>
                        <a:rPr lang="en-US" sz="700" dirty="0">
                          <a:effectLst/>
                        </a:rPr>
                        <a:t>14                </a:t>
                      </a:r>
                      <a:r>
                        <a:rPr lang="en-US" sz="700" dirty="0" err="1">
                          <a:effectLst/>
                        </a:rPr>
                        <a:t>director.build</a:t>
                      </a:r>
                      <a:r>
                        <a:rPr lang="en-US" sz="700" dirty="0">
                          <a:effectLst/>
                        </a:rPr>
                        <a:t>();</a:t>
                      </a:r>
                      <a:br>
                        <a:rPr lang="en-US" sz="700" dirty="0">
                          <a:effectLst/>
                        </a:rPr>
                      </a:br>
                      <a:r>
                        <a:rPr lang="en-US" sz="700" dirty="0">
                          <a:effectLst/>
                        </a:rPr>
                        <a:t>15                Computer GC = </a:t>
                      </a:r>
                      <a:r>
                        <a:rPr lang="en-US" sz="700" dirty="0" err="1">
                          <a:effectLst/>
                        </a:rPr>
                        <a:t>computerBuilder.getComputer</a:t>
                      </a:r>
                      <a:r>
                        <a:rPr lang="en-US" sz="700" dirty="0">
                          <a:effectLst/>
                        </a:rPr>
                        <a:t>();</a:t>
                      </a:r>
                      <a:br>
                        <a:rPr lang="en-US" sz="700" dirty="0">
                          <a:effectLst/>
                        </a:rPr>
                      </a:br>
                      <a:r>
                        <a:rPr lang="en-US" sz="700" dirty="0">
                          <a:effectLst/>
                        </a:rPr>
                        <a:t>16                </a:t>
                      </a:r>
                      <a:r>
                        <a:rPr lang="en-US" sz="700" dirty="0" err="1">
                          <a:effectLst/>
                        </a:rPr>
                        <a:t>strGC</a:t>
                      </a:r>
                      <a:r>
                        <a:rPr lang="en-US" sz="700" dirty="0">
                          <a:effectLst/>
                        </a:rPr>
                        <a:t> = </a:t>
                      </a:r>
                      <a:r>
                        <a:rPr lang="en-US" sz="700" dirty="0" err="1">
                          <a:effectLst/>
                        </a:rPr>
                        <a:t>GC.display</a:t>
                      </a:r>
                      <a:r>
                        <a:rPr lang="en-US" sz="700" dirty="0">
                          <a:effectLst/>
                        </a:rPr>
                        <a:t>();</a:t>
                      </a:r>
                      <a:br>
                        <a:rPr lang="en-US" sz="700" dirty="0">
                          <a:effectLst/>
                        </a:rPr>
                      </a:br>
                      <a:r>
                        <a:rPr lang="en-US" sz="700" dirty="0">
                          <a:effectLst/>
                        </a:rPr>
                        <a:t>17            }</a:t>
                      </a:r>
                      <a:br>
                        <a:rPr lang="en-US" sz="700" dirty="0">
                          <a:effectLst/>
                        </a:rPr>
                      </a:br>
                      <a:r>
                        <a:rPr lang="en-US" sz="700" dirty="0">
                          <a:effectLst/>
                        </a:rPr>
                        <a:t>18            Intent </a:t>
                      </a:r>
                      <a:r>
                        <a:rPr lang="en-US" sz="700" dirty="0" err="1">
                          <a:effectLst/>
                        </a:rPr>
                        <a:t>intent</a:t>
                      </a:r>
                      <a:r>
                        <a:rPr lang="en-US" sz="700" dirty="0">
                          <a:effectLst/>
                        </a:rPr>
                        <a:t> = new Intent(this, </a:t>
                      </a:r>
                      <a:r>
                        <a:rPr lang="en-US" sz="700" dirty="0" err="1">
                          <a:effectLst/>
                        </a:rPr>
                        <a:t>PayActivity.class</a:t>
                      </a:r>
                      <a:r>
                        <a:rPr lang="en-US" sz="700" dirty="0">
                          <a:effectLst/>
                        </a:rPr>
                        <a:t>);</a:t>
                      </a:r>
                      <a:br>
                        <a:rPr lang="en-US" sz="700" dirty="0">
                          <a:effectLst/>
                        </a:rPr>
                      </a:br>
                      <a:r>
                        <a:rPr lang="en-US" sz="700" dirty="0">
                          <a:effectLst/>
                        </a:rPr>
                        <a:t>19            </a:t>
                      </a:r>
                      <a:r>
                        <a:rPr lang="en-US" sz="700" dirty="0" err="1">
                          <a:effectLst/>
                        </a:rPr>
                        <a:t>intent.putExtra</a:t>
                      </a:r>
                      <a:r>
                        <a:rPr lang="en-US" sz="700" dirty="0">
                          <a:effectLst/>
                        </a:rPr>
                        <a:t>("total", sum); </a:t>
                      </a:r>
                      <a:br>
                        <a:rPr lang="en-US" sz="700" dirty="0">
                          <a:effectLst/>
                        </a:rPr>
                      </a:br>
                      <a:r>
                        <a:rPr lang="en-US" sz="700" dirty="0">
                          <a:effectLst/>
                        </a:rPr>
                        <a:t>20            </a:t>
                      </a:r>
                      <a:r>
                        <a:rPr lang="en-US" sz="700" dirty="0" err="1">
                          <a:effectLst/>
                        </a:rPr>
                        <a:t>intent.putExtra</a:t>
                      </a:r>
                      <a:r>
                        <a:rPr lang="en-US" sz="700" dirty="0">
                          <a:effectLst/>
                        </a:rPr>
                        <a:t>("</a:t>
                      </a:r>
                      <a:r>
                        <a:rPr lang="en-US" sz="700" dirty="0" err="1">
                          <a:effectLst/>
                        </a:rPr>
                        <a:t>strDC</a:t>
                      </a:r>
                      <a:r>
                        <a:rPr lang="en-US" sz="700" dirty="0">
                          <a:effectLst/>
                        </a:rPr>
                        <a:t>", </a:t>
                      </a:r>
                      <a:r>
                        <a:rPr lang="en-US" sz="700" dirty="0" err="1">
                          <a:effectLst/>
                        </a:rPr>
                        <a:t>strDC</a:t>
                      </a:r>
                      <a:r>
                        <a:rPr lang="en-US" sz="700" dirty="0">
                          <a:effectLst/>
                        </a:rPr>
                        <a:t>);</a:t>
                      </a:r>
                      <a:br>
                        <a:rPr lang="en-US" sz="700" dirty="0">
                          <a:effectLst/>
                        </a:rPr>
                      </a:br>
                      <a:r>
                        <a:rPr lang="en-US" sz="700" dirty="0">
                          <a:effectLst/>
                        </a:rPr>
                        <a:t>21            </a:t>
                      </a:r>
                      <a:r>
                        <a:rPr lang="en-US" sz="700" dirty="0" err="1">
                          <a:effectLst/>
                        </a:rPr>
                        <a:t>intent.putExtra</a:t>
                      </a:r>
                      <a:r>
                        <a:rPr lang="en-US" sz="700" dirty="0">
                          <a:effectLst/>
                        </a:rPr>
                        <a:t>("</a:t>
                      </a:r>
                      <a:r>
                        <a:rPr lang="en-US" sz="700" dirty="0" err="1">
                          <a:effectLst/>
                        </a:rPr>
                        <a:t>strGC</a:t>
                      </a:r>
                      <a:r>
                        <a:rPr lang="en-US" sz="700" dirty="0">
                          <a:effectLst/>
                        </a:rPr>
                        <a:t>", </a:t>
                      </a:r>
                      <a:r>
                        <a:rPr lang="en-US" sz="700" dirty="0" err="1">
                          <a:effectLst/>
                        </a:rPr>
                        <a:t>strGC</a:t>
                      </a:r>
                      <a:r>
                        <a:rPr lang="en-US" sz="700" dirty="0">
                          <a:effectLst/>
                        </a:rPr>
                        <a:t>);</a:t>
                      </a:r>
                      <a:br>
                        <a:rPr lang="en-US" sz="700" dirty="0">
                          <a:effectLst/>
                        </a:rPr>
                      </a:br>
                      <a:r>
                        <a:rPr lang="en-US" sz="700" dirty="0">
                          <a:effectLst/>
                        </a:rPr>
                        <a:t>22            </a:t>
                      </a:r>
                      <a:r>
                        <a:rPr lang="en-US" sz="700" dirty="0" err="1">
                          <a:effectLst/>
                        </a:rPr>
                        <a:t>startActivity</a:t>
                      </a:r>
                      <a:r>
                        <a:rPr lang="en-US" sz="700" dirty="0">
                          <a:effectLst/>
                        </a:rPr>
                        <a:t>(intent);</a:t>
                      </a:r>
                      <a:br>
                        <a:rPr lang="en-US" sz="700" dirty="0">
                          <a:effectLst/>
                        </a:rPr>
                      </a:br>
                      <a:r>
                        <a:rPr lang="en-US" sz="700" dirty="0">
                          <a:effectLst/>
                        </a:rPr>
                        <a:t>23            break;</a:t>
                      </a:r>
                      <a:br>
                        <a:rPr lang="en-US" sz="700" dirty="0">
                          <a:effectLst/>
                        </a:rPr>
                      </a:br>
                      <a:r>
                        <a:rPr lang="en-US" sz="700" dirty="0">
                          <a:effectLst/>
                        </a:rPr>
                        <a:t>        case </a:t>
                      </a:r>
                      <a:r>
                        <a:rPr lang="en-US" sz="700" dirty="0" err="1">
                          <a:effectLst/>
                        </a:rPr>
                        <a:t>R.id.btnShopCancel</a:t>
                      </a:r>
                      <a:r>
                        <a:rPr lang="en-US" sz="700" dirty="0">
                          <a:effectLst/>
                        </a:rPr>
                        <a:t>:</a:t>
                      </a:r>
                      <a:br>
                        <a:rPr lang="en-US" sz="700" dirty="0">
                          <a:effectLst/>
                        </a:rPr>
                      </a:br>
                      <a:r>
                        <a:rPr lang="en-US" sz="700" dirty="0">
                          <a:effectLst/>
                        </a:rPr>
                        <a:t>24            finish();</a:t>
                      </a:r>
                      <a:br>
                        <a:rPr lang="en-US" sz="700" dirty="0">
                          <a:effectLst/>
                        </a:rPr>
                      </a:br>
                      <a:r>
                        <a:rPr lang="en-US" sz="700" dirty="0">
                          <a:effectLst/>
                        </a:rPr>
                        <a:t>25            break;</a:t>
                      </a:r>
                      <a:br>
                        <a:rPr lang="en-US" sz="700" dirty="0">
                          <a:effectLst/>
                        </a:rPr>
                      </a:br>
                      <a:r>
                        <a:rPr lang="en-US" sz="700" dirty="0">
                          <a:effectLst/>
                        </a:rPr>
                        <a:t>        default:</a:t>
                      </a:r>
                      <a:br>
                        <a:rPr lang="en-US" sz="700" dirty="0">
                          <a:effectLst/>
                        </a:rPr>
                      </a:br>
                      <a:r>
                        <a:rPr lang="en-US" sz="700" dirty="0">
                          <a:effectLst/>
                        </a:rPr>
                        <a:t>26            </a:t>
                      </a:r>
                      <a:r>
                        <a:rPr lang="en-US" sz="700" dirty="0" err="1">
                          <a:effectLst/>
                        </a:rPr>
                        <a:t>Toast.makeText</a:t>
                      </a:r>
                      <a:r>
                        <a:rPr lang="en-US" sz="700" dirty="0">
                          <a:effectLst/>
                        </a:rPr>
                        <a:t>(this, "default", </a:t>
                      </a:r>
                      <a:r>
                        <a:rPr lang="en-US" sz="700" dirty="0" err="1">
                          <a:effectLst/>
                        </a:rPr>
                        <a:t>Toast.LENGTH_SHORT</a:t>
                      </a:r>
                      <a:r>
                        <a:rPr lang="en-US" sz="700" dirty="0">
                          <a:effectLst/>
                        </a:rPr>
                        <a:t>).show();</a:t>
                      </a:r>
                      <a:br>
                        <a:rPr lang="en-US" sz="700" dirty="0">
                          <a:effectLst/>
                        </a:rPr>
                      </a:br>
                      <a:r>
                        <a:rPr lang="en-US" sz="700" dirty="0">
                          <a:effectLst/>
                        </a:rPr>
                        <a:t>27    }</a:t>
                      </a:r>
                      <a:endParaRPr lang="zh-TW" sz="900" dirty="0">
                        <a:effectLst/>
                        <a:latin typeface="Calibri" panose="020F0502020204030204" pitchFamily="34" charset="0"/>
                        <a:ea typeface="新細明體" panose="02020500000000000000" pitchFamily="18" charset="-120"/>
                      </a:endParaRPr>
                    </a:p>
                  </a:txBody>
                  <a:tcPr marL="46670" marR="46670" marT="0" marB="0"/>
                </a:tc>
                <a:extLst>
                  <a:ext uri="{0D108BD9-81ED-4DB2-BD59-A6C34878D82A}">
                    <a16:rowId xmlns:a16="http://schemas.microsoft.com/office/drawing/2014/main" val="1891182150"/>
                  </a:ext>
                </a:extLst>
              </a:tr>
            </a:tbl>
          </a:graphicData>
        </a:graphic>
      </p:graphicFrame>
    </p:spTree>
    <p:extLst>
      <p:ext uri="{BB962C8B-B14F-4D97-AF65-F5344CB8AC3E}">
        <p14:creationId xmlns:p14="http://schemas.microsoft.com/office/powerpoint/2010/main" val="2276074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White </a:t>
            </a:r>
            <a:r>
              <a:rPr lang="en-US" altLang="zh-TW" sz="2000" b="1" dirty="0">
                <a:solidFill>
                  <a:schemeClr val="dk2"/>
                </a:solidFill>
                <a:latin typeface="Microsoft JhengHei"/>
                <a:ea typeface="Microsoft JhengHei"/>
                <a:cs typeface="Microsoft JhengHei"/>
              </a:rPr>
              <a:t>box</a:t>
            </a:r>
            <a:endParaRPr lang="zh-TW" altLang="zh-TW" sz="2000" b="1" dirty="0">
              <a:solidFill>
                <a:schemeClr val="dk2"/>
              </a:solidFill>
              <a:latin typeface="Microsoft JhengHei"/>
              <a:ea typeface="Microsoft JhengHei"/>
              <a:cs typeface="Microsoft JhengHei"/>
            </a:endParaRPr>
          </a:p>
          <a:p>
            <a:endParaRPr lang="zh-TW" altLang="zh-TW" sz="2000" b="1" dirty="0" smtClean="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sp>
        <p:nvSpPr>
          <p:cNvPr id="7" name="Google Shape;156;p18"/>
          <p:cNvSpPr txBox="1"/>
          <p:nvPr/>
        </p:nvSpPr>
        <p:spPr>
          <a:xfrm>
            <a:off x="1973324" y="1054404"/>
            <a:ext cx="2962358" cy="137707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altLang="zh-TW" b="1" dirty="0" smtClean="0"/>
              <a:t>Basis Path Testing</a:t>
            </a:r>
            <a:br>
              <a:rPr lang="en-US" altLang="zh-TW" b="1" dirty="0" smtClean="0"/>
            </a:br>
            <a:endParaRPr lang="zh-TW" altLang="zh-TW" b="1" dirty="0" smtClean="0"/>
          </a:p>
          <a:p>
            <a:r>
              <a:rPr lang="en-US" altLang="zh-TW" sz="1200" dirty="0" smtClean="0"/>
              <a:t>A basis path is a path from the B node to the E node</a:t>
            </a:r>
            <a:r>
              <a:rPr lang="en-US" altLang="zh-TW" sz="1200" dirty="0"/>
              <a:t> </a:t>
            </a:r>
            <a:r>
              <a:rPr lang="en-US" altLang="zh-TW" sz="1200" dirty="0" smtClean="0"/>
              <a:t>and exercises a directed cycle at most once.</a:t>
            </a:r>
          </a:p>
        </p:txBody>
      </p:sp>
      <p:pic>
        <p:nvPicPr>
          <p:cNvPr id="5" name="圖片 4"/>
          <p:cNvPicPr/>
          <p:nvPr/>
        </p:nvPicPr>
        <p:blipFill>
          <a:blip r:embed="rId3" cstate="print">
            <a:extLst>
              <a:ext uri="{28A0092B-C50C-407E-A947-70E740481C1C}">
                <a14:useLocalDpi xmlns:a14="http://schemas.microsoft.com/office/drawing/2010/main" val="0"/>
              </a:ext>
            </a:extLst>
          </a:blip>
          <a:stretch>
            <a:fillRect/>
          </a:stretch>
        </p:blipFill>
        <p:spPr>
          <a:xfrm>
            <a:off x="5192885" y="487271"/>
            <a:ext cx="3597824" cy="3616642"/>
          </a:xfrm>
          <a:prstGeom prst="rect">
            <a:avLst/>
          </a:prstGeom>
          <a:ln>
            <a:solidFill>
              <a:schemeClr val="tx1"/>
            </a:solidFill>
          </a:ln>
        </p:spPr>
      </p:pic>
      <p:sp>
        <p:nvSpPr>
          <p:cNvPr id="3" name="矩形 2"/>
          <p:cNvSpPr/>
          <p:nvPr/>
        </p:nvSpPr>
        <p:spPr>
          <a:xfrm>
            <a:off x="1973324" y="3633075"/>
            <a:ext cx="7031392" cy="1384995"/>
          </a:xfrm>
          <a:prstGeom prst="rect">
            <a:avLst/>
          </a:prstGeom>
        </p:spPr>
        <p:txBody>
          <a:bodyPr wrap="square">
            <a:spAutoFit/>
          </a:bodyPr>
          <a:lstStyle/>
          <a:p>
            <a:r>
              <a:rPr lang="zh-TW" altLang="en-US" sz="1200" dirty="0"/>
              <a:t>This definition produces four basis paths </a:t>
            </a:r>
            <a:r>
              <a:rPr lang="en-US" altLang="zh-TW" sz="1200" dirty="0" smtClean="0"/>
              <a:t/>
            </a:r>
            <a:br>
              <a:rPr lang="en-US" altLang="zh-TW" sz="1200" dirty="0" smtClean="0"/>
            </a:br>
            <a:r>
              <a:rPr lang="zh-TW" altLang="en-US" sz="1200" dirty="0" smtClean="0"/>
              <a:t>for </a:t>
            </a:r>
            <a:r>
              <a:rPr lang="zh-TW" altLang="en-US" sz="1200" dirty="0"/>
              <a:t>the onClick() method using its flow graph</a:t>
            </a:r>
            <a:r>
              <a:rPr lang="zh-TW" altLang="en-US" sz="1200" dirty="0" smtClean="0"/>
              <a:t>:</a:t>
            </a:r>
            <a:endParaRPr lang="en-US" altLang="zh-TW" sz="1200" dirty="0" smtClean="0"/>
          </a:p>
          <a:p>
            <a:endParaRPr lang="en-US" altLang="zh-TW" sz="1200" dirty="0" smtClean="0"/>
          </a:p>
          <a:p>
            <a:r>
              <a:rPr lang="zh-TW" altLang="en-US" sz="1200" dirty="0" smtClean="0"/>
              <a:t>(</a:t>
            </a:r>
            <a:r>
              <a:rPr lang="zh-TW" altLang="en-US" sz="1200" dirty="0"/>
              <a:t>1</a:t>
            </a:r>
            <a:r>
              <a:rPr lang="zh-TW" altLang="en-US" sz="1200" dirty="0" smtClean="0"/>
              <a:t>) B</a:t>
            </a:r>
            <a:r>
              <a:rPr lang="zh-TW" altLang="en-US" sz="1200" dirty="0"/>
              <a:t>→1→2→3→4→5→6→7→8→9→10→18→19→20→21→22→23→27→E</a:t>
            </a:r>
          </a:p>
          <a:p>
            <a:r>
              <a:rPr lang="zh-TW" altLang="en-US" sz="1200" dirty="0"/>
              <a:t>(2</a:t>
            </a:r>
            <a:r>
              <a:rPr lang="zh-TW" altLang="en-US" sz="1200" dirty="0" smtClean="0"/>
              <a:t>) B</a:t>
            </a:r>
            <a:r>
              <a:rPr lang="zh-TW" altLang="en-US" sz="1200" dirty="0"/>
              <a:t>→1→2→3→11→12→13→14→15→16→17→18→19→20→21→22→23→27→E</a:t>
            </a:r>
          </a:p>
          <a:p>
            <a:r>
              <a:rPr lang="zh-TW" altLang="en-US" sz="1200" dirty="0"/>
              <a:t>(3</a:t>
            </a:r>
            <a:r>
              <a:rPr lang="zh-TW" altLang="en-US" sz="1200" dirty="0" smtClean="0"/>
              <a:t>) B</a:t>
            </a:r>
            <a:r>
              <a:rPr lang="zh-TW" altLang="en-US" sz="1200" dirty="0"/>
              <a:t>→1→2→24→25→27→E</a:t>
            </a:r>
          </a:p>
          <a:p>
            <a:r>
              <a:rPr lang="zh-TW" altLang="en-US" sz="1200" dirty="0"/>
              <a:t>(4</a:t>
            </a:r>
            <a:r>
              <a:rPr lang="zh-TW" altLang="en-US" sz="1200" dirty="0" smtClean="0"/>
              <a:t>) B</a:t>
            </a:r>
            <a:r>
              <a:rPr lang="zh-TW" altLang="en-US" sz="1200" dirty="0"/>
              <a:t>→1→2→26→27→E</a:t>
            </a:r>
          </a:p>
        </p:txBody>
      </p:sp>
    </p:spTree>
    <p:extLst>
      <p:ext uri="{BB962C8B-B14F-4D97-AF65-F5344CB8AC3E}">
        <p14:creationId xmlns:p14="http://schemas.microsoft.com/office/powerpoint/2010/main" val="2403364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White </a:t>
            </a:r>
            <a:r>
              <a:rPr lang="en-US" altLang="zh-TW" sz="2000" b="1" dirty="0">
                <a:solidFill>
                  <a:schemeClr val="dk2"/>
                </a:solidFill>
                <a:latin typeface="Microsoft JhengHei"/>
                <a:ea typeface="Microsoft JhengHei"/>
                <a:cs typeface="Microsoft JhengHei"/>
              </a:rPr>
              <a:t>box</a:t>
            </a:r>
            <a:endParaRPr lang="zh-TW" altLang="zh-TW" sz="2000" b="1" dirty="0">
              <a:solidFill>
                <a:schemeClr val="dk2"/>
              </a:solidFill>
              <a:latin typeface="Microsoft JhengHei"/>
              <a:ea typeface="Microsoft JhengHei"/>
              <a:cs typeface="Microsoft JhengHei"/>
            </a:endParaRPr>
          </a:p>
          <a:p>
            <a:endParaRPr lang="zh-TW" altLang="zh-TW" sz="2000" b="1" dirty="0" smtClean="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sp>
        <p:nvSpPr>
          <p:cNvPr id="7" name="Google Shape;156;p18"/>
          <p:cNvSpPr txBox="1"/>
          <p:nvPr/>
        </p:nvSpPr>
        <p:spPr>
          <a:xfrm>
            <a:off x="1973324" y="1071012"/>
            <a:ext cx="7170676" cy="37545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altLang="zh-TW" b="1" dirty="0" err="1" smtClean="0"/>
              <a:t>Cyclomatic</a:t>
            </a:r>
            <a:r>
              <a:rPr lang="en-US" altLang="zh-TW" b="1" dirty="0" smtClean="0"/>
              <a:t> </a:t>
            </a:r>
            <a:r>
              <a:rPr lang="en-US" altLang="zh-TW" b="1" dirty="0"/>
              <a:t>Complexity</a:t>
            </a:r>
            <a:endParaRPr lang="zh-TW" altLang="zh-TW" b="1" dirty="0"/>
          </a:p>
          <a:p>
            <a:endParaRPr lang="zh-TW" altLang="zh-TW" dirty="0"/>
          </a:p>
          <a:p>
            <a:pPr lvl="0"/>
            <a:r>
              <a:rPr lang="en-US" altLang="zh-TW" dirty="0" smtClean="0"/>
              <a:t>1.</a:t>
            </a:r>
            <a:r>
              <a:rPr lang="zh-TW" altLang="en-US" dirty="0" smtClean="0"/>
              <a:t>　</a:t>
            </a:r>
            <a:r>
              <a:rPr lang="en-US" altLang="zh-TW" dirty="0" smtClean="0"/>
              <a:t>Number </a:t>
            </a:r>
            <a:r>
              <a:rPr lang="en-US" altLang="zh-TW" dirty="0"/>
              <a:t>of closed regions plus one.</a:t>
            </a:r>
            <a:endParaRPr lang="zh-TW" altLang="zh-TW" dirty="0"/>
          </a:p>
          <a:p>
            <a:r>
              <a:rPr lang="en-US" altLang="zh-TW" dirty="0"/>
              <a:t>This approach obtains the </a:t>
            </a:r>
            <a:r>
              <a:rPr lang="en-US" altLang="zh-TW" dirty="0" err="1"/>
              <a:t>cyclomatic</a:t>
            </a:r>
            <a:r>
              <a:rPr lang="en-US" altLang="zh-TW" dirty="0"/>
              <a:t> complexity by adding one to the number of closed regions in the flow graph</a:t>
            </a:r>
            <a:r>
              <a:rPr lang="en-US" altLang="zh-TW" dirty="0" smtClean="0"/>
              <a:t>.</a:t>
            </a:r>
            <a:endParaRPr lang="en-US" altLang="zh-TW" dirty="0"/>
          </a:p>
          <a:p>
            <a:r>
              <a:rPr lang="en-US" altLang="zh-TW" dirty="0"/>
              <a:t>【</a:t>
            </a:r>
            <a:r>
              <a:rPr lang="en-US" altLang="zh-TW" dirty="0" err="1" smtClean="0"/>
              <a:t>cyclomatic</a:t>
            </a:r>
            <a:r>
              <a:rPr lang="en-US" altLang="zh-TW" dirty="0" smtClean="0"/>
              <a:t> </a:t>
            </a:r>
            <a:r>
              <a:rPr lang="en-US" altLang="zh-TW" dirty="0"/>
              <a:t>complexity is 3 + 1 = 4</a:t>
            </a:r>
            <a:r>
              <a:rPr lang="en-US" altLang="zh-TW" dirty="0" smtClean="0"/>
              <a:t>.】</a:t>
            </a:r>
            <a:br>
              <a:rPr lang="en-US" altLang="zh-TW" dirty="0" smtClean="0"/>
            </a:br>
            <a:endParaRPr lang="zh-TW" altLang="zh-TW" dirty="0"/>
          </a:p>
          <a:p>
            <a:pPr lvl="0"/>
            <a:r>
              <a:rPr lang="en-US" altLang="zh-TW" dirty="0" smtClean="0"/>
              <a:t>2.</a:t>
            </a:r>
            <a:r>
              <a:rPr lang="zh-TW" altLang="en-US" dirty="0" smtClean="0"/>
              <a:t>　</a:t>
            </a:r>
            <a:r>
              <a:rPr lang="en-US" altLang="zh-TW" dirty="0" smtClean="0"/>
              <a:t>Number </a:t>
            </a:r>
            <a:r>
              <a:rPr lang="en-US" altLang="zh-TW" dirty="0"/>
              <a:t>of nodes and edges.</a:t>
            </a:r>
            <a:endParaRPr lang="zh-TW" altLang="zh-TW" dirty="0"/>
          </a:p>
          <a:p>
            <a:r>
              <a:rPr lang="en-US" altLang="zh-TW" dirty="0"/>
              <a:t>In this approach, the </a:t>
            </a:r>
            <a:r>
              <a:rPr lang="en-US" altLang="zh-TW" dirty="0" err="1"/>
              <a:t>cyclomatic</a:t>
            </a:r>
            <a:r>
              <a:rPr lang="en-US" altLang="zh-TW" dirty="0"/>
              <a:t> complexity is the number of edges minus the number of nodes plus 2.</a:t>
            </a:r>
            <a:endParaRPr lang="zh-TW" altLang="zh-TW" dirty="0"/>
          </a:p>
          <a:p>
            <a:r>
              <a:rPr lang="en-US" altLang="zh-TW" dirty="0"/>
              <a:t>According to the flow graph have eighteen edges and sixteen </a:t>
            </a:r>
            <a:r>
              <a:rPr lang="en-US" altLang="zh-TW" dirty="0" smtClean="0"/>
              <a:t>nodes</a:t>
            </a:r>
          </a:p>
          <a:p>
            <a:r>
              <a:rPr lang="en-US" altLang="zh-TW" dirty="0" smtClean="0"/>
              <a:t>【</a:t>
            </a:r>
            <a:r>
              <a:rPr lang="en-US" altLang="zh-TW" dirty="0" err="1" smtClean="0"/>
              <a:t>cyclomatic</a:t>
            </a:r>
            <a:r>
              <a:rPr lang="en-US" altLang="zh-TW" dirty="0" smtClean="0"/>
              <a:t> </a:t>
            </a:r>
            <a:r>
              <a:rPr lang="en-US" altLang="zh-TW" dirty="0"/>
              <a:t>complexity is 31 – 29 + 2 = 4</a:t>
            </a:r>
            <a:r>
              <a:rPr lang="en-US" altLang="zh-TW" dirty="0" smtClean="0"/>
              <a:t>.】</a:t>
            </a:r>
            <a:br>
              <a:rPr lang="en-US" altLang="zh-TW" dirty="0" smtClean="0"/>
            </a:br>
            <a:endParaRPr lang="zh-TW" altLang="zh-TW" dirty="0"/>
          </a:p>
          <a:p>
            <a:pPr lvl="0"/>
            <a:r>
              <a:rPr lang="en-US" altLang="zh-TW" dirty="0" smtClean="0"/>
              <a:t>3.</a:t>
            </a:r>
            <a:r>
              <a:rPr lang="zh-TW" altLang="en-US" dirty="0" smtClean="0"/>
              <a:t>　</a:t>
            </a:r>
            <a:r>
              <a:rPr lang="en-US" altLang="zh-TW" dirty="0" smtClean="0"/>
              <a:t>Number </a:t>
            </a:r>
            <a:r>
              <a:rPr lang="en-US" altLang="zh-TW" dirty="0"/>
              <a:t>of atomic binary conditions plus one.</a:t>
            </a:r>
            <a:endParaRPr lang="zh-TW" altLang="zh-TW" dirty="0"/>
          </a:p>
          <a:p>
            <a:r>
              <a:rPr lang="en-US" altLang="zh-TW" dirty="0"/>
              <a:t>The </a:t>
            </a:r>
            <a:r>
              <a:rPr lang="en-US" altLang="zh-TW" dirty="0" err="1"/>
              <a:t>cyclomatic</a:t>
            </a:r>
            <a:r>
              <a:rPr lang="en-US" altLang="zh-TW" dirty="0"/>
              <a:t> complexity is the number of atomic binary conditions plus 1.</a:t>
            </a:r>
            <a:endParaRPr lang="zh-TW" altLang="zh-TW" dirty="0"/>
          </a:p>
          <a:p>
            <a:r>
              <a:rPr lang="en-US" altLang="zh-TW" dirty="0"/>
              <a:t>According to the flow graph have three atomic binary conditions(1 and 3 and </a:t>
            </a:r>
            <a:r>
              <a:rPr lang="en-US" altLang="zh-TW" dirty="0" smtClean="0"/>
              <a:t>12) 【</a:t>
            </a:r>
            <a:r>
              <a:rPr lang="en-US" altLang="zh-TW" dirty="0" err="1" smtClean="0"/>
              <a:t>cyclomatic</a:t>
            </a:r>
            <a:r>
              <a:rPr lang="en-US" altLang="zh-TW" dirty="0" smtClean="0"/>
              <a:t> </a:t>
            </a:r>
            <a:r>
              <a:rPr lang="en-US" altLang="zh-TW" dirty="0"/>
              <a:t>complexity is 3 + 1 = 4</a:t>
            </a:r>
            <a:r>
              <a:rPr lang="en-US" altLang="zh-TW" dirty="0" smtClean="0"/>
              <a:t>.】</a:t>
            </a:r>
            <a:endParaRPr lang="zh-TW" altLang="zh-TW" dirty="0"/>
          </a:p>
          <a:p>
            <a:endParaRPr lang="zh-TW" altLang="zh-TW" dirty="0"/>
          </a:p>
        </p:txBody>
      </p:sp>
    </p:spTree>
    <p:extLst>
      <p:ext uri="{BB962C8B-B14F-4D97-AF65-F5344CB8AC3E}">
        <p14:creationId xmlns:p14="http://schemas.microsoft.com/office/powerpoint/2010/main" val="1109739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Invocation </a:t>
            </a:r>
            <a:r>
              <a:rPr lang="en-US" altLang="zh-TW" sz="2000" b="1" dirty="0">
                <a:solidFill>
                  <a:schemeClr val="dk2"/>
                </a:solidFill>
                <a:latin typeface="Microsoft JhengHei"/>
                <a:ea typeface="Microsoft JhengHei"/>
                <a:cs typeface="Microsoft JhengHei"/>
              </a:rPr>
              <a:t>chains </a:t>
            </a:r>
            <a:endParaRPr lang="zh-TW" altLang="zh-TW" sz="2000" b="1" dirty="0">
              <a:solidFill>
                <a:schemeClr val="dk2"/>
              </a:solidFill>
              <a:latin typeface="Microsoft JhengHei"/>
              <a:ea typeface="Microsoft JhengHei"/>
              <a:cs typeface="Microsoft JhengHei"/>
            </a:endParaRPr>
          </a:p>
          <a:p>
            <a:endParaRPr lang="zh-TW" altLang="zh-TW" sz="2000" b="1" dirty="0" smtClean="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sp>
        <p:nvSpPr>
          <p:cNvPr id="7" name="Google Shape;156;p18"/>
          <p:cNvSpPr txBox="1"/>
          <p:nvPr/>
        </p:nvSpPr>
        <p:spPr>
          <a:xfrm>
            <a:off x="1973324" y="1192994"/>
            <a:ext cx="7170676" cy="412732"/>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ltLang="zh-TW" b="1" dirty="0" smtClean="0"/>
              <a:t>Invocation </a:t>
            </a:r>
            <a:r>
              <a:rPr lang="en-US" altLang="zh-TW" b="1" dirty="0"/>
              <a:t>chains in the </a:t>
            </a:r>
            <a:r>
              <a:rPr lang="en-US" altLang="zh-TW" b="1" dirty="0" err="1"/>
              <a:t>ElePay</a:t>
            </a:r>
            <a:r>
              <a:rPr lang="en-US" altLang="zh-TW" b="1" dirty="0"/>
              <a:t> (teamwork2)</a:t>
            </a:r>
            <a:endParaRPr lang="zh-TW" altLang="zh-TW" b="1" dirty="0"/>
          </a:p>
          <a:p>
            <a:pPr marL="285750" lvl="0" indent="-285750">
              <a:buFont typeface="Arial" panose="020B0604020202020204" pitchFamily="34" charset="0"/>
              <a:buChar char="•"/>
            </a:pPr>
            <a:endParaRPr lang="zh-TW" altLang="zh-TW" b="1" dirty="0"/>
          </a:p>
        </p:txBody>
      </p:sp>
      <p:graphicFrame>
        <p:nvGraphicFramePr>
          <p:cNvPr id="2" name="表格 1"/>
          <p:cNvGraphicFramePr>
            <a:graphicFrameLocks noGrp="1"/>
          </p:cNvGraphicFramePr>
          <p:nvPr>
            <p:extLst>
              <p:ext uri="{D42A27DB-BD31-4B8C-83A1-F6EECF244321}">
                <p14:modId xmlns:p14="http://schemas.microsoft.com/office/powerpoint/2010/main" val="1969586733"/>
              </p:ext>
            </p:extLst>
          </p:nvPr>
        </p:nvGraphicFramePr>
        <p:xfrm>
          <a:off x="2408480" y="1650244"/>
          <a:ext cx="4327038" cy="714583"/>
        </p:xfrm>
        <a:graphic>
          <a:graphicData uri="http://schemas.openxmlformats.org/drawingml/2006/table">
            <a:tbl>
              <a:tblPr firstRow="1" firstCol="1" bandRow="1">
                <a:tableStyleId>{5C22544A-7EE6-4342-B048-85BDC9FD1C3A}</a:tableStyleId>
              </a:tblPr>
              <a:tblGrid>
                <a:gridCol w="1497156">
                  <a:extLst>
                    <a:ext uri="{9D8B030D-6E8A-4147-A177-3AD203B41FA5}">
                      <a16:colId xmlns:a16="http://schemas.microsoft.com/office/drawing/2014/main" val="3240208201"/>
                    </a:ext>
                  </a:extLst>
                </a:gridCol>
                <a:gridCol w="943294">
                  <a:extLst>
                    <a:ext uri="{9D8B030D-6E8A-4147-A177-3AD203B41FA5}">
                      <a16:colId xmlns:a16="http://schemas.microsoft.com/office/drawing/2014/main" val="2834695693"/>
                    </a:ext>
                  </a:extLst>
                </a:gridCol>
                <a:gridCol w="943294">
                  <a:extLst>
                    <a:ext uri="{9D8B030D-6E8A-4147-A177-3AD203B41FA5}">
                      <a16:colId xmlns:a16="http://schemas.microsoft.com/office/drawing/2014/main" val="552555204"/>
                    </a:ext>
                  </a:extLst>
                </a:gridCol>
                <a:gridCol w="943294">
                  <a:extLst>
                    <a:ext uri="{9D8B030D-6E8A-4147-A177-3AD203B41FA5}">
                      <a16:colId xmlns:a16="http://schemas.microsoft.com/office/drawing/2014/main" val="492091587"/>
                    </a:ext>
                  </a:extLst>
                </a:gridCol>
              </a:tblGrid>
              <a:tr h="476389">
                <a:tc>
                  <a:txBody>
                    <a:bodyPr/>
                    <a:lstStyle/>
                    <a:p>
                      <a:pPr algn="ctr">
                        <a:spcAft>
                          <a:spcPts val="555"/>
                        </a:spcAft>
                      </a:pPr>
                      <a:r>
                        <a:rPr lang="en-US" sz="1150" dirty="0">
                          <a:effectLst/>
                        </a:rPr>
                        <a:t>Invocation </a:t>
                      </a:r>
                      <a:r>
                        <a:rPr lang="en-US" sz="1150" dirty="0" smtClean="0">
                          <a:effectLst/>
                        </a:rPr>
                        <a:t/>
                      </a:r>
                      <a:br>
                        <a:rPr lang="en-US" sz="1150" dirty="0" smtClean="0">
                          <a:effectLst/>
                        </a:rPr>
                      </a:br>
                      <a:r>
                        <a:rPr lang="en-US" sz="1150" dirty="0" smtClean="0">
                          <a:effectLst/>
                        </a:rPr>
                        <a:t>Chain </a:t>
                      </a:r>
                      <a:r>
                        <a:rPr lang="en-US" sz="1150" dirty="0">
                          <a:effectLst/>
                        </a:rPr>
                        <a:t>Length</a:t>
                      </a:r>
                      <a:endParaRPr lang="zh-TW" sz="1200" dirty="0">
                        <a:solidFill>
                          <a:srgbClr val="000000"/>
                        </a:solidFill>
                        <a:effectLst/>
                        <a:latin typeface="Times New Roman" panose="02020603050405020304" pitchFamily="18" charset="0"/>
                        <a:ea typeface="新細明體" panose="02020500000000000000" pitchFamily="18" charset="-120"/>
                      </a:endParaRPr>
                    </a:p>
                  </a:txBody>
                  <a:tcPr marL="68580" marR="68580" marT="0" marB="0"/>
                </a:tc>
                <a:tc>
                  <a:txBody>
                    <a:bodyPr/>
                    <a:lstStyle/>
                    <a:p>
                      <a:pPr algn="ctr">
                        <a:spcAft>
                          <a:spcPts val="555"/>
                        </a:spcAft>
                      </a:pPr>
                      <a:r>
                        <a:rPr lang="en-US" sz="1150" dirty="0">
                          <a:effectLst/>
                        </a:rPr>
                        <a:t>1</a:t>
                      </a:r>
                      <a:endParaRPr lang="zh-TW" sz="1200" dirty="0">
                        <a:solidFill>
                          <a:srgbClr val="000000"/>
                        </a:solidFill>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555"/>
                        </a:spcAft>
                      </a:pPr>
                      <a:r>
                        <a:rPr lang="en-US" sz="1150" dirty="0">
                          <a:effectLst/>
                        </a:rPr>
                        <a:t>2</a:t>
                      </a:r>
                      <a:endParaRPr lang="zh-TW" sz="1200" dirty="0">
                        <a:solidFill>
                          <a:srgbClr val="000000"/>
                        </a:solidFill>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marR="0" algn="ctr" rtl="0">
                        <a:lnSpc>
                          <a:spcPct val="200000"/>
                        </a:lnSpc>
                        <a:spcBef>
                          <a:spcPts val="0"/>
                        </a:spcBef>
                        <a:spcAft>
                          <a:spcPts val="555"/>
                        </a:spcAft>
                        <a:buClr>
                          <a:srgbClr val="000000"/>
                        </a:buClr>
                        <a:buFont typeface="Arial"/>
                      </a:pPr>
                      <a:r>
                        <a:rPr lang="en-US" sz="1150" b="1" i="0" u="none" strike="noStrike" cap="none" dirty="0" smtClean="0">
                          <a:solidFill>
                            <a:schemeClr val="lt1"/>
                          </a:solidFill>
                          <a:effectLst/>
                          <a:latin typeface="+mn-lt"/>
                          <a:ea typeface="+mn-ea"/>
                          <a:cs typeface="+mn-cs"/>
                          <a:sym typeface="Arial"/>
                        </a:rPr>
                        <a:t>3</a:t>
                      </a:r>
                      <a:endParaRPr lang="zh-TW" sz="1150" b="1" i="0" u="none" strike="noStrike" cap="none" dirty="0">
                        <a:solidFill>
                          <a:schemeClr val="lt1"/>
                        </a:solidFill>
                        <a:effectLst/>
                        <a:latin typeface="+mn-lt"/>
                        <a:ea typeface="+mn-ea"/>
                        <a:cs typeface="+mn-cs"/>
                        <a:sym typeface="Arial"/>
                      </a:endParaRPr>
                    </a:p>
                  </a:txBody>
                  <a:tcPr marL="68580" marR="68580" marT="0" marB="0"/>
                </a:tc>
                <a:extLst>
                  <a:ext uri="{0D108BD9-81ED-4DB2-BD59-A6C34878D82A}">
                    <a16:rowId xmlns:a16="http://schemas.microsoft.com/office/drawing/2014/main" val="3071099129"/>
                  </a:ext>
                </a:extLst>
              </a:tr>
              <a:tr h="238194">
                <a:tc>
                  <a:txBody>
                    <a:bodyPr/>
                    <a:lstStyle/>
                    <a:p>
                      <a:pPr algn="l">
                        <a:spcAft>
                          <a:spcPts val="555"/>
                        </a:spcAft>
                      </a:pPr>
                      <a:r>
                        <a:rPr lang="en-US" sz="1150">
                          <a:effectLst/>
                        </a:rPr>
                        <a:t>Number of chains</a:t>
                      </a:r>
                      <a:endParaRPr lang="zh-TW" sz="1200">
                        <a:solidFill>
                          <a:srgbClr val="000000"/>
                        </a:solidFill>
                        <a:effectLst/>
                        <a:latin typeface="Times New Roman" panose="02020603050405020304" pitchFamily="18" charset="0"/>
                        <a:ea typeface="新細明體" panose="02020500000000000000" pitchFamily="18" charset="-120"/>
                      </a:endParaRPr>
                    </a:p>
                  </a:txBody>
                  <a:tcPr marL="68580" marR="68580" marT="0" marB="0"/>
                </a:tc>
                <a:tc>
                  <a:txBody>
                    <a:bodyPr/>
                    <a:lstStyle/>
                    <a:p>
                      <a:pPr algn="ctr">
                        <a:spcAft>
                          <a:spcPts val="555"/>
                        </a:spcAft>
                      </a:pPr>
                      <a:r>
                        <a:rPr lang="en-US" sz="1150">
                          <a:effectLst/>
                        </a:rPr>
                        <a:t>41</a:t>
                      </a:r>
                      <a:endParaRPr lang="zh-TW" sz="1200">
                        <a:solidFill>
                          <a:srgbClr val="000000"/>
                        </a:solidFill>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555"/>
                        </a:spcAft>
                      </a:pPr>
                      <a:r>
                        <a:rPr lang="en-US" sz="1150" dirty="0">
                          <a:effectLst/>
                        </a:rPr>
                        <a:t>15</a:t>
                      </a:r>
                      <a:endParaRPr lang="zh-TW" sz="1200" dirty="0">
                        <a:solidFill>
                          <a:srgbClr val="000000"/>
                        </a:solidFill>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555"/>
                        </a:spcAft>
                      </a:pPr>
                      <a:r>
                        <a:rPr lang="en-US" sz="1150" dirty="0">
                          <a:effectLst/>
                        </a:rPr>
                        <a:t>20</a:t>
                      </a:r>
                      <a:endParaRPr lang="zh-TW" sz="1200" dirty="0">
                        <a:solidFill>
                          <a:srgbClr val="000000"/>
                        </a:solidFill>
                        <a:effectLst/>
                        <a:latin typeface="Times New Roman" panose="02020603050405020304" pitchFamily="18" charset="0"/>
                        <a:ea typeface="新細明體" panose="02020500000000000000" pitchFamily="18" charset="-120"/>
                      </a:endParaRPr>
                    </a:p>
                  </a:txBody>
                  <a:tcPr marL="68580" marR="68580" marT="0" marB="0"/>
                </a:tc>
                <a:extLst>
                  <a:ext uri="{0D108BD9-81ED-4DB2-BD59-A6C34878D82A}">
                    <a16:rowId xmlns:a16="http://schemas.microsoft.com/office/drawing/2014/main" val="4176747133"/>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434773975"/>
              </p:ext>
            </p:extLst>
          </p:nvPr>
        </p:nvGraphicFramePr>
        <p:xfrm>
          <a:off x="2408480" y="3003616"/>
          <a:ext cx="4327039" cy="822150"/>
        </p:xfrm>
        <a:graphic>
          <a:graphicData uri="http://schemas.openxmlformats.org/drawingml/2006/table">
            <a:tbl>
              <a:tblPr firstRow="1" firstCol="1" bandRow="1">
                <a:tableStyleId>{5C22544A-7EE6-4342-B048-85BDC9FD1C3A}</a:tableStyleId>
              </a:tblPr>
              <a:tblGrid>
                <a:gridCol w="1499752">
                  <a:extLst>
                    <a:ext uri="{9D8B030D-6E8A-4147-A177-3AD203B41FA5}">
                      <a16:colId xmlns:a16="http://schemas.microsoft.com/office/drawing/2014/main" val="685951673"/>
                    </a:ext>
                  </a:extLst>
                </a:gridCol>
                <a:gridCol w="707038">
                  <a:extLst>
                    <a:ext uri="{9D8B030D-6E8A-4147-A177-3AD203B41FA5}">
                      <a16:colId xmlns:a16="http://schemas.microsoft.com/office/drawing/2014/main" val="3384305676"/>
                    </a:ext>
                  </a:extLst>
                </a:gridCol>
                <a:gridCol w="707038">
                  <a:extLst>
                    <a:ext uri="{9D8B030D-6E8A-4147-A177-3AD203B41FA5}">
                      <a16:colId xmlns:a16="http://schemas.microsoft.com/office/drawing/2014/main" val="2156157072"/>
                    </a:ext>
                  </a:extLst>
                </a:gridCol>
                <a:gridCol w="707038">
                  <a:extLst>
                    <a:ext uri="{9D8B030D-6E8A-4147-A177-3AD203B41FA5}">
                      <a16:colId xmlns:a16="http://schemas.microsoft.com/office/drawing/2014/main" val="2029475487"/>
                    </a:ext>
                  </a:extLst>
                </a:gridCol>
                <a:gridCol w="706173">
                  <a:extLst>
                    <a:ext uri="{9D8B030D-6E8A-4147-A177-3AD203B41FA5}">
                      <a16:colId xmlns:a16="http://schemas.microsoft.com/office/drawing/2014/main" val="2783531881"/>
                    </a:ext>
                  </a:extLst>
                </a:gridCol>
              </a:tblGrid>
              <a:tr h="548100">
                <a:tc>
                  <a:txBody>
                    <a:bodyPr/>
                    <a:lstStyle/>
                    <a:p>
                      <a:pPr algn="ctr">
                        <a:spcAft>
                          <a:spcPts val="0"/>
                        </a:spcAft>
                      </a:pPr>
                      <a:r>
                        <a:rPr lang="en-US" sz="1200" dirty="0">
                          <a:effectLst/>
                        </a:rPr>
                        <a:t>Invocation </a:t>
                      </a:r>
                      <a:endParaRPr lang="en-US" sz="1200" dirty="0" smtClean="0">
                        <a:effectLst/>
                      </a:endParaRPr>
                    </a:p>
                    <a:p>
                      <a:pPr algn="ctr">
                        <a:spcAft>
                          <a:spcPts val="0"/>
                        </a:spcAft>
                      </a:pPr>
                      <a:r>
                        <a:rPr lang="en-US" sz="1200" dirty="0" smtClean="0">
                          <a:effectLst/>
                        </a:rPr>
                        <a:t>Chain Length</a:t>
                      </a:r>
                      <a:endParaRPr lang="zh-TW" sz="1200" dirty="0">
                        <a:effectLst/>
                        <a:latin typeface="Calibri" panose="020F0502020204030204" pitchFamily="34" charset="0"/>
                        <a:ea typeface="新細明體" panose="02020500000000000000" pitchFamily="18" charset="-120"/>
                      </a:endParaRPr>
                    </a:p>
                  </a:txBody>
                  <a:tcPr marL="68580" marR="68580" marT="0" marB="0"/>
                </a:tc>
                <a:tc>
                  <a:txBody>
                    <a:bodyPr/>
                    <a:lstStyle/>
                    <a:p>
                      <a:pPr algn="ctr">
                        <a:spcAft>
                          <a:spcPts val="0"/>
                        </a:spcAft>
                      </a:pPr>
                      <a:r>
                        <a:rPr lang="en-US" sz="1200">
                          <a:effectLst/>
                        </a:rPr>
                        <a:t>1</a:t>
                      </a:r>
                      <a:endParaRPr lang="zh-TW" sz="1200">
                        <a:effectLst/>
                        <a:latin typeface="Calibri" panose="020F0502020204030204" pitchFamily="34" charset="0"/>
                        <a:ea typeface="新細明體" panose="02020500000000000000" pitchFamily="18" charset="-120"/>
                      </a:endParaRPr>
                    </a:p>
                  </a:txBody>
                  <a:tcPr marL="68580" marR="68580" marT="0" marB="0" anchor="ctr"/>
                </a:tc>
                <a:tc>
                  <a:txBody>
                    <a:bodyPr/>
                    <a:lstStyle/>
                    <a:p>
                      <a:pPr algn="ctr">
                        <a:spcAft>
                          <a:spcPts val="0"/>
                        </a:spcAft>
                      </a:pPr>
                      <a:r>
                        <a:rPr lang="en-US" sz="1200" dirty="0">
                          <a:effectLst/>
                        </a:rPr>
                        <a:t>2</a:t>
                      </a:r>
                      <a:endParaRPr lang="zh-TW" sz="1200" dirty="0">
                        <a:effectLst/>
                        <a:latin typeface="Calibri" panose="020F0502020204030204" pitchFamily="34" charset="0"/>
                        <a:ea typeface="新細明體" panose="02020500000000000000" pitchFamily="18" charset="-120"/>
                      </a:endParaRPr>
                    </a:p>
                  </a:txBody>
                  <a:tcPr marL="68580" marR="68580" marT="0" marB="0" anchor="ctr"/>
                </a:tc>
                <a:tc>
                  <a:txBody>
                    <a:bodyPr/>
                    <a:lstStyle/>
                    <a:p>
                      <a:pPr algn="ctr">
                        <a:lnSpc>
                          <a:spcPct val="250000"/>
                        </a:lnSpc>
                        <a:spcAft>
                          <a:spcPts val="0"/>
                        </a:spcAft>
                      </a:pPr>
                      <a:r>
                        <a:rPr lang="en-US" sz="1200" dirty="0">
                          <a:effectLst/>
                        </a:rPr>
                        <a:t>3</a:t>
                      </a:r>
                      <a:endParaRPr lang="zh-TW" sz="1200" dirty="0">
                        <a:effectLst/>
                        <a:latin typeface="Calibri" panose="020F0502020204030204" pitchFamily="34" charset="0"/>
                        <a:ea typeface="新細明體" panose="02020500000000000000" pitchFamily="18" charset="-120"/>
                      </a:endParaRPr>
                    </a:p>
                  </a:txBody>
                  <a:tcPr marL="68580" marR="68580" marT="0" marB="0"/>
                </a:tc>
                <a:tc>
                  <a:txBody>
                    <a:bodyPr/>
                    <a:lstStyle/>
                    <a:p>
                      <a:pPr algn="ctr">
                        <a:lnSpc>
                          <a:spcPct val="250000"/>
                        </a:lnSpc>
                        <a:spcAft>
                          <a:spcPts val="0"/>
                        </a:spcAft>
                      </a:pPr>
                      <a:r>
                        <a:rPr lang="en-US" sz="1200" dirty="0">
                          <a:effectLst/>
                        </a:rPr>
                        <a:t>4</a:t>
                      </a:r>
                      <a:endParaRPr lang="zh-TW" sz="1200" dirty="0">
                        <a:effectLst/>
                        <a:latin typeface="Calibri" panose="020F0502020204030204" pitchFamily="34" charset="0"/>
                        <a:ea typeface="新細明體" panose="02020500000000000000" pitchFamily="18" charset="-120"/>
                      </a:endParaRPr>
                    </a:p>
                  </a:txBody>
                  <a:tcPr marL="68580" marR="68580" marT="0" marB="0"/>
                </a:tc>
                <a:extLst>
                  <a:ext uri="{0D108BD9-81ED-4DB2-BD59-A6C34878D82A}">
                    <a16:rowId xmlns:a16="http://schemas.microsoft.com/office/drawing/2014/main" val="3037420994"/>
                  </a:ext>
                </a:extLst>
              </a:tr>
              <a:tr h="274050">
                <a:tc>
                  <a:txBody>
                    <a:bodyPr/>
                    <a:lstStyle/>
                    <a:p>
                      <a:pPr algn="ctr">
                        <a:spcAft>
                          <a:spcPts val="0"/>
                        </a:spcAft>
                      </a:pPr>
                      <a:r>
                        <a:rPr lang="en-US" sz="1200">
                          <a:effectLst/>
                        </a:rPr>
                        <a:t>Number of chains</a:t>
                      </a:r>
                      <a:endParaRPr lang="zh-TW" sz="1200">
                        <a:effectLst/>
                        <a:latin typeface="Calibri" panose="020F0502020204030204" pitchFamily="34" charset="0"/>
                        <a:ea typeface="新細明體" panose="02020500000000000000" pitchFamily="18" charset="-120"/>
                      </a:endParaRPr>
                    </a:p>
                  </a:txBody>
                  <a:tcPr marL="68580" marR="68580" marT="0" marB="0"/>
                </a:tc>
                <a:tc>
                  <a:txBody>
                    <a:bodyPr/>
                    <a:lstStyle/>
                    <a:p>
                      <a:pPr algn="ctr">
                        <a:spcAft>
                          <a:spcPts val="0"/>
                        </a:spcAft>
                      </a:pPr>
                      <a:r>
                        <a:rPr lang="en-US" sz="1200">
                          <a:effectLst/>
                        </a:rPr>
                        <a:t>32</a:t>
                      </a:r>
                      <a:endParaRPr lang="zh-TW" sz="1200">
                        <a:effectLst/>
                        <a:latin typeface="Calibri" panose="020F0502020204030204" pitchFamily="34" charset="0"/>
                        <a:ea typeface="新細明體" panose="02020500000000000000" pitchFamily="18" charset="-120"/>
                      </a:endParaRPr>
                    </a:p>
                  </a:txBody>
                  <a:tcPr marL="68580" marR="68580" marT="0" marB="0" anchor="ctr"/>
                </a:tc>
                <a:tc>
                  <a:txBody>
                    <a:bodyPr/>
                    <a:lstStyle/>
                    <a:p>
                      <a:pPr algn="ctr">
                        <a:spcAft>
                          <a:spcPts val="0"/>
                        </a:spcAft>
                      </a:pPr>
                      <a:r>
                        <a:rPr lang="en-US" sz="1200">
                          <a:effectLst/>
                        </a:rPr>
                        <a:t>11</a:t>
                      </a:r>
                      <a:endParaRPr lang="zh-TW" sz="1200">
                        <a:effectLst/>
                        <a:latin typeface="Calibri" panose="020F0502020204030204" pitchFamily="34" charset="0"/>
                        <a:ea typeface="新細明體" panose="02020500000000000000" pitchFamily="18" charset="-120"/>
                      </a:endParaRPr>
                    </a:p>
                  </a:txBody>
                  <a:tcPr marL="68580" marR="68580" marT="0" marB="0" anchor="ctr"/>
                </a:tc>
                <a:tc>
                  <a:txBody>
                    <a:bodyPr/>
                    <a:lstStyle/>
                    <a:p>
                      <a:pPr algn="ctr">
                        <a:spcAft>
                          <a:spcPts val="0"/>
                        </a:spcAft>
                      </a:pPr>
                      <a:r>
                        <a:rPr lang="en-US" sz="1200" dirty="0">
                          <a:effectLst/>
                        </a:rPr>
                        <a:t>5</a:t>
                      </a:r>
                      <a:endParaRPr lang="zh-TW" sz="1200" dirty="0">
                        <a:effectLst/>
                        <a:latin typeface="Calibri" panose="020F0502020204030204" pitchFamily="34" charset="0"/>
                        <a:ea typeface="新細明體" panose="02020500000000000000" pitchFamily="18" charset="-120"/>
                      </a:endParaRPr>
                    </a:p>
                  </a:txBody>
                  <a:tcPr marL="68580" marR="68580" marT="0" marB="0"/>
                </a:tc>
                <a:tc>
                  <a:txBody>
                    <a:bodyPr/>
                    <a:lstStyle/>
                    <a:p>
                      <a:pPr algn="ctr">
                        <a:spcAft>
                          <a:spcPts val="0"/>
                        </a:spcAft>
                      </a:pPr>
                      <a:r>
                        <a:rPr lang="en-US" sz="1200" dirty="0">
                          <a:effectLst/>
                        </a:rPr>
                        <a:t>3</a:t>
                      </a:r>
                      <a:endParaRPr lang="zh-TW" sz="1200" dirty="0">
                        <a:effectLst/>
                        <a:latin typeface="Calibri" panose="020F0502020204030204" pitchFamily="34" charset="0"/>
                        <a:ea typeface="新細明體" panose="02020500000000000000" pitchFamily="18" charset="-120"/>
                      </a:endParaRPr>
                    </a:p>
                  </a:txBody>
                  <a:tcPr marL="68580" marR="68580" marT="0" marB="0"/>
                </a:tc>
                <a:extLst>
                  <a:ext uri="{0D108BD9-81ED-4DB2-BD59-A6C34878D82A}">
                    <a16:rowId xmlns:a16="http://schemas.microsoft.com/office/drawing/2014/main" val="4206577413"/>
                  </a:ext>
                </a:extLst>
              </a:tr>
            </a:tbl>
          </a:graphicData>
        </a:graphic>
      </p:graphicFrame>
      <p:sp>
        <p:nvSpPr>
          <p:cNvPr id="6" name="Google Shape;156;p18"/>
          <p:cNvSpPr txBox="1"/>
          <p:nvPr/>
        </p:nvSpPr>
        <p:spPr>
          <a:xfrm>
            <a:off x="2075137" y="2569933"/>
            <a:ext cx="7170676" cy="412732"/>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ltLang="zh-TW" b="1" dirty="0" smtClean="0"/>
              <a:t>Invocation </a:t>
            </a:r>
            <a:r>
              <a:rPr lang="en-US" altLang="zh-TW" b="1" dirty="0"/>
              <a:t>chains in the </a:t>
            </a:r>
            <a:r>
              <a:rPr lang="en-US" altLang="zh-TW" b="1" dirty="0" err="1"/>
              <a:t>ElePay</a:t>
            </a:r>
            <a:r>
              <a:rPr lang="en-US" altLang="zh-TW" b="1" dirty="0"/>
              <a:t> (</a:t>
            </a:r>
            <a:r>
              <a:rPr lang="en-US" altLang="zh-TW" b="1" dirty="0" smtClean="0"/>
              <a:t>teamwork1)</a:t>
            </a:r>
            <a:endParaRPr lang="zh-TW" altLang="zh-TW" b="1" dirty="0"/>
          </a:p>
          <a:p>
            <a:pPr marL="285750" lvl="0" indent="-285750">
              <a:buFont typeface="Arial" panose="020B0604020202020204" pitchFamily="34" charset="0"/>
              <a:buChar char="•"/>
            </a:pPr>
            <a:endParaRPr lang="zh-TW" altLang="zh-TW" b="1" dirty="0"/>
          </a:p>
        </p:txBody>
      </p:sp>
    </p:spTree>
    <p:extLst>
      <p:ext uri="{BB962C8B-B14F-4D97-AF65-F5344CB8AC3E}">
        <p14:creationId xmlns:p14="http://schemas.microsoft.com/office/powerpoint/2010/main" val="2199514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WMC</a:t>
            </a:r>
            <a:endParaRPr lang="zh-TW" altLang="zh-TW" sz="2000" b="1" dirty="0">
              <a:solidFill>
                <a:schemeClr val="dk2"/>
              </a:solidFill>
              <a:latin typeface="Microsoft JhengHei"/>
              <a:ea typeface="Microsoft JhengHei"/>
              <a:cs typeface="Microsoft JhengHei"/>
            </a:endParaRPr>
          </a:p>
        </p:txBody>
      </p:sp>
      <p:pic>
        <p:nvPicPr>
          <p:cNvPr id="4" name="圖片 3"/>
          <p:cNvPicPr>
            <a:picLocks noChangeAspect="1"/>
          </p:cNvPicPr>
          <p:nvPr/>
        </p:nvPicPr>
        <p:blipFill>
          <a:blip r:embed="rId3"/>
          <a:stretch>
            <a:fillRect/>
          </a:stretch>
        </p:blipFill>
        <p:spPr>
          <a:xfrm>
            <a:off x="2409588" y="1962113"/>
            <a:ext cx="5766274" cy="3035684"/>
          </a:xfrm>
          <a:prstGeom prst="rect">
            <a:avLst/>
          </a:prstGeom>
        </p:spPr>
      </p:pic>
      <p:sp>
        <p:nvSpPr>
          <p:cNvPr id="6" name="矩形 5"/>
          <p:cNvSpPr/>
          <p:nvPr/>
        </p:nvSpPr>
        <p:spPr>
          <a:xfrm>
            <a:off x="1973325" y="1199925"/>
            <a:ext cx="6894630" cy="738664"/>
          </a:xfrm>
          <a:prstGeom prst="rect">
            <a:avLst/>
          </a:prstGeom>
        </p:spPr>
        <p:txBody>
          <a:bodyPr wrap="square">
            <a:spAutoFit/>
          </a:bodyPr>
          <a:lstStyle/>
          <a:p>
            <a:r>
              <a:rPr lang="zh-TW" altLang="en-US" dirty="0"/>
              <a:t>The 80% of classes in our system with WMC lower than 10, it represents the complexity of our system is quite low. The highest WMC in our system is 50, it’s a great representative for a well-function system.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DIT</a:t>
            </a:r>
            <a:endParaRPr lang="zh-TW" altLang="zh-TW" sz="2000" b="1" dirty="0">
              <a:solidFill>
                <a:schemeClr val="dk2"/>
              </a:solidFill>
              <a:latin typeface="Microsoft JhengHei"/>
              <a:ea typeface="Microsoft JhengHei"/>
              <a:cs typeface="Microsoft JhengHei"/>
            </a:endParaRPr>
          </a:p>
        </p:txBody>
      </p:sp>
      <p:pic>
        <p:nvPicPr>
          <p:cNvPr id="3" name="圖片 2"/>
          <p:cNvPicPr>
            <a:picLocks noChangeAspect="1"/>
          </p:cNvPicPr>
          <p:nvPr/>
        </p:nvPicPr>
        <p:blipFill>
          <a:blip r:embed="rId3"/>
          <a:stretch>
            <a:fillRect/>
          </a:stretch>
        </p:blipFill>
        <p:spPr>
          <a:xfrm>
            <a:off x="2193490" y="1938589"/>
            <a:ext cx="6198469" cy="2925390"/>
          </a:xfrm>
          <a:prstGeom prst="rect">
            <a:avLst/>
          </a:prstGeom>
        </p:spPr>
      </p:pic>
      <p:sp>
        <p:nvSpPr>
          <p:cNvPr id="2" name="矩形 1"/>
          <p:cNvSpPr/>
          <p:nvPr/>
        </p:nvSpPr>
        <p:spPr>
          <a:xfrm>
            <a:off x="1973324" y="1174899"/>
            <a:ext cx="6929135" cy="738664"/>
          </a:xfrm>
          <a:prstGeom prst="rect">
            <a:avLst/>
          </a:prstGeom>
        </p:spPr>
        <p:txBody>
          <a:bodyPr wrap="square">
            <a:spAutoFit/>
          </a:bodyPr>
          <a:lstStyle/>
          <a:p>
            <a:r>
              <a:rPr lang="zh-TW" altLang="en-US" dirty="0"/>
              <a:t>We can see that most of the DIT is not so high, so the behavior in each class is less affected, because the parent class of a class might redefine some methods used to implement this class. </a:t>
            </a:r>
          </a:p>
        </p:txBody>
      </p:sp>
    </p:spTree>
    <p:extLst>
      <p:ext uri="{BB962C8B-B14F-4D97-AF65-F5344CB8AC3E}">
        <p14:creationId xmlns:p14="http://schemas.microsoft.com/office/powerpoint/2010/main" val="728348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NOC</a:t>
            </a:r>
            <a:endParaRPr lang="zh-TW" altLang="zh-TW" sz="2000" b="1" dirty="0">
              <a:solidFill>
                <a:schemeClr val="dk2"/>
              </a:solidFill>
              <a:latin typeface="Microsoft JhengHei"/>
              <a:ea typeface="Microsoft JhengHei"/>
              <a:cs typeface="Microsoft JhengHei"/>
            </a:endParaRPr>
          </a:p>
        </p:txBody>
      </p:sp>
      <p:pic>
        <p:nvPicPr>
          <p:cNvPr id="2" name="圖片 1"/>
          <p:cNvPicPr>
            <a:picLocks noChangeAspect="1"/>
          </p:cNvPicPr>
          <p:nvPr/>
        </p:nvPicPr>
        <p:blipFill>
          <a:blip r:embed="rId3"/>
          <a:stretch>
            <a:fillRect/>
          </a:stretch>
        </p:blipFill>
        <p:spPr>
          <a:xfrm>
            <a:off x="2164586" y="1973095"/>
            <a:ext cx="6256277" cy="2964139"/>
          </a:xfrm>
          <a:prstGeom prst="rect">
            <a:avLst/>
          </a:prstGeom>
        </p:spPr>
      </p:pic>
      <p:sp>
        <p:nvSpPr>
          <p:cNvPr id="3" name="矩形 2"/>
          <p:cNvSpPr/>
          <p:nvPr/>
        </p:nvSpPr>
        <p:spPr>
          <a:xfrm>
            <a:off x="1973324" y="1199925"/>
            <a:ext cx="6929135" cy="738664"/>
          </a:xfrm>
          <a:prstGeom prst="rect">
            <a:avLst/>
          </a:prstGeom>
        </p:spPr>
        <p:txBody>
          <a:bodyPr wrap="square">
            <a:spAutoFit/>
          </a:bodyPr>
          <a:lstStyle/>
          <a:p>
            <a:r>
              <a:rPr lang="zh-TW" altLang="en-US" dirty="0"/>
              <a:t>As the chart above, the values of NOC in our system most are 0, that means the subclasses are affected less by super classes in our system. Therefore, our system performs well on NOC.</a:t>
            </a:r>
          </a:p>
        </p:txBody>
      </p:sp>
    </p:spTree>
    <p:extLst>
      <p:ext uri="{BB962C8B-B14F-4D97-AF65-F5344CB8AC3E}">
        <p14:creationId xmlns:p14="http://schemas.microsoft.com/office/powerpoint/2010/main" val="1107344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CBO</a:t>
            </a:r>
            <a:endParaRPr lang="zh-TW" altLang="zh-TW" sz="2000" b="1" dirty="0">
              <a:solidFill>
                <a:schemeClr val="dk2"/>
              </a:solidFill>
              <a:latin typeface="Microsoft JhengHei"/>
              <a:ea typeface="Microsoft JhengHei"/>
              <a:cs typeface="Microsoft JhengHei"/>
            </a:endParaRPr>
          </a:p>
        </p:txBody>
      </p:sp>
      <p:pic>
        <p:nvPicPr>
          <p:cNvPr id="4" name="圖片 3"/>
          <p:cNvPicPr>
            <a:picLocks noChangeAspect="1"/>
          </p:cNvPicPr>
          <p:nvPr/>
        </p:nvPicPr>
        <p:blipFill>
          <a:blip r:embed="rId3"/>
          <a:stretch>
            <a:fillRect/>
          </a:stretch>
        </p:blipFill>
        <p:spPr>
          <a:xfrm>
            <a:off x="2043817" y="1754756"/>
            <a:ext cx="6497815" cy="3072610"/>
          </a:xfrm>
          <a:prstGeom prst="rect">
            <a:avLst/>
          </a:prstGeom>
        </p:spPr>
      </p:pic>
      <p:sp>
        <p:nvSpPr>
          <p:cNvPr id="7" name="矩形 6"/>
          <p:cNvSpPr/>
          <p:nvPr/>
        </p:nvSpPr>
        <p:spPr>
          <a:xfrm>
            <a:off x="1973325" y="1199925"/>
            <a:ext cx="6863282" cy="523220"/>
          </a:xfrm>
          <a:prstGeom prst="rect">
            <a:avLst/>
          </a:prstGeom>
        </p:spPr>
        <p:txBody>
          <a:bodyPr wrap="square">
            <a:spAutoFit/>
          </a:bodyPr>
          <a:lstStyle/>
          <a:p>
            <a:r>
              <a:rPr lang="zh-TW" altLang="en-US" dirty="0"/>
              <a:t>We can see the most of the CBO is not high here, so it is easier to understand, test, maintain and reuse class. However, the larger the CBO, the harder it is to test.</a:t>
            </a:r>
          </a:p>
        </p:txBody>
      </p:sp>
    </p:spTree>
    <p:extLst>
      <p:ext uri="{BB962C8B-B14F-4D97-AF65-F5344CB8AC3E}">
        <p14:creationId xmlns:p14="http://schemas.microsoft.com/office/powerpoint/2010/main" val="1459180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RFC</a:t>
            </a:r>
            <a:endParaRPr lang="zh-TW" altLang="zh-TW" sz="2000" b="1" dirty="0">
              <a:solidFill>
                <a:schemeClr val="dk2"/>
              </a:solidFill>
              <a:latin typeface="Microsoft JhengHei"/>
              <a:ea typeface="Microsoft JhengHei"/>
              <a:cs typeface="Microsoft JhengHei"/>
            </a:endParaRPr>
          </a:p>
        </p:txBody>
      </p:sp>
      <p:pic>
        <p:nvPicPr>
          <p:cNvPr id="3" name="圖片 2"/>
          <p:cNvPicPr>
            <a:picLocks noChangeAspect="1"/>
          </p:cNvPicPr>
          <p:nvPr/>
        </p:nvPicPr>
        <p:blipFill>
          <a:blip r:embed="rId3"/>
          <a:stretch>
            <a:fillRect/>
          </a:stretch>
        </p:blipFill>
        <p:spPr>
          <a:xfrm>
            <a:off x="2659754" y="1938589"/>
            <a:ext cx="5265942" cy="3044147"/>
          </a:xfrm>
          <a:prstGeom prst="rect">
            <a:avLst/>
          </a:prstGeom>
        </p:spPr>
      </p:pic>
      <p:sp>
        <p:nvSpPr>
          <p:cNvPr id="2" name="矩形 1"/>
          <p:cNvSpPr/>
          <p:nvPr/>
        </p:nvSpPr>
        <p:spPr>
          <a:xfrm>
            <a:off x="1973325" y="1199925"/>
            <a:ext cx="6953310" cy="738664"/>
          </a:xfrm>
          <a:prstGeom prst="rect">
            <a:avLst/>
          </a:prstGeom>
        </p:spPr>
        <p:txBody>
          <a:bodyPr wrap="square">
            <a:spAutoFit/>
          </a:bodyPr>
          <a:lstStyle/>
          <a:p>
            <a:r>
              <a:rPr lang="zh-TW" altLang="en-US" dirty="0"/>
              <a:t>Most of our class with the RFC lower than 17, because they have less complex relationship. If the RFC is high, then it will take more time to understand and setup the test cases. </a:t>
            </a:r>
          </a:p>
        </p:txBody>
      </p:sp>
    </p:spTree>
    <p:extLst>
      <p:ext uri="{BB962C8B-B14F-4D97-AF65-F5344CB8AC3E}">
        <p14:creationId xmlns:p14="http://schemas.microsoft.com/office/powerpoint/2010/main" val="255025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State</a:t>
            </a:r>
            <a:endParaRPr lang="zh-TW" altLang="zh-TW" sz="2000" b="1" dirty="0">
              <a:solidFill>
                <a:schemeClr val="dk2"/>
              </a:solidFill>
              <a:latin typeface="Microsoft JhengHei"/>
              <a:ea typeface="Microsoft JhengHei"/>
              <a:cs typeface="Microsoft JhengHei"/>
            </a:endParaRPr>
          </a:p>
          <a:p>
            <a:endParaRPr lang="zh-TW" altLang="zh-TW" sz="2000" b="1" dirty="0">
              <a:solidFill>
                <a:schemeClr val="dk2"/>
              </a:solidFill>
              <a:latin typeface="Microsoft JhengHei"/>
              <a:ea typeface="Microsoft JhengHei"/>
              <a:cs typeface="Microsoft JhengHei"/>
            </a:endParaRPr>
          </a:p>
          <a:p>
            <a:pPr marL="0" lvl="0" indent="0" algn="l" rtl="0">
              <a:spcBef>
                <a:spcPts val="0"/>
              </a:spcBef>
              <a:spcAft>
                <a:spcPts val="0"/>
              </a:spcAft>
              <a:buNone/>
            </a:pPr>
            <a:endParaRPr sz="2000" b="1" dirty="0">
              <a:solidFill>
                <a:schemeClr val="dk2"/>
              </a:solidFill>
              <a:latin typeface="Microsoft JhengHei"/>
              <a:ea typeface="Microsoft JhengHei"/>
              <a:cs typeface="Microsoft JhengHei"/>
              <a:sym typeface="Microsoft JhengHei"/>
            </a:endParaRPr>
          </a:p>
        </p:txBody>
      </p:sp>
      <p:sp>
        <p:nvSpPr>
          <p:cNvPr id="15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There’ll be several states changes when the users are making a transfer. We want to let the users know which step they’re currently at, so we use the State Pattern to present the status change to user.</a:t>
            </a:r>
            <a:endParaRPr lang="zh-TW" altLang="zh-TW" sz="1600" dirty="0"/>
          </a:p>
        </p:txBody>
      </p:sp>
      <p:pic>
        <p:nvPicPr>
          <p:cNvPr id="6" name="圖片 5"/>
          <p:cNvPicPr/>
          <p:nvPr/>
        </p:nvPicPr>
        <p:blipFill>
          <a:blip r:embed="rId3">
            <a:extLst>
              <a:ext uri="{28A0092B-C50C-407E-A947-70E740481C1C}">
                <a14:useLocalDpi xmlns:a14="http://schemas.microsoft.com/office/drawing/2010/main" val="0"/>
              </a:ext>
            </a:extLst>
          </a:blip>
          <a:stretch>
            <a:fillRect/>
          </a:stretch>
        </p:blipFill>
        <p:spPr>
          <a:xfrm>
            <a:off x="1973325" y="2319502"/>
            <a:ext cx="6911595" cy="2196674"/>
          </a:xfrm>
          <a:prstGeom prst="rect">
            <a:avLst/>
          </a:prstGeom>
        </p:spPr>
      </p:pic>
    </p:spTree>
    <p:extLst>
      <p:ext uri="{BB962C8B-B14F-4D97-AF65-F5344CB8AC3E}">
        <p14:creationId xmlns:p14="http://schemas.microsoft.com/office/powerpoint/2010/main" val="2478796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LCOM</a:t>
            </a:r>
            <a:endParaRPr lang="zh-TW" altLang="zh-TW" sz="2000" b="1" dirty="0">
              <a:solidFill>
                <a:schemeClr val="dk2"/>
              </a:solidFill>
              <a:latin typeface="Microsoft JhengHei"/>
              <a:ea typeface="Microsoft JhengHei"/>
              <a:cs typeface="Microsoft JhengHei"/>
            </a:endParaRPr>
          </a:p>
        </p:txBody>
      </p:sp>
      <p:pic>
        <p:nvPicPr>
          <p:cNvPr id="2" name="圖片 1"/>
          <p:cNvPicPr>
            <a:picLocks noChangeAspect="1"/>
          </p:cNvPicPr>
          <p:nvPr/>
        </p:nvPicPr>
        <p:blipFill>
          <a:blip r:embed="rId3"/>
          <a:stretch>
            <a:fillRect/>
          </a:stretch>
        </p:blipFill>
        <p:spPr>
          <a:xfrm>
            <a:off x="1973325" y="1843915"/>
            <a:ext cx="6739354" cy="2965710"/>
          </a:xfrm>
          <a:prstGeom prst="rect">
            <a:avLst/>
          </a:prstGeom>
        </p:spPr>
      </p:pic>
      <p:sp>
        <p:nvSpPr>
          <p:cNvPr id="3" name="矩形 2"/>
          <p:cNvSpPr/>
          <p:nvPr/>
        </p:nvSpPr>
        <p:spPr>
          <a:xfrm>
            <a:off x="1973325" y="1199925"/>
            <a:ext cx="6860124" cy="523220"/>
          </a:xfrm>
          <a:prstGeom prst="rect">
            <a:avLst/>
          </a:prstGeom>
        </p:spPr>
        <p:txBody>
          <a:bodyPr wrap="square">
            <a:spAutoFit/>
          </a:bodyPr>
          <a:lstStyle/>
          <a:p>
            <a:r>
              <a:rPr lang="zh-TW" altLang="en-US" dirty="0"/>
              <a:t>LCOM is the lower the better. As the chart above, LCOM most are between -3 to 2, that means it is high cohesion. Therefore, this is a good design. </a:t>
            </a:r>
          </a:p>
        </p:txBody>
      </p:sp>
    </p:spTree>
    <p:extLst>
      <p:ext uri="{BB962C8B-B14F-4D97-AF65-F5344CB8AC3E}">
        <p14:creationId xmlns:p14="http://schemas.microsoft.com/office/powerpoint/2010/main" val="1843267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The number </a:t>
            </a:r>
            <a:r>
              <a:rPr lang="en-US" altLang="zh-TW" sz="2000" b="1" dirty="0">
                <a:solidFill>
                  <a:schemeClr val="dk2"/>
                </a:solidFill>
                <a:latin typeface="Microsoft JhengHei"/>
                <a:ea typeface="Microsoft JhengHei"/>
                <a:cs typeface="Microsoft JhengHei"/>
              </a:rPr>
              <a:t>of </a:t>
            </a:r>
            <a:r>
              <a:rPr lang="en-US" altLang="zh-TW" sz="2000" b="1" dirty="0" smtClean="0">
                <a:solidFill>
                  <a:schemeClr val="dk2"/>
                </a:solidFill>
                <a:latin typeface="Microsoft JhengHei"/>
                <a:ea typeface="Microsoft JhengHei"/>
                <a:cs typeface="Microsoft JhengHei"/>
              </a:rPr>
              <a:t>classes :</a:t>
            </a:r>
            <a:endParaRPr lang="zh-TW" altLang="zh-TW" sz="2000" b="1" dirty="0" smtClean="0">
              <a:solidFill>
                <a:schemeClr val="dk2"/>
              </a:solidFill>
              <a:latin typeface="Microsoft JhengHei"/>
              <a:ea typeface="Microsoft JhengHei"/>
              <a:cs typeface="Microsoft JhengHei"/>
            </a:endParaRPr>
          </a:p>
          <a:p>
            <a:endParaRPr lang="zh-TW" altLang="zh-TW" sz="2000" b="1" dirty="0">
              <a:solidFill>
                <a:schemeClr val="dk2"/>
              </a:solidFill>
              <a:latin typeface="Microsoft JhengHei"/>
              <a:ea typeface="Microsoft JhengHei"/>
              <a:cs typeface="Microsoft JhengHei"/>
            </a:endParaRPr>
          </a:p>
        </p:txBody>
      </p:sp>
      <p:sp>
        <p:nvSpPr>
          <p:cNvPr id="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We have 37 classes in our </a:t>
            </a:r>
            <a:r>
              <a:rPr lang="en-US" altLang="zh-TW" sz="1600" dirty="0" err="1"/>
              <a:t>ElePay</a:t>
            </a:r>
            <a:r>
              <a:rPr lang="en-US" altLang="zh-TW" sz="1600" dirty="0"/>
              <a:t> system.</a:t>
            </a:r>
            <a:endParaRPr lang="zh-TW" altLang="zh-TW" sz="1600" dirty="0"/>
          </a:p>
        </p:txBody>
      </p:sp>
      <p:sp>
        <p:nvSpPr>
          <p:cNvPr id="8" name="Google Shape;155;p18"/>
          <p:cNvSpPr txBox="1"/>
          <p:nvPr/>
        </p:nvSpPr>
        <p:spPr>
          <a:xfrm>
            <a:off x="1973425" y="2029551"/>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The number of inheritances :</a:t>
            </a:r>
            <a:endParaRPr lang="zh-TW" altLang="zh-TW" sz="2000" b="1" dirty="0" smtClean="0">
              <a:solidFill>
                <a:schemeClr val="dk2"/>
              </a:solidFill>
              <a:latin typeface="Microsoft JhengHei"/>
              <a:ea typeface="Microsoft JhengHei"/>
              <a:cs typeface="Microsoft JhengHei"/>
            </a:endParaRPr>
          </a:p>
          <a:p>
            <a:endParaRPr lang="zh-TW" altLang="zh-TW" sz="2000" b="1" dirty="0">
              <a:solidFill>
                <a:schemeClr val="dk2"/>
              </a:solidFill>
              <a:latin typeface="Microsoft JhengHei"/>
              <a:ea typeface="Microsoft JhengHei"/>
              <a:cs typeface="Microsoft JhengHei"/>
            </a:endParaRPr>
          </a:p>
        </p:txBody>
      </p:sp>
      <p:sp>
        <p:nvSpPr>
          <p:cNvPr id="9" name="Google Shape;156;p18"/>
          <p:cNvSpPr txBox="1"/>
          <p:nvPr/>
        </p:nvSpPr>
        <p:spPr>
          <a:xfrm>
            <a:off x="2300700" y="2539251"/>
            <a:ext cx="6843300" cy="729156"/>
          </a:xfrm>
          <a:prstGeom prst="rect">
            <a:avLst/>
          </a:prstGeom>
          <a:noFill/>
          <a:ln>
            <a:noFill/>
          </a:ln>
        </p:spPr>
        <p:txBody>
          <a:bodyPr spcFirstLastPara="1" wrap="square" lIns="91425" tIns="91425" rIns="91425" bIns="91425" anchor="t" anchorCtr="0">
            <a:noAutofit/>
          </a:bodyPr>
          <a:lstStyle/>
          <a:p>
            <a:r>
              <a:rPr lang="en-US" altLang="zh-TW" sz="1600" dirty="0"/>
              <a:t>There are 12 inheritance in our </a:t>
            </a:r>
            <a:r>
              <a:rPr lang="en-US" altLang="zh-TW" sz="1600" dirty="0" err="1"/>
              <a:t>ElePay</a:t>
            </a:r>
            <a:r>
              <a:rPr lang="en-US" altLang="zh-TW" sz="1600" dirty="0"/>
              <a:t> </a:t>
            </a:r>
            <a:r>
              <a:rPr lang="en-US" altLang="zh-TW" sz="1600" dirty="0" smtClean="0"/>
              <a:t>system, </a:t>
            </a:r>
            <a:r>
              <a:rPr lang="en-US" altLang="zh-TW" sz="1600" dirty="0"/>
              <a:t>that are </a:t>
            </a:r>
            <a:r>
              <a:rPr lang="en-US" altLang="zh-TW" sz="1600" dirty="0" err="1"/>
              <a:t>Verificate_Account</a:t>
            </a:r>
            <a:r>
              <a:rPr lang="zh-TW" altLang="en-US" sz="1600" dirty="0"/>
              <a:t>、</a:t>
            </a:r>
            <a:r>
              <a:rPr lang="en-US" altLang="zh-TW" sz="1600" dirty="0" err="1"/>
              <a:t>Verificate_CreditCard</a:t>
            </a:r>
            <a:r>
              <a:rPr lang="zh-TW" altLang="en-US" sz="1600" dirty="0"/>
              <a:t>、</a:t>
            </a:r>
            <a:r>
              <a:rPr lang="en-US" altLang="zh-TW" sz="1600" dirty="0" err="1" smtClean="0"/>
              <a:t>FirstStage</a:t>
            </a:r>
            <a:r>
              <a:rPr lang="en-US" altLang="zh-TW" sz="1600" dirty="0" smtClean="0"/>
              <a:t>…….(other)	</a:t>
            </a:r>
            <a:endParaRPr lang="zh-TW" altLang="zh-TW" sz="1600" dirty="0"/>
          </a:p>
        </p:txBody>
      </p:sp>
      <p:sp>
        <p:nvSpPr>
          <p:cNvPr id="10" name="Google Shape;155;p18"/>
          <p:cNvSpPr txBox="1"/>
          <p:nvPr/>
        </p:nvSpPr>
        <p:spPr>
          <a:xfrm>
            <a:off x="1973425" y="3526494"/>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The </a:t>
            </a:r>
            <a:r>
              <a:rPr lang="en-US" altLang="zh-TW" sz="2000" b="1" dirty="0">
                <a:solidFill>
                  <a:schemeClr val="dk2"/>
                </a:solidFill>
                <a:latin typeface="Microsoft JhengHei"/>
                <a:ea typeface="Microsoft JhengHei"/>
                <a:cs typeface="Microsoft JhengHei"/>
              </a:rPr>
              <a:t>number </a:t>
            </a:r>
            <a:r>
              <a:rPr lang="en-US" altLang="zh-TW" sz="2000" b="1" dirty="0" smtClean="0">
                <a:solidFill>
                  <a:schemeClr val="dk2"/>
                </a:solidFill>
                <a:latin typeface="Microsoft JhengHei"/>
                <a:ea typeface="Microsoft JhengHei"/>
                <a:cs typeface="Microsoft JhengHei"/>
              </a:rPr>
              <a:t>of aggregations</a:t>
            </a:r>
            <a:r>
              <a:rPr lang="zh-TW" altLang="en-US" sz="2000" b="1" dirty="0" smtClean="0">
                <a:solidFill>
                  <a:schemeClr val="dk2"/>
                </a:solidFill>
                <a:latin typeface="Microsoft JhengHei"/>
                <a:ea typeface="Microsoft JhengHei"/>
                <a:cs typeface="Microsoft JhengHei"/>
              </a:rPr>
              <a:t> </a:t>
            </a:r>
            <a:r>
              <a:rPr lang="en-US" altLang="zh-TW" sz="2000" b="1" dirty="0" smtClean="0">
                <a:solidFill>
                  <a:schemeClr val="dk2"/>
                </a:solidFill>
                <a:latin typeface="Microsoft JhengHei"/>
                <a:ea typeface="Microsoft JhengHei"/>
                <a:cs typeface="Microsoft JhengHei"/>
              </a:rPr>
              <a:t>:</a:t>
            </a:r>
            <a:endParaRPr lang="zh-TW" altLang="zh-TW" sz="2000" b="1" dirty="0" smtClean="0">
              <a:solidFill>
                <a:schemeClr val="dk2"/>
              </a:solidFill>
              <a:latin typeface="Microsoft JhengHei"/>
              <a:ea typeface="Microsoft JhengHei"/>
              <a:cs typeface="Microsoft JhengHei"/>
            </a:endParaRPr>
          </a:p>
          <a:p>
            <a:endParaRPr lang="zh-TW" altLang="zh-TW" sz="2000" b="1" dirty="0">
              <a:solidFill>
                <a:schemeClr val="dk2"/>
              </a:solidFill>
              <a:latin typeface="Microsoft JhengHei"/>
              <a:ea typeface="Microsoft JhengHei"/>
              <a:cs typeface="Microsoft JhengHei"/>
            </a:endParaRPr>
          </a:p>
        </p:txBody>
      </p:sp>
      <p:sp>
        <p:nvSpPr>
          <p:cNvPr id="11" name="Google Shape;156;p18"/>
          <p:cNvSpPr txBox="1"/>
          <p:nvPr/>
        </p:nvSpPr>
        <p:spPr>
          <a:xfrm>
            <a:off x="2300700" y="4139711"/>
            <a:ext cx="6843300" cy="1003789"/>
          </a:xfrm>
          <a:prstGeom prst="rect">
            <a:avLst/>
          </a:prstGeom>
          <a:noFill/>
          <a:ln>
            <a:noFill/>
          </a:ln>
        </p:spPr>
        <p:txBody>
          <a:bodyPr spcFirstLastPara="1" wrap="square" lIns="91425" tIns="91425" rIns="91425" bIns="91425" anchor="t" anchorCtr="0">
            <a:noAutofit/>
          </a:bodyPr>
          <a:lstStyle/>
          <a:p>
            <a:r>
              <a:rPr lang="en-US" altLang="zh-TW" sz="1600" dirty="0"/>
              <a:t>There are 3 aggregations in our </a:t>
            </a:r>
            <a:r>
              <a:rPr lang="en-US" altLang="zh-TW" sz="1600" dirty="0" err="1"/>
              <a:t>ElePay</a:t>
            </a:r>
            <a:r>
              <a:rPr lang="en-US" altLang="zh-TW" sz="1600" dirty="0"/>
              <a:t> system, that are </a:t>
            </a:r>
            <a:r>
              <a:rPr lang="en-US" altLang="zh-TW" sz="1600" dirty="0" smtClean="0"/>
              <a:t/>
            </a:r>
            <a:br>
              <a:rPr lang="en-US" altLang="zh-TW" sz="1600" dirty="0" smtClean="0"/>
            </a:br>
            <a:r>
              <a:rPr lang="en-US" altLang="zh-TW" sz="1600" dirty="0" err="1" smtClean="0"/>
              <a:t>ConnectDB</a:t>
            </a:r>
            <a:r>
              <a:rPr lang="zh-TW" altLang="en-US" sz="1600" dirty="0"/>
              <a:t>、</a:t>
            </a:r>
            <a:r>
              <a:rPr lang="en-US" altLang="zh-TW" sz="1600" dirty="0" err="1"/>
              <a:t>TransferControl</a:t>
            </a:r>
            <a:r>
              <a:rPr lang="zh-TW" altLang="en-US" sz="1600" dirty="0"/>
              <a:t>、</a:t>
            </a:r>
            <a:r>
              <a:rPr lang="en-US" altLang="zh-TW" sz="1600" dirty="0" err="1"/>
              <a:t>CareTaker</a:t>
            </a:r>
            <a:r>
              <a:rPr lang="en-US" altLang="zh-TW" sz="1600" dirty="0"/>
              <a:t>.</a:t>
            </a:r>
            <a:endParaRPr lang="zh-TW" altLang="zh-TW" sz="1600" dirty="0"/>
          </a:p>
        </p:txBody>
      </p:sp>
    </p:spTree>
    <p:extLst>
      <p:ext uri="{BB962C8B-B14F-4D97-AF65-F5344CB8AC3E}">
        <p14:creationId xmlns:p14="http://schemas.microsoft.com/office/powerpoint/2010/main" val="4196381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The number </a:t>
            </a:r>
            <a:r>
              <a:rPr lang="en-US" altLang="zh-TW" sz="2000" b="1" dirty="0">
                <a:solidFill>
                  <a:schemeClr val="dk2"/>
                </a:solidFill>
                <a:latin typeface="Microsoft JhengHei"/>
                <a:ea typeface="Microsoft JhengHei"/>
                <a:cs typeface="Microsoft JhengHei"/>
              </a:rPr>
              <a:t>of </a:t>
            </a:r>
            <a:r>
              <a:rPr lang="en-US" altLang="zh-TW" sz="2000" b="1" dirty="0" smtClean="0">
                <a:solidFill>
                  <a:schemeClr val="dk2"/>
                </a:solidFill>
                <a:latin typeface="Microsoft JhengHei"/>
                <a:ea typeface="Microsoft JhengHei"/>
                <a:cs typeface="Microsoft JhengHei"/>
              </a:rPr>
              <a:t>associations :</a:t>
            </a:r>
            <a:endParaRPr lang="zh-TW" altLang="zh-TW" sz="2000" b="1" dirty="0">
              <a:solidFill>
                <a:schemeClr val="dk2"/>
              </a:solidFill>
              <a:latin typeface="Microsoft JhengHei"/>
              <a:ea typeface="Microsoft JhengHei"/>
              <a:cs typeface="Microsoft JhengHei"/>
            </a:endParaRPr>
          </a:p>
          <a:p>
            <a:endParaRPr lang="zh-TW" altLang="zh-TW" sz="2000" b="1" dirty="0">
              <a:solidFill>
                <a:schemeClr val="dk2"/>
              </a:solidFill>
              <a:latin typeface="Microsoft JhengHei"/>
              <a:ea typeface="Microsoft JhengHei"/>
              <a:cs typeface="Microsoft JhengHei"/>
            </a:endParaRPr>
          </a:p>
        </p:txBody>
      </p:sp>
      <p:sp>
        <p:nvSpPr>
          <p:cNvPr id="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There are 28 associations in our </a:t>
            </a:r>
            <a:r>
              <a:rPr lang="en-US" altLang="zh-TW" sz="1600" dirty="0" err="1"/>
              <a:t>ElePay</a:t>
            </a:r>
            <a:r>
              <a:rPr lang="en-US" altLang="zh-TW" sz="1600" dirty="0"/>
              <a:t> System, that are </a:t>
            </a:r>
            <a:endParaRPr lang="en-US" altLang="zh-TW" sz="1600" dirty="0" smtClean="0"/>
          </a:p>
          <a:p>
            <a:r>
              <a:rPr lang="en-US" altLang="zh-TW" sz="1600" dirty="0" err="1" smtClean="0"/>
              <a:t>Verificate</a:t>
            </a:r>
            <a:r>
              <a:rPr lang="en-US" altLang="zh-TW" sz="1600" dirty="0" smtClean="0"/>
              <a:t> </a:t>
            </a:r>
            <a:r>
              <a:rPr lang="zh-TW" altLang="en-US" sz="1600" dirty="0" smtClean="0"/>
              <a:t>、 </a:t>
            </a:r>
            <a:r>
              <a:rPr lang="en-US" altLang="zh-TW" sz="1600" dirty="0" err="1" smtClean="0"/>
              <a:t>ComfirmTransInfoActivity</a:t>
            </a:r>
            <a:r>
              <a:rPr lang="zh-TW" altLang="en-US" sz="1600" dirty="0"/>
              <a:t>、</a:t>
            </a:r>
            <a:r>
              <a:rPr lang="en-US" altLang="zh-TW" sz="1600" dirty="0" err="1" smtClean="0"/>
              <a:t>CalculatingFeedback</a:t>
            </a:r>
            <a:r>
              <a:rPr lang="en-US" altLang="zh-TW" sz="1600" dirty="0" smtClean="0"/>
              <a:t>…. (other)</a:t>
            </a:r>
            <a:endParaRPr lang="zh-TW" altLang="zh-TW" sz="1600" dirty="0"/>
          </a:p>
        </p:txBody>
      </p:sp>
      <p:sp>
        <p:nvSpPr>
          <p:cNvPr id="8" name="Google Shape;155;p18"/>
          <p:cNvSpPr txBox="1"/>
          <p:nvPr/>
        </p:nvSpPr>
        <p:spPr>
          <a:xfrm>
            <a:off x="1973325" y="1908063"/>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a:solidFill>
                  <a:schemeClr val="dk2"/>
                </a:solidFill>
                <a:latin typeface="Microsoft JhengHei"/>
                <a:ea typeface="Microsoft JhengHei"/>
                <a:cs typeface="Microsoft JhengHei"/>
              </a:rPr>
              <a:t>Functions of your design for two </a:t>
            </a:r>
            <a:r>
              <a:rPr lang="en-US" altLang="zh-TW" sz="2000" b="1" dirty="0" smtClean="0">
                <a:solidFill>
                  <a:schemeClr val="dk2"/>
                </a:solidFill>
                <a:latin typeface="Microsoft JhengHei"/>
                <a:ea typeface="Microsoft JhengHei"/>
                <a:cs typeface="Microsoft JhengHei"/>
              </a:rPr>
              <a:t>teamwork :</a:t>
            </a:r>
            <a:endParaRPr lang="zh-TW" altLang="zh-TW" sz="2000" b="1" dirty="0">
              <a:solidFill>
                <a:schemeClr val="dk2"/>
              </a:solidFill>
              <a:latin typeface="Microsoft JhengHei"/>
              <a:ea typeface="Microsoft JhengHei"/>
              <a:cs typeface="Microsoft JhengHei"/>
            </a:endParaRPr>
          </a:p>
        </p:txBody>
      </p:sp>
      <p:sp>
        <p:nvSpPr>
          <p:cNvPr id="9" name="Google Shape;156;p18"/>
          <p:cNvSpPr txBox="1"/>
          <p:nvPr/>
        </p:nvSpPr>
        <p:spPr>
          <a:xfrm>
            <a:off x="2300600" y="2417763"/>
            <a:ext cx="6843300" cy="2346162"/>
          </a:xfrm>
          <a:prstGeom prst="rect">
            <a:avLst/>
          </a:prstGeom>
          <a:noFill/>
          <a:ln>
            <a:noFill/>
          </a:ln>
        </p:spPr>
        <p:txBody>
          <a:bodyPr spcFirstLastPara="1" wrap="square" lIns="91425" tIns="91425" rIns="91425" bIns="91425" anchor="t" anchorCtr="0">
            <a:noAutofit/>
          </a:bodyPr>
          <a:lstStyle/>
          <a:p>
            <a:r>
              <a:rPr lang="en-US" altLang="zh-TW" sz="1600" dirty="0"/>
              <a:t>In teamwork2 we add additional functions like transfer can choose which way you want to pay and if you choose </a:t>
            </a:r>
            <a:r>
              <a:rPr lang="en-US" altLang="zh-TW" sz="1600" dirty="0" err="1"/>
              <a:t>creditCard</a:t>
            </a:r>
            <a:r>
              <a:rPr lang="en-US" altLang="zh-TW" sz="1600" dirty="0"/>
              <a:t> , </a:t>
            </a:r>
            <a:endParaRPr lang="en-US" altLang="zh-TW" sz="1600" dirty="0" smtClean="0"/>
          </a:p>
          <a:p>
            <a:pPr marL="285750" indent="-285750">
              <a:buFont typeface="Arial" panose="020B0604020202020204" pitchFamily="34" charset="0"/>
              <a:buChar char="•"/>
            </a:pPr>
            <a:r>
              <a:rPr lang="en-US" altLang="zh-TW" sz="1600" dirty="0" smtClean="0"/>
              <a:t>You </a:t>
            </a:r>
            <a:r>
              <a:rPr lang="en-US" altLang="zh-TW" sz="1600" dirty="0"/>
              <a:t>can choose which card you want to </a:t>
            </a:r>
            <a:r>
              <a:rPr lang="en-US" altLang="zh-TW" sz="1600" dirty="0" smtClean="0"/>
              <a:t>pay</a:t>
            </a:r>
          </a:p>
          <a:p>
            <a:pPr marL="285750" indent="-285750">
              <a:buFont typeface="Arial" panose="020B0604020202020204" pitchFamily="34" charset="0"/>
              <a:buChar char="•"/>
            </a:pPr>
            <a:r>
              <a:rPr lang="en-US" altLang="zh-TW" sz="1600" dirty="0" smtClean="0"/>
              <a:t>You </a:t>
            </a:r>
            <a:r>
              <a:rPr lang="en-US" altLang="zh-TW" sz="1600" dirty="0"/>
              <a:t>can management your </a:t>
            </a:r>
            <a:r>
              <a:rPr lang="en-US" altLang="zh-TW" sz="1600" dirty="0" err="1"/>
              <a:t>creditCard</a:t>
            </a:r>
            <a:r>
              <a:rPr lang="en-US" altLang="zh-TW" sz="1600" dirty="0"/>
              <a:t>, add, remove, update</a:t>
            </a:r>
            <a:r>
              <a:rPr lang="en-US" altLang="zh-TW" sz="1600" dirty="0" smtClean="0"/>
              <a:t>…</a:t>
            </a:r>
          </a:p>
          <a:p>
            <a:pPr marL="285750" indent="-285750">
              <a:buFont typeface="Arial" panose="020B0604020202020204" pitchFamily="34" charset="0"/>
              <a:buChar char="•"/>
            </a:pPr>
            <a:r>
              <a:rPr lang="en-US" altLang="zh-TW" sz="1600" dirty="0" smtClean="0"/>
              <a:t>If </a:t>
            </a:r>
            <a:r>
              <a:rPr lang="en-US" altLang="zh-TW" sz="1600" dirty="0"/>
              <a:t>you did wrong, you can undo and redo the </a:t>
            </a:r>
            <a:r>
              <a:rPr lang="en-US" altLang="zh-TW" sz="1600" dirty="0" smtClean="0"/>
              <a:t>steps</a:t>
            </a:r>
          </a:p>
          <a:p>
            <a:pPr marL="285750" indent="-285750">
              <a:buFont typeface="Arial" panose="020B0604020202020204" pitchFamily="34" charset="0"/>
              <a:buChar char="•"/>
            </a:pPr>
            <a:r>
              <a:rPr lang="en-US" altLang="zh-TW" sz="1600" dirty="0" smtClean="0"/>
              <a:t>Transfer </a:t>
            </a:r>
            <a:r>
              <a:rPr lang="en-US" altLang="zh-TW" sz="1600" dirty="0"/>
              <a:t>add an AOTP verification </a:t>
            </a:r>
            <a:r>
              <a:rPr lang="en-US" altLang="zh-TW" sz="1600" dirty="0" smtClean="0"/>
              <a:t>process</a:t>
            </a:r>
          </a:p>
          <a:p>
            <a:pPr marL="285750" indent="-285750">
              <a:buFont typeface="Arial" panose="020B0604020202020204" pitchFamily="34" charset="0"/>
              <a:buChar char="•"/>
            </a:pPr>
            <a:r>
              <a:rPr lang="en-US" altLang="zh-TW" sz="1600" dirty="0" smtClean="0"/>
              <a:t>When </a:t>
            </a:r>
            <a:r>
              <a:rPr lang="en-US" altLang="zh-TW" sz="1600" dirty="0"/>
              <a:t>you </a:t>
            </a:r>
            <a:r>
              <a:rPr lang="en-US" altLang="zh-TW" sz="1600" dirty="0" smtClean="0"/>
              <a:t>in process</a:t>
            </a:r>
            <a:r>
              <a:rPr lang="en-US" altLang="zh-TW" sz="1600" dirty="0"/>
              <a:t>, </a:t>
            </a:r>
            <a:r>
              <a:rPr lang="en-US" altLang="zh-TW" sz="1600" dirty="0" smtClean="0"/>
              <a:t>the system </a:t>
            </a:r>
            <a:r>
              <a:rPr lang="en-US" altLang="zh-TW" sz="1600" dirty="0"/>
              <a:t>will display the transfer </a:t>
            </a:r>
            <a:r>
              <a:rPr lang="en-US" altLang="zh-TW" sz="1600" dirty="0" smtClean="0"/>
              <a:t>state</a:t>
            </a:r>
          </a:p>
          <a:p>
            <a:pPr marL="285750" indent="-285750">
              <a:buFont typeface="Arial" panose="020B0604020202020204" pitchFamily="34" charset="0"/>
              <a:buChar char="•"/>
            </a:pPr>
            <a:r>
              <a:rPr lang="en-US" altLang="zh-TW" sz="1600" dirty="0"/>
              <a:t>A</a:t>
            </a:r>
            <a:r>
              <a:rPr lang="en-US" altLang="zh-TW" sz="1600" dirty="0" smtClean="0"/>
              <a:t>t </a:t>
            </a:r>
            <a:r>
              <a:rPr lang="en-US" altLang="zh-TW" sz="1600" dirty="0"/>
              <a:t>the end, the system will display transfer </a:t>
            </a:r>
            <a:r>
              <a:rPr lang="en-US" altLang="zh-TW" sz="1600" dirty="0" smtClean="0"/>
              <a:t>detail </a:t>
            </a:r>
          </a:p>
          <a:p>
            <a:pPr marL="285750" indent="-285750">
              <a:buFont typeface="Arial" panose="020B0604020202020204" pitchFamily="34" charset="0"/>
              <a:buChar char="•"/>
            </a:pPr>
            <a:r>
              <a:rPr lang="en-US" altLang="zh-TW" sz="1600" dirty="0" smtClean="0"/>
              <a:t>It </a:t>
            </a:r>
            <a:r>
              <a:rPr lang="en-US" altLang="zh-TW" sz="1600" dirty="0"/>
              <a:t>can count how many credit card you have.</a:t>
            </a:r>
          </a:p>
        </p:txBody>
      </p:sp>
    </p:spTree>
    <p:extLst>
      <p:ext uri="{BB962C8B-B14F-4D97-AF65-F5344CB8AC3E}">
        <p14:creationId xmlns:p14="http://schemas.microsoft.com/office/powerpoint/2010/main" val="584472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Three </a:t>
            </a:r>
            <a:r>
              <a:rPr lang="en-US" altLang="zh-TW" sz="2000" b="1" dirty="0">
                <a:solidFill>
                  <a:schemeClr val="dk2"/>
                </a:solidFill>
                <a:latin typeface="Microsoft JhengHei"/>
                <a:ea typeface="Microsoft JhengHei"/>
                <a:cs typeface="Microsoft JhengHei"/>
              </a:rPr>
              <a:t>pieces of the needed changes </a:t>
            </a:r>
            <a:endParaRPr lang="zh-TW" altLang="zh-TW" sz="2000" b="1" dirty="0">
              <a:solidFill>
                <a:schemeClr val="dk2"/>
              </a:solidFill>
              <a:latin typeface="Microsoft JhengHei"/>
              <a:ea typeface="Microsoft JhengHei"/>
              <a:cs typeface="Microsoft JhengHei"/>
            </a:endParaRPr>
          </a:p>
        </p:txBody>
      </p:sp>
      <p:sp>
        <p:nvSpPr>
          <p:cNvPr id="6" name="Google Shape;156;p18"/>
          <p:cNvSpPr txBox="1"/>
          <p:nvPr/>
        </p:nvSpPr>
        <p:spPr>
          <a:xfrm>
            <a:off x="2300600" y="1609343"/>
            <a:ext cx="6843300" cy="3345081"/>
          </a:xfrm>
          <a:prstGeom prst="rect">
            <a:avLst/>
          </a:prstGeom>
          <a:noFill/>
          <a:ln>
            <a:noFill/>
          </a:ln>
        </p:spPr>
        <p:txBody>
          <a:bodyPr spcFirstLastPara="1" wrap="square" lIns="91425" tIns="91425" rIns="91425" bIns="91425" anchor="t" anchorCtr="0">
            <a:noAutofit/>
          </a:bodyPr>
          <a:lstStyle/>
          <a:p>
            <a:pPr marL="342900" indent="-342900">
              <a:buAutoNum type="arabicPeriod"/>
            </a:pPr>
            <a:r>
              <a:rPr lang="en-US" altLang="zh-TW" sz="1600" dirty="0" smtClean="0"/>
              <a:t>The </a:t>
            </a:r>
            <a:r>
              <a:rPr lang="en-US" altLang="zh-TW" sz="1600" dirty="0"/>
              <a:t>first pieces</a:t>
            </a:r>
            <a:r>
              <a:rPr lang="en-US" altLang="zh-TW" sz="1600" dirty="0" smtClean="0"/>
              <a:t>:</a:t>
            </a:r>
          </a:p>
          <a:p>
            <a:pPr marL="342900" indent="-342900">
              <a:buAutoNum type="arabicPeriod"/>
            </a:pPr>
            <a:endParaRPr lang="en-US" altLang="zh-TW" sz="1600" dirty="0"/>
          </a:p>
          <a:p>
            <a:r>
              <a:rPr lang="en-US" altLang="zh-TW" sz="1600" dirty="0" err="1"/>
              <a:t>TranferControl</a:t>
            </a:r>
            <a:r>
              <a:rPr lang="en-US" altLang="zh-TW" sz="1600" dirty="0"/>
              <a:t> </a:t>
            </a:r>
            <a:r>
              <a:rPr lang="en-US" altLang="zh-TW" sz="1600" dirty="0" smtClean="0"/>
              <a:t>depends </a:t>
            </a:r>
            <a:r>
              <a:rPr lang="en-US" altLang="zh-TW" sz="1600" dirty="0"/>
              <a:t>on </a:t>
            </a:r>
            <a:r>
              <a:rPr lang="en-US" altLang="zh-TW" sz="1600" dirty="0" err="1"/>
              <a:t>TransferState</a:t>
            </a:r>
            <a:r>
              <a:rPr lang="en-US" altLang="zh-TW" sz="1600" dirty="0"/>
              <a:t>, </a:t>
            </a:r>
            <a:endParaRPr lang="en-US" altLang="zh-TW" sz="1600" dirty="0" smtClean="0"/>
          </a:p>
          <a:p>
            <a:r>
              <a:rPr lang="en-US" altLang="zh-TW" sz="1600" dirty="0" smtClean="0"/>
              <a:t>so </a:t>
            </a:r>
            <a:r>
              <a:rPr lang="en-US" altLang="zh-TW" sz="1600" dirty="0"/>
              <a:t>if </a:t>
            </a:r>
            <a:r>
              <a:rPr lang="en-US" altLang="zh-TW" sz="1600" dirty="0" err="1"/>
              <a:t>TransferState</a:t>
            </a:r>
            <a:r>
              <a:rPr lang="en-US" altLang="zh-TW" sz="1600" dirty="0"/>
              <a:t> change, </a:t>
            </a:r>
            <a:r>
              <a:rPr lang="en-US" altLang="zh-TW" sz="1600" dirty="0" err="1"/>
              <a:t>TranferControl</a:t>
            </a:r>
            <a:r>
              <a:rPr lang="en-US" altLang="zh-TW" sz="1600" dirty="0"/>
              <a:t> will change.</a:t>
            </a:r>
          </a:p>
          <a:p>
            <a:endParaRPr lang="en-US" altLang="zh-TW" sz="1600" dirty="0" smtClean="0"/>
          </a:p>
          <a:p>
            <a:r>
              <a:rPr lang="en-US" altLang="zh-TW" sz="1600" dirty="0" smtClean="0"/>
              <a:t>For </a:t>
            </a:r>
            <a:r>
              <a:rPr lang="en-US" altLang="zh-TW" sz="1600" dirty="0"/>
              <a:t>example, </a:t>
            </a:r>
            <a:endParaRPr lang="en-US" altLang="zh-TW" sz="1600" dirty="0" smtClean="0"/>
          </a:p>
          <a:p>
            <a:r>
              <a:rPr lang="en-US" altLang="zh-TW" sz="1600" dirty="0" smtClean="0"/>
              <a:t>if </a:t>
            </a:r>
            <a:r>
              <a:rPr lang="en-US" altLang="zh-TW" sz="1600" dirty="0"/>
              <a:t>we add a </a:t>
            </a:r>
            <a:r>
              <a:rPr lang="en-US" altLang="zh-TW" sz="1600" dirty="0" err="1"/>
              <a:t>longClick</a:t>
            </a:r>
            <a:r>
              <a:rPr lang="en-US" altLang="zh-TW" sz="1600" dirty="0"/>
              <a:t>() method in </a:t>
            </a:r>
            <a:r>
              <a:rPr lang="en-US" altLang="zh-TW" sz="1600" dirty="0" err="1"/>
              <a:t>TransferState</a:t>
            </a:r>
            <a:r>
              <a:rPr lang="en-US" altLang="zh-TW" sz="1600" dirty="0"/>
              <a:t>, </a:t>
            </a:r>
            <a:endParaRPr lang="en-US" altLang="zh-TW" sz="1600" dirty="0" smtClean="0"/>
          </a:p>
          <a:p>
            <a:r>
              <a:rPr lang="en-US" altLang="zh-TW" sz="1600" dirty="0" smtClean="0"/>
              <a:t>then </a:t>
            </a:r>
            <a:r>
              <a:rPr lang="en-US" altLang="zh-TW" sz="1600" dirty="0" err="1"/>
              <a:t>TransferControl</a:t>
            </a:r>
            <a:r>
              <a:rPr lang="en-US" altLang="zh-TW" sz="1600" dirty="0"/>
              <a:t> need to add a </a:t>
            </a:r>
            <a:r>
              <a:rPr lang="en-US" altLang="zh-TW" sz="1600" dirty="0" err="1"/>
              <a:t>longClick</a:t>
            </a:r>
            <a:r>
              <a:rPr lang="en-US" altLang="zh-TW" sz="1600" dirty="0"/>
              <a:t>() method too.</a:t>
            </a:r>
            <a:endParaRPr lang="zh-TW" altLang="zh-TW"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Three </a:t>
            </a:r>
            <a:r>
              <a:rPr lang="en-US" altLang="zh-TW" sz="2000" b="1" dirty="0">
                <a:solidFill>
                  <a:schemeClr val="dk2"/>
                </a:solidFill>
                <a:latin typeface="Microsoft JhengHei"/>
                <a:ea typeface="Microsoft JhengHei"/>
                <a:cs typeface="Microsoft JhengHei"/>
              </a:rPr>
              <a:t>pieces of the needed changes </a:t>
            </a:r>
            <a:endParaRPr lang="zh-TW" altLang="zh-TW" sz="2000" b="1" dirty="0">
              <a:solidFill>
                <a:schemeClr val="dk2"/>
              </a:solidFill>
              <a:latin typeface="Microsoft JhengHei"/>
              <a:ea typeface="Microsoft JhengHei"/>
              <a:cs typeface="Microsoft JhengHei"/>
            </a:endParaRPr>
          </a:p>
        </p:txBody>
      </p:sp>
      <p:sp>
        <p:nvSpPr>
          <p:cNvPr id="6" name="Google Shape;156;p18"/>
          <p:cNvSpPr txBox="1"/>
          <p:nvPr/>
        </p:nvSpPr>
        <p:spPr>
          <a:xfrm>
            <a:off x="2300600" y="1609343"/>
            <a:ext cx="6843300" cy="3345081"/>
          </a:xfrm>
          <a:prstGeom prst="rect">
            <a:avLst/>
          </a:prstGeom>
          <a:noFill/>
          <a:ln>
            <a:noFill/>
          </a:ln>
        </p:spPr>
        <p:txBody>
          <a:bodyPr spcFirstLastPara="1" wrap="square" lIns="91425" tIns="91425" rIns="91425" bIns="91425" anchor="t" anchorCtr="0">
            <a:noAutofit/>
          </a:bodyPr>
          <a:lstStyle/>
          <a:p>
            <a:r>
              <a:rPr lang="en-US" altLang="zh-TW" sz="1600" dirty="0" smtClean="0"/>
              <a:t>2.</a:t>
            </a:r>
            <a:r>
              <a:rPr lang="zh-TW" altLang="en-US" sz="1600" dirty="0" smtClean="0"/>
              <a:t>　</a:t>
            </a:r>
            <a:r>
              <a:rPr lang="en-US" altLang="zh-TW" sz="1600" dirty="0" smtClean="0"/>
              <a:t>The </a:t>
            </a:r>
            <a:r>
              <a:rPr lang="en-US" altLang="zh-TW" sz="1600" dirty="0"/>
              <a:t>second pieces</a:t>
            </a:r>
            <a:r>
              <a:rPr lang="en-US" altLang="zh-TW" sz="1600" dirty="0" smtClean="0"/>
              <a:t>:</a:t>
            </a:r>
            <a:br>
              <a:rPr lang="en-US" altLang="zh-TW" sz="1600" dirty="0" smtClean="0"/>
            </a:br>
            <a:endParaRPr lang="en-US" altLang="zh-TW" sz="1600" dirty="0"/>
          </a:p>
          <a:p>
            <a:r>
              <a:rPr lang="en-US" altLang="zh-TW" sz="1600" dirty="0" err="1" smtClean="0"/>
              <a:t>SettingUpTransferInformation</a:t>
            </a:r>
            <a:r>
              <a:rPr lang="en-US" altLang="zh-TW" sz="1600" dirty="0" smtClean="0"/>
              <a:t> </a:t>
            </a:r>
            <a:r>
              <a:rPr lang="en-US" altLang="zh-TW" sz="1600" dirty="0"/>
              <a:t>depends on </a:t>
            </a:r>
            <a:r>
              <a:rPr lang="en-US" altLang="zh-TW" sz="1600" dirty="0" err="1"/>
              <a:t>TransferProcedure</a:t>
            </a:r>
            <a:r>
              <a:rPr lang="en-US" altLang="zh-TW" sz="1600" dirty="0"/>
              <a:t>, </a:t>
            </a:r>
            <a:endParaRPr lang="en-US" altLang="zh-TW" sz="1600" dirty="0" smtClean="0"/>
          </a:p>
          <a:p>
            <a:r>
              <a:rPr lang="en-US" altLang="zh-TW" sz="1600" dirty="0" smtClean="0"/>
              <a:t>and </a:t>
            </a:r>
            <a:r>
              <a:rPr lang="en-US" altLang="zh-TW" sz="1600" dirty="0" err="1"/>
              <a:t>TransferProcedure</a:t>
            </a:r>
            <a:r>
              <a:rPr lang="en-US" altLang="zh-TW" sz="1600" dirty="0"/>
              <a:t> depends on </a:t>
            </a:r>
            <a:r>
              <a:rPr lang="en-US" altLang="zh-TW" sz="1600" dirty="0" err="1"/>
              <a:t>TransferState</a:t>
            </a:r>
            <a:r>
              <a:rPr lang="en-US" altLang="zh-TW" sz="1600" dirty="0"/>
              <a:t>, </a:t>
            </a:r>
            <a:endParaRPr lang="en-US" altLang="zh-TW" sz="1600" dirty="0" smtClean="0"/>
          </a:p>
          <a:p>
            <a:endParaRPr lang="en-US" altLang="zh-TW" sz="1600" dirty="0" smtClean="0"/>
          </a:p>
          <a:p>
            <a:r>
              <a:rPr lang="en-US" altLang="zh-TW" sz="1600" dirty="0" smtClean="0"/>
              <a:t>so </a:t>
            </a:r>
            <a:r>
              <a:rPr lang="en-US" altLang="zh-TW" sz="1600" dirty="0"/>
              <a:t>if </a:t>
            </a:r>
            <a:r>
              <a:rPr lang="en-US" altLang="zh-TW" sz="1600" dirty="0" err="1"/>
              <a:t>TransferState</a:t>
            </a:r>
            <a:r>
              <a:rPr lang="en-US" altLang="zh-TW" sz="1600" dirty="0"/>
              <a:t> change, </a:t>
            </a:r>
            <a:endParaRPr lang="en-US" altLang="zh-TW" sz="1600" dirty="0" smtClean="0"/>
          </a:p>
          <a:p>
            <a:r>
              <a:rPr lang="en-US" altLang="zh-TW" sz="1600" dirty="0" err="1" smtClean="0"/>
              <a:t>TransferProcedure</a:t>
            </a:r>
            <a:r>
              <a:rPr lang="en-US" altLang="zh-TW" sz="1600" dirty="0" smtClean="0"/>
              <a:t> </a:t>
            </a:r>
            <a:r>
              <a:rPr lang="en-US" altLang="zh-TW" sz="1600" dirty="0"/>
              <a:t>and </a:t>
            </a:r>
            <a:r>
              <a:rPr lang="en-US" altLang="zh-TW" sz="1600" dirty="0" err="1"/>
              <a:t>SettingUpTransferInformation</a:t>
            </a:r>
            <a:r>
              <a:rPr lang="en-US" altLang="zh-TW" sz="1600" dirty="0"/>
              <a:t> will changes</a:t>
            </a:r>
            <a:r>
              <a:rPr lang="en-US" altLang="zh-TW" sz="1600" dirty="0" smtClean="0"/>
              <a:t>.</a:t>
            </a:r>
          </a:p>
          <a:p>
            <a:endParaRPr lang="en-US" altLang="zh-TW" sz="1600" dirty="0"/>
          </a:p>
          <a:p>
            <a:r>
              <a:rPr lang="en-US" altLang="zh-TW" sz="1600" dirty="0"/>
              <a:t>For example, </a:t>
            </a:r>
            <a:endParaRPr lang="en-US" altLang="zh-TW" sz="1600" dirty="0" smtClean="0"/>
          </a:p>
          <a:p>
            <a:r>
              <a:rPr lang="en-US" altLang="zh-TW" sz="1600" dirty="0" smtClean="0"/>
              <a:t>if </a:t>
            </a:r>
            <a:r>
              <a:rPr lang="en-US" altLang="zh-TW" sz="1600" dirty="0"/>
              <a:t>we add a </a:t>
            </a:r>
            <a:r>
              <a:rPr lang="en-US" altLang="zh-TW" sz="1600" dirty="0" err="1"/>
              <a:t>pressCancel</a:t>
            </a:r>
            <a:r>
              <a:rPr lang="en-US" altLang="zh-TW" sz="1600" dirty="0"/>
              <a:t>() method in </a:t>
            </a:r>
            <a:r>
              <a:rPr lang="en-US" altLang="zh-TW" sz="1600" dirty="0" err="1"/>
              <a:t>TransferProcedure</a:t>
            </a:r>
            <a:r>
              <a:rPr lang="en-US" altLang="zh-TW" sz="1600" dirty="0"/>
              <a:t>, </a:t>
            </a:r>
            <a:endParaRPr lang="en-US" altLang="zh-TW" sz="1600" dirty="0" smtClean="0"/>
          </a:p>
          <a:p>
            <a:r>
              <a:rPr lang="en-US" altLang="zh-TW" sz="1600" dirty="0" smtClean="0"/>
              <a:t>then </a:t>
            </a:r>
            <a:r>
              <a:rPr lang="en-US" altLang="zh-TW" sz="1600" dirty="0" err="1"/>
              <a:t>SettingUpTransferInformation</a:t>
            </a:r>
            <a:r>
              <a:rPr lang="en-US" altLang="zh-TW" sz="1600" dirty="0"/>
              <a:t> need to add a </a:t>
            </a:r>
            <a:r>
              <a:rPr lang="en-US" altLang="zh-TW" sz="1600" dirty="0" err="1"/>
              <a:t>pressCancel</a:t>
            </a:r>
            <a:r>
              <a:rPr lang="en-US" altLang="zh-TW" sz="1600" dirty="0"/>
              <a:t>() method.</a:t>
            </a:r>
            <a:endParaRPr lang="zh-TW" altLang="zh-TW" sz="1600" dirty="0"/>
          </a:p>
        </p:txBody>
      </p:sp>
    </p:spTree>
    <p:extLst>
      <p:ext uri="{BB962C8B-B14F-4D97-AF65-F5344CB8AC3E}">
        <p14:creationId xmlns:p14="http://schemas.microsoft.com/office/powerpoint/2010/main" val="1463296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Three </a:t>
            </a:r>
            <a:r>
              <a:rPr lang="en-US" altLang="zh-TW" sz="2000" b="1" dirty="0">
                <a:solidFill>
                  <a:schemeClr val="dk2"/>
                </a:solidFill>
                <a:latin typeface="Microsoft JhengHei"/>
                <a:ea typeface="Microsoft JhengHei"/>
                <a:cs typeface="Microsoft JhengHei"/>
              </a:rPr>
              <a:t>pieces of the needed changes </a:t>
            </a:r>
            <a:endParaRPr lang="zh-TW" altLang="zh-TW" sz="2000" b="1" dirty="0">
              <a:solidFill>
                <a:schemeClr val="dk2"/>
              </a:solidFill>
              <a:latin typeface="Microsoft JhengHei"/>
              <a:ea typeface="Microsoft JhengHei"/>
              <a:cs typeface="Microsoft JhengHei"/>
            </a:endParaRPr>
          </a:p>
        </p:txBody>
      </p:sp>
      <p:sp>
        <p:nvSpPr>
          <p:cNvPr id="6" name="Google Shape;156;p18"/>
          <p:cNvSpPr txBox="1"/>
          <p:nvPr/>
        </p:nvSpPr>
        <p:spPr>
          <a:xfrm>
            <a:off x="2300600" y="1609343"/>
            <a:ext cx="6843300" cy="3345081"/>
          </a:xfrm>
          <a:prstGeom prst="rect">
            <a:avLst/>
          </a:prstGeom>
          <a:noFill/>
          <a:ln>
            <a:noFill/>
          </a:ln>
        </p:spPr>
        <p:txBody>
          <a:bodyPr spcFirstLastPara="1" wrap="square" lIns="91425" tIns="91425" rIns="91425" bIns="91425" anchor="t" anchorCtr="0">
            <a:noAutofit/>
          </a:bodyPr>
          <a:lstStyle/>
          <a:p>
            <a:r>
              <a:rPr lang="en-US" altLang="zh-TW" sz="1600" dirty="0" smtClean="0"/>
              <a:t>3.</a:t>
            </a:r>
            <a:r>
              <a:rPr lang="zh-TW" altLang="en-US" sz="1600" dirty="0" smtClean="0"/>
              <a:t>　</a:t>
            </a:r>
            <a:r>
              <a:rPr lang="en-US" altLang="zh-TW" sz="1600" dirty="0"/>
              <a:t>The third pieces</a:t>
            </a:r>
            <a:r>
              <a:rPr lang="en-US" altLang="zh-TW" sz="1600" dirty="0" smtClean="0"/>
              <a:t>:</a:t>
            </a:r>
          </a:p>
          <a:p>
            <a:endParaRPr lang="en-US" altLang="zh-TW" sz="1600" dirty="0"/>
          </a:p>
          <a:p>
            <a:r>
              <a:rPr lang="en-US" altLang="zh-TW" sz="1600" dirty="0" err="1"/>
              <a:t>CreditCardIterator</a:t>
            </a:r>
            <a:r>
              <a:rPr lang="en-US" altLang="zh-TW" sz="1600" dirty="0"/>
              <a:t> depends on Iterator, so if Iterator changes, </a:t>
            </a:r>
            <a:r>
              <a:rPr lang="en-US" altLang="zh-TW" sz="1600" dirty="0" err="1"/>
              <a:t>CreditCardIterator</a:t>
            </a:r>
            <a:r>
              <a:rPr lang="en-US" altLang="zh-TW" sz="1600" dirty="0"/>
              <a:t> will change</a:t>
            </a:r>
            <a:r>
              <a:rPr lang="en-US" altLang="zh-TW" sz="1600" dirty="0" smtClean="0"/>
              <a:t>.</a:t>
            </a:r>
          </a:p>
          <a:p>
            <a:endParaRPr lang="en-US" altLang="zh-TW" sz="1600" dirty="0"/>
          </a:p>
          <a:p>
            <a:r>
              <a:rPr lang="en-US" altLang="zh-TW" sz="1600" dirty="0"/>
              <a:t>For example, </a:t>
            </a:r>
            <a:endParaRPr lang="en-US" altLang="zh-TW" sz="1600" dirty="0" smtClean="0"/>
          </a:p>
          <a:p>
            <a:r>
              <a:rPr lang="en-US" altLang="zh-TW" sz="1600" dirty="0" smtClean="0"/>
              <a:t>if </a:t>
            </a:r>
            <a:r>
              <a:rPr lang="en-US" altLang="zh-TW" sz="1600" dirty="0"/>
              <a:t>we add or remove a method, </a:t>
            </a:r>
            <a:endParaRPr lang="en-US" altLang="zh-TW" sz="1600" dirty="0" smtClean="0"/>
          </a:p>
          <a:p>
            <a:r>
              <a:rPr lang="en-US" altLang="zh-TW" sz="1600" dirty="0" smtClean="0"/>
              <a:t>then </a:t>
            </a:r>
            <a:r>
              <a:rPr lang="en-US" altLang="zh-TW" sz="1600" dirty="0" err="1"/>
              <a:t>CreditCardIterator</a:t>
            </a:r>
            <a:r>
              <a:rPr lang="en-US" altLang="zh-TW" sz="1600" dirty="0"/>
              <a:t> need to add or remove a method too..</a:t>
            </a:r>
            <a:endParaRPr lang="zh-TW" altLang="zh-TW" sz="1600" dirty="0"/>
          </a:p>
        </p:txBody>
      </p:sp>
    </p:spTree>
    <p:extLst>
      <p:ext uri="{BB962C8B-B14F-4D97-AF65-F5344CB8AC3E}">
        <p14:creationId xmlns:p14="http://schemas.microsoft.com/office/powerpoint/2010/main" val="3717418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solidFill>
                  <a:srgbClr val="84ACB6"/>
                </a:solidFill>
              </a:rPr>
              <a:t>THANK YOU</a:t>
            </a:r>
            <a:endParaRPr>
              <a:solidFill>
                <a:srgbClr val="84ACB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State (cont.)</a:t>
            </a:r>
            <a:endParaRPr lang="zh-TW" altLang="zh-TW" sz="2000" b="1" dirty="0">
              <a:solidFill>
                <a:schemeClr val="dk2"/>
              </a:solidFill>
              <a:latin typeface="Microsoft JhengHei"/>
              <a:ea typeface="Microsoft JhengHei"/>
              <a:cs typeface="Microsoft JhengHei"/>
            </a:endParaRPr>
          </a:p>
          <a:p>
            <a:endParaRPr lang="zh-TW" altLang="zh-TW" sz="2000" b="1" dirty="0">
              <a:solidFill>
                <a:schemeClr val="dk2"/>
              </a:solidFill>
              <a:latin typeface="Microsoft JhengHei"/>
              <a:ea typeface="Microsoft JhengHei"/>
              <a:cs typeface="Microsoft JhengHei"/>
            </a:endParaRPr>
          </a:p>
          <a:p>
            <a:pPr marL="0" lvl="0" indent="0" algn="l" rtl="0">
              <a:spcBef>
                <a:spcPts val="0"/>
              </a:spcBef>
              <a:spcAft>
                <a:spcPts val="0"/>
              </a:spcAft>
              <a:buNone/>
            </a:pPr>
            <a:endParaRPr sz="2000" b="1" dirty="0">
              <a:solidFill>
                <a:schemeClr val="dk2"/>
              </a:solidFill>
              <a:latin typeface="Microsoft JhengHei"/>
              <a:ea typeface="Microsoft JhengHei"/>
              <a:cs typeface="Microsoft JhengHei"/>
              <a:sym typeface="Microsoft JhengHei"/>
            </a:endParaRPr>
          </a:p>
        </p:txBody>
      </p:sp>
      <p:sp>
        <p:nvSpPr>
          <p:cNvPr id="15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We have </a:t>
            </a:r>
            <a:r>
              <a:rPr lang="en-US" altLang="zh-TW" sz="1600" u="sng" dirty="0"/>
              <a:t>five state</a:t>
            </a:r>
            <a:r>
              <a:rPr lang="en-US" altLang="zh-TW" sz="1600" dirty="0"/>
              <a:t> in </a:t>
            </a:r>
            <a:r>
              <a:rPr lang="en-US" altLang="zh-TW" sz="1600" dirty="0" smtClean="0"/>
              <a:t>Transaction</a:t>
            </a:r>
            <a:r>
              <a:rPr lang="zh-TW" altLang="en-US" sz="1600" dirty="0" smtClean="0"/>
              <a:t> </a:t>
            </a:r>
            <a:r>
              <a:rPr lang="en-US" altLang="zh-TW" sz="1600" dirty="0"/>
              <a:t>a</a:t>
            </a:r>
            <a:r>
              <a:rPr lang="en-US" altLang="zh-TW" sz="1600" dirty="0" smtClean="0"/>
              <a:t>nd </a:t>
            </a:r>
            <a:r>
              <a:rPr lang="en-US" altLang="zh-TW" sz="1600" dirty="0"/>
              <a:t>there’re </a:t>
            </a:r>
            <a:r>
              <a:rPr lang="en-US" altLang="zh-TW" sz="1600" u="sng" dirty="0"/>
              <a:t>four events</a:t>
            </a:r>
            <a:r>
              <a:rPr lang="en-US" altLang="zh-TW" sz="1600" dirty="0" smtClean="0"/>
              <a:t>:</a:t>
            </a:r>
            <a:endParaRPr lang="zh-TW" altLang="zh-TW" sz="1600" dirty="0"/>
          </a:p>
        </p:txBody>
      </p:sp>
      <p:graphicFrame>
        <p:nvGraphicFramePr>
          <p:cNvPr id="2" name="表格 1"/>
          <p:cNvGraphicFramePr>
            <a:graphicFrameLocks noGrp="1"/>
          </p:cNvGraphicFramePr>
          <p:nvPr>
            <p:extLst>
              <p:ext uri="{D42A27DB-BD31-4B8C-83A1-F6EECF244321}">
                <p14:modId xmlns:p14="http://schemas.microsoft.com/office/powerpoint/2010/main" val="1382209681"/>
              </p:ext>
            </p:extLst>
          </p:nvPr>
        </p:nvGraphicFramePr>
        <p:xfrm>
          <a:off x="1773629" y="2063441"/>
          <a:ext cx="6972522" cy="1988839"/>
        </p:xfrm>
        <a:graphic>
          <a:graphicData uri="http://schemas.openxmlformats.org/drawingml/2006/table">
            <a:tbl>
              <a:tblPr firstRow="1" firstCol="1" bandRow="1">
                <a:tableStyleId>{5C22544A-7EE6-4342-B048-85BDC9FD1C3A}</a:tableStyleId>
              </a:tblPr>
              <a:tblGrid>
                <a:gridCol w="917020">
                  <a:extLst>
                    <a:ext uri="{9D8B030D-6E8A-4147-A177-3AD203B41FA5}">
                      <a16:colId xmlns:a16="http://schemas.microsoft.com/office/drawing/2014/main" val="1434574776"/>
                    </a:ext>
                  </a:extLst>
                </a:gridCol>
                <a:gridCol w="1355834">
                  <a:extLst>
                    <a:ext uri="{9D8B030D-6E8A-4147-A177-3AD203B41FA5}">
                      <a16:colId xmlns:a16="http://schemas.microsoft.com/office/drawing/2014/main" val="1324862957"/>
                    </a:ext>
                  </a:extLst>
                </a:gridCol>
                <a:gridCol w="1324304">
                  <a:extLst>
                    <a:ext uri="{9D8B030D-6E8A-4147-A177-3AD203B41FA5}">
                      <a16:colId xmlns:a16="http://schemas.microsoft.com/office/drawing/2014/main" val="2526820925"/>
                    </a:ext>
                  </a:extLst>
                </a:gridCol>
                <a:gridCol w="1250731">
                  <a:extLst>
                    <a:ext uri="{9D8B030D-6E8A-4147-A177-3AD203B41FA5}">
                      <a16:colId xmlns:a16="http://schemas.microsoft.com/office/drawing/2014/main" val="3725574225"/>
                    </a:ext>
                  </a:extLst>
                </a:gridCol>
                <a:gridCol w="1250731">
                  <a:extLst>
                    <a:ext uri="{9D8B030D-6E8A-4147-A177-3AD203B41FA5}">
                      <a16:colId xmlns:a16="http://schemas.microsoft.com/office/drawing/2014/main" val="1034357324"/>
                    </a:ext>
                  </a:extLst>
                </a:gridCol>
                <a:gridCol w="873902">
                  <a:extLst>
                    <a:ext uri="{9D8B030D-6E8A-4147-A177-3AD203B41FA5}">
                      <a16:colId xmlns:a16="http://schemas.microsoft.com/office/drawing/2014/main" val="2514949900"/>
                    </a:ext>
                  </a:extLst>
                </a:gridCol>
              </a:tblGrid>
              <a:tr h="448901">
                <a:tc gridSpan="2">
                  <a:txBody>
                    <a:bodyPr/>
                    <a:lstStyle/>
                    <a:p>
                      <a:pPr algn="ctr">
                        <a:spcAft>
                          <a:spcPts val="0"/>
                        </a:spcAft>
                      </a:pPr>
                      <a:r>
                        <a:rPr lang="en-US" sz="1000" kern="100" dirty="0" smtClean="0">
                          <a:effectLst/>
                        </a:rPr>
                        <a:t>State </a:t>
                      </a:r>
                      <a:r>
                        <a:rPr lang="en-US" sz="1000" kern="100" dirty="0" err="1" smtClean="0">
                          <a:effectLst/>
                        </a:rPr>
                        <a:t>Substate</a:t>
                      </a:r>
                      <a:r>
                        <a:rPr lang="en-US" sz="1000" kern="100" dirty="0" smtClean="0">
                          <a:effectLst/>
                        </a:rPr>
                        <a:t> \</a:t>
                      </a:r>
                      <a:r>
                        <a:rPr lang="en-US" sz="1000" kern="100" baseline="0" dirty="0" smtClean="0">
                          <a:effectLst/>
                        </a:rPr>
                        <a:t> </a:t>
                      </a:r>
                      <a:r>
                        <a:rPr lang="en-US" altLang="zh-TW" sz="1000" kern="100" dirty="0" smtClean="0">
                          <a:effectLst/>
                        </a:rPr>
                        <a:t>Event </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hMerge="1">
                  <a:txBody>
                    <a:bodyPr/>
                    <a:lstStyle/>
                    <a:p>
                      <a:endParaRPr lang="zh-TW" altLang="en-US"/>
                    </a:p>
                  </a:txBody>
                  <a:tcPr/>
                </a:tc>
                <a:tc>
                  <a:txBody>
                    <a:bodyPr/>
                    <a:lstStyle/>
                    <a:p>
                      <a:pPr algn="ctr">
                        <a:spcAft>
                          <a:spcPts val="0"/>
                        </a:spcAft>
                      </a:pPr>
                      <a:r>
                        <a:rPr lang="en-US" sz="1000" kern="100" dirty="0">
                          <a:effectLst/>
                        </a:rPr>
                        <a:t>Press </a:t>
                      </a:r>
                      <a:r>
                        <a:rPr lang="en-US" sz="1000" kern="100" dirty="0" smtClean="0">
                          <a:effectLst/>
                        </a:rPr>
                        <a:t/>
                      </a:r>
                      <a:br>
                        <a:rPr lang="en-US" sz="1000" kern="100" dirty="0" smtClean="0">
                          <a:effectLst/>
                        </a:rPr>
                      </a:br>
                      <a:r>
                        <a:rPr lang="en-US" sz="1000" kern="100" dirty="0" smtClean="0">
                          <a:effectLst/>
                        </a:rPr>
                        <a:t>Confirm </a:t>
                      </a:r>
                      <a:r>
                        <a:rPr lang="en-US" sz="1000" kern="100" dirty="0">
                          <a:effectLst/>
                        </a:rPr>
                        <a:t>Button</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a:effectLst/>
                        </a:rPr>
                        <a:t>Press </a:t>
                      </a:r>
                      <a:r>
                        <a:rPr lang="en-US" sz="1000" kern="100" dirty="0" smtClean="0">
                          <a:effectLst/>
                        </a:rPr>
                        <a:t/>
                      </a:r>
                      <a:br>
                        <a:rPr lang="en-US" sz="1000" kern="100" dirty="0" smtClean="0">
                          <a:effectLst/>
                        </a:rPr>
                      </a:br>
                      <a:r>
                        <a:rPr lang="en-US" sz="1000" kern="100" dirty="0" smtClean="0">
                          <a:effectLst/>
                        </a:rPr>
                        <a:t>Cancel </a:t>
                      </a:r>
                      <a:r>
                        <a:rPr lang="en-US" sz="1000" kern="100" dirty="0">
                          <a:effectLst/>
                        </a:rPr>
                        <a:t>Button</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a:effectLst/>
                        </a:rPr>
                        <a:t>Enter </a:t>
                      </a:r>
                      <a:endParaRPr lang="en-US" sz="1000" kern="100" dirty="0" smtClean="0">
                        <a:effectLst/>
                      </a:endParaRPr>
                    </a:p>
                    <a:p>
                      <a:pPr algn="ctr">
                        <a:spcAft>
                          <a:spcPts val="0"/>
                        </a:spcAft>
                      </a:pPr>
                      <a:r>
                        <a:rPr lang="en-US" sz="1000" kern="100" dirty="0" smtClean="0">
                          <a:effectLst/>
                        </a:rPr>
                        <a:t>Transfer </a:t>
                      </a:r>
                      <a:r>
                        <a:rPr lang="en-US" sz="1000" kern="100" dirty="0">
                          <a:effectLst/>
                        </a:rPr>
                        <a:t>Info.</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smtClean="0">
                          <a:effectLst/>
                        </a:rPr>
                        <a:t>Press</a:t>
                      </a:r>
                    </a:p>
                    <a:p>
                      <a:pPr algn="ctr">
                        <a:spcAft>
                          <a:spcPts val="0"/>
                        </a:spcAft>
                      </a:pPr>
                      <a:r>
                        <a:rPr lang="en-US" sz="1000" kern="100" dirty="0" smtClean="0">
                          <a:effectLst/>
                        </a:rPr>
                        <a:t>Transfer</a:t>
                      </a:r>
                    </a:p>
                    <a:p>
                      <a:pPr algn="ctr">
                        <a:spcAft>
                          <a:spcPts val="0"/>
                        </a:spcAft>
                      </a:pPr>
                      <a:r>
                        <a:rPr lang="en-US" sz="1000" kern="100" dirty="0" smtClean="0">
                          <a:effectLst/>
                        </a:rPr>
                        <a:t>Button</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extLst>
                  <a:ext uri="{0D108BD9-81ED-4DB2-BD59-A6C34878D82A}">
                    <a16:rowId xmlns:a16="http://schemas.microsoft.com/office/drawing/2014/main" val="1313708941"/>
                  </a:ext>
                </a:extLst>
              </a:tr>
              <a:tr h="299268">
                <a:tc gridSpan="2">
                  <a:txBody>
                    <a:bodyPr/>
                    <a:lstStyle/>
                    <a:p>
                      <a:pPr algn="ctr">
                        <a:spcAft>
                          <a:spcPts val="0"/>
                        </a:spcAft>
                      </a:pPr>
                      <a:r>
                        <a:rPr lang="en-US" sz="1000" kern="100" dirty="0">
                          <a:effectLst/>
                        </a:rPr>
                        <a:t>No Transfer Yet (</a:t>
                      </a:r>
                      <a:r>
                        <a:rPr lang="en-US" sz="1000" kern="100" dirty="0" err="1">
                          <a:effectLst/>
                        </a:rPr>
                        <a:t>Init</a:t>
                      </a:r>
                      <a:r>
                        <a:rPr lang="en-US" sz="1000" kern="100" dirty="0">
                          <a:effectLst/>
                        </a:rPr>
                        <a:t>)</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hMerge="1">
                  <a:txBody>
                    <a:bodyPr/>
                    <a:lstStyle/>
                    <a:p>
                      <a:endParaRPr lang="zh-TW" altLang="en-US"/>
                    </a:p>
                  </a:txBody>
                  <a:tcPr/>
                </a:tc>
                <a:tc>
                  <a:txBody>
                    <a:bodyPr/>
                    <a:lstStyle/>
                    <a:p>
                      <a:pPr algn="ctr">
                        <a:spcAft>
                          <a:spcPts val="0"/>
                        </a:spcAft>
                      </a:pPr>
                      <a:r>
                        <a:rPr lang="en-US" sz="1000" kern="100">
                          <a:effectLst/>
                        </a:rPr>
                        <a:t>NA</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NA</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NA</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Transfer Procedure</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extLst>
                  <a:ext uri="{0D108BD9-81ED-4DB2-BD59-A6C34878D82A}">
                    <a16:rowId xmlns:a16="http://schemas.microsoft.com/office/drawing/2014/main" val="2439124418"/>
                  </a:ext>
                </a:extLst>
              </a:tr>
              <a:tr h="299268">
                <a:tc rowSpan="4">
                  <a:txBody>
                    <a:bodyPr/>
                    <a:lstStyle/>
                    <a:p>
                      <a:pPr algn="ctr">
                        <a:spcAft>
                          <a:spcPts val="0"/>
                        </a:spcAft>
                      </a:pPr>
                      <a:r>
                        <a:rPr lang="en-US" sz="1000" kern="100" dirty="0">
                          <a:effectLst/>
                        </a:rPr>
                        <a:t>Transfer </a:t>
                      </a:r>
                      <a:endParaRPr lang="en-US" sz="1000" kern="100" dirty="0" smtClean="0">
                        <a:effectLst/>
                      </a:endParaRPr>
                    </a:p>
                    <a:p>
                      <a:pPr algn="ctr">
                        <a:spcAft>
                          <a:spcPts val="0"/>
                        </a:spcAft>
                      </a:pPr>
                      <a:r>
                        <a:rPr lang="en-US" sz="1000" kern="100" dirty="0" smtClean="0">
                          <a:effectLst/>
                        </a:rPr>
                        <a:t>Procedure</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a:effectLst/>
                        </a:rPr>
                        <a:t>No Transfer </a:t>
                      </a:r>
                      <a:endParaRPr lang="en-US" sz="1000" kern="100" dirty="0" smtClean="0">
                        <a:effectLst/>
                      </a:endParaRPr>
                    </a:p>
                    <a:p>
                      <a:pPr algn="ctr">
                        <a:spcAft>
                          <a:spcPts val="0"/>
                        </a:spcAft>
                      </a:pPr>
                      <a:r>
                        <a:rPr lang="en-US" sz="1000" kern="100" dirty="0" smtClean="0">
                          <a:effectLst/>
                        </a:rPr>
                        <a:t>Information </a:t>
                      </a:r>
                      <a:r>
                        <a:rPr lang="en-US" sz="1000" kern="100" dirty="0">
                          <a:effectLst/>
                        </a:rPr>
                        <a:t>Filled (</a:t>
                      </a:r>
                      <a:r>
                        <a:rPr lang="en-US" sz="1000" kern="100" dirty="0" err="1">
                          <a:effectLst/>
                        </a:rPr>
                        <a:t>Init</a:t>
                      </a:r>
                      <a:r>
                        <a:rPr lang="en-US" sz="1000" kern="100" dirty="0">
                          <a:effectLst/>
                        </a:rPr>
                        <a:t>)</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NA</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No Transfer Yet</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a:effectLst/>
                        </a:rPr>
                        <a:t>Setting up </a:t>
                      </a:r>
                      <a:endParaRPr lang="en-US" sz="1000" kern="100" dirty="0" smtClean="0">
                        <a:effectLst/>
                      </a:endParaRPr>
                    </a:p>
                    <a:p>
                      <a:pPr algn="ctr">
                        <a:spcAft>
                          <a:spcPts val="0"/>
                        </a:spcAft>
                      </a:pPr>
                      <a:r>
                        <a:rPr lang="en-US" sz="1000" kern="100" dirty="0" smtClean="0">
                          <a:effectLst/>
                        </a:rPr>
                        <a:t>transfer </a:t>
                      </a:r>
                      <a:r>
                        <a:rPr lang="en-US" sz="1000" kern="100" dirty="0">
                          <a:effectLst/>
                        </a:rPr>
                        <a:t>information</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rowSpan="4">
                  <a:txBody>
                    <a:bodyPr/>
                    <a:lstStyle/>
                    <a:p>
                      <a:pPr algn="ctr">
                        <a:spcAft>
                          <a:spcPts val="0"/>
                        </a:spcAft>
                      </a:pPr>
                      <a:r>
                        <a:rPr lang="en-US" sz="1000" kern="100">
                          <a:effectLst/>
                        </a:rPr>
                        <a:t>NA</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extLst>
                  <a:ext uri="{0D108BD9-81ED-4DB2-BD59-A6C34878D82A}">
                    <a16:rowId xmlns:a16="http://schemas.microsoft.com/office/drawing/2014/main" val="2536170582"/>
                  </a:ext>
                </a:extLst>
              </a:tr>
              <a:tr h="299268">
                <a:tc vMerge="1">
                  <a:txBody>
                    <a:bodyPr/>
                    <a:lstStyle/>
                    <a:p>
                      <a:endParaRPr lang="zh-TW" altLang="en-US"/>
                    </a:p>
                  </a:txBody>
                  <a:tcPr/>
                </a:tc>
                <a:tc>
                  <a:txBody>
                    <a:bodyPr/>
                    <a:lstStyle/>
                    <a:p>
                      <a:pPr algn="ctr">
                        <a:spcAft>
                          <a:spcPts val="0"/>
                        </a:spcAft>
                      </a:pPr>
                      <a:r>
                        <a:rPr lang="en-US" sz="1000" kern="100" dirty="0">
                          <a:effectLst/>
                        </a:rPr>
                        <a:t>Setting Up </a:t>
                      </a:r>
                      <a:endParaRPr lang="en-US" sz="1000" kern="100" dirty="0" smtClean="0">
                        <a:effectLst/>
                      </a:endParaRPr>
                    </a:p>
                    <a:p>
                      <a:pPr algn="ctr">
                        <a:spcAft>
                          <a:spcPts val="0"/>
                        </a:spcAft>
                      </a:pPr>
                      <a:r>
                        <a:rPr lang="en-US" sz="1000" kern="100" dirty="0" smtClean="0">
                          <a:effectLst/>
                        </a:rPr>
                        <a:t>Transfer </a:t>
                      </a:r>
                      <a:r>
                        <a:rPr lang="en-US" sz="1000" kern="100" dirty="0">
                          <a:effectLst/>
                        </a:rPr>
                        <a:t>Information</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Checking transfer</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a:effectLst/>
                        </a:rPr>
                        <a:t>No Transfer </a:t>
                      </a:r>
                      <a:r>
                        <a:rPr lang="en-US" sz="1000" kern="100" dirty="0" smtClean="0">
                          <a:effectLst/>
                        </a:rPr>
                        <a:t/>
                      </a:r>
                      <a:br>
                        <a:rPr lang="en-US" sz="1000" kern="100" dirty="0" smtClean="0">
                          <a:effectLst/>
                        </a:rPr>
                      </a:br>
                      <a:r>
                        <a:rPr lang="en-US" sz="1000" kern="100" dirty="0" smtClean="0">
                          <a:effectLst/>
                        </a:rPr>
                        <a:t>Information </a:t>
                      </a:r>
                      <a:r>
                        <a:rPr lang="en-US" sz="1000" kern="100" dirty="0">
                          <a:effectLst/>
                        </a:rPr>
                        <a:t>Filled</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NA</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vMerge="1">
                  <a:txBody>
                    <a:bodyPr/>
                    <a:lstStyle/>
                    <a:p>
                      <a:endParaRPr lang="zh-TW" altLang="en-US"/>
                    </a:p>
                  </a:txBody>
                  <a:tcPr/>
                </a:tc>
                <a:extLst>
                  <a:ext uri="{0D108BD9-81ED-4DB2-BD59-A6C34878D82A}">
                    <a16:rowId xmlns:a16="http://schemas.microsoft.com/office/drawing/2014/main" val="4073844066"/>
                  </a:ext>
                </a:extLst>
              </a:tr>
              <a:tr h="448901">
                <a:tc vMerge="1">
                  <a:txBody>
                    <a:bodyPr/>
                    <a:lstStyle/>
                    <a:p>
                      <a:endParaRPr lang="zh-TW" altLang="en-US"/>
                    </a:p>
                  </a:txBody>
                  <a:tcPr/>
                </a:tc>
                <a:tc>
                  <a:txBody>
                    <a:bodyPr/>
                    <a:lstStyle/>
                    <a:p>
                      <a:pPr algn="ctr">
                        <a:spcAft>
                          <a:spcPts val="0"/>
                        </a:spcAft>
                      </a:pPr>
                      <a:r>
                        <a:rPr lang="en-US" sz="1000" kern="100">
                          <a:effectLst/>
                        </a:rPr>
                        <a:t>Checking Transfer</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smtClean="0">
                          <a:effectLst/>
                        </a:rPr>
                        <a:t>Transfer Successfully </a:t>
                      </a:r>
                    </a:p>
                    <a:p>
                      <a:pPr algn="ctr">
                        <a:spcAft>
                          <a:spcPts val="0"/>
                        </a:spcAft>
                      </a:pPr>
                      <a:r>
                        <a:rPr lang="en-US" sz="1000" kern="100" dirty="0" smtClean="0">
                          <a:effectLst/>
                        </a:rPr>
                        <a:t>/ </a:t>
                      </a:r>
                      <a:r>
                        <a:rPr lang="en-US" sz="1000" kern="100" dirty="0">
                          <a:effectLst/>
                        </a:rPr>
                        <a:t>send email</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a:effectLst/>
                        </a:rPr>
                        <a:t>Setting Up </a:t>
                      </a:r>
                      <a:endParaRPr lang="en-US" sz="1000" kern="100" dirty="0" smtClean="0">
                        <a:effectLst/>
                      </a:endParaRPr>
                    </a:p>
                    <a:p>
                      <a:pPr algn="ctr">
                        <a:spcAft>
                          <a:spcPts val="0"/>
                        </a:spcAft>
                      </a:pPr>
                      <a:r>
                        <a:rPr lang="en-US" sz="1000" kern="100" dirty="0" smtClean="0">
                          <a:effectLst/>
                        </a:rPr>
                        <a:t>Transfer </a:t>
                      </a:r>
                      <a:r>
                        <a:rPr lang="en-US" sz="1000" kern="100" dirty="0">
                          <a:effectLst/>
                        </a:rPr>
                        <a:t>Information</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a:effectLst/>
                        </a:rPr>
                        <a:t>NA</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vMerge="1">
                  <a:txBody>
                    <a:bodyPr/>
                    <a:lstStyle/>
                    <a:p>
                      <a:endParaRPr lang="zh-TW" altLang="en-US"/>
                    </a:p>
                  </a:txBody>
                  <a:tcPr/>
                </a:tc>
                <a:extLst>
                  <a:ext uri="{0D108BD9-81ED-4DB2-BD59-A6C34878D82A}">
                    <a16:rowId xmlns:a16="http://schemas.microsoft.com/office/drawing/2014/main" val="2740344474"/>
                  </a:ext>
                </a:extLst>
              </a:tr>
              <a:tr h="168338">
                <a:tc vMerge="1">
                  <a:txBody>
                    <a:bodyPr/>
                    <a:lstStyle/>
                    <a:p>
                      <a:endParaRPr lang="zh-TW" altLang="en-US"/>
                    </a:p>
                  </a:txBody>
                  <a:tcPr/>
                </a:tc>
                <a:tc>
                  <a:txBody>
                    <a:bodyPr/>
                    <a:lstStyle/>
                    <a:p>
                      <a:pPr algn="ctr">
                        <a:spcAft>
                          <a:spcPts val="0"/>
                        </a:spcAft>
                      </a:pPr>
                      <a:r>
                        <a:rPr lang="en-US" sz="1000" kern="100" dirty="0">
                          <a:effectLst/>
                        </a:rPr>
                        <a:t>Transfer Successfully</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No Transfer Yet</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a:effectLst/>
                        </a:rPr>
                        <a:t>NA</a:t>
                      </a:r>
                      <a:endParaRPr lang="zh-TW" sz="1000" kern="100">
                        <a:effectLst/>
                        <a:latin typeface="Calibri" panose="020F0502020204030204" pitchFamily="34" charset="0"/>
                        <a:ea typeface="新細明體" panose="02020500000000000000" pitchFamily="18" charset="-120"/>
                        <a:cs typeface="Mangal"/>
                      </a:endParaRPr>
                    </a:p>
                  </a:txBody>
                  <a:tcPr marL="14548" marR="14548" marT="0" marB="0" anchor="ctr"/>
                </a:tc>
                <a:tc>
                  <a:txBody>
                    <a:bodyPr/>
                    <a:lstStyle/>
                    <a:p>
                      <a:pPr algn="ctr">
                        <a:spcAft>
                          <a:spcPts val="0"/>
                        </a:spcAft>
                      </a:pPr>
                      <a:r>
                        <a:rPr lang="en-US" sz="1000" kern="100" dirty="0">
                          <a:effectLst/>
                        </a:rPr>
                        <a:t>NA</a:t>
                      </a:r>
                      <a:endParaRPr lang="zh-TW" sz="1000" kern="100" dirty="0">
                        <a:effectLst/>
                        <a:latin typeface="Calibri" panose="020F0502020204030204" pitchFamily="34" charset="0"/>
                        <a:ea typeface="新細明體" panose="02020500000000000000" pitchFamily="18" charset="-120"/>
                        <a:cs typeface="Mangal"/>
                      </a:endParaRPr>
                    </a:p>
                  </a:txBody>
                  <a:tcPr marL="14548" marR="14548" marT="0" marB="0" anchor="ctr"/>
                </a:tc>
                <a:tc vMerge="1">
                  <a:txBody>
                    <a:bodyPr/>
                    <a:lstStyle/>
                    <a:p>
                      <a:endParaRPr lang="zh-TW" altLang="en-US"/>
                    </a:p>
                  </a:txBody>
                  <a:tcPr/>
                </a:tc>
                <a:extLst>
                  <a:ext uri="{0D108BD9-81ED-4DB2-BD59-A6C34878D82A}">
                    <a16:rowId xmlns:a16="http://schemas.microsoft.com/office/drawing/2014/main" val="1607538043"/>
                  </a:ext>
                </a:extLst>
              </a:tr>
            </a:tbl>
          </a:graphicData>
        </a:graphic>
      </p:graphicFrame>
    </p:spTree>
    <p:extLst>
      <p:ext uri="{BB962C8B-B14F-4D97-AF65-F5344CB8AC3E}">
        <p14:creationId xmlns:p14="http://schemas.microsoft.com/office/powerpoint/2010/main" val="2661214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Template</a:t>
            </a:r>
            <a:endParaRPr sz="2000" b="1" dirty="0">
              <a:solidFill>
                <a:schemeClr val="dk2"/>
              </a:solidFill>
              <a:latin typeface="Microsoft JhengHei"/>
              <a:ea typeface="Microsoft JhengHei"/>
              <a:cs typeface="Microsoft JhengHei"/>
              <a:sym typeface="Microsoft JhengHei"/>
            </a:endParaRPr>
          </a:p>
        </p:txBody>
      </p:sp>
      <p:sp>
        <p:nvSpPr>
          <p:cNvPr id="15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We have two transaction method: Credit in </a:t>
            </a:r>
            <a:r>
              <a:rPr lang="en-US" altLang="zh-TW" sz="1600" dirty="0" err="1"/>
              <a:t>ElePayAccount</a:t>
            </a:r>
            <a:r>
              <a:rPr lang="en-US" altLang="zh-TW" sz="1600" dirty="0"/>
              <a:t> or Credit Card, and they have the same verification process.</a:t>
            </a:r>
            <a:endParaRPr lang="zh-TW" altLang="zh-TW" sz="1600" dirty="0"/>
          </a:p>
        </p:txBody>
      </p:sp>
      <p:pic>
        <p:nvPicPr>
          <p:cNvPr id="5" name="圖片 4"/>
          <p:cNvPicPr/>
          <p:nvPr/>
        </p:nvPicPr>
        <p:blipFill>
          <a:blip r:embed="rId3">
            <a:extLst>
              <a:ext uri="{28A0092B-C50C-407E-A947-70E740481C1C}">
                <a14:useLocalDpi xmlns:a14="http://schemas.microsoft.com/office/drawing/2010/main" val="0"/>
              </a:ext>
            </a:extLst>
          </a:blip>
          <a:stretch>
            <a:fillRect/>
          </a:stretch>
        </p:blipFill>
        <p:spPr>
          <a:xfrm>
            <a:off x="4045957" y="1964336"/>
            <a:ext cx="3038015" cy="2446723"/>
          </a:xfrm>
          <a:prstGeom prst="rect">
            <a:avLst/>
          </a:prstGeom>
        </p:spPr>
      </p:pic>
    </p:spTree>
    <p:extLst>
      <p:ext uri="{BB962C8B-B14F-4D97-AF65-F5344CB8AC3E}">
        <p14:creationId xmlns:p14="http://schemas.microsoft.com/office/powerpoint/2010/main" val="3436667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Singleton</a:t>
            </a:r>
            <a:endParaRPr sz="2000" b="1" dirty="0">
              <a:solidFill>
                <a:schemeClr val="dk2"/>
              </a:solidFill>
              <a:latin typeface="Microsoft JhengHei"/>
              <a:ea typeface="Microsoft JhengHei"/>
              <a:cs typeface="Microsoft JhengHei"/>
              <a:sym typeface="Microsoft JhengHei"/>
            </a:endParaRPr>
          </a:p>
        </p:txBody>
      </p:sp>
      <p:sp>
        <p:nvSpPr>
          <p:cNvPr id="15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We can have only one DB object, the Singleton Pattern can make the DB object as a unique access point when connecting to database.</a:t>
            </a:r>
            <a:endParaRPr lang="zh-TW" altLang="zh-TW" sz="1600" dirty="0"/>
          </a:p>
        </p:txBody>
      </p:sp>
      <p:pic>
        <p:nvPicPr>
          <p:cNvPr id="6" name="圖片 5"/>
          <p:cNvPicPr/>
          <p:nvPr/>
        </p:nvPicPr>
        <p:blipFill>
          <a:blip r:embed="rId3">
            <a:extLst>
              <a:ext uri="{28A0092B-C50C-407E-A947-70E740481C1C}">
                <a14:useLocalDpi xmlns:a14="http://schemas.microsoft.com/office/drawing/2010/main" val="0"/>
              </a:ext>
            </a:extLst>
          </a:blip>
          <a:stretch>
            <a:fillRect/>
          </a:stretch>
        </p:blipFill>
        <p:spPr>
          <a:xfrm>
            <a:off x="3150770" y="1936587"/>
            <a:ext cx="4521781" cy="2909076"/>
          </a:xfrm>
          <a:prstGeom prst="rect">
            <a:avLst/>
          </a:prstGeom>
        </p:spPr>
      </p:pic>
    </p:spTree>
    <p:extLst>
      <p:ext uri="{BB962C8B-B14F-4D97-AF65-F5344CB8AC3E}">
        <p14:creationId xmlns:p14="http://schemas.microsoft.com/office/powerpoint/2010/main" val="3893801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7" name="圖片 6"/>
          <p:cNvPicPr/>
          <p:nvPr/>
        </p:nvPicPr>
        <p:blipFill>
          <a:blip r:embed="rId3">
            <a:extLst>
              <a:ext uri="{28A0092B-C50C-407E-A947-70E740481C1C}">
                <a14:useLocalDpi xmlns:a14="http://schemas.microsoft.com/office/drawing/2010/main" val="0"/>
              </a:ext>
            </a:extLst>
          </a:blip>
          <a:stretch>
            <a:fillRect/>
          </a:stretch>
        </p:blipFill>
        <p:spPr>
          <a:xfrm>
            <a:off x="1905068" y="2571751"/>
            <a:ext cx="7170055" cy="2006482"/>
          </a:xfrm>
          <a:prstGeom prst="rect">
            <a:avLst/>
          </a:prstGeom>
        </p:spPr>
      </p:pic>
      <p:sp>
        <p:nvSpPr>
          <p:cNvPr id="15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Chain </a:t>
            </a:r>
            <a:r>
              <a:rPr lang="en-US" altLang="zh-TW" sz="2000" b="1" dirty="0">
                <a:solidFill>
                  <a:schemeClr val="dk2"/>
                </a:solidFill>
                <a:latin typeface="Microsoft JhengHei"/>
                <a:ea typeface="Microsoft JhengHei"/>
                <a:cs typeface="Microsoft JhengHei"/>
              </a:rPr>
              <a:t>of Responsibility</a:t>
            </a:r>
            <a:endParaRPr lang="zh-TW" altLang="zh-TW" sz="2000" b="1" dirty="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sp>
        <p:nvSpPr>
          <p:cNvPr id="15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The Chain of Responsibility can help give the amount of credits to customer according to their bill. The credit is calculated in the table below.</a:t>
            </a:r>
            <a:endParaRPr lang="zh-TW" altLang="zh-TW" sz="1600" dirty="0"/>
          </a:p>
        </p:txBody>
      </p:sp>
      <p:graphicFrame>
        <p:nvGraphicFramePr>
          <p:cNvPr id="2" name="表格 1"/>
          <p:cNvGraphicFramePr>
            <a:graphicFrameLocks noGrp="1"/>
          </p:cNvGraphicFramePr>
          <p:nvPr>
            <p:extLst>
              <p:ext uri="{D42A27DB-BD31-4B8C-83A1-F6EECF244321}">
                <p14:modId xmlns:p14="http://schemas.microsoft.com/office/powerpoint/2010/main" val="172686190"/>
              </p:ext>
            </p:extLst>
          </p:nvPr>
        </p:nvGraphicFramePr>
        <p:xfrm>
          <a:off x="6629089" y="2114550"/>
          <a:ext cx="2446034" cy="914400"/>
        </p:xfrm>
        <a:graphic>
          <a:graphicData uri="http://schemas.openxmlformats.org/drawingml/2006/table">
            <a:tbl>
              <a:tblPr firstRow="1" firstCol="1" bandRow="1">
                <a:tableStyleId>{5C22544A-7EE6-4342-B048-85BDC9FD1C3A}</a:tableStyleId>
              </a:tblPr>
              <a:tblGrid>
                <a:gridCol w="1740804">
                  <a:extLst>
                    <a:ext uri="{9D8B030D-6E8A-4147-A177-3AD203B41FA5}">
                      <a16:colId xmlns:a16="http://schemas.microsoft.com/office/drawing/2014/main" val="294732884"/>
                    </a:ext>
                  </a:extLst>
                </a:gridCol>
                <a:gridCol w="705230">
                  <a:extLst>
                    <a:ext uri="{9D8B030D-6E8A-4147-A177-3AD203B41FA5}">
                      <a16:colId xmlns:a16="http://schemas.microsoft.com/office/drawing/2014/main" val="2476509572"/>
                    </a:ext>
                  </a:extLst>
                </a:gridCol>
              </a:tblGrid>
              <a:tr h="0">
                <a:tc>
                  <a:txBody>
                    <a:bodyPr/>
                    <a:lstStyle/>
                    <a:p>
                      <a:pPr algn="ctr">
                        <a:spcAft>
                          <a:spcPts val="0"/>
                        </a:spcAft>
                      </a:pPr>
                      <a:r>
                        <a:rPr lang="en-US" sz="1200">
                          <a:effectLst/>
                        </a:rPr>
                        <a:t>Consumption</a:t>
                      </a:r>
                      <a:endParaRPr lang="zh-TW" sz="1200">
                        <a:effectLst/>
                        <a:latin typeface="Calibri" panose="020F0502020204030204" pitchFamily="34" charset="0"/>
                        <a:ea typeface="新細明體" panose="02020500000000000000" pitchFamily="18" charset="-120"/>
                      </a:endParaRPr>
                    </a:p>
                  </a:txBody>
                  <a:tcPr marL="68580" marR="68580" marT="0" marB="0"/>
                </a:tc>
                <a:tc>
                  <a:txBody>
                    <a:bodyPr/>
                    <a:lstStyle/>
                    <a:p>
                      <a:pPr algn="ctr">
                        <a:spcAft>
                          <a:spcPts val="0"/>
                        </a:spcAft>
                      </a:pPr>
                      <a:r>
                        <a:rPr lang="en-US" sz="1200">
                          <a:effectLst/>
                        </a:rPr>
                        <a:t>Credits</a:t>
                      </a:r>
                      <a:endParaRPr lang="zh-TW" sz="1200">
                        <a:effectLst/>
                        <a:latin typeface="Calibri" panose="020F0502020204030204" pitchFamily="34" charset="0"/>
                        <a:ea typeface="新細明體" panose="02020500000000000000" pitchFamily="18" charset="-120"/>
                      </a:endParaRPr>
                    </a:p>
                  </a:txBody>
                  <a:tcPr marL="68580" marR="68580" marT="0" marB="0"/>
                </a:tc>
                <a:extLst>
                  <a:ext uri="{0D108BD9-81ED-4DB2-BD59-A6C34878D82A}">
                    <a16:rowId xmlns:a16="http://schemas.microsoft.com/office/drawing/2014/main" val="3434995076"/>
                  </a:ext>
                </a:extLst>
              </a:tr>
              <a:tr h="0">
                <a:tc>
                  <a:txBody>
                    <a:bodyPr/>
                    <a:lstStyle/>
                    <a:p>
                      <a:pPr algn="ctr">
                        <a:spcAft>
                          <a:spcPts val="0"/>
                        </a:spcAft>
                      </a:pPr>
                      <a:r>
                        <a:rPr lang="en-US" sz="1200" dirty="0">
                          <a:effectLst/>
                        </a:rPr>
                        <a:t>$0 ~ $7,500</a:t>
                      </a:r>
                      <a:endParaRPr lang="zh-TW" sz="1200" dirty="0">
                        <a:effectLst/>
                        <a:latin typeface="Calibri" panose="020F0502020204030204" pitchFamily="34" charset="0"/>
                        <a:ea typeface="新細明體" panose="02020500000000000000" pitchFamily="18" charset="-120"/>
                      </a:endParaRPr>
                    </a:p>
                  </a:txBody>
                  <a:tcPr marL="68580" marR="68580" marT="0" marB="0"/>
                </a:tc>
                <a:tc>
                  <a:txBody>
                    <a:bodyPr/>
                    <a:lstStyle/>
                    <a:p>
                      <a:pPr algn="ctr">
                        <a:spcAft>
                          <a:spcPts val="0"/>
                        </a:spcAft>
                      </a:pPr>
                      <a:r>
                        <a:rPr lang="en-US" sz="1200">
                          <a:effectLst/>
                        </a:rPr>
                        <a:t>5%</a:t>
                      </a:r>
                      <a:endParaRPr lang="zh-TW" sz="1200">
                        <a:effectLst/>
                        <a:latin typeface="Calibri" panose="020F0502020204030204" pitchFamily="34" charset="0"/>
                        <a:ea typeface="新細明體" panose="02020500000000000000" pitchFamily="18" charset="-120"/>
                      </a:endParaRPr>
                    </a:p>
                  </a:txBody>
                  <a:tcPr marL="68580" marR="68580" marT="0" marB="0"/>
                </a:tc>
                <a:extLst>
                  <a:ext uri="{0D108BD9-81ED-4DB2-BD59-A6C34878D82A}">
                    <a16:rowId xmlns:a16="http://schemas.microsoft.com/office/drawing/2014/main" val="3595148910"/>
                  </a:ext>
                </a:extLst>
              </a:tr>
              <a:tr h="0">
                <a:tc>
                  <a:txBody>
                    <a:bodyPr/>
                    <a:lstStyle/>
                    <a:p>
                      <a:pPr algn="ctr">
                        <a:spcAft>
                          <a:spcPts val="0"/>
                        </a:spcAft>
                      </a:pPr>
                      <a:r>
                        <a:rPr lang="en-US" sz="1200">
                          <a:effectLst/>
                        </a:rPr>
                        <a:t>$7,501 ~ $15,000</a:t>
                      </a:r>
                      <a:endParaRPr lang="zh-TW" sz="1200">
                        <a:effectLst/>
                        <a:latin typeface="Calibri" panose="020F0502020204030204" pitchFamily="34" charset="0"/>
                        <a:ea typeface="新細明體" panose="02020500000000000000" pitchFamily="18" charset="-120"/>
                      </a:endParaRPr>
                    </a:p>
                  </a:txBody>
                  <a:tcPr marL="68580" marR="68580" marT="0" marB="0"/>
                </a:tc>
                <a:tc>
                  <a:txBody>
                    <a:bodyPr/>
                    <a:lstStyle/>
                    <a:p>
                      <a:pPr algn="ctr">
                        <a:spcAft>
                          <a:spcPts val="0"/>
                        </a:spcAft>
                      </a:pPr>
                      <a:r>
                        <a:rPr lang="en-US" sz="1200">
                          <a:effectLst/>
                        </a:rPr>
                        <a:t>10%</a:t>
                      </a:r>
                      <a:endParaRPr lang="zh-TW" sz="1200">
                        <a:effectLst/>
                        <a:latin typeface="Calibri" panose="020F0502020204030204" pitchFamily="34" charset="0"/>
                        <a:ea typeface="新細明體" panose="02020500000000000000" pitchFamily="18" charset="-120"/>
                      </a:endParaRPr>
                    </a:p>
                  </a:txBody>
                  <a:tcPr marL="68580" marR="68580" marT="0" marB="0"/>
                </a:tc>
                <a:extLst>
                  <a:ext uri="{0D108BD9-81ED-4DB2-BD59-A6C34878D82A}">
                    <a16:rowId xmlns:a16="http://schemas.microsoft.com/office/drawing/2014/main" val="1245404896"/>
                  </a:ext>
                </a:extLst>
              </a:tr>
              <a:tr h="0">
                <a:tc>
                  <a:txBody>
                    <a:bodyPr/>
                    <a:lstStyle/>
                    <a:p>
                      <a:pPr algn="ctr">
                        <a:spcAft>
                          <a:spcPts val="0"/>
                        </a:spcAft>
                      </a:pPr>
                      <a:r>
                        <a:rPr lang="en-US" sz="1200">
                          <a:effectLst/>
                        </a:rPr>
                        <a:t>$15,001 ~ $22,500</a:t>
                      </a:r>
                      <a:endParaRPr lang="zh-TW" sz="1200">
                        <a:effectLst/>
                        <a:latin typeface="Calibri" panose="020F0502020204030204" pitchFamily="34" charset="0"/>
                        <a:ea typeface="新細明體" panose="02020500000000000000" pitchFamily="18" charset="-120"/>
                      </a:endParaRPr>
                    </a:p>
                  </a:txBody>
                  <a:tcPr marL="68580" marR="68580" marT="0" marB="0"/>
                </a:tc>
                <a:tc>
                  <a:txBody>
                    <a:bodyPr/>
                    <a:lstStyle/>
                    <a:p>
                      <a:pPr algn="ctr">
                        <a:spcAft>
                          <a:spcPts val="0"/>
                        </a:spcAft>
                      </a:pPr>
                      <a:r>
                        <a:rPr lang="en-US" sz="1200">
                          <a:effectLst/>
                        </a:rPr>
                        <a:t>15%</a:t>
                      </a:r>
                      <a:endParaRPr lang="zh-TW" sz="1200">
                        <a:effectLst/>
                        <a:latin typeface="Calibri" panose="020F0502020204030204" pitchFamily="34" charset="0"/>
                        <a:ea typeface="新細明體" panose="02020500000000000000" pitchFamily="18" charset="-120"/>
                      </a:endParaRPr>
                    </a:p>
                  </a:txBody>
                  <a:tcPr marL="68580" marR="68580" marT="0" marB="0"/>
                </a:tc>
                <a:extLst>
                  <a:ext uri="{0D108BD9-81ED-4DB2-BD59-A6C34878D82A}">
                    <a16:rowId xmlns:a16="http://schemas.microsoft.com/office/drawing/2014/main" val="1185474436"/>
                  </a:ext>
                </a:extLst>
              </a:tr>
              <a:tr h="0">
                <a:tc>
                  <a:txBody>
                    <a:bodyPr/>
                    <a:lstStyle/>
                    <a:p>
                      <a:pPr algn="ctr">
                        <a:spcAft>
                          <a:spcPts val="0"/>
                        </a:spcAft>
                      </a:pPr>
                      <a:r>
                        <a:rPr lang="en-US" sz="1200">
                          <a:effectLst/>
                        </a:rPr>
                        <a:t>$22,501 ~ $30,000</a:t>
                      </a:r>
                      <a:endParaRPr lang="zh-TW" sz="1200">
                        <a:effectLst/>
                        <a:latin typeface="Calibri" panose="020F0502020204030204" pitchFamily="34" charset="0"/>
                        <a:ea typeface="新細明體" panose="02020500000000000000" pitchFamily="18" charset="-120"/>
                      </a:endParaRPr>
                    </a:p>
                  </a:txBody>
                  <a:tcPr marL="68580" marR="68580" marT="0" marB="0"/>
                </a:tc>
                <a:tc>
                  <a:txBody>
                    <a:bodyPr/>
                    <a:lstStyle/>
                    <a:p>
                      <a:pPr algn="ctr">
                        <a:spcAft>
                          <a:spcPts val="0"/>
                        </a:spcAft>
                      </a:pPr>
                      <a:r>
                        <a:rPr lang="en-US" sz="1200" dirty="0">
                          <a:effectLst/>
                        </a:rPr>
                        <a:t>20%</a:t>
                      </a:r>
                      <a:endParaRPr lang="zh-TW" sz="1200" dirty="0">
                        <a:effectLst/>
                        <a:latin typeface="Calibri" panose="020F0502020204030204" pitchFamily="34" charset="0"/>
                        <a:ea typeface="新細明體" panose="02020500000000000000" pitchFamily="18" charset="-120"/>
                      </a:endParaRPr>
                    </a:p>
                  </a:txBody>
                  <a:tcPr marL="68580" marR="68580" marT="0" marB="0"/>
                </a:tc>
                <a:extLst>
                  <a:ext uri="{0D108BD9-81ED-4DB2-BD59-A6C34878D82A}">
                    <a16:rowId xmlns:a16="http://schemas.microsoft.com/office/drawing/2014/main" val="3070461141"/>
                  </a:ext>
                </a:extLst>
              </a:tr>
            </a:tbl>
          </a:graphicData>
        </a:graphic>
      </p:graphicFrame>
    </p:spTree>
    <p:extLst>
      <p:ext uri="{BB962C8B-B14F-4D97-AF65-F5344CB8AC3E}">
        <p14:creationId xmlns:p14="http://schemas.microsoft.com/office/powerpoint/2010/main" val="669125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pPr lvl="0"/>
            <a:r>
              <a:rPr lang="en-US" altLang="zh-TW" sz="2000" b="1" dirty="0" smtClean="0">
                <a:solidFill>
                  <a:schemeClr val="dk2"/>
                </a:solidFill>
                <a:latin typeface="Microsoft JhengHei"/>
                <a:ea typeface="Microsoft JhengHei"/>
                <a:cs typeface="Microsoft JhengHei"/>
              </a:rPr>
              <a:t>Memento</a:t>
            </a:r>
            <a:endParaRPr sz="2000" b="1" dirty="0">
              <a:solidFill>
                <a:schemeClr val="dk2"/>
              </a:solidFill>
              <a:latin typeface="Microsoft JhengHei"/>
              <a:ea typeface="Microsoft JhengHei"/>
              <a:cs typeface="Microsoft JhengHei"/>
              <a:sym typeface="Microsoft JhengHei"/>
            </a:endParaRPr>
          </a:p>
        </p:txBody>
      </p:sp>
      <p:sp>
        <p:nvSpPr>
          <p:cNvPr id="156" name="Google Shape;156;p18"/>
          <p:cNvSpPr txBox="1"/>
          <p:nvPr/>
        </p:nvSpPr>
        <p:spPr>
          <a:xfrm>
            <a:off x="2300600" y="1199925"/>
            <a:ext cx="6843300" cy="3754500"/>
          </a:xfrm>
          <a:prstGeom prst="rect">
            <a:avLst/>
          </a:prstGeom>
          <a:noFill/>
          <a:ln>
            <a:noFill/>
          </a:ln>
        </p:spPr>
        <p:txBody>
          <a:bodyPr spcFirstLastPara="1" wrap="square" lIns="91425" tIns="91425" rIns="91425" bIns="91425" anchor="t" anchorCtr="0">
            <a:noAutofit/>
          </a:bodyPr>
          <a:lstStyle/>
          <a:p>
            <a:r>
              <a:rPr lang="en-US" altLang="zh-TW" sz="1600" dirty="0"/>
              <a:t>We want </a:t>
            </a:r>
            <a:r>
              <a:rPr lang="en-US" altLang="zh-TW" sz="1600" dirty="0" err="1"/>
              <a:t>CreditCard</a:t>
            </a:r>
            <a:r>
              <a:rPr lang="en-US" altLang="zh-TW" sz="1600" dirty="0"/>
              <a:t> to perform the </a:t>
            </a:r>
            <a:r>
              <a:rPr lang="en-US" altLang="zh-TW" sz="1600" dirty="0" smtClean="0"/>
              <a:t>redo </a:t>
            </a:r>
            <a:r>
              <a:rPr lang="en-US" altLang="zh-TW" sz="1600" dirty="0"/>
              <a:t>and </a:t>
            </a:r>
            <a:r>
              <a:rPr lang="en-US" altLang="zh-TW" sz="1600" dirty="0" smtClean="0"/>
              <a:t>undo </a:t>
            </a:r>
            <a:r>
              <a:rPr lang="en-US" altLang="zh-TW" sz="1600" dirty="0"/>
              <a:t>functions when adding, modifying, and deleting.</a:t>
            </a:r>
            <a:endParaRPr lang="zh-TW" altLang="zh-TW" sz="1600" dirty="0"/>
          </a:p>
        </p:txBody>
      </p:sp>
      <p:pic>
        <p:nvPicPr>
          <p:cNvPr id="5" name="圖片 4"/>
          <p:cNvPicPr/>
          <p:nvPr/>
        </p:nvPicPr>
        <p:blipFill>
          <a:blip r:embed="rId3">
            <a:extLst>
              <a:ext uri="{28A0092B-C50C-407E-A947-70E740481C1C}">
                <a14:useLocalDpi xmlns:a14="http://schemas.microsoft.com/office/drawing/2010/main" val="0"/>
              </a:ext>
            </a:extLst>
          </a:blip>
          <a:stretch>
            <a:fillRect/>
          </a:stretch>
        </p:blipFill>
        <p:spPr>
          <a:xfrm>
            <a:off x="2096875" y="2557955"/>
            <a:ext cx="6919251" cy="1005052"/>
          </a:xfrm>
          <a:prstGeom prst="rect">
            <a:avLst/>
          </a:prstGeom>
        </p:spPr>
      </p:pic>
    </p:spTree>
    <p:extLst>
      <p:ext uri="{BB962C8B-B14F-4D97-AF65-F5344CB8AC3E}">
        <p14:creationId xmlns:p14="http://schemas.microsoft.com/office/powerpoint/2010/main" val="234384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6" name="Google Shape;155;p18"/>
          <p:cNvSpPr txBox="1"/>
          <p:nvPr/>
        </p:nvSpPr>
        <p:spPr>
          <a:xfrm>
            <a:off x="1973325" y="690225"/>
            <a:ext cx="7374300" cy="509700"/>
          </a:xfrm>
          <a:prstGeom prst="rect">
            <a:avLst/>
          </a:prstGeom>
          <a:noFill/>
          <a:ln>
            <a:noFill/>
          </a:ln>
        </p:spPr>
        <p:txBody>
          <a:bodyPr spcFirstLastPara="1" wrap="square" lIns="91425" tIns="91425" rIns="91425" bIns="91425" anchor="t" anchorCtr="0">
            <a:noAutofit/>
          </a:bodyPr>
          <a:lstStyle/>
          <a:p>
            <a:r>
              <a:rPr lang="en-US" altLang="zh-TW" sz="2000" b="1" dirty="0" smtClean="0">
                <a:solidFill>
                  <a:schemeClr val="dk2"/>
                </a:solidFill>
                <a:latin typeface="Microsoft JhengHei"/>
                <a:ea typeface="Microsoft JhengHei"/>
                <a:cs typeface="Microsoft JhengHei"/>
              </a:rPr>
              <a:t>Big </a:t>
            </a:r>
            <a:r>
              <a:rPr lang="en-US" altLang="zh-TW" sz="2000" b="1" dirty="0">
                <a:solidFill>
                  <a:schemeClr val="dk2"/>
                </a:solidFill>
                <a:latin typeface="Microsoft JhengHei"/>
                <a:ea typeface="Microsoft JhengHei"/>
                <a:cs typeface="Microsoft JhengHei"/>
              </a:rPr>
              <a:t>class diagram</a:t>
            </a:r>
            <a:endParaRPr lang="zh-TW" altLang="zh-TW" sz="2000" b="1" dirty="0">
              <a:solidFill>
                <a:schemeClr val="dk2"/>
              </a:solidFill>
              <a:latin typeface="Microsoft JhengHei"/>
              <a:ea typeface="Microsoft JhengHei"/>
              <a:cs typeface="Microsoft JhengHei"/>
            </a:endParaRPr>
          </a:p>
          <a:p>
            <a:pPr lvl="0"/>
            <a:endParaRPr sz="2000" b="1" dirty="0">
              <a:solidFill>
                <a:schemeClr val="dk2"/>
              </a:solidFill>
              <a:latin typeface="Microsoft JhengHei"/>
              <a:ea typeface="Microsoft JhengHei"/>
              <a:cs typeface="Microsoft JhengHei"/>
              <a:sym typeface="Microsoft JhengHei"/>
            </a:endParaRPr>
          </a:p>
        </p:txBody>
      </p:sp>
      <p:pic>
        <p:nvPicPr>
          <p:cNvPr id="7" name="圖片 6"/>
          <p:cNvPicPr/>
          <p:nvPr/>
        </p:nvPicPr>
        <p:blipFill>
          <a:blip r:embed="rId3">
            <a:extLst>
              <a:ext uri="{28A0092B-C50C-407E-A947-70E740481C1C}">
                <a14:useLocalDpi xmlns:a14="http://schemas.microsoft.com/office/drawing/2010/main" val="0"/>
              </a:ext>
            </a:extLst>
          </a:blip>
          <a:stretch>
            <a:fillRect/>
          </a:stretch>
        </p:blipFill>
        <p:spPr>
          <a:xfrm>
            <a:off x="1851302" y="1199925"/>
            <a:ext cx="6945857" cy="2984027"/>
          </a:xfrm>
          <a:prstGeom prst="rect">
            <a:avLst/>
          </a:prstGeom>
          <a:ln>
            <a:solidFill>
              <a:schemeClr val="tx1"/>
            </a:solidFill>
          </a:ln>
        </p:spPr>
      </p:pic>
      <p:sp>
        <p:nvSpPr>
          <p:cNvPr id="2" name="矩形 1"/>
          <p:cNvSpPr/>
          <p:nvPr/>
        </p:nvSpPr>
        <p:spPr>
          <a:xfrm>
            <a:off x="1706880" y="2255520"/>
            <a:ext cx="2767584" cy="20482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3736848" y="1080101"/>
            <a:ext cx="2115312" cy="184597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4276683" y="2938272"/>
            <a:ext cx="2343573" cy="160934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464025" y="1803591"/>
            <a:ext cx="3477556" cy="160934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89621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959</Words>
  <Application>Microsoft Office PowerPoint</Application>
  <PresentationFormat>如螢幕大小 (16:9)</PresentationFormat>
  <Paragraphs>441</Paragraphs>
  <Slides>36</Slides>
  <Notes>36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36</vt:i4>
      </vt:variant>
    </vt:vector>
  </HeadingPairs>
  <TitlesOfParts>
    <vt:vector size="44" baseType="lpstr">
      <vt:lpstr>Mangal</vt:lpstr>
      <vt:lpstr>Microsoft JhengHei</vt:lpstr>
      <vt:lpstr>新細明體</vt:lpstr>
      <vt:lpstr>標楷體</vt:lpstr>
      <vt:lpstr>Arial</vt:lpstr>
      <vt:lpstr>Calibri</vt:lpstr>
      <vt:lpstr>Times New Roman</vt:lpstr>
      <vt:lpstr>Simple Light</vt:lpstr>
      <vt:lpstr>ElePay Group 3</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ElePay Group 3</dc:title>
  <cp:lastModifiedBy>Jerry Chien</cp:lastModifiedBy>
  <cp:revision>26</cp:revision>
  <dcterms:modified xsi:type="dcterms:W3CDTF">2019-12-15T16:02:15Z</dcterms:modified>
</cp:coreProperties>
</file>