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311" r:id="rId2"/>
    <p:sldMasterId id="2147484325" r:id="rId3"/>
    <p:sldMasterId id="2147484338" r:id="rId4"/>
    <p:sldMasterId id="2147484350" r:id="rId5"/>
  </p:sldMasterIdLst>
  <p:notesMasterIdLst>
    <p:notesMasterId r:id="rId26"/>
  </p:notesMasterIdLst>
  <p:handoutMasterIdLst>
    <p:handoutMasterId r:id="rId27"/>
  </p:handoutMasterIdLst>
  <p:sldIdLst>
    <p:sldId id="686" r:id="rId6"/>
    <p:sldId id="644" r:id="rId7"/>
    <p:sldId id="677" r:id="rId8"/>
    <p:sldId id="489" r:id="rId9"/>
    <p:sldId id="374" r:id="rId10"/>
    <p:sldId id="500" r:id="rId11"/>
    <p:sldId id="514" r:id="rId12"/>
    <p:sldId id="710" r:id="rId13"/>
    <p:sldId id="711" r:id="rId14"/>
    <p:sldId id="510" r:id="rId15"/>
    <p:sldId id="518" r:id="rId16"/>
    <p:sldId id="712" r:id="rId17"/>
    <p:sldId id="556" r:id="rId18"/>
    <p:sldId id="524" r:id="rId19"/>
    <p:sldId id="565" r:id="rId20"/>
    <p:sldId id="613" r:id="rId21"/>
    <p:sldId id="612" r:id="rId22"/>
    <p:sldId id="573" r:id="rId23"/>
    <p:sldId id="577" r:id="rId24"/>
    <p:sldId id="5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66"/>
    <a:srgbClr val="003399"/>
    <a:srgbClr val="000099"/>
    <a:srgbClr val="000066"/>
    <a:srgbClr val="99FF33"/>
    <a:srgbClr val="00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70" autoAdjust="0"/>
  </p:normalViewPr>
  <p:slideViewPr>
    <p:cSldViewPr snapToGrid="0" snapToObjects="1">
      <p:cViewPr varScale="1">
        <p:scale>
          <a:sx n="121" d="100"/>
          <a:sy n="121" d="100"/>
        </p:scale>
        <p:origin x="930" y="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79216E9-D7D9-42F8-8005-A246D498D45F}" type="datetime1">
              <a:rPr lang="zh-TW" altLang="en-US"/>
              <a:pPr>
                <a:defRPr/>
              </a:pPr>
              <a:t>2018/10/29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3133BE3-E380-4915-9686-403AF79DAE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682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82FBDF-F169-42B3-AEAA-6A047D1D62C3}" type="datetime1">
              <a:rPr lang="zh-TW" altLang="en-US"/>
              <a:pPr>
                <a:defRPr/>
              </a:pPr>
              <a:t>2018/10/29</a:t>
            </a:fld>
            <a:endParaRPr lang="en-US" altLang="zh-TW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452B9F-CB0B-4E67-8101-7380D29C35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9160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5E843D-6F00-4874-9048-1488EA3FF70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0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1A3EB4-E879-4C30-89CF-95EF71BFB4A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46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CA1B6-73AD-47E2-B047-17BA8690B174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6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BC8800-61B7-491A-B3A5-93BA3AD75E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78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8B83F7-A83D-4142-A28E-AC506A6FADA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43D08-DECE-4012-8A77-F94DB78BBED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18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3E868-2812-4982-863F-7ADFE6B0824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20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5C8BB2-CFD2-4B6B-BC84-DDD67EB3E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013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4916D-78B7-44CD-9485-27A637B9D4A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0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A51FD7-8236-427F-8768-A38DA2E2B9A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67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71642-3044-40D5-A245-C6DCE8BF0F4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9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B31C2D-EE01-44C1-A078-EB5AC615010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6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57764-BC5E-4619-8E8E-871D14E9FB1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9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DEC386-919F-458C-8FBE-055DEEF803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9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A18C9B-36E5-4F15-ACC5-3BFBC1BA861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95454E-C325-426B-BB9B-A898BE4588B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3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34BFC-C2D6-480C-AC76-35396ECB457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39FFA-14AA-47DC-BF53-7F46015F86A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07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E8CE9-8F74-4A54-9D75-203E81C8256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3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04B1B-49F2-42EA-A473-BA5250308E1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66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AAD05-9C6B-43A2-A0DB-CA4AFE1126C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08445-D5F0-4E66-B9EF-9159684484A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7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92E6D-A77E-4219-8D2C-223D4E523EB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8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90C9BA-D21D-4119-A9E1-C79C185891B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3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B6DF93-91C6-4784-8773-C5504868B62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0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13375-C941-4CE2-A2B1-9447C5A971C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5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71192E-0FF4-4A94-BB4D-BCDB695B056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2018/10/29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B8EDFA-3641-4190-8980-99F5008B32D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94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16AD0-7BC0-4C34-AE85-B74AA2A0583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34938"/>
            <a:ext cx="1943100" cy="6273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34938"/>
            <a:ext cx="5676900" cy="6273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9A292-AEE1-410E-87E8-84ECC4A25E7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4938"/>
            <a:ext cx="7772400" cy="8556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E6975-5651-412D-8FED-1D3276FBCAB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4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© Shamkant B. Navathe</a:t>
            </a:r>
          </a:p>
          <a:p>
            <a:pPr>
              <a:defRPr/>
            </a:pPr>
            <a:endParaRPr lang="zh-TW" alt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5570A1-2734-4135-B75B-24762E10B0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33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C722-F651-4967-B005-E8338A56604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70737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E5040-6947-4D63-A1F9-A9367C6B18E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3429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4813" y="1435100"/>
            <a:ext cx="4164012" cy="503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435100"/>
            <a:ext cx="4164013" cy="503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3E31-30FA-487D-B561-28C9DB3A3E7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50213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0B7E-59D4-46A7-8B77-F0F778FA69A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621459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CF89B-CC98-4E0D-B844-19BF8428C681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824919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1ABA-098F-4B93-A800-1C58F55E5F9E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3845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EFA4-419D-4A39-B370-5AB1FE71422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B9D5-F60B-4028-8E14-1409700CFC4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447654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CFC48-03A7-4B93-953A-751702CC2DC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281884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72B14-0FA1-49CD-8C3D-6CA5BDDA3D6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005043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5925" y="198438"/>
            <a:ext cx="2119313" cy="62722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4813" y="198438"/>
            <a:ext cx="6208712" cy="62722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249F-DE53-42C3-B51E-F8EA204DB4C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49467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813" y="198438"/>
            <a:ext cx="8480425" cy="10175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4813" y="1435100"/>
            <a:ext cx="4164012" cy="50355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435100"/>
            <a:ext cx="4164013" cy="50355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816D7-1A38-4CAA-A0EF-7B9F0F59520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53458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813" y="198438"/>
            <a:ext cx="8480425" cy="10175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04813" y="1435100"/>
            <a:ext cx="8480425" cy="50355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4EAA-8DF8-4F48-9CB3-F5CF6AD4E60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83890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920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00-047F-4919-A4FF-CEDD87AF652D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752386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08130-9793-4475-97BB-4615649259D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485469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C772-CD12-489A-942F-22B00243766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4233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C6D23-076E-4CED-8824-D820B0DDEC4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F353C-BE6A-4108-9BD8-5CCABA4C32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91760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6BC5-C258-4548-AAB6-CE389555E7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380236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6DAC9-EF3B-4ACA-B770-ACD206FDE11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680879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5878-3D7B-4332-AFDE-C5A7322AA74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4155462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3D0DC-497C-437C-BE39-20EF833EE0A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204962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DA257-20B2-4538-A36E-722044F250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84002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34938"/>
            <a:ext cx="1943100" cy="6273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34938"/>
            <a:ext cx="5676900" cy="6273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08F40-B4C9-4F1C-AECE-2A6663487A3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7596754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4938"/>
            <a:ext cx="7772400" cy="8556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936A-AAA6-40AC-BF05-777DFEED70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905709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54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9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C6F9855D-69F0-419A-89BC-8D7AEDCB79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8E387-81BC-4A2C-90B1-67A45A035C3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F7EDE36-E38B-48CF-AFBF-C774CFD00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9680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9125" y="1235075"/>
            <a:ext cx="4046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18063" y="1235075"/>
            <a:ext cx="4048125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490C7901-56BE-4C79-860F-3D6B75162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574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1776976-60C6-45CA-B0FA-799FAA267D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3021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FE0A259B-5B67-42F4-9323-53419245E9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287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FA815032-651A-44F2-A33E-A5A9EA0EC4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1193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7C7C3F4-5EC4-486A-A2D0-61B1EF639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344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72FAB07-F5FC-49F1-8F43-25831C355B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7206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3A929A0-99B3-48D9-A622-7C807836F9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8066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5613" y="179388"/>
            <a:ext cx="2060575" cy="6329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9125" y="179388"/>
            <a:ext cx="6034088" cy="6329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AA881AB2-9F8E-4FE4-9CCD-5FC446FB8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535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1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3153-E7A1-4E94-81AD-1D3A5BAA74F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9F90261-B59A-4BE1-9987-A21C2C4040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08084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08C5BD6B-4C6C-4096-9EEE-6BF182623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10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538288"/>
            <a:ext cx="3937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75200" y="1538288"/>
            <a:ext cx="39385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DE462D68-5A0C-4469-AA74-472CC74DC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540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0C32F049-A9B5-4DA1-AB7F-280B8DB40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32909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2253679-A78D-4488-BC2A-ADC993FA9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5931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480BF32-5BE6-4492-A396-268C170B25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6616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9414F76-D5DB-4719-8964-5EE5B80E73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51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8407C28D-2BAA-41B1-8A3B-8C45DC6EFC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77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297238F7-5091-4420-854F-81C5CC2356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7866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144463"/>
            <a:ext cx="2022475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9125" y="144463"/>
            <a:ext cx="5919788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8D02D1D0-92A0-4446-B269-FCA919FE6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29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A5DF-9530-43CA-AF14-42CFC7947C4D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25" y="144463"/>
            <a:ext cx="8094663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538288"/>
            <a:ext cx="3937000" cy="4800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75200" y="1538288"/>
            <a:ext cx="3938588" cy="4800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66DAA65-3971-49D4-B4F1-522880DE77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3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CA09E-D773-47A0-8456-87FB1F070E2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2832B-F266-4A5D-A85F-E52571B8F23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512F-61AB-4012-AA5A-A835CE70A9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4938"/>
            <a:ext cx="7772400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38913"/>
            <a:ext cx="16811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2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BC2176F8-67C6-49A9-85D4-6FD36B121CE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3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198438"/>
            <a:ext cx="848042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2963" y="6470650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2D7906E-6D83-486A-AE21-8D281778C75C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/32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435100"/>
            <a:ext cx="84804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7815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4938"/>
            <a:ext cx="77724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38913"/>
            <a:ext cx="16811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10D2CDA-651A-4843-97ED-2E40EA68D11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781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179388"/>
            <a:ext cx="8247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3563" y="6508750"/>
            <a:ext cx="9604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2-</a:t>
            </a:r>
            <a:fld id="{705735AF-FA4F-4656-8AA6-D81399EAD4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9125" y="1235075"/>
            <a:ext cx="824706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6077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144463"/>
            <a:ext cx="80946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08750"/>
            <a:ext cx="1681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1-</a:t>
            </a:r>
            <a:fld id="{D0E10D87-E327-4E16-8A46-9FE9F875E8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38288"/>
            <a:ext cx="80279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276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17550" indent="-26987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076325" indent="-1793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4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435100" indent="-17938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1792288" indent="-1778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2494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7066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1638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621088" indent="-1778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82814" y="5715533"/>
            <a:ext cx="25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Max: 97   </a:t>
            </a:r>
            <a:r>
              <a:rPr lang="en-US" altLang="zh-TW" dirty="0" err="1">
                <a:solidFill>
                  <a:srgbClr val="000000"/>
                </a:solidFill>
              </a:rPr>
              <a:t>Avg</a:t>
            </a:r>
            <a:r>
              <a:rPr lang="en-US" altLang="zh-TW" dirty="0">
                <a:solidFill>
                  <a:srgbClr val="000000"/>
                </a:solidFill>
              </a:rPr>
              <a:t>: 55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98A576-D638-1C47-B62B-871B56E8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8" y="653143"/>
            <a:ext cx="8724603" cy="44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1-</a:t>
            </a:r>
            <a:fld id="{76EC53B4-F53D-4C8B-B6CB-65933EC0E6D2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4463"/>
            <a:ext cx="8094663" cy="698500"/>
          </a:xfrm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600">
                <a:ea typeface="新細明體" panose="02020500000000000000" pitchFamily="18" charset="-120"/>
              </a:rPr>
              <a:t>When not to Use a DBMS</a:t>
            </a:r>
            <a:endParaRPr lang="en-US" altLang="zh-TW" sz="36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955675"/>
            <a:ext cx="8640762" cy="5356225"/>
          </a:xfrm>
        </p:spPr>
        <p:txBody>
          <a:bodyPr/>
          <a:lstStyle/>
          <a:p>
            <a:pPr marL="179388" indent="-179388" eaLnBrk="1" hangingPunct="1"/>
            <a:r>
              <a:rPr lang="en-US" altLang="zh-TW" sz="2400" b="1" dirty="0">
                <a:ea typeface="新細明體" panose="02020500000000000000" pitchFamily="18" charset="-120"/>
              </a:rPr>
              <a:t>Main inhibitors (costs) of using a DBMS</a:t>
            </a:r>
            <a:r>
              <a:rPr lang="en-US" altLang="zh-TW" sz="2400" dirty="0">
                <a:ea typeface="新細明體" panose="02020500000000000000" pitchFamily="18" charset="-120"/>
              </a:rPr>
              <a:t>:</a:t>
            </a:r>
          </a:p>
          <a:p>
            <a:pPr marL="452438" lvl="1" indent="-271463" eaLnBrk="1" hangingPunct="1"/>
            <a:r>
              <a:rPr lang="en-US" altLang="zh-TW" sz="2000" dirty="0">
                <a:ea typeface="新細明體" panose="02020500000000000000" pitchFamily="18" charset="-120"/>
              </a:rPr>
              <a:t>High initial investment and possible need for additional hardware.</a:t>
            </a:r>
          </a:p>
          <a:p>
            <a:pPr marL="452438" lvl="1" indent="-271463" eaLnBrk="1" hangingPunct="1"/>
            <a:r>
              <a:rPr lang="en-US" altLang="zh-TW" sz="2000" dirty="0">
                <a:ea typeface="新細明體" panose="02020500000000000000" pitchFamily="18" charset="-120"/>
              </a:rPr>
              <a:t>Overhead for providing generality, security, concurrency control, recovery, and  integrity functions. </a:t>
            </a:r>
          </a:p>
          <a:p>
            <a:pPr marL="179388" indent="-179388" eaLnBrk="1" hangingPunct="1"/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When a DBMS may be unnecessary:</a:t>
            </a:r>
          </a:p>
          <a:p>
            <a:pPr marL="452438" lvl="1" indent="-271463"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If the database and applications are simple, well defined, and not expected to change.</a:t>
            </a:r>
          </a:p>
          <a:p>
            <a:pPr marL="452438" lvl="1" indent="-271463"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If there are stringent real-time requirements that may not be met because of DBMS overhead.</a:t>
            </a:r>
          </a:p>
          <a:p>
            <a:pPr marL="452438" lvl="1" indent="-271463"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If access to data by multiple users is not required.</a:t>
            </a:r>
          </a:p>
          <a:p>
            <a:pPr marL="179388" indent="-179388" eaLnBrk="1" hangingPunct="1"/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When no DBMS may suffice:</a:t>
            </a:r>
          </a:p>
          <a:p>
            <a:pPr marL="452438" lvl="1" indent="-271463"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If the database system is not able to handle the complexity of data because of modeling limitations</a:t>
            </a:r>
          </a:p>
          <a:p>
            <a:pPr marL="452438" lvl="1" indent="-271463"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If the database users need special operations not supported by the DBMS.</a:t>
            </a:r>
            <a:endParaRPr lang="en-US" altLang="zh-TW" sz="18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3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4938" y="6338888"/>
            <a:ext cx="5715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2-</a:t>
            </a:r>
            <a:fld id="{714FAB92-10E4-48EA-945B-698B6DCEC017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DBMS Languages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35075"/>
            <a:ext cx="8247063" cy="30940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High Level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Non-procedural Languages: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Also called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declarative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languages.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e.g., SQL, are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set-oriented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and specify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what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data to retrieve than how to retrieve. 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Low Level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Procedural Languages:</a:t>
            </a:r>
          </a:p>
          <a:p>
            <a:pPr lvl="1" eaLnBrk="1" hangingPunct="1"/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record-at-a-time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;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they specify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how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to retrieve data and include constructs such as </a:t>
            </a: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looping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877888" y="4621821"/>
            <a:ext cx="2745529" cy="9223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8400" algn="l"/>
              </a:tabLst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SELECT	SNO, NAME</a:t>
            </a:r>
            <a:b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FROM 	STUDENT</a:t>
            </a:r>
            <a:b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WHERE	SEX = M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4042156" y="4615842"/>
            <a:ext cx="4589095" cy="9233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8400" algn="l"/>
              </a:tabLst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for 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= 0,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TotalStuNum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8400" algn="l"/>
              </a:tabLst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   if (Student[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].Sex == 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8400" algn="l"/>
              </a:tabLst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         print(Student[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].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Sno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Student[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].Name)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2-</a:t>
            </a:r>
            <a:fld id="{C6F9855D-69F0-419A-89BC-8D7AEDCB79F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" y="1600200"/>
            <a:ext cx="8463183" cy="34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48AF3-5129-409C-AAAE-A12BF42C128D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63817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Simple SQL Queries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841375"/>
            <a:ext cx="8361363" cy="465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Basic SQL queries correspond to using the SELECT, PROJECT, and JOIN operations of the relational algebra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Example of a simple query on </a:t>
            </a:r>
            <a:r>
              <a:rPr lang="en-US" altLang="zh-TW" sz="2400" i="1" dirty="0">
                <a:ea typeface="新細明體" panose="02020500000000000000" pitchFamily="18" charset="-120"/>
              </a:rPr>
              <a:t>one</a:t>
            </a:r>
            <a:r>
              <a:rPr lang="en-US" altLang="zh-TW" sz="2400" dirty="0">
                <a:ea typeface="新細明體" panose="02020500000000000000" pitchFamily="18" charset="-120"/>
              </a:rPr>
              <a:t> 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dirty="0">
                <a:ea typeface="新細明體" panose="02020500000000000000" pitchFamily="18" charset="-120"/>
              </a:rPr>
              <a:t>Query 0:</a:t>
            </a:r>
            <a:r>
              <a:rPr lang="en-US" altLang="zh-TW" sz="2400" dirty="0">
                <a:ea typeface="新細明體" panose="02020500000000000000" pitchFamily="18" charset="-120"/>
              </a:rPr>
              <a:t> Retrieve the birthdate and address of the employee whose name is 'John B. Smith'.</a:t>
            </a:r>
            <a:r>
              <a:rPr lang="en-US" altLang="zh-TW" sz="2400" b="1" dirty="0"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endParaRPr lang="en-US" altLang="zh-TW" sz="2400" b="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Q0:	SELECT 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BDATE, ADDRESS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FNAME='John'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MINIT='B'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LNAME='Smith'</a:t>
            </a:r>
            <a:r>
              <a:rPr lang="en-US" altLang="zh-TW" sz="2000" b="1" dirty="0"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Similar to a SELECT-PROJECT pair of relational algebra operations; the SELECT-clause specifies the </a:t>
            </a:r>
            <a:r>
              <a:rPr lang="en-US" altLang="zh-TW" sz="2000" i="1" dirty="0">
                <a:ea typeface="新細明體" panose="02020500000000000000" pitchFamily="18" charset="-120"/>
              </a:rPr>
              <a:t>projection attributes</a:t>
            </a:r>
            <a:r>
              <a:rPr lang="en-US" altLang="zh-TW" sz="2000" dirty="0">
                <a:ea typeface="新細明體" panose="02020500000000000000" pitchFamily="18" charset="-120"/>
              </a:rPr>
              <a:t> and the WHERE-clause specifies the </a:t>
            </a:r>
            <a:r>
              <a:rPr lang="en-US" altLang="zh-TW" sz="2000" i="1" dirty="0">
                <a:ea typeface="新細明體" panose="02020500000000000000" pitchFamily="18" charset="-120"/>
              </a:rPr>
              <a:t>selection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However, the result of the query </a:t>
            </a:r>
            <a:r>
              <a:rPr lang="en-US" altLang="zh-TW" sz="2000" i="1" dirty="0">
                <a:ea typeface="新細明體" panose="02020500000000000000" pitchFamily="18" charset="-120"/>
              </a:rPr>
              <a:t>may contain</a:t>
            </a:r>
            <a:r>
              <a:rPr lang="en-US" altLang="zh-TW" sz="2000" dirty="0">
                <a:ea typeface="新細明體" panose="02020500000000000000" pitchFamily="18" charset="-120"/>
              </a:rPr>
              <a:t>  duplicate tuples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78488"/>
            <a:ext cx="31623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5564188"/>
            <a:ext cx="4532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494154-0DC9-4152-803A-A6687E323BB0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7772400" cy="58261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ALIASES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714375"/>
            <a:ext cx="8767763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Some queries need to refer to the same relation twice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this case,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aliases</a:t>
            </a:r>
            <a:r>
              <a:rPr lang="en-US" altLang="zh-TW" sz="2000" dirty="0">
                <a:ea typeface="新細明體" panose="02020500000000000000" pitchFamily="18" charset="-120"/>
              </a:rPr>
              <a:t>  are given to the relation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Query 8:</a:t>
            </a:r>
            <a:r>
              <a:rPr lang="en-US" altLang="zh-TW" sz="2000" dirty="0">
                <a:ea typeface="新細明體" panose="02020500000000000000" pitchFamily="18" charset="-120"/>
              </a:rPr>
              <a:t> For each employee, retrieve the employee's name, and the name of his or her immediate supervisor.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/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Q8:	SELECT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E.FNAME, E.LNAME, S.FNAME, S.LNAME</a:t>
            </a: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 E   S</a:t>
            </a: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E.SUPERSSN=S.SSN</a:t>
            </a:r>
            <a:r>
              <a:rPr lang="en-US" altLang="zh-TW" sz="2000" b="1" dirty="0"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Q8, the alternate relation names E and S are called </a:t>
            </a:r>
            <a:r>
              <a:rPr lang="en-US" altLang="zh-TW" sz="2000" i="1" dirty="0">
                <a:ea typeface="新細明體" panose="02020500000000000000" pitchFamily="18" charset="-120"/>
              </a:rPr>
              <a:t>aliases</a:t>
            </a:r>
            <a:r>
              <a:rPr lang="en-US" altLang="zh-TW" sz="2000" dirty="0">
                <a:ea typeface="新細明體" panose="02020500000000000000" pitchFamily="18" charset="-120"/>
              </a:rPr>
              <a:t>  or </a:t>
            </a:r>
            <a:r>
              <a:rPr lang="en-US" altLang="zh-TW" sz="2000" i="1" dirty="0">
                <a:ea typeface="新細明體" panose="02020500000000000000" pitchFamily="18" charset="-120"/>
              </a:rPr>
              <a:t>tuple variables</a:t>
            </a:r>
            <a:r>
              <a:rPr lang="en-US" altLang="zh-TW" sz="2000" dirty="0">
                <a:ea typeface="新細明體" panose="02020500000000000000" pitchFamily="18" charset="-120"/>
              </a:rPr>
              <a:t> for the EMPLOYEE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We can think of E and S as two </a:t>
            </a:r>
            <a:r>
              <a:rPr lang="en-US" altLang="zh-TW" sz="2000" i="1" dirty="0">
                <a:ea typeface="新細明體" panose="02020500000000000000" pitchFamily="18" charset="-120"/>
              </a:rPr>
              <a:t>different copies</a:t>
            </a:r>
            <a:r>
              <a:rPr lang="en-US" altLang="zh-TW" sz="2000" dirty="0">
                <a:ea typeface="新細明體" panose="02020500000000000000" pitchFamily="18" charset="-120"/>
              </a:rPr>
              <a:t>  of EMPLOYEE; E represents employees in role of </a:t>
            </a:r>
            <a:r>
              <a:rPr lang="en-US" altLang="zh-TW" sz="2000" i="1" dirty="0">
                <a:ea typeface="新細明體" panose="02020500000000000000" pitchFamily="18" charset="-120"/>
              </a:rPr>
              <a:t>supervisees</a:t>
            </a:r>
            <a:r>
              <a:rPr lang="en-US" altLang="zh-TW" sz="2000" dirty="0">
                <a:ea typeface="新細明體" panose="02020500000000000000" pitchFamily="18" charset="-120"/>
              </a:rPr>
              <a:t>  and S represents employees in role of </a:t>
            </a:r>
            <a:r>
              <a:rPr lang="en-US" altLang="zh-TW" sz="2000" i="1" dirty="0">
                <a:ea typeface="新細明體" panose="02020500000000000000" pitchFamily="18" charset="-120"/>
              </a:rPr>
              <a:t>supervisors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Aliasing can also be used in any SQL query for convenience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Can also use the AS keyword to specify aliases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Q8:	SELECT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E.FNAME, E.LNAME, S.FNAME, S.LNAME</a:t>
            </a: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AS E, EMPLOYEE AS S</a:t>
            </a: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E.SUPERSSN=S.SSN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029325"/>
            <a:ext cx="3878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6029325"/>
            <a:ext cx="39973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矩形 6"/>
          <p:cNvSpPr>
            <a:spLocks noChangeArrowheads="1"/>
          </p:cNvSpPr>
          <p:nvPr/>
        </p:nvSpPr>
        <p:spPr bwMode="auto">
          <a:xfrm>
            <a:off x="427038" y="57261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064" name="矩形 7"/>
          <p:cNvSpPr>
            <a:spLocks noChangeArrowheads="1"/>
          </p:cNvSpPr>
          <p:nvPr/>
        </p:nvSpPr>
        <p:spPr bwMode="auto">
          <a:xfrm>
            <a:off x="4576763" y="5726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65" name="直線單箭頭接點 8"/>
          <p:cNvCxnSpPr>
            <a:cxnSpLocks noChangeShapeType="1"/>
          </p:cNvCxnSpPr>
          <p:nvPr/>
        </p:nvCxnSpPr>
        <p:spPr bwMode="auto">
          <a:xfrm>
            <a:off x="3897313" y="5726113"/>
            <a:ext cx="0" cy="258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直線單箭頭接點 11"/>
          <p:cNvCxnSpPr>
            <a:cxnSpLocks noChangeShapeType="1"/>
          </p:cNvCxnSpPr>
          <p:nvPr/>
        </p:nvCxnSpPr>
        <p:spPr bwMode="auto">
          <a:xfrm>
            <a:off x="5956300" y="5726113"/>
            <a:ext cx="0" cy="2682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0B75F-7E1C-4C2E-9BCB-B2ADCE2A7A75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25413"/>
            <a:ext cx="8313737" cy="71278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EXISTS FUNCTION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920750"/>
            <a:ext cx="8755063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400" u="sng" dirty="0">
                <a:solidFill>
                  <a:srgbClr val="000000"/>
                </a:solidFill>
                <a:ea typeface="新細明體" panose="02020500000000000000" pitchFamily="18" charset="-120"/>
              </a:rPr>
              <a:t>Query 6: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names of employees who have no dependents.</a:t>
            </a:r>
            <a:b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Q6:	SELECT  	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NOT EXISTS (	SELECT	*</a:t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	FROM	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DEPENDENT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	WHERE	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0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endParaRPr lang="en-US" altLang="zh-TW" sz="2400" b="1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In Q6, the correlated nested query retrieves all DEPENDENT tuples related to an EMPLOYEE tuple. If </a:t>
            </a:r>
            <a:r>
              <a:rPr lang="en-US" altLang="zh-TW" sz="2000" i="1" dirty="0">
                <a:solidFill>
                  <a:srgbClr val="000000"/>
                </a:solidFill>
                <a:ea typeface="新細明體" panose="02020500000000000000" pitchFamily="18" charset="-120"/>
              </a:rPr>
              <a:t>none exist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, the EMPLOYEE tuple is selected</a:t>
            </a:r>
          </a:p>
          <a:p>
            <a:pPr lvl="1"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EXISTS is necessary for the expressive power of SQL</a:t>
            </a:r>
            <a:endParaRPr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29" name="群組 7"/>
          <p:cNvGrpSpPr>
            <a:grpSpLocks/>
          </p:cNvGrpSpPr>
          <p:nvPr/>
        </p:nvGrpSpPr>
        <p:grpSpPr bwMode="auto">
          <a:xfrm>
            <a:off x="1236663" y="5076825"/>
            <a:ext cx="6438900" cy="1171575"/>
            <a:chOff x="1237140" y="5298315"/>
            <a:chExt cx="6438900" cy="1171575"/>
          </a:xfrm>
        </p:grpSpPr>
        <p:pic>
          <p:nvPicPr>
            <p:cNvPr id="2663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140" y="5298315"/>
              <a:ext cx="643890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632" name="直線單箭頭接點 9"/>
            <p:cNvCxnSpPr>
              <a:cxnSpLocks noChangeShapeType="1"/>
            </p:cNvCxnSpPr>
            <p:nvPr/>
          </p:nvCxnSpPr>
          <p:spPr bwMode="auto">
            <a:xfrm rot="10800000" flipV="1">
              <a:off x="2860090" y="5708334"/>
              <a:ext cx="1765178" cy="2929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0" name="文字方塊 8"/>
          <p:cNvSpPr txBox="1">
            <a:spLocks noChangeArrowheads="1"/>
          </p:cNvSpPr>
          <p:nvPr/>
        </p:nvSpPr>
        <p:spPr bwMode="auto">
          <a:xfrm>
            <a:off x="4581525" y="537051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123</a:t>
            </a: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58200" y="6538913"/>
            <a:ext cx="685800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26BA-6764-4650-B385-16BB3C768316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ORDER BY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990600"/>
            <a:ext cx="8297862" cy="480619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b="1" dirty="0">
                <a:ea typeface="新細明體" panose="02020500000000000000" pitchFamily="18" charset="-120"/>
              </a:rPr>
              <a:t>ORDER BY</a:t>
            </a:r>
            <a:r>
              <a:rPr lang="en-US" altLang="zh-TW" sz="2400" dirty="0">
                <a:ea typeface="新細明體" panose="02020500000000000000" pitchFamily="18" charset="-120"/>
              </a:rPr>
              <a:t> clause is used to sort the tuples in a query result based on the values of some attribute(s)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90600" algn="l"/>
                <a:tab pos="2332038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  <a:r>
              <a:rPr lang="en-US" altLang="zh-TW" sz="2400" u="sng" dirty="0">
                <a:ea typeface="新細明體" panose="02020500000000000000" pitchFamily="18" charset="-120"/>
              </a:rPr>
              <a:t>Query 15:</a:t>
            </a:r>
            <a:r>
              <a:rPr lang="en-US" altLang="zh-TW" sz="2400" dirty="0">
                <a:ea typeface="新細明體" panose="02020500000000000000" pitchFamily="18" charset="-120"/>
              </a:rPr>
              <a:t> Retrieve a list of employees and the projects each works in, ordered by the employee's department, and within each department ordered alphabetically by employee last name.</a:t>
            </a:r>
            <a:r>
              <a:rPr lang="en-US" altLang="zh-TW" sz="2800" dirty="0">
                <a:ea typeface="新細明體" panose="02020500000000000000" pitchFamily="18" charset="-120"/>
              </a:rPr>
              <a:t/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/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Q15: 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DNAME, LNAME, FNAME, PNAME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	FROM 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DEPARTMENT, EMPLOYEE, WORKS_ON, PROJECT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PNO=PNUMBER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ORDER BY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DNAME, LNAME</a:t>
            </a:r>
          </a:p>
          <a:p>
            <a:pPr eaLnBrk="1" hangingPunct="1">
              <a:lnSpc>
                <a:spcPct val="80000"/>
              </a:lnSpc>
              <a:tabLst>
                <a:tab pos="990600" algn="l"/>
                <a:tab pos="2332038" algn="l"/>
              </a:tabLst>
            </a:pP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default order is in ascending order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Keyword </a:t>
            </a:r>
            <a:r>
              <a:rPr lang="en-US" altLang="zh-TW" sz="2400" b="1" dirty="0">
                <a:ea typeface="新細明體" panose="02020500000000000000" pitchFamily="18" charset="-120"/>
              </a:rPr>
              <a:t>DESC</a:t>
            </a:r>
            <a:r>
              <a:rPr lang="en-US" altLang="zh-TW" sz="2400" dirty="0">
                <a:ea typeface="新細明體" panose="02020500000000000000" pitchFamily="18" charset="-120"/>
              </a:rPr>
              <a:t> if we want a descending order;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Keyword </a:t>
            </a:r>
            <a:r>
              <a:rPr lang="en-US" altLang="zh-TW" sz="2400" b="1" dirty="0">
                <a:ea typeface="新細明體" panose="02020500000000000000" pitchFamily="18" charset="-120"/>
              </a:rPr>
              <a:t>ASC</a:t>
            </a:r>
            <a:r>
              <a:rPr lang="en-US" altLang="zh-TW" sz="2400" dirty="0">
                <a:ea typeface="新細明體" panose="02020500000000000000" pitchFamily="18" charset="-120"/>
              </a:rPr>
              <a:t> can be used to explicitly specify ascending order, even though it is the default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67589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138863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51C160-6E72-4CB5-9AF7-54A966650662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ARITHMETIC OPERATIONS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25525"/>
            <a:ext cx="8345488" cy="360838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 standard arithmetic operators '+', '-'. '*', and '/' (for addition, subtraction, multiplication, and division, respectively) can be applied to numeric values in an SQL query result</a:t>
            </a:r>
          </a:p>
          <a:p>
            <a:pPr eaLnBrk="1" hangingPunct="1"/>
            <a:r>
              <a:rPr lang="en-US" altLang="zh-TW" sz="2400" u="sng" dirty="0">
                <a:ea typeface="新細明體" panose="02020500000000000000" pitchFamily="18" charset="-120"/>
              </a:rPr>
              <a:t>Query 13:</a:t>
            </a:r>
            <a:r>
              <a:rPr lang="en-US" altLang="zh-TW" sz="2400" dirty="0">
                <a:ea typeface="新細明體" panose="02020500000000000000" pitchFamily="18" charset="-120"/>
              </a:rPr>
              <a:t> Show the effect of giving all employees who work on the '</a:t>
            </a:r>
            <a:r>
              <a:rPr lang="en-US" altLang="zh-TW" sz="2400" dirty="0" err="1">
                <a:ea typeface="新細明體" panose="02020500000000000000" pitchFamily="18" charset="-120"/>
              </a:rPr>
              <a:t>ProductX</a:t>
            </a:r>
            <a:r>
              <a:rPr lang="en-US" altLang="zh-TW" sz="2400" dirty="0">
                <a:ea typeface="新細明體" panose="02020500000000000000" pitchFamily="18" charset="-120"/>
              </a:rPr>
              <a:t>' project a 10% raise.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/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Q13:	SELECT 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1.1*SALARY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WORKS_ON, PROJECT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PNO=PNUMBER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			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PNAME='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ProductX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’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914900"/>
            <a:ext cx="71897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542" name="直線單箭頭接點 5"/>
          <p:cNvCxnSpPr>
            <a:cxnSpLocks noChangeShapeType="1"/>
          </p:cNvCxnSpPr>
          <p:nvPr/>
        </p:nvCxnSpPr>
        <p:spPr bwMode="auto">
          <a:xfrm>
            <a:off x="6657975" y="4570413"/>
            <a:ext cx="0" cy="3032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B7B5E9-3FF5-4273-B61E-35BE6055E819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56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GROUPING (cont.)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692150"/>
            <a:ext cx="8731250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2000" u="sng" dirty="0">
                <a:ea typeface="新細明體" panose="02020500000000000000" pitchFamily="18" charset="-120"/>
              </a:rPr>
              <a:t>Query 24:</a:t>
            </a:r>
            <a:r>
              <a:rPr lang="en-US" altLang="zh-TW" sz="2000" dirty="0">
                <a:ea typeface="新細明體" panose="02020500000000000000" pitchFamily="18" charset="-120"/>
              </a:rPr>
              <a:t> For each department, retrieve the department number, the number of employees in the department, and their average salary.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8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Q24:	SELECT           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COUNT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(*),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AVG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GROUP BY	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</a:t>
            </a:r>
            <a:r>
              <a:rPr lang="en-US" altLang="zh-TW" sz="2000" b="1" dirty="0"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800" b="1" dirty="0">
                <a:ea typeface="新細明體" panose="02020500000000000000" pitchFamily="18" charset="-120"/>
              </a:rPr>
              <a:t> </a:t>
            </a:r>
            <a:r>
              <a:rPr lang="en-US" altLang="zh-TW" sz="1600" b="1" dirty="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dirty="0">
                <a:ea typeface="新細明體" panose="02020500000000000000" pitchFamily="18" charset="-120"/>
              </a:rPr>
              <a:t>the EMPLOYEE tuples are divided into groups--each group having the same value for the grouping attribute DNO</a:t>
            </a: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dirty="0">
                <a:ea typeface="新細明體" panose="02020500000000000000" pitchFamily="18" charset="-120"/>
              </a:rPr>
              <a:t>The COUNT and AVG functions are applied to each such group of tuples separately</a:t>
            </a: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dirty="0">
                <a:ea typeface="新細明體" panose="02020500000000000000" pitchFamily="18" charset="-120"/>
              </a:rPr>
              <a:t>The SELECT-clause includes only the grouping attribute and the functions to be applied on each group of tuples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187825"/>
            <a:ext cx="73628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6F4747-61AF-4469-A2B3-A9C2407B6570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UPDATE (cont.)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925513"/>
            <a:ext cx="8059737" cy="364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u="sng" dirty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Give all employees in department 5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a 10% raise in salary.</a:t>
            </a:r>
            <a:b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U6: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UPDATE  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SET	 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SALARY = SALARY *1.1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 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  = 5</a:t>
            </a: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In this request, the modified SALARY value depends on the original SALARY value in each 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The reference to the SALARY attribute on the right of = refers to the old SALARY value before modification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The reference to the SALARY attribute on the left of = refers to the new SALARY value after modification</a:t>
            </a: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602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138863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784725"/>
            <a:ext cx="736917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CA09E-D773-47A0-8456-87FB1F070E24}" type="slidenum">
              <a:rPr lang="en-US" altLang="zh-TW" smtClean="0"/>
              <a:pPr>
                <a:defRPr/>
              </a:pPr>
              <a:t>2</a:t>
            </a:fld>
            <a:r>
              <a:rPr lang="en-US" altLang="zh-TW"/>
              <a:t>/66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CF7DC9D-E51C-40F1-B1F5-F760335F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167995"/>
            <a:ext cx="8125097" cy="8520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65B91D94-6F31-4768-9356-28B4967B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3725771"/>
            <a:ext cx="8351520" cy="5219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F948910F-F5D8-4C81-B20E-680C5952684A}"/>
              </a:ext>
            </a:extLst>
          </p:cNvPr>
          <p:cNvSpPr txBox="1"/>
          <p:nvPr/>
        </p:nvSpPr>
        <p:spPr>
          <a:xfrm>
            <a:off x="470264" y="1793571"/>
            <a:ext cx="6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2EA108F-9B1B-43C4-AE3A-C2E69255B5A6}"/>
              </a:ext>
            </a:extLst>
          </p:cNvPr>
          <p:cNvSpPr txBox="1"/>
          <p:nvPr/>
        </p:nvSpPr>
        <p:spPr>
          <a:xfrm>
            <a:off x="548639" y="3200399"/>
            <a:ext cx="6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0FEA9-EF37-45F7-B65D-43121AC365F9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772400" cy="53181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DELETE (cont.)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4" y="1611085"/>
            <a:ext cx="7772400" cy="12540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U4C: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DELETE FROM  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ADDRESS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‘%Douliu, Yunlin%'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598988"/>
            <a:ext cx="816768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矩形 5"/>
          <p:cNvSpPr>
            <a:spLocks noChangeArrowheads="1"/>
          </p:cNvSpPr>
          <p:nvPr/>
        </p:nvSpPr>
        <p:spPr bwMode="auto">
          <a:xfrm>
            <a:off x="522288" y="3573463"/>
            <a:ext cx="816768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 missing WHERE-clause specifies that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all tuples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 in the relation are to be deleted; the table then becomes an empty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CA09E-D773-47A0-8456-87FB1F070E24}" type="slidenum">
              <a:rPr lang="en-US" altLang="zh-TW" smtClean="0"/>
              <a:pPr>
                <a:defRPr/>
              </a:pPr>
              <a:t>3</a:t>
            </a:fld>
            <a:r>
              <a:rPr lang="en-US" altLang="zh-TW"/>
              <a:t>/66</a:t>
            </a:r>
          </a:p>
        </p:txBody>
      </p:sp>
      <p:sp>
        <p:nvSpPr>
          <p:cNvPr id="3" name="矩形 2"/>
          <p:cNvSpPr/>
          <p:nvPr/>
        </p:nvSpPr>
        <p:spPr>
          <a:xfrm>
            <a:off x="568077" y="765293"/>
            <a:ext cx="813732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altLang="zh-TW" dirty="0">
                <a:solidFill>
                  <a:schemeClr val="bg2"/>
                </a:solidFill>
              </a:rPr>
              <a:t>Define the following terms: (a) data model (b) </a:t>
            </a:r>
            <a:r>
              <a:rPr lang="en-US" altLang="zh-TW" dirty="0" err="1">
                <a:solidFill>
                  <a:schemeClr val="bg2"/>
                </a:solidFill>
              </a:rPr>
              <a:t>superkey</a:t>
            </a:r>
            <a:r>
              <a:rPr lang="en-US" altLang="zh-TW" dirty="0">
                <a:solidFill>
                  <a:schemeClr val="bg2"/>
                </a:solidFill>
              </a:rPr>
              <a:t> (c) naïve or parametric end-users (d) internal schema. </a:t>
            </a:r>
            <a:r>
              <a:rPr lang="en-US" altLang="zh-TW" kern="100" dirty="0">
                <a:solidFill>
                  <a:schemeClr val="bg2"/>
                </a:solidFill>
                <a:ea typeface="標楷體" panose="03000509000000000000" pitchFamily="65" charset="-120"/>
              </a:rPr>
              <a:t>(20%)</a:t>
            </a:r>
            <a:endParaRPr lang="zh-TW" altLang="zh-TW" kern="100" dirty="0">
              <a:solidFill>
                <a:schemeClr val="bg2"/>
              </a:solidFill>
              <a:ea typeface="新細明體" panose="02020500000000000000" pitchFamily="18" charset="-120"/>
            </a:endParaRP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altLang="zh-TW" kern="100" dirty="0">
                <a:solidFill>
                  <a:schemeClr val="bg2"/>
                </a:solidFill>
                <a:ea typeface="標楷體" panose="03000509000000000000" pitchFamily="65" charset="-120"/>
              </a:rPr>
              <a:t>In case of integrity violation in update operations on relations, please describe what actions can be taken? (10%)</a:t>
            </a:r>
            <a:endParaRPr lang="zh-TW" altLang="zh-TW" kern="100" dirty="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9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3486684" y="4861201"/>
            <a:ext cx="4696879" cy="1728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86684" y="3019812"/>
            <a:ext cx="3794333" cy="1758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2-</a:t>
            </a:r>
            <a:fld id="{E8BC35AF-178A-43A7-AA52-21CB4EE576CC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8263"/>
            <a:ext cx="8247063" cy="76041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Data Models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803275"/>
            <a:ext cx="8247063" cy="3132138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 Model</a:t>
            </a:r>
            <a:endParaRPr lang="en-US" altLang="zh-TW" sz="28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A set of concepts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to describe the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structure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of a database,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and certain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constraints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that the database should obey.</a:t>
            </a:r>
          </a:p>
          <a:p>
            <a:pPr marL="1063625" lvl="2" indent="-34290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ER data model: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{entity, relationship, attribute, key, …}</a:t>
            </a:r>
          </a:p>
          <a:p>
            <a:pPr marL="1063625" lvl="2" indent="-34290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Relational data model: {relation, tuple, attribute, primary key, …}</a:t>
            </a:r>
          </a:p>
        </p:txBody>
      </p:sp>
      <p:grpSp>
        <p:nvGrpSpPr>
          <p:cNvPr id="5" name="群組 37"/>
          <p:cNvGrpSpPr>
            <a:grpSpLocks/>
          </p:cNvGrpSpPr>
          <p:nvPr/>
        </p:nvGrpSpPr>
        <p:grpSpPr bwMode="auto">
          <a:xfrm>
            <a:off x="3571883" y="3044825"/>
            <a:ext cx="3842925" cy="1641475"/>
            <a:chOff x="5366519" y="4648345"/>
            <a:chExt cx="3841803" cy="1641330"/>
          </a:xfrm>
        </p:grpSpPr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7276532" y="5136333"/>
              <a:ext cx="1931790" cy="70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Schema by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ER data model</a:t>
              </a:r>
            </a:p>
          </p:txBody>
        </p:sp>
        <p:grpSp>
          <p:nvGrpSpPr>
            <p:cNvPr id="8207" name="群組 36"/>
            <p:cNvGrpSpPr>
              <a:grpSpLocks/>
            </p:cNvGrpSpPr>
            <p:nvPr/>
          </p:nvGrpSpPr>
          <p:grpSpPr bwMode="auto">
            <a:xfrm>
              <a:off x="5366519" y="4648345"/>
              <a:ext cx="1762944" cy="1641330"/>
              <a:chOff x="5366519" y="4648345"/>
              <a:chExt cx="1762944" cy="1641330"/>
            </a:xfrm>
          </p:grpSpPr>
          <p:sp>
            <p:nvSpPr>
              <p:cNvPr id="8208" name="Text Box 8"/>
              <p:cNvSpPr txBox="1">
                <a:spLocks noChangeArrowheads="1"/>
              </p:cNvSpPr>
              <p:nvPr/>
            </p:nvSpPr>
            <p:spPr bwMode="auto">
              <a:xfrm>
                <a:off x="6070600" y="4773613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STUDENT</a:t>
                </a:r>
              </a:p>
            </p:txBody>
          </p:sp>
          <p:sp>
            <p:nvSpPr>
              <p:cNvPr id="8209" name="Text Box 9"/>
              <p:cNvSpPr txBox="1">
                <a:spLocks noChangeArrowheads="1"/>
              </p:cNvSpPr>
              <p:nvPr/>
            </p:nvSpPr>
            <p:spPr bwMode="auto">
              <a:xfrm>
                <a:off x="6070600" y="5965825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COURSE</a:t>
                </a:r>
              </a:p>
            </p:txBody>
          </p:sp>
          <p:sp>
            <p:nvSpPr>
              <p:cNvPr id="8210" name="AutoShape 10"/>
              <p:cNvSpPr>
                <a:spLocks noChangeArrowheads="1"/>
              </p:cNvSpPr>
              <p:nvPr/>
            </p:nvSpPr>
            <p:spPr bwMode="auto">
              <a:xfrm>
                <a:off x="6203950" y="5316538"/>
                <a:ext cx="796925" cy="438150"/>
              </a:xfrm>
              <a:prstGeom prst="diamond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211" name="Text Box 11"/>
              <p:cNvSpPr txBox="1">
                <a:spLocks noChangeArrowheads="1"/>
              </p:cNvSpPr>
              <p:nvPr/>
            </p:nvSpPr>
            <p:spPr bwMode="auto">
              <a:xfrm>
                <a:off x="6259513" y="5383213"/>
                <a:ext cx="6889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TAKE</a:t>
                </a:r>
              </a:p>
            </p:txBody>
          </p:sp>
          <p:cxnSp>
            <p:nvCxnSpPr>
              <p:cNvPr id="8212" name="AutoShape 14"/>
              <p:cNvCxnSpPr>
                <a:cxnSpLocks noChangeShapeType="1"/>
                <a:stCxn id="8208" idx="2"/>
                <a:endCxn id="8210" idx="0"/>
              </p:cNvCxnSpPr>
              <p:nvPr/>
            </p:nvCxnSpPr>
            <p:spPr bwMode="auto">
              <a:xfrm>
                <a:off x="6600825" y="5106988"/>
                <a:ext cx="1588" cy="200025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AutoShape 15"/>
              <p:cNvCxnSpPr>
                <a:cxnSpLocks noChangeShapeType="1"/>
                <a:stCxn id="8210" idx="2"/>
                <a:endCxn id="8209" idx="0"/>
              </p:cNvCxnSpPr>
              <p:nvPr/>
            </p:nvCxnSpPr>
            <p:spPr bwMode="auto">
              <a:xfrm flipH="1">
                <a:off x="6600825" y="5764213"/>
                <a:ext cx="1588" cy="192087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14" name="文字方塊 26"/>
              <p:cNvSpPr txBox="1">
                <a:spLocks noChangeArrowheads="1"/>
              </p:cNvSpPr>
              <p:nvPr/>
            </p:nvSpPr>
            <p:spPr bwMode="auto">
              <a:xfrm>
                <a:off x="6548355" y="4980111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m</a:t>
                </a:r>
                <a:endParaRPr kumimoji="0" lang="zh-TW" alt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215" name="文字方塊 27"/>
              <p:cNvSpPr txBox="1">
                <a:spLocks noChangeArrowheads="1"/>
              </p:cNvSpPr>
              <p:nvPr/>
            </p:nvSpPr>
            <p:spPr bwMode="auto">
              <a:xfrm>
                <a:off x="6560712" y="5659732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n</a:t>
                </a:r>
                <a:endParaRPr kumimoji="0" lang="zh-TW" alt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8216" name="群組 28"/>
              <p:cNvGrpSpPr>
                <a:grpSpLocks/>
              </p:cNvGrpSpPr>
              <p:nvPr/>
            </p:nvGrpSpPr>
            <p:grpSpPr bwMode="auto">
              <a:xfrm>
                <a:off x="5485193" y="4648345"/>
                <a:ext cx="577335" cy="1510124"/>
                <a:chOff x="4387433" y="4978551"/>
                <a:chExt cx="451042" cy="1510124"/>
              </a:xfrm>
            </p:grpSpPr>
            <p:sp>
              <p:nvSpPr>
                <p:cNvPr id="8223" name="文字方塊 26"/>
                <p:cNvSpPr txBox="1">
                  <a:spLocks noChangeArrowheads="1"/>
                </p:cNvSpPr>
                <p:nvPr/>
              </p:nvSpPr>
              <p:spPr bwMode="auto">
                <a:xfrm>
                  <a:off x="4415142" y="4978551"/>
                  <a:ext cx="42333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新細明體" panose="02020500000000000000" pitchFamily="18" charset="-120"/>
                      <a:cs typeface="+mn-cs"/>
                    </a:rPr>
                    <a:t>SID</a:t>
                  </a:r>
                  <a:endParaRPr kumimoji="0" lang="zh-TW" altLang="en-US" sz="1200" b="1" i="0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224" name="橢圓 27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267504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225" name="橢圓 27"/>
                <p:cNvSpPr>
                  <a:spLocks noChangeArrowheads="1"/>
                </p:cNvSpPr>
                <p:nvPr/>
              </p:nvSpPr>
              <p:spPr bwMode="auto">
                <a:xfrm>
                  <a:off x="4426757" y="6249202"/>
                  <a:ext cx="267504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226" name="文字方塊 26"/>
                <p:cNvSpPr txBox="1">
                  <a:spLocks noChangeArrowheads="1"/>
                </p:cNvSpPr>
                <p:nvPr/>
              </p:nvSpPr>
              <p:spPr bwMode="auto">
                <a:xfrm>
                  <a:off x="4387433" y="6211676"/>
                  <a:ext cx="42333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新細明體" panose="02020500000000000000" pitchFamily="18" charset="-120"/>
                      <a:cs typeface="+mn-cs"/>
                    </a:rPr>
                    <a:t>CID</a:t>
                  </a:r>
                  <a:endParaRPr kumimoji="0" lang="zh-TW" altLang="en-US" sz="1200" b="1" i="0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cxnSp>
            <p:nvCxnSpPr>
              <p:cNvPr id="8217" name="直線接點 30"/>
              <p:cNvCxnSpPr>
                <a:cxnSpLocks noChangeShapeType="1"/>
                <a:stCxn id="8224" idx="6"/>
                <a:endCxn id="8208" idx="1"/>
              </p:cNvCxnSpPr>
              <p:nvPr/>
            </p:nvCxnSpPr>
            <p:spPr bwMode="auto">
              <a:xfrm>
                <a:off x="5903657" y="4792128"/>
                <a:ext cx="166943" cy="143410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218" name="群組 31"/>
              <p:cNvGrpSpPr>
                <a:grpSpLocks/>
              </p:cNvGrpSpPr>
              <p:nvPr/>
            </p:nvGrpSpPr>
            <p:grpSpPr bwMode="auto">
              <a:xfrm>
                <a:off x="5366519" y="4970161"/>
                <a:ext cx="594015" cy="276999"/>
                <a:chOff x="4446853" y="4970160"/>
                <a:chExt cx="523605" cy="276999"/>
              </a:xfrm>
            </p:grpSpPr>
            <p:sp>
              <p:nvSpPr>
                <p:cNvPr id="8221" name="文字方塊 32"/>
                <p:cNvSpPr txBox="1">
                  <a:spLocks noChangeArrowheads="1"/>
                </p:cNvSpPr>
                <p:nvPr/>
              </p:nvSpPr>
              <p:spPr bwMode="auto">
                <a:xfrm>
                  <a:off x="4462701" y="4970160"/>
                  <a:ext cx="50270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新細明體" panose="02020500000000000000" pitchFamily="18" charset="-120"/>
                      <a:cs typeface="+mn-cs"/>
                    </a:rPr>
                    <a:t>Name</a:t>
                  </a:r>
                  <a:endParaRPr kumimoji="0" lang="zh-TW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222" name="橢圓 33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523605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cxnSp>
            <p:nvCxnSpPr>
              <p:cNvPr id="8219" name="直線接點 35"/>
              <p:cNvCxnSpPr>
                <a:cxnSpLocks noChangeShapeType="1"/>
                <a:stCxn id="8222" idx="6"/>
                <a:endCxn id="8208" idx="1"/>
              </p:cNvCxnSpPr>
              <p:nvPr/>
            </p:nvCxnSpPr>
            <p:spPr bwMode="auto">
              <a:xfrm flipV="1">
                <a:off x="5960534" y="4935538"/>
                <a:ext cx="110066" cy="186797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0" name="直線接點 30"/>
              <p:cNvCxnSpPr>
                <a:cxnSpLocks noChangeShapeType="1"/>
                <a:stCxn id="8225" idx="6"/>
                <a:endCxn id="8209" idx="1"/>
              </p:cNvCxnSpPr>
              <p:nvPr/>
            </p:nvCxnSpPr>
            <p:spPr bwMode="auto">
              <a:xfrm>
                <a:off x="5877935" y="6029063"/>
                <a:ext cx="192665" cy="98687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81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805238"/>
            <a:ext cx="25114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endCxn id="2" idx="1"/>
          </p:cNvCxnSpPr>
          <p:nvPr/>
        </p:nvCxnSpPr>
        <p:spPr bwMode="auto">
          <a:xfrm flipV="1">
            <a:off x="2676525" y="3899227"/>
            <a:ext cx="810159" cy="2362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75000"/>
              </a:schemeClr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/>
          <p:nvPr/>
        </p:nvCxnSpPr>
        <p:spPr bwMode="auto">
          <a:xfrm>
            <a:off x="2676525" y="4132263"/>
            <a:ext cx="796331" cy="11096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75000"/>
              </a:schemeClr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grpSp>
        <p:nvGrpSpPr>
          <p:cNvPr id="8201" name="群組 13"/>
          <p:cNvGrpSpPr>
            <a:grpSpLocks/>
          </p:cNvGrpSpPr>
          <p:nvPr/>
        </p:nvGrpSpPr>
        <p:grpSpPr bwMode="auto">
          <a:xfrm>
            <a:off x="3571875" y="5452903"/>
            <a:ext cx="4414838" cy="1009650"/>
            <a:chOff x="3572609" y="5299714"/>
            <a:chExt cx="4413664" cy="1008374"/>
          </a:xfrm>
        </p:grpSpPr>
        <p:pic>
          <p:nvPicPr>
            <p:cNvPr id="820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609" y="5299714"/>
              <a:ext cx="4413664" cy="100837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204" name="直線接點 8"/>
            <p:cNvCxnSpPr>
              <a:cxnSpLocks noChangeShapeType="1"/>
            </p:cNvCxnSpPr>
            <p:nvPr/>
          </p:nvCxnSpPr>
          <p:spPr bwMode="auto">
            <a:xfrm flipV="1">
              <a:off x="4310564" y="5709582"/>
              <a:ext cx="936000" cy="10129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直線接點 46"/>
            <p:cNvCxnSpPr>
              <a:cxnSpLocks noChangeShapeType="1"/>
            </p:cNvCxnSpPr>
            <p:nvPr/>
          </p:nvCxnSpPr>
          <p:spPr bwMode="auto">
            <a:xfrm flipV="1">
              <a:off x="4689467" y="6239487"/>
              <a:ext cx="936000" cy="10129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5459875" y="4805363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Schema by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Relational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DE2153-BB17-4399-9CFA-DE1F0C3CC952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480425" cy="625475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panose="02020500000000000000" pitchFamily="18" charset="-120"/>
              </a:rPr>
              <a:t>Key Constraints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628650"/>
            <a:ext cx="8480425" cy="4254500"/>
          </a:xfrm>
        </p:spPr>
        <p:txBody>
          <a:bodyPr/>
          <a:lstStyle/>
          <a:p>
            <a:pPr marL="271463" indent="-271463" eaLnBrk="1" hangingPunct="1">
              <a:lnSpc>
                <a:spcPct val="90000"/>
              </a:lnSpc>
            </a:pPr>
            <a:r>
              <a:rPr lang="en-US" altLang="zh-TW" sz="2400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 of R: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set of attributes SK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of R such that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 two tuples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any valid relation instance r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 will have the same value for SK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 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For any distinct tuples t1 and t2 in r(R), </a:t>
            </a:r>
            <a:r>
              <a:rPr lang="en-US" altLang="zh-TW" sz="2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t1[SK] </a:t>
            </a:r>
            <a:r>
              <a:rPr lang="en-US" altLang="zh-TW" sz="2000" b="1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 t2[SK].</a:t>
            </a:r>
          </a:p>
          <a:p>
            <a:pPr marL="541338" lvl="1" indent="-274638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SK={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}?, SK={Make}?, SK={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, Make}?</a:t>
            </a:r>
          </a:p>
          <a:p>
            <a:pPr marL="271463" indent="-271463" eaLnBrk="1" hangingPunct="1">
              <a:lnSpc>
                <a:spcPct val="90000"/>
              </a:lnSpc>
            </a:pPr>
            <a:r>
              <a:rPr lang="en-US" altLang="zh-TW" sz="24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Key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 of R: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A "</a:t>
            </a:r>
            <a:r>
              <a:rPr lang="en-US" altLang="zh-TW" sz="2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minimal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" </a:t>
            </a:r>
            <a:r>
              <a:rPr lang="en-US" altLang="zh-TW" sz="2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;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 K such that removal of any attribute from K results in a set of attributes that is not a </a:t>
            </a:r>
            <a:r>
              <a:rPr lang="en-US" altLang="zh-TW" sz="2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827088" lvl="2" indent="-2857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Key1 = 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}, Key2 = 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EngineSerialNumber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pPr marL="541338" lvl="2" indent="0" eaLnBrk="1" hangingPunct="1">
              <a:lnSpc>
                <a:spcPct val="90000"/>
              </a:lnSpc>
              <a:buNone/>
            </a:pP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	are two keys of relation CAR; Key = 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Dnumber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Dlocation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pPr marL="827088" lvl="2" indent="-2857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SK1={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EngineSerialNumber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, Make}, SK2={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, Make, Year}  </a:t>
            </a:r>
          </a:p>
          <a:p>
            <a:pPr marL="541338" lvl="2" indent="0" eaLnBrk="1" hangingPunct="1">
              <a:lnSpc>
                <a:spcPct val="90000"/>
              </a:lnSpc>
              <a:buNone/>
            </a:pP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	are </a:t>
            </a:r>
            <a:r>
              <a:rPr lang="en-US" altLang="zh-TW" sz="18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superkeys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 but </a:t>
            </a:r>
            <a:r>
              <a:rPr lang="en-US" altLang="zh-TW" sz="1800" b="1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  <a:r>
              <a:rPr lang="en-US" altLang="zh-TW" sz="1800" dirty="0">
                <a:ea typeface="新細明體" panose="02020500000000000000" pitchFamily="18" charset="-120"/>
                <a:cs typeface="Times New Roman" panose="02020603050405020304" pitchFamily="18" charset="0"/>
              </a:rPr>
              <a:t>  keys</a:t>
            </a:r>
          </a:p>
        </p:txBody>
      </p:sp>
      <p:pic>
        <p:nvPicPr>
          <p:cNvPr id="43013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4740275"/>
            <a:ext cx="1917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967288"/>
            <a:ext cx="4943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文字方塊 5"/>
          <p:cNvSpPr txBox="1">
            <a:spLocks noChangeArrowheads="1"/>
          </p:cNvSpPr>
          <p:nvPr/>
        </p:nvSpPr>
        <p:spPr bwMode="auto">
          <a:xfrm>
            <a:off x="276225" y="5173663"/>
            <a:ext cx="487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t2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016" name="直線單箭頭接點 7"/>
          <p:cNvCxnSpPr>
            <a:cxnSpLocks noChangeShapeType="1"/>
          </p:cNvCxnSpPr>
          <p:nvPr/>
        </p:nvCxnSpPr>
        <p:spPr bwMode="auto">
          <a:xfrm flipV="1">
            <a:off x="604838" y="5365750"/>
            <a:ext cx="671512" cy="11113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直線單箭頭接點 8"/>
          <p:cNvCxnSpPr>
            <a:cxnSpLocks noChangeShapeType="1"/>
          </p:cNvCxnSpPr>
          <p:nvPr/>
        </p:nvCxnSpPr>
        <p:spPr bwMode="auto">
          <a:xfrm flipV="1">
            <a:off x="617538" y="5597525"/>
            <a:ext cx="669925" cy="96838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4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1-</a:t>
            </a:r>
            <a:fld id="{15096690-27F4-4D14-B41E-C53137F7AEA7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Categories of End-users-1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327150"/>
            <a:ext cx="8439150" cy="26142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Naïve or Parametric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They use previously well-defined functions in the form of  “canned transactions” against the database.</a:t>
            </a:r>
          </a:p>
          <a:p>
            <a:pPr marL="542925" lvl="1" indent="-271463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Examples are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bank-tellers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reservation clerks 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who do this activity for an entire shift of operations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39941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4967288"/>
            <a:ext cx="20272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2-</a:t>
            </a:r>
            <a:fld id="{E60BAB8D-0314-47A8-AC3C-E3ED585A4E04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1913"/>
            <a:ext cx="8247063" cy="61753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Three-Schema Architecture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801688"/>
            <a:ext cx="8324850" cy="3570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Defines DBMS schemas at </a:t>
            </a:r>
            <a:r>
              <a:rPr lang="en-US" altLang="zh-TW" sz="2400" i="1" dirty="0">
                <a:ea typeface="新細明體" panose="02020500000000000000" pitchFamily="18" charset="-120"/>
              </a:rPr>
              <a:t>three levels</a:t>
            </a:r>
            <a:r>
              <a:rPr lang="en-US" altLang="zh-TW" sz="2400" dirty="0">
                <a:ea typeface="新細明體" panose="02020500000000000000" pitchFamily="18" charset="-120"/>
              </a:rPr>
              <a:t>: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ea typeface="新細明體" panose="02020500000000000000" pitchFamily="18" charset="-120"/>
              </a:rPr>
              <a:t>External schemas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at the external level to describe the various user views. Usually uses the same data model as the conceptual level.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ea typeface="新細明體" panose="02020500000000000000" pitchFamily="18" charset="-120"/>
              </a:rPr>
              <a:t>Conceptual schema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at the conceptual level to describe the structure and constraints for the </a:t>
            </a:r>
            <a:r>
              <a:rPr lang="en-US" altLang="zh-TW" sz="2000" i="1" dirty="0">
                <a:ea typeface="新細明體" panose="02020500000000000000" pitchFamily="18" charset="-120"/>
              </a:rPr>
              <a:t>whole</a:t>
            </a:r>
            <a:r>
              <a:rPr lang="en-US" altLang="zh-TW" sz="2000" dirty="0">
                <a:ea typeface="新細明體" panose="02020500000000000000" pitchFamily="18" charset="-120"/>
              </a:rPr>
              <a:t> database for a community of users. Uses a </a:t>
            </a:r>
            <a:r>
              <a:rPr lang="en-US" altLang="zh-TW" sz="2000" i="1" dirty="0">
                <a:ea typeface="新細明體" panose="02020500000000000000" pitchFamily="18" charset="-120"/>
              </a:rPr>
              <a:t>conceptual</a:t>
            </a:r>
            <a:r>
              <a:rPr lang="en-US" altLang="zh-TW" sz="2000" dirty="0">
                <a:ea typeface="新細明體" panose="02020500000000000000" pitchFamily="18" charset="-120"/>
              </a:rPr>
              <a:t> or an </a:t>
            </a:r>
            <a:r>
              <a:rPr lang="en-US" altLang="zh-TW" sz="2000" i="1" dirty="0">
                <a:ea typeface="新細明體" panose="02020500000000000000" pitchFamily="18" charset="-120"/>
              </a:rPr>
              <a:t>implementation</a:t>
            </a:r>
            <a:r>
              <a:rPr lang="en-US" altLang="zh-TW" sz="2000" dirty="0">
                <a:ea typeface="新細明體" panose="02020500000000000000" pitchFamily="18" charset="-120"/>
              </a:rPr>
              <a:t> data model.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Internal schema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	at the internal level to describe physical storage structures and access paths. Typically uses a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physical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data model.</a:t>
            </a:r>
          </a:p>
        </p:txBody>
      </p:sp>
      <p:grpSp>
        <p:nvGrpSpPr>
          <p:cNvPr id="20485" name="群組 7"/>
          <p:cNvGrpSpPr>
            <a:grpSpLocks/>
          </p:cNvGrpSpPr>
          <p:nvPr/>
        </p:nvGrpSpPr>
        <p:grpSpPr bwMode="auto">
          <a:xfrm>
            <a:off x="4337050" y="4151313"/>
            <a:ext cx="3868738" cy="2425700"/>
            <a:chOff x="4337539" y="4151069"/>
            <a:chExt cx="3868614" cy="2425212"/>
          </a:xfrm>
        </p:grpSpPr>
        <p:pic>
          <p:nvPicPr>
            <p:cNvPr id="204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9" y="4151069"/>
              <a:ext cx="2110154" cy="242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左大括弧 5"/>
            <p:cNvSpPr>
              <a:spLocks/>
            </p:cNvSpPr>
            <p:nvPr/>
          </p:nvSpPr>
          <p:spPr bwMode="auto">
            <a:xfrm>
              <a:off x="5709138" y="4489938"/>
              <a:ext cx="293077" cy="1500554"/>
            </a:xfrm>
            <a:prstGeom prst="leftBrace">
              <a:avLst>
                <a:gd name="adj1" fmla="val 46606"/>
                <a:gd name="adj2" fmla="val 50000"/>
              </a:avLst>
            </a:prstGeom>
            <a:noFill/>
            <a:ln w="158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88" name="文字方塊 6"/>
            <p:cNvSpPr txBox="1">
              <a:spLocks noChangeArrowheads="1"/>
            </p:cNvSpPr>
            <p:nvPr/>
          </p:nvSpPr>
          <p:spPr bwMode="auto">
            <a:xfrm>
              <a:off x="4337539" y="4817685"/>
              <a:ext cx="1406480" cy="10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DBA defines DB schema</a:t>
              </a:r>
              <a:endPara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16465-6925-44E0-ABC2-DE27E3F38407}" type="slidenum"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44450"/>
            <a:ext cx="8480425" cy="796925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panose="02020500000000000000" pitchFamily="18" charset="-120"/>
              </a:rPr>
              <a:t>Update Operations on Relations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763588"/>
            <a:ext cx="8489950" cy="2024062"/>
          </a:xfrm>
        </p:spPr>
        <p:txBody>
          <a:bodyPr/>
          <a:lstStyle/>
          <a:p>
            <a:pPr marL="176213" indent="-176213" eaLnBrk="1" hangingPunct="1"/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case of integrity violation, several actions can be taken:</a:t>
            </a:r>
          </a:p>
          <a:p>
            <a:pPr marL="452438" lvl="1" indent="-276225"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Cancel the operation that causes the violation (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REJECT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option)</a:t>
            </a:r>
          </a:p>
          <a:p>
            <a:pPr marL="452438" lvl="1" indent="-276225"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Perform the operation but inform the user of the violation</a:t>
            </a:r>
          </a:p>
          <a:p>
            <a:pPr marL="452438" lvl="1" indent="-276225"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Trigger additional updates so the violation is corrected (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CASCADE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option,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 NULL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option,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 DEFAULT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option)</a:t>
            </a:r>
          </a:p>
          <a:p>
            <a:pPr marL="452438" lvl="1" indent="-276225"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Execute a user-specified error-correction routine </a:t>
            </a:r>
          </a:p>
        </p:txBody>
      </p:sp>
      <p:sp>
        <p:nvSpPr>
          <p:cNvPr id="6554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5542" name="Group 27"/>
          <p:cNvGrpSpPr>
            <a:grpSpLocks/>
          </p:cNvGrpSpPr>
          <p:nvPr/>
        </p:nvGrpSpPr>
        <p:grpSpPr bwMode="auto">
          <a:xfrm>
            <a:off x="6423025" y="3406775"/>
            <a:ext cx="1211263" cy="366713"/>
            <a:chOff x="64" y="1043"/>
            <a:chExt cx="757" cy="231"/>
          </a:xfrm>
        </p:grpSpPr>
        <p:sp>
          <p:nvSpPr>
            <p:cNvPr id="65565" name="Line 16"/>
            <p:cNvSpPr>
              <a:spLocks noChangeShapeType="1"/>
            </p:cNvSpPr>
            <p:nvPr/>
          </p:nvSpPr>
          <p:spPr bwMode="auto">
            <a:xfrm flipH="1">
              <a:off x="64" y="1181"/>
              <a:ext cx="278" cy="3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566" name="Text Box 17"/>
            <p:cNvSpPr txBox="1">
              <a:spLocks noChangeArrowheads="1"/>
            </p:cNvSpPr>
            <p:nvPr/>
          </p:nvSpPr>
          <p:spPr bwMode="auto">
            <a:xfrm>
              <a:off x="318" y="1043"/>
              <a:ext cx="5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FF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Delete</a:t>
              </a:r>
            </a:p>
          </p:txBody>
        </p:sp>
      </p:grpSp>
      <p:grpSp>
        <p:nvGrpSpPr>
          <p:cNvPr id="65543" name="群組 29"/>
          <p:cNvGrpSpPr>
            <a:grpSpLocks/>
          </p:cNvGrpSpPr>
          <p:nvPr/>
        </p:nvGrpSpPr>
        <p:grpSpPr bwMode="auto">
          <a:xfrm>
            <a:off x="242888" y="2930525"/>
            <a:ext cx="6202362" cy="2236788"/>
            <a:chOff x="1450975" y="1041400"/>
            <a:chExt cx="6497638" cy="2236788"/>
          </a:xfrm>
        </p:grpSpPr>
        <p:pic>
          <p:nvPicPr>
            <p:cNvPr id="6556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041400"/>
              <a:ext cx="6497638" cy="223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61" name="Rectangle 29"/>
            <p:cNvSpPr>
              <a:spLocks noChangeArrowheads="1"/>
            </p:cNvSpPr>
            <p:nvPr/>
          </p:nvSpPr>
          <p:spPr bwMode="auto">
            <a:xfrm>
              <a:off x="3000375" y="1674813"/>
              <a:ext cx="796925" cy="207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562" name="Rectangle 31"/>
            <p:cNvSpPr>
              <a:spLocks noChangeArrowheads="1"/>
            </p:cNvSpPr>
            <p:nvPr/>
          </p:nvSpPr>
          <p:spPr bwMode="auto">
            <a:xfrm>
              <a:off x="6813550" y="2341563"/>
              <a:ext cx="760413" cy="207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563" name="Rectangle 31"/>
            <p:cNvSpPr>
              <a:spLocks noChangeArrowheads="1"/>
            </p:cNvSpPr>
            <p:nvPr/>
          </p:nvSpPr>
          <p:spPr bwMode="auto">
            <a:xfrm>
              <a:off x="6810375" y="2560638"/>
              <a:ext cx="760413" cy="207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564" name="Rectangle 31"/>
            <p:cNvSpPr>
              <a:spLocks noChangeArrowheads="1"/>
            </p:cNvSpPr>
            <p:nvPr/>
          </p:nvSpPr>
          <p:spPr bwMode="auto">
            <a:xfrm>
              <a:off x="7575550" y="1896533"/>
              <a:ext cx="323850" cy="18837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5544" name="矩形 26"/>
          <p:cNvSpPr>
            <a:spLocks noChangeArrowheads="1"/>
          </p:cNvSpPr>
          <p:nvPr/>
        </p:nvSpPr>
        <p:spPr bwMode="auto">
          <a:xfrm>
            <a:off x="5473700" y="2846388"/>
            <a:ext cx="533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(FK)</a:t>
            </a:r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5545" name="矩形 27"/>
          <p:cNvSpPr>
            <a:spLocks noChangeArrowheads="1"/>
          </p:cNvSpPr>
          <p:nvPr/>
        </p:nvSpPr>
        <p:spPr bwMode="auto">
          <a:xfrm>
            <a:off x="5991225" y="2846388"/>
            <a:ext cx="533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(FK)</a:t>
            </a:r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65546" name="群組 34"/>
          <p:cNvGrpSpPr>
            <a:grpSpLocks/>
          </p:cNvGrpSpPr>
          <p:nvPr/>
        </p:nvGrpSpPr>
        <p:grpSpPr bwMode="auto">
          <a:xfrm>
            <a:off x="6738938" y="4335463"/>
            <a:ext cx="2185987" cy="2354262"/>
            <a:chOff x="6705600" y="4126522"/>
            <a:chExt cx="2185988" cy="2353991"/>
          </a:xfrm>
        </p:grpSpPr>
        <p:grpSp>
          <p:nvGrpSpPr>
            <p:cNvPr id="65555" name="群組 27"/>
            <p:cNvGrpSpPr>
              <a:grpSpLocks/>
            </p:cNvGrpSpPr>
            <p:nvPr/>
          </p:nvGrpSpPr>
          <p:grpSpPr bwMode="auto">
            <a:xfrm>
              <a:off x="6705600" y="4126522"/>
              <a:ext cx="2185988" cy="2079625"/>
              <a:chOff x="2659063" y="4667250"/>
              <a:chExt cx="2185987" cy="2079625"/>
            </a:xfrm>
          </p:grpSpPr>
          <p:pic>
            <p:nvPicPr>
              <p:cNvPr id="65558" name="Picture 2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063" y="4667250"/>
                <a:ext cx="2185987" cy="207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559" name="Rectangle 29"/>
              <p:cNvSpPr>
                <a:spLocks noChangeArrowheads="1"/>
              </p:cNvSpPr>
              <p:nvPr/>
            </p:nvSpPr>
            <p:spPr bwMode="auto">
              <a:xfrm>
                <a:off x="2705100" y="6291263"/>
                <a:ext cx="996950" cy="2079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65556" name="矩形 29"/>
            <p:cNvSpPr>
              <a:spLocks noChangeArrowheads="1"/>
            </p:cNvSpPr>
            <p:nvPr/>
          </p:nvSpPr>
          <p:spPr bwMode="auto">
            <a:xfrm>
              <a:off x="6917060" y="617273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(FK)</a:t>
              </a:r>
              <a:endPara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5557" name="矩形 30"/>
            <p:cNvSpPr>
              <a:spLocks noChangeArrowheads="1"/>
            </p:cNvSpPr>
            <p:nvPr/>
          </p:nvSpPr>
          <p:spPr bwMode="auto">
            <a:xfrm>
              <a:off x="7732308" y="617273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(FK)</a:t>
              </a:r>
              <a:endPara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5547" name="矩形 31"/>
          <p:cNvSpPr>
            <a:spLocks noChangeArrowheads="1"/>
          </p:cNvSpPr>
          <p:nvPr/>
        </p:nvSpPr>
        <p:spPr bwMode="auto">
          <a:xfrm>
            <a:off x="1860550" y="2846388"/>
            <a:ext cx="531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(PK)</a:t>
            </a:r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65548" name="群組 33"/>
          <p:cNvGrpSpPr>
            <a:grpSpLocks/>
          </p:cNvGrpSpPr>
          <p:nvPr/>
        </p:nvGrpSpPr>
        <p:grpSpPr bwMode="auto">
          <a:xfrm>
            <a:off x="2135188" y="5368925"/>
            <a:ext cx="4213225" cy="1239838"/>
            <a:chOff x="2355850" y="4509189"/>
            <a:chExt cx="4213225" cy="1240498"/>
          </a:xfrm>
        </p:grpSpPr>
        <p:pic>
          <p:nvPicPr>
            <p:cNvPr id="6555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50" y="4581287"/>
              <a:ext cx="421322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52" name="Rectangle 29"/>
            <p:cNvSpPr>
              <a:spLocks noChangeArrowheads="1"/>
            </p:cNvSpPr>
            <p:nvPr/>
          </p:nvSpPr>
          <p:spPr bwMode="auto">
            <a:xfrm>
              <a:off x="4392613" y="5035312"/>
              <a:ext cx="983720" cy="207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553" name="矩形 28"/>
            <p:cNvSpPr>
              <a:spLocks noChangeArrowheads="1"/>
            </p:cNvSpPr>
            <p:nvPr/>
          </p:nvSpPr>
          <p:spPr bwMode="auto">
            <a:xfrm>
              <a:off x="4713687" y="4509190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(FK)</a:t>
              </a:r>
              <a:endPara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5554" name="矩形 32"/>
            <p:cNvSpPr>
              <a:spLocks noChangeArrowheads="1"/>
            </p:cNvSpPr>
            <p:nvPr/>
          </p:nvSpPr>
          <p:spPr bwMode="auto">
            <a:xfrm>
              <a:off x="3733187" y="450918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(PK)</a:t>
              </a:r>
              <a:endPara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5549" name="Line 16"/>
          <p:cNvSpPr>
            <a:spLocks noChangeShapeType="1"/>
          </p:cNvSpPr>
          <p:nvPr/>
        </p:nvSpPr>
        <p:spPr bwMode="auto">
          <a:xfrm flipH="1" flipV="1">
            <a:off x="6445250" y="3889375"/>
            <a:ext cx="473075" cy="42863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550" name="Text Box 17"/>
          <p:cNvSpPr txBox="1">
            <a:spLocks noChangeArrowheads="1"/>
          </p:cNvSpPr>
          <p:nvPr/>
        </p:nvSpPr>
        <p:spPr bwMode="auto">
          <a:xfrm>
            <a:off x="6850063" y="37782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2D5CE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221895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D2EFA4-419D-4A39-B370-5AB1FE714229}" type="slidenum">
              <a:rPr lang="en-US" altLang="zh-TW" smtClean="0"/>
              <a:pPr>
                <a:defRPr/>
              </a:pPr>
              <a:t>9</a:t>
            </a:fld>
            <a:r>
              <a:rPr lang="en-US" altLang="zh-TW" smtClean="0"/>
              <a:t>/66</a:t>
            </a:r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" y="1671145"/>
            <a:ext cx="7752121" cy="10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5685"/>
      </p:ext>
    </p:extLst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4982</TotalTime>
  <Words>846</Words>
  <Application>Microsoft Office PowerPoint</Application>
  <PresentationFormat>如螢幕大小 (4:3)</PresentationFormat>
  <Paragraphs>177</Paragraphs>
  <Slides>20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Symbol</vt:lpstr>
      <vt:lpstr>Times</vt:lpstr>
      <vt:lpstr>Times New Roman</vt:lpstr>
      <vt:lpstr>Wingdings</vt:lpstr>
      <vt:lpstr>elmasri_navathe_pptemplate</vt:lpstr>
      <vt:lpstr>1_Soaring</vt:lpstr>
      <vt:lpstr>5_elmasri_navathe_pptemplate</vt:lpstr>
      <vt:lpstr>6_elmasri_navathe_pptemplate</vt:lpstr>
      <vt:lpstr>1_elmasri_navathe_pptemplate</vt:lpstr>
      <vt:lpstr>PowerPoint 簡報</vt:lpstr>
      <vt:lpstr>PowerPoint 簡報</vt:lpstr>
      <vt:lpstr>PowerPoint 簡報</vt:lpstr>
      <vt:lpstr>Data Models</vt:lpstr>
      <vt:lpstr>Key Constraints</vt:lpstr>
      <vt:lpstr>Categories of End-users-1</vt:lpstr>
      <vt:lpstr>Three-Schema Architecture</vt:lpstr>
      <vt:lpstr>Update Operations on Relations</vt:lpstr>
      <vt:lpstr>PowerPoint 簡報</vt:lpstr>
      <vt:lpstr> When not to Use a DBMS</vt:lpstr>
      <vt:lpstr>DBMS Languages</vt:lpstr>
      <vt:lpstr>PowerPoint 簡報</vt:lpstr>
      <vt:lpstr>Simple SQL Queries</vt:lpstr>
      <vt:lpstr>ALIASES</vt:lpstr>
      <vt:lpstr>THE EXISTS FUNCTION</vt:lpstr>
      <vt:lpstr>ORDER BY</vt:lpstr>
      <vt:lpstr>ARITHMETIC OPERATIONS</vt:lpstr>
      <vt:lpstr>GROUPING (cont.)</vt:lpstr>
      <vt:lpstr>UPDATE (cont.)</vt:lpstr>
      <vt:lpstr>DELETE (cont.)</vt:lpstr>
    </vt:vector>
  </TitlesOfParts>
  <Company>ओ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C.C. Hsu</cp:lastModifiedBy>
  <cp:revision>587</cp:revision>
  <cp:lastPrinted>2001-05-28T10:10:18Z</cp:lastPrinted>
  <dcterms:created xsi:type="dcterms:W3CDTF">2003-08-26T05:13:59Z</dcterms:created>
  <dcterms:modified xsi:type="dcterms:W3CDTF">2018-10-29T05:02:14Z</dcterms:modified>
</cp:coreProperties>
</file>