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9"/>
  </p:notesMasterIdLst>
  <p:sldIdLst>
    <p:sldId id="470" r:id="rId2"/>
    <p:sldId id="353" r:id="rId3"/>
    <p:sldId id="491" r:id="rId4"/>
    <p:sldId id="513" r:id="rId5"/>
    <p:sldId id="530" r:id="rId6"/>
    <p:sldId id="546" r:id="rId7"/>
    <p:sldId id="543" r:id="rId8"/>
    <p:sldId id="531" r:id="rId9"/>
    <p:sldId id="537" r:id="rId10"/>
    <p:sldId id="538" r:id="rId11"/>
    <p:sldId id="539" r:id="rId12"/>
    <p:sldId id="544" r:id="rId13"/>
    <p:sldId id="540" r:id="rId14"/>
    <p:sldId id="545" r:id="rId15"/>
    <p:sldId id="541" r:id="rId16"/>
    <p:sldId id="542" r:id="rId17"/>
    <p:sldId id="297" r:id="rId18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CB4"/>
    <a:srgbClr val="6FA094"/>
    <a:srgbClr val="59A3B0"/>
    <a:srgbClr val="3B4658"/>
    <a:srgbClr val="9CC7CE"/>
    <a:srgbClr val="7F8EAB"/>
    <a:srgbClr val="3296A8"/>
    <a:srgbClr val="6D8AAB"/>
    <a:srgbClr val="31709C"/>
    <a:srgbClr val="769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7778" autoAdjust="0"/>
  </p:normalViewPr>
  <p:slideViewPr>
    <p:cSldViewPr snapToGrid="0" showGuides="1">
      <p:cViewPr varScale="1">
        <p:scale>
          <a:sx n="83" d="100"/>
          <a:sy n="83" d="100"/>
        </p:scale>
        <p:origin x="816" y="77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3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0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4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4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9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0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3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58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7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1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7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44060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2516BD3-EC09-4FDA-B320-3544BF24C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30C7AC-72BD-4DEE-9457-1B1829221B93}"/>
              </a:ext>
            </a:extLst>
          </p:cNvPr>
          <p:cNvSpPr/>
          <p:nvPr/>
        </p:nvSpPr>
        <p:spPr>
          <a:xfrm>
            <a:off x="1185987" y="3355912"/>
            <a:ext cx="4571229" cy="16835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指導老師：許志仲 老師</a:t>
            </a:r>
          </a:p>
          <a:p>
            <a:r>
              <a:rPr lang="zh-TW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B10756008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王靜文</a:t>
            </a:r>
          </a:p>
          <a:p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TW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B10756015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王滋蘘</a:t>
            </a:r>
          </a:p>
          <a:p>
            <a:r>
              <a:rPr lang="zh-TW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B10756027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李昂珊</a:t>
            </a:r>
          </a:p>
          <a:p>
            <a:r>
              <a:rPr lang="zh-TW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B10756030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陳彥芝</a:t>
            </a:r>
          </a:p>
          <a:p>
            <a:r>
              <a:rPr lang="zh-TW" altLang="en-US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B10756044 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黃珮瑄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516EC7C-B8A4-4436-83D8-26267E0AE3AF}"/>
              </a:ext>
            </a:extLst>
          </p:cNvPr>
          <p:cNvSpPr txBox="1"/>
          <p:nvPr/>
        </p:nvSpPr>
        <p:spPr>
          <a:xfrm>
            <a:off x="1185987" y="2204962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rgbClr val="59A3B0"/>
                </a:solidFill>
                <a:latin typeface="Agency FB" panose="020B0503020202020204" pitchFamily="34" charset="0"/>
                <a:ea typeface="宋体-PUA" panose="02010600030101010101" pitchFamily="2" charset="-122"/>
              </a:rPr>
              <a:t>物件導向程式設計</a:t>
            </a:r>
          </a:p>
        </p:txBody>
      </p:sp>
      <p:sp>
        <p:nvSpPr>
          <p:cNvPr id="11" name="等腰三角形 4">
            <a:extLst>
              <a:ext uri="{FF2B5EF4-FFF2-40B4-BE49-F238E27FC236}">
                <a16:creationId xmlns:a16="http://schemas.microsoft.com/office/drawing/2014/main" id="{02308F69-AF45-4907-A4DE-DD51710E90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18664" y="318708"/>
            <a:ext cx="329453" cy="285769"/>
          </a:xfrm>
          <a:prstGeom prst="triangle">
            <a:avLst>
              <a:gd name="adj" fmla="val 50000"/>
            </a:avLst>
          </a:prstGeom>
          <a:solidFill>
            <a:srgbClr val="E2E4E6"/>
          </a:solidFill>
          <a:ln>
            <a:noFill/>
          </a:ln>
        </p:spPr>
        <p:txBody>
          <a:bodyPr lIns="91406" tIns="45703" rIns="91406" bIns="45703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170C1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4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519489" y="1220524"/>
            <a:ext cx="4593607" cy="561684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>
              <a:defRPr/>
            </a:pPr>
            <a:r>
              <a:rPr lang="en-US" altLang="zh-TW" sz="3200" b="1" spc="225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A*</a:t>
            </a:r>
            <a:r>
              <a:rPr lang="zh-TW" altLang="en-US" sz="3200" b="1" spc="225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雙向佇列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2390898" y="1906854"/>
            <a:ext cx="85079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41D23E90-E3EA-4C68-A1BE-E9C7A8C93398}"/>
              </a:ext>
            </a:extLst>
          </p:cNvPr>
          <p:cNvSpPr/>
          <p:nvPr/>
        </p:nvSpPr>
        <p:spPr>
          <a:xfrm>
            <a:off x="8268323" y="1977610"/>
            <a:ext cx="3096751" cy="4774577"/>
          </a:xfrm>
          <a:prstGeom prst="parallelogram">
            <a:avLst>
              <a:gd name="adj" fmla="val 0"/>
            </a:avLst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21965" y="0"/>
            <a:ext cx="805816" cy="635720"/>
          </a:xfrm>
          <a:custGeom>
            <a:avLst/>
            <a:gdLst/>
            <a:ahLst/>
            <a:cxnLst/>
            <a:rect l="l" t="t" r="r" b="b"/>
            <a:pathLst>
              <a:path w="805816" h="720080">
                <a:moveTo>
                  <a:pt x="0" y="0"/>
                </a:moveTo>
                <a:lnTo>
                  <a:pt x="805816" y="0"/>
                </a:lnTo>
                <a:lnTo>
                  <a:pt x="661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94B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平行四边形 6"/>
          <p:cNvSpPr/>
          <p:nvPr/>
        </p:nvSpPr>
        <p:spPr>
          <a:xfrm>
            <a:off x="823205" y="0"/>
            <a:ext cx="296816" cy="635720"/>
          </a:xfrm>
          <a:custGeom>
            <a:avLst/>
            <a:gdLst/>
            <a:ahLst/>
            <a:cxnLst/>
            <a:rect l="l" t="t" r="r" b="b"/>
            <a:pathLst>
              <a:path w="296816" h="720080">
                <a:moveTo>
                  <a:pt x="144016" y="0"/>
                </a:moveTo>
                <a:lnTo>
                  <a:pt x="296816" y="0"/>
                </a:lnTo>
                <a:lnTo>
                  <a:pt x="152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64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228436" y="112500"/>
            <a:ext cx="43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"/>
          <a:stretch/>
        </p:blipFill>
        <p:spPr bwMode="auto">
          <a:xfrm>
            <a:off x="3565236" y="2216238"/>
            <a:ext cx="5557809" cy="453594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949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519489" y="1220524"/>
            <a:ext cx="4593607" cy="561684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>
              <a:defRPr/>
            </a:pPr>
            <a:r>
              <a:rPr lang="en-US" altLang="zh-TW" sz="3200" b="1" spc="225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BFS</a:t>
            </a:r>
            <a:r>
              <a:rPr lang="zh-TW" altLang="en-US" sz="3200" b="1" spc="225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的搜尋控制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2390898" y="1906854"/>
            <a:ext cx="85079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41D23E90-E3EA-4C68-A1BE-E9C7A8C93398}"/>
              </a:ext>
            </a:extLst>
          </p:cNvPr>
          <p:cNvSpPr/>
          <p:nvPr/>
        </p:nvSpPr>
        <p:spPr>
          <a:xfrm>
            <a:off x="8268323" y="1977610"/>
            <a:ext cx="3096751" cy="4774577"/>
          </a:xfrm>
          <a:prstGeom prst="parallelogram">
            <a:avLst>
              <a:gd name="adj" fmla="val 0"/>
            </a:avLst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21965" y="0"/>
            <a:ext cx="805816" cy="635720"/>
          </a:xfrm>
          <a:custGeom>
            <a:avLst/>
            <a:gdLst/>
            <a:ahLst/>
            <a:cxnLst/>
            <a:rect l="l" t="t" r="r" b="b"/>
            <a:pathLst>
              <a:path w="805816" h="720080">
                <a:moveTo>
                  <a:pt x="0" y="0"/>
                </a:moveTo>
                <a:lnTo>
                  <a:pt x="805816" y="0"/>
                </a:lnTo>
                <a:lnTo>
                  <a:pt x="661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94B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平行四边形 6"/>
          <p:cNvSpPr/>
          <p:nvPr/>
        </p:nvSpPr>
        <p:spPr>
          <a:xfrm>
            <a:off x="823205" y="0"/>
            <a:ext cx="296816" cy="635720"/>
          </a:xfrm>
          <a:custGeom>
            <a:avLst/>
            <a:gdLst/>
            <a:ahLst/>
            <a:cxnLst/>
            <a:rect l="l" t="t" r="r" b="b"/>
            <a:pathLst>
              <a:path w="296816" h="720080">
                <a:moveTo>
                  <a:pt x="144016" y="0"/>
                </a:moveTo>
                <a:lnTo>
                  <a:pt x="296816" y="0"/>
                </a:lnTo>
                <a:lnTo>
                  <a:pt x="152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64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228436" y="112500"/>
            <a:ext cx="43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69" y="2272526"/>
            <a:ext cx="6403607" cy="43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442160" y="1984198"/>
            <a:ext cx="488475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000" b="1" spc="300" noProof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r>
              <a:rPr lang="en-US" altLang="zh-TW" sz="4000" b="1" spc="300" noProof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endParaRPr lang="en-US" altLang="zh-CN" sz="4000" b="1" spc="300" noProof="1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 eaLnBrk="1" hangingPunct="1">
              <a:defRPr/>
            </a:pP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DDF6BE1-DF3B-40FF-B363-DC31C4DEED7A}"/>
              </a:ext>
            </a:extLst>
          </p:cNvPr>
          <p:cNvSpPr txBox="1"/>
          <p:nvPr/>
        </p:nvSpPr>
        <p:spPr>
          <a:xfrm>
            <a:off x="509287" y="2676696"/>
            <a:ext cx="4416594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algn="r">
              <a:defRPr/>
            </a:pPr>
            <a:r>
              <a:rPr lang="zh-TW" altLang="en-US" sz="6600" b="1" noProof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報告</a:t>
            </a:r>
            <a:r>
              <a:rPr lang="zh-TW" altLang="en-US" sz="6600" b="1" noProof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中</a:t>
            </a:r>
            <a:endParaRPr lang="en-US" altLang="zh-TW" sz="6600" b="1" noProof="1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  <a:p>
            <a:pPr marL="0" lvl="1" algn="r">
              <a:defRPr/>
            </a:pPr>
            <a:r>
              <a:rPr lang="zh-TW" altLang="en-US" sz="6600" b="1" noProof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遇到</a:t>
            </a:r>
            <a:r>
              <a:rPr lang="zh-TW" altLang="en-US" sz="6600" b="1" noProof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的困難</a:t>
            </a:r>
          </a:p>
        </p:txBody>
      </p:sp>
    </p:spTree>
    <p:extLst>
      <p:ext uri="{BB962C8B-B14F-4D97-AF65-F5344CB8AC3E}">
        <p14:creationId xmlns:p14="http://schemas.microsoft.com/office/powerpoint/2010/main" val="3742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76" y="1387730"/>
            <a:ext cx="3854199" cy="4242328"/>
          </a:xfrm>
          <a:prstGeom prst="rect">
            <a:avLst/>
          </a:prstGeom>
        </p:spPr>
      </p:pic>
      <p:grpSp>
        <p:nvGrpSpPr>
          <p:cNvPr id="6" name="Group 2">
            <a:extLst>
              <a:ext uri="{FF2B5EF4-FFF2-40B4-BE49-F238E27FC236}">
                <a16:creationId xmlns:a16="http://schemas.microsoft.com/office/drawing/2014/main" id="{FAEA6183-C177-4C72-B960-C651C235FEBD}"/>
              </a:ext>
            </a:extLst>
          </p:cNvPr>
          <p:cNvGrpSpPr/>
          <p:nvPr/>
        </p:nvGrpSpPr>
        <p:grpSpPr>
          <a:xfrm>
            <a:off x="6219937" y="2947604"/>
            <a:ext cx="4368456" cy="553961"/>
            <a:chOff x="1930687" y="4196878"/>
            <a:chExt cx="7406600" cy="939226"/>
          </a:xfrm>
        </p:grpSpPr>
        <p:sp>
          <p:nvSpPr>
            <p:cNvPr id="7" name="Freeform 222">
              <a:extLst>
                <a:ext uri="{FF2B5EF4-FFF2-40B4-BE49-F238E27FC236}">
                  <a16:creationId xmlns:a16="http://schemas.microsoft.com/office/drawing/2014/main" id="{0398AB21-4613-44DD-B122-C10CCD228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0687" y="4490967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7AF75B71-D686-454B-A3F2-D4B580584E86}"/>
                </a:ext>
              </a:extLst>
            </p:cNvPr>
            <p:cNvSpPr txBox="1"/>
            <p:nvPr/>
          </p:nvSpPr>
          <p:spPr>
            <a:xfrm>
              <a:off x="2449298" y="4196878"/>
              <a:ext cx="6887989" cy="93922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參考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網路資料、解讀與理解</a:t>
              </a:r>
              <a:endParaRPr lang="id-ID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Group 3">
            <a:extLst>
              <a:ext uri="{FF2B5EF4-FFF2-40B4-BE49-F238E27FC236}">
                <a16:creationId xmlns:a16="http://schemas.microsoft.com/office/drawing/2014/main" id="{54CB38A5-2DD1-4B48-B4BC-379B4CA71B6A}"/>
              </a:ext>
            </a:extLst>
          </p:cNvPr>
          <p:cNvGrpSpPr/>
          <p:nvPr/>
        </p:nvGrpSpPr>
        <p:grpSpPr>
          <a:xfrm>
            <a:off x="6219937" y="4123124"/>
            <a:ext cx="4062411" cy="553961"/>
            <a:chOff x="1962577" y="6007067"/>
            <a:chExt cx="6887709" cy="939226"/>
          </a:xfrm>
        </p:grpSpPr>
        <p:sp>
          <p:nvSpPr>
            <p:cNvPr id="10" name="Freeform 222">
              <a:extLst>
                <a:ext uri="{FF2B5EF4-FFF2-40B4-BE49-F238E27FC236}">
                  <a16:creationId xmlns:a16="http://schemas.microsoft.com/office/drawing/2014/main" id="{CAD98D72-F84B-4FF8-9409-7DB27D552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77" y="6126977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90A4B053-33E3-4238-8EC2-4038F117467F}"/>
                </a:ext>
              </a:extLst>
            </p:cNvPr>
            <p:cNvSpPr txBox="1"/>
            <p:nvPr/>
          </p:nvSpPr>
          <p:spPr>
            <a:xfrm>
              <a:off x="2484125" y="6007067"/>
              <a:ext cx="6366161" cy="93922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lvl="0"/>
              <a:r>
                <a:rPr lang="zh-TW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所學的東西應用在報告中</a:t>
              </a:r>
            </a:p>
          </p:txBody>
        </p:sp>
      </p:grpSp>
      <p:cxnSp>
        <p:nvCxnSpPr>
          <p:cNvPr id="12" name="直接连接符 145">
            <a:extLst>
              <a:ext uri="{FF2B5EF4-FFF2-40B4-BE49-F238E27FC236}">
                <a16:creationId xmlns:a16="http://schemas.microsoft.com/office/drawing/2014/main" id="{6C00DE57-06CF-4182-A650-2056CD799574}"/>
              </a:ext>
            </a:extLst>
          </p:cNvPr>
          <p:cNvCxnSpPr/>
          <p:nvPr/>
        </p:nvCxnSpPr>
        <p:spPr>
          <a:xfrm>
            <a:off x="6662609" y="3729382"/>
            <a:ext cx="287476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4"/>
          <p:cNvSpPr/>
          <p:nvPr/>
        </p:nvSpPr>
        <p:spPr>
          <a:xfrm>
            <a:off x="21965" y="0"/>
            <a:ext cx="805816" cy="635720"/>
          </a:xfrm>
          <a:custGeom>
            <a:avLst/>
            <a:gdLst/>
            <a:ahLst/>
            <a:cxnLst/>
            <a:rect l="l" t="t" r="r" b="b"/>
            <a:pathLst>
              <a:path w="805816" h="720080">
                <a:moveTo>
                  <a:pt x="0" y="0"/>
                </a:moveTo>
                <a:lnTo>
                  <a:pt x="805816" y="0"/>
                </a:lnTo>
                <a:lnTo>
                  <a:pt x="661800" y="720080"/>
                </a:lnTo>
                <a:lnTo>
                  <a:pt x="0" y="72008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平行四边形 6"/>
          <p:cNvSpPr/>
          <p:nvPr/>
        </p:nvSpPr>
        <p:spPr>
          <a:xfrm>
            <a:off x="823205" y="0"/>
            <a:ext cx="296816" cy="635720"/>
          </a:xfrm>
          <a:custGeom>
            <a:avLst/>
            <a:gdLst/>
            <a:ahLst/>
            <a:cxnLst/>
            <a:rect l="l" t="t" r="r" b="b"/>
            <a:pathLst>
              <a:path w="296816" h="720080">
                <a:moveTo>
                  <a:pt x="144016" y="0"/>
                </a:moveTo>
                <a:lnTo>
                  <a:pt x="296816" y="0"/>
                </a:lnTo>
                <a:lnTo>
                  <a:pt x="152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64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228436" y="112500"/>
            <a:ext cx="43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的困難</a:t>
            </a:r>
          </a:p>
        </p:txBody>
      </p:sp>
      <p:cxnSp>
        <p:nvCxnSpPr>
          <p:cNvPr id="16" name="直接连接符 145">
            <a:extLst>
              <a:ext uri="{FF2B5EF4-FFF2-40B4-BE49-F238E27FC236}">
                <a16:creationId xmlns:a16="http://schemas.microsoft.com/office/drawing/2014/main" id="{6C00DE57-06CF-4182-A650-2056CD799574}"/>
              </a:ext>
            </a:extLst>
          </p:cNvPr>
          <p:cNvCxnSpPr/>
          <p:nvPr/>
        </p:nvCxnSpPr>
        <p:spPr>
          <a:xfrm>
            <a:off x="6525817" y="4866053"/>
            <a:ext cx="287476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3"/>
          <p:cNvCxnSpPr/>
          <p:nvPr/>
        </p:nvCxnSpPr>
        <p:spPr>
          <a:xfrm>
            <a:off x="6088093" y="2278790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025F904-6191-4DF0-A3A3-78A8006AFA45}"/>
              </a:ext>
            </a:extLst>
          </p:cNvPr>
          <p:cNvSpPr/>
          <p:nvPr/>
        </p:nvSpPr>
        <p:spPr>
          <a:xfrm>
            <a:off x="5722831" y="1472347"/>
            <a:ext cx="3363862" cy="719715"/>
          </a:xfrm>
          <a:prstGeom prst="rect">
            <a:avLst/>
          </a:prstGeom>
          <a:solidFill>
            <a:srgbClr val="FBF9FB"/>
          </a:solidFill>
          <a:ln>
            <a:noFill/>
          </a:ln>
          <a:effectLst>
            <a:outerShdw blurRad="63500" sx="102000" sy="102000" algn="ctr" rotWithShape="0">
              <a:srgbClr val="313C2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025F904-6191-4DF0-A3A3-78A8006AFA45}"/>
              </a:ext>
            </a:extLst>
          </p:cNvPr>
          <p:cNvSpPr/>
          <p:nvPr/>
        </p:nvSpPr>
        <p:spPr>
          <a:xfrm>
            <a:off x="5905461" y="1385619"/>
            <a:ext cx="3363862" cy="719715"/>
          </a:xfrm>
          <a:prstGeom prst="rect">
            <a:avLst/>
          </a:prstGeom>
          <a:solidFill>
            <a:srgbClr val="FBF9FB"/>
          </a:solidFill>
          <a:ln>
            <a:noFill/>
          </a:ln>
          <a:effectLst>
            <a:outerShdw blurRad="63500" sx="102000" sy="102000" algn="ctr" rotWithShape="0">
              <a:srgbClr val="313C2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088093" y="1486118"/>
            <a:ext cx="43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zh-TW" altLang="en-US" sz="28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中遇到</a:t>
            </a: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的困難</a:t>
            </a:r>
          </a:p>
        </p:txBody>
      </p:sp>
    </p:spTree>
    <p:extLst>
      <p:ext uri="{BB962C8B-B14F-4D97-AF65-F5344CB8AC3E}">
        <p14:creationId xmlns:p14="http://schemas.microsoft.com/office/powerpoint/2010/main" val="407770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442160" y="1984198"/>
            <a:ext cx="488475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000" b="1" spc="300" noProof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</a:t>
            </a:r>
            <a:r>
              <a:rPr lang="en-US" altLang="zh-TW" sz="4000" b="1" spc="300" noProof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endParaRPr lang="en-US" altLang="zh-CN" sz="4000" b="1" spc="300" noProof="1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 eaLnBrk="1" hangingPunct="1">
              <a:defRPr/>
            </a:pP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DDF6BE1-DF3B-40FF-B363-DC31C4DEED7A}"/>
              </a:ext>
            </a:extLst>
          </p:cNvPr>
          <p:cNvSpPr txBox="1"/>
          <p:nvPr/>
        </p:nvSpPr>
        <p:spPr>
          <a:xfrm>
            <a:off x="1355673" y="2676696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algn="r">
              <a:defRPr/>
            </a:pPr>
            <a:r>
              <a:rPr lang="zh-TW" altLang="en-US" sz="6600" b="1" noProof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成果展示</a:t>
            </a:r>
            <a:endParaRPr lang="zh-TW" altLang="en-US" sz="6600" b="1" noProof="1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409" y="1219413"/>
            <a:ext cx="8595918" cy="4405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6" name="矩形: 圆角 3"/>
          <p:cNvSpPr/>
          <p:nvPr/>
        </p:nvSpPr>
        <p:spPr>
          <a:xfrm>
            <a:off x="2868897" y="5778097"/>
            <a:ext cx="326571" cy="3265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7" name="椭圆 4"/>
          <p:cNvSpPr/>
          <p:nvPr/>
        </p:nvSpPr>
        <p:spPr>
          <a:xfrm>
            <a:off x="8347535" y="5853109"/>
            <a:ext cx="176552" cy="17655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8" name="矩形: 圆角 7"/>
          <p:cNvSpPr/>
          <p:nvPr/>
        </p:nvSpPr>
        <p:spPr>
          <a:xfrm>
            <a:off x="8659513" y="5778099"/>
            <a:ext cx="326571" cy="3265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8734523" y="5853109"/>
            <a:ext cx="176552" cy="17655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0" name="矩形: 圆角 10"/>
          <p:cNvSpPr/>
          <p:nvPr/>
        </p:nvSpPr>
        <p:spPr>
          <a:xfrm>
            <a:off x="9046500" y="5778099"/>
            <a:ext cx="326571" cy="3265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1" name="椭圆 11"/>
          <p:cNvSpPr/>
          <p:nvPr/>
        </p:nvSpPr>
        <p:spPr>
          <a:xfrm>
            <a:off x="9121510" y="5853954"/>
            <a:ext cx="176552" cy="174862"/>
          </a:xfrm>
          <a:custGeom>
            <a:avLst/>
            <a:gdLst>
              <a:gd name="connsiteX0" fmla="*/ 292147 w 331788"/>
              <a:gd name="connsiteY0" fmla="*/ 109538 h 328613"/>
              <a:gd name="connsiteX1" fmla="*/ 327025 w 331788"/>
              <a:gd name="connsiteY1" fmla="*/ 145621 h 328613"/>
              <a:gd name="connsiteX2" fmla="*/ 327025 w 331788"/>
              <a:gd name="connsiteY2" fmla="*/ 229385 h 328613"/>
              <a:gd name="connsiteX3" fmla="*/ 293438 w 331788"/>
              <a:gd name="connsiteY3" fmla="*/ 264179 h 328613"/>
              <a:gd name="connsiteX4" fmla="*/ 252101 w 331788"/>
              <a:gd name="connsiteY4" fmla="*/ 264179 h 328613"/>
              <a:gd name="connsiteX5" fmla="*/ 252101 w 331788"/>
              <a:gd name="connsiteY5" fmla="*/ 319593 h 328613"/>
              <a:gd name="connsiteX6" fmla="*/ 243059 w 331788"/>
              <a:gd name="connsiteY6" fmla="*/ 328613 h 328613"/>
              <a:gd name="connsiteX7" fmla="*/ 205596 w 331788"/>
              <a:gd name="connsiteY7" fmla="*/ 328613 h 328613"/>
              <a:gd name="connsiteX8" fmla="*/ 195262 w 331788"/>
              <a:gd name="connsiteY8" fmla="*/ 319593 h 328613"/>
              <a:gd name="connsiteX9" fmla="*/ 195262 w 331788"/>
              <a:gd name="connsiteY9" fmla="*/ 235829 h 328613"/>
              <a:gd name="connsiteX10" fmla="*/ 224973 w 331788"/>
              <a:gd name="connsiteY10" fmla="*/ 207478 h 328613"/>
              <a:gd name="connsiteX11" fmla="*/ 255976 w 331788"/>
              <a:gd name="connsiteY11" fmla="*/ 207478 h 328613"/>
              <a:gd name="connsiteX12" fmla="*/ 255976 w 331788"/>
              <a:gd name="connsiteY12" fmla="*/ 145621 h 328613"/>
              <a:gd name="connsiteX13" fmla="*/ 292147 w 331788"/>
              <a:gd name="connsiteY13" fmla="*/ 109538 h 328613"/>
              <a:gd name="connsiteX14" fmla="*/ 38473 w 331788"/>
              <a:gd name="connsiteY14" fmla="*/ 109538 h 328613"/>
              <a:gd name="connsiteX15" fmla="*/ 75079 w 331788"/>
              <a:gd name="connsiteY15" fmla="*/ 145621 h 328613"/>
              <a:gd name="connsiteX16" fmla="*/ 75079 w 331788"/>
              <a:gd name="connsiteY16" fmla="*/ 207478 h 328613"/>
              <a:gd name="connsiteX17" fmla="*/ 106456 w 331788"/>
              <a:gd name="connsiteY17" fmla="*/ 207478 h 328613"/>
              <a:gd name="connsiteX18" fmla="*/ 136525 w 331788"/>
              <a:gd name="connsiteY18" fmla="*/ 235829 h 328613"/>
              <a:gd name="connsiteX19" fmla="*/ 136525 w 331788"/>
              <a:gd name="connsiteY19" fmla="*/ 319593 h 328613"/>
              <a:gd name="connsiteX20" fmla="*/ 126066 w 331788"/>
              <a:gd name="connsiteY20" fmla="*/ 328613 h 328613"/>
              <a:gd name="connsiteX21" fmla="*/ 88153 w 331788"/>
              <a:gd name="connsiteY21" fmla="*/ 328613 h 328613"/>
              <a:gd name="connsiteX22" fmla="*/ 79001 w 331788"/>
              <a:gd name="connsiteY22" fmla="*/ 319593 h 328613"/>
              <a:gd name="connsiteX23" fmla="*/ 79001 w 331788"/>
              <a:gd name="connsiteY23" fmla="*/ 264179 h 328613"/>
              <a:gd name="connsiteX24" fmla="*/ 37166 w 331788"/>
              <a:gd name="connsiteY24" fmla="*/ 264179 h 328613"/>
              <a:gd name="connsiteX25" fmla="*/ 3175 w 331788"/>
              <a:gd name="connsiteY25" fmla="*/ 229385 h 328613"/>
              <a:gd name="connsiteX26" fmla="*/ 3175 w 331788"/>
              <a:gd name="connsiteY26" fmla="*/ 145621 h 328613"/>
              <a:gd name="connsiteX27" fmla="*/ 38473 w 331788"/>
              <a:gd name="connsiteY27" fmla="*/ 109538 h 328613"/>
              <a:gd name="connsiteX28" fmla="*/ 160734 w 331788"/>
              <a:gd name="connsiteY28" fmla="*/ 88900 h 328613"/>
              <a:gd name="connsiteX29" fmla="*/ 171053 w 331788"/>
              <a:gd name="connsiteY29" fmla="*/ 88900 h 328613"/>
              <a:gd name="connsiteX30" fmla="*/ 173633 w 331788"/>
              <a:gd name="connsiteY30" fmla="*/ 90195 h 328613"/>
              <a:gd name="connsiteX31" fmla="*/ 174923 w 331788"/>
              <a:gd name="connsiteY31" fmla="*/ 95375 h 328613"/>
              <a:gd name="connsiteX32" fmla="*/ 169763 w 331788"/>
              <a:gd name="connsiteY32" fmla="*/ 103146 h 328613"/>
              <a:gd name="connsiteX33" fmla="*/ 172343 w 331788"/>
              <a:gd name="connsiteY33" fmla="*/ 123867 h 328613"/>
              <a:gd name="connsiteX34" fmla="*/ 167184 w 331788"/>
              <a:gd name="connsiteY34" fmla="*/ 136818 h 328613"/>
              <a:gd name="connsiteX35" fmla="*/ 164604 w 331788"/>
              <a:gd name="connsiteY35" fmla="*/ 136818 h 328613"/>
              <a:gd name="connsiteX36" fmla="*/ 159444 w 331788"/>
              <a:gd name="connsiteY36" fmla="*/ 123867 h 328613"/>
              <a:gd name="connsiteX37" fmla="*/ 162024 w 331788"/>
              <a:gd name="connsiteY37" fmla="*/ 103146 h 328613"/>
              <a:gd name="connsiteX38" fmla="*/ 156865 w 331788"/>
              <a:gd name="connsiteY38" fmla="*/ 95375 h 328613"/>
              <a:gd name="connsiteX39" fmla="*/ 158155 w 331788"/>
              <a:gd name="connsiteY39" fmla="*/ 90195 h 328613"/>
              <a:gd name="connsiteX40" fmla="*/ 160734 w 331788"/>
              <a:gd name="connsiteY40" fmla="*/ 88900 h 328613"/>
              <a:gd name="connsiteX41" fmla="*/ 136182 w 331788"/>
              <a:gd name="connsiteY41" fmla="*/ 88900 h 328613"/>
              <a:gd name="connsiteX42" fmla="*/ 138766 w 331788"/>
              <a:gd name="connsiteY42" fmla="*/ 91502 h 328613"/>
              <a:gd name="connsiteX43" fmla="*/ 165893 w 331788"/>
              <a:gd name="connsiteY43" fmla="*/ 165652 h 328613"/>
              <a:gd name="connsiteX44" fmla="*/ 193021 w 331788"/>
              <a:gd name="connsiteY44" fmla="*/ 91502 h 328613"/>
              <a:gd name="connsiteX45" fmla="*/ 196897 w 331788"/>
              <a:gd name="connsiteY45" fmla="*/ 90201 h 328613"/>
              <a:gd name="connsiteX46" fmla="*/ 208523 w 331788"/>
              <a:gd name="connsiteY46" fmla="*/ 92802 h 328613"/>
              <a:gd name="connsiteX47" fmla="*/ 231775 w 331788"/>
              <a:gd name="connsiteY47" fmla="*/ 125325 h 328613"/>
              <a:gd name="connsiteX48" fmla="*/ 231775 w 331788"/>
              <a:gd name="connsiteY48" fmla="*/ 176059 h 328613"/>
              <a:gd name="connsiteX49" fmla="*/ 226608 w 331788"/>
              <a:gd name="connsiteY49" fmla="*/ 182563 h 328613"/>
              <a:gd name="connsiteX50" fmla="*/ 105179 w 331788"/>
              <a:gd name="connsiteY50" fmla="*/ 182563 h 328613"/>
              <a:gd name="connsiteX51" fmla="*/ 100012 w 331788"/>
              <a:gd name="connsiteY51" fmla="*/ 176059 h 328613"/>
              <a:gd name="connsiteX52" fmla="*/ 100012 w 331788"/>
              <a:gd name="connsiteY52" fmla="*/ 125325 h 328613"/>
              <a:gd name="connsiteX53" fmla="*/ 123264 w 331788"/>
              <a:gd name="connsiteY53" fmla="*/ 92802 h 328613"/>
              <a:gd name="connsiteX54" fmla="*/ 134890 w 331788"/>
              <a:gd name="connsiteY54" fmla="*/ 90201 h 328613"/>
              <a:gd name="connsiteX55" fmla="*/ 136182 w 331788"/>
              <a:gd name="connsiteY55" fmla="*/ 88900 h 328613"/>
              <a:gd name="connsiteX56" fmla="*/ 292100 w 331788"/>
              <a:gd name="connsiteY56" fmla="*/ 19050 h 328613"/>
              <a:gd name="connsiteX57" fmla="*/ 331788 w 331788"/>
              <a:gd name="connsiteY57" fmla="*/ 58738 h 328613"/>
              <a:gd name="connsiteX58" fmla="*/ 292100 w 331788"/>
              <a:gd name="connsiteY58" fmla="*/ 98426 h 328613"/>
              <a:gd name="connsiteX59" fmla="*/ 252412 w 331788"/>
              <a:gd name="connsiteY59" fmla="*/ 58738 h 328613"/>
              <a:gd name="connsiteX60" fmla="*/ 292100 w 331788"/>
              <a:gd name="connsiteY60" fmla="*/ 19050 h 328613"/>
              <a:gd name="connsiteX61" fmla="*/ 39688 w 331788"/>
              <a:gd name="connsiteY61" fmla="*/ 19050 h 328613"/>
              <a:gd name="connsiteX62" fmla="*/ 79376 w 331788"/>
              <a:gd name="connsiteY62" fmla="*/ 58738 h 328613"/>
              <a:gd name="connsiteX63" fmla="*/ 39688 w 331788"/>
              <a:gd name="connsiteY63" fmla="*/ 98426 h 328613"/>
              <a:gd name="connsiteX64" fmla="*/ 0 w 331788"/>
              <a:gd name="connsiteY64" fmla="*/ 58738 h 328613"/>
              <a:gd name="connsiteX65" fmla="*/ 39688 w 331788"/>
              <a:gd name="connsiteY65" fmla="*/ 19050 h 328613"/>
              <a:gd name="connsiteX66" fmla="*/ 165894 w 331788"/>
              <a:gd name="connsiteY66" fmla="*/ 0 h 328613"/>
              <a:gd name="connsiteX67" fmla="*/ 204788 w 331788"/>
              <a:gd name="connsiteY67" fmla="*/ 39688 h 328613"/>
              <a:gd name="connsiteX68" fmla="*/ 165894 w 331788"/>
              <a:gd name="connsiteY68" fmla="*/ 79376 h 328613"/>
              <a:gd name="connsiteX69" fmla="*/ 127000 w 331788"/>
              <a:gd name="connsiteY69" fmla="*/ 39688 h 328613"/>
              <a:gd name="connsiteX70" fmla="*/ 165894 w 331788"/>
              <a:gd name="connsiteY70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2" name="矩形: 圆角 13"/>
          <p:cNvSpPr/>
          <p:nvPr/>
        </p:nvSpPr>
        <p:spPr>
          <a:xfrm>
            <a:off x="9433488" y="5778099"/>
            <a:ext cx="326571" cy="3265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3" name="椭圆 14"/>
          <p:cNvSpPr/>
          <p:nvPr/>
        </p:nvSpPr>
        <p:spPr>
          <a:xfrm>
            <a:off x="9522859" y="5853109"/>
            <a:ext cx="147830" cy="176552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grpSp>
        <p:nvGrpSpPr>
          <p:cNvPr id="14" name="组合 27"/>
          <p:cNvGrpSpPr/>
          <p:nvPr/>
        </p:nvGrpSpPr>
        <p:grpSpPr>
          <a:xfrm>
            <a:off x="2473163" y="5778098"/>
            <a:ext cx="326571" cy="326571"/>
            <a:chOff x="8533674" y="5262836"/>
            <a:chExt cx="435428" cy="435428"/>
          </a:xfrm>
        </p:grpSpPr>
        <p:sp>
          <p:nvSpPr>
            <p:cNvPr id="20" name="矩形: 圆角 28"/>
            <p:cNvSpPr/>
            <p:nvPr/>
          </p:nvSpPr>
          <p:spPr>
            <a:xfrm>
              <a:off x="8533674" y="5262836"/>
              <a:ext cx="435428" cy="4354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21" name="椭圆 17"/>
            <p:cNvSpPr/>
            <p:nvPr/>
          </p:nvSpPr>
          <p:spPr>
            <a:xfrm>
              <a:off x="8641423" y="5362849"/>
              <a:ext cx="219929" cy="235402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7" name="矩形 16"/>
          <p:cNvSpPr/>
          <p:nvPr/>
        </p:nvSpPr>
        <p:spPr>
          <a:xfrm>
            <a:off x="8303491" y="724093"/>
            <a:ext cx="2142836" cy="41672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pic>
        <p:nvPicPr>
          <p:cNvPr id="18" name="图片 5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49" y="749798"/>
            <a:ext cx="296230" cy="296230"/>
          </a:xfrm>
          <a:prstGeom prst="rect">
            <a:avLst/>
          </a:prstGeom>
        </p:spPr>
      </p:pic>
      <p:sp>
        <p:nvSpPr>
          <p:cNvPr id="19" name="文字方塊 4"/>
          <p:cNvSpPr txBox="1"/>
          <p:nvPr/>
        </p:nvSpPr>
        <p:spPr>
          <a:xfrm>
            <a:off x="7075055" y="746280"/>
            <a:ext cx="29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/>
          <p:nvPr/>
        </p:nvPicPr>
        <p:blipFill rotWithShape="1">
          <a:blip r:embed="rId4"/>
          <a:srcRect l="25824" t="7113" r="25908" b="14706"/>
          <a:stretch/>
        </p:blipFill>
        <p:spPr bwMode="auto">
          <a:xfrm>
            <a:off x="3321434" y="1416938"/>
            <a:ext cx="5800076" cy="4010443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4" y="187060"/>
            <a:ext cx="4321710" cy="738664"/>
            <a:chOff x="723" y="429774"/>
            <a:chExt cx="4321710" cy="73866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571931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813027" y="475940"/>
              <a:ext cx="3509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zh-TW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成果展示</a:t>
              </a:r>
              <a:endPara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74603587-8B52-46E5-8532-BEB1E3126D56}"/>
              </a:ext>
            </a:extLst>
          </p:cNvPr>
          <p:cNvSpPr/>
          <p:nvPr/>
        </p:nvSpPr>
        <p:spPr>
          <a:xfrm>
            <a:off x="644781" y="193793"/>
            <a:ext cx="168248" cy="738664"/>
          </a:xfrm>
          <a:prstGeom prst="rect">
            <a:avLst/>
          </a:prstGeom>
          <a:solidFill>
            <a:srgbClr val="3B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9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409" y="1268346"/>
            <a:ext cx="8595918" cy="4405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6" name="矩形: 圆角 3"/>
          <p:cNvSpPr/>
          <p:nvPr/>
        </p:nvSpPr>
        <p:spPr>
          <a:xfrm>
            <a:off x="3005441" y="5852544"/>
            <a:ext cx="326571" cy="3265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7" name="椭圆 4"/>
          <p:cNvSpPr/>
          <p:nvPr/>
        </p:nvSpPr>
        <p:spPr>
          <a:xfrm>
            <a:off x="8484079" y="5927556"/>
            <a:ext cx="176552" cy="17655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8" name="矩形: 圆角 7"/>
          <p:cNvSpPr/>
          <p:nvPr/>
        </p:nvSpPr>
        <p:spPr>
          <a:xfrm>
            <a:off x="8796057" y="5852546"/>
            <a:ext cx="326571" cy="3265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8871067" y="5927556"/>
            <a:ext cx="176552" cy="17655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0" name="矩形: 圆角 10"/>
          <p:cNvSpPr/>
          <p:nvPr/>
        </p:nvSpPr>
        <p:spPr>
          <a:xfrm>
            <a:off x="9183044" y="5852546"/>
            <a:ext cx="326571" cy="3265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1" name="椭圆 11"/>
          <p:cNvSpPr/>
          <p:nvPr/>
        </p:nvSpPr>
        <p:spPr>
          <a:xfrm>
            <a:off x="9258054" y="5928401"/>
            <a:ext cx="176552" cy="174862"/>
          </a:xfrm>
          <a:custGeom>
            <a:avLst/>
            <a:gdLst>
              <a:gd name="connsiteX0" fmla="*/ 292147 w 331788"/>
              <a:gd name="connsiteY0" fmla="*/ 109538 h 328613"/>
              <a:gd name="connsiteX1" fmla="*/ 327025 w 331788"/>
              <a:gd name="connsiteY1" fmla="*/ 145621 h 328613"/>
              <a:gd name="connsiteX2" fmla="*/ 327025 w 331788"/>
              <a:gd name="connsiteY2" fmla="*/ 229385 h 328613"/>
              <a:gd name="connsiteX3" fmla="*/ 293438 w 331788"/>
              <a:gd name="connsiteY3" fmla="*/ 264179 h 328613"/>
              <a:gd name="connsiteX4" fmla="*/ 252101 w 331788"/>
              <a:gd name="connsiteY4" fmla="*/ 264179 h 328613"/>
              <a:gd name="connsiteX5" fmla="*/ 252101 w 331788"/>
              <a:gd name="connsiteY5" fmla="*/ 319593 h 328613"/>
              <a:gd name="connsiteX6" fmla="*/ 243059 w 331788"/>
              <a:gd name="connsiteY6" fmla="*/ 328613 h 328613"/>
              <a:gd name="connsiteX7" fmla="*/ 205596 w 331788"/>
              <a:gd name="connsiteY7" fmla="*/ 328613 h 328613"/>
              <a:gd name="connsiteX8" fmla="*/ 195262 w 331788"/>
              <a:gd name="connsiteY8" fmla="*/ 319593 h 328613"/>
              <a:gd name="connsiteX9" fmla="*/ 195262 w 331788"/>
              <a:gd name="connsiteY9" fmla="*/ 235829 h 328613"/>
              <a:gd name="connsiteX10" fmla="*/ 224973 w 331788"/>
              <a:gd name="connsiteY10" fmla="*/ 207478 h 328613"/>
              <a:gd name="connsiteX11" fmla="*/ 255976 w 331788"/>
              <a:gd name="connsiteY11" fmla="*/ 207478 h 328613"/>
              <a:gd name="connsiteX12" fmla="*/ 255976 w 331788"/>
              <a:gd name="connsiteY12" fmla="*/ 145621 h 328613"/>
              <a:gd name="connsiteX13" fmla="*/ 292147 w 331788"/>
              <a:gd name="connsiteY13" fmla="*/ 109538 h 328613"/>
              <a:gd name="connsiteX14" fmla="*/ 38473 w 331788"/>
              <a:gd name="connsiteY14" fmla="*/ 109538 h 328613"/>
              <a:gd name="connsiteX15" fmla="*/ 75079 w 331788"/>
              <a:gd name="connsiteY15" fmla="*/ 145621 h 328613"/>
              <a:gd name="connsiteX16" fmla="*/ 75079 w 331788"/>
              <a:gd name="connsiteY16" fmla="*/ 207478 h 328613"/>
              <a:gd name="connsiteX17" fmla="*/ 106456 w 331788"/>
              <a:gd name="connsiteY17" fmla="*/ 207478 h 328613"/>
              <a:gd name="connsiteX18" fmla="*/ 136525 w 331788"/>
              <a:gd name="connsiteY18" fmla="*/ 235829 h 328613"/>
              <a:gd name="connsiteX19" fmla="*/ 136525 w 331788"/>
              <a:gd name="connsiteY19" fmla="*/ 319593 h 328613"/>
              <a:gd name="connsiteX20" fmla="*/ 126066 w 331788"/>
              <a:gd name="connsiteY20" fmla="*/ 328613 h 328613"/>
              <a:gd name="connsiteX21" fmla="*/ 88153 w 331788"/>
              <a:gd name="connsiteY21" fmla="*/ 328613 h 328613"/>
              <a:gd name="connsiteX22" fmla="*/ 79001 w 331788"/>
              <a:gd name="connsiteY22" fmla="*/ 319593 h 328613"/>
              <a:gd name="connsiteX23" fmla="*/ 79001 w 331788"/>
              <a:gd name="connsiteY23" fmla="*/ 264179 h 328613"/>
              <a:gd name="connsiteX24" fmla="*/ 37166 w 331788"/>
              <a:gd name="connsiteY24" fmla="*/ 264179 h 328613"/>
              <a:gd name="connsiteX25" fmla="*/ 3175 w 331788"/>
              <a:gd name="connsiteY25" fmla="*/ 229385 h 328613"/>
              <a:gd name="connsiteX26" fmla="*/ 3175 w 331788"/>
              <a:gd name="connsiteY26" fmla="*/ 145621 h 328613"/>
              <a:gd name="connsiteX27" fmla="*/ 38473 w 331788"/>
              <a:gd name="connsiteY27" fmla="*/ 109538 h 328613"/>
              <a:gd name="connsiteX28" fmla="*/ 160734 w 331788"/>
              <a:gd name="connsiteY28" fmla="*/ 88900 h 328613"/>
              <a:gd name="connsiteX29" fmla="*/ 171053 w 331788"/>
              <a:gd name="connsiteY29" fmla="*/ 88900 h 328613"/>
              <a:gd name="connsiteX30" fmla="*/ 173633 w 331788"/>
              <a:gd name="connsiteY30" fmla="*/ 90195 h 328613"/>
              <a:gd name="connsiteX31" fmla="*/ 174923 w 331788"/>
              <a:gd name="connsiteY31" fmla="*/ 95375 h 328613"/>
              <a:gd name="connsiteX32" fmla="*/ 169763 w 331788"/>
              <a:gd name="connsiteY32" fmla="*/ 103146 h 328613"/>
              <a:gd name="connsiteX33" fmla="*/ 172343 w 331788"/>
              <a:gd name="connsiteY33" fmla="*/ 123867 h 328613"/>
              <a:gd name="connsiteX34" fmla="*/ 167184 w 331788"/>
              <a:gd name="connsiteY34" fmla="*/ 136818 h 328613"/>
              <a:gd name="connsiteX35" fmla="*/ 164604 w 331788"/>
              <a:gd name="connsiteY35" fmla="*/ 136818 h 328613"/>
              <a:gd name="connsiteX36" fmla="*/ 159444 w 331788"/>
              <a:gd name="connsiteY36" fmla="*/ 123867 h 328613"/>
              <a:gd name="connsiteX37" fmla="*/ 162024 w 331788"/>
              <a:gd name="connsiteY37" fmla="*/ 103146 h 328613"/>
              <a:gd name="connsiteX38" fmla="*/ 156865 w 331788"/>
              <a:gd name="connsiteY38" fmla="*/ 95375 h 328613"/>
              <a:gd name="connsiteX39" fmla="*/ 158155 w 331788"/>
              <a:gd name="connsiteY39" fmla="*/ 90195 h 328613"/>
              <a:gd name="connsiteX40" fmla="*/ 160734 w 331788"/>
              <a:gd name="connsiteY40" fmla="*/ 88900 h 328613"/>
              <a:gd name="connsiteX41" fmla="*/ 136182 w 331788"/>
              <a:gd name="connsiteY41" fmla="*/ 88900 h 328613"/>
              <a:gd name="connsiteX42" fmla="*/ 138766 w 331788"/>
              <a:gd name="connsiteY42" fmla="*/ 91502 h 328613"/>
              <a:gd name="connsiteX43" fmla="*/ 165893 w 331788"/>
              <a:gd name="connsiteY43" fmla="*/ 165652 h 328613"/>
              <a:gd name="connsiteX44" fmla="*/ 193021 w 331788"/>
              <a:gd name="connsiteY44" fmla="*/ 91502 h 328613"/>
              <a:gd name="connsiteX45" fmla="*/ 196897 w 331788"/>
              <a:gd name="connsiteY45" fmla="*/ 90201 h 328613"/>
              <a:gd name="connsiteX46" fmla="*/ 208523 w 331788"/>
              <a:gd name="connsiteY46" fmla="*/ 92802 h 328613"/>
              <a:gd name="connsiteX47" fmla="*/ 231775 w 331788"/>
              <a:gd name="connsiteY47" fmla="*/ 125325 h 328613"/>
              <a:gd name="connsiteX48" fmla="*/ 231775 w 331788"/>
              <a:gd name="connsiteY48" fmla="*/ 176059 h 328613"/>
              <a:gd name="connsiteX49" fmla="*/ 226608 w 331788"/>
              <a:gd name="connsiteY49" fmla="*/ 182563 h 328613"/>
              <a:gd name="connsiteX50" fmla="*/ 105179 w 331788"/>
              <a:gd name="connsiteY50" fmla="*/ 182563 h 328613"/>
              <a:gd name="connsiteX51" fmla="*/ 100012 w 331788"/>
              <a:gd name="connsiteY51" fmla="*/ 176059 h 328613"/>
              <a:gd name="connsiteX52" fmla="*/ 100012 w 331788"/>
              <a:gd name="connsiteY52" fmla="*/ 125325 h 328613"/>
              <a:gd name="connsiteX53" fmla="*/ 123264 w 331788"/>
              <a:gd name="connsiteY53" fmla="*/ 92802 h 328613"/>
              <a:gd name="connsiteX54" fmla="*/ 134890 w 331788"/>
              <a:gd name="connsiteY54" fmla="*/ 90201 h 328613"/>
              <a:gd name="connsiteX55" fmla="*/ 136182 w 331788"/>
              <a:gd name="connsiteY55" fmla="*/ 88900 h 328613"/>
              <a:gd name="connsiteX56" fmla="*/ 292100 w 331788"/>
              <a:gd name="connsiteY56" fmla="*/ 19050 h 328613"/>
              <a:gd name="connsiteX57" fmla="*/ 331788 w 331788"/>
              <a:gd name="connsiteY57" fmla="*/ 58738 h 328613"/>
              <a:gd name="connsiteX58" fmla="*/ 292100 w 331788"/>
              <a:gd name="connsiteY58" fmla="*/ 98426 h 328613"/>
              <a:gd name="connsiteX59" fmla="*/ 252412 w 331788"/>
              <a:gd name="connsiteY59" fmla="*/ 58738 h 328613"/>
              <a:gd name="connsiteX60" fmla="*/ 292100 w 331788"/>
              <a:gd name="connsiteY60" fmla="*/ 19050 h 328613"/>
              <a:gd name="connsiteX61" fmla="*/ 39688 w 331788"/>
              <a:gd name="connsiteY61" fmla="*/ 19050 h 328613"/>
              <a:gd name="connsiteX62" fmla="*/ 79376 w 331788"/>
              <a:gd name="connsiteY62" fmla="*/ 58738 h 328613"/>
              <a:gd name="connsiteX63" fmla="*/ 39688 w 331788"/>
              <a:gd name="connsiteY63" fmla="*/ 98426 h 328613"/>
              <a:gd name="connsiteX64" fmla="*/ 0 w 331788"/>
              <a:gd name="connsiteY64" fmla="*/ 58738 h 328613"/>
              <a:gd name="connsiteX65" fmla="*/ 39688 w 331788"/>
              <a:gd name="connsiteY65" fmla="*/ 19050 h 328613"/>
              <a:gd name="connsiteX66" fmla="*/ 165894 w 331788"/>
              <a:gd name="connsiteY66" fmla="*/ 0 h 328613"/>
              <a:gd name="connsiteX67" fmla="*/ 204788 w 331788"/>
              <a:gd name="connsiteY67" fmla="*/ 39688 h 328613"/>
              <a:gd name="connsiteX68" fmla="*/ 165894 w 331788"/>
              <a:gd name="connsiteY68" fmla="*/ 79376 h 328613"/>
              <a:gd name="connsiteX69" fmla="*/ 127000 w 331788"/>
              <a:gd name="connsiteY69" fmla="*/ 39688 h 328613"/>
              <a:gd name="connsiteX70" fmla="*/ 165894 w 331788"/>
              <a:gd name="connsiteY70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2" name="矩形: 圆角 13"/>
          <p:cNvSpPr/>
          <p:nvPr/>
        </p:nvSpPr>
        <p:spPr>
          <a:xfrm>
            <a:off x="9570032" y="5852546"/>
            <a:ext cx="326571" cy="3265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3" name="椭圆 14"/>
          <p:cNvSpPr/>
          <p:nvPr/>
        </p:nvSpPr>
        <p:spPr>
          <a:xfrm>
            <a:off x="9659403" y="5927556"/>
            <a:ext cx="147830" cy="176552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grpSp>
        <p:nvGrpSpPr>
          <p:cNvPr id="14" name="组合 27"/>
          <p:cNvGrpSpPr/>
          <p:nvPr/>
        </p:nvGrpSpPr>
        <p:grpSpPr>
          <a:xfrm>
            <a:off x="2609707" y="5852545"/>
            <a:ext cx="326571" cy="326571"/>
            <a:chOff x="8533674" y="5262836"/>
            <a:chExt cx="435428" cy="435428"/>
          </a:xfrm>
        </p:grpSpPr>
        <p:sp>
          <p:nvSpPr>
            <p:cNvPr id="20" name="矩形: 圆角 28"/>
            <p:cNvSpPr/>
            <p:nvPr/>
          </p:nvSpPr>
          <p:spPr>
            <a:xfrm>
              <a:off x="8533674" y="5262836"/>
              <a:ext cx="435428" cy="4354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21" name="椭圆 17"/>
            <p:cNvSpPr/>
            <p:nvPr/>
          </p:nvSpPr>
          <p:spPr>
            <a:xfrm>
              <a:off x="8641423" y="5362849"/>
              <a:ext cx="219929" cy="235402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7" name="矩形 16"/>
          <p:cNvSpPr/>
          <p:nvPr/>
        </p:nvSpPr>
        <p:spPr>
          <a:xfrm>
            <a:off x="8736463" y="724093"/>
            <a:ext cx="1709864" cy="41672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pic>
        <p:nvPicPr>
          <p:cNvPr id="18" name="图片 5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49" y="749798"/>
            <a:ext cx="296230" cy="296230"/>
          </a:xfrm>
          <a:prstGeom prst="rect">
            <a:avLst/>
          </a:prstGeom>
        </p:spPr>
      </p:pic>
      <p:sp>
        <p:nvSpPr>
          <p:cNvPr id="19" name="文字方塊 4"/>
          <p:cNvSpPr txBox="1"/>
          <p:nvPr/>
        </p:nvSpPr>
        <p:spPr>
          <a:xfrm>
            <a:off x="7075055" y="746280"/>
            <a:ext cx="29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執行畫面</a:t>
            </a:r>
          </a:p>
        </p:txBody>
      </p:sp>
      <p:grpSp>
        <p:nvGrpSpPr>
          <p:cNvPr id="23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4" y="187060"/>
            <a:ext cx="4321710" cy="738664"/>
            <a:chOff x="723" y="429774"/>
            <a:chExt cx="4321710" cy="73866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571931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813027" y="475940"/>
              <a:ext cx="3509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zh-TW" sz="3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成果展示</a:t>
              </a:r>
              <a:endParaRPr lang="zh-TW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74603587-8B52-46E5-8532-BEB1E3126D56}"/>
              </a:ext>
            </a:extLst>
          </p:cNvPr>
          <p:cNvSpPr/>
          <p:nvPr/>
        </p:nvSpPr>
        <p:spPr>
          <a:xfrm>
            <a:off x="644781" y="193793"/>
            <a:ext cx="168248" cy="738664"/>
          </a:xfrm>
          <a:prstGeom prst="rect">
            <a:avLst/>
          </a:prstGeom>
          <a:solidFill>
            <a:srgbClr val="3B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圖片 26"/>
          <p:cNvPicPr/>
          <p:nvPr/>
        </p:nvPicPr>
        <p:blipFill rotWithShape="1">
          <a:blip r:embed="rId4"/>
          <a:srcRect l="32249" t="6851" r="19977" b="11996"/>
          <a:stretch/>
        </p:blipFill>
        <p:spPr bwMode="auto">
          <a:xfrm>
            <a:off x="3372933" y="1450108"/>
            <a:ext cx="5423124" cy="406044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273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694B2C-9B97-485E-B239-D3992F8A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99B7B7DD-3A81-49EB-BBD7-8D98E39464BF}"/>
              </a:ext>
            </a:extLst>
          </p:cNvPr>
          <p:cNvSpPr txBox="1"/>
          <p:nvPr/>
        </p:nvSpPr>
        <p:spPr>
          <a:xfrm>
            <a:off x="1323118" y="1983243"/>
            <a:ext cx="3759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dirty="0" smtClean="0">
                <a:solidFill>
                  <a:srgbClr val="59A3B0"/>
                </a:solidFill>
                <a:latin typeface="Agency FB" panose="020B0503020202020204" pitchFamily="34" charset="0"/>
                <a:ea typeface="宋体-PUA" panose="02010600030101010101" pitchFamily="2" charset="-122"/>
              </a:rPr>
              <a:t>Thanks</a:t>
            </a:r>
            <a:r>
              <a:rPr lang="zh-TW" altLang="en-US" sz="8800" dirty="0" smtClean="0">
                <a:solidFill>
                  <a:srgbClr val="59A3B0"/>
                </a:solidFill>
                <a:latin typeface="Agency FB" panose="020B0503020202020204" pitchFamily="34" charset="0"/>
                <a:ea typeface="宋体-PUA" panose="02010600030101010101" pitchFamily="2" charset="-122"/>
              </a:rPr>
              <a:t>！</a:t>
            </a:r>
            <a:endParaRPr lang="en-US" altLang="zh-CN" sz="8800" dirty="0">
              <a:solidFill>
                <a:srgbClr val="59A3B0"/>
              </a:solidFill>
              <a:latin typeface="Agency FB" panose="020B0503020202020204" pitchFamily="34" charset="0"/>
              <a:ea typeface="宋体-PUA" panose="02010600030101010101" pitchFamily="2" charset="-122"/>
            </a:endParaRPr>
          </a:p>
        </p:txBody>
      </p:sp>
      <p:sp>
        <p:nvSpPr>
          <p:cNvPr id="18" name="等腰三角形 4">
            <a:extLst>
              <a:ext uri="{FF2B5EF4-FFF2-40B4-BE49-F238E27FC236}">
                <a16:creationId xmlns:a16="http://schemas.microsoft.com/office/drawing/2014/main" id="{EC24B119-8EC4-4B56-9CA2-799431A0872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18664" y="318708"/>
            <a:ext cx="329453" cy="285769"/>
          </a:xfrm>
          <a:prstGeom prst="triangle">
            <a:avLst>
              <a:gd name="adj" fmla="val 50000"/>
            </a:avLst>
          </a:prstGeom>
          <a:solidFill>
            <a:srgbClr val="E2E4E6"/>
          </a:solidFill>
          <a:ln>
            <a:noFill/>
          </a:ln>
        </p:spPr>
        <p:txBody>
          <a:bodyPr lIns="91406" tIns="45703" rIns="91406" bIns="45703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170C1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4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03DA8B60-967E-4884-9E15-34CF9358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4" name="TextBox 15">
            <a:extLst>
              <a:ext uri="{FF2B5EF4-FFF2-40B4-BE49-F238E27FC236}">
                <a16:creationId xmlns:a16="http://schemas.microsoft.com/office/drawing/2014/main" id="{2D91D8F2-7B58-4C37-A892-68E2DBC5486A}"/>
              </a:ext>
            </a:extLst>
          </p:cNvPr>
          <p:cNvSpPr txBox="1"/>
          <p:nvPr/>
        </p:nvSpPr>
        <p:spPr>
          <a:xfrm>
            <a:off x="88985" y="5605737"/>
            <a:ext cx="306863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spc="600" dirty="0">
                <a:latin typeface="微軟正黑體" panose="020B0604030504040204" pitchFamily="34" charset="-120"/>
                <a:ea typeface="微軟正黑體" panose="020B0604030504040204" pitchFamily="34" charset="-120"/>
                <a:cs typeface="Lato Black" charset="0"/>
              </a:rPr>
              <a:t>目錄</a:t>
            </a:r>
            <a:endParaRPr lang="en-US" sz="5400" b="1" spc="600" dirty="0">
              <a:latin typeface="微軟正黑體" panose="020B0604030504040204" pitchFamily="34" charset="-120"/>
              <a:ea typeface="微軟正黑體" panose="020B0604030504040204" pitchFamily="34" charset="-120"/>
              <a:cs typeface="Lato Black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743953" y="703149"/>
            <a:ext cx="4657634" cy="3962928"/>
            <a:chOff x="1642353" y="992629"/>
            <a:chExt cx="4657634" cy="3962928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7E4138B-D5FC-4AEA-A580-B1DA28C14957}"/>
                </a:ext>
              </a:extLst>
            </p:cNvPr>
            <p:cNvGrpSpPr/>
            <p:nvPr/>
          </p:nvGrpSpPr>
          <p:grpSpPr>
            <a:xfrm>
              <a:off x="1642353" y="992629"/>
              <a:ext cx="4657634" cy="3167734"/>
              <a:chOff x="5622265" y="2106894"/>
              <a:chExt cx="3321741" cy="2769441"/>
            </a:xfrm>
            <a:solidFill>
              <a:srgbClr val="59A3B0"/>
            </a:solidFill>
          </p:grpSpPr>
          <p:sp>
            <p:nvSpPr>
              <p:cNvPr id="36" name="Shape 18">
                <a:extLst>
                  <a:ext uri="{FF2B5EF4-FFF2-40B4-BE49-F238E27FC236}">
                    <a16:creationId xmlns:a16="http://schemas.microsoft.com/office/drawing/2014/main" id="{34AFD9F5-FF7A-470D-88D3-C4343D2D8CC6}"/>
                  </a:ext>
                </a:extLst>
              </p:cNvPr>
              <p:cNvSpPr/>
              <p:nvPr/>
            </p:nvSpPr>
            <p:spPr>
              <a:xfrm>
                <a:off x="5950384" y="4345573"/>
                <a:ext cx="2958880" cy="530762"/>
              </a:xfrm>
              <a:prstGeom prst="roundRect">
                <a:avLst>
                  <a:gd name="adj" fmla="val 0"/>
                </a:avLst>
              </a:prstGeom>
              <a:grpFill/>
              <a:ln w="12700" cap="flat">
                <a:noFill/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Shape 18">
                <a:extLst>
                  <a:ext uri="{FF2B5EF4-FFF2-40B4-BE49-F238E27FC236}">
                    <a16:creationId xmlns:a16="http://schemas.microsoft.com/office/drawing/2014/main" id="{445219C6-B192-475E-A7C6-2BD379783995}"/>
                  </a:ext>
                </a:extLst>
              </p:cNvPr>
              <p:cNvSpPr/>
              <p:nvPr/>
            </p:nvSpPr>
            <p:spPr>
              <a:xfrm>
                <a:off x="5622266" y="3579084"/>
                <a:ext cx="2234290" cy="530762"/>
              </a:xfrm>
              <a:prstGeom prst="roundRect">
                <a:avLst>
                  <a:gd name="adj" fmla="val 0"/>
                </a:avLst>
              </a:prstGeom>
              <a:grpFill/>
              <a:ln w="12700" cap="flat">
                <a:noFill/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Shape 18">
                <a:extLst>
                  <a:ext uri="{FF2B5EF4-FFF2-40B4-BE49-F238E27FC236}">
                    <a16:creationId xmlns:a16="http://schemas.microsoft.com/office/drawing/2014/main" id="{60FC0982-3C4F-4779-B269-501043BC8A3C}"/>
                  </a:ext>
                </a:extLst>
              </p:cNvPr>
              <p:cNvSpPr/>
              <p:nvPr/>
            </p:nvSpPr>
            <p:spPr>
              <a:xfrm>
                <a:off x="5985125" y="2830672"/>
                <a:ext cx="2958881" cy="530762"/>
              </a:xfrm>
              <a:prstGeom prst="roundRect">
                <a:avLst>
                  <a:gd name="adj" fmla="val 0"/>
                </a:avLst>
              </a:prstGeom>
              <a:grpFill/>
              <a:ln w="12700" cap="flat">
                <a:noFill/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83F82007-EDF2-4516-BAD7-F04E0D85F083}"/>
                  </a:ext>
                </a:extLst>
              </p:cNvPr>
              <p:cNvSpPr/>
              <p:nvPr/>
            </p:nvSpPr>
            <p:spPr>
              <a:xfrm>
                <a:off x="5622265" y="2106894"/>
                <a:ext cx="2234290" cy="530762"/>
              </a:xfrm>
              <a:prstGeom prst="roundRect">
                <a:avLst>
                  <a:gd name="adj" fmla="val 0"/>
                </a:avLst>
              </a:prstGeom>
              <a:grpFill/>
              <a:ln w="12700" cap="flat">
                <a:noFill/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文本框 3">
                <a:extLst>
                  <a:ext uri="{FF2B5EF4-FFF2-40B4-BE49-F238E27FC236}">
                    <a16:creationId xmlns:a16="http://schemas.microsoft.com/office/drawing/2014/main" id="{D28C2E41-ABEB-48E4-B3E5-BEEBDC2D5069}"/>
                  </a:ext>
                </a:extLst>
              </p:cNvPr>
              <p:cNvSpPr txBox="1"/>
              <p:nvPr/>
            </p:nvSpPr>
            <p:spPr>
              <a:xfrm>
                <a:off x="5663014" y="2186237"/>
                <a:ext cx="1801551" cy="403618"/>
              </a:xfrm>
              <a:prstGeom prst="rect">
                <a:avLst/>
              </a:prstGeom>
              <a:grp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PART1</a:t>
                </a:r>
                <a:r>
                  <a:rPr kumimoji="1"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TW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研究動機</a:t>
                </a:r>
                <a:endPara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4">
                <a:extLst>
                  <a:ext uri="{FF2B5EF4-FFF2-40B4-BE49-F238E27FC236}">
                    <a16:creationId xmlns:a16="http://schemas.microsoft.com/office/drawing/2014/main" id="{9BEE0F49-92C5-40DD-89DD-E654DD65748C}"/>
                  </a:ext>
                </a:extLst>
              </p:cNvPr>
              <p:cNvSpPr txBox="1"/>
              <p:nvPr/>
            </p:nvSpPr>
            <p:spPr>
              <a:xfrm>
                <a:off x="5985125" y="2877921"/>
                <a:ext cx="2958881" cy="403618"/>
              </a:xfrm>
              <a:prstGeom prst="rect">
                <a:avLst/>
              </a:prstGeom>
              <a:grp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PART2</a:t>
                </a:r>
                <a:r>
                  <a:rPr kumimoji="1"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TW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應用資料結構及原理</a:t>
                </a:r>
                <a:endPara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7">
                <a:extLst>
                  <a:ext uri="{FF2B5EF4-FFF2-40B4-BE49-F238E27FC236}">
                    <a16:creationId xmlns:a16="http://schemas.microsoft.com/office/drawing/2014/main" id="{1F7D2294-51EC-44F2-B9E7-3618F3592547}"/>
                  </a:ext>
                </a:extLst>
              </p:cNvPr>
              <p:cNvSpPr txBox="1"/>
              <p:nvPr/>
            </p:nvSpPr>
            <p:spPr>
              <a:xfrm>
                <a:off x="5622265" y="3653028"/>
                <a:ext cx="1641599" cy="403618"/>
              </a:xfrm>
              <a:prstGeom prst="rect">
                <a:avLst/>
              </a:prstGeom>
              <a:grp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PART3</a:t>
                </a:r>
                <a:r>
                  <a:rPr kumimoji="1"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TW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程式碼</a:t>
                </a:r>
                <a:endPara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文本框 8">
                <a:extLst>
                  <a:ext uri="{FF2B5EF4-FFF2-40B4-BE49-F238E27FC236}">
                    <a16:creationId xmlns:a16="http://schemas.microsoft.com/office/drawing/2014/main" id="{77630DA7-A4EF-467E-B5E2-193BD54897E4}"/>
                  </a:ext>
                </a:extLst>
              </p:cNvPr>
              <p:cNvSpPr txBox="1"/>
              <p:nvPr/>
            </p:nvSpPr>
            <p:spPr>
              <a:xfrm>
                <a:off x="5991132" y="4430190"/>
                <a:ext cx="1989336" cy="403618"/>
              </a:xfrm>
              <a:prstGeom prst="rect">
                <a:avLst/>
              </a:prstGeom>
              <a:grp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PART4</a:t>
                </a:r>
                <a:r>
                  <a:rPr kumimoji="1"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TW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遇到的困難</a:t>
                </a:r>
                <a:endPara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Shape 18">
              <a:extLst>
                <a:ext uri="{FF2B5EF4-FFF2-40B4-BE49-F238E27FC236}">
                  <a16:creationId xmlns:a16="http://schemas.microsoft.com/office/drawing/2014/main" id="{34AFD9F5-FF7A-470D-88D3-C4343D2D8CC6}"/>
                </a:ext>
              </a:extLst>
            </p:cNvPr>
            <p:cNvSpPr/>
            <p:nvPr/>
          </p:nvSpPr>
          <p:spPr>
            <a:xfrm>
              <a:off x="1642354" y="4348462"/>
              <a:ext cx="3132846" cy="607095"/>
            </a:xfrm>
            <a:prstGeom prst="roundRect">
              <a:avLst>
                <a:gd name="adj" fmla="val 0"/>
              </a:avLst>
            </a:prstGeom>
            <a:solidFill>
              <a:srgbClr val="59A3B0"/>
            </a:solidFill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8">
              <a:extLst>
                <a:ext uri="{FF2B5EF4-FFF2-40B4-BE49-F238E27FC236}">
                  <a16:creationId xmlns:a16="http://schemas.microsoft.com/office/drawing/2014/main" id="{77630DA7-A4EF-467E-B5E2-193BD54897E4}"/>
                </a:ext>
              </a:extLst>
            </p:cNvPr>
            <p:cNvSpPr txBox="1"/>
            <p:nvPr/>
          </p:nvSpPr>
          <p:spPr>
            <a:xfrm>
              <a:off x="1748203" y="4402507"/>
              <a:ext cx="2428648" cy="461665"/>
            </a:xfrm>
            <a:prstGeom prst="rect">
              <a:avLst/>
            </a:prstGeom>
            <a:solidFill>
              <a:srgbClr val="59A3B0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r>
                <a:rPr kumimoji="1" lang="en-US" altLang="zh-TW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kumimoji="1"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TW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514360" y="2044798"/>
            <a:ext cx="488475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000" b="1" spc="300" noProof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PART1</a:t>
            </a:r>
          </a:p>
          <a:p>
            <a:pPr algn="ctr" eaLnBrk="1" hangingPunct="1">
              <a:defRPr/>
            </a:pP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DDF6BE1-DF3B-40FF-B363-DC31C4DEED7A}"/>
              </a:ext>
            </a:extLst>
          </p:cNvPr>
          <p:cNvSpPr txBox="1"/>
          <p:nvPr/>
        </p:nvSpPr>
        <p:spPr>
          <a:xfrm>
            <a:off x="1414451" y="2750587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TW" altLang="en-US" sz="6600" b="1" noProof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研究動</a:t>
            </a:r>
            <a:r>
              <a:rPr lang="zh-TW" altLang="en-US" sz="6600" b="1" noProof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機</a:t>
            </a:r>
            <a:endParaRPr lang="en-US" altLang="zh-CN" sz="6600" b="1" noProof="1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Picture 2" descr="F:\Temp\400页超强PPT模板\YINGWEN\纯手绘\手绘PNG\5655a461862a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5"/>
          <a:stretch/>
        </p:blipFill>
        <p:spPr bwMode="auto">
          <a:xfrm>
            <a:off x="-3" y="1574934"/>
            <a:ext cx="11711504" cy="476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419064" y="2318327"/>
            <a:ext cx="5292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先前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在視窗程式設計的課程中，有實作過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8-Puzzle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拼圖遊戲的作業，當 時對於其程式碼的概念有個雛形，後來在物件導向課程中學習到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、佇列、 排序等等演算法，才了解到原來有應用在這方面，觸使我們想更加深入，去 了解它是如何運作，另外更深入分析用不同的演算法去執行，所耗的時間哪 一種效率更高？所耗費的時間更少、更快速。 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FE1115B-B3A2-4774-96AC-5EB274F22FF8}"/>
              </a:ext>
            </a:extLst>
          </p:cNvPr>
          <p:cNvSpPr txBox="1"/>
          <p:nvPr/>
        </p:nvSpPr>
        <p:spPr>
          <a:xfrm>
            <a:off x="4701721" y="173865"/>
            <a:ext cx="281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6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研究動機</a:t>
            </a:r>
            <a:endParaRPr lang="zh-CN" altLang="en-US" sz="2800" b="1" spc="6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37">
            <a:extLst>
              <a:ext uri="{FF2B5EF4-FFF2-40B4-BE49-F238E27FC236}">
                <a16:creationId xmlns:a16="http://schemas.microsoft.com/office/drawing/2014/main" id="{60A61CAA-1479-442D-817D-DF099FEA15D6}"/>
              </a:ext>
            </a:extLst>
          </p:cNvPr>
          <p:cNvSpPr txBox="1"/>
          <p:nvPr/>
        </p:nvSpPr>
        <p:spPr>
          <a:xfrm>
            <a:off x="4890871" y="586739"/>
            <a:ext cx="24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2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71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580706" y="1984198"/>
            <a:ext cx="488475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000" b="1" spc="300" noProof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PART2</a:t>
            </a:r>
          </a:p>
          <a:p>
            <a:pPr algn="ctr" eaLnBrk="1" hangingPunct="1">
              <a:defRPr/>
            </a:pP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DDF6BE1-DF3B-40FF-B363-DC31C4DEED7A}"/>
              </a:ext>
            </a:extLst>
          </p:cNvPr>
          <p:cNvSpPr txBox="1"/>
          <p:nvPr/>
        </p:nvSpPr>
        <p:spPr>
          <a:xfrm>
            <a:off x="657069" y="2676696"/>
            <a:ext cx="4416594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algn="r">
              <a:defRPr/>
            </a:pPr>
            <a:r>
              <a:rPr lang="zh-TW" altLang="en-US" sz="6600" b="1" noProof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應用</a:t>
            </a:r>
            <a:r>
              <a:rPr lang="zh-TW" altLang="en-US" sz="6600" b="1" noProof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資料</a:t>
            </a:r>
            <a:endParaRPr lang="en-US" altLang="zh-TW" sz="6600" b="1" noProof="1" smtClean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  <a:p>
            <a:pPr marL="0" lvl="1">
              <a:defRPr/>
            </a:pPr>
            <a:r>
              <a:rPr lang="zh-TW" altLang="en-US" sz="6600" b="1" noProof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結構及</a:t>
            </a:r>
            <a:r>
              <a:rPr lang="zh-TW" altLang="en-US" sz="6600" b="1" noProof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30034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2b0676d-feee-4c24-97a0-d7f3952809e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82733" y="3354002"/>
            <a:ext cx="4424946" cy="872218"/>
            <a:chOff x="3501875" y="3122758"/>
            <a:chExt cx="5154384" cy="1016000"/>
          </a:xfrm>
        </p:grpSpPr>
        <p:sp>
          <p:nvSpPr>
            <p:cNvPr id="5" name="íṧľïḋè"/>
            <p:cNvSpPr/>
            <p:nvPr/>
          </p:nvSpPr>
          <p:spPr>
            <a:xfrm>
              <a:off x="4207933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" name="îsľíḑê"/>
            <p:cNvSpPr/>
            <p:nvPr/>
          </p:nvSpPr>
          <p:spPr>
            <a:xfrm flipH="1">
              <a:off x="7451880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" name="íšļîdé"/>
            <p:cNvSpPr/>
            <p:nvPr/>
          </p:nvSpPr>
          <p:spPr>
            <a:xfrm>
              <a:off x="3501875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rgbClr val="40404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" name="íṡļiḍe"/>
            <p:cNvSpPr/>
            <p:nvPr/>
          </p:nvSpPr>
          <p:spPr>
            <a:xfrm flipH="1">
              <a:off x="8124072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rgbClr val="40404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1" name="ïŝľíḓè"/>
            <p:cNvSpPr>
              <a:spLocks/>
            </p:cNvSpPr>
            <p:nvPr/>
          </p:nvSpPr>
          <p:spPr bwMode="auto">
            <a:xfrm>
              <a:off x="5926669" y="3494198"/>
              <a:ext cx="338668" cy="273117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08759" y="3226245"/>
            <a:ext cx="3312271" cy="10525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廣度</a:t>
            </a:r>
            <a:r>
              <a:rPr lang="zh-CN" altLang="en-US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優先搜尋 </a:t>
            </a:r>
            <a:endParaRPr lang="en-US" altLang="zh-CN" sz="2400" b="1" dirty="0" smtClean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Breadth-First Search</a:t>
            </a:r>
            <a:endParaRPr lang="zh-CN" altLang="en-US" sz="2400" b="1" dirty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96457" y="3241797"/>
            <a:ext cx="2988999" cy="10025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堆疊  </a:t>
            </a:r>
            <a:endParaRPr lang="en-US" altLang="zh-CN" sz="2400" b="1" dirty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Last </a:t>
            </a:r>
            <a:r>
              <a:rPr lang="en-US" altLang="zh-CN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In First </a:t>
            </a:r>
            <a:r>
              <a:rPr lang="en-US" altLang="zh-CN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Out</a:t>
            </a:r>
            <a:endParaRPr lang="zh-CN" altLang="en-US" sz="2400" b="1" dirty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5" name="圖片 5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7" t="15121" r="3074" b="36298"/>
          <a:stretch/>
        </p:blipFill>
        <p:spPr bwMode="auto">
          <a:xfrm>
            <a:off x="4339606" y="1926569"/>
            <a:ext cx="5010946" cy="3829504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圖片 56"/>
          <p:cNvPicPr/>
          <p:nvPr/>
        </p:nvPicPr>
        <p:blipFill rotWithShape="1">
          <a:blip r:embed="rId5"/>
          <a:srcRect t="14769" r="38117" b="5821"/>
          <a:stretch/>
        </p:blipFill>
        <p:spPr bwMode="auto">
          <a:xfrm>
            <a:off x="2966730" y="1845613"/>
            <a:ext cx="4802413" cy="371067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圖片 5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290" y="3277305"/>
            <a:ext cx="4413608" cy="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文本框 41"/>
          <p:cNvSpPr txBox="1"/>
          <p:nvPr/>
        </p:nvSpPr>
        <p:spPr>
          <a:xfrm>
            <a:off x="375219" y="3201238"/>
            <a:ext cx="2988999" cy="10525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佇列 </a:t>
            </a:r>
            <a:endParaRPr lang="en-US" altLang="zh-CN" sz="2400" b="1" dirty="0" smtClean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First </a:t>
            </a:r>
            <a:r>
              <a:rPr lang="en-US" altLang="zh-CN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In First </a:t>
            </a:r>
            <a:r>
              <a:rPr lang="en-US" altLang="zh-CN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Out</a:t>
            </a:r>
            <a:endParaRPr lang="zh-CN" altLang="en-US" sz="2400" b="1" dirty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0" name="文本框 38"/>
          <p:cNvSpPr txBox="1"/>
          <p:nvPr/>
        </p:nvSpPr>
        <p:spPr>
          <a:xfrm>
            <a:off x="9232050" y="3257348"/>
            <a:ext cx="3312271" cy="10025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雙向</a:t>
            </a:r>
            <a:r>
              <a:rPr lang="zh-CN" altLang="en-US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佇列 </a:t>
            </a:r>
            <a:endParaRPr lang="en-US" altLang="zh-CN" sz="2400" b="1" dirty="0" smtClean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err="1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Deque</a:t>
            </a:r>
            <a:endParaRPr lang="zh-CN" altLang="en-US" sz="2400" b="1" dirty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" name="文本框 38"/>
          <p:cNvSpPr txBox="1"/>
          <p:nvPr/>
        </p:nvSpPr>
        <p:spPr>
          <a:xfrm>
            <a:off x="-169833" y="3248335"/>
            <a:ext cx="3312271" cy="10525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插入排序</a:t>
            </a:r>
            <a:endParaRPr lang="en-US" altLang="zh-CN" sz="2400" b="1" dirty="0" smtClean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Insertion Sort</a:t>
            </a:r>
            <a:endParaRPr lang="zh-CN" altLang="en-US" sz="2400" b="1" dirty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2" name="文本框 38"/>
          <p:cNvSpPr txBox="1"/>
          <p:nvPr/>
        </p:nvSpPr>
        <p:spPr>
          <a:xfrm>
            <a:off x="8900802" y="3226246"/>
            <a:ext cx="3312271" cy="10025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*</a:t>
            </a:r>
            <a:r>
              <a:rPr lang="zh-CN" altLang="en-US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搜尋演算法 </a:t>
            </a:r>
            <a:endParaRPr lang="en-US" altLang="zh-CN" sz="2400" b="1" dirty="0" smtClean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sz="2400" b="1" dirty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* search </a:t>
            </a:r>
            <a:r>
              <a:rPr lang="en-US" altLang="zh-CN" sz="2400" b="1" dirty="0" smtClean="0"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rPr>
              <a:t>algorithm</a:t>
            </a:r>
            <a:endParaRPr lang="zh-CN" altLang="en-US" sz="2400" b="1" dirty="0">
              <a:latin typeface="Arial" panose="020B0604020202020204" pitchFamily="34" charset="0"/>
              <a:ea typeface="方正黑体简体" panose="02010601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4" name="圖片 6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40" y="3277305"/>
            <a:ext cx="4127500" cy="10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圖片 6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3" t="33460" r="2713" b="9915"/>
          <a:stretch/>
        </p:blipFill>
        <p:spPr bwMode="auto">
          <a:xfrm>
            <a:off x="4478510" y="2766649"/>
            <a:ext cx="2386559" cy="2109479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圖片 65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3" t="31208" r="2532" b="11201"/>
          <a:stretch/>
        </p:blipFill>
        <p:spPr bwMode="auto">
          <a:xfrm>
            <a:off x="6978550" y="2765863"/>
            <a:ext cx="2360759" cy="2110265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" name="圖片 66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t="15733" r="35500" b="3847"/>
          <a:stretch/>
        </p:blipFill>
        <p:spPr bwMode="auto">
          <a:xfrm>
            <a:off x="3004491" y="1845613"/>
            <a:ext cx="4773335" cy="3710678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矩形 4"/>
          <p:cNvSpPr/>
          <p:nvPr/>
        </p:nvSpPr>
        <p:spPr>
          <a:xfrm>
            <a:off x="21965" y="0"/>
            <a:ext cx="805816" cy="635720"/>
          </a:xfrm>
          <a:custGeom>
            <a:avLst/>
            <a:gdLst/>
            <a:ahLst/>
            <a:cxnLst/>
            <a:rect l="l" t="t" r="r" b="b"/>
            <a:pathLst>
              <a:path w="805816" h="720080">
                <a:moveTo>
                  <a:pt x="0" y="0"/>
                </a:moveTo>
                <a:lnTo>
                  <a:pt x="805816" y="0"/>
                </a:lnTo>
                <a:lnTo>
                  <a:pt x="661800" y="720080"/>
                </a:lnTo>
                <a:lnTo>
                  <a:pt x="0" y="72008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平行四边形 6"/>
          <p:cNvSpPr/>
          <p:nvPr/>
        </p:nvSpPr>
        <p:spPr>
          <a:xfrm>
            <a:off x="823205" y="0"/>
            <a:ext cx="296816" cy="635720"/>
          </a:xfrm>
          <a:custGeom>
            <a:avLst/>
            <a:gdLst/>
            <a:ahLst/>
            <a:cxnLst/>
            <a:rect l="l" t="t" r="r" b="b"/>
            <a:pathLst>
              <a:path w="296816" h="720080">
                <a:moveTo>
                  <a:pt x="144016" y="0"/>
                </a:moveTo>
                <a:lnTo>
                  <a:pt x="296816" y="0"/>
                </a:lnTo>
                <a:lnTo>
                  <a:pt x="152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64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228436" y="112500"/>
            <a:ext cx="43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應用資料結構及原理</a:t>
            </a:r>
          </a:p>
        </p:txBody>
      </p:sp>
    </p:spTree>
    <p:extLst>
      <p:ext uri="{BB962C8B-B14F-4D97-AF65-F5344CB8AC3E}">
        <p14:creationId xmlns:p14="http://schemas.microsoft.com/office/powerpoint/2010/main" val="1085665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2" grpId="1"/>
      <p:bldP spid="42" grpId="2"/>
      <p:bldP spid="59" grpId="1"/>
      <p:bldP spid="59" grpId="2"/>
      <p:bldP spid="60" grpId="1"/>
      <p:bldP spid="60" grpId="2"/>
      <p:bldP spid="61" grpId="1"/>
      <p:bldP spid="61" grpId="2"/>
      <p:bldP spid="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442160" y="1984198"/>
            <a:ext cx="488475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000" b="1" spc="300" noProof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PART3</a:t>
            </a:r>
          </a:p>
          <a:p>
            <a:pPr algn="ctr" eaLnBrk="1" hangingPunct="1">
              <a:defRPr/>
            </a:pP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DDF6BE1-DF3B-40FF-B363-DC31C4DEED7A}"/>
              </a:ext>
            </a:extLst>
          </p:cNvPr>
          <p:cNvSpPr txBox="1"/>
          <p:nvPr/>
        </p:nvSpPr>
        <p:spPr>
          <a:xfrm>
            <a:off x="2202058" y="2676696"/>
            <a:ext cx="272382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 algn="r">
              <a:defRPr/>
            </a:pPr>
            <a:r>
              <a:rPr lang="zh-TW" altLang="en-US" sz="6600" b="1" noProof="1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9936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519489" y="1220524"/>
            <a:ext cx="4593607" cy="561684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>
              <a:defRPr/>
            </a:pPr>
            <a:r>
              <a:rPr lang="en-US" altLang="zh-TW" sz="3200" b="1" spc="225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A*</a:t>
            </a:r>
            <a:r>
              <a:rPr lang="zh-TW" altLang="en-US" sz="3200" b="1" spc="225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增加節點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2390898" y="1906854"/>
            <a:ext cx="85079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41D23E90-E3EA-4C68-A1BE-E9C7A8C93398}"/>
              </a:ext>
            </a:extLst>
          </p:cNvPr>
          <p:cNvSpPr/>
          <p:nvPr/>
        </p:nvSpPr>
        <p:spPr>
          <a:xfrm>
            <a:off x="8268323" y="1977610"/>
            <a:ext cx="3096751" cy="4774577"/>
          </a:xfrm>
          <a:prstGeom prst="parallelogram">
            <a:avLst>
              <a:gd name="adj" fmla="val 0"/>
            </a:avLst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21965" y="0"/>
            <a:ext cx="805816" cy="635720"/>
          </a:xfrm>
          <a:custGeom>
            <a:avLst/>
            <a:gdLst/>
            <a:ahLst/>
            <a:cxnLst/>
            <a:rect l="l" t="t" r="r" b="b"/>
            <a:pathLst>
              <a:path w="805816" h="720080">
                <a:moveTo>
                  <a:pt x="0" y="0"/>
                </a:moveTo>
                <a:lnTo>
                  <a:pt x="805816" y="0"/>
                </a:lnTo>
                <a:lnTo>
                  <a:pt x="661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94B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平行四边形 6"/>
          <p:cNvSpPr/>
          <p:nvPr/>
        </p:nvSpPr>
        <p:spPr>
          <a:xfrm>
            <a:off x="823205" y="0"/>
            <a:ext cx="296816" cy="635720"/>
          </a:xfrm>
          <a:custGeom>
            <a:avLst/>
            <a:gdLst/>
            <a:ahLst/>
            <a:cxnLst/>
            <a:rect l="l" t="t" r="r" b="b"/>
            <a:pathLst>
              <a:path w="296816" h="720080">
                <a:moveTo>
                  <a:pt x="144016" y="0"/>
                </a:moveTo>
                <a:lnTo>
                  <a:pt x="296816" y="0"/>
                </a:lnTo>
                <a:lnTo>
                  <a:pt x="152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64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228436" y="112500"/>
            <a:ext cx="43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03" y="2305457"/>
            <a:ext cx="6225001" cy="435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89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519489" y="1220524"/>
            <a:ext cx="4593607" cy="561684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pPr algn="ctr">
              <a:defRPr/>
            </a:pPr>
            <a:r>
              <a:rPr lang="en-US" altLang="zh-TW" sz="3200" b="1" spc="225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A*</a:t>
            </a:r>
            <a:r>
              <a:rPr lang="zh-TW" altLang="en-US" sz="3200" b="1" spc="225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節點搜尋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2390898" y="1906854"/>
            <a:ext cx="85079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41D23E90-E3EA-4C68-A1BE-E9C7A8C93398}"/>
              </a:ext>
            </a:extLst>
          </p:cNvPr>
          <p:cNvSpPr/>
          <p:nvPr/>
        </p:nvSpPr>
        <p:spPr>
          <a:xfrm>
            <a:off x="8268323" y="1977610"/>
            <a:ext cx="3096751" cy="4774577"/>
          </a:xfrm>
          <a:prstGeom prst="parallelogram">
            <a:avLst>
              <a:gd name="adj" fmla="val 0"/>
            </a:avLst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21965" y="0"/>
            <a:ext cx="805816" cy="635720"/>
          </a:xfrm>
          <a:custGeom>
            <a:avLst/>
            <a:gdLst/>
            <a:ahLst/>
            <a:cxnLst/>
            <a:rect l="l" t="t" r="r" b="b"/>
            <a:pathLst>
              <a:path w="805816" h="720080">
                <a:moveTo>
                  <a:pt x="0" y="0"/>
                </a:moveTo>
                <a:lnTo>
                  <a:pt x="805816" y="0"/>
                </a:lnTo>
                <a:lnTo>
                  <a:pt x="661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94B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平行四边形 6"/>
          <p:cNvSpPr/>
          <p:nvPr/>
        </p:nvSpPr>
        <p:spPr>
          <a:xfrm>
            <a:off x="823205" y="0"/>
            <a:ext cx="296816" cy="635720"/>
          </a:xfrm>
          <a:custGeom>
            <a:avLst/>
            <a:gdLst/>
            <a:ahLst/>
            <a:cxnLst/>
            <a:rect l="l" t="t" r="r" b="b"/>
            <a:pathLst>
              <a:path w="296816" h="720080">
                <a:moveTo>
                  <a:pt x="144016" y="0"/>
                </a:moveTo>
                <a:lnTo>
                  <a:pt x="296816" y="0"/>
                </a:lnTo>
                <a:lnTo>
                  <a:pt x="152800" y="720080"/>
                </a:lnTo>
                <a:lnTo>
                  <a:pt x="0" y="720080"/>
                </a:lnTo>
                <a:close/>
              </a:path>
            </a:pathLst>
          </a:custGeom>
          <a:solidFill>
            <a:srgbClr val="643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228436" y="112500"/>
            <a:ext cx="43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 bwMode="auto">
          <a:xfrm>
            <a:off x="2752437" y="2847730"/>
            <a:ext cx="6540718" cy="329445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79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  <p:tag name="ISPRING_PRESENTATION_TITLE" val="商务风市场部年终总结计划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2b0676d-feee-4c24-97a0-d7f3952809e8"/>
</p:tagLst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5315</TotalTime>
  <Words>277</Words>
  <Application>Microsoft Office PowerPoint</Application>
  <PresentationFormat>自訂</PresentationFormat>
  <Paragraphs>75</Paragraphs>
  <Slides>17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31" baseType="lpstr">
      <vt:lpstr>等线</vt:lpstr>
      <vt:lpstr>ITC Avant Garde Std Bk</vt:lpstr>
      <vt:lpstr>Lato Black</vt:lpstr>
      <vt:lpstr>微软雅黑</vt:lpstr>
      <vt:lpstr>宋体</vt:lpstr>
      <vt:lpstr>方正黑体简体</vt:lpstr>
      <vt:lpstr>字魂58号-创中黑</vt:lpstr>
      <vt:lpstr>宋体-PUA</vt:lpstr>
      <vt:lpstr>微軟正黑體</vt:lpstr>
      <vt:lpstr>新細明體</vt:lpstr>
      <vt:lpstr>Agency FB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珮瑄 黃</cp:lastModifiedBy>
  <cp:revision>3220</cp:revision>
  <dcterms:created xsi:type="dcterms:W3CDTF">2015-12-01T09:06:39Z</dcterms:created>
  <dcterms:modified xsi:type="dcterms:W3CDTF">2020-06-29T08:33:11Z</dcterms:modified>
</cp:coreProperties>
</file>