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Lst>
  <p:notesMasterIdLst>
    <p:notesMasterId r:id="rId13"/>
  </p:notesMasterIdLst>
  <p:sldIdLst>
    <p:sldId id="256" r:id="rId3"/>
    <p:sldId id="257" r:id="rId4"/>
    <p:sldId id="258" r:id="rId5"/>
    <p:sldId id="259" r:id="rId6"/>
    <p:sldId id="260" r:id="rId7"/>
    <p:sldId id="261" r:id="rId8"/>
    <p:sldId id="262" r:id="rId9"/>
    <p:sldId id="266" r:id="rId10"/>
    <p:sldId id="265" r:id="rId11"/>
    <p:sldId id="267"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0D6C0C-5CA2-4899-AC52-006281BC79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825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How Well Gets Done">
  <p:cSld name="Title How Well Gets Done">
    <p:spTree>
      <p:nvGrpSpPr>
        <p:cNvPr id="1" name="Shape 16"/>
        <p:cNvGrpSpPr/>
        <p:nvPr/>
      </p:nvGrpSpPr>
      <p:grpSpPr>
        <a:xfrm>
          <a:off x="0" y="0"/>
          <a:ext cx="0" cy="0"/>
          <a:chOff x="0" y="0"/>
          <a:chExt cx="0" cy="0"/>
        </a:xfrm>
      </p:grpSpPr>
      <p:sp>
        <p:nvSpPr>
          <p:cNvPr id="17" name="Google Shape;17;p2"/>
          <p:cNvSpPr/>
          <p:nvPr/>
        </p:nvSpPr>
        <p:spPr>
          <a:xfrm>
            <a:off x="0" y="-311"/>
            <a:ext cx="8337772" cy="6858312"/>
          </a:xfrm>
          <a:prstGeom prst="rect">
            <a:avLst/>
          </a:prstGeom>
          <a:solidFill>
            <a:srgbClr val="FFFFFF"/>
          </a:solid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Calibri"/>
              <a:ea typeface="Calibri"/>
              <a:cs typeface="Calibri"/>
              <a:sym typeface="Calibri"/>
            </a:endParaRPr>
          </a:p>
        </p:txBody>
      </p:sp>
      <p:pic>
        <p:nvPicPr>
          <p:cNvPr id="18" name="Google Shape;18;p2" descr="PPTCoverOpt_3a.jpg"/>
          <p:cNvPicPr preferRelativeResize="0"/>
          <p:nvPr/>
        </p:nvPicPr>
        <p:blipFill rotWithShape="1">
          <a:blip r:embed="rId2">
            <a:alphaModFix/>
          </a:blip>
          <a:srcRect/>
          <a:stretch/>
        </p:blipFill>
        <p:spPr>
          <a:xfrm>
            <a:off x="0" y="4248"/>
            <a:ext cx="9144000" cy="5473628"/>
          </a:xfrm>
          <a:prstGeom prst="rect">
            <a:avLst/>
          </a:prstGeom>
          <a:noFill/>
          <a:ln>
            <a:noFill/>
          </a:ln>
        </p:spPr>
      </p:pic>
      <p:sp>
        <p:nvSpPr>
          <p:cNvPr id="19" name="Google Shape;19;p2"/>
          <p:cNvSpPr/>
          <p:nvPr/>
        </p:nvSpPr>
        <p:spPr>
          <a:xfrm>
            <a:off x="6248400" y="5046248"/>
            <a:ext cx="1600200" cy="4401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 name="Google Shape;20;p2" descr="Screen Shot 2017-08-09 at 2.43.04 PM.png"/>
          <p:cNvPicPr preferRelativeResize="0"/>
          <p:nvPr/>
        </p:nvPicPr>
        <p:blipFill rotWithShape="1">
          <a:blip r:embed="rId3">
            <a:alphaModFix/>
          </a:blip>
          <a:srcRect t="10280"/>
          <a:stretch/>
        </p:blipFill>
        <p:spPr>
          <a:xfrm>
            <a:off x="6553200" y="5344765"/>
            <a:ext cx="2404623" cy="1056035"/>
          </a:xfrm>
          <a:prstGeom prst="rect">
            <a:avLst/>
          </a:prstGeom>
          <a:noFill/>
          <a:ln>
            <a:noFill/>
          </a:ln>
        </p:spPr>
      </p:pic>
      <p:pic>
        <p:nvPicPr>
          <p:cNvPr id="21" name="Google Shape;21;p2"/>
          <p:cNvPicPr preferRelativeResize="0"/>
          <p:nvPr/>
        </p:nvPicPr>
        <p:blipFill rotWithShape="1">
          <a:blip r:embed="rId4">
            <a:alphaModFix/>
          </a:blip>
          <a:srcRect t="26306" b="22319"/>
          <a:stretch/>
        </p:blipFill>
        <p:spPr>
          <a:xfrm>
            <a:off x="381000" y="5402989"/>
            <a:ext cx="3048000" cy="1013051"/>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285750" y="7386866"/>
            <a:ext cx="20574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6" name="Google Shape;36;p4"/>
          <p:cNvGrpSpPr/>
          <p:nvPr/>
        </p:nvGrpSpPr>
        <p:grpSpPr>
          <a:xfrm>
            <a:off x="0" y="-7258"/>
            <a:ext cx="11887200" cy="1227156"/>
            <a:chOff x="0" y="-7258"/>
            <a:chExt cx="11887200" cy="1227156"/>
          </a:xfrm>
        </p:grpSpPr>
        <p:sp>
          <p:nvSpPr>
            <p:cNvPr id="37" name="Google Shape;37;p4"/>
            <p:cNvSpPr/>
            <p:nvPr/>
          </p:nvSpPr>
          <p:spPr>
            <a:xfrm>
              <a:off x="0" y="0"/>
              <a:ext cx="9144000" cy="1219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38" name="Google Shape;38;p4"/>
            <p:cNvSpPr txBox="1"/>
            <p:nvPr/>
          </p:nvSpPr>
          <p:spPr>
            <a:xfrm>
              <a:off x="304800" y="-7258"/>
              <a:ext cx="11582400" cy="107405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FFFFFF"/>
                </a:buClr>
                <a:buSzPts val="3000"/>
                <a:buFont typeface="Arial"/>
                <a:buNone/>
              </a:pPr>
              <a:r>
                <a:rPr lang="en-US" sz="3000" b="0" i="0" u="none" strike="noStrike" cap="none">
                  <a:solidFill>
                    <a:srgbClr val="FFFFFF"/>
                  </a:solidFill>
                  <a:latin typeface="Arial"/>
                  <a:ea typeface="Arial"/>
                  <a:cs typeface="Arial"/>
                  <a:sym typeface="Arial"/>
                </a:rPr>
                <a:t>TEAM STRUCTURE</a:t>
              </a:r>
              <a:endParaRPr sz="3000" b="0" i="0" u="none" strike="noStrike" cap="none">
                <a:solidFill>
                  <a:srgbClr val="FFFFFF"/>
                </a:solidFill>
                <a:latin typeface="Arial"/>
                <a:ea typeface="Arial"/>
                <a:cs typeface="Arial"/>
                <a:sym typeface="Arial"/>
              </a:endParaRPr>
            </a:p>
          </p:txBody>
        </p:sp>
        <p:cxnSp>
          <p:nvCxnSpPr>
            <p:cNvPr id="39" name="Google Shape;39;p4"/>
            <p:cNvCxnSpPr/>
            <p:nvPr/>
          </p:nvCxnSpPr>
          <p:spPr>
            <a:xfrm>
              <a:off x="3778250" y="698"/>
              <a:ext cx="2832100" cy="1219200"/>
            </a:xfrm>
            <a:prstGeom prst="straightConnector1">
              <a:avLst/>
            </a:prstGeom>
            <a:noFill/>
            <a:ln w="19050" cap="rnd" cmpd="sng">
              <a:solidFill>
                <a:schemeClr val="lt2"/>
              </a:solidFill>
              <a:prstDash val="solid"/>
              <a:miter lim="800000"/>
              <a:headEnd type="none" w="sm" len="sm"/>
              <a:tailEnd type="none" w="sm" len="sm"/>
            </a:ln>
          </p:spPr>
        </p:cxnSp>
        <p:cxnSp>
          <p:nvCxnSpPr>
            <p:cNvPr id="40" name="Google Shape;40;p4"/>
            <p:cNvCxnSpPr/>
            <p:nvPr/>
          </p:nvCxnSpPr>
          <p:spPr>
            <a:xfrm flipH="1">
              <a:off x="5410200" y="0"/>
              <a:ext cx="2286000" cy="1219898"/>
            </a:xfrm>
            <a:prstGeom prst="straightConnector1">
              <a:avLst/>
            </a:prstGeom>
            <a:noFill/>
            <a:ln w="19050" cap="rnd" cmpd="sng">
              <a:solidFill>
                <a:schemeClr val="lt2"/>
              </a:solidFill>
              <a:prstDash val="solid"/>
              <a:miter lim="800000"/>
              <a:headEnd type="none" w="sm" len="sm"/>
              <a:tailEnd type="none" w="sm" len="sm"/>
            </a:ln>
          </p:spPr>
        </p:cxnSp>
        <p:cxnSp>
          <p:nvCxnSpPr>
            <p:cNvPr id="41" name="Google Shape;41;p4"/>
            <p:cNvCxnSpPr/>
            <p:nvPr/>
          </p:nvCxnSpPr>
          <p:spPr>
            <a:xfrm flipH="1">
              <a:off x="8210550" y="0"/>
              <a:ext cx="933450" cy="1219200"/>
            </a:xfrm>
            <a:prstGeom prst="straightConnector1">
              <a:avLst/>
            </a:prstGeom>
            <a:noFill/>
            <a:ln w="19050" cap="rnd" cmpd="sng">
              <a:solidFill>
                <a:schemeClr val="lt2"/>
              </a:solidFill>
              <a:prstDash val="solid"/>
              <a:miter lim="800000"/>
              <a:headEnd type="none" w="sm" len="sm"/>
              <a:tailEnd type="none" w="sm" len="sm"/>
            </a:ln>
          </p:spPr>
        </p:cxnSp>
        <p:cxnSp>
          <p:nvCxnSpPr>
            <p:cNvPr id="42" name="Google Shape;42;p4"/>
            <p:cNvCxnSpPr>
              <a:endCxn id="37" idx="3"/>
            </p:cNvCxnSpPr>
            <p:nvPr/>
          </p:nvCxnSpPr>
          <p:spPr>
            <a:xfrm>
              <a:off x="7696200" y="0"/>
              <a:ext cx="1447800" cy="609600"/>
            </a:xfrm>
            <a:prstGeom prst="straightConnector1">
              <a:avLst/>
            </a:prstGeom>
            <a:noFill/>
            <a:ln w="19050" cap="rnd" cmpd="sng">
              <a:solidFill>
                <a:schemeClr val="lt2"/>
              </a:solidFill>
              <a:prstDash val="solid"/>
              <a:miter lim="800000"/>
              <a:headEnd type="none" w="sm" len="sm"/>
              <a:tailEnd type="none" w="sm" len="sm"/>
            </a:ln>
          </p:spPr>
        </p:cxnSp>
        <p:cxnSp>
          <p:nvCxnSpPr>
            <p:cNvPr id="43" name="Google Shape;43;p4"/>
            <p:cNvCxnSpPr>
              <a:endCxn id="37" idx="1"/>
            </p:cNvCxnSpPr>
            <p:nvPr/>
          </p:nvCxnSpPr>
          <p:spPr>
            <a:xfrm flipH="1">
              <a:off x="0" y="0"/>
              <a:ext cx="793800" cy="609600"/>
            </a:xfrm>
            <a:prstGeom prst="straightConnector1">
              <a:avLst/>
            </a:prstGeom>
            <a:noFill/>
            <a:ln w="19050" cap="rnd" cmpd="sng">
              <a:solidFill>
                <a:schemeClr val="lt2"/>
              </a:solidFill>
              <a:prstDash val="solid"/>
              <a:miter lim="800000"/>
              <a:headEnd type="none" w="sm" len="sm"/>
              <a:tailEnd type="none" w="sm" len="sm"/>
            </a:ln>
          </p:spPr>
        </p:cxnSp>
      </p:grpSp>
      <p:grpSp>
        <p:nvGrpSpPr>
          <p:cNvPr id="44" name="Google Shape;44;p4"/>
          <p:cNvGrpSpPr/>
          <p:nvPr/>
        </p:nvGrpSpPr>
        <p:grpSpPr>
          <a:xfrm>
            <a:off x="0" y="1228725"/>
            <a:ext cx="8915400" cy="5029200"/>
            <a:chOff x="0" y="1367052"/>
            <a:chExt cx="8915400" cy="5029200"/>
          </a:xfrm>
        </p:grpSpPr>
        <p:sp>
          <p:nvSpPr>
            <p:cNvPr id="45" name="Google Shape;45;p4"/>
            <p:cNvSpPr/>
            <p:nvPr/>
          </p:nvSpPr>
          <p:spPr>
            <a:xfrm>
              <a:off x="0" y="1367052"/>
              <a:ext cx="1250950" cy="502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46" name="Google Shape;46;p4"/>
            <p:cNvSpPr/>
            <p:nvPr/>
          </p:nvSpPr>
          <p:spPr>
            <a:xfrm>
              <a:off x="1079100" y="1519452"/>
              <a:ext cx="7836299" cy="914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55565A"/>
                </a:solidFill>
                <a:latin typeface="Arial"/>
                <a:ea typeface="Arial"/>
                <a:cs typeface="Arial"/>
                <a:sym typeface="Arial"/>
              </a:endParaRPr>
            </a:p>
          </p:txBody>
        </p:sp>
        <p:sp>
          <p:nvSpPr>
            <p:cNvPr id="47" name="Google Shape;47;p4"/>
            <p:cNvSpPr/>
            <p:nvPr/>
          </p:nvSpPr>
          <p:spPr>
            <a:xfrm>
              <a:off x="1596634" y="1789712"/>
              <a:ext cx="155683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E87722"/>
                  </a:solidFill>
                  <a:latin typeface="Arial"/>
                  <a:ea typeface="Arial"/>
                  <a:cs typeface="Arial"/>
                  <a:sym typeface="Arial"/>
                </a:rPr>
                <a:t>TEAM NAME</a:t>
              </a:r>
              <a:endParaRPr sz="1800" b="0" i="0" u="none" strike="noStrike" cap="none">
                <a:solidFill>
                  <a:srgbClr val="E87722"/>
                </a:solidFill>
                <a:latin typeface="Arial"/>
                <a:ea typeface="Arial"/>
                <a:cs typeface="Arial"/>
                <a:sym typeface="Arial"/>
              </a:endParaRPr>
            </a:p>
          </p:txBody>
        </p:sp>
        <p:sp>
          <p:nvSpPr>
            <p:cNvPr id="48" name="Google Shape;48;p4"/>
            <p:cNvSpPr/>
            <p:nvPr/>
          </p:nvSpPr>
          <p:spPr>
            <a:xfrm>
              <a:off x="1079106" y="2738652"/>
              <a:ext cx="7836294" cy="914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55565A"/>
                </a:solidFill>
                <a:latin typeface="Arial"/>
                <a:ea typeface="Arial"/>
                <a:cs typeface="Arial"/>
                <a:sym typeface="Arial"/>
              </a:endParaRPr>
            </a:p>
          </p:txBody>
        </p:sp>
        <p:sp>
          <p:nvSpPr>
            <p:cNvPr id="49" name="Google Shape;49;p4"/>
            <p:cNvSpPr/>
            <p:nvPr/>
          </p:nvSpPr>
          <p:spPr>
            <a:xfrm>
              <a:off x="1596634" y="3045595"/>
              <a:ext cx="20569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E87722"/>
                  </a:solidFill>
                  <a:latin typeface="Arial"/>
                  <a:ea typeface="Arial"/>
                  <a:cs typeface="Arial"/>
                  <a:sym typeface="Arial"/>
                </a:rPr>
                <a:t>TEAM MEMBERS</a:t>
              </a:r>
              <a:endParaRPr sz="1800" b="0" i="0" u="none" strike="noStrike" cap="none">
                <a:solidFill>
                  <a:srgbClr val="E87722"/>
                </a:solidFill>
                <a:latin typeface="Arial"/>
                <a:ea typeface="Arial"/>
                <a:cs typeface="Arial"/>
                <a:sym typeface="Arial"/>
              </a:endParaRPr>
            </a:p>
          </p:txBody>
        </p:sp>
        <p:sp>
          <p:nvSpPr>
            <p:cNvPr id="50" name="Google Shape;50;p4"/>
            <p:cNvSpPr/>
            <p:nvPr/>
          </p:nvSpPr>
          <p:spPr>
            <a:xfrm>
              <a:off x="1079102" y="4053612"/>
              <a:ext cx="7836298" cy="914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55565A"/>
                </a:solidFill>
                <a:latin typeface="Arial"/>
                <a:ea typeface="Arial"/>
                <a:cs typeface="Arial"/>
                <a:sym typeface="Arial"/>
              </a:endParaRPr>
            </a:p>
          </p:txBody>
        </p:sp>
        <p:sp>
          <p:nvSpPr>
            <p:cNvPr id="51" name="Google Shape;51;p4"/>
            <p:cNvSpPr/>
            <p:nvPr/>
          </p:nvSpPr>
          <p:spPr>
            <a:xfrm>
              <a:off x="1596626" y="4340995"/>
              <a:ext cx="2975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E87722"/>
                  </a:solidFill>
                  <a:latin typeface="Arial"/>
                  <a:ea typeface="Arial"/>
                  <a:cs typeface="Arial"/>
                  <a:sym typeface="Arial"/>
                </a:rPr>
                <a:t>CAMPUS</a:t>
              </a:r>
              <a:endParaRPr sz="1800" b="0" i="0" u="none" strike="noStrike" cap="none">
                <a:solidFill>
                  <a:srgbClr val="E87722"/>
                </a:solidFill>
                <a:latin typeface="Arial"/>
                <a:ea typeface="Arial"/>
                <a:cs typeface="Arial"/>
                <a:sym typeface="Arial"/>
              </a:endParaRPr>
            </a:p>
          </p:txBody>
        </p:sp>
        <p:sp>
          <p:nvSpPr>
            <p:cNvPr id="52" name="Google Shape;52;p4"/>
            <p:cNvSpPr/>
            <p:nvPr/>
          </p:nvSpPr>
          <p:spPr>
            <a:xfrm>
              <a:off x="1079106" y="5329452"/>
              <a:ext cx="7836294" cy="914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55565A"/>
                </a:solidFill>
                <a:latin typeface="Arial"/>
                <a:ea typeface="Arial"/>
                <a:cs typeface="Arial"/>
                <a:sym typeface="Arial"/>
              </a:endParaRPr>
            </a:p>
          </p:txBody>
        </p:sp>
        <p:sp>
          <p:nvSpPr>
            <p:cNvPr id="53" name="Google Shape;53;p4"/>
            <p:cNvSpPr/>
            <p:nvPr/>
          </p:nvSpPr>
          <p:spPr>
            <a:xfrm>
              <a:off x="1596626" y="5629204"/>
              <a:ext cx="335637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E87722"/>
                  </a:solidFill>
                  <a:latin typeface="Arial"/>
                  <a:ea typeface="Arial"/>
                  <a:cs typeface="Arial"/>
                  <a:sym typeface="Arial"/>
                </a:rPr>
                <a:t>BATCH</a:t>
              </a:r>
              <a:endParaRPr sz="1800" b="0" i="0" u="none" strike="noStrike" cap="none">
                <a:solidFill>
                  <a:srgbClr val="E87722"/>
                </a:solidFill>
                <a:latin typeface="Arial"/>
                <a:ea typeface="Arial"/>
                <a:cs typeface="Arial"/>
                <a:sym typeface="Arial"/>
              </a:endParaRPr>
            </a:p>
          </p:txBody>
        </p:sp>
        <p:sp>
          <p:nvSpPr>
            <p:cNvPr id="54" name="Google Shape;54;p4"/>
            <p:cNvSpPr/>
            <p:nvPr/>
          </p:nvSpPr>
          <p:spPr>
            <a:xfrm>
              <a:off x="685801" y="1514904"/>
              <a:ext cx="895880" cy="918948"/>
            </a:xfrm>
            <a:prstGeom prst="ellipse">
              <a:avLst/>
            </a:prstGeom>
            <a:solidFill>
              <a:schemeClr val="accent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grpSp>
          <p:nvGrpSpPr>
            <p:cNvPr id="55" name="Google Shape;55;p4"/>
            <p:cNvGrpSpPr/>
            <p:nvPr/>
          </p:nvGrpSpPr>
          <p:grpSpPr>
            <a:xfrm>
              <a:off x="685801" y="2738652"/>
              <a:ext cx="895880" cy="918948"/>
              <a:chOff x="685801" y="2362200"/>
              <a:chExt cx="895880" cy="918948"/>
            </a:xfrm>
          </p:grpSpPr>
          <p:sp>
            <p:nvSpPr>
              <p:cNvPr id="56" name="Google Shape;56;p4"/>
              <p:cNvSpPr/>
              <p:nvPr/>
            </p:nvSpPr>
            <p:spPr>
              <a:xfrm>
                <a:off x="685801" y="2362200"/>
                <a:ext cx="895880" cy="918948"/>
              </a:xfrm>
              <a:prstGeom prst="ellipse">
                <a:avLst/>
              </a:prstGeom>
              <a:solidFill>
                <a:schemeClr val="accent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57" name="Google Shape;57;p4"/>
              <p:cNvSpPr/>
              <p:nvPr/>
            </p:nvSpPr>
            <p:spPr>
              <a:xfrm>
                <a:off x="1278017" y="2821910"/>
                <a:ext cx="123708" cy="30527"/>
              </a:xfrm>
              <a:custGeom>
                <a:avLst/>
                <a:gdLst/>
                <a:ahLst/>
                <a:cxnLst/>
                <a:rect l="l" t="t" r="r" b="b"/>
                <a:pathLst>
                  <a:path w="52" h="13" extrusionOk="0">
                    <a:moveTo>
                      <a:pt x="40" y="7"/>
                    </a:moveTo>
                    <a:cubicBezTo>
                      <a:pt x="40" y="3"/>
                      <a:pt x="42" y="1"/>
                      <a:pt x="46" y="1"/>
                    </a:cubicBezTo>
                    <a:cubicBezTo>
                      <a:pt x="49" y="0"/>
                      <a:pt x="52" y="3"/>
                      <a:pt x="52" y="6"/>
                    </a:cubicBezTo>
                    <a:cubicBezTo>
                      <a:pt x="52" y="10"/>
                      <a:pt x="50" y="13"/>
                      <a:pt x="46" y="13"/>
                    </a:cubicBezTo>
                    <a:cubicBezTo>
                      <a:pt x="43" y="13"/>
                      <a:pt x="40" y="10"/>
                      <a:pt x="40" y="7"/>
                    </a:cubicBezTo>
                    <a:moveTo>
                      <a:pt x="21" y="7"/>
                    </a:moveTo>
                    <a:cubicBezTo>
                      <a:pt x="21" y="10"/>
                      <a:pt x="24" y="13"/>
                      <a:pt x="27" y="13"/>
                    </a:cubicBezTo>
                    <a:cubicBezTo>
                      <a:pt x="30" y="13"/>
                      <a:pt x="33" y="10"/>
                      <a:pt x="33" y="6"/>
                    </a:cubicBezTo>
                    <a:cubicBezTo>
                      <a:pt x="33" y="3"/>
                      <a:pt x="30" y="0"/>
                      <a:pt x="27" y="1"/>
                    </a:cubicBezTo>
                    <a:cubicBezTo>
                      <a:pt x="23" y="1"/>
                      <a:pt x="21" y="3"/>
                      <a:pt x="21" y="7"/>
                    </a:cubicBezTo>
                    <a:moveTo>
                      <a:pt x="0" y="7"/>
                    </a:moveTo>
                    <a:cubicBezTo>
                      <a:pt x="1" y="10"/>
                      <a:pt x="3" y="13"/>
                      <a:pt x="7" y="13"/>
                    </a:cubicBezTo>
                    <a:cubicBezTo>
                      <a:pt x="10" y="13"/>
                      <a:pt x="13" y="10"/>
                      <a:pt x="13" y="6"/>
                    </a:cubicBezTo>
                    <a:cubicBezTo>
                      <a:pt x="12" y="3"/>
                      <a:pt x="10" y="0"/>
                      <a:pt x="6" y="1"/>
                    </a:cubicBezTo>
                    <a:cubicBezTo>
                      <a:pt x="3" y="1"/>
                      <a:pt x="0" y="3"/>
                      <a:pt x="0" y="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5565A"/>
                  </a:solidFill>
                  <a:latin typeface="Arial"/>
                  <a:ea typeface="Arial"/>
                  <a:cs typeface="Arial"/>
                  <a:sym typeface="Arial"/>
                </a:endParaRPr>
              </a:p>
            </p:txBody>
          </p:sp>
        </p:grpSp>
        <p:sp>
          <p:nvSpPr>
            <p:cNvPr id="58" name="Google Shape;58;p4"/>
            <p:cNvSpPr/>
            <p:nvPr/>
          </p:nvSpPr>
          <p:spPr>
            <a:xfrm>
              <a:off x="685801" y="4053612"/>
              <a:ext cx="895880" cy="918948"/>
            </a:xfrm>
            <a:prstGeom prst="ellipse">
              <a:avLst/>
            </a:prstGeom>
            <a:solidFill>
              <a:schemeClr val="accent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59" name="Google Shape;59;p4"/>
            <p:cNvSpPr/>
            <p:nvPr/>
          </p:nvSpPr>
          <p:spPr>
            <a:xfrm>
              <a:off x="700747" y="5324904"/>
              <a:ext cx="895880" cy="918948"/>
            </a:xfrm>
            <a:prstGeom prst="ellipse">
              <a:avLst/>
            </a:prstGeom>
            <a:solidFill>
              <a:schemeClr val="accent1"/>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0" name="Google Shape;60;p4"/>
            <p:cNvSpPr/>
            <p:nvPr/>
          </p:nvSpPr>
          <p:spPr>
            <a:xfrm>
              <a:off x="827926" y="2971800"/>
              <a:ext cx="628796" cy="387572"/>
            </a:xfrm>
            <a:custGeom>
              <a:avLst/>
              <a:gdLst/>
              <a:ahLst/>
              <a:cxnLst/>
              <a:rect l="l" t="t" r="r" b="b"/>
              <a:pathLst>
                <a:path w="128" h="78" extrusionOk="0">
                  <a:moveTo>
                    <a:pt x="115" y="45"/>
                  </a:moveTo>
                  <a:cubicBezTo>
                    <a:pt x="117" y="43"/>
                    <a:pt x="119" y="40"/>
                    <a:pt x="119" y="37"/>
                  </a:cubicBezTo>
                  <a:cubicBezTo>
                    <a:pt x="119" y="31"/>
                    <a:pt x="114" y="26"/>
                    <a:pt x="108" y="26"/>
                  </a:cubicBezTo>
                  <a:cubicBezTo>
                    <a:pt x="105" y="26"/>
                    <a:pt x="102" y="28"/>
                    <a:pt x="100" y="30"/>
                  </a:cubicBezTo>
                  <a:cubicBezTo>
                    <a:pt x="98" y="28"/>
                    <a:pt x="95" y="26"/>
                    <a:pt x="92" y="25"/>
                  </a:cubicBezTo>
                  <a:cubicBezTo>
                    <a:pt x="94" y="23"/>
                    <a:pt x="96" y="20"/>
                    <a:pt x="96" y="16"/>
                  </a:cubicBezTo>
                  <a:cubicBezTo>
                    <a:pt x="96" y="10"/>
                    <a:pt x="91" y="4"/>
                    <a:pt x="85" y="4"/>
                  </a:cubicBezTo>
                  <a:cubicBezTo>
                    <a:pt x="78" y="4"/>
                    <a:pt x="73" y="10"/>
                    <a:pt x="73" y="16"/>
                  </a:cubicBezTo>
                  <a:cubicBezTo>
                    <a:pt x="73" y="20"/>
                    <a:pt x="75" y="23"/>
                    <a:pt x="78" y="25"/>
                  </a:cubicBezTo>
                  <a:cubicBezTo>
                    <a:pt x="73" y="27"/>
                    <a:pt x="69" y="31"/>
                    <a:pt x="66" y="35"/>
                  </a:cubicBezTo>
                  <a:cubicBezTo>
                    <a:pt x="64" y="28"/>
                    <a:pt x="59" y="23"/>
                    <a:pt x="52" y="21"/>
                  </a:cubicBezTo>
                  <a:cubicBezTo>
                    <a:pt x="55" y="19"/>
                    <a:pt x="57" y="15"/>
                    <a:pt x="57" y="12"/>
                  </a:cubicBezTo>
                  <a:cubicBezTo>
                    <a:pt x="57" y="5"/>
                    <a:pt x="52" y="0"/>
                    <a:pt x="45" y="0"/>
                  </a:cubicBezTo>
                  <a:cubicBezTo>
                    <a:pt x="39" y="0"/>
                    <a:pt x="34" y="5"/>
                    <a:pt x="34" y="12"/>
                  </a:cubicBezTo>
                  <a:cubicBezTo>
                    <a:pt x="34" y="15"/>
                    <a:pt x="36" y="19"/>
                    <a:pt x="38" y="21"/>
                  </a:cubicBezTo>
                  <a:cubicBezTo>
                    <a:pt x="34" y="22"/>
                    <a:pt x="30" y="25"/>
                    <a:pt x="27" y="30"/>
                  </a:cubicBezTo>
                  <a:cubicBezTo>
                    <a:pt x="26" y="28"/>
                    <a:pt x="23" y="26"/>
                    <a:pt x="20" y="26"/>
                  </a:cubicBezTo>
                  <a:cubicBezTo>
                    <a:pt x="14" y="26"/>
                    <a:pt x="9" y="31"/>
                    <a:pt x="9" y="37"/>
                  </a:cubicBezTo>
                  <a:cubicBezTo>
                    <a:pt x="9" y="40"/>
                    <a:pt x="11" y="43"/>
                    <a:pt x="13" y="45"/>
                  </a:cubicBezTo>
                  <a:cubicBezTo>
                    <a:pt x="6" y="48"/>
                    <a:pt x="0" y="56"/>
                    <a:pt x="0" y="65"/>
                  </a:cubicBezTo>
                  <a:cubicBezTo>
                    <a:pt x="0" y="78"/>
                    <a:pt x="0" y="78"/>
                    <a:pt x="0" y="78"/>
                  </a:cubicBezTo>
                  <a:cubicBezTo>
                    <a:pt x="4" y="78"/>
                    <a:pt x="4" y="78"/>
                    <a:pt x="4" y="78"/>
                  </a:cubicBezTo>
                  <a:cubicBezTo>
                    <a:pt x="4" y="65"/>
                    <a:pt x="4" y="65"/>
                    <a:pt x="4" y="65"/>
                  </a:cubicBezTo>
                  <a:cubicBezTo>
                    <a:pt x="4" y="56"/>
                    <a:pt x="12" y="48"/>
                    <a:pt x="20" y="48"/>
                  </a:cubicBezTo>
                  <a:cubicBezTo>
                    <a:pt x="29" y="48"/>
                    <a:pt x="36" y="55"/>
                    <a:pt x="36" y="64"/>
                  </a:cubicBezTo>
                  <a:cubicBezTo>
                    <a:pt x="36" y="78"/>
                    <a:pt x="36" y="78"/>
                    <a:pt x="36" y="78"/>
                  </a:cubicBezTo>
                  <a:cubicBezTo>
                    <a:pt x="40" y="78"/>
                    <a:pt x="40" y="78"/>
                    <a:pt x="40" y="78"/>
                  </a:cubicBezTo>
                  <a:cubicBezTo>
                    <a:pt x="40" y="64"/>
                    <a:pt x="40" y="64"/>
                    <a:pt x="40" y="64"/>
                  </a:cubicBezTo>
                  <a:cubicBezTo>
                    <a:pt x="40" y="55"/>
                    <a:pt x="34" y="48"/>
                    <a:pt x="27" y="45"/>
                  </a:cubicBezTo>
                  <a:cubicBezTo>
                    <a:pt x="29" y="43"/>
                    <a:pt x="30" y="40"/>
                    <a:pt x="30" y="37"/>
                  </a:cubicBezTo>
                  <a:cubicBezTo>
                    <a:pt x="30" y="36"/>
                    <a:pt x="30" y="35"/>
                    <a:pt x="30" y="34"/>
                  </a:cubicBezTo>
                  <a:cubicBezTo>
                    <a:pt x="30" y="33"/>
                    <a:pt x="30" y="33"/>
                    <a:pt x="30" y="33"/>
                  </a:cubicBezTo>
                  <a:cubicBezTo>
                    <a:pt x="33" y="27"/>
                    <a:pt x="40" y="23"/>
                    <a:pt x="46" y="23"/>
                  </a:cubicBezTo>
                  <a:cubicBezTo>
                    <a:pt x="56" y="23"/>
                    <a:pt x="64" y="32"/>
                    <a:pt x="64" y="42"/>
                  </a:cubicBezTo>
                  <a:cubicBezTo>
                    <a:pt x="64" y="47"/>
                    <a:pt x="64" y="47"/>
                    <a:pt x="64" y="47"/>
                  </a:cubicBezTo>
                  <a:cubicBezTo>
                    <a:pt x="64" y="58"/>
                    <a:pt x="64" y="58"/>
                    <a:pt x="64" y="58"/>
                  </a:cubicBezTo>
                  <a:cubicBezTo>
                    <a:pt x="64" y="78"/>
                    <a:pt x="64" y="78"/>
                    <a:pt x="64" y="78"/>
                  </a:cubicBezTo>
                  <a:cubicBezTo>
                    <a:pt x="68" y="78"/>
                    <a:pt x="68" y="78"/>
                    <a:pt x="68" y="78"/>
                  </a:cubicBezTo>
                  <a:cubicBezTo>
                    <a:pt x="68" y="58"/>
                    <a:pt x="68" y="58"/>
                    <a:pt x="68" y="58"/>
                  </a:cubicBezTo>
                  <a:cubicBezTo>
                    <a:pt x="68" y="47"/>
                    <a:pt x="68" y="47"/>
                    <a:pt x="68" y="47"/>
                  </a:cubicBezTo>
                  <a:cubicBezTo>
                    <a:pt x="68" y="37"/>
                    <a:pt x="76" y="28"/>
                    <a:pt x="85" y="28"/>
                  </a:cubicBezTo>
                  <a:cubicBezTo>
                    <a:pt x="90" y="28"/>
                    <a:pt x="95" y="30"/>
                    <a:pt x="98" y="34"/>
                  </a:cubicBezTo>
                  <a:cubicBezTo>
                    <a:pt x="98" y="35"/>
                    <a:pt x="98" y="36"/>
                    <a:pt x="98" y="37"/>
                  </a:cubicBezTo>
                  <a:cubicBezTo>
                    <a:pt x="98" y="40"/>
                    <a:pt x="99" y="43"/>
                    <a:pt x="101" y="45"/>
                  </a:cubicBezTo>
                  <a:cubicBezTo>
                    <a:pt x="94" y="48"/>
                    <a:pt x="88" y="56"/>
                    <a:pt x="88" y="65"/>
                  </a:cubicBezTo>
                  <a:cubicBezTo>
                    <a:pt x="88" y="78"/>
                    <a:pt x="88" y="78"/>
                    <a:pt x="88" y="78"/>
                  </a:cubicBezTo>
                  <a:cubicBezTo>
                    <a:pt x="92" y="78"/>
                    <a:pt x="92" y="78"/>
                    <a:pt x="92" y="78"/>
                  </a:cubicBezTo>
                  <a:cubicBezTo>
                    <a:pt x="92" y="65"/>
                    <a:pt x="92" y="65"/>
                    <a:pt x="92" y="65"/>
                  </a:cubicBezTo>
                  <a:cubicBezTo>
                    <a:pt x="92" y="56"/>
                    <a:pt x="100" y="48"/>
                    <a:pt x="108" y="48"/>
                  </a:cubicBezTo>
                  <a:cubicBezTo>
                    <a:pt x="117" y="48"/>
                    <a:pt x="124" y="55"/>
                    <a:pt x="124" y="64"/>
                  </a:cubicBezTo>
                  <a:cubicBezTo>
                    <a:pt x="124" y="78"/>
                    <a:pt x="124" y="78"/>
                    <a:pt x="124" y="78"/>
                  </a:cubicBezTo>
                  <a:cubicBezTo>
                    <a:pt x="128" y="78"/>
                    <a:pt x="128" y="78"/>
                    <a:pt x="128" y="78"/>
                  </a:cubicBezTo>
                  <a:cubicBezTo>
                    <a:pt x="128" y="64"/>
                    <a:pt x="128" y="64"/>
                    <a:pt x="128" y="64"/>
                  </a:cubicBezTo>
                  <a:cubicBezTo>
                    <a:pt x="128" y="55"/>
                    <a:pt x="123" y="48"/>
                    <a:pt x="115" y="45"/>
                  </a:cubicBezTo>
                  <a:close/>
                  <a:moveTo>
                    <a:pt x="20" y="30"/>
                  </a:moveTo>
                  <a:cubicBezTo>
                    <a:pt x="23" y="30"/>
                    <a:pt x="26" y="33"/>
                    <a:pt x="26" y="37"/>
                  </a:cubicBezTo>
                  <a:cubicBezTo>
                    <a:pt x="26" y="40"/>
                    <a:pt x="23" y="43"/>
                    <a:pt x="20" y="43"/>
                  </a:cubicBezTo>
                  <a:cubicBezTo>
                    <a:pt x="16" y="43"/>
                    <a:pt x="13" y="40"/>
                    <a:pt x="13" y="37"/>
                  </a:cubicBezTo>
                  <a:cubicBezTo>
                    <a:pt x="13" y="33"/>
                    <a:pt x="16" y="30"/>
                    <a:pt x="20" y="30"/>
                  </a:cubicBezTo>
                  <a:close/>
                  <a:moveTo>
                    <a:pt x="45" y="4"/>
                  </a:moveTo>
                  <a:cubicBezTo>
                    <a:pt x="49" y="4"/>
                    <a:pt x="53" y="7"/>
                    <a:pt x="53" y="12"/>
                  </a:cubicBezTo>
                  <a:cubicBezTo>
                    <a:pt x="53" y="16"/>
                    <a:pt x="49" y="19"/>
                    <a:pt x="45" y="19"/>
                  </a:cubicBezTo>
                  <a:cubicBezTo>
                    <a:pt x="41" y="19"/>
                    <a:pt x="38" y="16"/>
                    <a:pt x="38" y="12"/>
                  </a:cubicBezTo>
                  <a:cubicBezTo>
                    <a:pt x="38" y="7"/>
                    <a:pt x="41" y="4"/>
                    <a:pt x="45" y="4"/>
                  </a:cubicBezTo>
                  <a:close/>
                  <a:moveTo>
                    <a:pt x="85" y="8"/>
                  </a:moveTo>
                  <a:cubicBezTo>
                    <a:pt x="89" y="8"/>
                    <a:pt x="92" y="12"/>
                    <a:pt x="92" y="16"/>
                  </a:cubicBezTo>
                  <a:cubicBezTo>
                    <a:pt x="92" y="20"/>
                    <a:pt x="89" y="24"/>
                    <a:pt x="85" y="24"/>
                  </a:cubicBezTo>
                  <a:cubicBezTo>
                    <a:pt x="81" y="24"/>
                    <a:pt x="77" y="20"/>
                    <a:pt x="77" y="16"/>
                  </a:cubicBezTo>
                  <a:cubicBezTo>
                    <a:pt x="77" y="12"/>
                    <a:pt x="81" y="8"/>
                    <a:pt x="85" y="8"/>
                  </a:cubicBezTo>
                  <a:close/>
                  <a:moveTo>
                    <a:pt x="108" y="30"/>
                  </a:moveTo>
                  <a:cubicBezTo>
                    <a:pt x="112" y="30"/>
                    <a:pt x="115" y="33"/>
                    <a:pt x="115" y="37"/>
                  </a:cubicBezTo>
                  <a:cubicBezTo>
                    <a:pt x="115" y="40"/>
                    <a:pt x="112" y="43"/>
                    <a:pt x="108" y="43"/>
                  </a:cubicBezTo>
                  <a:cubicBezTo>
                    <a:pt x="105" y="43"/>
                    <a:pt x="102" y="40"/>
                    <a:pt x="102" y="37"/>
                  </a:cubicBezTo>
                  <a:cubicBezTo>
                    <a:pt x="102" y="33"/>
                    <a:pt x="105" y="30"/>
                    <a:pt x="108" y="30"/>
                  </a:cubicBezTo>
                  <a:close/>
                </a:path>
              </a:pathLst>
            </a:custGeom>
            <a:solidFill>
              <a:schemeClr val="lt1"/>
            </a:solidFill>
            <a:ln>
              <a:noFill/>
            </a:ln>
          </p:spPr>
          <p:txBody>
            <a:bodyPr spcFirstLastPara="1" wrap="square" lIns="89625" tIns="44800" rIns="89625" bIns="448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4"/>
            <p:cNvSpPr/>
            <p:nvPr/>
          </p:nvSpPr>
          <p:spPr>
            <a:xfrm rot="5400000">
              <a:off x="890932" y="4238040"/>
              <a:ext cx="469705" cy="499686"/>
            </a:xfrm>
            <a:custGeom>
              <a:avLst/>
              <a:gdLst/>
              <a:ahLst/>
              <a:cxnLst/>
              <a:rect l="l" t="t" r="r" b="b"/>
              <a:pathLst>
                <a:path w="2851485" h="3033495" extrusionOk="0">
                  <a:moveTo>
                    <a:pt x="1751584" y="3033495"/>
                  </a:moveTo>
                  <a:lnTo>
                    <a:pt x="1751584" y="0"/>
                  </a:lnTo>
                  <a:lnTo>
                    <a:pt x="2851485" y="0"/>
                  </a:lnTo>
                  <a:lnTo>
                    <a:pt x="2851485" y="3033495"/>
                  </a:lnTo>
                  <a:close/>
                  <a:moveTo>
                    <a:pt x="251097" y="1883676"/>
                  </a:moveTo>
                  <a:lnTo>
                    <a:pt x="575056" y="1883676"/>
                  </a:lnTo>
                  <a:lnTo>
                    <a:pt x="575056" y="1142285"/>
                  </a:lnTo>
                  <a:lnTo>
                    <a:pt x="251097" y="1142285"/>
                  </a:lnTo>
                  <a:close/>
                  <a:moveTo>
                    <a:pt x="0" y="2134772"/>
                  </a:moveTo>
                  <a:lnTo>
                    <a:pt x="0" y="891188"/>
                  </a:lnTo>
                  <a:lnTo>
                    <a:pt x="251097" y="891188"/>
                  </a:lnTo>
                  <a:lnTo>
                    <a:pt x="251097" y="891189"/>
                  </a:lnTo>
                  <a:lnTo>
                    <a:pt x="575056" y="891189"/>
                  </a:lnTo>
                  <a:lnTo>
                    <a:pt x="575056" y="0"/>
                  </a:lnTo>
                  <a:lnTo>
                    <a:pt x="1593959" y="0"/>
                  </a:lnTo>
                  <a:lnTo>
                    <a:pt x="1593959" y="3033495"/>
                  </a:lnTo>
                  <a:lnTo>
                    <a:pt x="575056" y="3033495"/>
                  </a:lnTo>
                  <a:lnTo>
                    <a:pt x="575056" y="2134772"/>
                  </a:lnTo>
                  <a:lnTo>
                    <a:pt x="37594" y="2134772"/>
                  </a:lnTo>
                  <a:lnTo>
                    <a:pt x="37594" y="2134772"/>
                  </a:lnTo>
                  <a:close/>
                </a:path>
              </a:pathLst>
            </a:custGeom>
            <a:solidFill>
              <a:schemeClr val="l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grpSp>
          <p:nvGrpSpPr>
            <p:cNvPr id="62" name="Google Shape;62;p4"/>
            <p:cNvGrpSpPr/>
            <p:nvPr/>
          </p:nvGrpSpPr>
          <p:grpSpPr>
            <a:xfrm>
              <a:off x="967239" y="5552752"/>
              <a:ext cx="367118" cy="420143"/>
              <a:chOff x="3188248" y="956473"/>
              <a:chExt cx="2300778" cy="3443488"/>
            </a:xfrm>
          </p:grpSpPr>
          <p:sp>
            <p:nvSpPr>
              <p:cNvPr id="63" name="Google Shape;63;p4"/>
              <p:cNvSpPr/>
              <p:nvPr/>
            </p:nvSpPr>
            <p:spPr>
              <a:xfrm rot="-1096096">
                <a:off x="4547796" y="2455578"/>
                <a:ext cx="678962" cy="1782506"/>
              </a:xfrm>
              <a:custGeom>
                <a:avLst/>
                <a:gdLst/>
                <a:ahLst/>
                <a:cxnLst/>
                <a:rect l="l" t="t" r="r" b="b"/>
                <a:pathLst>
                  <a:path w="798653" h="1782502" extrusionOk="0">
                    <a:moveTo>
                      <a:pt x="0" y="0"/>
                    </a:moveTo>
                    <a:lnTo>
                      <a:pt x="0" y="1782502"/>
                    </a:lnTo>
                    <a:lnTo>
                      <a:pt x="532435" y="1481560"/>
                    </a:lnTo>
                    <a:lnTo>
                      <a:pt x="798653" y="1666755"/>
                    </a:lnTo>
                    <a:lnTo>
                      <a:pt x="775504" y="11575"/>
                    </a:lnTo>
                    <a:lnTo>
                      <a:pt x="0" y="0"/>
                    </a:lnTo>
                    <a:close/>
                  </a:path>
                </a:pathLst>
              </a:custGeom>
              <a:solidFill>
                <a:schemeClr val="lt1"/>
              </a:solidFill>
              <a:ln w="76200" cap="flat" cmpd="sng">
                <a:solidFill>
                  <a:schemeClr val="accent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4" name="Google Shape;64;p4"/>
              <p:cNvSpPr/>
              <p:nvPr/>
            </p:nvSpPr>
            <p:spPr>
              <a:xfrm rot="874197">
                <a:off x="3401537" y="2560724"/>
                <a:ext cx="678962" cy="1782498"/>
              </a:xfrm>
              <a:custGeom>
                <a:avLst/>
                <a:gdLst/>
                <a:ahLst/>
                <a:cxnLst/>
                <a:rect l="l" t="t" r="r" b="b"/>
                <a:pathLst>
                  <a:path w="798653" h="1782502" extrusionOk="0">
                    <a:moveTo>
                      <a:pt x="0" y="0"/>
                    </a:moveTo>
                    <a:lnTo>
                      <a:pt x="0" y="1782502"/>
                    </a:lnTo>
                    <a:lnTo>
                      <a:pt x="532435" y="1481560"/>
                    </a:lnTo>
                    <a:lnTo>
                      <a:pt x="798653" y="1666755"/>
                    </a:lnTo>
                    <a:lnTo>
                      <a:pt x="775504" y="11575"/>
                    </a:lnTo>
                    <a:lnTo>
                      <a:pt x="0" y="0"/>
                    </a:lnTo>
                    <a:close/>
                  </a:path>
                </a:pathLst>
              </a:custGeom>
              <a:solidFill>
                <a:schemeClr val="lt1"/>
              </a:solidFill>
              <a:ln w="76200" cap="flat" cmpd="sng">
                <a:solidFill>
                  <a:schemeClr val="accent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5" name="Google Shape;65;p4"/>
              <p:cNvSpPr/>
              <p:nvPr/>
            </p:nvSpPr>
            <p:spPr>
              <a:xfrm>
                <a:off x="3188248" y="956473"/>
                <a:ext cx="2194562" cy="2194560"/>
              </a:xfrm>
              <a:prstGeom prst="star10">
                <a:avLst>
                  <a:gd name="adj" fmla="val 42533"/>
                  <a:gd name="hf" fmla="val 105146"/>
                </a:avLst>
              </a:prstGeom>
              <a:solidFill>
                <a:schemeClr val="lt1"/>
              </a:solidFill>
              <a:ln w="76200" cap="flat" cmpd="sng">
                <a:solidFill>
                  <a:schemeClr val="accent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66" name="Google Shape;66;p4"/>
              <p:cNvSpPr/>
              <p:nvPr/>
            </p:nvSpPr>
            <p:spPr>
              <a:xfrm>
                <a:off x="3599727" y="2013995"/>
                <a:ext cx="1371600" cy="1371600"/>
              </a:xfrm>
              <a:prstGeom prst="ellipse">
                <a:avLst/>
              </a:prstGeom>
              <a:noFill/>
              <a:ln w="76200" cap="flat" cmpd="sng">
                <a:solidFill>
                  <a:schemeClr val="lt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grpSp>
        <p:sp>
          <p:nvSpPr>
            <p:cNvPr id="67" name="Google Shape;67;p4"/>
            <p:cNvSpPr/>
            <p:nvPr/>
          </p:nvSpPr>
          <p:spPr>
            <a:xfrm>
              <a:off x="844592" y="1748052"/>
              <a:ext cx="574894" cy="456825"/>
            </a:xfrm>
            <a:custGeom>
              <a:avLst/>
              <a:gdLst/>
              <a:ahLst/>
              <a:cxnLst/>
              <a:rect l="l" t="t" r="r" b="b"/>
              <a:pathLst>
                <a:path w="1167" h="949" extrusionOk="0">
                  <a:moveTo>
                    <a:pt x="373" y="760"/>
                  </a:moveTo>
                  <a:cubicBezTo>
                    <a:pt x="538" y="929"/>
                    <a:pt x="538" y="929"/>
                    <a:pt x="538" y="929"/>
                  </a:cubicBezTo>
                  <a:cubicBezTo>
                    <a:pt x="553" y="942"/>
                    <a:pt x="571" y="949"/>
                    <a:pt x="589" y="949"/>
                  </a:cubicBezTo>
                  <a:cubicBezTo>
                    <a:pt x="609" y="949"/>
                    <a:pt x="628" y="942"/>
                    <a:pt x="643" y="925"/>
                  </a:cubicBezTo>
                  <a:cubicBezTo>
                    <a:pt x="657" y="911"/>
                    <a:pt x="664" y="893"/>
                    <a:pt x="664" y="873"/>
                  </a:cubicBezTo>
                  <a:cubicBezTo>
                    <a:pt x="664" y="871"/>
                    <a:pt x="664" y="870"/>
                    <a:pt x="664" y="868"/>
                  </a:cubicBezTo>
                  <a:cubicBezTo>
                    <a:pt x="666" y="868"/>
                    <a:pt x="666" y="868"/>
                    <a:pt x="668" y="868"/>
                  </a:cubicBezTo>
                  <a:cubicBezTo>
                    <a:pt x="688" y="868"/>
                    <a:pt x="708" y="861"/>
                    <a:pt x="722" y="844"/>
                  </a:cubicBezTo>
                  <a:cubicBezTo>
                    <a:pt x="738" y="828"/>
                    <a:pt x="744" y="808"/>
                    <a:pt x="742" y="787"/>
                  </a:cubicBezTo>
                  <a:cubicBezTo>
                    <a:pt x="744" y="787"/>
                    <a:pt x="744" y="787"/>
                    <a:pt x="745" y="787"/>
                  </a:cubicBezTo>
                  <a:cubicBezTo>
                    <a:pt x="765" y="787"/>
                    <a:pt x="785" y="780"/>
                    <a:pt x="799" y="763"/>
                  </a:cubicBezTo>
                  <a:cubicBezTo>
                    <a:pt x="814" y="749"/>
                    <a:pt x="821" y="727"/>
                    <a:pt x="819" y="709"/>
                  </a:cubicBezTo>
                  <a:cubicBezTo>
                    <a:pt x="821" y="709"/>
                    <a:pt x="823" y="709"/>
                    <a:pt x="825" y="709"/>
                  </a:cubicBezTo>
                  <a:cubicBezTo>
                    <a:pt x="844" y="709"/>
                    <a:pt x="864" y="702"/>
                    <a:pt x="879" y="686"/>
                  </a:cubicBezTo>
                  <a:cubicBezTo>
                    <a:pt x="898" y="664"/>
                    <a:pt x="904" y="636"/>
                    <a:pt x="895" y="610"/>
                  </a:cubicBezTo>
                  <a:cubicBezTo>
                    <a:pt x="1145" y="355"/>
                    <a:pt x="1145" y="355"/>
                    <a:pt x="1145" y="355"/>
                  </a:cubicBezTo>
                  <a:cubicBezTo>
                    <a:pt x="1156" y="340"/>
                    <a:pt x="1167" y="308"/>
                    <a:pt x="1136" y="277"/>
                  </a:cubicBezTo>
                  <a:cubicBezTo>
                    <a:pt x="1107" y="250"/>
                    <a:pt x="879" y="24"/>
                    <a:pt x="877" y="22"/>
                  </a:cubicBezTo>
                  <a:cubicBezTo>
                    <a:pt x="862" y="11"/>
                    <a:pt x="825" y="0"/>
                    <a:pt x="794" y="31"/>
                  </a:cubicBezTo>
                  <a:cubicBezTo>
                    <a:pt x="765" y="60"/>
                    <a:pt x="729" y="97"/>
                    <a:pt x="729" y="97"/>
                  </a:cubicBezTo>
                  <a:cubicBezTo>
                    <a:pt x="727" y="99"/>
                    <a:pt x="720" y="105"/>
                    <a:pt x="715" y="115"/>
                  </a:cubicBezTo>
                  <a:cubicBezTo>
                    <a:pt x="438" y="72"/>
                    <a:pt x="438" y="72"/>
                    <a:pt x="438" y="72"/>
                  </a:cubicBezTo>
                  <a:cubicBezTo>
                    <a:pt x="312" y="61"/>
                    <a:pt x="283" y="126"/>
                    <a:pt x="283" y="128"/>
                  </a:cubicBezTo>
                  <a:cubicBezTo>
                    <a:pt x="184" y="322"/>
                    <a:pt x="184" y="322"/>
                    <a:pt x="184" y="322"/>
                  </a:cubicBezTo>
                  <a:cubicBezTo>
                    <a:pt x="168" y="358"/>
                    <a:pt x="187" y="403"/>
                    <a:pt x="232" y="425"/>
                  </a:cubicBezTo>
                  <a:cubicBezTo>
                    <a:pt x="252" y="434"/>
                    <a:pt x="274" y="438"/>
                    <a:pt x="294" y="432"/>
                  </a:cubicBezTo>
                  <a:cubicBezTo>
                    <a:pt x="315" y="427"/>
                    <a:pt x="331" y="414"/>
                    <a:pt x="340" y="398"/>
                  </a:cubicBezTo>
                  <a:cubicBezTo>
                    <a:pt x="402" y="283"/>
                    <a:pt x="402" y="283"/>
                    <a:pt x="402" y="283"/>
                  </a:cubicBezTo>
                  <a:cubicBezTo>
                    <a:pt x="423" y="281"/>
                    <a:pt x="479" y="276"/>
                    <a:pt x="524" y="285"/>
                  </a:cubicBezTo>
                  <a:cubicBezTo>
                    <a:pt x="853" y="610"/>
                    <a:pt x="853" y="610"/>
                    <a:pt x="853" y="610"/>
                  </a:cubicBezTo>
                  <a:cubicBezTo>
                    <a:pt x="868" y="625"/>
                    <a:pt x="868" y="646"/>
                    <a:pt x="852" y="663"/>
                  </a:cubicBezTo>
                  <a:cubicBezTo>
                    <a:pt x="837" y="677"/>
                    <a:pt x="814" y="677"/>
                    <a:pt x="801" y="664"/>
                  </a:cubicBezTo>
                  <a:cubicBezTo>
                    <a:pt x="641" y="504"/>
                    <a:pt x="641" y="504"/>
                    <a:pt x="641" y="504"/>
                  </a:cubicBezTo>
                  <a:cubicBezTo>
                    <a:pt x="641" y="504"/>
                    <a:pt x="641" y="504"/>
                    <a:pt x="641" y="504"/>
                  </a:cubicBezTo>
                  <a:cubicBezTo>
                    <a:pt x="639" y="502"/>
                    <a:pt x="639" y="502"/>
                    <a:pt x="639" y="502"/>
                  </a:cubicBezTo>
                  <a:cubicBezTo>
                    <a:pt x="632" y="495"/>
                    <a:pt x="621" y="495"/>
                    <a:pt x="614" y="502"/>
                  </a:cubicBezTo>
                  <a:cubicBezTo>
                    <a:pt x="607" y="510"/>
                    <a:pt x="607" y="520"/>
                    <a:pt x="614" y="528"/>
                  </a:cubicBezTo>
                  <a:cubicBezTo>
                    <a:pt x="774" y="688"/>
                    <a:pt x="774" y="688"/>
                    <a:pt x="774" y="688"/>
                  </a:cubicBezTo>
                  <a:cubicBezTo>
                    <a:pt x="789" y="702"/>
                    <a:pt x="789" y="724"/>
                    <a:pt x="772" y="740"/>
                  </a:cubicBezTo>
                  <a:cubicBezTo>
                    <a:pt x="758" y="754"/>
                    <a:pt x="735" y="754"/>
                    <a:pt x="722" y="742"/>
                  </a:cubicBezTo>
                  <a:cubicBezTo>
                    <a:pt x="562" y="582"/>
                    <a:pt x="562" y="582"/>
                    <a:pt x="562" y="582"/>
                  </a:cubicBezTo>
                  <a:cubicBezTo>
                    <a:pt x="555" y="574"/>
                    <a:pt x="544" y="574"/>
                    <a:pt x="537" y="582"/>
                  </a:cubicBezTo>
                  <a:cubicBezTo>
                    <a:pt x="529" y="589"/>
                    <a:pt x="529" y="600"/>
                    <a:pt x="537" y="607"/>
                  </a:cubicBezTo>
                  <a:cubicBezTo>
                    <a:pt x="537" y="607"/>
                    <a:pt x="537" y="607"/>
                    <a:pt x="537" y="607"/>
                  </a:cubicBezTo>
                  <a:cubicBezTo>
                    <a:pt x="537" y="607"/>
                    <a:pt x="537" y="607"/>
                    <a:pt x="537" y="607"/>
                  </a:cubicBezTo>
                  <a:cubicBezTo>
                    <a:pt x="697" y="767"/>
                    <a:pt x="697" y="767"/>
                    <a:pt x="697" y="767"/>
                  </a:cubicBezTo>
                  <a:cubicBezTo>
                    <a:pt x="711" y="781"/>
                    <a:pt x="711" y="803"/>
                    <a:pt x="695" y="819"/>
                  </a:cubicBezTo>
                  <a:cubicBezTo>
                    <a:pt x="681" y="834"/>
                    <a:pt x="657" y="834"/>
                    <a:pt x="645" y="821"/>
                  </a:cubicBezTo>
                  <a:cubicBezTo>
                    <a:pt x="484" y="661"/>
                    <a:pt x="484" y="661"/>
                    <a:pt x="484" y="661"/>
                  </a:cubicBezTo>
                  <a:cubicBezTo>
                    <a:pt x="477" y="654"/>
                    <a:pt x="466" y="654"/>
                    <a:pt x="459" y="661"/>
                  </a:cubicBezTo>
                  <a:cubicBezTo>
                    <a:pt x="452" y="668"/>
                    <a:pt x="452" y="679"/>
                    <a:pt x="459" y="686"/>
                  </a:cubicBezTo>
                  <a:cubicBezTo>
                    <a:pt x="459" y="686"/>
                    <a:pt x="459" y="686"/>
                    <a:pt x="459" y="686"/>
                  </a:cubicBezTo>
                  <a:cubicBezTo>
                    <a:pt x="459" y="686"/>
                    <a:pt x="459" y="686"/>
                    <a:pt x="459" y="686"/>
                  </a:cubicBezTo>
                  <a:cubicBezTo>
                    <a:pt x="619" y="846"/>
                    <a:pt x="619" y="846"/>
                    <a:pt x="619" y="846"/>
                  </a:cubicBezTo>
                  <a:cubicBezTo>
                    <a:pt x="627" y="853"/>
                    <a:pt x="630" y="862"/>
                    <a:pt x="630" y="871"/>
                  </a:cubicBezTo>
                  <a:cubicBezTo>
                    <a:pt x="630" y="880"/>
                    <a:pt x="627" y="891"/>
                    <a:pt x="619" y="898"/>
                  </a:cubicBezTo>
                  <a:cubicBezTo>
                    <a:pt x="605" y="913"/>
                    <a:pt x="582" y="913"/>
                    <a:pt x="569" y="900"/>
                  </a:cubicBezTo>
                  <a:cubicBezTo>
                    <a:pt x="402" y="731"/>
                    <a:pt x="402" y="731"/>
                    <a:pt x="402" y="731"/>
                  </a:cubicBezTo>
                  <a:lnTo>
                    <a:pt x="373" y="760"/>
                  </a:lnTo>
                  <a:close/>
                  <a:moveTo>
                    <a:pt x="155" y="486"/>
                  </a:moveTo>
                  <a:cubicBezTo>
                    <a:pt x="33" y="362"/>
                    <a:pt x="33" y="362"/>
                    <a:pt x="33" y="362"/>
                  </a:cubicBezTo>
                  <a:cubicBezTo>
                    <a:pt x="25" y="355"/>
                    <a:pt x="15" y="355"/>
                    <a:pt x="7" y="362"/>
                  </a:cubicBezTo>
                  <a:cubicBezTo>
                    <a:pt x="0" y="369"/>
                    <a:pt x="0" y="380"/>
                    <a:pt x="7" y="387"/>
                  </a:cubicBezTo>
                  <a:cubicBezTo>
                    <a:pt x="132" y="513"/>
                    <a:pt x="132" y="513"/>
                    <a:pt x="132" y="513"/>
                  </a:cubicBezTo>
                  <a:lnTo>
                    <a:pt x="155" y="486"/>
                  </a:lnTo>
                  <a:close/>
                  <a:moveTo>
                    <a:pt x="871" y="582"/>
                  </a:moveTo>
                  <a:cubicBezTo>
                    <a:pt x="544" y="256"/>
                    <a:pt x="544" y="256"/>
                    <a:pt x="544" y="256"/>
                  </a:cubicBezTo>
                  <a:cubicBezTo>
                    <a:pt x="542" y="254"/>
                    <a:pt x="538" y="252"/>
                    <a:pt x="535" y="250"/>
                  </a:cubicBezTo>
                  <a:cubicBezTo>
                    <a:pt x="470" y="236"/>
                    <a:pt x="389" y="247"/>
                    <a:pt x="385" y="247"/>
                  </a:cubicBezTo>
                  <a:cubicBezTo>
                    <a:pt x="380" y="247"/>
                    <a:pt x="375" y="250"/>
                    <a:pt x="373" y="256"/>
                  </a:cubicBezTo>
                  <a:cubicBezTo>
                    <a:pt x="308" y="380"/>
                    <a:pt x="308" y="380"/>
                    <a:pt x="308" y="380"/>
                  </a:cubicBezTo>
                  <a:cubicBezTo>
                    <a:pt x="304" y="387"/>
                    <a:pt x="297" y="394"/>
                    <a:pt x="286" y="396"/>
                  </a:cubicBezTo>
                  <a:cubicBezTo>
                    <a:pt x="276" y="400"/>
                    <a:pt x="261" y="398"/>
                    <a:pt x="247" y="391"/>
                  </a:cubicBezTo>
                  <a:cubicBezTo>
                    <a:pt x="223" y="380"/>
                    <a:pt x="209" y="355"/>
                    <a:pt x="218" y="339"/>
                  </a:cubicBezTo>
                  <a:cubicBezTo>
                    <a:pt x="319" y="144"/>
                    <a:pt x="319" y="144"/>
                    <a:pt x="319" y="144"/>
                  </a:cubicBezTo>
                  <a:cubicBezTo>
                    <a:pt x="319" y="142"/>
                    <a:pt x="340" y="101"/>
                    <a:pt x="438" y="110"/>
                  </a:cubicBezTo>
                  <a:cubicBezTo>
                    <a:pt x="717" y="155"/>
                    <a:pt x="717" y="155"/>
                    <a:pt x="717" y="155"/>
                  </a:cubicBezTo>
                  <a:cubicBezTo>
                    <a:pt x="720" y="168"/>
                    <a:pt x="727" y="178"/>
                    <a:pt x="740" y="191"/>
                  </a:cubicBezTo>
                  <a:cubicBezTo>
                    <a:pt x="776" y="227"/>
                    <a:pt x="956" y="405"/>
                    <a:pt x="1003" y="452"/>
                  </a:cubicBezTo>
                  <a:lnTo>
                    <a:pt x="871" y="582"/>
                  </a:lnTo>
                  <a:close/>
                  <a:moveTo>
                    <a:pt x="1116" y="331"/>
                  </a:moveTo>
                  <a:cubicBezTo>
                    <a:pt x="1026" y="423"/>
                    <a:pt x="1026" y="423"/>
                    <a:pt x="1026" y="423"/>
                  </a:cubicBezTo>
                  <a:cubicBezTo>
                    <a:pt x="979" y="376"/>
                    <a:pt x="799" y="198"/>
                    <a:pt x="763" y="162"/>
                  </a:cubicBezTo>
                  <a:cubicBezTo>
                    <a:pt x="753" y="151"/>
                    <a:pt x="747" y="142"/>
                    <a:pt x="747" y="135"/>
                  </a:cubicBezTo>
                  <a:cubicBezTo>
                    <a:pt x="747" y="130"/>
                    <a:pt x="751" y="126"/>
                    <a:pt x="754" y="124"/>
                  </a:cubicBezTo>
                  <a:cubicBezTo>
                    <a:pt x="754" y="124"/>
                    <a:pt x="792" y="85"/>
                    <a:pt x="821" y="56"/>
                  </a:cubicBezTo>
                  <a:cubicBezTo>
                    <a:pt x="826" y="49"/>
                    <a:pt x="835" y="47"/>
                    <a:pt x="841" y="47"/>
                  </a:cubicBezTo>
                  <a:cubicBezTo>
                    <a:pt x="848" y="47"/>
                    <a:pt x="853" y="51"/>
                    <a:pt x="853" y="51"/>
                  </a:cubicBezTo>
                  <a:cubicBezTo>
                    <a:pt x="853" y="51"/>
                    <a:pt x="1080" y="277"/>
                    <a:pt x="1109" y="304"/>
                  </a:cubicBezTo>
                  <a:cubicBezTo>
                    <a:pt x="1123" y="317"/>
                    <a:pt x="1116" y="330"/>
                    <a:pt x="1116" y="33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5565A"/>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Blank">
  <p:cSld name="Title - Blank">
    <p:spTree>
      <p:nvGrpSpPr>
        <p:cNvPr id="1" name="Shape 68"/>
        <p:cNvGrpSpPr/>
        <p:nvPr/>
      </p:nvGrpSpPr>
      <p:grpSpPr>
        <a:xfrm>
          <a:off x="0" y="0"/>
          <a:ext cx="0" cy="0"/>
          <a:chOff x="0" y="0"/>
          <a:chExt cx="0" cy="0"/>
        </a:xfrm>
      </p:grpSpPr>
      <p:cxnSp>
        <p:nvCxnSpPr>
          <p:cNvPr id="69" name="Google Shape;69;p5"/>
          <p:cNvCxnSpPr/>
          <p:nvPr/>
        </p:nvCxnSpPr>
        <p:spPr>
          <a:xfrm>
            <a:off x="464428" y="1080412"/>
            <a:ext cx="8217515" cy="0"/>
          </a:xfrm>
          <a:prstGeom prst="straightConnector1">
            <a:avLst/>
          </a:prstGeom>
          <a:noFill/>
          <a:ln w="12700" cap="flat" cmpd="sng">
            <a:solidFill>
              <a:srgbClr val="888B8D"/>
            </a:solidFill>
            <a:prstDash val="solid"/>
            <a:miter lim="800000"/>
            <a:headEnd type="none" w="sm" len="sm"/>
            <a:tailEnd type="none" w="sm" len="sm"/>
          </a:ln>
        </p:spPr>
      </p:cxnSp>
      <p:pic>
        <p:nvPicPr>
          <p:cNvPr id="70" name="Google Shape;70;p5"/>
          <p:cNvPicPr preferRelativeResize="0"/>
          <p:nvPr/>
        </p:nvPicPr>
        <p:blipFill rotWithShape="1">
          <a:blip r:embed="rId2">
            <a:alphaModFix/>
          </a:blip>
          <a:srcRect/>
          <a:stretch/>
        </p:blipFill>
        <p:spPr>
          <a:xfrm>
            <a:off x="413369" y="309867"/>
            <a:ext cx="1508125" cy="453041"/>
          </a:xfrm>
          <a:prstGeom prst="rect">
            <a:avLst/>
          </a:prstGeom>
          <a:noFill/>
          <a:ln>
            <a:noFill/>
          </a:ln>
        </p:spPr>
      </p:pic>
      <p:pic>
        <p:nvPicPr>
          <p:cNvPr id="71" name="Google Shape;71;p5"/>
          <p:cNvPicPr preferRelativeResize="0"/>
          <p:nvPr/>
        </p:nvPicPr>
        <p:blipFill rotWithShape="1">
          <a:blip r:embed="rId3">
            <a:alphaModFix/>
          </a:blip>
          <a:srcRect t="26306" b="30990"/>
          <a:stretch/>
        </p:blipFill>
        <p:spPr>
          <a:xfrm>
            <a:off x="7239000" y="381000"/>
            <a:ext cx="1295400" cy="553191"/>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4A4FF-DAD4-42AC-AF98-D53594E2F88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549F2-C832-4642-AD47-B6CB21A9DEF3}" type="slidenum">
              <a:rPr lang="en-US" smtClean="0"/>
              <a:t>‹#›</a:t>
            </a:fld>
            <a:endParaRPr lang="en-US"/>
          </a:p>
        </p:txBody>
      </p:sp>
    </p:spTree>
    <p:extLst>
      <p:ext uri="{BB962C8B-B14F-4D97-AF65-F5344CB8AC3E}">
        <p14:creationId xmlns:p14="http://schemas.microsoft.com/office/powerpoint/2010/main" val="2008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PPTCoverOpt_3a.jpg"/>
          <p:cNvPicPr preferRelativeResize="0"/>
          <p:nvPr/>
        </p:nvPicPr>
        <p:blipFill rotWithShape="1">
          <a:blip r:embed="rId3">
            <a:alphaModFix/>
          </a:blip>
          <a:srcRect/>
          <a:stretch/>
        </p:blipFill>
        <p:spPr>
          <a:xfrm>
            <a:off x="0" y="4248"/>
            <a:ext cx="9144000" cy="54736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71475" y="0"/>
            <a:ext cx="8486775" cy="1033434"/>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55565A"/>
              </a:buClr>
              <a:buSzPts val="2400"/>
              <a:buFont typeface="Arial"/>
              <a:buNone/>
              <a:defRPr sz="2400" b="0" i="0" u="none" strike="noStrike" cap="none">
                <a:solidFill>
                  <a:srgbClr val="55565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dt" idx="10"/>
          </p:nvPr>
        </p:nvSpPr>
        <p:spPr>
          <a:xfrm>
            <a:off x="285750" y="7386866"/>
            <a:ext cx="20574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i="0" u="none" strike="noStrike" cap="none">
                <a:solidFill>
                  <a:srgbClr val="97989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25" name="Google Shape;25;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cxnSp>
        <p:nvCxnSpPr>
          <p:cNvPr id="26" name="Google Shape;26;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cxnSp>
        <p:nvCxnSpPr>
          <p:cNvPr id="27" name="Google Shape;27;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cxnSp>
        <p:nvCxnSpPr>
          <p:cNvPr id="28" name="Google Shape;28;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cxnSp>
        <p:nvCxnSpPr>
          <p:cNvPr id="29" name="Google Shape;29;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cxnSp>
        <p:nvCxnSpPr>
          <p:cNvPr id="30" name="Google Shape;30;p3"/>
          <p:cNvCxnSpPr/>
          <p:nvPr/>
        </p:nvCxnSpPr>
        <p:spPr>
          <a:xfrm>
            <a:off x="342900" y="1100666"/>
            <a:ext cx="8515350" cy="0"/>
          </a:xfrm>
          <a:prstGeom prst="straightConnector1">
            <a:avLst/>
          </a:prstGeom>
          <a:noFill/>
          <a:ln w="12700" cap="flat" cmpd="sng">
            <a:solidFill>
              <a:schemeClr val="accent5"/>
            </a:solidFill>
            <a:prstDash val="solid"/>
            <a:miter lim="800000"/>
            <a:headEnd type="none" w="sm" len="sm"/>
            <a:tailEnd type="none" w="sm" len="sm"/>
          </a:ln>
        </p:spPr>
      </p:cxnSp>
      <p:pic>
        <p:nvPicPr>
          <p:cNvPr id="31" name="Google Shape;31;p3" descr="C:\Users\cbarthol\Desktop\Charlotte Work\Tools\PPT\Empower\Logo EMFs\OPTUM_®_4c.emf"/>
          <p:cNvPicPr preferRelativeResize="0"/>
          <p:nvPr/>
        </p:nvPicPr>
        <p:blipFill rotWithShape="1">
          <a:blip r:embed="rId5">
            <a:alphaModFix/>
          </a:blip>
          <a:srcRect/>
          <a:stretch/>
        </p:blipFill>
        <p:spPr>
          <a:xfrm>
            <a:off x="291917" y="6376416"/>
            <a:ext cx="1091539" cy="329184"/>
          </a:xfrm>
          <a:prstGeom prst="rect">
            <a:avLst/>
          </a:prstGeom>
          <a:noFill/>
          <a:ln>
            <a:noFill/>
          </a:ln>
        </p:spPr>
      </p:pic>
      <p:sp>
        <p:nvSpPr>
          <p:cNvPr id="32" name="Google Shape;32;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5000"/>
              </a:lnSpc>
              <a:spcBef>
                <a:spcPts val="80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355600" algn="l" rtl="0">
              <a:lnSpc>
                <a:spcPct val="95000"/>
              </a:lnSpc>
              <a:spcBef>
                <a:spcPts val="1200"/>
              </a:spcBef>
              <a:spcAft>
                <a:spcPts val="0"/>
              </a:spcAft>
              <a:buClr>
                <a:schemeClr val="accent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5000"/>
              </a:lnSpc>
              <a:spcBef>
                <a:spcPts val="120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5000"/>
              </a:lnSpc>
              <a:spcBef>
                <a:spcPts val="12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95000"/>
              </a:lnSpc>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04800" algn="l" rtl="0">
              <a:lnSpc>
                <a:spcPct val="95000"/>
              </a:lnSpc>
              <a:spcBef>
                <a:spcPts val="1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6pPr>
            <a:lvl7pPr marL="3200400" marR="0" lvl="6" indent="-330200" algn="l" rtl="0">
              <a:lnSpc>
                <a:spcPct val="95000"/>
              </a:lnSpc>
              <a:spcBef>
                <a:spcPts val="12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95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33" name="Google Shape;33;p3"/>
          <p:cNvPicPr preferRelativeResize="0"/>
          <p:nvPr/>
        </p:nvPicPr>
        <p:blipFill rotWithShape="1">
          <a:blip r:embed="rId6">
            <a:alphaModFix/>
          </a:blip>
          <a:srcRect t="26306" b="30990"/>
          <a:stretch/>
        </p:blipFill>
        <p:spPr>
          <a:xfrm>
            <a:off x="7391400" y="6248400"/>
            <a:ext cx="1295400" cy="5531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62">
          <p15:clr>
            <a:srgbClr val="FDE53C"/>
          </p15:clr>
        </p15:guide>
        <p15:guide id="2" orient="horz" pos="3720">
          <p15:clr>
            <a:srgbClr val="F26B43"/>
          </p15:clr>
        </p15:guide>
        <p15:guide id="3">
          <p15:clr>
            <a:srgbClr val="F26B43"/>
          </p15:clr>
        </p15:guide>
        <p15:guide id="4" pos="5580">
          <p15:clr>
            <a:srgbClr val="F26B43"/>
          </p15:clr>
        </p15:guide>
        <p15:guide id="5" pos="192">
          <p15:clr>
            <a:srgbClr val="F26B43"/>
          </p15:clr>
        </p15:guide>
        <p15:guide id="6" orient="horz" pos="4080">
          <p15:clr>
            <a:srgbClr val="F26B43"/>
          </p15:clr>
        </p15:guide>
        <p15:guide id="7" pos="234">
          <p15:clr>
            <a:srgbClr val="F26B43"/>
          </p15:clr>
        </p15:guide>
        <p15:guide id="8" orient="horz" pos="240">
          <p15:clr>
            <a:srgbClr val="F26B43"/>
          </p15:clr>
        </p15:guide>
        <p15:guide id="9" orient="horz" pos="360">
          <p15:clr>
            <a:srgbClr val="F26B43"/>
          </p15:clr>
        </p15:guide>
        <p15:guide id="10" orient="horz" pos="696">
          <p15:clr>
            <a:srgbClr val="F26B43"/>
          </p15:clr>
        </p15:guide>
        <p15:guide id="11" orient="horz" pos="2472">
          <p15:clr>
            <a:srgbClr val="F26B43"/>
          </p15:clr>
        </p15:guide>
        <p15:guide id="12" orient="horz" pos="4224">
          <p15:clr>
            <a:srgbClr val="F26B43"/>
          </p15:clr>
        </p15:guide>
        <p15:guide id="13" pos="5544">
          <p15:clr>
            <a:srgbClr val="F26B43"/>
          </p15:clr>
        </p15:guide>
        <p15:guide id="14" pos="2898">
          <p15:clr>
            <a:srgbClr val="FDE53C"/>
          </p15:clr>
        </p15:guide>
        <p15:guide id="15" pos="2016">
          <p15:clr>
            <a:srgbClr val="F26B43"/>
          </p15:clr>
        </p15:guide>
        <p15:guide id="16" pos="3744">
          <p15:clr>
            <a:srgbClr val="F26B43"/>
          </p15:clr>
        </p15:guide>
        <p15:guide id="17" pos="1980">
          <p15:clr>
            <a:srgbClr val="F26B43"/>
          </p15:clr>
        </p15:guide>
        <p15:guide id="18" pos="3780">
          <p15:clr>
            <a:srgbClr val="F26B43"/>
          </p15:clr>
        </p15:guide>
        <p15:guide id="19" orient="horz" pos="2424">
          <p15:clr>
            <a:srgbClr val="F26B43"/>
          </p15:clr>
        </p15:guide>
        <p15:guide id="20" orient="horz" pos="11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6"/>
          <p:cNvSpPr txBox="1">
            <a:spLocks noGrp="1"/>
          </p:cNvSpPr>
          <p:nvPr>
            <p:ph type="sldNum" idx="4294967295"/>
          </p:nvPr>
        </p:nvSpPr>
        <p:spPr>
          <a:xfrm>
            <a:off x="8758239" y="6434138"/>
            <a:ext cx="385762" cy="2460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979899"/>
                </a:solidFill>
              </a:rPr>
              <a:t>1</a:t>
            </a:fld>
            <a:endParaRPr>
              <a:solidFill>
                <a:srgbClr val="979899"/>
              </a:solidFill>
            </a:endParaRPr>
          </a:p>
        </p:txBody>
      </p:sp>
      <p:sp>
        <p:nvSpPr>
          <p:cNvPr id="78" name="Google Shape;78;p6"/>
          <p:cNvSpPr/>
          <p:nvPr/>
        </p:nvSpPr>
        <p:spPr>
          <a:xfrm>
            <a:off x="8610600" y="6400800"/>
            <a:ext cx="533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 name="Picture 2" descr="A close up of a sign&#10;&#10;Description automatically generated">
            <a:extLst>
              <a:ext uri="{FF2B5EF4-FFF2-40B4-BE49-F238E27FC236}">
                <a16:creationId xmlns:a16="http://schemas.microsoft.com/office/drawing/2014/main" id="{6EDCCC6F-A12D-4AAA-9D70-DCF0CED14F5D}"/>
              </a:ext>
            </a:extLst>
          </p:cNvPr>
          <p:cNvPicPr>
            <a:picLocks noChangeAspect="1"/>
          </p:cNvPicPr>
          <p:nvPr/>
        </p:nvPicPr>
        <p:blipFill>
          <a:blip r:embed="rId3"/>
          <a:stretch>
            <a:fillRect/>
          </a:stretch>
        </p:blipFill>
        <p:spPr>
          <a:xfrm>
            <a:off x="229381" y="5569674"/>
            <a:ext cx="3645291" cy="8311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61E-65B9-4B72-A6CF-6C4EF3612BA4}"/>
              </a:ext>
            </a:extLst>
          </p:cNvPr>
          <p:cNvSpPr>
            <a:spLocks noGrp="1"/>
          </p:cNvSpPr>
          <p:nvPr>
            <p:ph type="title"/>
          </p:nvPr>
        </p:nvSpPr>
        <p:spPr/>
        <p:txBody>
          <a:bodyPr/>
          <a:lstStyle/>
          <a:p>
            <a:r>
              <a:rPr lang="en-US" sz="3600" b="1" dirty="0"/>
              <a:t>Results</a:t>
            </a:r>
            <a:r>
              <a:rPr lang="en-US" dirty="0"/>
              <a:t>:-</a:t>
            </a:r>
            <a:endParaRPr lang="en-IN" dirty="0"/>
          </a:p>
        </p:txBody>
      </p:sp>
      <p:sp>
        <p:nvSpPr>
          <p:cNvPr id="3" name="Content Placeholder 2">
            <a:extLst>
              <a:ext uri="{FF2B5EF4-FFF2-40B4-BE49-F238E27FC236}">
                <a16:creationId xmlns:a16="http://schemas.microsoft.com/office/drawing/2014/main" id="{26B1002E-F577-4A66-B158-640FD7842B08}"/>
              </a:ext>
            </a:extLst>
          </p:cNvPr>
          <p:cNvSpPr>
            <a:spLocks noGrp="1"/>
          </p:cNvSpPr>
          <p:nvPr>
            <p:ph idx="1"/>
          </p:nvPr>
        </p:nvSpPr>
        <p:spPr/>
        <p:txBody>
          <a:bodyPr/>
          <a:lstStyle/>
          <a:p>
            <a:r>
              <a:rPr lang="en-IN" dirty="0"/>
              <a:t>Model score (accuracy): 0.8733133433283359</a:t>
            </a:r>
          </a:p>
          <a:p>
            <a:r>
              <a:rPr lang="en-IN" dirty="0"/>
              <a:t>AUC 0.8287676710653212</a:t>
            </a:r>
          </a:p>
        </p:txBody>
      </p:sp>
    </p:spTree>
    <p:extLst>
      <p:ext uri="{BB962C8B-B14F-4D97-AF65-F5344CB8AC3E}">
        <p14:creationId xmlns:p14="http://schemas.microsoft.com/office/powerpoint/2010/main" val="16597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2" name="Picture 1" descr="A close up of a sign&#10;&#10;Description automatically generated">
            <a:extLst>
              <a:ext uri="{FF2B5EF4-FFF2-40B4-BE49-F238E27FC236}">
                <a16:creationId xmlns:a16="http://schemas.microsoft.com/office/drawing/2014/main" id="{954604C9-D88D-4D66-8F9D-3F752C09032A}"/>
              </a:ext>
            </a:extLst>
          </p:cNvPr>
          <p:cNvPicPr>
            <a:picLocks noChangeAspect="1"/>
          </p:cNvPicPr>
          <p:nvPr/>
        </p:nvPicPr>
        <p:blipFill>
          <a:blip r:embed="rId3"/>
          <a:stretch>
            <a:fillRect/>
          </a:stretch>
        </p:blipFill>
        <p:spPr>
          <a:xfrm>
            <a:off x="7244862" y="6348945"/>
            <a:ext cx="1708247" cy="389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8"/>
          <p:cNvSpPr/>
          <p:nvPr/>
        </p:nvSpPr>
        <p:spPr>
          <a:xfrm>
            <a:off x="76200" y="5715000"/>
            <a:ext cx="891540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pic>
        <p:nvPicPr>
          <p:cNvPr id="4" name="Picture 3" descr="A close up of a sign&#10;&#10;Description automatically generated">
            <a:extLst>
              <a:ext uri="{FF2B5EF4-FFF2-40B4-BE49-F238E27FC236}">
                <a16:creationId xmlns:a16="http://schemas.microsoft.com/office/drawing/2014/main" id="{A152624F-137E-44F2-A907-52AAF8E1CD1D}"/>
              </a:ext>
            </a:extLst>
          </p:cNvPr>
          <p:cNvPicPr>
            <a:picLocks noChangeAspect="1"/>
          </p:cNvPicPr>
          <p:nvPr/>
        </p:nvPicPr>
        <p:blipFill>
          <a:blip r:embed="rId3"/>
          <a:stretch>
            <a:fillRect/>
          </a:stretch>
        </p:blipFill>
        <p:spPr>
          <a:xfrm>
            <a:off x="7090117" y="491060"/>
            <a:ext cx="1708247" cy="389480"/>
          </a:xfrm>
          <a:prstGeom prst="rect">
            <a:avLst/>
          </a:prstGeom>
        </p:spPr>
      </p:pic>
      <p:sp>
        <p:nvSpPr>
          <p:cNvPr id="2" name="TextBox 1">
            <a:extLst>
              <a:ext uri="{FF2B5EF4-FFF2-40B4-BE49-F238E27FC236}">
                <a16:creationId xmlns:a16="http://schemas.microsoft.com/office/drawing/2014/main" id="{C4DB77D4-3F8E-4E57-95D4-65CE2B7F257C}"/>
              </a:ext>
            </a:extLst>
          </p:cNvPr>
          <p:cNvSpPr txBox="1"/>
          <p:nvPr/>
        </p:nvSpPr>
        <p:spPr>
          <a:xfrm flipH="1">
            <a:off x="5425438" y="5130224"/>
            <a:ext cx="3566162" cy="1169551"/>
          </a:xfrm>
          <a:prstGeom prst="rect">
            <a:avLst/>
          </a:prstGeom>
          <a:noFill/>
        </p:spPr>
        <p:txBody>
          <a:bodyPr wrap="square" rtlCol="0">
            <a:spAutoFit/>
          </a:bodyPr>
          <a:lstStyle/>
          <a:p>
            <a:r>
              <a:rPr lang="en-US" dirty="0"/>
              <a:t>Team Members :-</a:t>
            </a:r>
          </a:p>
          <a:p>
            <a:endParaRPr lang="en-US" dirty="0"/>
          </a:p>
          <a:p>
            <a:pPr marL="342900" indent="-342900">
              <a:buAutoNum type="arabicPeriod"/>
            </a:pPr>
            <a:r>
              <a:rPr lang="en-US" dirty="0"/>
              <a:t>Prabhat Kumar</a:t>
            </a:r>
          </a:p>
          <a:p>
            <a:pPr marL="342900" indent="-342900">
              <a:buAutoNum type="arabicPeriod"/>
            </a:pPr>
            <a:r>
              <a:rPr lang="en-US" dirty="0"/>
              <a:t>Devdarshan Mishra</a:t>
            </a:r>
          </a:p>
          <a:p>
            <a:pPr marL="342900" indent="-342900">
              <a:buAutoNum type="arabicPeriod"/>
            </a:pPr>
            <a:r>
              <a:rPr lang="en-US" dirty="0"/>
              <a:t>Upendra Pandey </a:t>
            </a:r>
            <a:endParaRPr lang="en-IN" dirty="0"/>
          </a:p>
        </p:txBody>
      </p:sp>
      <p:sp>
        <p:nvSpPr>
          <p:cNvPr id="3" name="TextBox 2">
            <a:extLst>
              <a:ext uri="{FF2B5EF4-FFF2-40B4-BE49-F238E27FC236}">
                <a16:creationId xmlns:a16="http://schemas.microsoft.com/office/drawing/2014/main" id="{A970C66E-6958-42C7-978D-559125D14304}"/>
              </a:ext>
            </a:extLst>
          </p:cNvPr>
          <p:cNvSpPr txBox="1"/>
          <p:nvPr/>
        </p:nvSpPr>
        <p:spPr>
          <a:xfrm>
            <a:off x="848412" y="1989055"/>
            <a:ext cx="7447175" cy="707886"/>
          </a:xfrm>
          <a:prstGeom prst="rect">
            <a:avLst/>
          </a:prstGeom>
          <a:noFill/>
        </p:spPr>
        <p:txBody>
          <a:bodyPr wrap="square" rtlCol="0">
            <a:spAutoFit/>
          </a:bodyPr>
          <a:lstStyle/>
          <a:p>
            <a:r>
              <a:rPr lang="en-US" sz="2000" dirty="0"/>
              <a:t>Institute:-</a:t>
            </a:r>
          </a:p>
          <a:p>
            <a:r>
              <a:rPr lang="en-US" sz="2000" dirty="0"/>
              <a:t>International Institute of Information Technology, Bhubaneswar</a:t>
            </a:r>
            <a:endParaRPr lang="en-IN" sz="20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42C93-0E41-436A-A1D3-F59906440FD6}"/>
              </a:ext>
            </a:extLst>
          </p:cNvPr>
          <p:cNvSpPr txBox="1"/>
          <p:nvPr/>
        </p:nvSpPr>
        <p:spPr>
          <a:xfrm flipH="1">
            <a:off x="1657703" y="1395168"/>
            <a:ext cx="5660327" cy="4062651"/>
          </a:xfrm>
          <a:prstGeom prst="rect">
            <a:avLst/>
          </a:prstGeom>
          <a:noFill/>
        </p:spPr>
        <p:txBody>
          <a:bodyPr wrap="square" rtlCol="0">
            <a:spAutoFit/>
          </a:bodyPr>
          <a:lstStyle/>
          <a:p>
            <a:r>
              <a:rPr lang="en-US" sz="2400" b="1" dirty="0"/>
              <a:t>Problem Statement</a:t>
            </a:r>
            <a:r>
              <a:rPr lang="en-US" dirty="0"/>
              <a:t>:-</a:t>
            </a:r>
          </a:p>
          <a:p>
            <a:r>
              <a:rPr lang="en-US" dirty="0"/>
              <a:t>Design an AI based treatment advice system (that can recommend the medical practitioner with the right additional parameters to keep track of in order to improve the probability of survival). </a:t>
            </a:r>
          </a:p>
          <a:p>
            <a:endParaRPr lang="en-US" dirty="0"/>
          </a:p>
          <a:p>
            <a:r>
              <a:rPr lang="en-US" sz="2400" b="1" dirty="0"/>
              <a:t>Goals</a:t>
            </a:r>
            <a:r>
              <a:rPr lang="en-US" dirty="0"/>
              <a:t>:-</a:t>
            </a:r>
          </a:p>
          <a:p>
            <a:r>
              <a:rPr lang="en-US" dirty="0"/>
              <a:t>• Design an approach to find the earliest duration post admission, after which the most accurate prediction can be made per patient in terms of their survival. </a:t>
            </a:r>
          </a:p>
          <a:p>
            <a:r>
              <a:rPr lang="en-US" dirty="0"/>
              <a:t>• Design a mechanism to decrease the False Positive Rate. • Given that not all variables are tracked for all the members, identify the probable gaps in treatment/care and recommend what additional variables (in the above list) should be taken care of, which can increase the probability of the patient’s survival.  </a:t>
            </a:r>
          </a:p>
          <a:p>
            <a:r>
              <a:rPr lang="en-US" dirty="0"/>
              <a:t>• How do you envision the final product to be used by the medical practitioners, build an MVP.  </a:t>
            </a:r>
          </a:p>
          <a:p>
            <a:r>
              <a:rPr lang="en-US" dirty="0"/>
              <a:t>• Differentiate your solution from the existing, if any.</a:t>
            </a:r>
            <a:endParaRPr lang="en-IN" dirty="0"/>
          </a:p>
        </p:txBody>
      </p:sp>
    </p:spTree>
    <p:extLst>
      <p:ext uri="{BB962C8B-B14F-4D97-AF65-F5344CB8AC3E}">
        <p14:creationId xmlns:p14="http://schemas.microsoft.com/office/powerpoint/2010/main" val="5333458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B7CEA-1747-4136-B1DA-7210DD55BAA5}"/>
              </a:ext>
            </a:extLst>
          </p:cNvPr>
          <p:cNvSpPr txBox="1"/>
          <p:nvPr/>
        </p:nvSpPr>
        <p:spPr>
          <a:xfrm>
            <a:off x="1395167" y="2196445"/>
            <a:ext cx="5429839" cy="2677656"/>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Predictive analytics is an increasingly important tool in the healthcare field since modern machine learning (ML) methods can use large amounts of available data to predict individual outcomes for patients. For example, ML predictions can help healthcare providers determine likelihoods of disease, aid in diagnosis, recommend treatment, and predict future wellness. For this project, I chose to focus on a more logistical metric of healthcare, hospital length-of-stay (LOS) and Mortality prediction. </a:t>
            </a:r>
            <a:endParaRPr lang="en-IN" dirty="0"/>
          </a:p>
        </p:txBody>
      </p:sp>
      <p:sp>
        <p:nvSpPr>
          <p:cNvPr id="3" name="TextBox 2">
            <a:extLst>
              <a:ext uri="{FF2B5EF4-FFF2-40B4-BE49-F238E27FC236}">
                <a16:creationId xmlns:a16="http://schemas.microsoft.com/office/drawing/2014/main" id="{727D3940-A5A7-43FF-8E2C-B244EE468E7C}"/>
              </a:ext>
            </a:extLst>
          </p:cNvPr>
          <p:cNvSpPr txBox="1"/>
          <p:nvPr/>
        </p:nvSpPr>
        <p:spPr>
          <a:xfrm>
            <a:off x="1395167" y="1821027"/>
            <a:ext cx="2667786" cy="584775"/>
          </a:xfrm>
          <a:prstGeom prst="rect">
            <a:avLst/>
          </a:prstGeom>
          <a:noFill/>
        </p:spPr>
        <p:txBody>
          <a:bodyPr wrap="square" rtlCol="0">
            <a:spAutoFit/>
          </a:bodyPr>
          <a:lstStyle/>
          <a:p>
            <a:r>
              <a:rPr lang="en-US" sz="3200" b="1" dirty="0"/>
              <a:t>Introduction</a:t>
            </a:r>
            <a:endParaRPr lang="en-IN" sz="3200" b="1" dirty="0"/>
          </a:p>
        </p:txBody>
      </p:sp>
    </p:spTree>
    <p:extLst>
      <p:ext uri="{BB962C8B-B14F-4D97-AF65-F5344CB8AC3E}">
        <p14:creationId xmlns:p14="http://schemas.microsoft.com/office/powerpoint/2010/main" val="19119608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F328A-BF29-43AB-A41A-7F38D77B5145}"/>
              </a:ext>
            </a:extLst>
          </p:cNvPr>
          <p:cNvSpPr txBox="1"/>
          <p:nvPr/>
        </p:nvSpPr>
        <p:spPr>
          <a:xfrm>
            <a:off x="1216058" y="2234153"/>
            <a:ext cx="6862713" cy="1815882"/>
          </a:xfrm>
          <a:prstGeom prst="rect">
            <a:avLst/>
          </a:prstGeom>
          <a:noFill/>
        </p:spPr>
        <p:txBody>
          <a:bodyPr wrap="square" rtlCol="0">
            <a:spAutoFit/>
          </a:bodyPr>
          <a:lstStyle/>
          <a:p>
            <a:pPr marL="285750" indent="-285750">
              <a:buFont typeface="Arial" panose="020B0604020202020204" pitchFamily="34" charset="0"/>
              <a:buChar char="•"/>
            </a:pPr>
            <a:r>
              <a:rPr lang="en-US" dirty="0"/>
              <a:t>U.S. hospital stays cost the health system at least $377.5 billion per year </a:t>
            </a:r>
          </a:p>
          <a:p>
            <a:pPr marL="285750" indent="-285750">
              <a:buFont typeface="Arial" panose="020B0604020202020204" pitchFamily="34" charset="0"/>
              <a:buChar char="•"/>
            </a:pPr>
            <a:r>
              <a:rPr lang="en-US" dirty="0"/>
              <a:t>Recent Medicare legislation standardizes payments for procedures performed, regardless of the number of days a patient spends in the hospital</a:t>
            </a:r>
          </a:p>
          <a:p>
            <a:pPr marL="285750" indent="-285750">
              <a:buFont typeface="Arial" panose="020B0604020202020204" pitchFamily="34" charset="0"/>
              <a:buChar char="•"/>
            </a:pPr>
            <a:r>
              <a:rPr lang="en-US" dirty="0"/>
              <a:t>This incentivizes hospitals to identify patients of high LOS risk at the time of admission.</a:t>
            </a:r>
          </a:p>
          <a:p>
            <a:pPr marL="285750" indent="-285750">
              <a:buFont typeface="Arial" panose="020B0604020202020204" pitchFamily="34" charset="0"/>
              <a:buChar char="•"/>
            </a:pPr>
            <a:r>
              <a:rPr lang="en-US" dirty="0"/>
              <a:t>prior knowledge of LOS can aid in logistics such as room and bed allocation planning.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697161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0785D-AFD2-465C-9345-5FF4EE9D8222}"/>
              </a:ext>
            </a:extLst>
          </p:cNvPr>
          <p:cNvSpPr txBox="1"/>
          <p:nvPr/>
        </p:nvSpPr>
        <p:spPr>
          <a:xfrm>
            <a:off x="1498862" y="1809946"/>
            <a:ext cx="6693031" cy="2462213"/>
          </a:xfrm>
          <a:prstGeom prst="rect">
            <a:avLst/>
          </a:prstGeom>
          <a:noFill/>
        </p:spPr>
        <p:txBody>
          <a:bodyPr wrap="square" rtlCol="0">
            <a:spAutoFit/>
          </a:bodyPr>
          <a:lstStyle/>
          <a:p>
            <a:r>
              <a:rPr lang="en-US" sz="2800" b="1" dirty="0"/>
              <a:t>Dataset Used</a:t>
            </a:r>
          </a:p>
          <a:p>
            <a:endParaRPr lang="en-US" dirty="0"/>
          </a:p>
          <a:p>
            <a:r>
              <a:rPr lang="en-US" dirty="0"/>
              <a:t>In order to predict hospital LOS, the </a:t>
            </a:r>
            <a:r>
              <a:rPr lang="en-US" dirty="0" err="1"/>
              <a:t>Physionet</a:t>
            </a:r>
            <a:r>
              <a:rPr lang="en-US" dirty="0"/>
              <a:t> Cardio challenge 2012  data needed to be separated into terms of a dependent target variable (length-of-stay and In-hospital death in this case) and independent variables (features) to be used as inputs to the model. Since LOS and Mortality are not a categorical but continuous variable (measured in days), a regression model will be used for prediction. It was likely that the data needed significant cleanup and feature engineering to be in a format compatible with the learning model. For this project, I used the Pandas and </a:t>
            </a:r>
            <a:r>
              <a:rPr lang="en-US" dirty="0" err="1"/>
              <a:t>scikit</a:t>
            </a:r>
            <a:r>
              <a:rPr lang="en-US" dirty="0"/>
              <a:t>-learn libraries for Python.</a:t>
            </a:r>
            <a:endParaRPr lang="en-IN" dirty="0"/>
          </a:p>
        </p:txBody>
      </p:sp>
    </p:spTree>
    <p:extLst>
      <p:ext uri="{BB962C8B-B14F-4D97-AF65-F5344CB8AC3E}">
        <p14:creationId xmlns:p14="http://schemas.microsoft.com/office/powerpoint/2010/main" val="1669419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555" y="2546161"/>
            <a:ext cx="3080983" cy="1546577"/>
          </a:xfrm>
          <a:prstGeom prst="rect">
            <a:avLst/>
          </a:prstGeom>
          <a:noFill/>
          <a:ln>
            <a:solidFill>
              <a:schemeClr val="tx1"/>
            </a:solidFill>
          </a:ln>
        </p:spPr>
        <p:txBody>
          <a:bodyPr wrap="square" rtlCol="0">
            <a:spAutoFit/>
          </a:bodyPr>
          <a:lstStyle/>
          <a:p>
            <a:pPr defTabSz="685800">
              <a:buClrTx/>
            </a:pPr>
            <a:r>
              <a:rPr lang="en-US" sz="1350" b="1" kern="1200" dirty="0">
                <a:solidFill>
                  <a:prstClr val="black"/>
                </a:solidFill>
                <a:latin typeface="Trebuchet MS" panose="020B0603020202020204"/>
                <a:ea typeface="+mn-ea"/>
                <a:cs typeface="+mn-cs"/>
              </a:rPr>
              <a:t>Total patient count </a:t>
            </a:r>
            <a:r>
              <a:rPr lang="en-US" sz="1350" kern="1200" dirty="0">
                <a:solidFill>
                  <a:prstClr val="black"/>
                </a:solidFill>
                <a:latin typeface="Trebuchet MS" panose="020B0603020202020204"/>
                <a:ea typeface="+mn-ea"/>
                <a:cs typeface="+mn-cs"/>
              </a:rPr>
              <a:t>: 46,520</a:t>
            </a:r>
          </a:p>
          <a:p>
            <a:pPr defTabSz="685800">
              <a:buClrTx/>
            </a:pPr>
            <a:endParaRPr lang="en-US" sz="1350" kern="1200" dirty="0">
              <a:solidFill>
                <a:prstClr val="black"/>
              </a:solidFill>
              <a:latin typeface="Trebuchet MS" panose="020B0603020202020204"/>
              <a:ea typeface="+mn-ea"/>
              <a:cs typeface="+mn-cs"/>
            </a:endParaRPr>
          </a:p>
          <a:p>
            <a:pPr defTabSz="685800">
              <a:buClrTx/>
            </a:pPr>
            <a:r>
              <a:rPr lang="en-US" sz="1350" b="1" kern="1200" dirty="0">
                <a:solidFill>
                  <a:prstClr val="black"/>
                </a:solidFill>
                <a:latin typeface="Trebuchet MS" panose="020B0603020202020204"/>
                <a:ea typeface="+mn-ea"/>
                <a:cs typeface="+mn-cs"/>
              </a:rPr>
              <a:t>Filtering criterion</a:t>
            </a:r>
            <a:r>
              <a:rPr lang="en-US" sz="1350" kern="1200" dirty="0">
                <a:solidFill>
                  <a:prstClr val="black"/>
                </a:solidFill>
                <a:latin typeface="Trebuchet MS" panose="020B0603020202020204"/>
                <a:ea typeface="+mn-ea"/>
                <a:cs typeface="+mn-cs"/>
              </a:rPr>
              <a:t>:</a:t>
            </a:r>
          </a:p>
          <a:p>
            <a:pPr defTabSz="685800">
              <a:buClrTx/>
            </a:pPr>
            <a:r>
              <a:rPr lang="en-US" sz="1350" kern="1200" dirty="0">
                <a:solidFill>
                  <a:prstClr val="black"/>
                </a:solidFill>
                <a:latin typeface="Trebuchet MS" panose="020B0603020202020204"/>
                <a:ea typeface="+mn-ea"/>
                <a:cs typeface="+mn-cs"/>
              </a:rPr>
              <a:t>Patients with age &lt; 15</a:t>
            </a:r>
          </a:p>
          <a:p>
            <a:pPr defTabSz="685800">
              <a:buClrTx/>
            </a:pPr>
            <a:r>
              <a:rPr lang="en-US" sz="1350" kern="1200" dirty="0">
                <a:solidFill>
                  <a:prstClr val="black"/>
                </a:solidFill>
                <a:latin typeface="Trebuchet MS" panose="020B0603020202020204"/>
                <a:ea typeface="+mn-ea"/>
                <a:cs typeface="+mn-cs"/>
              </a:rPr>
              <a:t>Patients without </a:t>
            </a:r>
            <a:r>
              <a:rPr lang="en-US" sz="1350" kern="1200" dirty="0" err="1">
                <a:solidFill>
                  <a:prstClr val="black"/>
                </a:solidFill>
                <a:latin typeface="Trebuchet MS" panose="020B0603020202020204"/>
                <a:ea typeface="+mn-ea"/>
                <a:cs typeface="+mn-cs"/>
              </a:rPr>
              <a:t>chartevents</a:t>
            </a:r>
            <a:endParaRPr lang="en-US" sz="1350" kern="1200" dirty="0">
              <a:solidFill>
                <a:prstClr val="black"/>
              </a:solidFill>
              <a:latin typeface="Trebuchet MS" panose="020B0603020202020204"/>
              <a:ea typeface="+mn-ea"/>
              <a:cs typeface="+mn-cs"/>
            </a:endParaRPr>
          </a:p>
          <a:p>
            <a:pPr defTabSz="685800">
              <a:buClrTx/>
            </a:pPr>
            <a:endParaRPr lang="en-US" sz="1350" kern="1200" dirty="0">
              <a:solidFill>
                <a:prstClr val="black"/>
              </a:solidFill>
              <a:latin typeface="Trebuchet MS" panose="020B0603020202020204"/>
              <a:ea typeface="+mn-ea"/>
              <a:cs typeface="+mn-cs"/>
            </a:endParaRPr>
          </a:p>
          <a:p>
            <a:pPr defTabSz="685800">
              <a:buClrTx/>
            </a:pPr>
            <a:r>
              <a:rPr lang="en-US" sz="1350" b="1" kern="1200" dirty="0">
                <a:solidFill>
                  <a:prstClr val="black"/>
                </a:solidFill>
                <a:latin typeface="Trebuchet MS" panose="020B0603020202020204"/>
                <a:ea typeface="+mn-ea"/>
                <a:cs typeface="+mn-cs"/>
              </a:rPr>
              <a:t>Final patient count </a:t>
            </a:r>
            <a:r>
              <a:rPr lang="en-US" sz="1350" kern="1200" dirty="0">
                <a:solidFill>
                  <a:prstClr val="black"/>
                </a:solidFill>
                <a:latin typeface="Trebuchet MS" panose="020B0603020202020204"/>
                <a:ea typeface="+mn-ea"/>
                <a:cs typeface="+mn-cs"/>
              </a:rPr>
              <a:t>: 38,557</a:t>
            </a:r>
          </a:p>
        </p:txBody>
      </p:sp>
      <p:sp>
        <p:nvSpPr>
          <p:cNvPr id="5" name="Right Arrow 4"/>
          <p:cNvSpPr/>
          <p:nvPr/>
        </p:nvSpPr>
        <p:spPr>
          <a:xfrm>
            <a:off x="4237631" y="2856015"/>
            <a:ext cx="829102" cy="348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Trebuchet MS" panose="020B0603020202020204"/>
            </a:endParaRPr>
          </a:p>
        </p:txBody>
      </p:sp>
      <p:sp>
        <p:nvSpPr>
          <p:cNvPr id="6" name="TextBox 5"/>
          <p:cNvSpPr txBox="1"/>
          <p:nvPr/>
        </p:nvSpPr>
        <p:spPr>
          <a:xfrm>
            <a:off x="5547815" y="2442286"/>
            <a:ext cx="2958153" cy="1962076"/>
          </a:xfrm>
          <a:prstGeom prst="rect">
            <a:avLst/>
          </a:prstGeom>
          <a:noFill/>
          <a:ln>
            <a:solidFill>
              <a:schemeClr val="tx1"/>
            </a:solidFill>
          </a:ln>
        </p:spPr>
        <p:txBody>
          <a:bodyPr wrap="square" rtlCol="0">
            <a:spAutoFit/>
          </a:bodyPr>
          <a:lstStyle/>
          <a:p>
            <a:pPr defTabSz="685800">
              <a:buClrTx/>
            </a:pPr>
            <a:r>
              <a:rPr lang="en-US" sz="1350" b="1" kern="1200" dirty="0">
                <a:solidFill>
                  <a:prstClr val="black"/>
                </a:solidFill>
                <a:latin typeface="Trebuchet MS" panose="020B0603020202020204"/>
                <a:ea typeface="+mn-ea"/>
                <a:cs typeface="+mn-cs"/>
              </a:rPr>
              <a:t>Extract the following baseline features:</a:t>
            </a:r>
          </a:p>
          <a:p>
            <a:pPr defTabSz="685800">
              <a:buClrTx/>
            </a:pPr>
            <a:r>
              <a:rPr lang="en-US" sz="1350" kern="1200" dirty="0">
                <a:solidFill>
                  <a:prstClr val="black"/>
                </a:solidFill>
                <a:latin typeface="Trebuchet MS" panose="020B0603020202020204"/>
                <a:ea typeface="+mn-ea"/>
                <a:cs typeface="+mn-cs"/>
              </a:rPr>
              <a:t>Age</a:t>
            </a:r>
          </a:p>
          <a:p>
            <a:pPr defTabSz="685800">
              <a:buClrTx/>
            </a:pPr>
            <a:r>
              <a:rPr lang="en-US" sz="1350" kern="1200" dirty="0">
                <a:solidFill>
                  <a:prstClr val="black"/>
                </a:solidFill>
                <a:latin typeface="Trebuchet MS" panose="020B0603020202020204"/>
                <a:ea typeface="+mn-ea"/>
                <a:cs typeface="+mn-cs"/>
              </a:rPr>
              <a:t>Gender</a:t>
            </a:r>
          </a:p>
          <a:p>
            <a:pPr defTabSz="685800">
              <a:buClrTx/>
            </a:pPr>
            <a:r>
              <a:rPr lang="en-US" sz="1350" kern="1200" dirty="0">
                <a:solidFill>
                  <a:prstClr val="black"/>
                </a:solidFill>
                <a:latin typeface="Trebuchet MS" panose="020B0603020202020204"/>
                <a:ea typeface="+mn-ea"/>
                <a:cs typeface="+mn-cs"/>
              </a:rPr>
              <a:t>Simplified Acute Physiology Score (SAPS II)</a:t>
            </a:r>
          </a:p>
          <a:p>
            <a:pPr defTabSz="685800">
              <a:buClrTx/>
            </a:pPr>
            <a:r>
              <a:rPr lang="en-US" sz="1350" kern="1200" dirty="0">
                <a:solidFill>
                  <a:prstClr val="black"/>
                </a:solidFill>
                <a:latin typeface="Trebuchet MS" panose="020B0603020202020204"/>
                <a:ea typeface="+mn-ea"/>
                <a:cs typeface="+mn-cs"/>
              </a:rPr>
              <a:t>Oxford Acute Severity of Illness Score (OASIS)</a:t>
            </a:r>
          </a:p>
          <a:p>
            <a:pPr defTabSz="685800">
              <a:buClrTx/>
            </a:pPr>
            <a:r>
              <a:rPr lang="en-US" sz="1350" kern="1200" dirty="0">
                <a:solidFill>
                  <a:prstClr val="black"/>
                </a:solidFill>
                <a:latin typeface="Trebuchet MS" panose="020B0603020202020204"/>
                <a:ea typeface="+mn-ea"/>
                <a:cs typeface="+mn-cs"/>
              </a:rPr>
              <a:t>Acute Physiology Score (APS III)</a:t>
            </a:r>
          </a:p>
        </p:txBody>
      </p:sp>
      <p:sp>
        <p:nvSpPr>
          <p:cNvPr id="7" name="Can 6"/>
          <p:cNvSpPr/>
          <p:nvPr/>
        </p:nvSpPr>
        <p:spPr>
          <a:xfrm>
            <a:off x="2938282" y="2914607"/>
            <a:ext cx="614150" cy="8465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Trebuchet MS" panose="020B0603020202020204"/>
            </a:endParaRPr>
          </a:p>
        </p:txBody>
      </p:sp>
      <p:sp>
        <p:nvSpPr>
          <p:cNvPr id="8" name="TextBox 7"/>
          <p:cNvSpPr txBox="1"/>
          <p:nvPr/>
        </p:nvSpPr>
        <p:spPr>
          <a:xfrm>
            <a:off x="2937680" y="3350335"/>
            <a:ext cx="644858" cy="369332"/>
          </a:xfrm>
          <a:prstGeom prst="rect">
            <a:avLst/>
          </a:prstGeom>
          <a:noFill/>
        </p:spPr>
        <p:txBody>
          <a:bodyPr wrap="square" rtlCol="0">
            <a:spAutoFit/>
          </a:bodyPr>
          <a:lstStyle/>
          <a:p>
            <a:pPr defTabSz="685800">
              <a:buClrTx/>
            </a:pPr>
            <a:r>
              <a:rPr lang="en-US" sz="900" kern="1200" dirty="0">
                <a:solidFill>
                  <a:prstClr val="black"/>
                </a:solidFill>
                <a:latin typeface="Trebuchet MS" panose="020B0603020202020204"/>
                <a:ea typeface="+mn-ea"/>
                <a:cs typeface="+mn-cs"/>
              </a:rPr>
              <a:t>DATABASE</a:t>
            </a:r>
          </a:p>
        </p:txBody>
      </p:sp>
      <p:sp>
        <p:nvSpPr>
          <p:cNvPr id="9" name="Title 1"/>
          <p:cNvSpPr>
            <a:spLocks noGrp="1"/>
          </p:cNvSpPr>
          <p:nvPr>
            <p:ph type="title" idx="4294967295"/>
          </p:nvPr>
        </p:nvSpPr>
        <p:spPr>
          <a:xfrm>
            <a:off x="0" y="609600"/>
            <a:ext cx="6446838" cy="1320800"/>
          </a:xfrm>
        </p:spPr>
        <p:txBody>
          <a:bodyPr/>
          <a:lstStyle/>
          <a:p>
            <a:r>
              <a:rPr lang="en-US" dirty="0"/>
              <a:t>Structured Features</a:t>
            </a:r>
          </a:p>
        </p:txBody>
      </p:sp>
    </p:spTree>
    <p:extLst>
      <p:ext uri="{BB962C8B-B14F-4D97-AF65-F5344CB8AC3E}">
        <p14:creationId xmlns:p14="http://schemas.microsoft.com/office/powerpoint/2010/main" val="7969965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944" y="3208239"/>
            <a:ext cx="2905352" cy="830997"/>
          </a:xfrm>
          <a:prstGeom prst="rect">
            <a:avLst/>
          </a:prstGeom>
          <a:noFill/>
          <a:ln>
            <a:solidFill>
              <a:schemeClr val="tx1"/>
            </a:solidFill>
          </a:ln>
        </p:spPr>
        <p:txBody>
          <a:bodyPr wrap="square" rtlCol="0">
            <a:spAutoFit/>
          </a:bodyPr>
          <a:lstStyle/>
          <a:p>
            <a:r>
              <a:rPr lang="en-US" sz="2400" dirty="0"/>
              <a:t>FEATURE VECTORS</a:t>
            </a:r>
          </a:p>
        </p:txBody>
      </p:sp>
      <p:sp>
        <p:nvSpPr>
          <p:cNvPr id="5" name="TextBox 4"/>
          <p:cNvSpPr txBox="1"/>
          <p:nvPr/>
        </p:nvSpPr>
        <p:spPr>
          <a:xfrm>
            <a:off x="4498346" y="1961175"/>
            <a:ext cx="3234519" cy="830997"/>
          </a:xfrm>
          <a:prstGeom prst="rect">
            <a:avLst/>
          </a:prstGeom>
          <a:noFill/>
          <a:ln>
            <a:solidFill>
              <a:schemeClr val="tx1"/>
            </a:solidFill>
          </a:ln>
        </p:spPr>
        <p:txBody>
          <a:bodyPr wrap="square" rtlCol="0">
            <a:spAutoFit/>
          </a:bodyPr>
          <a:lstStyle/>
          <a:p>
            <a:r>
              <a:rPr lang="en-US" sz="2400" dirty="0"/>
              <a:t>LOGISTIC REGRESSION</a:t>
            </a:r>
          </a:p>
        </p:txBody>
      </p:sp>
      <p:sp>
        <p:nvSpPr>
          <p:cNvPr id="6" name="TextBox 5"/>
          <p:cNvSpPr txBox="1"/>
          <p:nvPr/>
        </p:nvSpPr>
        <p:spPr>
          <a:xfrm>
            <a:off x="4498346" y="3208238"/>
            <a:ext cx="3910083" cy="830997"/>
          </a:xfrm>
          <a:prstGeom prst="rect">
            <a:avLst/>
          </a:prstGeom>
          <a:noFill/>
          <a:ln>
            <a:solidFill>
              <a:schemeClr val="tx1"/>
            </a:solidFill>
          </a:ln>
        </p:spPr>
        <p:txBody>
          <a:bodyPr wrap="square" rtlCol="0">
            <a:spAutoFit/>
          </a:bodyPr>
          <a:lstStyle/>
          <a:p>
            <a:r>
              <a:rPr lang="en-US" sz="2400" dirty="0"/>
              <a:t>SUPPORT VECTOR MACHINE</a:t>
            </a:r>
          </a:p>
        </p:txBody>
      </p:sp>
      <p:sp>
        <p:nvSpPr>
          <p:cNvPr id="7" name="TextBox 6"/>
          <p:cNvSpPr txBox="1"/>
          <p:nvPr/>
        </p:nvSpPr>
        <p:spPr>
          <a:xfrm>
            <a:off x="4498347" y="4677079"/>
            <a:ext cx="3019567" cy="461665"/>
          </a:xfrm>
          <a:prstGeom prst="rect">
            <a:avLst/>
          </a:prstGeom>
          <a:noFill/>
          <a:ln>
            <a:solidFill>
              <a:schemeClr val="tx1"/>
            </a:solidFill>
          </a:ln>
        </p:spPr>
        <p:txBody>
          <a:bodyPr wrap="square" rtlCol="0">
            <a:spAutoFit/>
          </a:bodyPr>
          <a:lstStyle/>
          <a:p>
            <a:r>
              <a:rPr lang="en-US" sz="2400" dirty="0"/>
              <a:t>DECISION TREES</a:t>
            </a:r>
          </a:p>
        </p:txBody>
      </p:sp>
      <p:sp>
        <p:nvSpPr>
          <p:cNvPr id="8" name="Right Arrow 7"/>
          <p:cNvSpPr/>
          <p:nvPr/>
        </p:nvSpPr>
        <p:spPr>
          <a:xfrm rot="19445357">
            <a:off x="3137698" y="2384215"/>
            <a:ext cx="996492" cy="587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ight Arrow 8"/>
          <p:cNvSpPr/>
          <p:nvPr/>
        </p:nvSpPr>
        <p:spPr>
          <a:xfrm>
            <a:off x="3308372" y="3133710"/>
            <a:ext cx="996492" cy="587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ight Arrow 9"/>
          <p:cNvSpPr/>
          <p:nvPr/>
        </p:nvSpPr>
        <p:spPr>
          <a:xfrm rot="1838014">
            <a:off x="3237634" y="3968170"/>
            <a:ext cx="996492" cy="587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7092507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Theme">
  <a:themeElements>
    <a:clrScheme name="Optum Digital">
      <a:dk1>
        <a:srgbClr val="55565A"/>
      </a:dk1>
      <a:lt1>
        <a:srgbClr val="FFFFFF"/>
      </a:lt1>
      <a:dk2>
        <a:srgbClr val="55565A"/>
      </a:dk2>
      <a:lt2>
        <a:srgbClr val="EEECE1"/>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520</Words>
  <Application>Microsoft Office PowerPoint</Application>
  <PresentationFormat>On-screen Show (4:3)</PresentationFormat>
  <Paragraphs>54</Paragraphs>
  <Slides>10</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Noto Sans Symbols</vt:lpstr>
      <vt:lpstr>Trebuchet MS</vt:lpstr>
      <vt:lpstr>Office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Structured Features</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Devdarshan .</dc:creator>
  <cp:lastModifiedBy>Devdarshan .</cp:lastModifiedBy>
  <cp:revision>7</cp:revision>
  <dcterms:modified xsi:type="dcterms:W3CDTF">2019-11-07T12:50:25Z</dcterms:modified>
</cp:coreProperties>
</file>