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718" r:id="rId3"/>
    <p:sldId id="861" r:id="rId4"/>
    <p:sldId id="719" r:id="rId5"/>
    <p:sldId id="721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720" r:id="rId19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6D7"/>
    <a:srgbClr val="519EC1"/>
    <a:srgbClr val="F68426"/>
    <a:srgbClr val="C75F09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>
        <p:scale>
          <a:sx n="98" d="100"/>
          <a:sy n="98" d="100"/>
        </p:scale>
        <p:origin x="-2154" y="-324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903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771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655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450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1664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0771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235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8459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09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479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456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2019.12.11</a:t>
            </a: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Handyflow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PAL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메뉴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관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5.1.2.11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2139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HTML </a:t>
            </a: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 조회 방식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Main Menu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5.0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이전 방식으로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서버에서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HTML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전체을 받아서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</a:p>
          <a:p>
            <a:pPr lvl="1">
              <a:buNone/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화면에 표시하는 방식임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common.js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Ajax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호출 방식으로 데이터를 서버에서 수신 받지만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HTML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전체를 </a:t>
            </a:r>
            <a:r>
              <a:rPr lang="ko-KR" altLang="en-US" sz="18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수신받으므로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개선의 필요가 있음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17071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JSON </a:t>
            </a: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 조회 방식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PAL5.0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조회 방식은 서버에서 </a:t>
            </a:r>
            <a:r>
              <a:rPr lang="en-US" altLang="ko-KR" sz="18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JSon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Data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받아서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Dom Element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</a:t>
            </a:r>
            <a:r>
              <a:rPr lang="ko-KR" altLang="en-US" sz="18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생성후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</a:p>
          <a:p>
            <a:pPr lvl="1">
              <a:buNone/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화면에 출력하는 방식임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/WEB-INF/view/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폴더 하위의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JSP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들은 해당 방식으로 구성됨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신규메뉴 등록 방법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8504" y="1628800"/>
            <a:ext cx="8928992" cy="4980210"/>
            <a:chOff x="4088904" y="2708920"/>
            <a:chExt cx="5328592" cy="397209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8904" y="2924944"/>
              <a:ext cx="5328592" cy="3756074"/>
            </a:xfrm>
            <a:prstGeom prst="rect">
              <a:avLst/>
            </a:prstGeom>
            <a:no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4088904" y="2708920"/>
              <a:ext cx="1872208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menu_default.xml</a:t>
              </a:r>
              <a:endParaRPr lang="ko-KR" altLang="en-US" sz="12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8504" y="1196752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default_menu.xml </a:t>
            </a:r>
            <a:r>
              <a:rPr lang="ko-KR" altLang="en-US" sz="1400" dirty="0" smtClean="0">
                <a:latin typeface="+mn-ea"/>
              </a:rPr>
              <a:t>에 신규 메뉴 정보를 입력한다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2852936"/>
            <a:ext cx="81369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700808"/>
            <a:ext cx="7591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신규메뉴 등록 방법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196752"/>
            <a:ext cx="556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bwres_ko.xml </a:t>
            </a:r>
            <a:r>
              <a:rPr lang="ko-KR" altLang="en-US" sz="1400" dirty="0" smtClean="0">
                <a:latin typeface="+mn-ea"/>
              </a:rPr>
              <a:t>에 메뉴 명칭에 대한 추가 리소스 정보를 입력합니다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544" y="2276872"/>
            <a:ext cx="54006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0512" y="2996952"/>
            <a:ext cx="4472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사용할 명칭이 있는 경우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추가를 하지 않아도 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신규메뉴 등록 방법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196752"/>
            <a:ext cx="7556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defaullt_menu.xml 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MENU </a:t>
            </a:r>
            <a:r>
              <a:rPr lang="ko-KR" altLang="en-US" sz="1400" dirty="0" smtClean="0">
                <a:latin typeface="+mn-ea"/>
              </a:rPr>
              <a:t>를 정상적으로 추가하면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메뉴 권한 등록 화면에서 조회됩니다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latin typeface="+mn-ea"/>
              </a:rPr>
              <a:t>단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권한 정보입력 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저장시</a:t>
            </a:r>
            <a:r>
              <a:rPr lang="en-US" altLang="ko-KR" sz="1400" dirty="0" smtClean="0">
                <a:latin typeface="+mn-ea"/>
              </a:rPr>
              <a:t>, DB </a:t>
            </a:r>
            <a:r>
              <a:rPr lang="ko-KR" altLang="en-US" sz="1400" dirty="0" smtClean="0">
                <a:latin typeface="+mn-ea"/>
              </a:rPr>
              <a:t>정보가 없으므로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에러가 발생합니다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988840"/>
            <a:ext cx="7321302" cy="372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신규메뉴 등록 방법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196752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아래 테이블 순으로 </a:t>
            </a:r>
            <a:r>
              <a:rPr lang="en-US" altLang="ko-KR" sz="1400" dirty="0" smtClean="0">
                <a:latin typeface="+mn-ea"/>
              </a:rPr>
              <a:t>DB </a:t>
            </a:r>
            <a:r>
              <a:rPr lang="ko-KR" altLang="en-US" sz="1400" dirty="0" smtClean="0">
                <a:latin typeface="+mn-ea"/>
              </a:rPr>
              <a:t>정보를 입력합니다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8504" y="1772816"/>
            <a:ext cx="6267450" cy="749424"/>
            <a:chOff x="632520" y="2420888"/>
            <a:chExt cx="6267450" cy="74942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520" y="2636912"/>
              <a:ext cx="62674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632520" y="2420888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PAL_SYSREFPGM</a:t>
              </a:r>
              <a:endParaRPr lang="ko-KR" altLang="en-US" sz="12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8504" y="2708920"/>
            <a:ext cx="2505075" cy="1101849"/>
            <a:chOff x="3296816" y="4581128"/>
            <a:chExt cx="2505075" cy="1101849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6816" y="4797152"/>
              <a:ext cx="250507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3296816" y="4581128"/>
              <a:ext cx="2304256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/>
                <a:t>PAL_AuthorGroupFunction</a:t>
              </a:r>
              <a:endParaRPr lang="ko-KR" altLang="en-US" sz="12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88504" y="4149080"/>
            <a:ext cx="7524750" cy="606549"/>
            <a:chOff x="632520" y="2348880"/>
            <a:chExt cx="7524750" cy="60654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520" y="2564904"/>
              <a:ext cx="7524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632520" y="2348880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PAL_MENU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PAL </a:t>
            </a:r>
            <a:r>
              <a:rPr lang="ko-KR" altLang="en-US" dirty="0" smtClean="0"/>
              <a:t>메뉴 링크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신규메뉴 등록 방법</a:t>
            </a:r>
            <a:endParaRPr lang="en-US" altLang="ko-KR" sz="1800" b="1" u="sng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buNone/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196752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메뉴 관리자 화면에서 권한을 등록합니다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556792"/>
            <a:ext cx="7321302" cy="372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60512" y="5229200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메뉴 권한 테이블에 정보가 등록됩니다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16896" y="5229200"/>
            <a:ext cx="4248472" cy="911349"/>
            <a:chOff x="704528" y="3429000"/>
            <a:chExt cx="4248472" cy="911349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528" y="3645024"/>
              <a:ext cx="4248472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704528" y="3429000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PAL_MENUAUTHOR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제개정</a:t>
            </a:r>
            <a:r>
              <a:rPr lang="ko-KR" altLang="en-US" dirty="0" smtClean="0"/>
              <a:t> 이력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변경 이력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6415725"/>
              </p:ext>
            </p:extLst>
          </p:nvPr>
        </p:nvGraphicFramePr>
        <p:xfrm>
          <a:off x="560512" y="1268760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작성일자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2019.12.11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2019.12.17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신규 메뉴 추가 방법 추가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메뉴 파일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440832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n-ea"/>
                <a:cs typeface="+mj-cs"/>
              </a:rPr>
              <a:t>PAL </a:t>
            </a:r>
            <a:r>
              <a:rPr lang="ko-KR" altLang="en-US" sz="2000" b="1" dirty="0" smtClean="0">
                <a:latin typeface="+mn-ea"/>
                <a:cs typeface="+mj-cs"/>
              </a:rPr>
              <a:t>메뉴 </a:t>
            </a:r>
            <a:r>
              <a:rPr lang="en-US" altLang="ko-KR" sz="2000" b="1" dirty="0" smtClean="0">
                <a:latin typeface="+mn-ea"/>
                <a:cs typeface="+mj-cs"/>
              </a:rPr>
              <a:t>Data </a:t>
            </a:r>
            <a:r>
              <a:rPr lang="ko-KR" altLang="en-US" sz="2000" b="1" dirty="0" smtClean="0">
                <a:latin typeface="+mn-ea"/>
                <a:cs typeface="+mj-cs"/>
              </a:rPr>
              <a:t>구조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j-lt"/>
                <a:ea typeface="+mj-ea"/>
                <a:cs typeface="+mj-cs"/>
              </a:rPr>
              <a:t>PAL </a:t>
            </a:r>
            <a:r>
              <a:rPr lang="ko-KR" altLang="en-US" sz="2000" b="1" dirty="0" smtClean="0">
                <a:latin typeface="+mj-lt"/>
                <a:ea typeface="+mj-ea"/>
                <a:cs typeface="+mj-cs"/>
              </a:rPr>
              <a:t>메뉴링크 처리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메뉴 파일 로딩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메뉴 파일 속성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Table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메뉴 조회 </a:t>
            </a:r>
            <a:r>
              <a:rPr lang="en-US" altLang="ko-KR" dirty="0" smtClean="0"/>
              <a:t>SQL</a:t>
            </a:r>
          </a:p>
          <a:p>
            <a:pPr algn="l">
              <a:lnSpc>
                <a:spcPct val="130000"/>
              </a:lnSpc>
            </a:pP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Html </a:t>
            </a:r>
            <a:r>
              <a:rPr lang="ko-KR" altLang="en-US" sz="1600" b="1" dirty="0" smtClean="0">
                <a:latin typeface="+mn-ea"/>
                <a:cs typeface="+mj-cs"/>
              </a:rPr>
              <a:t>데이터 조회 방식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</a:t>
            </a:r>
            <a:r>
              <a:rPr lang="en-US" altLang="ko-KR" sz="1600" b="1" dirty="0" err="1" smtClean="0">
                <a:latin typeface="+mn-ea"/>
              </a:rPr>
              <a:t>JSon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조회 방식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신규 메뉴 등록 방법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772816"/>
            <a:ext cx="6296025" cy="26574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PAL </a:t>
            </a:r>
            <a:r>
              <a:rPr lang="ko-KR" altLang="en-US" dirty="0" smtClean="0"/>
              <a:t>메뉴 파일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915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파일 초기 로딩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(menu_default.xml)</a:t>
            </a:r>
          </a:p>
          <a:p>
            <a:pPr lvl="1"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메뉴화일은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초기 메뉴 구조에 대한 정보를 가지고 있으며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WAS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시작할 때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초기에 로딩을 함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파일 정보 구조와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권한 구조를 가지고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권한 별 메뉴 제어가 가능하도록 설계됨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904" y="2924944"/>
            <a:ext cx="5328592" cy="375607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0472" y="1556792"/>
            <a:ext cx="136815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web.xml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4088904" y="2708920"/>
            <a:ext cx="1872208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menu_default.xml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PAL </a:t>
            </a:r>
            <a:r>
              <a:rPr lang="ko-KR" altLang="en-US" dirty="0" smtClean="0"/>
              <a:t>메뉴 파일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915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파일 속성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MENUGROUPMENUITEM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구조로 구성됨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ID&lt;DISPTYPE,NAME,LABEL,URL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정보의 속성을 가짐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8504" y="1700808"/>
            <a:ext cx="8928992" cy="4980210"/>
            <a:chOff x="4088904" y="2708920"/>
            <a:chExt cx="5328592" cy="397209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8904" y="2924944"/>
              <a:ext cx="5328592" cy="3756074"/>
            </a:xfrm>
            <a:prstGeom prst="rect">
              <a:avLst/>
            </a:prstGeom>
            <a:no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4088904" y="2708920"/>
              <a:ext cx="1872208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menu_default.xml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512840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메뉴 파일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440832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n-ea"/>
                <a:cs typeface="+mj-cs"/>
              </a:rPr>
              <a:t>PAL </a:t>
            </a:r>
            <a:r>
              <a:rPr lang="ko-KR" altLang="en-US" sz="2000" b="1" dirty="0" smtClean="0">
                <a:latin typeface="+mn-ea"/>
                <a:cs typeface="+mj-cs"/>
              </a:rPr>
              <a:t>메뉴 </a:t>
            </a:r>
            <a:r>
              <a:rPr lang="en-US" altLang="ko-KR" sz="2000" b="1" dirty="0" smtClean="0">
                <a:latin typeface="+mn-ea"/>
                <a:cs typeface="+mj-cs"/>
              </a:rPr>
              <a:t>Data </a:t>
            </a:r>
            <a:r>
              <a:rPr lang="ko-KR" altLang="en-US" sz="2000" b="1" dirty="0" smtClean="0">
                <a:latin typeface="+mn-ea"/>
                <a:cs typeface="+mj-cs"/>
              </a:rPr>
              <a:t>구조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j-lt"/>
                <a:ea typeface="+mj-ea"/>
                <a:cs typeface="+mj-cs"/>
              </a:rPr>
              <a:t>PAL </a:t>
            </a:r>
            <a:r>
              <a:rPr lang="ko-KR" altLang="en-US" sz="2000" b="1" dirty="0" smtClean="0">
                <a:latin typeface="+mj-lt"/>
                <a:ea typeface="+mj-ea"/>
                <a:cs typeface="+mj-cs"/>
              </a:rPr>
              <a:t>메뉴링크 처리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메뉴 파일 로딩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메뉴 파일 속성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Table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메뉴 조회 </a:t>
            </a:r>
            <a:r>
              <a:rPr lang="en-US" altLang="ko-KR" dirty="0" smtClean="0"/>
              <a:t>SQL</a:t>
            </a:r>
          </a:p>
          <a:p>
            <a:pPr algn="l">
              <a:lnSpc>
                <a:spcPct val="130000"/>
              </a:lnSpc>
            </a:pP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Html </a:t>
            </a:r>
            <a:r>
              <a:rPr lang="ko-KR" altLang="en-US" sz="1600" b="1" dirty="0" smtClean="0">
                <a:latin typeface="+mn-ea"/>
                <a:cs typeface="+mj-cs"/>
              </a:rPr>
              <a:t>데이터 조회 방식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</a:t>
            </a:r>
            <a:r>
              <a:rPr lang="en-US" altLang="ko-KR" sz="1600" b="1" dirty="0" err="1" smtClean="0">
                <a:latin typeface="+mn-ea"/>
              </a:rPr>
              <a:t>JSon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조회 방식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신규 메뉴 등록 방법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PAL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915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Table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구조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구조는 프로그램관리 테이블과 권한 테이블을 참조해서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정보를 관리함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32520" y="1556792"/>
            <a:ext cx="7524750" cy="606549"/>
            <a:chOff x="632520" y="2348880"/>
            <a:chExt cx="7524750" cy="60654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520" y="2564904"/>
              <a:ext cx="7524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632520" y="2348880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PAL_MENU</a:t>
              </a:r>
              <a:endParaRPr lang="ko-KR" altLang="en-US" sz="12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80792" y="2492896"/>
            <a:ext cx="6267450" cy="749424"/>
            <a:chOff x="632520" y="2420888"/>
            <a:chExt cx="6267450" cy="7494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20" y="2636912"/>
              <a:ext cx="62674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632520" y="2420888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PAL_SYSREFPGM</a:t>
              </a:r>
              <a:endParaRPr lang="ko-KR" altLang="en-US" sz="12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0512" y="3501008"/>
            <a:ext cx="4248472" cy="911349"/>
            <a:chOff x="704528" y="3429000"/>
            <a:chExt cx="4248472" cy="91134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528" y="3645024"/>
              <a:ext cx="4248472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704528" y="3429000"/>
              <a:ext cx="2016224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PAL_MENUAUTHOR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817096" y="3717032"/>
            <a:ext cx="2505075" cy="1101849"/>
            <a:chOff x="3296816" y="4581128"/>
            <a:chExt cx="2505075" cy="110184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96816" y="4797152"/>
              <a:ext cx="250507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3296816" y="4581128"/>
              <a:ext cx="2304256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/>
                <a:t>PAL_AuthorGroupFunction</a:t>
              </a:r>
              <a:endParaRPr lang="ko-KR" altLang="en-US" sz="12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48944" y="5157192"/>
            <a:ext cx="2952750" cy="1139949"/>
            <a:chOff x="5745088" y="5157192"/>
            <a:chExt cx="2952750" cy="1139949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45088" y="5373216"/>
              <a:ext cx="295275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5745088" y="5157192"/>
              <a:ext cx="2304256" cy="2160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/>
                <a:t>PAL_AuthorGroup</a:t>
              </a:r>
              <a:endParaRPr lang="ko-KR" altLang="en-US" sz="1200" b="1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flipH="1" flipV="1">
            <a:off x="6177136" y="4509120"/>
            <a:ext cx="288032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4016896" y="2996952"/>
            <a:ext cx="3312368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288704" y="2060848"/>
            <a:ext cx="1656184" cy="7920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920552" y="1988840"/>
            <a:ext cx="72008" cy="20882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856656" y="5085184"/>
            <a:ext cx="1296144" cy="1296144"/>
          </a:xfrm>
          <a:prstGeom prst="ellipse">
            <a:avLst/>
          </a:prstGeom>
          <a:blipFill>
            <a:blip r:embed="rId7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사용자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cxnSp>
        <p:nvCxnSpPr>
          <p:cNvPr id="35" name="구부러진 연결선 34"/>
          <p:cNvCxnSpPr>
            <a:stCxn id="33" idx="6"/>
            <a:endCxn id="2054" idx="1"/>
          </p:cNvCxnSpPr>
          <p:nvPr/>
        </p:nvCxnSpPr>
        <p:spPr>
          <a:xfrm>
            <a:off x="3152800" y="5733256"/>
            <a:ext cx="1296144" cy="10192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3" idx="2"/>
          </p:cNvCxnSpPr>
          <p:nvPr/>
        </p:nvCxnSpPr>
        <p:spPr>
          <a:xfrm rot="10800000">
            <a:off x="1496616" y="4437112"/>
            <a:ext cx="360040" cy="129614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PAL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4"/>
            <a:ext cx="9066212" cy="9150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조회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SQL</a:t>
            </a:r>
          </a:p>
          <a:p>
            <a:pPr lvl="1"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구조는 프로그램관리 테이블과 권한 테이블을 참조해서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메뉴 정보를 관리함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84784"/>
            <a:ext cx="92890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2432720" y="1700808"/>
            <a:ext cx="5832648" cy="10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top.jsp </a:t>
            </a:r>
            <a:r>
              <a:rPr lang="ko-KR" altLang="en-US" sz="1200" b="1" dirty="0" smtClean="0"/>
              <a:t>에서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해당 모듈을 호출하면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조회 </a:t>
            </a:r>
            <a:r>
              <a:rPr lang="en-US" altLang="ko-KR" sz="1200" b="1" dirty="0" smtClean="0"/>
              <a:t>SQL </a:t>
            </a:r>
            <a:r>
              <a:rPr lang="ko-KR" altLang="en-US" sz="1200" b="1" dirty="0" smtClean="0"/>
              <a:t>이 수행됨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pPr>
              <a:buFont typeface="Wingdings"/>
              <a:buChar char="à"/>
            </a:pPr>
            <a:r>
              <a:rPr lang="en-US" altLang="ko-KR" sz="1200" dirty="0" err="1" smtClean="0"/>
              <a:t>menuAllListByAuth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menuDAO.loadSubMenus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deptid</a:t>
            </a:r>
            <a:r>
              <a:rPr lang="en-US" altLang="ko-KR" sz="1200" dirty="0" smtClean="0"/>
              <a:t>);</a:t>
            </a:r>
          </a:p>
          <a:p>
            <a:pPr>
              <a:buFont typeface="Wingdings"/>
              <a:buChar char="à"/>
            </a:pPr>
            <a:r>
              <a:rPr lang="ko-KR" altLang="en-US" sz="1200" b="1" dirty="0" smtClean="0"/>
              <a:t>앞장의 구조와 같이 테이블을 조회함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메뉴 파일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440832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n-ea"/>
                <a:cs typeface="+mj-cs"/>
              </a:rPr>
              <a:t>PAL </a:t>
            </a:r>
            <a:r>
              <a:rPr lang="ko-KR" altLang="en-US" sz="2000" b="1" dirty="0" smtClean="0">
                <a:latin typeface="+mn-ea"/>
                <a:cs typeface="+mj-cs"/>
              </a:rPr>
              <a:t>메뉴 </a:t>
            </a:r>
            <a:r>
              <a:rPr lang="en-US" altLang="ko-KR" sz="2000" b="1" dirty="0" smtClean="0">
                <a:latin typeface="+mn-ea"/>
                <a:cs typeface="+mj-cs"/>
              </a:rPr>
              <a:t>Data </a:t>
            </a:r>
            <a:r>
              <a:rPr lang="ko-KR" altLang="en-US" sz="2000" b="1" dirty="0" smtClean="0">
                <a:latin typeface="+mn-ea"/>
                <a:cs typeface="+mj-cs"/>
              </a:rPr>
              <a:t>구조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j-lt"/>
                <a:ea typeface="+mj-ea"/>
                <a:cs typeface="+mj-cs"/>
              </a:rPr>
              <a:t>PAL </a:t>
            </a:r>
            <a:r>
              <a:rPr lang="ko-KR" altLang="en-US" sz="2000" b="1" dirty="0" smtClean="0">
                <a:latin typeface="+mj-lt"/>
                <a:ea typeface="+mj-ea"/>
                <a:cs typeface="+mj-cs"/>
              </a:rPr>
              <a:t>메뉴링크 처리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메뉴 파일 로딩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메뉴 파일 속성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Table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메뉴 조회 </a:t>
            </a:r>
            <a:r>
              <a:rPr lang="en-US" altLang="ko-KR" dirty="0" smtClean="0"/>
              <a:t>SQL</a:t>
            </a:r>
          </a:p>
          <a:p>
            <a:pPr algn="l">
              <a:lnSpc>
                <a:spcPct val="130000"/>
              </a:lnSpc>
            </a:pP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Html </a:t>
            </a:r>
            <a:r>
              <a:rPr lang="ko-KR" altLang="en-US" sz="1600" b="1" dirty="0" smtClean="0">
                <a:latin typeface="+mn-ea"/>
                <a:cs typeface="+mj-cs"/>
              </a:rPr>
              <a:t>데이터 조회 방식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</a:t>
            </a:r>
            <a:r>
              <a:rPr lang="en-US" altLang="ko-KR" sz="1600" b="1" dirty="0" err="1" smtClean="0">
                <a:latin typeface="+mn-ea"/>
              </a:rPr>
              <a:t>JSon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조회 방식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신규 메뉴 등록 방법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48894</TotalTime>
  <Words>519</Words>
  <Application>Microsoft Office PowerPoint</Application>
  <PresentationFormat>A4 용지(210x297mm)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1_Office 테마</vt:lpstr>
      <vt:lpstr>PAL 메뉴 관리 ver. 5.1.2.11</vt:lpstr>
      <vt:lpstr>제개정 이력</vt:lpstr>
      <vt:lpstr>슬라이드 3</vt:lpstr>
      <vt:lpstr>1. PAL 메뉴 파일 분석</vt:lpstr>
      <vt:lpstr>1. PAL 메뉴 파일 분석</vt:lpstr>
      <vt:lpstr>슬라이드 6</vt:lpstr>
      <vt:lpstr>2. PAL 메뉴 Data 구조</vt:lpstr>
      <vt:lpstr>2. PAL 메뉴 Data 구조</vt:lpstr>
      <vt:lpstr>슬라이드 9</vt:lpstr>
      <vt:lpstr>3. PAL 메뉴 링크 처리</vt:lpstr>
      <vt:lpstr>3. PAL 메뉴 링크 처리</vt:lpstr>
      <vt:lpstr>3. PAL 메뉴 링크 처리</vt:lpstr>
      <vt:lpstr>3. PAL 메뉴 링크 처리</vt:lpstr>
      <vt:lpstr>3. PAL 메뉴 링크 처리</vt:lpstr>
      <vt:lpstr>3. PAL 메뉴 링크 처리</vt:lpstr>
      <vt:lpstr>3. PAL 메뉴 링크 처리</vt:lpstr>
      <vt:lpstr>슬라이드 17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PAL</cp:lastModifiedBy>
  <cp:revision>3943</cp:revision>
  <cp:lastPrinted>2013-12-11T05:58:45Z</cp:lastPrinted>
  <dcterms:created xsi:type="dcterms:W3CDTF">2009-07-06T04:43:43Z</dcterms:created>
  <dcterms:modified xsi:type="dcterms:W3CDTF">2019-12-17T08:52:21Z</dcterms:modified>
</cp:coreProperties>
</file>