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17"/>
  </p:notesMasterIdLst>
  <p:handoutMasterIdLst>
    <p:handoutMasterId r:id="rId18"/>
  </p:handoutMasterIdLst>
  <p:sldIdLst>
    <p:sldId id="718" r:id="rId3"/>
    <p:sldId id="861" r:id="rId4"/>
    <p:sldId id="719" r:id="rId5"/>
    <p:sldId id="721" r:id="rId6"/>
    <p:sldId id="863" r:id="rId7"/>
    <p:sldId id="864" r:id="rId8"/>
    <p:sldId id="847" r:id="rId9"/>
    <p:sldId id="865" r:id="rId10"/>
    <p:sldId id="866" r:id="rId11"/>
    <p:sldId id="867" r:id="rId12"/>
    <p:sldId id="868" r:id="rId13"/>
    <p:sldId id="869" r:id="rId14"/>
    <p:sldId id="870" r:id="rId15"/>
    <p:sldId id="720" r:id="rId16"/>
  </p:sldIdLst>
  <p:sldSz cx="9906000" cy="6858000" type="A4"/>
  <p:notesSz cx="6794500" cy="9931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19EC1"/>
    <a:srgbClr val="F68426"/>
    <a:srgbClr val="C75F09"/>
    <a:srgbClr val="E9E6D7"/>
    <a:srgbClr val="6C3B0A"/>
    <a:srgbClr val="BC5908"/>
    <a:srgbClr val="9CBC5C"/>
    <a:srgbClr val="58643A"/>
    <a:srgbClr val="F2F6EA"/>
    <a:srgbClr val="F68B3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9" autoAdjust="0"/>
    <p:restoredTop sz="93948" autoAdjust="0"/>
  </p:normalViewPr>
  <p:slideViewPr>
    <p:cSldViewPr>
      <p:cViewPr>
        <p:scale>
          <a:sx n="98" d="100"/>
          <a:sy n="98" d="100"/>
        </p:scale>
        <p:origin x="-2154" y="-324"/>
      </p:cViewPr>
      <p:guideLst>
        <p:guide orient="horz" pos="1797"/>
        <p:guide orient="horz" pos="2296"/>
        <p:guide orient="horz" pos="799"/>
        <p:guide pos="217"/>
        <p:guide pos="353"/>
        <p:guide pos="60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72" y="-84"/>
      </p:cViewPr>
      <p:guideLst>
        <p:guide orient="horz" pos="3129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024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7890" y="0"/>
            <a:ext cx="2945024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A2D0E-C9E9-4F42-88CF-8661D84DDC3B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2687"/>
            <a:ext cx="2945024" cy="497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7890" y="9432687"/>
            <a:ext cx="2945024" cy="497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D198E-8E2B-4CCA-8128-91FC0906A5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91448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4"/>
            <a:ext cx="2944814" cy="497364"/>
          </a:xfrm>
          <a:prstGeom prst="rect">
            <a:avLst/>
          </a:prstGeom>
        </p:spPr>
        <p:txBody>
          <a:bodyPr vert="horz" lIns="91083" tIns="45540" rIns="91083" bIns="4554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105" y="4"/>
            <a:ext cx="2944814" cy="497364"/>
          </a:xfrm>
          <a:prstGeom prst="rect">
            <a:avLst/>
          </a:prstGeom>
        </p:spPr>
        <p:txBody>
          <a:bodyPr vert="horz" lIns="91083" tIns="45540" rIns="91083" bIns="45540" rtlCol="0"/>
          <a:lstStyle>
            <a:lvl1pPr algn="r">
              <a:defRPr sz="1200"/>
            </a:lvl1pPr>
          </a:lstStyle>
          <a:p>
            <a:fld id="{FE1F59EF-3084-4EFC-8581-C361818DC07F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744538"/>
            <a:ext cx="537845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83" tIns="45540" rIns="91083" bIns="4554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7817"/>
            <a:ext cx="5435600" cy="4468335"/>
          </a:xfrm>
          <a:prstGeom prst="rect">
            <a:avLst/>
          </a:prstGeom>
        </p:spPr>
        <p:txBody>
          <a:bodyPr vert="horz" lIns="91083" tIns="45540" rIns="91083" bIns="4554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2449"/>
            <a:ext cx="2944814" cy="497364"/>
          </a:xfrm>
          <a:prstGeom prst="rect">
            <a:avLst/>
          </a:prstGeom>
        </p:spPr>
        <p:txBody>
          <a:bodyPr vert="horz" lIns="91083" tIns="45540" rIns="91083" bIns="4554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105" y="9432449"/>
            <a:ext cx="2944814" cy="497364"/>
          </a:xfrm>
          <a:prstGeom prst="rect">
            <a:avLst/>
          </a:prstGeom>
        </p:spPr>
        <p:txBody>
          <a:bodyPr vert="horz" lIns="91083" tIns="45540" rIns="91083" bIns="45540" rtlCol="0" anchor="b"/>
          <a:lstStyle>
            <a:lvl1pPr algn="r">
              <a:defRPr sz="1200"/>
            </a:lvl1pPr>
          </a:lstStyle>
          <a:p>
            <a:fld id="{54D38A93-8000-433B-9C16-182774B2F7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70629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7751584" y="140000"/>
            <a:ext cx="1872208" cy="36004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Handyflow</a:t>
            </a:r>
            <a:endParaRPr lang="ko-KR" altLang="en-US" b="1" i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슬라이드 번호 개체 틀 13"/>
          <p:cNvSpPr txBox="1">
            <a:spLocks/>
          </p:cNvSpPr>
          <p:nvPr userDrawn="1"/>
        </p:nvSpPr>
        <p:spPr>
          <a:xfrm>
            <a:off x="7552839" y="6514788"/>
            <a:ext cx="2311400" cy="373830"/>
          </a:xfrm>
          <a:prstGeom prst="rect">
            <a:avLst/>
          </a:prstGeom>
        </p:spPr>
        <p:txBody>
          <a:bodyPr vert="horz" lIns="107241" tIns="53620" rIns="107241" bIns="53620" rtlCol="0" anchor="ctr"/>
          <a:lstStyle>
            <a:lvl1pPr>
              <a:defRPr sz="9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marR="0" lvl="0" indent="0" algn="r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069716-3ECB-4E57-BE17-8EDCA49107CD}" type="slidenum">
              <a:rPr kumimoji="0" lang="ko-KR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07240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9903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2406" y="88832"/>
            <a:ext cx="8915400" cy="50006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맑은 고딕 </a:t>
            </a:r>
            <a:r>
              <a:rPr lang="en-US" altLang="ko-KR" dirty="0" smtClean="0"/>
              <a:t>20</a:t>
            </a:r>
            <a:r>
              <a:rPr lang="ko-KR" altLang="en-US" dirty="0" smtClean="0"/>
              <a:t>포인트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95300" y="785794"/>
            <a:ext cx="8915400" cy="564360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1"/>
            <a:r>
              <a:rPr lang="ko-KR" altLang="en-US" dirty="0" smtClean="0"/>
              <a:t>맑은 고딕 </a:t>
            </a:r>
            <a:r>
              <a:rPr lang="en-US" altLang="ko-KR" dirty="0" smtClean="0"/>
              <a:t>16</a:t>
            </a:r>
            <a:r>
              <a:rPr lang="ko-KR" altLang="en-US" dirty="0" smtClean="0"/>
              <a:t>포인트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맑은 고딕 </a:t>
            </a:r>
            <a:r>
              <a:rPr lang="en-US" altLang="ko-KR" dirty="0" smtClean="0"/>
              <a:t>14</a:t>
            </a:r>
            <a:r>
              <a:rPr lang="ko-KR" altLang="en-US" dirty="0" smtClean="0"/>
              <a:t>포인트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452406" y="623734"/>
            <a:ext cx="4543200" cy="71438"/>
            <a:chOff x="452406" y="571480"/>
            <a:chExt cx="8862659" cy="71438"/>
          </a:xfrm>
        </p:grpSpPr>
        <p:sp>
          <p:nvSpPr>
            <p:cNvPr id="10" name="직사각형 9"/>
            <p:cNvSpPr/>
            <p:nvPr userDrawn="1"/>
          </p:nvSpPr>
          <p:spPr>
            <a:xfrm>
              <a:off x="452406" y="571480"/>
              <a:ext cx="885831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 userDrawn="1"/>
          </p:nvSpPr>
          <p:spPr>
            <a:xfrm>
              <a:off x="456753" y="597199"/>
              <a:ext cx="8858312" cy="457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슬라이드 번호 개체 틀 13"/>
          <p:cNvSpPr txBox="1">
            <a:spLocks/>
          </p:cNvSpPr>
          <p:nvPr userDrawn="1"/>
        </p:nvSpPr>
        <p:spPr>
          <a:xfrm>
            <a:off x="7552839" y="6514788"/>
            <a:ext cx="2311400" cy="373830"/>
          </a:xfrm>
          <a:prstGeom prst="rect">
            <a:avLst/>
          </a:prstGeom>
        </p:spPr>
        <p:txBody>
          <a:bodyPr vert="horz" lIns="107241" tIns="53620" rIns="107241" bIns="53620" rtlCol="0" anchor="ctr"/>
          <a:lstStyle>
            <a:lvl1pPr>
              <a:defRPr sz="9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marR="0" lvl="0" indent="0" algn="r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069716-3ECB-4E57-BE17-8EDCA49107CD}" type="slidenum">
              <a:rPr kumimoji="0" lang="ko-KR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07240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3771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95655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42852"/>
            <a:ext cx="8915400" cy="5000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58450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42852"/>
            <a:ext cx="8915400" cy="5000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01664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42852"/>
            <a:ext cx="8915400" cy="5000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30771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32356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38459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4488" y="192630"/>
            <a:ext cx="8915400" cy="500066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맑은 고딕 </a:t>
            </a:r>
            <a:r>
              <a:rPr lang="en-US" altLang="ko-KR" dirty="0" smtClean="0"/>
              <a:t>28</a:t>
            </a:r>
            <a:r>
              <a:rPr lang="ko-KR" altLang="en-US" dirty="0" smtClean="0"/>
              <a:t>포인트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4488" y="785794"/>
            <a:ext cx="9066212" cy="56436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1143000" indent="-228600">
              <a:buFont typeface="Wingdings" panose="05000000000000000000" pitchFamily="2" charset="2"/>
              <a:buChar char="Ø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1"/>
            <a:r>
              <a:rPr lang="ko-KR" altLang="en-US" dirty="0" smtClean="0"/>
              <a:t>맑은 고딕 </a:t>
            </a:r>
            <a:r>
              <a:rPr lang="en-US" altLang="ko-KR" dirty="0" smtClean="0"/>
              <a:t>16</a:t>
            </a:r>
            <a:r>
              <a:rPr lang="ko-KR" altLang="en-US" dirty="0" smtClean="0"/>
              <a:t>포인트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맑은 고딕 </a:t>
            </a:r>
            <a:r>
              <a:rPr lang="en-US" altLang="ko-KR" dirty="0" smtClean="0"/>
              <a:t>14</a:t>
            </a:r>
            <a:r>
              <a:rPr lang="ko-KR" altLang="en-US" dirty="0" smtClean="0"/>
              <a:t>포인트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슬라이드 번호 개체 틀 13"/>
          <p:cNvSpPr txBox="1">
            <a:spLocks/>
          </p:cNvSpPr>
          <p:nvPr userDrawn="1"/>
        </p:nvSpPr>
        <p:spPr>
          <a:xfrm>
            <a:off x="7552839" y="6537260"/>
            <a:ext cx="2311400" cy="373830"/>
          </a:xfrm>
          <a:prstGeom prst="rect">
            <a:avLst/>
          </a:prstGeom>
        </p:spPr>
        <p:txBody>
          <a:bodyPr vert="horz" lIns="107241" tIns="53620" rIns="107241" bIns="53620" rtlCol="0" anchor="ctr"/>
          <a:lstStyle>
            <a:lvl1pPr>
              <a:defRPr sz="9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marR="0" lvl="0" indent="0" algn="r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069716-3ECB-4E57-BE17-8EDCA49107CD}" type="slidenum">
              <a:rPr kumimoji="0" lang="ko-KR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07240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45309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42852"/>
            <a:ext cx="8915400" cy="5000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78479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44568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7751584" y="140000"/>
            <a:ext cx="1872208" cy="36004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Handyflow</a:t>
            </a:r>
            <a:endParaRPr lang="ko-KR" altLang="en-US" b="1" i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142852"/>
            <a:ext cx="891540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바닥글 개체 틀 14"/>
          <p:cNvSpPr txBox="1">
            <a:spLocks/>
          </p:cNvSpPr>
          <p:nvPr/>
        </p:nvSpPr>
        <p:spPr>
          <a:xfrm>
            <a:off x="15900" y="6381328"/>
            <a:ext cx="3136900" cy="373830"/>
          </a:xfrm>
          <a:prstGeom prst="rect">
            <a:avLst/>
          </a:prstGeom>
        </p:spPr>
        <p:txBody>
          <a:bodyPr vert="horz" lIns="107241" tIns="53620" rIns="107241" bIns="53620" rtlCol="0" anchor="ctr"/>
          <a:lstStyle>
            <a:lvl1pPr algn="l">
              <a:defRPr sz="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HANDYSOFT, INC. –  A DASAN Group Company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5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48442" y="44624"/>
            <a:ext cx="2757558" cy="44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8115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부제목 2"/>
          <p:cNvSpPr>
            <a:spLocks noGrp="1"/>
          </p:cNvSpPr>
          <p:nvPr>
            <p:ph type="subTitle" idx="1"/>
          </p:nvPr>
        </p:nvSpPr>
        <p:spPr>
          <a:xfrm>
            <a:off x="0" y="4725144"/>
            <a:ext cx="9905999" cy="720080"/>
          </a:xfrm>
        </p:spPr>
        <p:txBody>
          <a:bodyPr>
            <a:no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2019.11.08</a:t>
            </a:r>
          </a:p>
          <a:p>
            <a:r>
              <a:rPr lang="en-US" altLang="ko-KR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Handyflow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ctrTitle"/>
          </p:nvPr>
        </p:nvSpPr>
        <p:spPr>
          <a:xfrm>
            <a:off x="-1" y="1124744"/>
            <a:ext cx="9894499" cy="2155601"/>
          </a:xfrm>
        </p:spPr>
        <p:txBody>
          <a:bodyPr>
            <a:normAutofit fontScale="90000"/>
          </a:bodyPr>
          <a:lstStyle/>
          <a:p>
            <a:r>
              <a:rPr lang="en-US" altLang="ko-KR" sz="6000" b="1" dirty="0" smtClean="0">
                <a:solidFill>
                  <a:schemeClr val="tx2"/>
                </a:solidFill>
              </a:rPr>
              <a:t>Handy PAL </a:t>
            </a:r>
            <a:r>
              <a:rPr lang="ko-KR" altLang="en-US" sz="6000" b="1" dirty="0" smtClean="0">
                <a:solidFill>
                  <a:schemeClr val="tx2"/>
                </a:solidFill>
              </a:rPr>
              <a:t>설치 </a:t>
            </a:r>
            <a:r>
              <a:rPr lang="en-US" altLang="ko-KR" sz="6000" b="1" dirty="0" smtClean="0">
                <a:solidFill>
                  <a:schemeClr val="tx2"/>
                </a:solidFill>
              </a:rPr>
              <a:t>Guide</a:t>
            </a:r>
            <a:br>
              <a:rPr lang="en-US" altLang="ko-KR" sz="6000" b="1" dirty="0" smtClean="0">
                <a:solidFill>
                  <a:schemeClr val="tx2"/>
                </a:solidFill>
              </a:rPr>
            </a:br>
            <a:r>
              <a:rPr lang="en-US" altLang="ko-KR" sz="6000" b="1" dirty="0" smtClean="0">
                <a:solidFill>
                  <a:schemeClr val="tx2"/>
                </a:solidFill>
              </a:rPr>
              <a:t>(</a:t>
            </a:r>
            <a:r>
              <a:rPr lang="ko-KR" altLang="en-US" sz="6000" b="1" dirty="0" smtClean="0">
                <a:solidFill>
                  <a:schemeClr val="tx2"/>
                </a:solidFill>
              </a:rPr>
              <a:t>조직도 연동</a:t>
            </a:r>
            <a:r>
              <a:rPr lang="en-US" altLang="ko-KR" sz="6000" b="1" dirty="0" smtClean="0">
                <a:solidFill>
                  <a:schemeClr val="tx2"/>
                </a:solidFill>
              </a:rPr>
              <a:t>)</a:t>
            </a:r>
            <a:r>
              <a:rPr lang="en-US" altLang="ko-KR" sz="3100" b="1" dirty="0" smtClean="0">
                <a:solidFill>
                  <a:schemeClr val="tx2"/>
                </a:solidFill>
              </a:rPr>
              <a:t/>
            </a:r>
            <a:br>
              <a:rPr lang="en-US" altLang="ko-KR" sz="3100" b="1" dirty="0" smtClean="0">
                <a:solidFill>
                  <a:schemeClr val="tx2"/>
                </a:solidFill>
              </a:rPr>
            </a:br>
            <a:r>
              <a:rPr lang="en-US" altLang="ko-KR" sz="3100" b="1" dirty="0" smtClean="0">
                <a:solidFill>
                  <a:schemeClr val="tx2"/>
                </a:solidFill>
              </a:rPr>
              <a:t>ver</a:t>
            </a:r>
            <a:r>
              <a:rPr lang="en-US" altLang="ko-KR" sz="3100" b="1" dirty="0" smtClean="0">
                <a:solidFill>
                  <a:schemeClr val="tx2"/>
                </a:solidFill>
              </a:rPr>
              <a:t>. 5.1.2.11</a:t>
            </a:r>
            <a:endParaRPr lang="ko-KR" altLang="en-US" sz="31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81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Configuration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dirty="0" smtClean="0">
                <a:latin typeface="+mn-ea"/>
              </a:rPr>
              <a:t>directory-properties </a:t>
            </a:r>
            <a:r>
              <a:rPr lang="ko-KR" altLang="en-US" sz="1800" b="1" dirty="0" smtClean="0">
                <a:latin typeface="+mn-ea"/>
              </a:rPr>
              <a:t>설정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2064829"/>
              </p:ext>
            </p:extLst>
          </p:nvPr>
        </p:nvGraphicFramePr>
        <p:xfrm>
          <a:off x="185736" y="1240755"/>
          <a:ext cx="9528176" cy="475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522"/>
                <a:gridCol w="2900516"/>
                <a:gridCol w="3164426"/>
                <a:gridCol w="296071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속성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1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14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{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CommunityID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}.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linkage.columns.user</a:t>
                      </a:r>
                      <a:endParaRPr lang="ko-KR" altLang="en-US" sz="100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설정값이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없을 경우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연동 </a:t>
                      </a:r>
                      <a:r>
                        <a:rPr lang="ko-KR" altLang="en-US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안함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설정값이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있으나 연동 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SQL 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 없을 경우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연동 안 함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필수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: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community_id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, name,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emp_code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dept_code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pos_name</a:t>
                      </a:r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184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15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{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CommunityID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}.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linkage.select.dept</a:t>
                      </a:r>
                      <a:endParaRPr lang="ko-KR" altLang="en-US" sz="100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u="sng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SQL</a:t>
                      </a:r>
                      <a:r>
                        <a:rPr lang="en-US" altLang="ko-KR" sz="1000" b="1" u="sng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="1" u="sng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설정 예제</a:t>
                      </a:r>
                      <a:endParaRPr lang="en-US" altLang="ko-KR" sz="1000" b="1" u="sng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001000000.linkage.select.dept=\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 SELECT '001000000'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community_id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    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d.deptname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dept_name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    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d.deptcode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dept_code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    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d.parentdeptcode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par_code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     '0'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seq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     '1' AS status,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     ''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e_mail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     ''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dept_name_eng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FROM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dept_import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d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ORDER BY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dept_name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ASC \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SELECT </a:t>
                      </a:r>
                      <a:r>
                        <a:rPr lang="ko-KR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문의 결과는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연</a:t>
                      </a:r>
                      <a:r>
                        <a:rPr lang="ko-KR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동 항목에 설정한 항목을 반드시 포함해야 한다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dirty="0" smtClean="0">
                        <a:solidFill>
                          <a:schemeClr val="dk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※ </a:t>
                      </a:r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문장의 </a:t>
                      </a:r>
                      <a:r>
                        <a:rPr lang="ko-KR" altLang="en-US" sz="1000" b="1" kern="1200" dirty="0" err="1" smtClean="0">
                          <a:solidFill>
                            <a:srgbClr val="FF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맨끝에</a:t>
                      </a:r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공백이 없도록 함</a:t>
                      </a: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.</a:t>
                      </a:r>
                      <a:endParaRPr lang="ko-KR" altLang="ko-KR" sz="1000" kern="1200" dirty="0" smtClean="0">
                        <a:solidFill>
                          <a:srgbClr val="FF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198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16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{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CommunityID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}..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linkage.select.user</a:t>
                      </a:r>
                      <a:endParaRPr lang="ko-KR" altLang="en-US" sz="100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u="sng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SQL </a:t>
                      </a:r>
                      <a:r>
                        <a:rPr lang="ko-KR" altLang="en-US" sz="1000" b="1" u="sng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설정 예제</a:t>
                      </a:r>
                      <a:endParaRPr lang="en-US" altLang="ko-KR" sz="1000" b="1" u="sng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001000000.linkage.select.user=\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SELECT '001000000'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community_id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      , u.name AS name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      ,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u.empcode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emp_code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      ,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u.deptcode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dept_code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      ,'Admin' AS 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pos_name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	  , '1' AS status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	  , 1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sec_level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	  , 0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seq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	  ,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u.empcode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link_id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	  ,'2999-12-31' AS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expiry_date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FROM </a:t>
                      </a:r>
                      <a:r>
                        <a:rPr lang="en-US" altLang="ko-KR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user_import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u \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SELECT </a:t>
                      </a:r>
                      <a:r>
                        <a:rPr lang="ko-KR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문의 결과는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연동 </a:t>
                      </a:r>
                      <a:r>
                        <a:rPr lang="ko-KR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연동 항목에 설정한 항목을 반드시 포함해야 한다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dirty="0" smtClean="0">
                        <a:solidFill>
                          <a:schemeClr val="dk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※ </a:t>
                      </a:r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문장의 </a:t>
                      </a:r>
                      <a:r>
                        <a:rPr lang="ko-KR" altLang="en-US" sz="1000" b="1" kern="1200" dirty="0" err="1" smtClean="0">
                          <a:solidFill>
                            <a:srgbClr val="FF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맨끝에</a:t>
                      </a:r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공백이 없도록 함</a:t>
                      </a: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.</a:t>
                      </a:r>
                      <a:endParaRPr lang="ko-KR" altLang="ko-KR" sz="1000" kern="1200" dirty="0" smtClean="0">
                        <a:solidFill>
                          <a:srgbClr val="FF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Configuration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dirty="0" smtClean="0">
                <a:latin typeface="+mn-ea"/>
              </a:rPr>
              <a:t>directory-web </a:t>
            </a:r>
            <a:r>
              <a:rPr lang="ko-KR" altLang="en-US" sz="1800" b="1" dirty="0" smtClean="0">
                <a:latin typeface="+mn-ea"/>
              </a:rPr>
              <a:t>설정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737" y="1158875"/>
            <a:ext cx="9528175" cy="9144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>
            <a:noAutofit/>
          </a:bodyPr>
          <a:lstStyle/>
          <a:p>
            <a:endParaRPr lang="en-US" altLang="ko-KR" sz="1200" dirty="0" smtClean="0">
              <a:latin typeface="+mn-ea"/>
            </a:endParaRPr>
          </a:p>
          <a:p>
            <a:r>
              <a:rPr lang="ko-KR" altLang="ko-KR" sz="1200" dirty="0" smtClean="0">
                <a:latin typeface="+mn-ea"/>
              </a:rPr>
              <a:t>인사</a:t>
            </a:r>
            <a:r>
              <a:rPr lang="en-US" altLang="ko-KR" sz="1200" dirty="0">
                <a:latin typeface="+mn-ea"/>
              </a:rPr>
              <a:t>DB </a:t>
            </a:r>
            <a:r>
              <a:rPr lang="ko-KR" altLang="ko-KR" sz="1200" dirty="0">
                <a:latin typeface="+mn-ea"/>
              </a:rPr>
              <a:t>연동 작업은 </a:t>
            </a:r>
            <a:r>
              <a:rPr lang="en-US" altLang="ko-KR" sz="1200" dirty="0">
                <a:latin typeface="+mn-ea"/>
              </a:rPr>
              <a:t>Directory component </a:t>
            </a:r>
            <a:r>
              <a:rPr lang="ko-KR" altLang="ko-KR" sz="1200" dirty="0">
                <a:latin typeface="+mn-ea"/>
              </a:rPr>
              <a:t>의</a:t>
            </a:r>
            <a:r>
              <a:rPr lang="en-US" altLang="ko-KR" sz="1200" dirty="0">
                <a:latin typeface="+mn-ea"/>
              </a:rPr>
              <a:t> directory-web.xml </a:t>
            </a:r>
            <a:r>
              <a:rPr lang="ko-KR" altLang="ko-KR" sz="1200" dirty="0">
                <a:latin typeface="+mn-ea"/>
              </a:rPr>
              <a:t>에 지정된 시간에 </a:t>
            </a:r>
            <a:r>
              <a:rPr lang="ko-KR" altLang="ko-KR" sz="1200" dirty="0" smtClean="0">
                <a:latin typeface="+mn-ea"/>
              </a:rPr>
              <a:t>동작</a:t>
            </a:r>
            <a:r>
              <a:rPr lang="ko-KR" altLang="en-US" sz="1200" dirty="0">
                <a:latin typeface="+mn-ea"/>
              </a:rPr>
              <a:t>됨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endParaRPr lang="ko-KR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- </a:t>
            </a:r>
            <a:r>
              <a:rPr lang="ko-KR" altLang="ko-KR" sz="1200" dirty="0">
                <a:latin typeface="+mn-ea"/>
              </a:rPr>
              <a:t>기본값은 매시</a:t>
            </a:r>
            <a:r>
              <a:rPr lang="en-US" altLang="ko-KR" sz="1200" dirty="0">
                <a:latin typeface="+mn-ea"/>
              </a:rPr>
              <a:t> 0</a:t>
            </a:r>
            <a:r>
              <a:rPr lang="ko-KR" altLang="ko-KR" sz="1200" dirty="0">
                <a:latin typeface="+mn-ea"/>
              </a:rPr>
              <a:t>분과</a:t>
            </a:r>
            <a:r>
              <a:rPr lang="en-US" altLang="ko-KR" sz="1200" dirty="0">
                <a:latin typeface="+mn-ea"/>
              </a:rPr>
              <a:t> 30</a:t>
            </a:r>
            <a:r>
              <a:rPr lang="ko-KR" altLang="ko-KR" sz="1200" dirty="0">
                <a:latin typeface="+mn-ea"/>
              </a:rPr>
              <a:t>분에 수행하도록 되어있다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- </a:t>
            </a:r>
            <a:r>
              <a:rPr lang="ko-KR" altLang="ko-KR" sz="1200" dirty="0">
                <a:latin typeface="+mn-ea"/>
              </a:rPr>
              <a:t>배치처리 간격은 연동 정책 및 </a:t>
            </a:r>
            <a:r>
              <a:rPr lang="en-US" altLang="ko-KR" sz="1200" dirty="0">
                <a:latin typeface="+mn-ea"/>
              </a:rPr>
              <a:t>Data </a:t>
            </a:r>
            <a:r>
              <a:rPr lang="ko-KR" altLang="ko-KR" sz="1200" dirty="0">
                <a:latin typeface="+mn-ea"/>
              </a:rPr>
              <a:t>양에 따라 조정해야 한다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ko-KR" sz="1200" dirty="0">
              <a:latin typeface="+mn-ea"/>
            </a:endParaRPr>
          </a:p>
          <a:p>
            <a:pPr latinLnBrk="0">
              <a:spcBef>
                <a:spcPts val="300"/>
              </a:spcBef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173038" y="2320413"/>
            <a:ext cx="9534525" cy="1128713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D3DFEE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1562100" dir="16200000" sy="-100000" rotWithShape="0">
                    <a:srgbClr val="31849B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Courier New" pitchFamily="49" charset="0"/>
              </a:rPr>
              <a:t>&lt;!--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Courier New" pitchFamily="49" charset="0"/>
              </a:rPr>
              <a:t>인사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Courier New" pitchFamily="49" charset="0"/>
              </a:rPr>
              <a:t>DB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Courier New" pitchFamily="49" charset="0"/>
              </a:rPr>
              <a:t>연동을 수행하고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Courier New" pitchFamily="49" charset="0"/>
              </a:rPr>
              <a:t>,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Courier New" pitchFamily="49" charset="0"/>
              </a:rPr>
              <a:t>batch_info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Courier New" pitchFamily="49" charset="0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Courier New" pitchFamily="49" charset="0"/>
              </a:rPr>
              <a:t>테이블의 데이터를 처리하여 </a:t>
            </a:r>
            <a:r>
              <a:rPr kumimoji="1" lang="ko-KR" altLang="en-US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Courier New" pitchFamily="49" charset="0"/>
              </a:rPr>
              <a:t>조직도에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Courier New" pitchFamily="49" charset="0"/>
              </a:rPr>
              <a:t> 반영한다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Courier New" pitchFamily="49" charset="0"/>
              </a:rPr>
              <a:t>.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Courier New" pitchFamily="49" charset="0"/>
              </a:rPr>
              <a:t> --&gt;</a:t>
            </a:r>
            <a:endParaRPr kumimoji="1" lang="en-US" altLang="ko-K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Courier New" pitchFamily="49" charset="0"/>
              </a:rPr>
              <a:t>&lt;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+mn-ea"/>
                <a:cs typeface="Courier New" pitchFamily="49" charset="0"/>
              </a:rPr>
              <a:t>bean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itchFamily="49" charset="0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+mn-ea"/>
                <a:cs typeface="Courier New" pitchFamily="49" charset="0"/>
              </a:rPr>
              <a:t>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itchFamily="49" charset="0"/>
              </a:rPr>
              <a:t>=</a:t>
            </a:r>
            <a:r>
              <a:rPr kumimoji="1" lang="en-US" altLang="ko-KR" sz="9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+mn-ea"/>
                <a:cs typeface="Courier New" pitchFamily="49" charset="0"/>
              </a:rPr>
              <a:t>"</a:t>
            </a:r>
            <a:r>
              <a:rPr kumimoji="1" lang="en-US" altLang="ko-KR" sz="900" b="0" i="1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+mn-ea"/>
                <a:cs typeface="Courier New" pitchFamily="49" charset="0"/>
              </a:rPr>
              <a:t>orgBatchJobCronTrigger</a:t>
            </a:r>
            <a:r>
              <a:rPr kumimoji="1" lang="en-US" altLang="ko-KR" sz="9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+mn-ea"/>
                <a:cs typeface="Courier New" pitchFamily="49" charset="0"/>
              </a:rPr>
              <a:t>"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itchFamily="49" charset="0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+mn-ea"/>
                <a:cs typeface="Courier New" pitchFamily="49" charset="0"/>
              </a:rPr>
              <a:t>class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itchFamily="49" charset="0"/>
              </a:rPr>
              <a:t>=</a:t>
            </a:r>
            <a:r>
              <a:rPr kumimoji="1" lang="en-US" altLang="ko-KR" sz="9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+mn-ea"/>
                <a:cs typeface="Courier New" pitchFamily="49" charset="0"/>
              </a:rPr>
              <a:t>"...</a:t>
            </a:r>
            <a:r>
              <a:rPr kumimoji="1" lang="en-US" altLang="ko-KR" sz="900" b="0" i="1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+mn-ea"/>
                <a:cs typeface="Courier New" pitchFamily="49" charset="0"/>
              </a:rPr>
              <a:t>quartz.CronTriggerBean</a:t>
            </a:r>
            <a:r>
              <a:rPr kumimoji="1" lang="en-US" altLang="ko-KR" sz="9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+mn-ea"/>
                <a:cs typeface="Courier New" pitchFamily="49" charset="0"/>
              </a:rPr>
              <a:t>"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Courier New" pitchFamily="49" charset="0"/>
              </a:rPr>
              <a:t>&gt;</a:t>
            </a:r>
            <a:endParaRPr kumimoji="1" lang="en-US" altLang="ko-K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itchFamily="49" charset="0"/>
              </a:rPr>
              <a:t>   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Courier New" pitchFamily="49" charset="0"/>
              </a:rPr>
              <a:t>&lt;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+mn-ea"/>
                <a:cs typeface="Courier New" pitchFamily="49" charset="0"/>
              </a:rPr>
              <a:t>property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itchFamily="49" charset="0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+mn-ea"/>
                <a:cs typeface="Courier New" pitchFamily="49" charset="0"/>
              </a:rPr>
              <a:t>name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itchFamily="49" charset="0"/>
              </a:rPr>
              <a:t>=</a:t>
            </a:r>
            <a:r>
              <a:rPr kumimoji="1" lang="en-US" altLang="ko-KR" sz="9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+mn-ea"/>
                <a:cs typeface="Courier New" pitchFamily="49" charset="0"/>
              </a:rPr>
              <a:t>"</a:t>
            </a:r>
            <a:r>
              <a:rPr kumimoji="1" lang="en-US" altLang="ko-KR" sz="900" b="0" i="1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+mn-ea"/>
                <a:cs typeface="Courier New" pitchFamily="49" charset="0"/>
              </a:rPr>
              <a:t>jobDetail</a:t>
            </a:r>
            <a:r>
              <a:rPr kumimoji="1" lang="en-US" altLang="ko-KR" sz="9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+mn-ea"/>
                <a:cs typeface="Courier New" pitchFamily="49" charset="0"/>
              </a:rPr>
              <a:t>"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itchFamily="49" charset="0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+mn-ea"/>
                <a:cs typeface="Courier New" pitchFamily="49" charset="0"/>
              </a:rPr>
              <a:t>ref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itchFamily="49" charset="0"/>
              </a:rPr>
              <a:t>=</a:t>
            </a:r>
            <a:r>
              <a:rPr kumimoji="1" lang="en-US" altLang="ko-KR" sz="9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+mn-ea"/>
                <a:cs typeface="Courier New" pitchFamily="49" charset="0"/>
              </a:rPr>
              <a:t>"</a:t>
            </a:r>
            <a:r>
              <a:rPr kumimoji="1" lang="en-US" altLang="ko-KR" sz="900" b="0" i="1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+mn-ea"/>
                <a:cs typeface="Courier New" pitchFamily="49" charset="0"/>
              </a:rPr>
              <a:t>orgBatchJob</a:t>
            </a:r>
            <a:r>
              <a:rPr kumimoji="1" lang="en-US" altLang="ko-KR" sz="9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+mn-ea"/>
                <a:cs typeface="Courier New" pitchFamily="49" charset="0"/>
              </a:rPr>
              <a:t>"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Courier New" pitchFamily="49" charset="0"/>
              </a:rPr>
              <a:t>/&gt;</a:t>
            </a:r>
            <a:endParaRPr kumimoji="1" lang="en-US" altLang="ko-K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itchFamily="49" charset="0"/>
              </a:rPr>
              <a:t>   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Courier New" pitchFamily="49" charset="0"/>
              </a:rPr>
              <a:t>&lt;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+mn-ea"/>
                <a:cs typeface="Courier New" pitchFamily="49" charset="0"/>
              </a:rPr>
              <a:t>property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itchFamily="49" charset="0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+mn-ea"/>
                <a:cs typeface="Courier New" pitchFamily="49" charset="0"/>
              </a:rPr>
              <a:t>name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itchFamily="49" charset="0"/>
              </a:rPr>
              <a:t>=</a:t>
            </a:r>
            <a:r>
              <a:rPr kumimoji="1" lang="en-US" altLang="ko-KR" sz="9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+mn-ea"/>
                <a:cs typeface="Courier New" pitchFamily="49" charset="0"/>
              </a:rPr>
              <a:t>"</a:t>
            </a:r>
            <a:r>
              <a:rPr kumimoji="1" lang="en-US" altLang="ko-KR" sz="900" b="0" i="1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+mn-ea"/>
                <a:cs typeface="Courier New" pitchFamily="49" charset="0"/>
              </a:rPr>
              <a:t>cronExpression</a:t>
            </a:r>
            <a:r>
              <a:rPr kumimoji="1" lang="en-US" altLang="ko-KR" sz="9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+mn-ea"/>
                <a:cs typeface="Courier New" pitchFamily="49" charset="0"/>
              </a:rPr>
              <a:t>"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Courier New" pitchFamily="49" charset="0"/>
              </a:rPr>
              <a:t>&gt;</a:t>
            </a:r>
            <a:endParaRPr kumimoji="1" lang="en-US" altLang="ko-K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itchFamily="49" charset="0"/>
              </a:rPr>
              <a:t>       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Courier New" pitchFamily="49" charset="0"/>
              </a:rPr>
              <a:t>&lt;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+mn-ea"/>
                <a:cs typeface="Courier New" pitchFamily="49" charset="0"/>
              </a:rPr>
              <a:t>value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Courier New" pitchFamily="49" charset="0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itchFamily="49" charset="0"/>
              </a:rPr>
              <a:t>0 0,30 * * * ?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Courier New" pitchFamily="49" charset="0"/>
              </a:rPr>
              <a:t>&lt;/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+mn-ea"/>
                <a:cs typeface="Courier New" pitchFamily="49" charset="0"/>
              </a:rPr>
              <a:t>value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Courier New" pitchFamily="49" charset="0"/>
              </a:rPr>
              <a:t>&gt;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+mn-ea"/>
                <a:cs typeface="Courier New" pitchFamily="49" charset="0"/>
              </a:rPr>
              <a:t>&lt;!-- run 0,30 minute every hours --&gt;</a:t>
            </a:r>
            <a:endParaRPr kumimoji="1" lang="en-US" altLang="ko-K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itchFamily="49" charset="0"/>
              </a:rPr>
              <a:t>   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Courier New" pitchFamily="49" charset="0"/>
              </a:rPr>
              <a:t>&lt;/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+mn-ea"/>
                <a:cs typeface="Courier New" pitchFamily="49" charset="0"/>
              </a:rPr>
              <a:t>property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Courier New" pitchFamily="49" charset="0"/>
              </a:rPr>
              <a:t>&gt;</a:t>
            </a:r>
            <a:endParaRPr kumimoji="1" lang="en-US" altLang="ko-K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Courier New" pitchFamily="49" charset="0"/>
              </a:rPr>
              <a:t>&lt;/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+mn-ea"/>
                <a:cs typeface="Courier New" pitchFamily="49" charset="0"/>
              </a:rPr>
              <a:t>bean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cs typeface="Courier New" pitchFamily="49" charset="0"/>
              </a:rPr>
              <a:t>&gt;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200" y="3187495"/>
            <a:ext cx="5026282" cy="342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3037" y="3696928"/>
            <a:ext cx="3894137" cy="28513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>
            <a:noAutofit/>
          </a:bodyPr>
          <a:lstStyle/>
          <a:p>
            <a:pPr latinLnBrk="0">
              <a:spcBef>
                <a:spcPts val="300"/>
              </a:spcBef>
            </a:pPr>
            <a:r>
              <a:rPr lang="en-US" altLang="ko-KR" sz="1200" b="1" dirty="0" smtClean="0">
                <a:latin typeface="+mn-ea"/>
              </a:rPr>
              <a:t>※ </a:t>
            </a:r>
            <a:r>
              <a:rPr lang="ko-KR" altLang="en-US" sz="1200" b="1" dirty="0" smtClean="0">
                <a:latin typeface="+mn-ea"/>
              </a:rPr>
              <a:t>위 설정은 </a:t>
            </a:r>
            <a:r>
              <a:rPr lang="en-US" altLang="ko-KR" sz="1200" b="1" dirty="0" smtClean="0">
                <a:latin typeface="+mn-ea"/>
              </a:rPr>
              <a:t>0,30 </a:t>
            </a:r>
            <a:r>
              <a:rPr lang="ko-KR" altLang="en-US" sz="1200" b="1" dirty="0" smtClean="0">
                <a:latin typeface="+mn-ea"/>
              </a:rPr>
              <a:t>분 마다 스케줄이 되는 설정임</a:t>
            </a:r>
            <a:r>
              <a:rPr lang="en-US" altLang="ko-KR" sz="1200" b="1" dirty="0" smtClean="0">
                <a:latin typeface="+mn-ea"/>
              </a:rPr>
              <a:t>.</a:t>
            </a:r>
            <a:endParaRPr lang="ko-KR" altLang="en-US" sz="12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Configuration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800" b="1" dirty="0" smtClean="0">
                <a:latin typeface="+mn-ea"/>
              </a:rPr>
              <a:t>로그 설정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158875"/>
            <a:ext cx="9447782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65471" y="2467897"/>
            <a:ext cx="9442092" cy="3736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ctr">
            <a:noAutofit/>
          </a:bodyPr>
          <a:lstStyle/>
          <a:p>
            <a:pPr latinLnBrk="0">
              <a:spcBef>
                <a:spcPts val="300"/>
              </a:spcBef>
            </a:pPr>
            <a:r>
              <a:rPr lang="en-US" altLang="ko-KR" sz="1200" b="1" dirty="0" smtClean="0">
                <a:latin typeface="+mn-ea"/>
              </a:rPr>
              <a:t>※ Directory </a:t>
            </a:r>
            <a:r>
              <a:rPr lang="ko-KR" altLang="en-US" sz="1200" b="1" dirty="0" err="1" smtClean="0">
                <a:latin typeface="+mn-ea"/>
              </a:rPr>
              <a:t>스케쥴</a:t>
            </a:r>
            <a:r>
              <a:rPr lang="ko-KR" altLang="en-US" sz="1200" b="1" dirty="0" smtClean="0">
                <a:latin typeface="+mn-ea"/>
              </a:rPr>
              <a:t> 로그는 </a:t>
            </a:r>
            <a:r>
              <a:rPr lang="en-US" altLang="ko-KR" sz="1200" b="1" dirty="0" smtClean="0">
                <a:latin typeface="+mn-ea"/>
              </a:rPr>
              <a:t>log4j  </a:t>
            </a:r>
            <a:r>
              <a:rPr lang="ko-KR" altLang="en-US" sz="1200" b="1" dirty="0" err="1" smtClean="0">
                <a:latin typeface="+mn-ea"/>
              </a:rPr>
              <a:t>설정화일에서</a:t>
            </a:r>
            <a:r>
              <a:rPr lang="ko-KR" altLang="en-US" sz="1200" b="1" dirty="0" smtClean="0">
                <a:latin typeface="+mn-ea"/>
              </a:rPr>
              <a:t> 별도로 파일을 지정가능 함</a:t>
            </a:r>
            <a:r>
              <a:rPr lang="en-US" altLang="ko-KR" sz="1200" b="1" dirty="0" smtClean="0">
                <a:latin typeface="+mn-ea"/>
              </a:rPr>
              <a:t>.</a:t>
            </a:r>
            <a:endParaRPr lang="ko-KR" altLang="en-US" sz="12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Configuration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DB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테이블 발생 규칙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2064829"/>
              </p:ext>
            </p:extLst>
          </p:nvPr>
        </p:nvGraphicFramePr>
        <p:xfrm>
          <a:off x="185736" y="1240755"/>
          <a:ext cx="9528176" cy="240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768"/>
                <a:gridCol w="1080120"/>
                <a:gridCol w="2016224"/>
                <a:gridCol w="61290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연동 테이블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배치 테이블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1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부서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dir_linkage_dept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dir_linkage_dept_copy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Batch_Info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테이블에 최종적으로 반영 됨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웹 화면에 배치현황에 나오는 정보는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Batch_Info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정보를 조회함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.</a:t>
                      </a:r>
                      <a:endParaRPr lang="ko-KR" altLang="ko-KR" sz="1000" kern="1200" dirty="0" smtClean="0"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184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dir_linkage_user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dir_linkage_user_copy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200" dirty="0" smtClean="0"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198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직위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dir_linkage_pos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dir_linkage_pos_copy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200" dirty="0" smtClean="0"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198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직급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dir_linkage_rank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dir_linkage_rank_copy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200" dirty="0" smtClean="0"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198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직무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dir_linkage_duty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dir_linkage_duty_copy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200" dirty="0" smtClean="0"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472" y="3775454"/>
            <a:ext cx="9442092" cy="3736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ctr">
            <a:noAutofit/>
          </a:bodyPr>
          <a:lstStyle/>
          <a:p>
            <a:pPr latinLnBrk="0">
              <a:spcBef>
                <a:spcPts val="300"/>
              </a:spcBef>
            </a:pPr>
            <a:r>
              <a:rPr lang="en-US" altLang="ko-KR" sz="1200" b="1" dirty="0" smtClean="0">
                <a:latin typeface="+mn-ea"/>
              </a:rPr>
              <a:t>※ </a:t>
            </a:r>
            <a:r>
              <a:rPr lang="ko-KR" altLang="en-US" sz="1200" b="1" dirty="0" smtClean="0">
                <a:latin typeface="+mn-ea"/>
              </a:rPr>
              <a:t>위 테이블들은 </a:t>
            </a:r>
            <a:r>
              <a:rPr lang="en-US" altLang="ko-KR" sz="1200" b="1" dirty="0" smtClean="0">
                <a:latin typeface="+mn-ea"/>
              </a:rPr>
              <a:t>Temp </a:t>
            </a:r>
            <a:r>
              <a:rPr lang="ko-KR" altLang="en-US" sz="1200" b="1" dirty="0" smtClean="0">
                <a:latin typeface="+mn-ea"/>
              </a:rPr>
              <a:t>성 테이블 데이터임으로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초기 </a:t>
            </a:r>
            <a:r>
              <a:rPr lang="ko-KR" altLang="en-US" sz="1200" b="1" dirty="0" err="1" smtClean="0">
                <a:latin typeface="+mn-ea"/>
              </a:rPr>
              <a:t>적재시</a:t>
            </a:r>
            <a:r>
              <a:rPr lang="ko-KR" altLang="en-US" sz="1200" b="1" dirty="0" smtClean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Truncate </a:t>
            </a:r>
            <a:r>
              <a:rPr lang="ko-KR" altLang="en-US" sz="1200" b="1" dirty="0" smtClean="0">
                <a:latin typeface="+mn-ea"/>
              </a:rPr>
              <a:t>후 재적재해도 됨</a:t>
            </a:r>
            <a:r>
              <a:rPr lang="en-US" altLang="ko-KR" sz="1200" b="1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-1"/>
            <a:ext cx="9906001" cy="6858001"/>
          </a:xfrm>
        </p:spPr>
      </p:pic>
      <p:sp>
        <p:nvSpPr>
          <p:cNvPr id="6" name="제목 10"/>
          <p:cNvSpPr txBox="1">
            <a:spLocks/>
          </p:cNvSpPr>
          <p:nvPr/>
        </p:nvSpPr>
        <p:spPr>
          <a:xfrm>
            <a:off x="-1" y="2296750"/>
            <a:ext cx="992900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 smtClean="0">
                <a:solidFill>
                  <a:schemeClr val="tx2"/>
                </a:solidFill>
              </a:rPr>
              <a:t>감사합니다</a:t>
            </a:r>
            <a:r>
              <a:rPr lang="en-US" altLang="ko-KR" sz="7200" dirty="0">
                <a:solidFill>
                  <a:schemeClr val="tx2"/>
                </a:solidFill>
              </a:rPr>
              <a:t>!</a:t>
            </a:r>
            <a:endParaRPr lang="ko-KR" altLang="en-US" sz="7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25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제개정</a:t>
            </a:r>
            <a:r>
              <a:rPr lang="ko-KR" altLang="en-US" dirty="0" smtClean="0"/>
              <a:t> 이력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 latinLnBrk="0">
              <a:lnSpc>
                <a:spcPct val="110000"/>
              </a:lnSpc>
              <a:spcBef>
                <a:spcPct val="30000"/>
              </a:spcBef>
              <a:defRPr/>
            </a:pPr>
            <a:r>
              <a:rPr lang="ko-KR" altLang="en-US" sz="18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 변경 이력</a:t>
            </a:r>
            <a:endParaRPr lang="en-US" altLang="ko-KR" sz="18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56415725"/>
              </p:ext>
            </p:extLst>
          </p:nvPr>
        </p:nvGraphicFramePr>
        <p:xfrm>
          <a:off x="560512" y="1268760"/>
          <a:ext cx="9001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2077864"/>
                <a:gridCol w="1651000"/>
                <a:gridCol w="4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구분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작성일자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작성자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비고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1.0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2019.11.08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이인수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신규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483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704528" y="3573016"/>
            <a:ext cx="2520280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98" y="0"/>
            <a:ext cx="9906000" cy="24288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18388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38676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67634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765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01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584848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02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1771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03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04528" y="3573016"/>
            <a:ext cx="266429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noProof="0" dirty="0" smtClean="0">
                <a:latin typeface="+mn-ea"/>
                <a:cs typeface="+mj-cs"/>
              </a:rPr>
              <a:t>PAL </a:t>
            </a:r>
            <a:r>
              <a:rPr lang="ko-KR" altLang="en-US" sz="2000" b="1" noProof="0" dirty="0" smtClean="0">
                <a:latin typeface="+mn-ea"/>
                <a:cs typeface="+mj-cs"/>
              </a:rPr>
              <a:t>조직도 </a:t>
            </a:r>
            <a:r>
              <a:rPr lang="ko-KR" altLang="en-US" sz="2000" b="1" noProof="0" dirty="0" err="1" smtClean="0">
                <a:latin typeface="+mn-ea"/>
                <a:cs typeface="+mj-cs"/>
              </a:rPr>
              <a:t>설정화일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224808" y="3573016"/>
            <a:ext cx="27363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noProof="0" dirty="0" smtClean="0">
                <a:latin typeface="+mn-ea"/>
                <a:cs typeface="+mj-cs"/>
              </a:rPr>
              <a:t>인사</a:t>
            </a:r>
            <a:r>
              <a:rPr lang="en-US" altLang="ko-KR" sz="2000" b="1" noProof="0" dirty="0" smtClean="0">
                <a:latin typeface="+mn-ea"/>
                <a:cs typeface="+mj-cs"/>
              </a:rPr>
              <a:t>DB</a:t>
            </a:r>
            <a:r>
              <a:rPr lang="ko-KR" altLang="en-US" sz="2000" b="1" noProof="0" dirty="0" smtClean="0">
                <a:latin typeface="+mn-ea"/>
                <a:cs typeface="+mj-cs"/>
              </a:rPr>
              <a:t>구성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537176" y="3571876"/>
            <a:ext cx="266429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Configuration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694198" y="4293096"/>
            <a:ext cx="243212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1.1 </a:t>
            </a:r>
            <a:r>
              <a:rPr lang="ko-KR" altLang="en-US" sz="1600" b="1" dirty="0" smtClean="0">
                <a:latin typeface="+mn-ea"/>
                <a:cs typeface="+mj-cs"/>
              </a:rPr>
              <a:t>설정 파일 목록</a:t>
            </a:r>
            <a:endParaRPr lang="en-US" altLang="ko-KR" sz="1600" b="1" dirty="0" smtClean="0"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1.2 PAL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패치 이력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3598916" y="4293096"/>
            <a:ext cx="272223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ko-KR"/>
            </a:defPPr>
            <a:lvl1pPr marR="0" lvl="0" indent="0" algn="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latin typeface="+mn-ea"/>
                <a:cs typeface="Arial" pitchFamily="34" charset="0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altLang="ko-KR" dirty="0" smtClean="0"/>
              <a:t>2.1 </a:t>
            </a:r>
            <a:r>
              <a:rPr lang="ko-KR" altLang="en-US" dirty="0" smtClean="0"/>
              <a:t>부서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2.2 </a:t>
            </a:r>
            <a:r>
              <a:rPr lang="ko-KR" altLang="en-US" dirty="0" smtClean="0"/>
              <a:t>사원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2.3 </a:t>
            </a:r>
            <a:r>
              <a:rPr lang="ko-KR" altLang="en-US" dirty="0" smtClean="0"/>
              <a:t>직위</a:t>
            </a:r>
            <a:endParaRPr lang="en-US" altLang="ko-KR" dirty="0" smtClean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512610" y="4293096"/>
            <a:ext cx="3120910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3.1 directory-properties </a:t>
            </a:r>
            <a:r>
              <a:rPr lang="ko-KR" altLang="en-US" sz="1600" b="1" dirty="0" smtClean="0">
                <a:latin typeface="+mn-ea"/>
                <a:cs typeface="+mj-cs"/>
              </a:rPr>
              <a:t>설정</a:t>
            </a:r>
            <a:endParaRPr lang="en-US" altLang="ko-KR" sz="1600" b="1" dirty="0" smtClean="0">
              <a:latin typeface="+mn-ea"/>
              <a:cs typeface="+mj-cs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 smtClean="0">
                <a:latin typeface="+mn-ea"/>
              </a:rPr>
              <a:t>3.2 directory-web </a:t>
            </a:r>
            <a:r>
              <a:rPr lang="ko-KR" altLang="en-US" sz="1600" b="1" dirty="0" smtClean="0">
                <a:latin typeface="+mn-ea"/>
              </a:rPr>
              <a:t>설정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>
                <a:latin typeface="+mn-ea"/>
              </a:rPr>
              <a:t>3.3 </a:t>
            </a:r>
            <a:r>
              <a:rPr lang="ko-KR" altLang="en-US" sz="1600" b="1" dirty="0" smtClean="0">
                <a:latin typeface="+mn-ea"/>
              </a:rPr>
              <a:t>로그 설정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8544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68832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97790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595282" y="1285860"/>
            <a:ext cx="891540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6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677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PAL </a:t>
            </a:r>
            <a:r>
              <a:rPr lang="ko-KR" altLang="en-US" dirty="0" smtClean="0"/>
              <a:t>조직도 </a:t>
            </a:r>
            <a:r>
              <a:rPr lang="ko-KR" altLang="en-US" dirty="0" err="1" smtClean="0"/>
              <a:t>설정화일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 latinLnBrk="0">
              <a:lnSpc>
                <a:spcPct val="110000"/>
              </a:lnSpc>
              <a:spcBef>
                <a:spcPct val="30000"/>
              </a:spcBef>
              <a:defRPr/>
            </a:pPr>
            <a:r>
              <a:rPr lang="ko-KR" altLang="en-US" sz="1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설정 파일 목록</a:t>
            </a:r>
            <a:endParaRPr lang="en-US" altLang="ko-KR" sz="18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27931252"/>
              </p:ext>
            </p:extLst>
          </p:nvPr>
        </p:nvGraphicFramePr>
        <p:xfrm>
          <a:off x="632520" y="1769224"/>
          <a:ext cx="9001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/>
                <a:gridCol w="2797944"/>
                <a:gridCol w="1651000"/>
                <a:gridCol w="4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화일명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/directory-web/WEB-INF/class/context/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n-ea"/>
                          <a:ea typeface="+mn-ea"/>
                        </a:rPr>
                        <a:t>directory.properties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/directory-web/WEB-INF/class/context/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directory-web.xml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/directory-web/classes/context/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log4j.properties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directory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서버 로그 설정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32520" y="1268760"/>
            <a:ext cx="3463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※ Directory </a:t>
            </a:r>
            <a:r>
              <a:rPr lang="ko-KR" altLang="en-US" sz="1200" b="1" dirty="0" smtClean="0"/>
              <a:t>버전은 </a:t>
            </a:r>
            <a:r>
              <a:rPr lang="en-US" altLang="ko-KR" sz="1200" b="1" dirty="0" smtClean="0"/>
              <a:t>2.0.9.38 </a:t>
            </a:r>
            <a:r>
              <a:rPr lang="ko-KR" altLang="en-US" sz="1200" b="1" dirty="0" smtClean="0"/>
              <a:t>기준으로 설정함 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32520" y="3573016"/>
            <a:ext cx="9073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※ PAL </a:t>
            </a:r>
            <a:r>
              <a:rPr lang="ko-KR" altLang="en-US" sz="1200" b="1" dirty="0" smtClean="0"/>
              <a:t>패치 시</a:t>
            </a:r>
            <a:r>
              <a:rPr lang="en-US" altLang="ko-KR" sz="1200" b="1" dirty="0" smtClean="0"/>
              <a:t>, Directory 2.0.9.38 </a:t>
            </a:r>
            <a:r>
              <a:rPr lang="ko-KR" altLang="en-US" sz="1200" b="1" dirty="0" smtClean="0"/>
              <a:t>을 사용하게 된 사유</a:t>
            </a:r>
            <a:endParaRPr lang="en-US" altLang="ko-KR" sz="1200" b="1" dirty="0" smtClean="0"/>
          </a:p>
          <a:p>
            <a:pPr>
              <a:buFont typeface="Wingdings"/>
              <a:buChar char="à"/>
            </a:pPr>
            <a:r>
              <a:rPr lang="ko-KR" altLang="en-US" sz="1200" b="1" dirty="0" err="1" smtClean="0">
                <a:sym typeface="Wingdings" pitchFamily="2" charset="2"/>
              </a:rPr>
              <a:t>현대오트론</a:t>
            </a:r>
            <a:r>
              <a:rPr lang="ko-KR" altLang="en-US" sz="1200" b="1" dirty="0" smtClean="0">
                <a:sym typeface="Wingdings" pitchFamily="2" charset="2"/>
              </a:rPr>
              <a:t> 프로젝트 요건 </a:t>
            </a:r>
            <a:r>
              <a:rPr lang="en-US" altLang="ko-KR" sz="1200" b="1" dirty="0" smtClean="0">
                <a:sym typeface="Wingdings" pitchFamily="2" charset="2"/>
              </a:rPr>
              <a:t>: </a:t>
            </a:r>
            <a:r>
              <a:rPr lang="ko-KR" altLang="en-US" sz="1200" b="1" dirty="0" smtClean="0">
                <a:sym typeface="Wingdings" pitchFamily="2" charset="2"/>
              </a:rPr>
              <a:t>사진 업로드 요건 반영</a:t>
            </a:r>
            <a:endParaRPr lang="en-US" altLang="ko-KR" sz="1200" b="1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ko-KR" altLang="en-US" sz="1200" b="1" dirty="0" smtClean="0">
                <a:solidFill>
                  <a:srgbClr val="FF0000"/>
                </a:solidFill>
                <a:sym typeface="Wingdings" pitchFamily="2" charset="2"/>
              </a:rPr>
              <a:t>패치 이력 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itchFamily="2" charset="2"/>
              </a:rPr>
              <a:t>: Next Page </a:t>
            </a:r>
            <a:r>
              <a:rPr lang="ko-KR" altLang="en-US" sz="1200" b="1" dirty="0" smtClean="0">
                <a:solidFill>
                  <a:srgbClr val="FF0000"/>
                </a:solidFill>
                <a:sym typeface="Wingdings" pitchFamily="2" charset="2"/>
              </a:rPr>
              <a:t>참조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endParaRPr lang="ko-KR" altLang="en-US" sz="1200" b="1" dirty="0" smtClean="0">
              <a:solidFill>
                <a:srgbClr val="FF0000"/>
              </a:solidFill>
            </a:endParaRPr>
          </a:p>
          <a:p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04812917"/>
              </p:ext>
            </p:extLst>
          </p:nvPr>
        </p:nvGraphicFramePr>
        <p:xfrm>
          <a:off x="344488" y="1243072"/>
          <a:ext cx="9361042" cy="4251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/>
                <a:gridCol w="2088232"/>
                <a:gridCol w="648072"/>
                <a:gridCol w="720080"/>
                <a:gridCol w="3096344"/>
                <a:gridCol w="230425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No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패치 </a:t>
                      </a:r>
                      <a:r>
                        <a:rPr lang="ko-KR" altLang="en-US" sz="1000" b="1" dirty="0" err="1" smtClean="0"/>
                        <a:t>버젼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WEB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DB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특이사항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비고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5.1.1.04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85725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dirty="0" smtClean="0">
                          <a:latin typeface="Arial"/>
                          <a:ea typeface="+mn-ea"/>
                          <a:cs typeface="Times New Roman"/>
                        </a:rPr>
                        <a:t>-</a:t>
                      </a:r>
                      <a:endParaRPr lang="ko-KR" altLang="ko-KR" sz="1050" dirty="0" smtClean="0">
                        <a:latin typeface="Arial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85725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ko-KR" altLang="ko-KR" sz="1050" dirty="0" smtClean="0">
                        <a:latin typeface="Arial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5.1.1.05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○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X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dirty="0" smtClean="0"/>
                        <a:t>web.xml, bwadk_config.xml,</a:t>
                      </a:r>
                      <a:r>
                        <a:rPr lang="en-US" altLang="ko-KR" sz="1000" baseline="0" dirty="0" smtClean="0"/>
                        <a:t> lib </a:t>
                      </a:r>
                      <a:r>
                        <a:rPr lang="ko-KR" altLang="en-US" sz="1000" baseline="0" dirty="0" smtClean="0"/>
                        <a:t>수정</a:t>
                      </a:r>
                      <a:endParaRPr lang="en-US" altLang="ko-KR" sz="10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bwadk_config.xml </a:t>
                      </a:r>
                      <a:r>
                        <a:rPr lang="ko-KR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&lt;item 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itemid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pal.modeler.version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"&gt;&lt;![CDATA[</a:t>
                      </a:r>
                      <a:r>
                        <a:rPr lang="en-US" altLang="ko-KR" sz="1000" b="1" i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5.1.1.5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]]&gt;&lt;/item&gt;</a:t>
                      </a:r>
                      <a:r>
                        <a:rPr lang="ko-KR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을 </a:t>
                      </a:r>
                      <a:r>
                        <a:rPr lang="en-US" altLang="ko-KR" sz="1000" b="1" i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5.1.1.5</a:t>
                      </a:r>
                      <a:r>
                        <a:rPr lang="ko-KR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로 변경</a:t>
                      </a:r>
                      <a:endParaRPr lang="ko-KR" altLang="en-US" sz="1000" dirty="0" smtClean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모델러</a:t>
                      </a:r>
                      <a:r>
                        <a:rPr lang="ko-KR" altLang="en-US" sz="1000" dirty="0" smtClean="0"/>
                        <a:t> 버전 업그레이드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웹에디터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err="1" smtClean="0"/>
                        <a:t>보안성</a:t>
                      </a:r>
                      <a:r>
                        <a:rPr lang="ko-KR" altLang="en-US" sz="1000" dirty="0" smtClean="0"/>
                        <a:t> 취약점 개선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모델러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SSL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5.1.2.06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X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현대오트론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IE8 </a:t>
                      </a:r>
                      <a:r>
                        <a:rPr lang="ko-KR" altLang="en-US" sz="1000" dirty="0" smtClean="0"/>
                        <a:t>지원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5.1.2.07h01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 X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dirty="0" smtClean="0"/>
                        <a:t>Object </a:t>
                      </a:r>
                      <a:r>
                        <a:rPr lang="ko-KR" altLang="en-US" sz="1000" dirty="0" smtClean="0"/>
                        <a:t>목록 등 오류수정</a:t>
                      </a:r>
                      <a:endParaRPr lang="en-US" altLang="ko-KR" sz="10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err="1" smtClean="0"/>
                        <a:t>즐겨찾기</a:t>
                      </a:r>
                      <a:r>
                        <a:rPr lang="ko-KR" altLang="en-US" sz="1000" dirty="0" smtClean="0"/>
                        <a:t> 조회 오류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현대오트론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>
                        <a:buFont typeface="Arial" pitchFamily="34" charset="0"/>
                        <a:buNone/>
                      </a:pP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5.1.2.08h02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</a:rPr>
                        <a:t>조직도 사진 업로드</a:t>
                      </a:r>
                      <a:endParaRPr lang="en-US" altLang="ko-KR" sz="10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</a:rPr>
                        <a:t>보안취약점 개선</a:t>
                      </a:r>
                      <a:endParaRPr lang="en-US" altLang="ko-KR" sz="10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</a:rPr>
                        <a:t>개정이력 보기 수정</a:t>
                      </a:r>
                      <a:endParaRPr lang="en-US" altLang="ko-KR" sz="10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&lt;&lt;Directory 2.0.9.38</a:t>
                      </a:r>
                      <a:r>
                        <a:rPr lang="ko-KR" altLang="en-US" sz="1000" b="1" baseline="0" dirty="0" smtClean="0">
                          <a:solidFill>
                            <a:srgbClr val="FF0000"/>
                          </a:solidFill>
                        </a:rPr>
                        <a:t> 로 변경</a:t>
                      </a:r>
                      <a:r>
                        <a:rPr lang="en-US" altLang="ko-KR" sz="1000" b="1" baseline="0" dirty="0" smtClean="0">
                          <a:solidFill>
                            <a:srgbClr val="FF0000"/>
                          </a:solidFill>
                        </a:rPr>
                        <a:t>&gt;&gt;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</a:rPr>
                        <a:t>현대오트론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5.1.2.09h03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X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/>
                        <a:t>보안취약점</a:t>
                      </a:r>
                      <a:endParaRPr lang="en-US" altLang="ko-KR" sz="10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/>
                        <a:t>흐름인쇄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현대오트론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5.1.2.10h04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X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/>
                        <a:t>보안취약점</a:t>
                      </a:r>
                      <a:endParaRPr lang="en-US" altLang="ko-KR" sz="10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/>
                        <a:t>워드다운 문서 깨짐 보정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현대오트론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BGF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5.1.2.11h05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X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dirty="0" smtClean="0"/>
                        <a:t>PDF </a:t>
                      </a:r>
                      <a:r>
                        <a:rPr lang="ko-KR" altLang="en-US" sz="1000" dirty="0" smtClean="0"/>
                        <a:t>모듈 변경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※pal\WEB-INF\lib </a:t>
                      </a:r>
                      <a:r>
                        <a:rPr lang="ko-KR" altLang="en-US" sz="1000" dirty="0" smtClean="0"/>
                        <a:t>폴더의 </a:t>
                      </a:r>
                      <a:r>
                        <a:rPr lang="en-US" altLang="ko-KR" sz="1000" dirty="0" smtClean="0"/>
                        <a:t>itext-2.0.8.jar </a:t>
                      </a:r>
                      <a:r>
                        <a:rPr lang="ko-KR" altLang="en-US" sz="1000" dirty="0" smtClean="0"/>
                        <a:t>파일과 </a:t>
                      </a:r>
                      <a:r>
                        <a:rPr lang="en-US" altLang="ko-KR" sz="1000" dirty="0" smtClean="0"/>
                        <a:t>core-renderer-R8.jar </a:t>
                      </a:r>
                      <a:r>
                        <a:rPr lang="ko-KR" altLang="en-US" sz="1000" dirty="0" smtClean="0"/>
                        <a:t>파일을 반드시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현대오트론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PAL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패치 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44488" y="192630"/>
            <a:ext cx="8915400" cy="500066"/>
          </a:xfrm>
        </p:spPr>
        <p:txBody>
          <a:bodyPr/>
          <a:lstStyle/>
          <a:p>
            <a:r>
              <a:rPr lang="en-US" altLang="ko-KR" dirty="0" smtClean="0"/>
              <a:t>1.1 PAL </a:t>
            </a:r>
            <a:r>
              <a:rPr lang="ko-KR" altLang="en-US" dirty="0" smtClean="0"/>
              <a:t>조직도 </a:t>
            </a:r>
            <a:r>
              <a:rPr lang="ko-KR" altLang="en-US" dirty="0" err="1" smtClean="0"/>
              <a:t>설정화일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5608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3512840" y="3573016"/>
            <a:ext cx="2520280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598" y="0"/>
            <a:ext cx="9906000" cy="24288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18388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38676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67634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765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01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584848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02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1771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03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04528" y="3573016"/>
            <a:ext cx="266429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noProof="0" dirty="0" smtClean="0">
                <a:latin typeface="+mn-ea"/>
                <a:cs typeface="+mj-cs"/>
              </a:rPr>
              <a:t>PAL </a:t>
            </a:r>
            <a:r>
              <a:rPr lang="ko-KR" altLang="en-US" sz="2000" b="1" noProof="0" dirty="0" smtClean="0">
                <a:latin typeface="+mn-ea"/>
                <a:cs typeface="+mj-cs"/>
              </a:rPr>
              <a:t>조직도 </a:t>
            </a:r>
            <a:r>
              <a:rPr lang="ko-KR" altLang="en-US" sz="2000" b="1" noProof="0" dirty="0" err="1" smtClean="0">
                <a:latin typeface="+mn-ea"/>
                <a:cs typeface="+mj-cs"/>
              </a:rPr>
              <a:t>설정화일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368824" y="3577006"/>
            <a:ext cx="27363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noProof="0" dirty="0" smtClean="0">
                <a:latin typeface="+mn-ea"/>
                <a:cs typeface="+mj-cs"/>
              </a:rPr>
              <a:t>인사</a:t>
            </a:r>
            <a:r>
              <a:rPr lang="en-US" altLang="ko-KR" sz="2000" b="1" noProof="0" dirty="0" smtClean="0">
                <a:latin typeface="+mn-ea"/>
                <a:cs typeface="+mj-cs"/>
              </a:rPr>
              <a:t>DB</a:t>
            </a:r>
            <a:r>
              <a:rPr lang="ko-KR" altLang="en-US" sz="2000" b="1" noProof="0" dirty="0" smtClean="0">
                <a:latin typeface="+mn-ea"/>
                <a:cs typeface="+mj-cs"/>
              </a:rPr>
              <a:t>구성 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537176" y="3571876"/>
            <a:ext cx="266429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Configuration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694198" y="4293096"/>
            <a:ext cx="243212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1.1 </a:t>
            </a:r>
            <a:r>
              <a:rPr lang="ko-KR" altLang="en-US" sz="1600" b="1" dirty="0" smtClean="0">
                <a:latin typeface="+mn-ea"/>
                <a:cs typeface="+mj-cs"/>
              </a:rPr>
              <a:t>설정 파일 목록</a:t>
            </a:r>
            <a:endParaRPr lang="en-US" altLang="ko-KR" sz="1600" b="1" dirty="0" smtClean="0"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1.2 PAL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패치 이력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3598916" y="4293096"/>
            <a:ext cx="272223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ko-KR"/>
            </a:defPPr>
            <a:lvl1pPr marR="0" lvl="0" indent="0" algn="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latin typeface="+mn-ea"/>
                <a:cs typeface="Arial" pitchFamily="34" charset="0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altLang="ko-KR" dirty="0" smtClean="0"/>
              <a:t>2.1 </a:t>
            </a:r>
            <a:r>
              <a:rPr lang="ko-KR" altLang="en-US" dirty="0" smtClean="0"/>
              <a:t>부서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사원</a:t>
            </a:r>
            <a:r>
              <a:rPr lang="en-US" altLang="ko-KR" dirty="0" smtClean="0"/>
              <a:t>/</a:t>
            </a:r>
            <a:r>
              <a:rPr lang="ko-KR" altLang="en-US" dirty="0" smtClean="0"/>
              <a:t>직위 테이블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Sample </a:t>
            </a:r>
            <a:r>
              <a:rPr lang="ko-KR" altLang="en-US" dirty="0" smtClean="0"/>
              <a:t>구성</a:t>
            </a:r>
            <a:endParaRPr lang="en-US" altLang="ko-KR" dirty="0" smtClean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512610" y="4293096"/>
            <a:ext cx="3120910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3.1 directory-properties </a:t>
            </a:r>
            <a:r>
              <a:rPr lang="ko-KR" altLang="en-US" sz="1600" b="1" dirty="0" smtClean="0">
                <a:latin typeface="+mn-ea"/>
                <a:cs typeface="+mj-cs"/>
              </a:rPr>
              <a:t>설정</a:t>
            </a:r>
            <a:endParaRPr lang="en-US" altLang="ko-KR" sz="1600" b="1" dirty="0" smtClean="0">
              <a:latin typeface="+mn-ea"/>
              <a:cs typeface="+mj-cs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 smtClean="0">
                <a:latin typeface="+mn-ea"/>
              </a:rPr>
              <a:t>3.2 directory-web </a:t>
            </a:r>
            <a:r>
              <a:rPr lang="ko-KR" altLang="en-US" sz="1600" b="1" dirty="0" smtClean="0">
                <a:latin typeface="+mn-ea"/>
              </a:rPr>
              <a:t>설정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>
                <a:latin typeface="+mn-ea"/>
              </a:rPr>
              <a:t>3.3 </a:t>
            </a:r>
            <a:r>
              <a:rPr lang="ko-KR" altLang="en-US" sz="1600" b="1" dirty="0" smtClean="0">
                <a:latin typeface="+mn-ea"/>
              </a:rPr>
              <a:t>로그 설정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8544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68832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97790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595282" y="1285860"/>
            <a:ext cx="891540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6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677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인사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Sample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로 고객사의 조직 구조를 구성함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1747463"/>
            <a:ext cx="92583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3429000"/>
            <a:ext cx="9486901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07403" y="1329950"/>
            <a:ext cx="1706461" cy="217641"/>
          </a:xfrm>
          <a:prstGeom prst="rect">
            <a:avLst/>
          </a:prstGeom>
          <a:solidFill>
            <a:srgbClr val="DDD9D6"/>
          </a:solidFill>
          <a:ln>
            <a:solidFill>
              <a:srgbClr val="564242"/>
            </a:solidFill>
          </a:ln>
        </p:spPr>
        <p:txBody>
          <a:bodyPr wrap="none" rtlCol="0" anchor="ctr">
            <a:noAutofit/>
          </a:bodyPr>
          <a:lstStyle/>
          <a:p>
            <a:pPr marL="87313" marR="0" lvl="0" indent="-8731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부서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Table 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예제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2480" y="3140968"/>
            <a:ext cx="1706461" cy="217641"/>
          </a:xfrm>
          <a:prstGeom prst="rect">
            <a:avLst/>
          </a:prstGeom>
          <a:solidFill>
            <a:srgbClr val="DDD9D6"/>
          </a:solidFill>
          <a:ln>
            <a:solidFill>
              <a:srgbClr val="564242"/>
            </a:solidFill>
          </a:ln>
        </p:spPr>
        <p:txBody>
          <a:bodyPr wrap="none" rtlCol="0" anchor="ctr">
            <a:noAutofit/>
          </a:bodyPr>
          <a:lstStyle/>
          <a:p>
            <a:pPr marL="87313" marR="0" lvl="0" indent="-8731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사원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Table 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예제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7403" y="2780928"/>
            <a:ext cx="9486901" cy="235974"/>
          </a:xfrm>
          <a:prstGeom prst="rect">
            <a:avLst/>
          </a:prstGeom>
          <a:noFill/>
          <a:ln>
            <a:solidFill>
              <a:srgbClr val="564242"/>
            </a:solidFill>
          </a:ln>
        </p:spPr>
        <p:txBody>
          <a:bodyPr wrap="non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※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부서 테이블은 상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/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하위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Tree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구조로  코드가 배치되도록 설계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2480" y="3861048"/>
            <a:ext cx="9486901" cy="235974"/>
          </a:xfrm>
          <a:prstGeom prst="rect">
            <a:avLst/>
          </a:prstGeom>
          <a:noFill/>
          <a:ln>
            <a:solidFill>
              <a:srgbClr val="564242"/>
            </a:solidFill>
          </a:ln>
        </p:spPr>
        <p:txBody>
          <a:bodyPr wrap="non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※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사원 테이블은 부서 테이블의 부서코드를 참조하도록 설계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4488" y="4653136"/>
            <a:ext cx="25431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272480" y="4293096"/>
            <a:ext cx="1706461" cy="217641"/>
          </a:xfrm>
          <a:prstGeom prst="rect">
            <a:avLst/>
          </a:prstGeom>
          <a:solidFill>
            <a:srgbClr val="DDD9D6"/>
          </a:solidFill>
          <a:ln>
            <a:solidFill>
              <a:srgbClr val="564242"/>
            </a:solidFill>
          </a:ln>
        </p:spPr>
        <p:txBody>
          <a:bodyPr wrap="none" rtlCol="0" anchor="ctr">
            <a:noAutofit/>
          </a:bodyPr>
          <a:lstStyle/>
          <a:p>
            <a:pPr marL="87313" marR="0" lvl="0" indent="-8731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직위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Table 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예제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80793" y="5301208"/>
            <a:ext cx="6624736" cy="648072"/>
          </a:xfrm>
          <a:prstGeom prst="rect">
            <a:avLst/>
          </a:prstGeom>
          <a:noFill/>
          <a:ln>
            <a:solidFill>
              <a:srgbClr val="564242"/>
            </a:solidFill>
          </a:ln>
        </p:spPr>
        <p:txBody>
          <a:bodyPr wrap="non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※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직위 테이블 </a:t>
            </a:r>
            <a:r>
              <a: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연동시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,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직위 테이블과 사원테이블의 관계를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SQL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로 설정함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.</a:t>
            </a:r>
          </a:p>
          <a:p>
            <a:pPr lvl="0" latinLnBrk="0">
              <a:spcBef>
                <a:spcPts val="300"/>
              </a:spcBef>
            </a:pPr>
            <a:r>
              <a:rPr lang="en-US" altLang="ko-KR" sz="1200" kern="0" dirty="0" smtClean="0">
                <a:solidFill>
                  <a:sysClr val="windowText" lastClr="000000"/>
                </a:solidFill>
                <a:latin typeface="+mn-ea"/>
                <a:sym typeface="Wingdings" pitchFamily="2" charset="2"/>
              </a:rPr>
              <a:t> </a:t>
            </a:r>
            <a:r>
              <a:rPr lang="en-US" altLang="ko-KR" sz="1200" b="1" dirty="0" smtClean="0">
                <a:latin typeface="+mn-ea"/>
              </a:rPr>
              <a:t>directory-properties </a:t>
            </a:r>
            <a:r>
              <a:rPr lang="ko-KR" altLang="en-US" sz="1200" b="1" dirty="0" smtClean="0">
                <a:latin typeface="+mn-ea"/>
              </a:rPr>
              <a:t>설정 파일 참조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6465168" y="3573016"/>
            <a:ext cx="2520280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598" y="0"/>
            <a:ext cx="9906000" cy="24288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18388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38676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67634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765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01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584848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02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1771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03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04528" y="3573016"/>
            <a:ext cx="266429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noProof="0" dirty="0" smtClean="0">
                <a:latin typeface="+mn-ea"/>
                <a:cs typeface="+mj-cs"/>
              </a:rPr>
              <a:t>PAL </a:t>
            </a:r>
            <a:r>
              <a:rPr lang="ko-KR" altLang="en-US" sz="2000" b="1" noProof="0" dirty="0" smtClean="0">
                <a:latin typeface="+mn-ea"/>
                <a:cs typeface="+mj-cs"/>
              </a:rPr>
              <a:t>조직도 </a:t>
            </a:r>
            <a:r>
              <a:rPr lang="ko-KR" altLang="en-US" sz="2000" b="1" noProof="0" dirty="0" err="1" smtClean="0">
                <a:latin typeface="+mn-ea"/>
                <a:cs typeface="+mj-cs"/>
              </a:rPr>
              <a:t>설정화일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368824" y="3577006"/>
            <a:ext cx="27363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noProof="0" dirty="0" smtClean="0">
                <a:latin typeface="+mn-ea"/>
                <a:cs typeface="+mj-cs"/>
              </a:rPr>
              <a:t>인사</a:t>
            </a:r>
            <a:r>
              <a:rPr lang="en-US" altLang="ko-KR" sz="2000" b="1" noProof="0" dirty="0" smtClean="0">
                <a:latin typeface="+mn-ea"/>
                <a:cs typeface="+mj-cs"/>
              </a:rPr>
              <a:t>DB</a:t>
            </a:r>
            <a:r>
              <a:rPr lang="ko-KR" altLang="en-US" sz="2000" b="1" noProof="0" dirty="0" smtClean="0">
                <a:latin typeface="+mn-ea"/>
                <a:cs typeface="+mj-cs"/>
              </a:rPr>
              <a:t>구성 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537176" y="3571876"/>
            <a:ext cx="266429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Configuration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694198" y="4293096"/>
            <a:ext cx="243212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1.1 </a:t>
            </a:r>
            <a:r>
              <a:rPr lang="ko-KR" altLang="en-US" sz="1600" b="1" dirty="0" smtClean="0">
                <a:latin typeface="+mn-ea"/>
                <a:cs typeface="+mj-cs"/>
              </a:rPr>
              <a:t>설정 파일 목록</a:t>
            </a:r>
            <a:endParaRPr lang="en-US" altLang="ko-KR" sz="1600" b="1" dirty="0" smtClean="0"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1.2 PAL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패치 이력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3598916" y="4293096"/>
            <a:ext cx="272223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ko-KR"/>
            </a:defPPr>
            <a:lvl1pPr marR="0" lvl="0" indent="0" algn="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latin typeface="+mn-ea"/>
                <a:cs typeface="Arial" pitchFamily="34" charset="0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altLang="ko-KR" dirty="0" smtClean="0"/>
              <a:t>2.1 </a:t>
            </a:r>
            <a:r>
              <a:rPr lang="ko-KR" altLang="en-US" dirty="0" smtClean="0"/>
              <a:t>부서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사원</a:t>
            </a:r>
            <a:r>
              <a:rPr lang="en-US" altLang="ko-KR" dirty="0" smtClean="0"/>
              <a:t>/</a:t>
            </a:r>
            <a:r>
              <a:rPr lang="ko-KR" altLang="en-US" dirty="0" smtClean="0"/>
              <a:t>직위 테이블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Sample </a:t>
            </a:r>
            <a:r>
              <a:rPr lang="ko-KR" altLang="en-US" dirty="0" smtClean="0"/>
              <a:t>구성</a:t>
            </a:r>
            <a:endParaRPr lang="en-US" altLang="ko-KR" dirty="0" smtClean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512610" y="4293096"/>
            <a:ext cx="3120910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3.1 directory-properties </a:t>
            </a:r>
            <a:r>
              <a:rPr lang="ko-KR" altLang="en-US" sz="1600" b="1" dirty="0" smtClean="0">
                <a:latin typeface="+mn-ea"/>
                <a:cs typeface="+mj-cs"/>
              </a:rPr>
              <a:t>설정</a:t>
            </a:r>
            <a:endParaRPr lang="en-US" altLang="ko-KR" sz="1600" b="1" dirty="0" smtClean="0">
              <a:latin typeface="+mn-ea"/>
              <a:cs typeface="+mj-cs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 smtClean="0">
                <a:latin typeface="+mn-ea"/>
              </a:rPr>
              <a:t>3.2 directory-web </a:t>
            </a:r>
            <a:r>
              <a:rPr lang="ko-KR" altLang="en-US" sz="1600" b="1" dirty="0" smtClean="0">
                <a:latin typeface="+mn-ea"/>
              </a:rPr>
              <a:t>설정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>
                <a:latin typeface="+mn-ea"/>
              </a:rPr>
              <a:t>3.3 </a:t>
            </a:r>
            <a:r>
              <a:rPr lang="ko-KR" altLang="en-US" sz="1600" b="1" dirty="0" smtClean="0">
                <a:latin typeface="+mn-ea"/>
              </a:rPr>
              <a:t>로그 설정</a:t>
            </a:r>
            <a:endParaRPr lang="en-US" altLang="ko-KR" sz="1600" b="1" dirty="0" smtClean="0">
              <a:latin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 smtClean="0">
                <a:latin typeface="+mn-ea"/>
              </a:rPr>
              <a:t>3.4 DB </a:t>
            </a:r>
            <a:r>
              <a:rPr lang="ko-KR" altLang="en-US" sz="1600" b="1" dirty="0" smtClean="0">
                <a:latin typeface="+mn-ea"/>
              </a:rPr>
              <a:t>테이블 </a:t>
            </a:r>
            <a:r>
              <a:rPr lang="en-US" altLang="ko-KR" sz="1600" b="1" dirty="0" smtClean="0">
                <a:latin typeface="+mn-ea"/>
              </a:rPr>
              <a:t>Data </a:t>
            </a:r>
            <a:r>
              <a:rPr lang="ko-KR" altLang="en-US" sz="1600" b="1" dirty="0" smtClean="0">
                <a:latin typeface="+mn-ea"/>
              </a:rPr>
              <a:t>발생 규칙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8544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68832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97790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595282" y="1285860"/>
            <a:ext cx="891540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6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677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Configuration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dirty="0" smtClean="0">
                <a:latin typeface="+mn-ea"/>
              </a:rPr>
              <a:t>directory-properties </a:t>
            </a:r>
            <a:r>
              <a:rPr lang="ko-KR" altLang="en-US" sz="1800" b="1" dirty="0" smtClean="0">
                <a:latin typeface="+mn-ea"/>
              </a:rPr>
              <a:t>설정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2064829"/>
              </p:ext>
            </p:extLst>
          </p:nvPr>
        </p:nvGraphicFramePr>
        <p:xfrm>
          <a:off x="185736" y="1240755"/>
          <a:ext cx="9528176" cy="49935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522"/>
                <a:gridCol w="2680566"/>
                <a:gridCol w="3384376"/>
                <a:gridCol w="296071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속성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1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directory.basedir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184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directory.orgfolder.basedir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198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directory.password.defaultpassword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12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directory.use.rank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25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directory.use.duty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11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directory.use.dirgroup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true/false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directory.login.allowduplogin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2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directory.linkage.communityIDs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43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{Community ID}.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linkage.deletePercent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삭제  대상 유저 대상 비율 체크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100%: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무조건 삭제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;0%: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무조건 오류</a:t>
                      </a:r>
                    </a:p>
                  </a:txBody>
                  <a:tcPr anchor="ctr"/>
                </a:tc>
              </a:tr>
              <a:tr h="25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{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CommuniityID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}. 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linkage.topParCode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연동 대상 최상위 부서 코드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dirty="0" smtClean="0">
                          <a:effectLst/>
                          <a:latin typeface="+mn-ea"/>
                          <a:ea typeface="+mn-ea"/>
                        </a:rPr>
                        <a:t>Root</a:t>
                      </a:r>
                      <a:r>
                        <a:rPr lang="ko-KR" altLang="en-US" sz="1000" kern="1200" dirty="0" smtClean="0">
                          <a:effectLst/>
                          <a:latin typeface="+mn-ea"/>
                          <a:ea typeface="+mn-ea"/>
                        </a:rPr>
                        <a:t>가 최상위일 경우 </a:t>
                      </a:r>
                      <a:r>
                        <a:rPr lang="en-US" altLang="ko-KR" sz="1000" kern="1200" dirty="0" smtClean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000000000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{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CommunityID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}.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linkage.columns.rank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설정값이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없을 경우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연동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안함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설정값이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있으나 연동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SQL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이 없을 경우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연동 안 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effectLst/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1000" kern="1200" dirty="0" smtClean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00" kern="1200" dirty="0" err="1" smtClean="0">
                          <a:effectLst/>
                          <a:latin typeface="+mn-ea"/>
                          <a:ea typeface="+mn-ea"/>
                        </a:rPr>
                        <a:t>community_id</a:t>
                      </a:r>
                      <a:r>
                        <a:rPr lang="en-US" altLang="ko-KR" sz="1000" kern="12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kern="1200" dirty="0" err="1" smtClean="0">
                          <a:effectLst/>
                          <a:latin typeface="+mn-ea"/>
                          <a:ea typeface="+mn-ea"/>
                        </a:rPr>
                        <a:t>pos_name</a:t>
                      </a:r>
                      <a:r>
                        <a:rPr lang="en-US" altLang="ko-KR" sz="1000" kern="12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kern="1200" dirty="0" err="1" smtClean="0">
                          <a:effectLst/>
                          <a:latin typeface="+mn-ea"/>
                          <a:ea typeface="+mn-ea"/>
                        </a:rPr>
                        <a:t>pos_code</a:t>
                      </a:r>
                      <a:r>
                        <a:rPr lang="en-US" altLang="ko-KR" sz="1000" kern="12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kern="1200" dirty="0" err="1" smtClean="0">
                          <a:effectLst/>
                          <a:latin typeface="+mn-ea"/>
                          <a:ea typeface="+mn-ea"/>
                        </a:rPr>
                        <a:t>sec_level</a:t>
                      </a:r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12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{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CommunityID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}. .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linkage.columns.duty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설정값이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없을 경우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연동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안함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설정값이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있으나 연동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SQL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이 없을 경우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연동 안 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sng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SQL </a:t>
                      </a:r>
                      <a:r>
                        <a:rPr lang="ko-KR" altLang="en-US" sz="1000" b="1" u="sng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설정 예제</a:t>
                      </a:r>
                      <a:endParaRPr lang="en-US" altLang="ko-KR" sz="1000" b="1" u="sng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community_id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duty_name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duty_code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seq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FROM duty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WHERE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community_id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= '001000000' \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AND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duty_code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IS NOT NULL \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effectLst/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1000" kern="1200" dirty="0" smtClean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1000" kern="1200" dirty="0" err="1" smtClean="0">
                          <a:effectLst/>
                          <a:latin typeface="+mn-ea"/>
                          <a:ea typeface="+mn-ea"/>
                        </a:rPr>
                        <a:t>community_id</a:t>
                      </a:r>
                      <a:r>
                        <a:rPr lang="en-US" altLang="ko-KR" sz="1000" kern="12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kern="1200" dirty="0" err="1" smtClean="0">
                          <a:effectLst/>
                          <a:latin typeface="+mn-ea"/>
                          <a:ea typeface="+mn-ea"/>
                        </a:rPr>
                        <a:t>rank_name</a:t>
                      </a:r>
                      <a:r>
                        <a:rPr lang="en-US" altLang="ko-KR" sz="1000" kern="12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kern="1200" dirty="0" err="1" smtClean="0">
                          <a:effectLst/>
                          <a:latin typeface="+mn-ea"/>
                          <a:ea typeface="+mn-ea"/>
                        </a:rPr>
                        <a:t>rank_code</a:t>
                      </a:r>
                      <a:r>
                        <a:rPr lang="en-US" altLang="ko-KR" sz="1000" kern="12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kern="1200" dirty="0" err="1" smtClean="0">
                          <a:effectLst/>
                          <a:latin typeface="+mn-ea"/>
                          <a:ea typeface="+mn-ea"/>
                        </a:rPr>
                        <a:t>rank_level</a:t>
                      </a:r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13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{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CommunityID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}.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linkage.columns.dept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설정값이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없을 경우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연동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안함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설정값이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있으나 연동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SQL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이 없을 경우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연동 안 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effectLst/>
                          <a:latin typeface="+mn-ea"/>
                          <a:ea typeface="+mn-ea"/>
                        </a:rPr>
                        <a:t>필수 </a:t>
                      </a:r>
                      <a:r>
                        <a:rPr lang="en-US" altLang="ko-KR" sz="1000" kern="1200" dirty="0" smtClean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00" kern="1200" dirty="0" err="1" smtClean="0">
                          <a:effectLst/>
                          <a:latin typeface="+mn-ea"/>
                          <a:ea typeface="+mn-ea"/>
                        </a:rPr>
                        <a:t>community_id</a:t>
                      </a:r>
                      <a:r>
                        <a:rPr lang="en-US" altLang="ko-KR" sz="1000" kern="12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kern="1200" dirty="0" err="1" smtClean="0">
                          <a:effectLst/>
                          <a:latin typeface="+mn-ea"/>
                          <a:ea typeface="+mn-ea"/>
                        </a:rPr>
                        <a:t>dept_name</a:t>
                      </a:r>
                      <a:r>
                        <a:rPr lang="en-US" altLang="ko-KR" sz="1000" kern="12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kern="1200" dirty="0" err="1" smtClean="0">
                          <a:effectLst/>
                          <a:latin typeface="+mn-ea"/>
                          <a:ea typeface="+mn-ea"/>
                        </a:rPr>
                        <a:t>dept_code</a:t>
                      </a:r>
                      <a:r>
                        <a:rPr lang="en-US" altLang="ko-KR" sz="1000" kern="12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kern="1200" dirty="0" err="1" smtClean="0">
                          <a:effectLst/>
                          <a:latin typeface="+mn-ea"/>
                          <a:ea typeface="+mn-ea"/>
                        </a:rPr>
                        <a:t>par_code</a:t>
                      </a:r>
                      <a:endParaRPr lang="ko-KR" altLang="ko-KR" sz="1000" kern="12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48314</TotalTime>
  <Words>966</Words>
  <Application>Microsoft Office PowerPoint</Application>
  <PresentationFormat>A4 용지(210x297mm)</PresentationFormat>
  <Paragraphs>296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6" baseType="lpstr">
      <vt:lpstr>Office 테마</vt:lpstr>
      <vt:lpstr>1_Office 테마</vt:lpstr>
      <vt:lpstr>Handy PAL 설치 Guide (조직도 연동) ver. 5.1.2.11</vt:lpstr>
      <vt:lpstr>제개정 이력</vt:lpstr>
      <vt:lpstr>슬라이드 3</vt:lpstr>
      <vt:lpstr>1.1 PAL 조직도 설정화일 </vt:lpstr>
      <vt:lpstr>1.1 PAL 조직도 설정화일 </vt:lpstr>
      <vt:lpstr>슬라이드 6</vt:lpstr>
      <vt:lpstr>2. 인사 DB 구성</vt:lpstr>
      <vt:lpstr>슬라이드 8</vt:lpstr>
      <vt:lpstr>3. Configuration</vt:lpstr>
      <vt:lpstr>3. Configuration</vt:lpstr>
      <vt:lpstr>3. Configuration</vt:lpstr>
      <vt:lpstr>3. Configuration</vt:lpstr>
      <vt:lpstr>3. Configuration</vt:lpstr>
      <vt:lpstr>슬라이드 14</vt:lpstr>
    </vt:vector>
  </TitlesOfParts>
  <Company>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DASAN CNS 회사소개서</dc:title>
  <dc:creator>USER</dc:creator>
  <cp:lastModifiedBy>PAL</cp:lastModifiedBy>
  <cp:revision>3907</cp:revision>
  <cp:lastPrinted>2013-12-11T05:58:45Z</cp:lastPrinted>
  <dcterms:created xsi:type="dcterms:W3CDTF">2009-07-06T04:43:43Z</dcterms:created>
  <dcterms:modified xsi:type="dcterms:W3CDTF">2019-11-08T08:25:42Z</dcterms:modified>
</cp:coreProperties>
</file>