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3"/>
  </p:notesMasterIdLst>
  <p:handoutMasterIdLst>
    <p:handoutMasterId r:id="rId24"/>
  </p:handoutMasterIdLst>
  <p:sldIdLst>
    <p:sldId id="718" r:id="rId3"/>
    <p:sldId id="719" r:id="rId4"/>
    <p:sldId id="861" r:id="rId5"/>
    <p:sldId id="721" r:id="rId6"/>
    <p:sldId id="847" r:id="rId7"/>
    <p:sldId id="848" r:id="rId8"/>
    <p:sldId id="849" r:id="rId9"/>
    <p:sldId id="850" r:id="rId10"/>
    <p:sldId id="862" r:id="rId11"/>
    <p:sldId id="859" r:id="rId12"/>
    <p:sldId id="851" r:id="rId13"/>
    <p:sldId id="852" r:id="rId14"/>
    <p:sldId id="853" r:id="rId15"/>
    <p:sldId id="860" r:id="rId16"/>
    <p:sldId id="854" r:id="rId17"/>
    <p:sldId id="855" r:id="rId18"/>
    <p:sldId id="857" r:id="rId19"/>
    <p:sldId id="858" r:id="rId20"/>
    <p:sldId id="856" r:id="rId21"/>
    <p:sldId id="720" r:id="rId22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9" autoAdjust="0"/>
    <p:restoredTop sz="93948" autoAdjust="0"/>
  </p:normalViewPr>
  <p:slideViewPr>
    <p:cSldViewPr>
      <p:cViewPr>
        <p:scale>
          <a:sx n="98" d="100"/>
          <a:sy n="98" d="100"/>
        </p:scale>
        <p:origin x="-2154" y="-324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751584" y="140000"/>
            <a:ext cx="187220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Handyflow</a:t>
            </a:r>
            <a:endParaRPr lang="ko-KR" altLang="en-US" b="1" i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903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3771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5655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8450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1664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0771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2356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8459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309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84792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4568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2019.10.11</a:t>
            </a:r>
          </a:p>
          <a:p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Handyflow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br>
              <a:rPr lang="en-US" altLang="ko-KR" sz="6000" b="1" dirty="0" smtClean="0">
                <a:solidFill>
                  <a:schemeClr val="tx2"/>
                </a:solidFill>
              </a:rPr>
            </a:br>
            <a:r>
              <a:rPr lang="en-US" altLang="ko-KR" sz="6000" b="1" dirty="0" smtClean="0">
                <a:solidFill>
                  <a:schemeClr val="tx2"/>
                </a:solidFill>
              </a:rPr>
              <a:t>(For Oracle)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5.1.2.11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Data Import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코드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44488" y="3212976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개선 과제 테이블 </a:t>
            </a:r>
            <a:r>
              <a:rPr kumimoji="0" lang="en-US" altLang="ko-KR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 Import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 </a:t>
            </a:r>
            <a:r>
              <a:rPr lang="en-US" altLang="ko-KR" dirty="0" smtClean="0"/>
              <a:t>palimp.bat “{database password}"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smtClean="0"/>
              <a:t>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  <a:r>
              <a:rPr lang="en-US" altLang="ko-KR" dirty="0" smtClean="0"/>
              <a:t>/improve.xml</a:t>
            </a:r>
            <a:r>
              <a:rPr lang="en-US" altLang="ko-KR" b="1" dirty="0" smtClean="0">
                <a:solidFill>
                  <a:srgbClr val="FF0000"/>
                </a:solidFill>
              </a:rPr>
              <a:t>"</a:t>
            </a:r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rgbClr val="FF0000"/>
                </a:solidFill>
              </a:rPr>
              <a:t> "</a:t>
            </a:r>
            <a:r>
              <a:rPr lang="en-US" altLang="ko-KR" dirty="0" smtClean="0"/>
              <a:t>d:/Dataimport/bin/imp.log</a:t>
            </a:r>
            <a:r>
              <a:rPr lang="en-US" altLang="ko-KR" b="1" dirty="0" smtClean="0">
                <a:solidFill>
                  <a:srgbClr val="FF0000"/>
                </a:solidFill>
              </a:rPr>
              <a:t>"</a:t>
            </a:r>
            <a:r>
              <a:rPr lang="en-US" altLang="ko-KR" dirty="0" smtClean="0"/>
              <a:t> N</a:t>
            </a:r>
            <a:endParaRPr lang="ko-KR" altLang="ko-KR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4488" y="371703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표준 템플릿 데이터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  <a:r>
              <a:rPr lang="en-US" altLang="ko-KR" dirty="0" smtClean="0"/>
              <a:t>/masterdata.xml" "d:/Dataimport/bin/imp.log" N</a:t>
            </a:r>
            <a:endParaRPr lang="en-US" altLang="ko-KR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44488" y="4242178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용어 관리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  <a:r>
              <a:rPr lang="en-US" altLang="ko-KR" dirty="0" smtClean="0"/>
              <a:t>/termclass.xml" "d:/Dataimport/bin/imp.log" N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496" y="1340768"/>
            <a:ext cx="4906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200" dirty="0" smtClean="0">
                <a:latin typeface="+mn-ea"/>
              </a:rPr>
              <a:t>palimp.bat </a:t>
            </a:r>
            <a:r>
              <a:rPr lang="ko-KR" altLang="en-US" sz="1200" dirty="0" smtClean="0">
                <a:latin typeface="+mn-ea"/>
              </a:rPr>
              <a:t>수정사항</a:t>
            </a:r>
            <a:endParaRPr lang="en-US" altLang="ko-KR" sz="1200" dirty="0" smtClean="0">
              <a:latin typeface="+mn-ea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200" dirty="0" err="1" smtClean="0">
                <a:latin typeface="+mn-ea"/>
                <a:sym typeface="Wingdings" pitchFamily="2" charset="2"/>
              </a:rPr>
              <a:t>classpath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확인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(Oracle12c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인 경우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, ojdbc8.jar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로 변경 필요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)</a:t>
            </a:r>
          </a:p>
          <a:p>
            <a:pPr marL="342900" indent="-342900">
              <a:buAutoNum type="arabicParenR" startAt="2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improve.xml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	   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3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masterdata.xml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4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termclass.xml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      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PAL </a:t>
            </a:r>
            <a:r>
              <a:rPr lang="ko-KR" altLang="en-US" dirty="0" smtClean="0"/>
              <a:t>시스템 폴더 생성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2160240"/>
                <a:gridCol w="1512169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폴더명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WAS </a:t>
                      </a:r>
                      <a:r>
                        <a:rPr lang="ko-KR" altLang="en-US" sz="1000" b="1" dirty="0" smtClean="0"/>
                        <a:t>관련 설정 파일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en-US" altLang="ko-KR" sz="1000" b="1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CD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있는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‘Template’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내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‘template.xml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파일을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위에서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생성한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/member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pal.member.filepath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/attach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/report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접근할 시스템 폴더를 생성 합니다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Web </a:t>
            </a:r>
            <a:r>
              <a:rPr lang="ko-KR" altLang="en-US" dirty="0" smtClean="0"/>
              <a:t>모듈 설치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배포합니다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4488" y="1340768"/>
            <a:ext cx="90662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r>
              <a:rPr lang="en-US" altLang="ko-KR" sz="1100" dirty="0" smtClean="0">
                <a:latin typeface="+mn-ea"/>
                <a:cs typeface="Times New Roman"/>
              </a:rPr>
              <a:t> HANDY PAL</a:t>
            </a:r>
            <a:r>
              <a:rPr lang="ko-KR" altLang="ko-KR" sz="1100" dirty="0" smtClean="0">
                <a:latin typeface="+mn-ea"/>
                <a:cs typeface="Times New Roman"/>
              </a:rPr>
              <a:t>의 </a:t>
            </a:r>
            <a:r>
              <a:rPr lang="en-US" altLang="ko-KR" sz="1100" dirty="0" smtClean="0">
                <a:latin typeface="+mn-ea"/>
                <a:cs typeface="Times New Roman"/>
              </a:rPr>
              <a:t>pal_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파일과 </a:t>
            </a:r>
            <a:r>
              <a:rPr lang="en-US" altLang="ko-KR" sz="1100" dirty="0" smtClean="0">
                <a:latin typeface="+mn-ea"/>
                <a:cs typeface="Times New Roman"/>
              </a:rPr>
              <a:t>directory-web_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파일을</a:t>
            </a:r>
            <a:r>
              <a:rPr lang="en-US" altLang="ko-KR" sz="1100" dirty="0" smtClean="0">
                <a:latin typeface="+mn-ea"/>
                <a:cs typeface="Times New Roman"/>
              </a:rPr>
              <a:t> </a:t>
            </a:r>
            <a:r>
              <a:rPr lang="en-US" altLang="ko-KR" sz="1100" dirty="0" err="1" smtClean="0">
                <a:latin typeface="+mn-ea"/>
                <a:cs typeface="Times New Roman"/>
              </a:rPr>
              <a:t>pal.war</a:t>
            </a:r>
            <a:r>
              <a:rPr lang="en-US" altLang="ko-KR" sz="1100" dirty="0" smtClean="0">
                <a:latin typeface="+mn-ea"/>
                <a:cs typeface="Times New Roman"/>
              </a:rPr>
              <a:t>, directory-web.war</a:t>
            </a:r>
            <a:r>
              <a:rPr lang="ko-KR" altLang="ko-KR" sz="1100" dirty="0" smtClean="0">
                <a:latin typeface="+mn-ea"/>
                <a:cs typeface="Times New Roman"/>
              </a:rPr>
              <a:t>로 이름을 변경한 다음</a:t>
            </a:r>
            <a:r>
              <a:rPr lang="en-US" altLang="ko-KR" sz="1100" dirty="0" smtClean="0">
                <a:latin typeface="+mn-ea"/>
                <a:cs typeface="Times New Roman"/>
              </a:rPr>
              <a:t> %TOMCAT_HOME%\</a:t>
            </a:r>
            <a:r>
              <a:rPr lang="en-US" altLang="ko-KR" sz="1100" dirty="0" err="1" smtClean="0">
                <a:latin typeface="+mn-ea"/>
                <a:cs typeface="Times New Roman"/>
              </a:rPr>
              <a:t>webapps</a:t>
            </a:r>
            <a:r>
              <a:rPr lang="en-US" altLang="ko-KR" sz="1100" dirty="0" smtClean="0">
                <a:latin typeface="+mn-ea"/>
                <a:cs typeface="Times New Roman"/>
              </a:rPr>
              <a:t>\ </a:t>
            </a:r>
            <a:r>
              <a:rPr lang="ko-KR" altLang="ko-KR" sz="1100" dirty="0" smtClean="0">
                <a:latin typeface="+mn-ea"/>
                <a:cs typeface="Times New Roman"/>
              </a:rPr>
              <a:t>경로로 복사합니다</a:t>
            </a:r>
            <a:r>
              <a:rPr lang="en-US" altLang="ko-KR" sz="1100" dirty="0" smtClean="0">
                <a:latin typeface="+mn-ea"/>
                <a:cs typeface="Times New Roman"/>
              </a:rPr>
              <a:t>.</a:t>
            </a:r>
            <a:br>
              <a:rPr lang="en-US" altLang="ko-KR" sz="1100" dirty="0" smtClean="0">
                <a:latin typeface="+mn-ea"/>
                <a:cs typeface="Times New Roman"/>
              </a:rPr>
            </a:br>
            <a:endParaRPr lang="en-US" altLang="ko-KR" sz="1100" dirty="0" smtClean="0">
              <a:latin typeface="+mn-ea"/>
              <a:cs typeface="Times New Roman"/>
            </a:endParaRPr>
          </a:p>
          <a:p>
            <a:pPr marL="171450" indent="-171450"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r>
              <a:rPr lang="en-US" altLang="ko-KR" sz="1100" dirty="0" smtClean="0">
                <a:latin typeface="+mn-ea"/>
                <a:cs typeface="Times New Roman"/>
              </a:rPr>
              <a:t>WAS</a:t>
            </a:r>
            <a:r>
              <a:rPr lang="ko-KR" altLang="ko-KR" sz="1100" dirty="0" smtClean="0">
                <a:latin typeface="+mn-ea"/>
                <a:cs typeface="Times New Roman"/>
              </a:rPr>
              <a:t>를 실행하면</a:t>
            </a:r>
            <a:r>
              <a:rPr lang="en-US" altLang="ko-KR" sz="1100" dirty="0" smtClean="0">
                <a:latin typeface="+mn-ea"/>
                <a:cs typeface="Times New Roman"/>
              </a:rPr>
              <a:t> war</a:t>
            </a:r>
            <a:r>
              <a:rPr lang="ko-KR" altLang="ko-KR" sz="1100" dirty="0" smtClean="0">
                <a:latin typeface="+mn-ea"/>
                <a:cs typeface="Times New Roman"/>
              </a:rPr>
              <a:t>파일이 압축 해제 됩니다</a:t>
            </a:r>
            <a:r>
              <a:rPr lang="en-US" altLang="ko-KR" sz="1100" dirty="0" smtClean="0">
                <a:latin typeface="+mn-ea"/>
                <a:cs typeface="Times New Roman"/>
              </a:rPr>
              <a:t>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ko-KR" sz="1100" dirty="0" smtClean="0">
                <a:latin typeface="+mn-ea"/>
                <a:cs typeface="Times New Roman"/>
              </a:rPr>
              <a:t>※ Directory </a:t>
            </a:r>
            <a:r>
              <a:rPr lang="ko-KR" altLang="en-US" sz="1100" dirty="0" smtClean="0">
                <a:latin typeface="+mn-ea"/>
                <a:cs typeface="Times New Roman"/>
              </a:rPr>
              <a:t>모듈에 </a:t>
            </a:r>
            <a:r>
              <a:rPr lang="en-US" altLang="ko-KR" sz="1100" dirty="0" smtClean="0">
                <a:latin typeface="+mn-ea"/>
                <a:cs typeface="Times New Roman"/>
              </a:rPr>
              <a:t>JDBC Driver </a:t>
            </a:r>
            <a:r>
              <a:rPr lang="ko-KR" altLang="en-US" sz="1100" dirty="0" smtClean="0">
                <a:latin typeface="+mn-ea"/>
                <a:cs typeface="Times New Roman"/>
              </a:rPr>
              <a:t>가 있는 지 확인함</a:t>
            </a:r>
            <a:endParaRPr lang="ko-KR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endParaRPr lang="ko-KR" altLang="ko-KR" sz="1100" dirty="0" smtClean="0">
              <a:latin typeface="+mn-ea"/>
              <a:cs typeface="Times New Roman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6537176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기타 기능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PAL </a:t>
            </a:r>
            <a:r>
              <a:rPr lang="ko-KR" altLang="en-US" dirty="0" smtClean="0"/>
              <a:t>패치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812917"/>
              </p:ext>
            </p:extLst>
          </p:nvPr>
        </p:nvGraphicFramePr>
        <p:xfrm>
          <a:off x="344488" y="1243072"/>
          <a:ext cx="9361042" cy="425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2088232"/>
                <a:gridCol w="648072"/>
                <a:gridCol w="720080"/>
                <a:gridCol w="3096344"/>
                <a:gridCol w="23042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패치 </a:t>
                      </a:r>
                      <a:r>
                        <a:rPr lang="ko-KR" altLang="en-US" sz="1000" b="1" dirty="0" err="1" smtClean="0"/>
                        <a:t>버젼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WEB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DB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특이사항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5.1.1.04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 smtClean="0">
                          <a:latin typeface="Arial"/>
                          <a:ea typeface="+mn-ea"/>
                          <a:cs typeface="Times New Roman"/>
                        </a:rPr>
                        <a:t>-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5.1.1.05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web.xml, bwadk_config.xml,</a:t>
                      </a:r>
                      <a:r>
                        <a:rPr lang="en-US" altLang="ko-KR" sz="1000" baseline="0" dirty="0" smtClean="0"/>
                        <a:t> lib </a:t>
                      </a:r>
                      <a:r>
                        <a:rPr lang="ko-KR" altLang="en-US" sz="1000" baseline="0" dirty="0" smtClean="0"/>
                        <a:t>수정</a:t>
                      </a:r>
                      <a:endParaRPr lang="en-US" altLang="ko-KR" sz="10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bwadk_config.xml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itemid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pal.modeler.version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"&gt;&lt;![CDATA[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]]&gt;&lt;/item&gt;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000" b="1" i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5.1.1.5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 변경</a:t>
                      </a:r>
                      <a:endParaRPr lang="ko-KR" altLang="en-US" sz="100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버전 업그레이드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웹에디터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보안성</a:t>
                      </a:r>
                      <a:r>
                        <a:rPr lang="ko-KR" altLang="en-US" sz="1000" dirty="0" smtClean="0"/>
                        <a:t> 취약점 개선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모델러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SSL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현대오트론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IE8 </a:t>
                      </a:r>
                      <a:r>
                        <a:rPr lang="ko-KR" altLang="en-US" sz="1000" dirty="0" smtClean="0"/>
                        <a:t>지원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5.1.2.07h01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Object </a:t>
                      </a:r>
                      <a:r>
                        <a:rPr lang="ko-KR" altLang="en-US" sz="1000" dirty="0" smtClean="0"/>
                        <a:t>목록 등 오류수정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조회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5.1.2.08h02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조직도 사진 업로드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보안취약점 개선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개정이력 보기 수정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&lt;&lt;Directory 2.0.9.38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</a:rPr>
                        <a:t> 로 변경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</a:rPr>
                        <a:t>현대오트론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5.1.2.09h03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흐름인쇄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5.1.2.10h04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보안취약점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워드다운 문서 깨짐 보정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BGF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5.1.2.11h05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/>
                        <a:t>PDF </a:t>
                      </a:r>
                      <a:r>
                        <a:rPr lang="ko-KR" altLang="en-US" sz="1000" dirty="0" smtClean="0"/>
                        <a:t>모듈 변경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※pal\WEB-INF\lib </a:t>
                      </a:r>
                      <a:r>
                        <a:rPr lang="ko-KR" altLang="en-US" sz="1000" dirty="0" smtClean="0"/>
                        <a:t>폴더의 </a:t>
                      </a:r>
                      <a:r>
                        <a:rPr lang="en-US" altLang="ko-KR" sz="1000" dirty="0" smtClean="0"/>
                        <a:t>itext-2.0.8.jar </a:t>
                      </a:r>
                      <a:r>
                        <a:rPr lang="ko-KR" altLang="en-US" sz="1000" dirty="0" smtClean="0"/>
                        <a:t>파일과 </a:t>
                      </a:r>
                      <a:r>
                        <a:rPr lang="en-US" altLang="ko-KR" sz="1000" dirty="0" smtClean="0"/>
                        <a:t>core-renderer-R8.jar </a:t>
                      </a:r>
                      <a:r>
                        <a:rPr lang="ko-KR" altLang="en-US" sz="1000" dirty="0" smtClean="0"/>
                        <a:t>파일을 반드시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현대오트론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패치 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6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Directory-Web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5667349"/>
              </p:ext>
            </p:extLst>
          </p:nvPr>
        </p:nvGraphicFramePr>
        <p:xfrm>
          <a:off x="344488" y="1243072"/>
          <a:ext cx="936104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121339"/>
                <a:gridCol w="1315187"/>
                <a:gridCol w="3481379"/>
                <a:gridCol w="1083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 /conf/Catalina/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localhost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&lt;Resource name=”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DirectoryDataSource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auth=”Container”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factory=”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org.apache.commons.dbcp.BasicDataSourceFactory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type=”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javax.sql.DataSource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username=”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USER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password=”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PW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3175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driverClassName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oracle.jdbc.driver.OracleDriver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</a:t>
                      </a:r>
                      <a:b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</a:b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url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jdbc:oracle:thin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:@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DB_SERVER:PORT:SID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maxActive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=”20”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maxIdle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maxWait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=”10000”/&gt;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~/WEB-INF/META-INF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context.xml </a:t>
                      </a:r>
                      <a:r>
                        <a:rPr lang="ko-KR" altLang="en-US" sz="1000" baseline="0" dirty="0" smtClean="0"/>
                        <a:t>도 변경함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/directory-web/directory/data/license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라이센스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Diretory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라이선스를 복사함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폴더선 생성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/directory-web/WEB-INF/classes/context/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Property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directory.basedir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=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/directory-web/directory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설정도 동일하게 설정함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/directory-web/WEB-INF/classes/context/datasource.xml</a:t>
                      </a:r>
                      <a:endParaRPr lang="ko-KR" altLang="en-US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DBCP </a:t>
                      </a:r>
                      <a:r>
                        <a:rPr lang="ko-KR" altLang="en-US" sz="1000" dirty="0" smtClean="0"/>
                        <a:t>를 사용할지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를 사용할 지를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9351611"/>
              </p:ext>
            </p:extLst>
          </p:nvPr>
        </p:nvGraphicFramePr>
        <p:xfrm>
          <a:off x="344488" y="1243072"/>
          <a:ext cx="8712968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/pal/WEB-INF/classes/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Upload.file.directory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%TOMECAT_HOME%/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/pal/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uploadfiles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upload.file.uri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/pal/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uploadfiles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검색사용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Show.unifiedSearch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</a:t>
                      </a:r>
                      <a:r>
                        <a:rPr lang="en-US" altLang="ko-KR" sz="1000" baseline="0" dirty="0" smtClean="0"/>
                        <a:t> or y 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jdbc.url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/>
                        <a:t>jdbc.user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/>
                        <a:t>jdbc.password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Webframework.fileupload.temporary.dir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webframework.filedownload.temporary.dir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webframework.contenthandler.charset.makingfile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webframework.contenthandler.charset.readingfile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/pal/WEB-INF/bwadk_db.xml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9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/model/template.xml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pal.report.filepath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/report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 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/license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/attach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pal.member.filepath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/member/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pal.webeditor.activxver.use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pal.webeditor.tempdir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[%TOMCAT_HOME%/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/pal/temp/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807665"/>
              </p:ext>
            </p:extLst>
          </p:nvPr>
        </p:nvGraphicFramePr>
        <p:xfrm>
          <a:off x="344488" y="1243072"/>
          <a:ext cx="8712968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라이선스 </a:t>
                      </a: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폴더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경로</a:t>
                      </a:r>
                      <a:r>
                        <a:rPr lang="pt-BR" altLang="ko-KR" sz="1000" b="1" dirty="0" smtClean="0">
                          <a:latin typeface="+mn-lt"/>
                          <a:cs typeface="Times New Roman"/>
                        </a:rPr>
                        <a:t>/license/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다국어메뉴 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pal.supportlang.use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ko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한국어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ko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한국어 전용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기타 기능 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79311294"/>
              </p:ext>
            </p:extLst>
          </p:nvPr>
        </p:nvGraphicFramePr>
        <p:xfrm>
          <a:off x="344488" y="1243072"/>
          <a:ext cx="8712968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1512168"/>
                <a:gridCol w="3240360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계층 </a:t>
                      </a:r>
                      <a:r>
                        <a:rPr lang="en-US" altLang="ko-KR" sz="1000" dirty="0" smtClean="0"/>
                        <a:t>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조직도 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SSO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언어 설정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KO16MSWIN949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에서 정상 작동함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Oracle 9i </a:t>
                      </a:r>
                      <a:r>
                        <a:rPr lang="ko-KR" altLang="en-US" sz="1000" baseline="0" dirty="0" smtClean="0"/>
                        <a:t>지원함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Custermizing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정의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추가적인 설정 가이드는 별도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Guide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파일로 제공함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제개정</a:t>
            </a:r>
            <a:r>
              <a:rPr lang="ko-KR" altLang="en-US" dirty="0" smtClean="0"/>
              <a:t> 이력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ko-KR" altLang="en-US" sz="18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 변경 이력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6415725"/>
              </p:ext>
            </p:extLst>
          </p:nvPr>
        </p:nvGraphicFramePr>
        <p:xfrm>
          <a:off x="560512" y="1268760"/>
          <a:ext cx="9001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작성일자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작성자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2019.10.22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김진현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Oracle</a:t>
                      </a:r>
                      <a:r>
                        <a:rPr lang="en-US" altLang="ko-KR" sz="1000" baseline="0" dirty="0" smtClean="0"/>
                        <a:t> 9i, EUC-KR DB </a:t>
                      </a:r>
                      <a:r>
                        <a:rPr lang="ko-KR" altLang="en-US" sz="1000" baseline="0" dirty="0" smtClean="0"/>
                        <a:t>설정 추가함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2019.10.22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김춘식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다국어 설정 가이드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8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설치 버전 및 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버전 및 지원 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S/W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사양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7931252"/>
              </p:ext>
            </p:extLst>
          </p:nvPr>
        </p:nvGraphicFramePr>
        <p:xfrm>
          <a:off x="632520" y="1769224"/>
          <a:ext cx="9001000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버전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권장사항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Handy </a:t>
                      </a:r>
                      <a:r>
                        <a:rPr lang="ko-KR" altLang="en-US" sz="1000" dirty="0" smtClean="0"/>
                        <a:t>제품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Handy 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5.1.0.04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Directory </a:t>
                      </a:r>
                      <a:r>
                        <a:rPr lang="en-US" altLang="ko-KR" sz="1000" dirty="0" err="1" smtClean="0"/>
                        <a:t>Compoent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2.0.9.38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기반 솔루션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6</a:t>
                      </a:r>
                      <a:r>
                        <a:rPr lang="en-US" altLang="ko-KR" sz="1000" baseline="0" dirty="0" smtClean="0"/>
                        <a:t> ~ Tomcat9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JVM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JDK1.6 ~ JDK1.8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Oracle</a:t>
                      </a:r>
                      <a:r>
                        <a:rPr lang="en-US" altLang="ko-KR" sz="1000" baseline="0" dirty="0" smtClean="0"/>
                        <a:t> 11g ~ Oracle 12c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UTF-8 </a:t>
                      </a:r>
                      <a:r>
                        <a:rPr lang="ko-KR" altLang="en-US" sz="1000" dirty="0" smtClean="0"/>
                        <a:t>권장 </a:t>
                      </a:r>
                      <a:r>
                        <a:rPr lang="en-US" altLang="ko-KR" sz="1000" dirty="0" smtClean="0"/>
                        <a:t>(KO16MSWIN949</a:t>
                      </a:r>
                      <a:r>
                        <a:rPr lang="ko-KR" altLang="en-US" sz="1000" dirty="0" smtClean="0"/>
                        <a:t>도 가능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캐릭터셋</a:t>
                      </a:r>
                      <a:r>
                        <a:rPr lang="ko-KR" altLang="en-US" sz="1000" dirty="0" smtClean="0"/>
                        <a:t> 확인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select</a:t>
                      </a:r>
                      <a:r>
                        <a:rPr lang="en-US" altLang="ko-KR" sz="1000" baseline="0" dirty="0" smtClean="0"/>
                        <a:t> * from </a:t>
                      </a:r>
                      <a:r>
                        <a:rPr lang="en-US" altLang="ko-KR" sz="1000" baseline="0" dirty="0" err="1" smtClean="0"/>
                        <a:t>nls_database_parameters</a:t>
                      </a:r>
                      <a:r>
                        <a:rPr lang="en-US" altLang="ko-KR" sz="1000" baseline="0" dirty="0" smtClean="0"/>
                        <a:t> where parameter = ‘NLS_CHARACTERSET’; -- </a:t>
                      </a:r>
                      <a:r>
                        <a:rPr lang="ko-KR" altLang="en-US" sz="1000" baseline="0" dirty="0" smtClean="0"/>
                        <a:t>결과값 </a:t>
                      </a:r>
                      <a:r>
                        <a:rPr lang="en-US" altLang="ko-KR" sz="1000" baseline="0" dirty="0" smtClean="0"/>
                        <a:t>[AL32UTF8]</a:t>
                      </a:r>
                    </a:p>
                    <a:p>
                      <a:pPr latinLnBrk="1"/>
                      <a:r>
                        <a:rPr lang="ko-KR" altLang="en-US" sz="1000" baseline="0" dirty="0" err="1" smtClean="0"/>
                        <a:t>캐릭터셋</a:t>
                      </a:r>
                      <a:r>
                        <a:rPr lang="ko-KR" altLang="en-US" sz="1000" baseline="0" dirty="0" smtClean="0"/>
                        <a:t> 변경</a:t>
                      </a:r>
                      <a:r>
                        <a:rPr lang="en-US" altLang="ko-KR" sz="1000" baseline="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update props$ set value$ = ‘KO16MSWIN949’ where name = ‘NLS_CHARACTERSET’;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update props$ set value$ = ‘KO16MSWIN949’ where name = ‘NLS_NCHAR_CHARACTERSET’;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Operating</a:t>
                      </a:r>
                      <a:r>
                        <a:rPr lang="en-US" altLang="ko-KR" sz="1000" baseline="0" dirty="0" smtClean="0"/>
                        <a:t> System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Win32, </a:t>
                      </a:r>
                      <a:r>
                        <a:rPr lang="en-US" altLang="ko-KR" sz="1000" dirty="0" err="1" smtClean="0"/>
                        <a:t>Unix,Linux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799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각 시스템 </a:t>
            </a:r>
            <a:r>
              <a:rPr lang="ko-KR" altLang="en-US" sz="1200" b="1" dirty="0" err="1" smtClean="0"/>
              <a:t>구분별</a:t>
            </a:r>
            <a:r>
              <a:rPr lang="ko-KR" altLang="en-US" sz="1200" b="1" dirty="0" smtClean="0"/>
              <a:t> 버전은 </a:t>
            </a:r>
            <a:r>
              <a:rPr lang="en-US" altLang="ko-KR" sz="1200" b="1" dirty="0" smtClean="0"/>
              <a:t>Guide </a:t>
            </a:r>
            <a:r>
              <a:rPr lang="ko-KR" altLang="en-US" sz="1200" b="1" dirty="0" smtClean="0"/>
              <a:t>작성시 사용된 버전으로 작성함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최종 버전은 변경해서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테스트 후 추가 예정임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설치 폴더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모듈 구조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6542196"/>
              </p:ext>
            </p:extLst>
          </p:nvPr>
        </p:nvGraphicFramePr>
        <p:xfrm>
          <a:off x="632520" y="1340768"/>
          <a:ext cx="8712967" cy="339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폴더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or </a:t>
                      </a:r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Client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mxxml6_x64.xml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mxxml6_x86.xml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실제 사용하지 않음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baseline="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기초 데이터 생성을 위한 </a:t>
                      </a:r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외에 범용적으로 사용가능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Directory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PAL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생성 </a:t>
                      </a:r>
                      <a:r>
                        <a:rPr lang="en-US" altLang="ko-KR" sz="1000" dirty="0" smtClean="0"/>
                        <a:t>Script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및 테이블스페이스는 사전에 생성해야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Server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directory-web_2.0.9.38.war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pal_5.1.0.04.war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 </a:t>
                      </a:r>
                      <a:r>
                        <a:rPr lang="ko-KR" altLang="en-US" sz="1000" dirty="0" smtClean="0"/>
                        <a:t>배포 모듈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 </a:t>
                      </a:r>
                      <a:r>
                        <a:rPr lang="ko-KR" altLang="en-US" sz="1000" baseline="0" dirty="0" smtClean="0"/>
                        <a:t>는 </a:t>
                      </a:r>
                      <a:r>
                        <a:rPr lang="en-US" altLang="ko-KR" sz="1000" baseline="0" dirty="0" smtClean="0"/>
                        <a:t>Directory-web </a:t>
                      </a:r>
                      <a:r>
                        <a:rPr lang="ko-KR" altLang="en-US" sz="1000" baseline="0" dirty="0" smtClean="0"/>
                        <a:t>및 </a:t>
                      </a:r>
                      <a:r>
                        <a:rPr lang="en-US" altLang="ko-KR" sz="1000" baseline="0" dirty="0" smtClean="0"/>
                        <a:t>PAL </a:t>
                      </a:r>
                      <a:r>
                        <a:rPr lang="ko-KR" altLang="en-US" sz="1000" baseline="0" dirty="0" smtClean="0"/>
                        <a:t>로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개로 구성됨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Template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template.xml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별도의 </a:t>
                      </a:r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관리 폴더를 생성 후</a:t>
                      </a:r>
                      <a:r>
                        <a:rPr lang="en-US" altLang="ko-KR" sz="1000" dirty="0" smtClean="0"/>
                        <a:t>, model </a:t>
                      </a:r>
                      <a:r>
                        <a:rPr lang="ko-KR" altLang="en-US" sz="1000" dirty="0" smtClean="0"/>
                        <a:t>폴더에 복사함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[PAL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관리 폴더</a:t>
                      </a:r>
                      <a:r>
                        <a:rPr lang="en-US" altLang="ko-KR" sz="1000" b="1" baseline="0" dirty="0" smtClean="0"/>
                        <a:t>]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/attach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/license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/member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/model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/report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err="1" smtClean="0"/>
                        <a:t>설치시</a:t>
                      </a:r>
                      <a:r>
                        <a:rPr lang="en-US" altLang="ko-KR" sz="1000" dirty="0" smtClean="0"/>
                        <a:t>, web </a:t>
                      </a:r>
                      <a:r>
                        <a:rPr lang="ko-KR" altLang="en-US" sz="1000" dirty="0" smtClean="0"/>
                        <a:t>모듈과 별도로</a:t>
                      </a:r>
                      <a:r>
                        <a:rPr lang="en-US" altLang="ko-KR" sz="1000" dirty="0" smtClean="0"/>
                        <a:t>, 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설치용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폴더를 구성함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사전 설치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사전 설치 사항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76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제품명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 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Oracle 11g 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Oracle 12c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AL32UTF8 </a:t>
                      </a:r>
                      <a:r>
                        <a:rPr lang="ko-KR" altLang="en-US" sz="1000" dirty="0" smtClean="0"/>
                        <a:t>로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영어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한국어 외 다국어 </a:t>
                      </a:r>
                      <a:r>
                        <a:rPr lang="ko-KR" altLang="en-US" sz="1000" dirty="0" err="1" smtClean="0"/>
                        <a:t>설정시</a:t>
                      </a:r>
                      <a:r>
                        <a:rPr lang="ko-KR" altLang="en-US" sz="1000" dirty="0" smtClean="0"/>
                        <a:t> 필요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44488" y="229796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Database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사전 작업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32520" y="2780928"/>
          <a:ext cx="8712967" cy="287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1440160"/>
                <a:gridCol w="4824536"/>
                <a:gridCol w="19442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TASK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(</a:t>
                      </a:r>
                      <a:r>
                        <a:rPr lang="ko-KR" altLang="en-US" sz="1000" b="1" dirty="0" smtClean="0"/>
                        <a:t>예시</a:t>
                      </a:r>
                      <a:r>
                        <a:rPr lang="en-US" altLang="ko-KR" sz="1000" b="1" dirty="0" smtClean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 CREATE TABLESPACE </a:t>
                      </a:r>
                      <a:r>
                        <a:rPr lang="en-US" altLang="ko-KR" sz="1000" b="1" dirty="0" smtClean="0"/>
                        <a:t>PAL_DATA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DATAFILE 'PAL_DATA.DBF' SIZE 200M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	AUTOEXTEND ON NEXT 100M MAXSIZE UNLIMITED DEFAULT STORAGE(INITIAL 10M NEXT 10M PCTINCREASE 0);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 </a:t>
                      </a:r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</a:t>
                      </a:r>
                      <a:r>
                        <a:rPr lang="en-US" altLang="ko-KR" sz="1000" b="1" dirty="0" smtClean="0"/>
                        <a:t>TEMPORARY</a:t>
                      </a:r>
                      <a:r>
                        <a:rPr lang="en-US" altLang="ko-KR" sz="1000" dirty="0" smtClean="0"/>
                        <a:t> TABLESPACE </a:t>
                      </a:r>
                      <a:r>
                        <a:rPr lang="en-US" altLang="ko-KR" sz="1000" b="1" dirty="0" smtClean="0"/>
                        <a:t>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TEMPFILE 'PAL_TEMP.DBF' SIZE 200M REUSE;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USER </a:t>
                      </a:r>
                      <a:r>
                        <a:rPr lang="en-US" altLang="ko-KR" sz="1000" b="1" dirty="0" smtClean="0"/>
                        <a:t>pal</a:t>
                      </a:r>
                      <a:r>
                        <a:rPr lang="en-US" altLang="ko-KR" sz="1000" dirty="0" smtClean="0"/>
                        <a:t> IDENTIFIED BY </a:t>
                      </a:r>
                      <a:r>
                        <a:rPr lang="en-US" altLang="ko-KR" sz="1000" b="1" dirty="0" smtClean="0"/>
                        <a:t>pal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DEFAULT TABLESPACE PAL_DATA  TEMPORARY TABLESPACE 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profile default;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GRANT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"CONNECT"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"RESOURCE"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create view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unlimited </a:t>
                      </a:r>
                      <a:r>
                        <a:rPr lang="en-US" altLang="ko-KR" sz="1000" dirty="0" err="1" smtClean="0"/>
                        <a:t>tablespace</a:t>
                      </a:r>
                      <a:r>
                        <a:rPr lang="en-US" altLang="ko-KR" sz="1000" dirty="0" smtClean="0"/>
                        <a:t>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ALTER USER pal DEFAULT ROLE ALL;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358484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0864689"/>
              </p:ext>
            </p:extLst>
          </p:nvPr>
        </p:nvGraphicFramePr>
        <p:xfrm>
          <a:off x="344488" y="1243072"/>
          <a:ext cx="8712968" cy="424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812251"/>
                <a:gridCol w="201622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구성 요소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</a:t>
                      </a:r>
                      <a:r>
                        <a:rPr lang="ko-KR" altLang="en-US" sz="1000" b="1" dirty="0" smtClean="0"/>
                        <a:t>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파일 포맷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수행명령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Componet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02_initdata,sql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SQL&gt;@02_initdata.sql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21_linkage_table.sql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SQL&gt;@21_linkage_table.sql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create_pal_table.bat </a:t>
                      </a:r>
                      <a:r>
                        <a:rPr lang="ko-KR" altLang="en-US" sz="1000" dirty="0" smtClean="0"/>
                        <a:t>을 실행하면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아래 </a:t>
                      </a: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이 수행됨</a:t>
                      </a:r>
                      <a:endParaRPr lang="en-US" altLang="ko-KR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create_pal_seq.sql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create_pal_sp.sql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create_pal_data.sql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create_pal_view_statistics.sql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Create_pal</a:t>
                      </a:r>
                      <a:r>
                        <a:rPr lang="en-US" altLang="ko-KR" sz="1000" baseline="0" dirty="0" smtClean="0"/>
                        <a:t>_table.bat pal </a:t>
                      </a:r>
                      <a:r>
                        <a:rPr lang="en-US" altLang="ko-KR" sz="1000" baseline="0" dirty="0" err="1" smtClean="0"/>
                        <a:t>pal</a:t>
                      </a:r>
                      <a:r>
                        <a:rPr lang="en-US" altLang="ko-KR" sz="1000" baseline="0" dirty="0" smtClean="0"/>
                        <a:t>  [TNS</a:t>
                      </a:r>
                      <a:r>
                        <a:rPr lang="ko-KR" altLang="en-US" sz="1000" baseline="0" dirty="0" smtClean="0"/>
                        <a:t>명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다국어가 있는 경우</a:t>
                      </a:r>
                      <a:r>
                        <a:rPr lang="en-US" altLang="ko-KR" sz="1000" dirty="0" smtClean="0"/>
                        <a:t>, 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을 파일 포맷과 일치해서</a:t>
                      </a:r>
                      <a:r>
                        <a:rPr lang="en-US" altLang="ko-KR" sz="1000" baseline="0" dirty="0" smtClean="0"/>
                        <a:t>, AL32UTF8 </a:t>
                      </a:r>
                      <a:r>
                        <a:rPr lang="ko-KR" altLang="en-US" sz="1000" baseline="0" dirty="0" smtClean="0"/>
                        <a:t>로 설정해서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</a:t>
                      </a:r>
                      <a:r>
                        <a:rPr lang="en-US" altLang="ko-KR" sz="1000" baseline="0" dirty="0" smtClean="0"/>
                        <a:t>SQL </a:t>
                      </a:r>
                      <a:r>
                        <a:rPr lang="ko-KR" altLang="en-US" sz="1000" baseline="0" dirty="0" smtClean="0"/>
                        <a:t>을 수행함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※ </a:t>
                      </a:r>
                      <a:r>
                        <a:rPr lang="en-US" altLang="ko-KR" sz="1000" baseline="0" dirty="0" err="1" smtClean="0"/>
                        <a:t>dba</a:t>
                      </a:r>
                      <a:r>
                        <a:rPr lang="ko-KR" altLang="en-US" sz="1000" baseline="0" dirty="0" smtClean="0"/>
                        <a:t>권한으로 다음 쿼리로 조회 후 값 </a:t>
                      </a:r>
                      <a:r>
                        <a:rPr lang="ko-KR" altLang="en-US" sz="1000" baseline="0" dirty="0" err="1" smtClean="0"/>
                        <a:t>세팅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select * from </a:t>
                      </a:r>
                      <a:r>
                        <a:rPr lang="en-US" altLang="ko-KR" sz="1000" baseline="0" dirty="0" err="1" smtClean="0"/>
                        <a:t>v$nls_parameters</a:t>
                      </a:r>
                      <a:r>
                        <a:rPr lang="en-US" altLang="ko-KR" sz="1000" baseline="0" dirty="0" smtClean="0"/>
                        <a:t>;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예</a:t>
                      </a:r>
                      <a:r>
                        <a:rPr lang="en-US" altLang="ko-KR" sz="1000" baseline="0" dirty="0" smtClean="0"/>
                        <a:t>&gt; NLS_LANGUAGE : KOREAN(or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AMERICAN)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NLS_TERRITORY : KOREA(or AMERICA)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NLS_CHARACTERSET : AL32UTF8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WIN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고급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관리도구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환경변수에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설정을 </a:t>
                      </a:r>
                      <a:r>
                        <a:rPr lang="en-US" altLang="ko-KR" sz="1000" baseline="0" smtClean="0">
                          <a:sym typeface="Wingdings" pitchFamily="2" charset="2"/>
                        </a:rPr>
                        <a:t>AMERICAN_AMERICA.AL32UTF8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로 지정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(NLS_LANG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변수가 없으면 추가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).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Unix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.profile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을 설정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(※ </a:t>
                      </a:r>
                      <a:r>
                        <a:rPr lang="ko-KR" altLang="en-US" sz="1000" baseline="0" dirty="0" smtClean="0"/>
                        <a:t>서버가 </a:t>
                      </a:r>
                      <a:r>
                        <a:rPr lang="en-US" altLang="ko-KR" sz="1000" baseline="0" dirty="0" smtClean="0"/>
                        <a:t>AL32UTF8 </a:t>
                      </a:r>
                      <a:r>
                        <a:rPr lang="ko-KR" altLang="en-US" sz="1000" baseline="0" dirty="0" smtClean="0"/>
                        <a:t>로 설정되어 있어도</a:t>
                      </a:r>
                      <a:r>
                        <a:rPr lang="en-US" altLang="ko-KR" sz="1000" baseline="0" dirty="0" smtClean="0"/>
                        <a:t>, SQL </a:t>
                      </a:r>
                      <a:r>
                        <a:rPr lang="ko-KR" altLang="en-US" sz="1000" baseline="0" dirty="0" smtClean="0"/>
                        <a:t>을 수행하는 </a:t>
                      </a:r>
                      <a:r>
                        <a:rPr lang="en-US" altLang="ko-KR" sz="1000" baseline="0" dirty="0" smtClean="0"/>
                        <a:t>Client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과 파일포맷이 맞아야 정상적으로 데이터가 안깨지고 입력됨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Script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수행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(UTF-8)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4557264"/>
              </p:ext>
            </p:extLst>
          </p:nvPr>
        </p:nvGraphicFramePr>
        <p:xfrm>
          <a:off x="344488" y="1243072"/>
          <a:ext cx="8712968" cy="287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812251"/>
                <a:gridCol w="201622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구성 요소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</a:t>
                      </a:r>
                      <a:r>
                        <a:rPr lang="ko-KR" altLang="en-US" sz="1000" b="1" dirty="0" smtClean="0"/>
                        <a:t>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파일 포맷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수행명령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Componet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02_initdata,sql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SQL&gt;@02_initdata.sql</a:t>
                      </a:r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21_linkage_table.sql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SQL&gt;@21_linkage_table.sql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create_pal_table.bat </a:t>
                      </a:r>
                      <a:r>
                        <a:rPr lang="ko-KR" altLang="en-US" sz="1000" dirty="0" smtClean="0"/>
                        <a:t>을 실행하면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아래 </a:t>
                      </a: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이 수행됨</a:t>
                      </a:r>
                      <a:endParaRPr lang="en-US" altLang="ko-KR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create_pal_table.sql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create_pal_view.sql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create_pal_seq.sql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create_pal_sp.sql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create_pal_data.sql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create_pal_view_statistics.sql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이나 </a:t>
                      </a:r>
                      <a:r>
                        <a:rPr lang="en-US" altLang="ko-KR" sz="1000" baseline="0" dirty="0" err="1" smtClean="0"/>
                        <a:t>Ansi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 변경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Create_pal</a:t>
                      </a:r>
                      <a:r>
                        <a:rPr lang="en-US" altLang="ko-KR" sz="1000" baseline="0" dirty="0" smtClean="0"/>
                        <a:t>_table.bat pal </a:t>
                      </a:r>
                      <a:r>
                        <a:rPr lang="en-US" altLang="ko-KR" sz="1000" baseline="0" dirty="0" err="1" smtClean="0"/>
                        <a:t>pal</a:t>
                      </a:r>
                      <a:r>
                        <a:rPr lang="en-US" altLang="ko-KR" sz="1000" baseline="0" dirty="0" smtClean="0"/>
                        <a:t>  [TNS</a:t>
                      </a:r>
                      <a:r>
                        <a:rPr lang="ko-KR" altLang="en-US" sz="1000" baseline="0" dirty="0" smtClean="0"/>
                        <a:t>명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v_pal_codeview.sql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v_pal_mypageworkcode.sql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을 </a:t>
                      </a:r>
                      <a:r>
                        <a:rPr lang="en-US" altLang="ko-KR" sz="1000" baseline="0" dirty="0" err="1" smtClean="0"/>
                        <a:t>ansi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 변경함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&lt;&lt; </a:t>
                      </a:r>
                      <a:r>
                        <a:rPr lang="ko-KR" altLang="en-US" sz="1000" baseline="0" dirty="0" smtClean="0"/>
                        <a:t>일본어가 있을 경우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일본어를 지운다</a:t>
                      </a:r>
                      <a:r>
                        <a:rPr lang="en-US" altLang="ko-KR" sz="1000" baseline="0" dirty="0" smtClean="0"/>
                        <a:t>&gt;&gt;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Script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수행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(EUC-KR)</a:t>
            </a:r>
          </a:p>
        </p:txBody>
      </p:sp>
    </p:spTree>
    <p:extLst>
      <p:ext uri="{BB962C8B-B14F-4D97-AF65-F5344CB8AC3E}">
        <p14:creationId xmlns="" xmlns:p14="http://schemas.microsoft.com/office/powerpoint/2010/main" val="29865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48249</TotalTime>
  <Words>1551</Words>
  <Application>Microsoft Office PowerPoint</Application>
  <PresentationFormat>A4 용지(210x297mm)</PresentationFormat>
  <Paragraphs>514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Office 테마</vt:lpstr>
      <vt:lpstr>1_Office 테마</vt:lpstr>
      <vt:lpstr>Handy PAL 설치 Guide (For Oracle) ver. 5.1.2.11</vt:lpstr>
      <vt:lpstr>슬라이드 2</vt:lpstr>
      <vt:lpstr>제개정 이력</vt:lpstr>
      <vt:lpstr>1.1 PAL 설치 버전 및 사양</vt:lpstr>
      <vt:lpstr>1.2 설치 폴더 구조</vt:lpstr>
      <vt:lpstr>1.3 사전 설치 작업</vt:lpstr>
      <vt:lpstr>슬라이드 7</vt:lpstr>
      <vt:lpstr>2.1 DB Schema 설치</vt:lpstr>
      <vt:lpstr>2.1 DB Schema 설치</vt:lpstr>
      <vt:lpstr>2.2 코드 Data Import</vt:lpstr>
      <vt:lpstr>2.3 PAL 시스템 폴더 생성</vt:lpstr>
      <vt:lpstr>2.4 Web 모듈 설치</vt:lpstr>
      <vt:lpstr>슬라이드 13</vt:lpstr>
      <vt:lpstr>3.1 PAL 패치</vt:lpstr>
      <vt:lpstr>3.1 Directory-Web 설정</vt:lpstr>
      <vt:lpstr>3.2 PAL Configuration 설정</vt:lpstr>
      <vt:lpstr>3.2 PAL Configuration 설정</vt:lpstr>
      <vt:lpstr>3.2 PAL Configuration 설정</vt:lpstr>
      <vt:lpstr>3.3 기타 기능 설정</vt:lpstr>
      <vt:lpstr>슬라이드 20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PAL</cp:lastModifiedBy>
  <cp:revision>3904</cp:revision>
  <cp:lastPrinted>2013-12-11T05:58:45Z</cp:lastPrinted>
  <dcterms:created xsi:type="dcterms:W3CDTF">2009-07-06T04:43:43Z</dcterms:created>
  <dcterms:modified xsi:type="dcterms:W3CDTF">2019-11-08T08:27:54Z</dcterms:modified>
</cp:coreProperties>
</file>