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20"/>
  </p:notesMasterIdLst>
  <p:handoutMasterIdLst>
    <p:handoutMasterId r:id="rId21"/>
  </p:handoutMasterIdLst>
  <p:sldIdLst>
    <p:sldId id="718" r:id="rId3"/>
    <p:sldId id="719" r:id="rId4"/>
    <p:sldId id="721" r:id="rId5"/>
    <p:sldId id="847" r:id="rId6"/>
    <p:sldId id="848" r:id="rId7"/>
    <p:sldId id="849" r:id="rId8"/>
    <p:sldId id="850" r:id="rId9"/>
    <p:sldId id="859" r:id="rId10"/>
    <p:sldId id="851" r:id="rId11"/>
    <p:sldId id="852" r:id="rId12"/>
    <p:sldId id="853" r:id="rId13"/>
    <p:sldId id="854" r:id="rId14"/>
    <p:sldId id="855" r:id="rId15"/>
    <p:sldId id="857" r:id="rId16"/>
    <p:sldId id="858" r:id="rId17"/>
    <p:sldId id="856" r:id="rId18"/>
    <p:sldId id="720" r:id="rId19"/>
  </p:sldIdLst>
  <p:sldSz cx="9906000" cy="6858000" type="A4"/>
  <p:notesSz cx="6794500" cy="9931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19EC1"/>
    <a:srgbClr val="F68426"/>
    <a:srgbClr val="C75F09"/>
    <a:srgbClr val="E9E6D7"/>
    <a:srgbClr val="6C3B0A"/>
    <a:srgbClr val="BC5908"/>
    <a:srgbClr val="9CBC5C"/>
    <a:srgbClr val="58643A"/>
    <a:srgbClr val="F2F6EA"/>
    <a:srgbClr val="F68B3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99" autoAdjust="0"/>
    <p:restoredTop sz="93948" autoAdjust="0"/>
  </p:normalViewPr>
  <p:slideViewPr>
    <p:cSldViewPr>
      <p:cViewPr varScale="1">
        <p:scale>
          <a:sx n="101" d="100"/>
          <a:sy n="101" d="100"/>
        </p:scale>
        <p:origin x="-1980" y="-102"/>
      </p:cViewPr>
      <p:guideLst>
        <p:guide orient="horz" pos="1797"/>
        <p:guide orient="horz" pos="2296"/>
        <p:guide orient="horz" pos="799"/>
        <p:guide pos="217"/>
        <p:guide pos="353"/>
        <p:guide pos="60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72" y="-84"/>
      </p:cViewPr>
      <p:guideLst>
        <p:guide orient="horz" pos="3129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024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7890" y="0"/>
            <a:ext cx="2945024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A2D0E-C9E9-4F42-88CF-8661D84DDC3B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2687"/>
            <a:ext cx="2945024" cy="497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7890" y="9432687"/>
            <a:ext cx="2945024" cy="497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D198E-8E2B-4CCA-8128-91FC0906A5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91448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4"/>
            <a:ext cx="2944814" cy="497364"/>
          </a:xfrm>
          <a:prstGeom prst="rect">
            <a:avLst/>
          </a:prstGeom>
        </p:spPr>
        <p:txBody>
          <a:bodyPr vert="horz" lIns="91083" tIns="45540" rIns="91083" bIns="4554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105" y="4"/>
            <a:ext cx="2944814" cy="497364"/>
          </a:xfrm>
          <a:prstGeom prst="rect">
            <a:avLst/>
          </a:prstGeom>
        </p:spPr>
        <p:txBody>
          <a:bodyPr vert="horz" lIns="91083" tIns="45540" rIns="91083" bIns="45540" rtlCol="0"/>
          <a:lstStyle>
            <a:lvl1pPr algn="r">
              <a:defRPr sz="1200"/>
            </a:lvl1pPr>
          </a:lstStyle>
          <a:p>
            <a:fld id="{FE1F59EF-3084-4EFC-8581-C361818DC07F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744538"/>
            <a:ext cx="537845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83" tIns="45540" rIns="91083" bIns="4554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7817"/>
            <a:ext cx="5435600" cy="4468335"/>
          </a:xfrm>
          <a:prstGeom prst="rect">
            <a:avLst/>
          </a:prstGeom>
        </p:spPr>
        <p:txBody>
          <a:bodyPr vert="horz" lIns="91083" tIns="45540" rIns="91083" bIns="4554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2449"/>
            <a:ext cx="2944814" cy="497364"/>
          </a:xfrm>
          <a:prstGeom prst="rect">
            <a:avLst/>
          </a:prstGeom>
        </p:spPr>
        <p:txBody>
          <a:bodyPr vert="horz" lIns="91083" tIns="45540" rIns="91083" bIns="4554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105" y="9432449"/>
            <a:ext cx="2944814" cy="497364"/>
          </a:xfrm>
          <a:prstGeom prst="rect">
            <a:avLst/>
          </a:prstGeom>
        </p:spPr>
        <p:txBody>
          <a:bodyPr vert="horz" lIns="91083" tIns="45540" rIns="91083" bIns="45540" rtlCol="0" anchor="b"/>
          <a:lstStyle>
            <a:lvl1pPr algn="r">
              <a:defRPr sz="1200"/>
            </a:lvl1pPr>
          </a:lstStyle>
          <a:p>
            <a:fld id="{54D38A93-8000-433B-9C16-182774B2F7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70629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바닥글 개체 틀 14"/>
          <p:cNvSpPr txBox="1">
            <a:spLocks/>
          </p:cNvSpPr>
          <p:nvPr userDrawn="1"/>
        </p:nvSpPr>
        <p:spPr>
          <a:xfrm>
            <a:off x="60768" y="6502872"/>
            <a:ext cx="3136900" cy="373830"/>
          </a:xfrm>
          <a:prstGeom prst="rect">
            <a:avLst/>
          </a:prstGeom>
        </p:spPr>
        <p:txBody>
          <a:bodyPr vert="horz" lIns="107241" tIns="53620" rIns="107241" bIns="53620" rtlCol="0" anchor="ctr"/>
          <a:lstStyle>
            <a:lvl1pPr algn="l">
              <a:defRPr sz="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HANDYSOFT, INC. –  A DASAN Group Company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슬라이드 번호 개체 틀 13"/>
          <p:cNvSpPr txBox="1">
            <a:spLocks/>
          </p:cNvSpPr>
          <p:nvPr userDrawn="1"/>
        </p:nvSpPr>
        <p:spPr>
          <a:xfrm>
            <a:off x="7552839" y="6514788"/>
            <a:ext cx="2311400" cy="373830"/>
          </a:xfrm>
          <a:prstGeom prst="rect">
            <a:avLst/>
          </a:prstGeom>
        </p:spPr>
        <p:txBody>
          <a:bodyPr vert="horz" lIns="107241" tIns="53620" rIns="107241" bIns="53620" rtlCol="0" anchor="ctr"/>
          <a:lstStyle>
            <a:lvl1pPr>
              <a:defRPr sz="9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marR="0" lvl="0" indent="0" algn="r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069716-3ECB-4E57-BE17-8EDCA49107CD}" type="slidenum">
              <a:rPr kumimoji="0" lang="ko-KR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07240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9903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2406" y="88832"/>
            <a:ext cx="8915400" cy="50006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맑은 고딕 </a:t>
            </a:r>
            <a:r>
              <a:rPr lang="en-US" altLang="ko-KR" dirty="0" smtClean="0"/>
              <a:t>20</a:t>
            </a:r>
            <a:r>
              <a:rPr lang="ko-KR" altLang="en-US" dirty="0" smtClean="0"/>
              <a:t>포인트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95300" y="785794"/>
            <a:ext cx="8915400" cy="564360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1"/>
            <a:r>
              <a:rPr lang="ko-KR" altLang="en-US" dirty="0" smtClean="0"/>
              <a:t>맑은 고딕 </a:t>
            </a:r>
            <a:r>
              <a:rPr lang="en-US" altLang="ko-KR" dirty="0" smtClean="0"/>
              <a:t>16</a:t>
            </a:r>
            <a:r>
              <a:rPr lang="ko-KR" altLang="en-US" dirty="0" smtClean="0"/>
              <a:t>포인트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맑은 고딕 </a:t>
            </a:r>
            <a:r>
              <a:rPr lang="en-US" altLang="ko-KR" dirty="0" smtClean="0"/>
              <a:t>14</a:t>
            </a:r>
            <a:r>
              <a:rPr lang="ko-KR" altLang="en-US" dirty="0" smtClean="0"/>
              <a:t>포인트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452406" y="623734"/>
            <a:ext cx="4543200" cy="71438"/>
            <a:chOff x="452406" y="571480"/>
            <a:chExt cx="8862659" cy="71438"/>
          </a:xfrm>
        </p:grpSpPr>
        <p:sp>
          <p:nvSpPr>
            <p:cNvPr id="10" name="직사각형 9"/>
            <p:cNvSpPr/>
            <p:nvPr userDrawn="1"/>
          </p:nvSpPr>
          <p:spPr>
            <a:xfrm>
              <a:off x="452406" y="571480"/>
              <a:ext cx="885831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 userDrawn="1"/>
          </p:nvSpPr>
          <p:spPr>
            <a:xfrm>
              <a:off x="456753" y="597199"/>
              <a:ext cx="8858312" cy="4571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슬라이드 번호 개체 틀 13"/>
          <p:cNvSpPr txBox="1">
            <a:spLocks/>
          </p:cNvSpPr>
          <p:nvPr userDrawn="1"/>
        </p:nvSpPr>
        <p:spPr>
          <a:xfrm>
            <a:off x="7552839" y="6514788"/>
            <a:ext cx="2311400" cy="373830"/>
          </a:xfrm>
          <a:prstGeom prst="rect">
            <a:avLst/>
          </a:prstGeom>
        </p:spPr>
        <p:txBody>
          <a:bodyPr vert="horz" lIns="107241" tIns="53620" rIns="107241" bIns="53620" rtlCol="0" anchor="ctr"/>
          <a:lstStyle>
            <a:lvl1pPr>
              <a:defRPr sz="9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marR="0" lvl="0" indent="0" algn="r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069716-3ECB-4E57-BE17-8EDCA49107CD}" type="slidenum">
              <a:rPr kumimoji="0" lang="ko-KR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07240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3771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95655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42852"/>
            <a:ext cx="8915400" cy="5000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58450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42852"/>
            <a:ext cx="8915400" cy="5000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01664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42852"/>
            <a:ext cx="8915400" cy="5000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30771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32356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38459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4488" y="192630"/>
            <a:ext cx="8915400" cy="500066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맑은 고딕 </a:t>
            </a:r>
            <a:r>
              <a:rPr lang="en-US" altLang="ko-KR" dirty="0" smtClean="0"/>
              <a:t>28</a:t>
            </a:r>
            <a:r>
              <a:rPr lang="ko-KR" altLang="en-US" dirty="0" smtClean="0"/>
              <a:t>포인트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44488" y="785794"/>
            <a:ext cx="9066212" cy="564360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1143000" indent="-228600">
              <a:buFont typeface="Wingdings" panose="05000000000000000000" pitchFamily="2" charset="2"/>
              <a:buChar char="Ø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1"/>
            <a:r>
              <a:rPr lang="ko-KR" altLang="en-US" dirty="0" smtClean="0"/>
              <a:t>맑은 고딕 </a:t>
            </a:r>
            <a:r>
              <a:rPr lang="en-US" altLang="ko-KR" dirty="0" smtClean="0"/>
              <a:t>16</a:t>
            </a:r>
            <a:r>
              <a:rPr lang="ko-KR" altLang="en-US" dirty="0" smtClean="0"/>
              <a:t>포인트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맑은 고딕 </a:t>
            </a:r>
            <a:r>
              <a:rPr lang="en-US" altLang="ko-KR" dirty="0" smtClean="0"/>
              <a:t>14</a:t>
            </a:r>
            <a:r>
              <a:rPr lang="ko-KR" altLang="en-US" dirty="0" smtClean="0"/>
              <a:t>포인트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슬라이드 번호 개체 틀 13"/>
          <p:cNvSpPr txBox="1">
            <a:spLocks/>
          </p:cNvSpPr>
          <p:nvPr userDrawn="1"/>
        </p:nvSpPr>
        <p:spPr>
          <a:xfrm>
            <a:off x="7552839" y="6537260"/>
            <a:ext cx="2311400" cy="373830"/>
          </a:xfrm>
          <a:prstGeom prst="rect">
            <a:avLst/>
          </a:prstGeom>
        </p:spPr>
        <p:txBody>
          <a:bodyPr vert="horz" lIns="107241" tIns="53620" rIns="107241" bIns="53620" rtlCol="0" anchor="ctr"/>
          <a:lstStyle>
            <a:lvl1pPr>
              <a:defRPr sz="9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marR="0" lvl="0" indent="0" algn="r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069716-3ECB-4E57-BE17-8EDCA49107CD}" type="slidenum">
              <a:rPr kumimoji="0" lang="ko-KR" altLang="en-US" sz="9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107240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바닥글 개체 틀 14"/>
          <p:cNvSpPr txBox="1">
            <a:spLocks/>
          </p:cNvSpPr>
          <p:nvPr userDrawn="1"/>
        </p:nvSpPr>
        <p:spPr>
          <a:xfrm>
            <a:off x="60768" y="6525344"/>
            <a:ext cx="3136900" cy="373830"/>
          </a:xfrm>
          <a:prstGeom prst="rect">
            <a:avLst/>
          </a:prstGeom>
        </p:spPr>
        <p:txBody>
          <a:bodyPr vert="horz" lIns="107241" tIns="53620" rIns="107241" bIns="53620" rtlCol="0" anchor="ctr"/>
          <a:lstStyle>
            <a:lvl1pPr algn="l">
              <a:defRPr sz="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HANDYSOFT – A DASAN Group Company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45309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42852"/>
            <a:ext cx="8915400" cy="5000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78479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44568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0A2A893-9FEB-4013-94DB-DA21BA29FAE1}" type="datetimeFigureOut">
              <a:rPr lang="ko-KR" altLang="en-US" smtClean="0"/>
              <a:pPr/>
              <a:t>2019-01-10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09069716-3ECB-4E57-BE17-8EDCA49107C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142852"/>
            <a:ext cx="891540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바닥글 개체 틀 14"/>
          <p:cNvSpPr txBox="1">
            <a:spLocks/>
          </p:cNvSpPr>
          <p:nvPr/>
        </p:nvSpPr>
        <p:spPr>
          <a:xfrm>
            <a:off x="15900" y="6381328"/>
            <a:ext cx="3136900" cy="373830"/>
          </a:xfrm>
          <a:prstGeom prst="rect">
            <a:avLst/>
          </a:prstGeom>
        </p:spPr>
        <p:txBody>
          <a:bodyPr vert="horz" lIns="107241" tIns="53620" rIns="107241" bIns="53620" rtlCol="0" anchor="ctr"/>
          <a:lstStyle>
            <a:lvl1pPr algn="l">
              <a:defRPr sz="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marR="0" lvl="0" indent="0" algn="l" defTabSz="107240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HANDYSOFT, INC. –  A DASAN Group Company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5" cstate="print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48442" y="44624"/>
            <a:ext cx="2757558" cy="44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8115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3" name="부제목 2"/>
          <p:cNvSpPr>
            <a:spLocks noGrp="1"/>
          </p:cNvSpPr>
          <p:nvPr>
            <p:ph type="subTitle" idx="1"/>
          </p:nvPr>
        </p:nvSpPr>
        <p:spPr>
          <a:xfrm>
            <a:off x="0" y="4725144"/>
            <a:ext cx="9905999" cy="720080"/>
          </a:xfrm>
        </p:spPr>
        <p:txBody>
          <a:bodyPr>
            <a:no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2019.01.10</a:t>
            </a:r>
            <a:endParaRPr lang="en-US" altLang="ko-KR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핸디소프트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ctrTitle"/>
          </p:nvPr>
        </p:nvSpPr>
        <p:spPr>
          <a:xfrm>
            <a:off x="-1" y="1124744"/>
            <a:ext cx="9894499" cy="2155601"/>
          </a:xfrm>
        </p:spPr>
        <p:txBody>
          <a:bodyPr>
            <a:normAutofit fontScale="90000"/>
          </a:bodyPr>
          <a:lstStyle/>
          <a:p>
            <a:r>
              <a:rPr lang="en-US" altLang="ko-KR" sz="6000" b="1" dirty="0" smtClean="0">
                <a:solidFill>
                  <a:schemeClr val="tx2"/>
                </a:solidFill>
              </a:rPr>
              <a:t>Handy PAL </a:t>
            </a:r>
            <a:r>
              <a:rPr lang="ko-KR" altLang="en-US" sz="6000" b="1" dirty="0" smtClean="0">
                <a:solidFill>
                  <a:schemeClr val="tx2"/>
                </a:solidFill>
              </a:rPr>
              <a:t>설치 </a:t>
            </a:r>
            <a:r>
              <a:rPr lang="en-US" altLang="ko-KR" sz="6000" b="1" dirty="0" smtClean="0">
                <a:solidFill>
                  <a:schemeClr val="tx2"/>
                </a:solidFill>
              </a:rPr>
              <a:t>Guide</a:t>
            </a:r>
            <a:br>
              <a:rPr lang="en-US" altLang="ko-KR" sz="6000" b="1" dirty="0" smtClean="0">
                <a:solidFill>
                  <a:schemeClr val="tx2"/>
                </a:solidFill>
              </a:rPr>
            </a:br>
            <a:r>
              <a:rPr lang="en-US" altLang="ko-KR" sz="6000" b="1" dirty="0" smtClean="0">
                <a:solidFill>
                  <a:schemeClr val="tx2"/>
                </a:solidFill>
              </a:rPr>
              <a:t>(For Oracle)</a:t>
            </a:r>
            <a:r>
              <a:rPr lang="en-US" altLang="ko-KR" sz="3100" b="1" dirty="0" smtClean="0">
                <a:solidFill>
                  <a:schemeClr val="tx2"/>
                </a:solidFill>
              </a:rPr>
              <a:t/>
            </a:r>
            <a:br>
              <a:rPr lang="en-US" altLang="ko-KR" sz="3100" b="1" dirty="0" smtClean="0">
                <a:solidFill>
                  <a:schemeClr val="tx2"/>
                </a:solidFill>
              </a:rPr>
            </a:br>
            <a:r>
              <a:rPr lang="en-US" altLang="ko-KR" sz="3100" b="1" dirty="0" smtClean="0">
                <a:solidFill>
                  <a:schemeClr val="tx2"/>
                </a:solidFill>
              </a:rPr>
              <a:t>Ver. 5.0</a:t>
            </a:r>
            <a:endParaRPr lang="ko-KR" altLang="en-US" sz="31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81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Web </a:t>
            </a:r>
            <a:r>
              <a:rPr lang="ko-KR" altLang="en-US" dirty="0" smtClean="0"/>
              <a:t>모듈 설치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Directory-Web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및 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PAL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모듈을 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WAS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에 배포합니다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44488" y="1340768"/>
            <a:ext cx="9066212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  <a:buFont typeface="Wingdings"/>
              <a:buChar char="à"/>
            </a:pPr>
            <a:r>
              <a:rPr lang="en-US" altLang="ko-KR" sz="1100" dirty="0" smtClean="0">
                <a:latin typeface="+mn-ea"/>
                <a:cs typeface="Times New Roman"/>
              </a:rPr>
              <a:t> HANDY PAL</a:t>
            </a:r>
            <a:r>
              <a:rPr lang="ko-KR" altLang="ko-KR" sz="1100" dirty="0" smtClean="0">
                <a:latin typeface="+mn-ea"/>
                <a:cs typeface="Times New Roman"/>
              </a:rPr>
              <a:t>의 </a:t>
            </a:r>
            <a:r>
              <a:rPr lang="en-US" altLang="ko-KR" sz="1100" dirty="0" smtClean="0">
                <a:latin typeface="+mn-ea"/>
                <a:cs typeface="Times New Roman"/>
              </a:rPr>
              <a:t>pal_</a:t>
            </a:r>
            <a:r>
              <a:rPr lang="ko-KR" altLang="ko-KR" sz="1100" dirty="0" smtClean="0">
                <a:latin typeface="+mn-ea"/>
                <a:cs typeface="Times New Roman"/>
              </a:rPr>
              <a:t>버전</a:t>
            </a:r>
            <a:r>
              <a:rPr lang="en-US" altLang="ko-KR" sz="1100" dirty="0" smtClean="0">
                <a:latin typeface="+mn-ea"/>
                <a:cs typeface="Times New Roman"/>
              </a:rPr>
              <a:t>.war </a:t>
            </a:r>
            <a:r>
              <a:rPr lang="ko-KR" altLang="ko-KR" sz="1100" dirty="0" smtClean="0">
                <a:latin typeface="+mn-ea"/>
                <a:cs typeface="Times New Roman"/>
              </a:rPr>
              <a:t>파일과 </a:t>
            </a:r>
            <a:r>
              <a:rPr lang="en-US" altLang="ko-KR" sz="1100" dirty="0" smtClean="0">
                <a:latin typeface="+mn-ea"/>
                <a:cs typeface="Times New Roman"/>
              </a:rPr>
              <a:t>directory-web_</a:t>
            </a:r>
            <a:r>
              <a:rPr lang="ko-KR" altLang="ko-KR" sz="1100" dirty="0" smtClean="0">
                <a:latin typeface="+mn-ea"/>
                <a:cs typeface="Times New Roman"/>
              </a:rPr>
              <a:t>버전</a:t>
            </a:r>
            <a:r>
              <a:rPr lang="en-US" altLang="ko-KR" sz="1100" dirty="0" smtClean="0">
                <a:latin typeface="+mn-ea"/>
                <a:cs typeface="Times New Roman"/>
              </a:rPr>
              <a:t>.war </a:t>
            </a:r>
            <a:r>
              <a:rPr lang="ko-KR" altLang="ko-KR" sz="1100" dirty="0" smtClean="0">
                <a:latin typeface="+mn-ea"/>
                <a:cs typeface="Times New Roman"/>
              </a:rPr>
              <a:t>파일을</a:t>
            </a:r>
            <a:r>
              <a:rPr lang="en-US" altLang="ko-KR" sz="1100" dirty="0" smtClean="0">
                <a:latin typeface="+mn-ea"/>
                <a:cs typeface="Times New Roman"/>
              </a:rPr>
              <a:t> </a:t>
            </a:r>
            <a:r>
              <a:rPr lang="en-US" altLang="ko-KR" sz="1100" dirty="0" err="1" smtClean="0">
                <a:latin typeface="+mn-ea"/>
                <a:cs typeface="Times New Roman"/>
              </a:rPr>
              <a:t>pal.war</a:t>
            </a:r>
            <a:r>
              <a:rPr lang="en-US" altLang="ko-KR" sz="1100" dirty="0" smtClean="0">
                <a:latin typeface="+mn-ea"/>
                <a:cs typeface="Times New Roman"/>
              </a:rPr>
              <a:t>, directory-web.war</a:t>
            </a:r>
            <a:r>
              <a:rPr lang="ko-KR" altLang="ko-KR" sz="1100" dirty="0" smtClean="0">
                <a:latin typeface="+mn-ea"/>
                <a:cs typeface="Times New Roman"/>
              </a:rPr>
              <a:t>로 이름을 변경한 다음</a:t>
            </a:r>
            <a:r>
              <a:rPr lang="en-US" altLang="ko-KR" sz="1100" dirty="0" smtClean="0">
                <a:latin typeface="+mn-ea"/>
                <a:cs typeface="Times New Roman"/>
              </a:rPr>
              <a:t> %TOMCAT_HOME%\</a:t>
            </a:r>
            <a:r>
              <a:rPr lang="en-US" altLang="ko-KR" sz="1100" dirty="0" err="1" smtClean="0">
                <a:latin typeface="+mn-ea"/>
                <a:cs typeface="Times New Roman"/>
              </a:rPr>
              <a:t>webapps</a:t>
            </a:r>
            <a:r>
              <a:rPr lang="en-US" altLang="ko-KR" sz="1100" dirty="0" smtClean="0">
                <a:latin typeface="+mn-ea"/>
                <a:cs typeface="Times New Roman"/>
              </a:rPr>
              <a:t>\ </a:t>
            </a:r>
            <a:r>
              <a:rPr lang="ko-KR" altLang="ko-KR" sz="1100" dirty="0" smtClean="0">
                <a:latin typeface="+mn-ea"/>
                <a:cs typeface="Times New Roman"/>
              </a:rPr>
              <a:t>경로로 복사합니다</a:t>
            </a:r>
            <a:r>
              <a:rPr lang="en-US" altLang="ko-KR" sz="1100" dirty="0" smtClean="0">
                <a:latin typeface="+mn-ea"/>
                <a:cs typeface="Times New Roman"/>
              </a:rPr>
              <a:t>.</a:t>
            </a:r>
            <a:br>
              <a:rPr lang="en-US" altLang="ko-KR" sz="1100" dirty="0" smtClean="0">
                <a:latin typeface="+mn-ea"/>
                <a:cs typeface="Times New Roman"/>
              </a:rPr>
            </a:br>
            <a:endParaRPr lang="en-US" altLang="ko-KR" sz="1100" dirty="0" smtClean="0">
              <a:latin typeface="+mn-ea"/>
              <a:cs typeface="Times New Roman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ko-KR" sz="1100" dirty="0" smtClean="0">
                <a:latin typeface="+mn-ea"/>
                <a:cs typeface="Times New Roman"/>
                <a:sym typeface="Wingdings" pitchFamily="2" charset="2"/>
              </a:rPr>
              <a:t> </a:t>
            </a:r>
            <a:r>
              <a:rPr lang="en-US" altLang="ko-KR" sz="1100" dirty="0" smtClean="0">
                <a:latin typeface="+mn-ea"/>
                <a:cs typeface="Times New Roman"/>
              </a:rPr>
              <a:t>WAS</a:t>
            </a:r>
            <a:r>
              <a:rPr lang="ko-KR" altLang="ko-KR" sz="1100" dirty="0" smtClean="0">
                <a:latin typeface="+mn-ea"/>
                <a:cs typeface="Times New Roman"/>
              </a:rPr>
              <a:t>를 실행하면</a:t>
            </a:r>
            <a:r>
              <a:rPr lang="en-US" altLang="ko-KR" sz="1100" dirty="0" smtClean="0">
                <a:latin typeface="+mn-ea"/>
                <a:cs typeface="Times New Roman"/>
              </a:rPr>
              <a:t> war</a:t>
            </a:r>
            <a:r>
              <a:rPr lang="ko-KR" altLang="ko-KR" sz="1100" dirty="0" smtClean="0">
                <a:latin typeface="+mn-ea"/>
                <a:cs typeface="Times New Roman"/>
              </a:rPr>
              <a:t>파일이 압축 해제 됩니다</a:t>
            </a:r>
            <a:r>
              <a:rPr lang="en-US" altLang="ko-KR" sz="1100" dirty="0" smtClean="0">
                <a:latin typeface="+mn-ea"/>
                <a:cs typeface="Times New Roman"/>
              </a:rPr>
              <a:t>. </a:t>
            </a:r>
            <a:endParaRPr lang="ko-KR" altLang="ko-KR" sz="1100" dirty="0" smtClean="0">
              <a:latin typeface="+mn-ea"/>
              <a:cs typeface="Times New Roman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/>
              <a:buChar char="à"/>
            </a:pPr>
            <a:endParaRPr lang="ko-KR" altLang="ko-KR" sz="1100" dirty="0" smtClean="0">
              <a:latin typeface="+mn-ea"/>
              <a:cs typeface="Times New Roman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kumimoji="0" lang="en-US" altLang="ko-KR" sz="11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내용 개체 틀 2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908598" cy="6859799"/>
          </a:xfrm>
        </p:spPr>
      </p:pic>
      <p:sp>
        <p:nvSpPr>
          <p:cNvPr id="23" name="직사각형 22"/>
          <p:cNvSpPr/>
          <p:nvPr/>
        </p:nvSpPr>
        <p:spPr>
          <a:xfrm>
            <a:off x="6537176" y="3573016"/>
            <a:ext cx="2520280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98" y="0"/>
            <a:ext cx="9906000" cy="24288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18388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38676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67634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76536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01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584848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02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177136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03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704528" y="3573016"/>
            <a:ext cx="2003498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noProof="0" dirty="0" smtClean="0">
                <a:latin typeface="+mj-lt"/>
                <a:ea typeface="+mj-ea"/>
                <a:cs typeface="+mj-cs"/>
              </a:rPr>
              <a:t>설치 구조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224808" y="3573016"/>
            <a:ext cx="2003498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설치 작업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537176" y="3571876"/>
            <a:ext cx="2664296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Configuration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694198" y="4293096"/>
            <a:ext cx="243212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latin typeface="+mn-ea"/>
                <a:cs typeface="+mj-cs"/>
              </a:rPr>
              <a:t>1.1 </a:t>
            </a:r>
            <a:r>
              <a:rPr lang="ko-KR" altLang="en-US" sz="1600" b="1" dirty="0" smtClean="0">
                <a:latin typeface="+mn-ea"/>
                <a:cs typeface="+mj-cs"/>
              </a:rPr>
              <a:t>설치 버전 및 사양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1.2 </a:t>
            </a:r>
            <a:r>
              <a:rPr lang="ko-KR" altLang="en-US" sz="1600" b="1" dirty="0" smtClean="0">
                <a:latin typeface="+mn-ea"/>
                <a:cs typeface="+mj-cs"/>
              </a:rPr>
              <a:t>설치 폴더 구조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1.3 </a:t>
            </a:r>
            <a:r>
              <a:rPr lang="ko-KR" altLang="en-US" sz="1600" b="1" dirty="0" smtClean="0">
                <a:latin typeface="+mn-ea"/>
                <a:cs typeface="+mj-cs"/>
              </a:rPr>
              <a:t>사전설치 작업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3598916" y="4293096"/>
            <a:ext cx="272223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ko-KR"/>
            </a:defPPr>
            <a:lvl1pPr marR="0" lvl="0" indent="0" algn="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latin typeface="+mn-ea"/>
                <a:cs typeface="Arial" pitchFamily="34" charset="0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altLang="ko-KR" dirty="0" smtClean="0"/>
              <a:t>2.1 DB Schema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algn="l">
              <a:lnSpc>
                <a:spcPct val="130000"/>
              </a:lnSpc>
            </a:pPr>
            <a:r>
              <a:rPr lang="en-US" altLang="ko-KR" dirty="0" smtClean="0"/>
              <a:t>2.2 PAL </a:t>
            </a:r>
            <a:r>
              <a:rPr lang="ko-KR" altLang="en-US" dirty="0" smtClean="0"/>
              <a:t>시스템 폴더 생성</a:t>
            </a:r>
            <a:endParaRPr lang="en-US" altLang="ko-KR" dirty="0" smtClean="0"/>
          </a:p>
          <a:p>
            <a:pPr algn="l">
              <a:lnSpc>
                <a:spcPct val="130000"/>
              </a:lnSpc>
            </a:pPr>
            <a:r>
              <a:rPr lang="en-US" altLang="ko-KR" dirty="0" smtClean="0"/>
              <a:t>2.3 Directory-Web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algn="l">
              <a:lnSpc>
                <a:spcPct val="130000"/>
              </a:lnSpc>
            </a:pPr>
            <a:r>
              <a:rPr lang="en-US" altLang="ko-KR" dirty="0" smtClean="0"/>
              <a:t>     PAL Web </a:t>
            </a:r>
            <a:r>
              <a:rPr lang="ko-KR" altLang="en-US" dirty="0" smtClean="0"/>
              <a:t>모듈 설치</a:t>
            </a:r>
            <a:endParaRPr lang="en-US" altLang="ko-KR" dirty="0" smtClean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512610" y="4293096"/>
            <a:ext cx="290488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latin typeface="+mn-ea"/>
                <a:cs typeface="+mj-cs"/>
              </a:rPr>
              <a:t>3.1 Directory-Web </a:t>
            </a:r>
            <a:r>
              <a:rPr lang="ko-KR" altLang="en-US" sz="1600" b="1" dirty="0" smtClean="0">
                <a:latin typeface="+mn-ea"/>
                <a:cs typeface="+mj-cs"/>
              </a:rPr>
              <a:t>설정</a:t>
            </a:r>
            <a:endParaRPr lang="en-US" altLang="ko-KR" sz="1600" b="1" dirty="0" smtClean="0">
              <a:latin typeface="+mn-ea"/>
              <a:cs typeface="+mj-cs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 smtClean="0">
                <a:latin typeface="+mn-ea"/>
              </a:rPr>
              <a:t>3.2 PAL </a:t>
            </a:r>
            <a:r>
              <a:rPr lang="en-US" altLang="ko-KR" sz="1600" b="1" dirty="0" err="1" smtClean="0">
                <a:latin typeface="+mn-ea"/>
              </a:rPr>
              <a:t>Configuraton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설정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>
                <a:latin typeface="+mn-ea"/>
              </a:rPr>
              <a:t>3.3 </a:t>
            </a:r>
            <a:r>
              <a:rPr lang="ko-KR" altLang="en-US" sz="1600" b="1" dirty="0" smtClean="0">
                <a:latin typeface="+mn-ea"/>
              </a:rPr>
              <a:t>기타 기능 설정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8544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68832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597790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595282" y="1285860"/>
            <a:ext cx="891540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6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677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Directory-Web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344488" y="1243072"/>
          <a:ext cx="9361041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/>
                <a:gridCol w="3121339"/>
                <a:gridCol w="1315187"/>
                <a:gridCol w="3481379"/>
                <a:gridCol w="108309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No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화일명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용도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설정 내용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비고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%</a:t>
                      </a: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 TOMCAT_HOME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 % /conf/Catalina/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localhost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/directory-web.xml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Datasource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설정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85725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&lt;Resource name=”</a:t>
                      </a:r>
                      <a:r>
                        <a:rPr lang="en-US" altLang="ko-KR" sz="1000" dirty="0" err="1" smtClean="0">
                          <a:latin typeface="+mn-lt"/>
                          <a:ea typeface="+mn-ea"/>
                          <a:cs typeface="Times New Roman"/>
                        </a:rPr>
                        <a:t>DirectoryDataSource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” auth=”Container”</a:t>
                      </a:r>
                      <a:endParaRPr lang="ko-KR" altLang="ko-KR" sz="1050" dirty="0" smtClean="0">
                        <a:latin typeface="Arial"/>
                        <a:ea typeface="+mn-ea"/>
                        <a:cs typeface="Times New Roman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       factory=”</a:t>
                      </a:r>
                      <a:r>
                        <a:rPr lang="en-US" altLang="ko-KR" sz="1000" dirty="0" err="1" smtClean="0">
                          <a:latin typeface="+mn-lt"/>
                          <a:ea typeface="+mn-ea"/>
                          <a:cs typeface="Times New Roman"/>
                        </a:rPr>
                        <a:t>org.apache.commons.dbcp.BasicDataSourceFactory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”</a:t>
                      </a:r>
                      <a:endParaRPr lang="ko-KR" altLang="ko-KR" sz="1050" dirty="0" smtClean="0">
                        <a:latin typeface="Arial"/>
                        <a:ea typeface="+mn-ea"/>
                        <a:cs typeface="Times New Roman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       type=”</a:t>
                      </a:r>
                      <a:r>
                        <a:rPr lang="en-US" altLang="ko-KR" sz="1000" dirty="0" err="1" smtClean="0">
                          <a:latin typeface="+mn-lt"/>
                          <a:ea typeface="+mn-ea"/>
                          <a:cs typeface="Times New Roman"/>
                        </a:rPr>
                        <a:t>javax.sql.DataSource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” username=”</a:t>
                      </a:r>
                      <a:r>
                        <a:rPr lang="en-US" altLang="ko-KR" sz="1000" b="1" dirty="0" smtClean="0">
                          <a:latin typeface="+mn-lt"/>
                          <a:ea typeface="+mn-ea"/>
                          <a:cs typeface="Times New Roman"/>
                        </a:rPr>
                        <a:t>USER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” password=”</a:t>
                      </a:r>
                      <a:r>
                        <a:rPr lang="en-US" altLang="ko-KR" sz="1000" b="1" dirty="0" smtClean="0">
                          <a:latin typeface="+mn-lt"/>
                          <a:ea typeface="+mn-ea"/>
                          <a:cs typeface="Times New Roman"/>
                        </a:rPr>
                        <a:t>PW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”</a:t>
                      </a:r>
                      <a:endParaRPr lang="ko-KR" altLang="ko-KR" sz="1050" dirty="0" smtClean="0">
                        <a:latin typeface="Arial"/>
                        <a:ea typeface="+mn-ea"/>
                        <a:cs typeface="Times New Roman"/>
                      </a:endParaRPr>
                    </a:p>
                    <a:p>
                      <a:pPr marL="31750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err="1" smtClean="0">
                          <a:latin typeface="+mn-lt"/>
                          <a:ea typeface="+mn-ea"/>
                          <a:cs typeface="Times New Roman"/>
                        </a:rPr>
                        <a:t>driverClassName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=”</a:t>
                      </a:r>
                      <a:r>
                        <a:rPr lang="en-US" altLang="ko-KR" sz="1000" dirty="0" err="1" smtClean="0">
                          <a:latin typeface="+mn-lt"/>
                          <a:ea typeface="+mn-ea"/>
                          <a:cs typeface="Times New Roman"/>
                        </a:rPr>
                        <a:t>oracle.jdbc.driver.OracleDriver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” </a:t>
                      </a:r>
                      <a:b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</a:br>
                      <a:r>
                        <a:rPr lang="en-US" altLang="ko-KR" sz="1000" dirty="0" err="1" smtClean="0">
                          <a:latin typeface="+mn-lt"/>
                          <a:ea typeface="+mn-ea"/>
                          <a:cs typeface="Times New Roman"/>
                        </a:rPr>
                        <a:t>url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=”</a:t>
                      </a:r>
                      <a:r>
                        <a:rPr lang="en-US" altLang="ko-KR" sz="1000" dirty="0" err="1" smtClean="0">
                          <a:latin typeface="+mn-lt"/>
                          <a:ea typeface="+mn-ea"/>
                          <a:cs typeface="Times New Roman"/>
                        </a:rPr>
                        <a:t>jdbc:oracle:thin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:@</a:t>
                      </a:r>
                      <a:r>
                        <a:rPr lang="en-US" altLang="ko-KR" sz="1000" b="1" dirty="0" smtClean="0">
                          <a:latin typeface="+mn-lt"/>
                          <a:ea typeface="+mn-ea"/>
                          <a:cs typeface="Times New Roman"/>
                        </a:rPr>
                        <a:t>DB_SERVER:PORT:SID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”</a:t>
                      </a:r>
                      <a:endParaRPr lang="ko-KR" altLang="ko-KR" sz="1050" dirty="0" smtClean="0">
                        <a:latin typeface="Arial"/>
                        <a:ea typeface="+mn-ea"/>
                        <a:cs typeface="Times New Roman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       </a:t>
                      </a:r>
                      <a:r>
                        <a:rPr lang="en-US" altLang="ko-KR" sz="1000" dirty="0" err="1" smtClean="0">
                          <a:latin typeface="+mn-lt"/>
                          <a:ea typeface="+mn-ea"/>
                          <a:cs typeface="Times New Roman"/>
                        </a:rPr>
                        <a:t>maxActive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=”20” </a:t>
                      </a:r>
                      <a:r>
                        <a:rPr lang="en-US" altLang="ko-KR" sz="1000" dirty="0" err="1" smtClean="0">
                          <a:latin typeface="+mn-lt"/>
                          <a:ea typeface="+mn-ea"/>
                          <a:cs typeface="Times New Roman"/>
                        </a:rPr>
                        <a:t>maxIdle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=”10” </a:t>
                      </a:r>
                      <a:r>
                        <a:rPr lang="en-US" altLang="ko-KR" sz="1000" dirty="0" err="1" smtClean="0">
                          <a:latin typeface="+mn-lt"/>
                          <a:ea typeface="+mn-ea"/>
                          <a:cs typeface="Times New Roman"/>
                        </a:rPr>
                        <a:t>maxWait</a:t>
                      </a:r>
                      <a:r>
                        <a:rPr lang="en-US" altLang="ko-KR" sz="1000" dirty="0" smtClean="0">
                          <a:latin typeface="+mn-lt"/>
                          <a:ea typeface="+mn-ea"/>
                          <a:cs typeface="Times New Roman"/>
                        </a:rPr>
                        <a:t>=”10000”/&gt;</a:t>
                      </a:r>
                      <a:endParaRPr lang="ko-KR" altLang="ko-KR" sz="1050" dirty="0" smtClean="0">
                        <a:latin typeface="Arial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~/WEB-INF/META-INF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의 </a:t>
                      </a:r>
                      <a:r>
                        <a:rPr lang="en-US" altLang="ko-KR" sz="1000" baseline="0" dirty="0" smtClean="0"/>
                        <a:t>context.xml </a:t>
                      </a:r>
                      <a:r>
                        <a:rPr lang="ko-KR" altLang="en-US" sz="1000" baseline="0" dirty="0" smtClean="0"/>
                        <a:t>도 변경함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%</a:t>
                      </a: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 TOMCAT_HOME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 %/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webapps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/directory-web/directory/data/license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Directory </a:t>
                      </a:r>
                    </a:p>
                    <a:p>
                      <a:pPr algn="ctr" latinLnBrk="1"/>
                      <a:r>
                        <a:rPr lang="ko-KR" altLang="en-US" sz="1000" dirty="0" err="1" smtClean="0"/>
                        <a:t>라이센스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Diretory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라이선스를 복사함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%TOMCAT_HOME%/</a:t>
                      </a: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webapps</a:t>
                      </a: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/directory-web/WEB-INF/classes/context/</a:t>
                      </a: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directory.properties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Directory Property </a:t>
                      </a:r>
                      <a:r>
                        <a:rPr lang="ko-KR" altLang="en-US" sz="1000" dirty="0" smtClean="0"/>
                        <a:t>설정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directory.basedir</a:t>
                      </a: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=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%TOMCAT_HOME%/</a:t>
                      </a: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webapps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/directory-web/directory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PAL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설정도 동일하게 설정함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%</a:t>
                      </a: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 TOMCAT_HOME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 %/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webapps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/directory-web/WEB-INF/classes/context/datasource.xml</a:t>
                      </a:r>
                      <a:endParaRPr lang="ko-KR" altLang="en-US" sz="1000" dirty="0" smtClean="0"/>
                    </a:p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Datasource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설정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DBCP </a:t>
                      </a:r>
                      <a:r>
                        <a:rPr lang="ko-KR" altLang="en-US" sz="1000" dirty="0" smtClean="0"/>
                        <a:t>를 사용할지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en-US" altLang="ko-KR" sz="1000" dirty="0" err="1" smtClean="0"/>
                        <a:t>Datasource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를 사용할 지를 설정함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Directory-Web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설정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PAL Configuration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344488" y="1243072"/>
          <a:ext cx="8712968" cy="499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2376264"/>
                <a:gridCol w="936104"/>
                <a:gridCol w="1728192"/>
                <a:gridCol w="324036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No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화일명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속성용도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속성명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속성값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%TOMCAT_HOME%/</a:t>
                      </a: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webapps</a:t>
                      </a: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/pal/WEB-INF/classes/</a:t>
                      </a: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pal.properties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Upload.file.directory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%TOMECAT_HOME%/</a:t>
                      </a:r>
                      <a:r>
                        <a:rPr lang="en-US" altLang="ko-KR" sz="1000" b="1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webapps</a:t>
                      </a: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/pal/</a:t>
                      </a:r>
                      <a:r>
                        <a:rPr lang="en-US" altLang="ko-KR" sz="1000" b="1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uploadfiles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upload.file.uri</a:t>
                      </a:r>
                      <a:r>
                        <a:rPr lang="en-US" altLang="ko-KR" sz="1000" dirty="0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%TOMECAT_HOME%/</a:t>
                      </a:r>
                      <a:r>
                        <a:rPr lang="en-US" altLang="ko-KR" sz="1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webapps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/pal/</a:t>
                      </a:r>
                      <a:r>
                        <a:rPr lang="en-US" altLang="ko-KR" sz="1000" b="1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uploadfiles</a:t>
                      </a:r>
                      <a:endParaRPr lang="ko-KR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검색사용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Show.unifiedSearch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n</a:t>
                      </a:r>
                      <a:r>
                        <a:rPr lang="en-US" altLang="ko-KR" sz="1000" baseline="0" dirty="0" smtClean="0"/>
                        <a:t> or y 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DB </a:t>
                      </a:r>
                      <a:r>
                        <a:rPr lang="ko-KR" altLang="en-US" sz="1000" dirty="0" smtClean="0"/>
                        <a:t>설정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jdbc.url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jdbc.user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jdbc.password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Webframework.fileupload.temporary.dir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%TOMECAT_HOME%/</a:t>
                      </a:r>
                      <a:r>
                        <a:rPr lang="en-US" altLang="ko-KR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webapps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/pal/temp</a:t>
                      </a:r>
                      <a:endParaRPr lang="ko-KR" altLang="en-US" sz="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webframework.filedownload.temporary.dir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%TOMECAT_HOME%/</a:t>
                      </a:r>
                      <a:r>
                        <a:rPr lang="en-US" altLang="ko-KR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webapps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/pal/temp</a:t>
                      </a:r>
                      <a:endParaRPr lang="ko-KR" altLang="en-US" sz="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webframework.contenthandler.temporary.dir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%TOMECAT_HOME%/</a:t>
                      </a:r>
                      <a:r>
                        <a:rPr lang="en-US" altLang="ko-KR" sz="10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webapps</a:t>
                      </a:r>
                      <a:r>
                        <a:rPr lang="en-US" altLang="ko-KR" sz="1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/pal/temp</a:t>
                      </a:r>
                      <a:endParaRPr lang="ko-KR" altLang="en-US" sz="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webframework.contenthandler.charset.makingfile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utf-8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solidFill>
                            <a:srgbClr val="000000"/>
                          </a:solidFill>
                          <a:latin typeface="+mn-lt"/>
                          <a:cs typeface="Times New Roman"/>
                        </a:rPr>
                        <a:t>webframework.contenthandler.charset.readingfile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utf-8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%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TOMCAT_HOME%webapps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/pal/WEB-INF/bwadk_db.xml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DB </a:t>
                      </a:r>
                      <a:r>
                        <a:rPr lang="ko-KR" altLang="en-US" sz="1000" dirty="0" smtClean="0"/>
                        <a:t>설정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WAS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정보 설정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PAL Configuration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344488" y="1243072"/>
          <a:ext cx="8712968" cy="529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2376264"/>
                <a:gridCol w="936104"/>
                <a:gridCol w="1728192"/>
                <a:gridCol w="324036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No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화일명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속성용도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속성명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속성값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%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TOMCAT_HOME%webapps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/pal/WEB-INF/pal/bwadk_config.xml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pal.xml.templatefilepath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hwpal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ko-KR" altLang="ko-KR" sz="1000" b="1" dirty="0" smtClean="0">
                          <a:ea typeface="+mn-ea"/>
                          <a:cs typeface="Times New Roman"/>
                        </a:rPr>
                        <a:t>폴더 경로</a:t>
                      </a:r>
                      <a:r>
                        <a:rPr lang="en-US" altLang="ko-KR" sz="1000" b="1" dirty="0" smtClean="0">
                          <a:ea typeface="+mn-ea"/>
                          <a:cs typeface="Times New Roman"/>
                        </a:rPr>
                        <a:t>/model/template.xml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pal.xml.filepath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hwpal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ko-KR" altLang="ko-KR" sz="1000" b="1" dirty="0" smtClean="0">
                          <a:ea typeface="+mn-ea"/>
                          <a:cs typeface="Times New Roman"/>
                        </a:rPr>
                        <a:t>폴더 경로</a:t>
                      </a:r>
                      <a:r>
                        <a:rPr lang="en-US" altLang="ko-KR" sz="1000" b="1" dirty="0" smtClean="0">
                          <a:ea typeface="+mn-ea"/>
                          <a:cs typeface="Times New Roman"/>
                        </a:rPr>
                        <a:t>/model</a:t>
                      </a: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/</a:t>
                      </a:r>
                      <a:endParaRPr lang="ko-KR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pal.report.filepath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hwpal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ko-KR" altLang="ko-KR" sz="1000" b="1" dirty="0" smtClean="0">
                          <a:ea typeface="+mn-ea"/>
                          <a:cs typeface="Times New Roman"/>
                        </a:rPr>
                        <a:t>폴더 경로</a:t>
                      </a:r>
                      <a:r>
                        <a:rPr lang="en-US" altLang="ko-KR" sz="1000" b="1" dirty="0" smtClean="0">
                          <a:ea typeface="+mn-ea"/>
                          <a:cs typeface="Times New Roman"/>
                        </a:rPr>
                        <a:t>/report</a:t>
                      </a: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/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pal.license.filepath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hwpal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ko-KR" altLang="ko-KR" sz="1000" b="1" dirty="0" smtClean="0">
                          <a:ea typeface="+mn-ea"/>
                          <a:cs typeface="Times New Roman"/>
                        </a:rPr>
                        <a:t>폴더 경로 </a:t>
                      </a:r>
                      <a:r>
                        <a:rPr lang="en-US" altLang="ko-KR" sz="1000" b="1" dirty="0" smtClean="0">
                          <a:ea typeface="+mn-ea"/>
                          <a:cs typeface="Times New Roman"/>
                        </a:rPr>
                        <a:t>/license</a:t>
                      </a: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/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pal.attach.filepath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hwpal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ko-KR" altLang="ko-KR" sz="1000" b="1" dirty="0" smtClean="0">
                          <a:ea typeface="+mn-ea"/>
                          <a:cs typeface="Times New Roman"/>
                        </a:rPr>
                        <a:t>폴더 경로</a:t>
                      </a:r>
                      <a:r>
                        <a:rPr lang="en-US" altLang="ko-KR" sz="1000" b="1" dirty="0" smtClean="0">
                          <a:ea typeface="+mn-ea"/>
                          <a:cs typeface="Times New Roman"/>
                        </a:rPr>
                        <a:t>/attach</a:t>
                      </a:r>
                      <a:r>
                        <a:rPr lang="en-US" altLang="ko-KR" sz="1000" dirty="0" smtClean="0">
                          <a:latin typeface="+mn-lt"/>
                          <a:cs typeface="Times New Roman"/>
                        </a:rPr>
                        <a:t>/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pal.member.filepath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hwpal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ko-KR" altLang="ko-KR" sz="1000" b="1" dirty="0" smtClean="0">
                          <a:ea typeface="+mn-ea"/>
                          <a:cs typeface="Times New Roman"/>
                        </a:rPr>
                        <a:t>폴더 경로</a:t>
                      </a:r>
                      <a:r>
                        <a:rPr lang="en-US" altLang="ko-KR" sz="1000" b="1" dirty="0" smtClean="0">
                          <a:ea typeface="+mn-ea"/>
                          <a:cs typeface="Times New Roman"/>
                        </a:rPr>
                        <a:t>/member/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pal.dhtml.fromenc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latin typeface="+mn-lt"/>
                          <a:cs typeface="Times New Roman"/>
                        </a:rPr>
                        <a:t>UTF-8</a:t>
                      </a:r>
                      <a:endParaRPr lang="ko-KR" altLang="en-US" sz="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pal.dhtml.toenc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latin typeface="+mn-lt"/>
                          <a:cs typeface="Times New Roman"/>
                        </a:rPr>
                        <a:t>UTF-8</a:t>
                      </a:r>
                      <a:endParaRPr lang="ko-KR" altLang="en-US" sz="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pal.attachfiledown.filename.fromenc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latin typeface="+mn-lt"/>
                          <a:cs typeface="Times New Roman"/>
                        </a:rPr>
                        <a:t>UTF-8</a:t>
                      </a:r>
                      <a:endParaRPr lang="ko-KR" altLang="en-US" sz="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pal.attachfiledown.filename.toenc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UTF-8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pal.presentationviewer.filepath.temp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hwpal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ko-KR" altLang="ko-KR" sz="1000" b="1" dirty="0" smtClean="0">
                          <a:ea typeface="+mn-ea"/>
                          <a:cs typeface="Times New Roman"/>
                        </a:rPr>
                        <a:t>폴더 경로</a:t>
                      </a:r>
                      <a:r>
                        <a:rPr lang="en-US" altLang="ko-KR" sz="1000" b="1" dirty="0" smtClean="0">
                          <a:ea typeface="+mn-ea"/>
                          <a:cs typeface="Times New Roman"/>
                        </a:rPr>
                        <a:t>/temp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pal.webeditor.activxver.use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Y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pal.webeditor.tempdir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[%TOMCAT_HOME%/</a:t>
                      </a: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webapps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/pal/temp/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WAS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정보 설정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PAL Configuration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344488" y="1243072"/>
          <a:ext cx="8712968" cy="5217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2376264"/>
                <a:gridCol w="936104"/>
                <a:gridCol w="1728192"/>
                <a:gridCol w="324036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No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화일명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속성용도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속성명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속성값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%</a:t>
                      </a: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TOMCAT_HOME%webapps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/pal/WEB-INF/pal/bwadk_config.xml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라이선스 </a:t>
                      </a:r>
                      <a:endParaRPr lang="en-US" altLang="ko-KR" sz="10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경로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+mn-lt"/>
                          <a:cs typeface="Times New Roman"/>
                        </a:rPr>
                        <a:t>pal.license.filepath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hwpal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폴더</a:t>
                      </a:r>
                      <a:r>
                        <a:rPr lang="en-US" altLang="ko-KR" sz="1000" b="1" dirty="0" smtClean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altLang="ko-KR" sz="1000" b="1" dirty="0" err="1" smtClean="0">
                          <a:latin typeface="+mn-lt"/>
                          <a:cs typeface="Times New Roman"/>
                        </a:rPr>
                        <a:t>경로</a:t>
                      </a:r>
                      <a:r>
                        <a:rPr lang="pt-BR" altLang="ko-KR" sz="1000" b="1" dirty="0" smtClean="0">
                          <a:latin typeface="+mn-lt"/>
                          <a:cs typeface="Times New Roman"/>
                        </a:rPr>
                        <a:t>/license/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WAS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정보 설정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smtClean="0"/>
              <a:t>기타 기능 설정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344488" y="1243072"/>
          <a:ext cx="871296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1512168"/>
                <a:gridCol w="1512168"/>
                <a:gridCol w="3240360"/>
                <a:gridCol w="201622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No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기능명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용도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설정 내용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비고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계층 </a:t>
                      </a:r>
                      <a:r>
                        <a:rPr lang="en-US" altLang="ko-KR" sz="1000" dirty="0" smtClean="0"/>
                        <a:t>Import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조직도 연동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SSO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연동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DB </a:t>
                      </a:r>
                      <a:r>
                        <a:rPr lang="ko-KR" altLang="en-US" sz="1000" dirty="0" smtClean="0"/>
                        <a:t>언어 설정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PAL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Custermizing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DB Schema </a:t>
                      </a:r>
                      <a:r>
                        <a:rPr lang="ko-KR" altLang="en-US" sz="1000" dirty="0" smtClean="0"/>
                        <a:t>정의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추가적인 설정 가이드는 별도 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Guide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파일로 제공함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-1"/>
            <a:ext cx="9906001" cy="6858001"/>
          </a:xfrm>
        </p:spPr>
      </p:pic>
      <p:sp>
        <p:nvSpPr>
          <p:cNvPr id="6" name="제목 10"/>
          <p:cNvSpPr txBox="1">
            <a:spLocks/>
          </p:cNvSpPr>
          <p:nvPr/>
        </p:nvSpPr>
        <p:spPr>
          <a:xfrm>
            <a:off x="-1" y="2296750"/>
            <a:ext cx="9929005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b="1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dirty="0" smtClean="0">
                <a:solidFill>
                  <a:schemeClr val="tx2"/>
                </a:solidFill>
              </a:rPr>
              <a:t>감사합니다</a:t>
            </a:r>
            <a:r>
              <a:rPr lang="en-US" altLang="ko-KR" sz="7200" dirty="0">
                <a:solidFill>
                  <a:schemeClr val="tx2"/>
                </a:solidFill>
              </a:rPr>
              <a:t>!</a:t>
            </a:r>
            <a:endParaRPr lang="ko-KR" altLang="en-US" sz="7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25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내용 개체 틀 2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908598" cy="6859799"/>
          </a:xfrm>
        </p:spPr>
      </p:pic>
      <p:sp>
        <p:nvSpPr>
          <p:cNvPr id="23" name="직사각형 22"/>
          <p:cNvSpPr/>
          <p:nvPr/>
        </p:nvSpPr>
        <p:spPr>
          <a:xfrm>
            <a:off x="704528" y="3573016"/>
            <a:ext cx="2520280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98" y="0"/>
            <a:ext cx="9906000" cy="24288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18388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38676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67634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76536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01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584848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02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177136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03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704528" y="3573016"/>
            <a:ext cx="2003498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noProof="0" dirty="0" smtClean="0">
                <a:latin typeface="+mj-lt"/>
                <a:ea typeface="+mj-ea"/>
                <a:cs typeface="+mj-cs"/>
              </a:rPr>
              <a:t>설치 구조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224808" y="3573016"/>
            <a:ext cx="2003498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설치 작업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537176" y="3571876"/>
            <a:ext cx="2664296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Configuration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694198" y="4293096"/>
            <a:ext cx="243212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latin typeface="+mn-ea"/>
                <a:cs typeface="+mj-cs"/>
              </a:rPr>
              <a:t>1.1 </a:t>
            </a:r>
            <a:r>
              <a:rPr lang="ko-KR" altLang="en-US" sz="1600" b="1" dirty="0" smtClean="0">
                <a:latin typeface="+mn-ea"/>
                <a:cs typeface="+mj-cs"/>
              </a:rPr>
              <a:t>설치 버전 및 사양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1.2 </a:t>
            </a:r>
            <a:r>
              <a:rPr lang="ko-KR" altLang="en-US" sz="1600" b="1" dirty="0" smtClean="0">
                <a:latin typeface="+mn-ea"/>
                <a:cs typeface="+mj-cs"/>
              </a:rPr>
              <a:t>설치 폴더 구조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1.3 </a:t>
            </a:r>
            <a:r>
              <a:rPr lang="ko-KR" altLang="en-US" sz="1600" b="1" dirty="0" smtClean="0">
                <a:latin typeface="+mn-ea"/>
                <a:cs typeface="+mj-cs"/>
              </a:rPr>
              <a:t>사전설치 작업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3598916" y="4293096"/>
            <a:ext cx="272223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ko-KR"/>
            </a:defPPr>
            <a:lvl1pPr marR="0" lvl="0" indent="0" algn="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latin typeface="+mn-ea"/>
                <a:cs typeface="Arial" pitchFamily="34" charset="0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altLang="ko-KR" dirty="0" smtClean="0"/>
              <a:t>2.1 DB Schema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algn="l">
              <a:lnSpc>
                <a:spcPct val="130000"/>
              </a:lnSpc>
            </a:pPr>
            <a:r>
              <a:rPr lang="en-US" altLang="ko-KR" dirty="0" smtClean="0"/>
              <a:t>2.2 Directory-Web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algn="l">
              <a:lnSpc>
                <a:spcPct val="130000"/>
              </a:lnSpc>
            </a:pPr>
            <a:r>
              <a:rPr lang="en-US" altLang="ko-KR" dirty="0" smtClean="0"/>
              <a:t>2.3 PAL Web </a:t>
            </a:r>
            <a:r>
              <a:rPr lang="ko-KR" altLang="en-US" dirty="0" smtClean="0"/>
              <a:t>모듈 설치</a:t>
            </a:r>
            <a:endParaRPr lang="en-US" altLang="ko-KR" dirty="0" smtClean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512610" y="4293096"/>
            <a:ext cx="290488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latin typeface="+mn-ea"/>
                <a:cs typeface="+mj-cs"/>
              </a:rPr>
              <a:t>3.1 Directory-Web </a:t>
            </a:r>
            <a:r>
              <a:rPr lang="ko-KR" altLang="en-US" sz="1600" b="1" dirty="0" smtClean="0">
                <a:latin typeface="+mn-ea"/>
                <a:cs typeface="+mj-cs"/>
              </a:rPr>
              <a:t>설정</a:t>
            </a:r>
            <a:endParaRPr lang="en-US" altLang="ko-KR" sz="1600" b="1" dirty="0" smtClean="0">
              <a:latin typeface="+mn-ea"/>
              <a:cs typeface="+mj-cs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 smtClean="0">
                <a:latin typeface="+mn-ea"/>
              </a:rPr>
              <a:t>3.2 PAL </a:t>
            </a:r>
            <a:r>
              <a:rPr lang="en-US" altLang="ko-KR" sz="1600" b="1" dirty="0" err="1" smtClean="0">
                <a:latin typeface="+mn-ea"/>
              </a:rPr>
              <a:t>Configuraton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설정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>
                <a:latin typeface="+mn-ea"/>
              </a:rPr>
              <a:t>3.3 </a:t>
            </a:r>
            <a:r>
              <a:rPr lang="en-US" altLang="ko-KR" sz="1600" b="1" dirty="0" smtClean="0">
                <a:latin typeface="+mn-ea"/>
              </a:rPr>
              <a:t>PAL WAS </a:t>
            </a:r>
            <a:r>
              <a:rPr lang="en-US" altLang="ko-KR" sz="1600" b="1" dirty="0" err="1" smtClean="0">
                <a:latin typeface="+mn-ea"/>
              </a:rPr>
              <a:t>Tunning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8544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68832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597790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595282" y="1285860"/>
            <a:ext cx="891540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6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677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PAL </a:t>
            </a:r>
            <a:r>
              <a:rPr lang="ko-KR" altLang="en-US" dirty="0" smtClean="0"/>
              <a:t>설치 버전 및 사양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 latinLnBrk="0">
              <a:lnSpc>
                <a:spcPct val="110000"/>
              </a:lnSpc>
              <a:spcBef>
                <a:spcPct val="30000"/>
              </a:spcBef>
              <a:defRPr/>
            </a:pPr>
            <a:r>
              <a:rPr lang="en-US" altLang="ko-KR" sz="1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PAL </a:t>
            </a:r>
            <a:r>
              <a:rPr lang="ko-KR" altLang="en-US" sz="1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설치 버전 및 지원 </a:t>
            </a:r>
            <a:r>
              <a:rPr lang="en-US" altLang="ko-KR" sz="1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S/W </a:t>
            </a:r>
            <a:r>
              <a:rPr lang="ko-KR" altLang="en-US" sz="1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사양</a:t>
            </a:r>
            <a:endParaRPr lang="en-US" altLang="ko-KR" sz="18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ct val="110000"/>
              </a:lnSpc>
              <a:spcBef>
                <a:spcPct val="30000"/>
              </a:spcBef>
              <a:defRPr/>
            </a:pPr>
            <a:endParaRPr lang="en-US" altLang="ko-KR" sz="18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632520" y="1769224"/>
          <a:ext cx="9001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136"/>
                <a:gridCol w="2077864"/>
                <a:gridCol w="1651000"/>
                <a:gridCol w="4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구분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시스템 구분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버전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권장사항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Handy </a:t>
                      </a:r>
                      <a:r>
                        <a:rPr lang="ko-KR" altLang="en-US" sz="1000" dirty="0" smtClean="0"/>
                        <a:t>제품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Handy PAL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5.1.0.04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Directory </a:t>
                      </a:r>
                      <a:r>
                        <a:rPr lang="en-US" altLang="ko-KR" sz="1000" dirty="0" err="1" smtClean="0"/>
                        <a:t>Compoent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2.0.4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기반 솔루션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WAS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Tomcat </a:t>
                      </a:r>
                      <a:r>
                        <a:rPr lang="en-US" altLang="ko-KR" sz="1000" dirty="0" smtClean="0"/>
                        <a:t>6</a:t>
                      </a:r>
                      <a:r>
                        <a:rPr lang="en-US" altLang="ko-KR" sz="1000" baseline="0" dirty="0" smtClean="0"/>
                        <a:t> ~ Tomcat9</a:t>
                      </a:r>
                      <a:endParaRPr lang="en-US" altLang="ko-KR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JVM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JDK1.6 ~ JDK1.8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Database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Oracle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11g ~ Oracle 12c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UTF-8 </a:t>
                      </a:r>
                      <a:r>
                        <a:rPr lang="ko-KR" altLang="en-US" sz="1000" dirty="0" smtClean="0"/>
                        <a:t>권장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Operating</a:t>
                      </a:r>
                      <a:r>
                        <a:rPr lang="en-US" altLang="ko-KR" sz="1000" baseline="0" dirty="0" smtClean="0"/>
                        <a:t> System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Win32, </a:t>
                      </a:r>
                      <a:r>
                        <a:rPr lang="en-US" altLang="ko-KR" sz="1000" dirty="0" err="1" smtClean="0"/>
                        <a:t>Unix,Linux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32520" y="1268760"/>
            <a:ext cx="79961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※ </a:t>
            </a:r>
            <a:r>
              <a:rPr lang="ko-KR" altLang="en-US" sz="1200" b="1" dirty="0" smtClean="0"/>
              <a:t>각 시스템 </a:t>
            </a:r>
            <a:r>
              <a:rPr lang="ko-KR" altLang="en-US" sz="1200" b="1" dirty="0" err="1" smtClean="0"/>
              <a:t>구분별</a:t>
            </a:r>
            <a:r>
              <a:rPr lang="ko-KR" altLang="en-US" sz="1200" b="1" dirty="0" smtClean="0"/>
              <a:t> 버전은 </a:t>
            </a:r>
            <a:r>
              <a:rPr lang="en-US" altLang="ko-KR" sz="1200" b="1" dirty="0" smtClean="0"/>
              <a:t>Guide </a:t>
            </a:r>
            <a:r>
              <a:rPr lang="ko-KR" altLang="en-US" sz="1200" b="1" dirty="0" smtClean="0"/>
              <a:t>작성시 사용된 버전으로 작성함</a:t>
            </a:r>
            <a:r>
              <a:rPr lang="en-US" altLang="ko-KR" sz="1200" b="1" dirty="0" smtClean="0"/>
              <a:t>. </a:t>
            </a:r>
            <a:r>
              <a:rPr lang="ko-KR" altLang="en-US" sz="1200" b="1" dirty="0" smtClean="0"/>
              <a:t>최종 버전은 변경해서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테스트 후 추가 예정임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xmlns="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설치 폴더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 latinLnBrk="0">
              <a:lnSpc>
                <a:spcPct val="110000"/>
              </a:lnSpc>
              <a:spcBef>
                <a:spcPct val="30000"/>
              </a:spcBef>
              <a:defRPr/>
            </a:pPr>
            <a:r>
              <a:rPr lang="en-US" altLang="ko-KR" sz="1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PAL </a:t>
            </a:r>
            <a:r>
              <a:rPr lang="ko-KR" altLang="en-US" sz="1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설치 모듈 구조</a:t>
            </a:r>
            <a:endParaRPr lang="en-US" altLang="ko-KR" sz="1800" b="1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632520" y="1340768"/>
          <a:ext cx="8712967" cy="339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852"/>
                <a:gridCol w="1812297"/>
                <a:gridCol w="2828475"/>
                <a:gridCol w="309634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폴더 구분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화일명</a:t>
                      </a:r>
                      <a:r>
                        <a:rPr lang="ko-KR" altLang="en-US" sz="1000" b="1" dirty="0" smtClean="0"/>
                        <a:t> </a:t>
                      </a:r>
                      <a:r>
                        <a:rPr lang="en-US" altLang="ko-KR" sz="1000" b="1" dirty="0" smtClean="0"/>
                        <a:t>or </a:t>
                      </a:r>
                      <a:r>
                        <a:rPr lang="ko-KR" altLang="en-US" sz="1000" b="1" dirty="0" err="1" smtClean="0"/>
                        <a:t>기능명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내용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비고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Client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mxxml6_x64.xml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mxxml6_x86.xml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※ </a:t>
                      </a:r>
                      <a:r>
                        <a:rPr lang="ko-KR" altLang="en-US" sz="1000" dirty="0" smtClean="0"/>
                        <a:t>실제 사용하지 않음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DataImport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DataImport</a:t>
                      </a:r>
                      <a:r>
                        <a:rPr lang="en-US" altLang="ko-KR" sz="1000" baseline="0" dirty="0" smtClean="0"/>
                        <a:t> Tool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기초 데이터 생성을 위한 </a:t>
                      </a:r>
                      <a:r>
                        <a:rPr lang="en-US" altLang="ko-KR" sz="1000" dirty="0" err="1" smtClean="0"/>
                        <a:t>DataImport</a:t>
                      </a:r>
                      <a:r>
                        <a:rPr lang="en-US" altLang="ko-KR" sz="1000" dirty="0" smtClean="0"/>
                        <a:t> Tool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PAL </a:t>
                      </a:r>
                      <a:r>
                        <a:rPr lang="ko-KR" altLang="en-US" sz="1000" dirty="0" smtClean="0"/>
                        <a:t>외에 범용적으로 사용가능 함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DB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dirty="0" smtClean="0">
                          <a:sym typeface="Wingdings" pitchFamily="2" charset="2"/>
                        </a:rPr>
                        <a:t>Directory</a:t>
                      </a:r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  DB Schema </a:t>
                      </a:r>
                      <a:r>
                        <a:rPr lang="ko-KR" altLang="en-US" sz="1000" baseline="0" dirty="0" smtClean="0">
                          <a:sym typeface="Wingdings" pitchFamily="2" charset="2"/>
                        </a:rPr>
                        <a:t>생성</a:t>
                      </a:r>
                      <a:endParaRPr lang="en-US" altLang="ko-KR" sz="1000" baseline="0" dirty="0" smtClean="0">
                        <a:sym typeface="Wingdings" pitchFamily="2" charset="2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PAL DB Schema </a:t>
                      </a:r>
                      <a:r>
                        <a:rPr lang="ko-KR" altLang="en-US" sz="1000" baseline="0" dirty="0" smtClean="0">
                          <a:sym typeface="Wingdings" pitchFamily="2" charset="2"/>
                        </a:rPr>
                        <a:t>생성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DB Schema </a:t>
                      </a:r>
                      <a:r>
                        <a:rPr lang="ko-KR" altLang="en-US" sz="1000" dirty="0" smtClean="0"/>
                        <a:t>생성 </a:t>
                      </a:r>
                      <a:r>
                        <a:rPr lang="en-US" altLang="ko-KR" sz="1000" dirty="0" smtClean="0"/>
                        <a:t>Script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DB </a:t>
                      </a:r>
                      <a:r>
                        <a:rPr lang="ko-KR" altLang="en-US" sz="1000" dirty="0" smtClean="0"/>
                        <a:t>사용자 및 테이블스페이스는 사전에 생성해야 함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Server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 smtClean="0"/>
                        <a:t> directory-web_2.0.4.24.war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00" baseline="0" dirty="0" smtClean="0"/>
                        <a:t> pal_5.1.0.04.war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WAS </a:t>
                      </a:r>
                      <a:r>
                        <a:rPr lang="ko-KR" altLang="en-US" sz="1000" dirty="0" smtClean="0"/>
                        <a:t>배포 모듈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WAS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의 </a:t>
                      </a:r>
                      <a:r>
                        <a:rPr lang="en-US" altLang="ko-KR" sz="1000" baseline="0" dirty="0" smtClean="0"/>
                        <a:t>Context </a:t>
                      </a:r>
                      <a:r>
                        <a:rPr lang="ko-KR" altLang="en-US" sz="1000" baseline="0" dirty="0" smtClean="0"/>
                        <a:t>는 </a:t>
                      </a:r>
                      <a:r>
                        <a:rPr lang="en-US" altLang="ko-KR" sz="1000" baseline="0" dirty="0" smtClean="0"/>
                        <a:t>Directory-web </a:t>
                      </a:r>
                      <a:r>
                        <a:rPr lang="ko-KR" altLang="en-US" sz="1000" baseline="0" dirty="0" smtClean="0"/>
                        <a:t>및 </a:t>
                      </a:r>
                      <a:r>
                        <a:rPr lang="en-US" altLang="ko-KR" sz="1000" baseline="0" dirty="0" smtClean="0"/>
                        <a:t>PAL </a:t>
                      </a:r>
                      <a:r>
                        <a:rPr lang="ko-KR" altLang="en-US" sz="1000" baseline="0" dirty="0" smtClean="0"/>
                        <a:t>로 </a:t>
                      </a:r>
                      <a:r>
                        <a:rPr lang="en-US" altLang="ko-KR" sz="1000" baseline="0" dirty="0" smtClean="0"/>
                        <a:t>2</a:t>
                      </a:r>
                      <a:r>
                        <a:rPr lang="ko-KR" altLang="en-US" sz="1000" baseline="0" dirty="0" smtClean="0"/>
                        <a:t>개로 구성됨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Template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template.xml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별도의 </a:t>
                      </a:r>
                      <a:r>
                        <a:rPr lang="en-US" altLang="ko-KR" sz="1000" dirty="0" smtClean="0"/>
                        <a:t>PAL </a:t>
                      </a:r>
                      <a:r>
                        <a:rPr lang="ko-KR" altLang="en-US" sz="1000" dirty="0" smtClean="0"/>
                        <a:t>관리 폴더를 생성 후</a:t>
                      </a:r>
                      <a:r>
                        <a:rPr lang="en-US" altLang="ko-KR" sz="1000" dirty="0" smtClean="0"/>
                        <a:t>, model </a:t>
                      </a:r>
                      <a:r>
                        <a:rPr lang="ko-KR" altLang="en-US" sz="1000" dirty="0" smtClean="0"/>
                        <a:t>폴더에 복사함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000" b="1" dirty="0" smtClean="0"/>
                        <a:t>[PAL</a:t>
                      </a:r>
                      <a:r>
                        <a:rPr lang="en-US" altLang="ko-KR" sz="1000" b="1" baseline="0" dirty="0" smtClean="0"/>
                        <a:t> </a:t>
                      </a:r>
                      <a:r>
                        <a:rPr lang="ko-KR" altLang="en-US" sz="1000" b="1" baseline="0" dirty="0" smtClean="0"/>
                        <a:t>관리 폴더</a:t>
                      </a:r>
                      <a:r>
                        <a:rPr lang="en-US" altLang="ko-KR" sz="1000" b="1" baseline="0" dirty="0" smtClean="0"/>
                        <a:t>] 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/</a:t>
                      </a:r>
                      <a:r>
                        <a:rPr lang="en-US" altLang="ko-KR" sz="1000" baseline="0" dirty="0" err="1" smtClean="0"/>
                        <a:t>hwpal</a:t>
                      </a:r>
                      <a:r>
                        <a:rPr lang="en-US" altLang="ko-KR" sz="1000" baseline="0" dirty="0" smtClean="0"/>
                        <a:t>/attach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/</a:t>
                      </a:r>
                      <a:r>
                        <a:rPr lang="en-US" altLang="ko-KR" sz="1000" baseline="0" dirty="0" err="1" smtClean="0"/>
                        <a:t>hwpal</a:t>
                      </a:r>
                      <a:r>
                        <a:rPr lang="en-US" altLang="ko-KR" sz="1000" baseline="0" dirty="0" smtClean="0"/>
                        <a:t>/license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/</a:t>
                      </a:r>
                      <a:r>
                        <a:rPr lang="en-US" altLang="ko-KR" sz="1000" baseline="0" dirty="0" err="1" smtClean="0"/>
                        <a:t>hwpal</a:t>
                      </a:r>
                      <a:r>
                        <a:rPr lang="en-US" altLang="ko-KR" sz="1000" baseline="0" dirty="0" smtClean="0"/>
                        <a:t>/member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/</a:t>
                      </a:r>
                      <a:r>
                        <a:rPr lang="en-US" altLang="ko-KR" sz="1000" baseline="0" dirty="0" err="1" smtClean="0"/>
                        <a:t>hwpal</a:t>
                      </a:r>
                      <a:r>
                        <a:rPr lang="en-US" altLang="ko-KR" sz="1000" baseline="0" dirty="0" smtClean="0"/>
                        <a:t>/model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/</a:t>
                      </a:r>
                      <a:r>
                        <a:rPr lang="en-US" altLang="ko-KR" sz="1000" baseline="0" dirty="0" err="1" smtClean="0"/>
                        <a:t>hwpal</a:t>
                      </a:r>
                      <a:r>
                        <a:rPr lang="en-US" altLang="ko-KR" sz="1000" baseline="0" dirty="0" smtClean="0"/>
                        <a:t>/report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/</a:t>
                      </a:r>
                      <a:r>
                        <a:rPr lang="en-US" altLang="ko-KR" sz="1000" baseline="0" dirty="0" err="1" smtClean="0"/>
                        <a:t>hwpal</a:t>
                      </a:r>
                      <a:r>
                        <a:rPr lang="en-US" altLang="ko-KR" sz="1000" baseline="0" dirty="0" smtClean="0"/>
                        <a:t>/temp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PAL </a:t>
                      </a:r>
                      <a:r>
                        <a:rPr lang="ko-KR" altLang="en-US" sz="1000" dirty="0" err="1" smtClean="0"/>
                        <a:t>설치시</a:t>
                      </a:r>
                      <a:r>
                        <a:rPr lang="en-US" altLang="ko-KR" sz="1000" dirty="0" smtClean="0"/>
                        <a:t>, web </a:t>
                      </a:r>
                      <a:r>
                        <a:rPr lang="ko-KR" altLang="en-US" sz="1000" dirty="0" smtClean="0"/>
                        <a:t>모듈과 별도로</a:t>
                      </a:r>
                      <a:r>
                        <a:rPr lang="en-US" altLang="ko-KR" sz="1000" dirty="0" smtClean="0"/>
                        <a:t>, PAL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설치용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폴더를 구성함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사전 설치 작업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Database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사전 설치 사항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632520" y="1340768"/>
          <a:ext cx="8712967" cy="767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852"/>
                <a:gridCol w="1812297"/>
                <a:gridCol w="2828475"/>
                <a:gridCol w="309634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시스템 구분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제품명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권장 사항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비고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Database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Oracle </a:t>
                      </a:r>
                      <a:r>
                        <a:rPr lang="en-US" altLang="ko-KR" sz="1000" dirty="0" smtClean="0"/>
                        <a:t>11g 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Oracle 12c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AL32UTF8 </a:t>
                      </a:r>
                      <a:r>
                        <a:rPr lang="ko-KR" altLang="en-US" sz="1000" dirty="0" smtClean="0"/>
                        <a:t>로 설정함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※ </a:t>
                      </a:r>
                      <a:r>
                        <a:rPr lang="ko-KR" altLang="en-US" sz="1000" dirty="0" smtClean="0"/>
                        <a:t>영어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한국어 외 다국어 </a:t>
                      </a:r>
                      <a:r>
                        <a:rPr lang="ko-KR" altLang="en-US" sz="1000" dirty="0" err="1" smtClean="0"/>
                        <a:t>설정시</a:t>
                      </a:r>
                      <a:r>
                        <a:rPr lang="ko-KR" altLang="en-US" sz="1000" dirty="0" smtClean="0"/>
                        <a:t> 필요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내용 개체 틀 2"/>
          <p:cNvSpPr txBox="1">
            <a:spLocks/>
          </p:cNvSpPr>
          <p:nvPr/>
        </p:nvSpPr>
        <p:spPr>
          <a:xfrm>
            <a:off x="344488" y="2297962"/>
            <a:ext cx="9066212" cy="410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Database </a:t>
            </a:r>
            <a:r>
              <a:rPr kumimoji="0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사전 작업</a:t>
            </a:r>
            <a:endParaRPr kumimoji="0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  <a:sym typeface="Wingdings" pitchFamily="2" charset="2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32520" y="2780928"/>
          <a:ext cx="8712967" cy="287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/>
                <a:gridCol w="1440160"/>
                <a:gridCol w="4824536"/>
                <a:gridCol w="194421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No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TASK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SCRIPT (</a:t>
                      </a:r>
                      <a:r>
                        <a:rPr lang="ko-KR" altLang="en-US" sz="1000" b="1" dirty="0" smtClean="0"/>
                        <a:t>예시</a:t>
                      </a:r>
                      <a:r>
                        <a:rPr lang="en-US" altLang="ko-KR" sz="1000" b="1" dirty="0" smtClean="0"/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비고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테이블스페이스 생성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 CREATE TABLESPACE </a:t>
                      </a:r>
                      <a:r>
                        <a:rPr lang="en-US" altLang="ko-KR" sz="1000" b="1" dirty="0" smtClean="0"/>
                        <a:t>PAL_DATA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smtClean="0"/>
                        <a:t>DATAFILE 'PAL_DATA.DBF' SIZE 200M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	AUTOEXTEND ON NEXT 100M MAXSIZE UNLIMITED DEFAULT STORAGE(INITIAL 10M NEXT 10M PCTINCREASE 0);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Temp </a:t>
                      </a:r>
                      <a:r>
                        <a:rPr lang="ko-KR" altLang="en-US" sz="1000" dirty="0" smtClean="0"/>
                        <a:t>테이블스페이스 생성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CREATE </a:t>
                      </a:r>
                      <a:r>
                        <a:rPr lang="en-US" altLang="ko-KR" sz="1000" b="1" dirty="0" smtClean="0"/>
                        <a:t>TEMPORARY</a:t>
                      </a:r>
                      <a:r>
                        <a:rPr lang="en-US" altLang="ko-KR" sz="1000" dirty="0" smtClean="0"/>
                        <a:t> TABLESPACE </a:t>
                      </a:r>
                      <a:r>
                        <a:rPr lang="en-US" altLang="ko-KR" sz="1000" b="1" dirty="0" smtClean="0"/>
                        <a:t>PAL_TEMP 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TEMPFILE 'PAL_TEMP.DBF' SIZE 200M REUSE;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DB </a:t>
                      </a:r>
                      <a:r>
                        <a:rPr lang="ko-KR" altLang="en-US" sz="1000" dirty="0" smtClean="0"/>
                        <a:t>사용자 생성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CREATE USER </a:t>
                      </a:r>
                      <a:r>
                        <a:rPr lang="en-US" altLang="ko-KR" sz="1000" b="1" dirty="0" smtClean="0"/>
                        <a:t>pal</a:t>
                      </a:r>
                      <a:r>
                        <a:rPr lang="en-US" altLang="ko-KR" sz="1000" dirty="0" smtClean="0"/>
                        <a:t> IDENTIFIED BY </a:t>
                      </a:r>
                      <a:r>
                        <a:rPr lang="en-US" altLang="ko-KR" sz="1000" b="1" dirty="0" smtClean="0"/>
                        <a:t>pal 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DEFAULT TABLESPACE PAL_DATA  TEMPORARY TABLESPACE PAL_TEMP 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profile default;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GRANT </a:t>
                      </a:r>
                      <a:r>
                        <a:rPr lang="ko-KR" altLang="en-US" sz="1000" dirty="0" smtClean="0"/>
                        <a:t>설정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GRANT "CONNECT" TO pal;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GRANT "RESOURCE" TO pal;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GRANT create view TO pal;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grant unlimited </a:t>
                      </a:r>
                      <a:r>
                        <a:rPr lang="en-US" altLang="ko-KR" sz="1000" dirty="0" err="1" smtClean="0"/>
                        <a:t>tablespace</a:t>
                      </a:r>
                      <a:r>
                        <a:rPr lang="en-US" altLang="ko-KR" sz="1000" dirty="0" smtClean="0"/>
                        <a:t> to pal;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ALTER USER pal DEFAULT ROLE ALL;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내용 개체 틀 2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908598" cy="6859799"/>
          </a:xfrm>
        </p:spPr>
      </p:pic>
      <p:sp>
        <p:nvSpPr>
          <p:cNvPr id="23" name="직사각형 22"/>
          <p:cNvSpPr/>
          <p:nvPr/>
        </p:nvSpPr>
        <p:spPr>
          <a:xfrm>
            <a:off x="3584848" y="3573016"/>
            <a:ext cx="2520280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598" y="0"/>
            <a:ext cx="9906000" cy="24288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18388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38676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67634" y="2857496"/>
            <a:ext cx="2376000" cy="71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76536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01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3584848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02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6177136" y="2996952"/>
            <a:ext cx="107480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03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704528" y="3573016"/>
            <a:ext cx="2003498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b="1" noProof="0" dirty="0" smtClean="0">
                <a:latin typeface="+mj-lt"/>
                <a:ea typeface="+mj-ea"/>
                <a:cs typeface="+mj-cs"/>
              </a:rPr>
              <a:t>설치 구조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3224808" y="3573016"/>
            <a:ext cx="2003498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설치 작업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6537176" y="3571876"/>
            <a:ext cx="2664296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Configuration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694198" y="4293096"/>
            <a:ext cx="243212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latin typeface="+mn-ea"/>
                <a:cs typeface="+mj-cs"/>
              </a:rPr>
              <a:t>1.1 </a:t>
            </a:r>
            <a:r>
              <a:rPr lang="ko-KR" altLang="en-US" sz="1600" b="1" dirty="0" smtClean="0">
                <a:latin typeface="+mn-ea"/>
                <a:cs typeface="+mj-cs"/>
              </a:rPr>
              <a:t>설치 버전 및 사양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1.2 </a:t>
            </a:r>
            <a:r>
              <a:rPr lang="ko-KR" altLang="en-US" sz="1600" b="1" dirty="0" smtClean="0">
                <a:latin typeface="+mn-ea"/>
                <a:cs typeface="+mj-cs"/>
              </a:rPr>
              <a:t>설치 폴더 구조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j-cs"/>
              </a:rPr>
              <a:t>1.3 </a:t>
            </a:r>
            <a:r>
              <a:rPr lang="ko-KR" altLang="en-US" sz="1600" b="1" dirty="0" smtClean="0">
                <a:latin typeface="+mn-ea"/>
                <a:cs typeface="+mj-cs"/>
              </a:rPr>
              <a:t>사전설치 작업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ea"/>
              <a:cs typeface="+mj-cs"/>
            </a:endParaRPr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3598916" y="4293096"/>
            <a:ext cx="272223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ko-KR"/>
            </a:defPPr>
            <a:lvl1pPr marR="0" lvl="0" indent="0" algn="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latin typeface="+mn-ea"/>
                <a:cs typeface="Arial" pitchFamily="34" charset="0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altLang="ko-KR" dirty="0" smtClean="0"/>
              <a:t>2.1 DB Schema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algn="l">
              <a:lnSpc>
                <a:spcPct val="130000"/>
              </a:lnSpc>
            </a:pPr>
            <a:r>
              <a:rPr lang="en-US" altLang="ko-KR" dirty="0" smtClean="0"/>
              <a:t>2.2 PAL </a:t>
            </a:r>
            <a:r>
              <a:rPr lang="ko-KR" altLang="en-US" dirty="0" smtClean="0"/>
              <a:t>시스템 폴더 생성</a:t>
            </a:r>
            <a:endParaRPr lang="en-US" altLang="ko-KR" dirty="0" smtClean="0"/>
          </a:p>
          <a:p>
            <a:pPr algn="l">
              <a:lnSpc>
                <a:spcPct val="130000"/>
              </a:lnSpc>
            </a:pPr>
            <a:r>
              <a:rPr lang="en-US" altLang="ko-KR" dirty="0" smtClean="0"/>
              <a:t>2.3 Directory-Web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algn="l">
              <a:lnSpc>
                <a:spcPct val="130000"/>
              </a:lnSpc>
            </a:pPr>
            <a:r>
              <a:rPr lang="en-US" altLang="ko-KR" dirty="0" smtClean="0"/>
              <a:t>     PAL Web </a:t>
            </a:r>
            <a:r>
              <a:rPr lang="ko-KR" altLang="en-US" dirty="0" smtClean="0"/>
              <a:t>모듈 설치</a:t>
            </a:r>
            <a:endParaRPr lang="en-US" altLang="ko-KR" dirty="0" smtClean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512610" y="4293096"/>
            <a:ext cx="2904886" cy="17281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 smtClean="0">
                <a:latin typeface="+mn-ea"/>
                <a:cs typeface="+mj-cs"/>
              </a:rPr>
              <a:t>3.1 Directory-Web </a:t>
            </a:r>
            <a:r>
              <a:rPr lang="ko-KR" altLang="en-US" sz="1600" b="1" dirty="0" smtClean="0">
                <a:latin typeface="+mn-ea"/>
                <a:cs typeface="+mj-cs"/>
              </a:rPr>
              <a:t>설정</a:t>
            </a:r>
            <a:endParaRPr lang="en-US" altLang="ko-KR" sz="1600" b="1" dirty="0" smtClean="0">
              <a:latin typeface="+mn-ea"/>
              <a:cs typeface="+mj-cs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 smtClean="0">
                <a:latin typeface="+mn-ea"/>
              </a:rPr>
              <a:t>3.2 PAL </a:t>
            </a:r>
            <a:r>
              <a:rPr lang="en-US" altLang="ko-KR" sz="1600" b="1" dirty="0" err="1" smtClean="0">
                <a:latin typeface="+mn-ea"/>
              </a:rPr>
              <a:t>Configuraton</a:t>
            </a:r>
            <a:r>
              <a:rPr lang="en-US" altLang="ko-KR" sz="1600" b="1" dirty="0" smtClean="0">
                <a:latin typeface="+mn-ea"/>
              </a:rPr>
              <a:t> </a:t>
            </a:r>
            <a:r>
              <a:rPr lang="ko-KR" altLang="en-US" sz="1600" b="1" dirty="0" smtClean="0">
                <a:latin typeface="+mn-ea"/>
              </a:rPr>
              <a:t>설정</a:t>
            </a:r>
            <a:endParaRPr lang="en-US" altLang="ko-KR" sz="1600" b="1" dirty="0">
              <a:latin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ko-KR" sz="1600" b="1" dirty="0">
                <a:latin typeface="+mn-ea"/>
              </a:rPr>
              <a:t>3.3 </a:t>
            </a:r>
            <a:r>
              <a:rPr lang="en-US" altLang="ko-KR" sz="1600" b="1" dirty="0" smtClean="0">
                <a:latin typeface="+mn-ea"/>
              </a:rPr>
              <a:t>PAL WAS </a:t>
            </a:r>
            <a:r>
              <a:rPr lang="en-US" altLang="ko-KR" sz="1600" b="1" dirty="0" err="1" smtClean="0">
                <a:latin typeface="+mn-ea"/>
              </a:rPr>
              <a:t>Tunning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8544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68832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597790" y="4242866"/>
            <a:ext cx="2376000" cy="71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595282" y="1285860"/>
            <a:ext cx="8915400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6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677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DB Schema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344488" y="1243072"/>
          <a:ext cx="8712968" cy="277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852"/>
                <a:gridCol w="1812297"/>
                <a:gridCol w="812251"/>
                <a:gridCol w="2016225"/>
                <a:gridCol w="309634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구성 요소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Script </a:t>
                      </a:r>
                      <a:r>
                        <a:rPr lang="ko-KR" altLang="en-US" sz="1000" b="1" dirty="0" smtClean="0"/>
                        <a:t>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파일 포맷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수행명령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설명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Directory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Componet</a:t>
                      </a:r>
                      <a:r>
                        <a:rPr lang="en-US" altLang="ko-KR" sz="1000" baseline="0" dirty="0" smtClean="0"/>
                        <a:t>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01_alltable.sql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Euc-kr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SQL&gt;@01_alltable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수행 하는 </a:t>
                      </a:r>
                      <a:r>
                        <a:rPr lang="en-US" altLang="ko-KR" sz="1000" dirty="0" smtClean="0"/>
                        <a:t>Client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의 </a:t>
                      </a:r>
                      <a:r>
                        <a:rPr lang="en-US" altLang="ko-KR" sz="1000" baseline="0" dirty="0" smtClean="0"/>
                        <a:t>NLS_LANG </a:t>
                      </a:r>
                      <a:r>
                        <a:rPr lang="ko-KR" altLang="en-US" sz="1000" baseline="0" dirty="0" smtClean="0"/>
                        <a:t>설정과 파일 포맷과 일치해야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한글이 </a:t>
                      </a:r>
                      <a:r>
                        <a:rPr lang="ko-KR" altLang="en-US" sz="1000" baseline="0" dirty="0" err="1" smtClean="0"/>
                        <a:t>안깨짐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02_initdata,sql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Euc</a:t>
                      </a:r>
                      <a:r>
                        <a:rPr lang="en-US" altLang="ko-KR" sz="1000" dirty="0" smtClean="0"/>
                        <a:t>-Kr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SQL&gt;@02_initdata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수행 하는 </a:t>
                      </a:r>
                      <a:r>
                        <a:rPr lang="en-US" altLang="ko-KR" sz="1000" dirty="0" smtClean="0"/>
                        <a:t>Client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의 </a:t>
                      </a:r>
                      <a:r>
                        <a:rPr lang="en-US" altLang="ko-KR" sz="1000" baseline="0" dirty="0" smtClean="0"/>
                        <a:t>NLS_LANG </a:t>
                      </a:r>
                      <a:r>
                        <a:rPr lang="ko-KR" altLang="en-US" sz="1000" baseline="0" dirty="0" smtClean="0"/>
                        <a:t>설정과 파일 포맷과 일치해야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한글이 </a:t>
                      </a:r>
                      <a:r>
                        <a:rPr lang="ko-KR" altLang="en-US" sz="1000" baseline="0" dirty="0" err="1" smtClean="0"/>
                        <a:t>안깨짐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PAL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create_pal_table.bat </a:t>
                      </a:r>
                      <a:r>
                        <a:rPr lang="ko-KR" altLang="en-US" sz="1000" dirty="0" smtClean="0"/>
                        <a:t>을 실행하면</a:t>
                      </a:r>
                      <a:r>
                        <a:rPr lang="en-US" altLang="ko-KR" sz="1000" dirty="0" smtClean="0"/>
                        <a:t>,  </a:t>
                      </a:r>
                      <a:r>
                        <a:rPr lang="ko-KR" altLang="en-US" sz="1000" dirty="0" smtClean="0"/>
                        <a:t>아래 </a:t>
                      </a:r>
                      <a:r>
                        <a:rPr lang="en-US" altLang="ko-KR" sz="1000" dirty="0" smtClean="0"/>
                        <a:t>SQL </a:t>
                      </a:r>
                      <a:r>
                        <a:rPr lang="ko-KR" altLang="en-US" sz="1000" dirty="0" smtClean="0"/>
                        <a:t>이 수행됨</a:t>
                      </a:r>
                      <a:endParaRPr lang="en-US" altLang="ko-KR" sz="1000" dirty="0" smtClean="0"/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create_pal_table.sql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create_pal_view.sql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create_pal_seq.sql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create_pal_sp.sql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create_pal_data.sql</a:t>
                      </a:r>
                    </a:p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create_pal_view_statistics.sql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UTF-8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Create_pal</a:t>
                      </a:r>
                      <a:r>
                        <a:rPr lang="en-US" altLang="ko-KR" sz="1000" baseline="0" dirty="0" smtClean="0"/>
                        <a:t>_table.bat pal </a:t>
                      </a:r>
                      <a:r>
                        <a:rPr lang="en-US" altLang="ko-KR" sz="1000" baseline="0" dirty="0" err="1" smtClean="0"/>
                        <a:t>pal</a:t>
                      </a:r>
                      <a:r>
                        <a:rPr lang="en-US" altLang="ko-KR" sz="1000" baseline="0" dirty="0" smtClean="0"/>
                        <a:t>  [TNS</a:t>
                      </a:r>
                      <a:r>
                        <a:rPr lang="ko-KR" altLang="en-US" sz="1000" baseline="0" dirty="0" smtClean="0"/>
                        <a:t>명</a:t>
                      </a:r>
                      <a:r>
                        <a:rPr lang="en-US" altLang="ko-KR" sz="1000" baseline="0" dirty="0" smtClean="0"/>
                        <a:t>]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다국어가 있는 경우</a:t>
                      </a:r>
                      <a:r>
                        <a:rPr lang="en-US" altLang="ko-KR" sz="1000" dirty="0" smtClean="0"/>
                        <a:t>, Client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의 </a:t>
                      </a:r>
                      <a:r>
                        <a:rPr lang="en-US" altLang="ko-KR" sz="1000" baseline="0" dirty="0" smtClean="0"/>
                        <a:t>NLS_LANG </a:t>
                      </a:r>
                      <a:r>
                        <a:rPr lang="ko-KR" altLang="en-US" sz="1000" baseline="0" dirty="0" smtClean="0"/>
                        <a:t>을 파일 포맷과 일치해서</a:t>
                      </a:r>
                      <a:r>
                        <a:rPr lang="en-US" altLang="ko-KR" sz="1000" baseline="0" dirty="0" smtClean="0"/>
                        <a:t>, AL32UTF8 </a:t>
                      </a:r>
                      <a:r>
                        <a:rPr lang="ko-KR" altLang="en-US" sz="1000" baseline="0" dirty="0" smtClean="0"/>
                        <a:t>로 설정해서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해당 </a:t>
                      </a:r>
                      <a:r>
                        <a:rPr lang="en-US" altLang="ko-KR" sz="1000" baseline="0" dirty="0" smtClean="0"/>
                        <a:t>SQL </a:t>
                      </a:r>
                      <a:r>
                        <a:rPr lang="ko-KR" altLang="en-US" sz="1000" baseline="0" dirty="0" smtClean="0"/>
                        <a:t>을 수행함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</a:t>
                      </a:r>
                      <a:r>
                        <a:rPr lang="en-US" altLang="ko-KR" sz="1000" b="1" baseline="0" dirty="0" smtClean="0">
                          <a:sym typeface="Wingdings" pitchFamily="2" charset="2"/>
                        </a:rPr>
                        <a:t>WIN </a:t>
                      </a:r>
                      <a:r>
                        <a:rPr lang="ko-KR" altLang="en-US" sz="1000" b="1" baseline="0" dirty="0" smtClean="0">
                          <a:sym typeface="Wingdings" pitchFamily="2" charset="2"/>
                        </a:rPr>
                        <a:t>서버</a:t>
                      </a:r>
                      <a:r>
                        <a:rPr lang="ko-KR" altLang="en-US" sz="1000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: [</a:t>
                      </a:r>
                      <a:r>
                        <a:rPr lang="ko-KR" altLang="en-US" sz="1000" baseline="0" dirty="0" smtClean="0">
                          <a:sym typeface="Wingdings" pitchFamily="2" charset="2"/>
                        </a:rPr>
                        <a:t>고급</a:t>
                      </a:r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][</a:t>
                      </a:r>
                      <a:r>
                        <a:rPr lang="ko-KR" altLang="en-US" sz="1000" baseline="0" dirty="0" smtClean="0">
                          <a:sym typeface="Wingdings" pitchFamily="2" charset="2"/>
                        </a:rPr>
                        <a:t>관리도구</a:t>
                      </a:r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] </a:t>
                      </a:r>
                      <a:r>
                        <a:rPr lang="ko-KR" altLang="en-US" sz="1000" baseline="0" dirty="0" smtClean="0">
                          <a:sym typeface="Wingdings" pitchFamily="2" charset="2"/>
                        </a:rPr>
                        <a:t>에서</a:t>
                      </a:r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, NLS_LANG </a:t>
                      </a:r>
                      <a:r>
                        <a:rPr lang="ko-KR" altLang="en-US" sz="1000" baseline="0" dirty="0" smtClean="0">
                          <a:sym typeface="Wingdings" pitchFamily="2" charset="2"/>
                        </a:rPr>
                        <a:t>설정을 지정</a:t>
                      </a:r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</a:t>
                      </a:r>
                      <a:r>
                        <a:rPr lang="en-US" altLang="ko-KR" sz="1000" b="1" baseline="0" dirty="0" smtClean="0">
                          <a:sym typeface="Wingdings" pitchFamily="2" charset="2"/>
                        </a:rPr>
                        <a:t>Unix </a:t>
                      </a:r>
                      <a:r>
                        <a:rPr lang="ko-KR" altLang="en-US" sz="1000" b="1" baseline="0" dirty="0" smtClean="0">
                          <a:sym typeface="Wingdings" pitchFamily="2" charset="2"/>
                        </a:rPr>
                        <a:t>서버 </a:t>
                      </a:r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: .profile </a:t>
                      </a:r>
                      <a:r>
                        <a:rPr lang="ko-KR" altLang="en-US" sz="1000" baseline="0" dirty="0" smtClean="0">
                          <a:sym typeface="Wingdings" pitchFamily="2" charset="2"/>
                        </a:rPr>
                        <a:t>에서</a:t>
                      </a:r>
                      <a:r>
                        <a:rPr lang="en-US" altLang="ko-KR" sz="1000" baseline="0" dirty="0" smtClean="0">
                          <a:sym typeface="Wingdings" pitchFamily="2" charset="2"/>
                        </a:rPr>
                        <a:t>, NLS_LANG </a:t>
                      </a:r>
                      <a:r>
                        <a:rPr lang="ko-KR" altLang="en-US" sz="1000" baseline="0" dirty="0" smtClean="0">
                          <a:sym typeface="Wingdings" pitchFamily="2" charset="2"/>
                        </a:rPr>
                        <a:t>을 설정</a:t>
                      </a:r>
                      <a:endParaRPr lang="en-US" altLang="ko-KR" sz="1000" baseline="0" dirty="0" smtClean="0">
                        <a:sym typeface="Wingdings" pitchFamily="2" charset="2"/>
                      </a:endParaRPr>
                    </a:p>
                    <a:p>
                      <a:pPr latinLnBrk="1"/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(※ </a:t>
                      </a:r>
                      <a:r>
                        <a:rPr lang="ko-KR" altLang="en-US" sz="1000" baseline="0" dirty="0" smtClean="0"/>
                        <a:t>서버가 </a:t>
                      </a:r>
                      <a:r>
                        <a:rPr lang="en-US" altLang="ko-KR" sz="1000" baseline="0" dirty="0" smtClean="0"/>
                        <a:t>AL32UTF8 </a:t>
                      </a:r>
                      <a:r>
                        <a:rPr lang="ko-KR" altLang="en-US" sz="1000" baseline="0" dirty="0" smtClean="0"/>
                        <a:t>로 설정되어 있어도</a:t>
                      </a:r>
                      <a:r>
                        <a:rPr lang="en-US" altLang="ko-KR" sz="1000" baseline="0" dirty="0" smtClean="0"/>
                        <a:t>, SQL </a:t>
                      </a:r>
                      <a:r>
                        <a:rPr lang="ko-KR" altLang="en-US" sz="1000" baseline="0" dirty="0" smtClean="0"/>
                        <a:t>을 수행하는 </a:t>
                      </a:r>
                      <a:r>
                        <a:rPr lang="en-US" altLang="ko-KR" sz="1000" baseline="0" dirty="0" smtClean="0"/>
                        <a:t>Client </a:t>
                      </a:r>
                      <a:r>
                        <a:rPr lang="ko-KR" altLang="en-US" sz="1000" baseline="0" dirty="0" smtClean="0"/>
                        <a:t>의 </a:t>
                      </a:r>
                      <a:r>
                        <a:rPr lang="en-US" altLang="ko-KR" sz="1000" baseline="0" dirty="0" smtClean="0"/>
                        <a:t>NLS_LANG </a:t>
                      </a:r>
                      <a:r>
                        <a:rPr lang="ko-KR" altLang="en-US" sz="1000" baseline="0" dirty="0" smtClean="0"/>
                        <a:t>과 파일포맷이 맞아야 정상적으로 데이터가 안깨지고 입력됨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Database Script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수행</a:t>
            </a:r>
            <a:endParaRPr lang="en-US" altLang="ko-KR" sz="18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ko-KR" altLang="en-US" dirty="0" smtClean="0"/>
              <a:t>코드 </a:t>
            </a:r>
            <a:r>
              <a:rPr lang="en-US" altLang="ko-KR" dirty="0" smtClean="0"/>
              <a:t>Data Import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코드 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Data Import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344488" y="3212976"/>
            <a:ext cx="9066212" cy="41095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ko-KR" altLang="en-US" sz="1800" b="1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개선 과제 테이블 </a:t>
            </a:r>
            <a:r>
              <a:rPr kumimoji="0" lang="en-US" altLang="ko-KR" sz="1800" b="1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Data Import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rPr>
              <a:t> </a:t>
            </a:r>
            <a:r>
              <a:rPr lang="en-US" altLang="ko-KR" dirty="0" smtClean="0"/>
              <a:t>palimp.bat “{database password}" “d:/dataimport/data/</a:t>
            </a:r>
            <a:r>
              <a:rPr lang="en-US" altLang="ko-KR" dirty="0" smtClean="0">
                <a:solidFill>
                  <a:srgbClr val="FF0000"/>
                </a:solidFill>
              </a:rPr>
              <a:t>oracle</a:t>
            </a:r>
            <a:r>
              <a:rPr lang="en-US" altLang="ko-KR" dirty="0" smtClean="0"/>
              <a:t>/improve.xml"   "d:/Dataimport/bin/imp.log" N</a:t>
            </a:r>
            <a:endParaRPr lang="ko-KR" altLang="ko-KR" dirty="0" smtClean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  <a:sym typeface="Wingdings" pitchFamily="2" charset="2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  <a:sym typeface="Wingdings" pitchFamily="2" charset="2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44488" y="3717032"/>
            <a:ext cx="9066212" cy="41095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b="1" u="sng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표준 템플릿 데이터 </a:t>
            </a:r>
            <a:r>
              <a:rPr lang="en-US" altLang="ko-KR" b="1" u="sng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Data Import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</a:t>
            </a:r>
            <a:r>
              <a:rPr lang="en-US" altLang="ko-KR" dirty="0" smtClean="0"/>
              <a:t> palimp.bat "{database password}" “d:/dataimport/data/</a:t>
            </a:r>
            <a:r>
              <a:rPr lang="en-US" altLang="ko-KR" dirty="0" smtClean="0">
                <a:solidFill>
                  <a:srgbClr val="FF0000"/>
                </a:solidFill>
              </a:rPr>
              <a:t>oracle</a:t>
            </a:r>
            <a:r>
              <a:rPr lang="en-US" altLang="ko-KR" dirty="0" smtClean="0"/>
              <a:t>/masterdata.xml" "d:/Dataimport/bin/imp.log" N</a:t>
            </a:r>
            <a:endParaRPr lang="en-US" altLang="ko-KR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  <a:sym typeface="Wingdings" pitchFamily="2" charset="2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344488" y="4242178"/>
            <a:ext cx="9066212" cy="41095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b="1" u="sng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용어 관리 </a:t>
            </a:r>
            <a:r>
              <a:rPr lang="en-US" altLang="ko-KR" b="1" u="sng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Data Import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altLang="ko-KR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</a:t>
            </a:r>
            <a:r>
              <a:rPr lang="en-US" altLang="ko-KR" dirty="0" smtClean="0"/>
              <a:t> palimp.bat "{database password}" “d:/dataimport/data/</a:t>
            </a:r>
            <a:r>
              <a:rPr lang="en-US" altLang="ko-KR" dirty="0" smtClean="0">
                <a:solidFill>
                  <a:srgbClr val="FF0000"/>
                </a:solidFill>
              </a:rPr>
              <a:t>oracle</a:t>
            </a:r>
            <a:r>
              <a:rPr lang="en-US" altLang="ko-KR" dirty="0" smtClean="0"/>
              <a:t>/termclass.xml" "d:/Dataimport/bin/imp.log" N</a:t>
            </a:r>
            <a:endParaRPr kumimoji="0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  <a:sym typeface="Wingdings" pitchFamily="2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6496" y="1340768"/>
            <a:ext cx="49065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sz="1200" dirty="0" smtClean="0">
                <a:latin typeface="+mn-ea"/>
              </a:rPr>
              <a:t>palimp.bat </a:t>
            </a:r>
            <a:r>
              <a:rPr lang="ko-KR" altLang="en-US" sz="1200" dirty="0" smtClean="0">
                <a:latin typeface="+mn-ea"/>
              </a:rPr>
              <a:t>수정사항</a:t>
            </a:r>
            <a:endParaRPr lang="en-US" altLang="ko-KR" sz="1200" dirty="0" smtClean="0">
              <a:latin typeface="+mn-ea"/>
            </a:endParaRPr>
          </a:p>
          <a:p>
            <a:pPr marL="800100" lvl="1" indent="-342900"/>
            <a:r>
              <a:rPr lang="en-US" altLang="ko-KR" sz="1200" dirty="0" smtClean="0">
                <a:latin typeface="+mn-ea"/>
                <a:sym typeface="Wingdings" pitchFamily="2" charset="2"/>
              </a:rPr>
              <a:t> </a:t>
            </a:r>
            <a:r>
              <a:rPr lang="en-US" altLang="ko-KR" sz="1200" dirty="0" err="1" smtClean="0">
                <a:latin typeface="+mn-ea"/>
                <a:sym typeface="Wingdings" pitchFamily="2" charset="2"/>
              </a:rPr>
              <a:t>classpath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 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확인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(Oracle12c 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인 경우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, ojdbc8.jar 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로 변경 필요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)</a:t>
            </a:r>
          </a:p>
          <a:p>
            <a:pPr marL="342900" indent="-342900">
              <a:buAutoNum type="arabicParenR" startAt="2"/>
            </a:pPr>
            <a:r>
              <a:rPr lang="en-US" altLang="ko-KR" sz="1200" dirty="0" smtClean="0">
                <a:latin typeface="+mn-ea"/>
                <a:sym typeface="Wingdings" pitchFamily="2" charset="2"/>
              </a:rPr>
              <a:t>improve.xml 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수정</a:t>
            </a:r>
            <a:endParaRPr lang="en-US" altLang="ko-KR" sz="1200" dirty="0" smtClean="0">
              <a:latin typeface="+mn-ea"/>
              <a:sym typeface="Wingdings" pitchFamily="2" charset="2"/>
            </a:endParaRPr>
          </a:p>
          <a:p>
            <a:pPr marL="342900" indent="-342900"/>
            <a:r>
              <a:rPr lang="en-US" altLang="ko-KR" sz="1200" dirty="0" smtClean="0">
                <a:latin typeface="+mn-ea"/>
                <a:sym typeface="Wingdings" pitchFamily="2" charset="2"/>
              </a:rPr>
              <a:t>  	    JDBC 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경로 정보 수정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/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엑셀 파일 경로 수정</a:t>
            </a:r>
            <a:endParaRPr lang="en-US" altLang="ko-KR" sz="1200" dirty="0" smtClean="0">
              <a:latin typeface="+mn-ea"/>
              <a:sym typeface="Wingdings" pitchFamily="2" charset="2"/>
            </a:endParaRPr>
          </a:p>
          <a:p>
            <a:pPr marL="342900" indent="-342900">
              <a:buAutoNum type="arabicParenR" startAt="3"/>
            </a:pPr>
            <a:r>
              <a:rPr lang="en-US" altLang="ko-KR" sz="1200" dirty="0" smtClean="0">
                <a:latin typeface="+mn-ea"/>
                <a:sym typeface="Wingdings" pitchFamily="2" charset="2"/>
              </a:rPr>
              <a:t>masterdata.xml 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수정</a:t>
            </a:r>
            <a:endParaRPr lang="en-US" altLang="ko-KR" sz="1200" dirty="0" smtClean="0">
              <a:latin typeface="+mn-ea"/>
              <a:sym typeface="Wingdings" pitchFamily="2" charset="2"/>
            </a:endParaRPr>
          </a:p>
          <a:p>
            <a:pPr marL="800100" lvl="1" indent="-342900"/>
            <a:r>
              <a:rPr lang="en-US" altLang="ko-KR" sz="1200" dirty="0" smtClean="0">
                <a:latin typeface="+mn-ea"/>
                <a:sym typeface="Wingdings" pitchFamily="2" charset="2"/>
              </a:rPr>
              <a:t> JDBC 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경로 정보 수정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/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엑셀 파일 경로 수정</a:t>
            </a:r>
            <a:endParaRPr lang="en-US" altLang="ko-KR" sz="1200" dirty="0" smtClean="0">
              <a:latin typeface="+mn-ea"/>
              <a:sym typeface="Wingdings" pitchFamily="2" charset="2"/>
            </a:endParaRPr>
          </a:p>
          <a:p>
            <a:pPr marL="342900" indent="-342900">
              <a:buAutoNum type="arabicParenR" startAt="4"/>
            </a:pPr>
            <a:r>
              <a:rPr lang="en-US" altLang="ko-KR" sz="1200" dirty="0" smtClean="0">
                <a:latin typeface="+mn-ea"/>
                <a:sym typeface="Wingdings" pitchFamily="2" charset="2"/>
              </a:rPr>
              <a:t>termclass.xml 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수정</a:t>
            </a:r>
            <a:endParaRPr lang="en-US" altLang="ko-KR" sz="1200" dirty="0" smtClean="0">
              <a:latin typeface="+mn-ea"/>
              <a:sym typeface="Wingdings" pitchFamily="2" charset="2"/>
            </a:endParaRPr>
          </a:p>
          <a:p>
            <a:pPr marL="342900" indent="-342900"/>
            <a:r>
              <a:rPr lang="en-US" altLang="ko-KR" sz="1200" dirty="0" smtClean="0">
                <a:latin typeface="+mn-ea"/>
                <a:sym typeface="Wingdings" pitchFamily="2" charset="2"/>
              </a:rPr>
              <a:t>         JDBC 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경로 정보 수정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/</a:t>
            </a:r>
            <a:r>
              <a:rPr lang="ko-KR" altLang="en-US" sz="1200" dirty="0" smtClean="0">
                <a:latin typeface="+mn-ea"/>
                <a:sym typeface="Wingdings" pitchFamily="2" charset="2"/>
              </a:rPr>
              <a:t>엑셀 파일 경로 수정</a:t>
            </a:r>
            <a:r>
              <a:rPr lang="en-US" altLang="ko-KR" sz="1200" dirty="0" smtClean="0">
                <a:latin typeface="+mn-ea"/>
                <a:sym typeface="Wingdings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PAL </a:t>
            </a:r>
            <a:r>
              <a:rPr lang="ko-KR" altLang="en-US" dirty="0" smtClean="0"/>
              <a:t>시스템 폴더 생성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344488" y="1243072"/>
          <a:ext cx="871296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1512168"/>
                <a:gridCol w="2160240"/>
                <a:gridCol w="1512169"/>
                <a:gridCol w="309634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No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폴더명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용도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WAS </a:t>
                      </a:r>
                      <a:r>
                        <a:rPr lang="ko-KR" altLang="en-US" sz="1000" b="1" dirty="0" smtClean="0"/>
                        <a:t>관련 설정 파일</a:t>
                      </a:r>
                      <a:endParaRPr lang="en-US" altLang="ko-KR" sz="1000" b="1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설명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hwpal</a:t>
                      </a:r>
                      <a:r>
                        <a:rPr lang="en-US" altLang="ko-KR" sz="1000" dirty="0" smtClean="0"/>
                        <a:t>/model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00" b="1" dirty="0" smtClean="0">
                          <a:latin typeface="Arial"/>
                          <a:ea typeface="+mn-ea"/>
                          <a:cs typeface="Times New Roman"/>
                        </a:rPr>
                        <a:t>템플릿</a:t>
                      </a:r>
                      <a:r>
                        <a:rPr lang="ko-KR" altLang="ko-KR" sz="1000" b="1" dirty="0" smtClean="0">
                          <a:ea typeface="Arial"/>
                          <a:cs typeface="Times New Roman"/>
                        </a:rPr>
                        <a:t> </a:t>
                      </a:r>
                      <a:r>
                        <a:rPr lang="ko-KR" altLang="ko-KR" sz="1000" b="1" dirty="0" smtClean="0">
                          <a:latin typeface="Arial"/>
                          <a:ea typeface="+mn-ea"/>
                          <a:cs typeface="Times New Roman"/>
                        </a:rPr>
                        <a:t>파일</a:t>
                      </a:r>
                      <a:r>
                        <a:rPr lang="ko-KR" altLang="ko-KR" sz="1000" b="1" dirty="0" smtClean="0">
                          <a:ea typeface="Arial"/>
                          <a:cs typeface="Times New Roman"/>
                        </a:rPr>
                        <a:t> </a:t>
                      </a:r>
                      <a:r>
                        <a:rPr lang="ko-KR" altLang="ko-KR" sz="1000" b="1" dirty="0" smtClean="0">
                          <a:latin typeface="Arial"/>
                          <a:ea typeface="+mn-ea"/>
                          <a:cs typeface="Times New Roman"/>
                        </a:rPr>
                        <a:t>복사</a:t>
                      </a:r>
                      <a:endParaRPr lang="en-US" altLang="ko-KR" sz="1000" b="1" dirty="0" smtClean="0">
                        <a:latin typeface="Arial"/>
                        <a:ea typeface="+mn-ea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설치</a:t>
                      </a:r>
                      <a:r>
                        <a:rPr lang="en-US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 CD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에</a:t>
                      </a:r>
                      <a:r>
                        <a:rPr lang="ko-KR" altLang="ko-KR" sz="1000" dirty="0" smtClean="0">
                          <a:ea typeface="Arial"/>
                          <a:cs typeface="Times New Roman"/>
                        </a:rPr>
                        <a:t> 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있는</a:t>
                      </a:r>
                      <a:r>
                        <a:rPr lang="ko-KR" altLang="ko-KR" sz="1000" dirty="0" smtClean="0">
                          <a:ea typeface="Arial"/>
                          <a:cs typeface="Times New Roman"/>
                        </a:rPr>
                        <a:t> </a:t>
                      </a:r>
                      <a:r>
                        <a:rPr lang="en-US" altLang="ko-KR" sz="1000" dirty="0" smtClean="0">
                          <a:ea typeface="Arial"/>
                          <a:cs typeface="Times New Roman"/>
                        </a:rPr>
                        <a:t>‘Template’ 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폴더</a:t>
                      </a:r>
                      <a:r>
                        <a:rPr lang="ko-KR" altLang="ko-KR" sz="1000" dirty="0" smtClean="0">
                          <a:ea typeface="Arial"/>
                          <a:cs typeface="Times New Roman"/>
                        </a:rPr>
                        <a:t> 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내</a:t>
                      </a:r>
                      <a:r>
                        <a:rPr lang="ko-KR" altLang="ko-KR" sz="1000" dirty="0" smtClean="0">
                          <a:ea typeface="Arial"/>
                          <a:cs typeface="Times New Roman"/>
                        </a:rPr>
                        <a:t> </a:t>
                      </a:r>
                      <a:r>
                        <a:rPr lang="en-US" altLang="ko-KR" sz="1000" dirty="0" smtClean="0">
                          <a:ea typeface="Arial"/>
                          <a:cs typeface="Times New Roman"/>
                        </a:rPr>
                        <a:t>‘template.xml 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파일을</a:t>
                      </a:r>
                      <a:r>
                        <a:rPr lang="ko-KR" altLang="ko-KR" sz="1000" dirty="0" smtClean="0">
                          <a:ea typeface="Arial"/>
                          <a:cs typeface="Times New Roman"/>
                        </a:rPr>
                        <a:t> 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위에서</a:t>
                      </a:r>
                      <a:r>
                        <a:rPr lang="ko-KR" altLang="ko-KR" sz="1000" dirty="0" smtClean="0">
                          <a:ea typeface="Arial"/>
                          <a:cs typeface="Times New Roman"/>
                        </a:rPr>
                        <a:t> 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생성한</a:t>
                      </a:r>
                      <a:r>
                        <a:rPr lang="ko-KR" altLang="ko-KR" sz="1000" dirty="0" smtClean="0">
                          <a:ea typeface="Arial"/>
                          <a:cs typeface="Times New Roman"/>
                        </a:rPr>
                        <a:t> 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템플릿</a:t>
                      </a:r>
                      <a:r>
                        <a:rPr lang="ko-KR" altLang="ko-KR" sz="1000" dirty="0" smtClean="0">
                          <a:ea typeface="Arial"/>
                          <a:cs typeface="Times New Roman"/>
                        </a:rPr>
                        <a:t> 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폴더에</a:t>
                      </a:r>
                      <a:r>
                        <a:rPr lang="ko-KR" altLang="ko-KR" sz="1000" dirty="0" smtClean="0">
                          <a:ea typeface="Arial"/>
                          <a:cs typeface="Times New Roman"/>
                        </a:rPr>
                        <a:t> </a:t>
                      </a:r>
                      <a:r>
                        <a:rPr lang="ko-KR" altLang="ko-KR" sz="1000" dirty="0" smtClean="0">
                          <a:latin typeface="Arial"/>
                          <a:ea typeface="+mn-ea"/>
                          <a:cs typeface="Times New Roman"/>
                        </a:rPr>
                        <a:t>복사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bwadk_config.xml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pal.xml.templatefilepath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hwpal</a:t>
                      </a:r>
                      <a:r>
                        <a:rPr lang="en-US" altLang="ko-KR" sz="1000" dirty="0" smtClean="0"/>
                        <a:t>/member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bwadk_config.xml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pal.member.filepath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hwpal</a:t>
                      </a:r>
                      <a:r>
                        <a:rPr lang="en-US" altLang="ko-KR" sz="1000" dirty="0" smtClean="0"/>
                        <a:t>/attach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bwadk_config.xml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pal.attach.filepath</a:t>
                      </a:r>
                      <a:endParaRPr lang="ko-KR" altLang="en-US" sz="10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hwpal</a:t>
                      </a:r>
                      <a:r>
                        <a:rPr lang="en-US" altLang="ko-KR" sz="1000" dirty="0" smtClean="0"/>
                        <a:t>/report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hwpal</a:t>
                      </a:r>
                      <a:r>
                        <a:rPr lang="en-US" altLang="ko-KR" sz="1000" dirty="0" smtClean="0"/>
                        <a:t>/license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None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hwpal</a:t>
                      </a:r>
                      <a:r>
                        <a:rPr lang="en-US" altLang="ko-KR" sz="1000" dirty="0" smtClean="0"/>
                        <a:t>/temp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bwadk_config.xml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latin typeface="Arial"/>
                          <a:ea typeface="+mn-ea"/>
                          <a:cs typeface="Times New Roman"/>
                        </a:rPr>
                        <a:t>pal.presentationviewer.filepath.temp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44488" y="785795"/>
            <a:ext cx="9066212" cy="4109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PAL WAS </a:t>
            </a:r>
            <a:r>
              <a:rPr lang="ko-KR" altLang="en-US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에서 접근할 시스템 폴더를 생성 합니다</a:t>
            </a:r>
            <a:r>
              <a:rPr lang="en-US" altLang="ko-KR" sz="18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7408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46599</TotalTime>
  <Words>1139</Words>
  <Application>Microsoft Office PowerPoint</Application>
  <PresentationFormat>A4 용지(210x297mm)</PresentationFormat>
  <Paragraphs>380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19" baseType="lpstr">
      <vt:lpstr>Office 테마</vt:lpstr>
      <vt:lpstr>1_Office 테마</vt:lpstr>
      <vt:lpstr>Handy PAL 설치 Guide (For Oracle) Ver. 5.0</vt:lpstr>
      <vt:lpstr>슬라이드 2</vt:lpstr>
      <vt:lpstr>1.1 PAL 설치 버전 및 사양</vt:lpstr>
      <vt:lpstr>1.2 설치 폴더 구조</vt:lpstr>
      <vt:lpstr>1.3 사전 설치 작업</vt:lpstr>
      <vt:lpstr>슬라이드 6</vt:lpstr>
      <vt:lpstr>2.1 DB Schema 설치</vt:lpstr>
      <vt:lpstr>2.2 코드 Data Import</vt:lpstr>
      <vt:lpstr>2.3 PAL 시스템 폴더 생성</vt:lpstr>
      <vt:lpstr>2.4 Web 모듈 설치</vt:lpstr>
      <vt:lpstr>슬라이드 11</vt:lpstr>
      <vt:lpstr>3.1 Directory-Web 설정</vt:lpstr>
      <vt:lpstr>3.2 PAL Configuration 설정</vt:lpstr>
      <vt:lpstr>3.2 PAL Configuration 설정</vt:lpstr>
      <vt:lpstr>3.2 PAL Configuration 설정</vt:lpstr>
      <vt:lpstr>3.3 기타 기능 설정</vt:lpstr>
      <vt:lpstr>슬라이드 17</vt:lpstr>
    </vt:vector>
  </TitlesOfParts>
  <Company>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DASAN CNS 회사소개서</dc:title>
  <dc:creator>USER</dc:creator>
  <cp:lastModifiedBy>HandyPS</cp:lastModifiedBy>
  <cp:revision>3876</cp:revision>
  <cp:lastPrinted>2013-12-11T05:58:45Z</cp:lastPrinted>
  <dcterms:created xsi:type="dcterms:W3CDTF">2009-07-06T04:43:43Z</dcterms:created>
  <dcterms:modified xsi:type="dcterms:W3CDTF">2019-01-10T05:07:25Z</dcterms:modified>
</cp:coreProperties>
</file>