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718" r:id="rId3"/>
    <p:sldId id="861" r:id="rId4"/>
    <p:sldId id="719" r:id="rId5"/>
    <p:sldId id="721" r:id="rId6"/>
    <p:sldId id="863" r:id="rId7"/>
    <p:sldId id="864" r:id="rId8"/>
    <p:sldId id="847" r:id="rId9"/>
    <p:sldId id="871" r:id="rId10"/>
    <p:sldId id="865" r:id="rId11"/>
    <p:sldId id="866" r:id="rId12"/>
    <p:sldId id="867" r:id="rId13"/>
    <p:sldId id="868" r:id="rId14"/>
    <p:sldId id="869" r:id="rId15"/>
    <p:sldId id="870" r:id="rId16"/>
    <p:sldId id="720" r:id="rId17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>
        <p:scale>
          <a:sx n="98" d="100"/>
          <a:sy n="98" d="100"/>
        </p:scale>
        <p:origin x="-2154" y="-324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903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3771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655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8450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1664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0771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2356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8459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09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479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4568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2019.11.25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Handyflow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조직도 연동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5.1.2.11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directory-properties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064829"/>
              </p:ext>
            </p:extLst>
          </p:nvPr>
        </p:nvGraphicFramePr>
        <p:xfrm>
          <a:off x="185736" y="1240755"/>
          <a:ext cx="9528176" cy="5389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2680566"/>
                <a:gridCol w="3384376"/>
                <a:gridCol w="2960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directory.basedir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directory.orgfolder.basedir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directory.password.defaultpassword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2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directory.use.rank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directory.use.duty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1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directory.use.dirgroup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true/false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directory.login.allowduplogin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directory.linkage.communityIDs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linkage.deletePercent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삭제  대상 유저 대상 비율 체크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100%: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무조건 삭제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;0%: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무조건 오류</a:t>
                      </a:r>
                    </a:p>
                  </a:txBody>
                  <a:tcPr anchor="ctr"/>
                </a:tc>
              </a:tr>
              <a:tr h="25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linkage.topParCode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대상 최상위 부서 코드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Root</a:t>
                      </a: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가 최상위일 경우 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000000000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linkage.columns.pos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community_id,pos_name,pos_code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sec_level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linkage.columns.rank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pos_name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pos_code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sec_level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 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linkage.columns.duty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직무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FROM duty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WHERE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'001000000'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AND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NOT NULL \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linkage.columns.dept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 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dept_name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dept_code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par_code</a:t>
                      </a:r>
                      <a:endParaRPr lang="ko-KR" altLang="ko-KR" sz="1000" kern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directory-properties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064829"/>
              </p:ext>
            </p:extLst>
          </p:nvPr>
        </p:nvGraphicFramePr>
        <p:xfrm>
          <a:off x="185736" y="1240755"/>
          <a:ext cx="9528176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2900516"/>
                <a:gridCol w="3164426"/>
                <a:gridCol w="2960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linkage.columns.user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name,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emp_code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dept_code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pos_name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linkage.select.dept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</a:t>
                      </a:r>
                      <a:r>
                        <a:rPr lang="en-US" altLang="ko-KR" sz="1000" b="1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="1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001000000.linkage.select.dept=\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d.parentdeptcode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'1' AS status,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e_mail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dept_name_eng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d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ORDER BY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ASC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문장의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맨끝에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공백이 없도록 함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17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}..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linkage.select.user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001000000.linkage.select.user=\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u.name AS name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emp_code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,'Admin' AS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pos_name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'1' AS status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1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sec_level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0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,'2999-12-31'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expiry_date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user_import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u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문장의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맨끝에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공백이 없도록 함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directory-web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7" y="1158875"/>
            <a:ext cx="9528175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1200" dirty="0" smtClean="0">
              <a:latin typeface="+mn-ea"/>
            </a:endParaRPr>
          </a:p>
          <a:p>
            <a:r>
              <a:rPr lang="ko-KR" altLang="ko-KR" sz="1200" dirty="0" smtClean="0">
                <a:latin typeface="+mn-ea"/>
              </a:rPr>
              <a:t>인사</a:t>
            </a:r>
            <a:r>
              <a:rPr lang="en-US" altLang="ko-KR" sz="1200" dirty="0">
                <a:latin typeface="+mn-ea"/>
              </a:rPr>
              <a:t>DB </a:t>
            </a:r>
            <a:r>
              <a:rPr lang="ko-KR" altLang="ko-KR" sz="1200" dirty="0">
                <a:latin typeface="+mn-ea"/>
              </a:rPr>
              <a:t>연동 작업은 </a:t>
            </a:r>
            <a:r>
              <a:rPr lang="en-US" altLang="ko-KR" sz="1200" dirty="0">
                <a:latin typeface="+mn-ea"/>
              </a:rPr>
              <a:t>Directory component </a:t>
            </a:r>
            <a:r>
              <a:rPr lang="ko-KR" altLang="ko-KR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directory-web.xml </a:t>
            </a:r>
            <a:r>
              <a:rPr lang="ko-KR" altLang="ko-KR" sz="1200" dirty="0">
                <a:latin typeface="+mn-ea"/>
              </a:rPr>
              <a:t>에 지정된 시간에 </a:t>
            </a:r>
            <a:r>
              <a:rPr lang="ko-KR" altLang="ko-KR" sz="1200" dirty="0" smtClean="0">
                <a:latin typeface="+mn-ea"/>
              </a:rPr>
              <a:t>동작</a:t>
            </a:r>
            <a:r>
              <a:rPr lang="ko-KR" altLang="en-US" sz="1200" dirty="0">
                <a:latin typeface="+mn-ea"/>
              </a:rPr>
              <a:t>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ko-KR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ko-KR" sz="1200" dirty="0">
                <a:latin typeface="+mn-ea"/>
              </a:rPr>
              <a:t>기본값은 매시</a:t>
            </a:r>
            <a:r>
              <a:rPr lang="en-US" altLang="ko-KR" sz="1200" dirty="0">
                <a:latin typeface="+mn-ea"/>
              </a:rPr>
              <a:t> 0</a:t>
            </a:r>
            <a:r>
              <a:rPr lang="ko-KR" altLang="ko-KR" sz="1200" dirty="0">
                <a:latin typeface="+mn-ea"/>
              </a:rPr>
              <a:t>분과</a:t>
            </a:r>
            <a:r>
              <a:rPr lang="en-US" altLang="ko-KR" sz="1200" dirty="0">
                <a:latin typeface="+mn-ea"/>
              </a:rPr>
              <a:t> 30</a:t>
            </a:r>
            <a:r>
              <a:rPr lang="ko-KR" altLang="ko-KR" sz="1200" dirty="0">
                <a:latin typeface="+mn-ea"/>
              </a:rPr>
              <a:t>분에 수행하도록 되어있다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ko-KR" sz="1200" dirty="0">
                <a:latin typeface="+mn-ea"/>
              </a:rPr>
              <a:t>배치처리 간격은 연동 정책 및 </a:t>
            </a:r>
            <a:r>
              <a:rPr lang="en-US" altLang="ko-KR" sz="1200" dirty="0">
                <a:latin typeface="+mn-ea"/>
              </a:rPr>
              <a:t>Data </a:t>
            </a:r>
            <a:r>
              <a:rPr lang="ko-KR" altLang="ko-KR" sz="1200" dirty="0">
                <a:latin typeface="+mn-ea"/>
              </a:rPr>
              <a:t>양에 따라 조정해야 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pPr latinLnBrk="0">
              <a:spcBef>
                <a:spcPts val="300"/>
              </a:spcBef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73038" y="2320413"/>
            <a:ext cx="9534525" cy="11287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3DFE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562100" dir="16200000" sy="-100000" rotWithShape="0">
                    <a:srgbClr val="31849B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&lt;!--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인사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DB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연동을 수행하고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,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batch_info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테이블의 데이터를 처리하여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조직도에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 반영한다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1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orgBatchJobCronTrigger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class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"...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quartz.CronTriggerBean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jobDetail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ref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orgBatchJob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/&gt;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cronExpression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0 0,30 * * * ?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+mn-ea"/>
                <a:cs typeface="Courier New" pitchFamily="49" charset="0"/>
              </a:rPr>
              <a:t>&lt;!-- run 0,30 minute every hours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187495"/>
            <a:ext cx="5026282" cy="34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037" y="3696928"/>
            <a:ext cx="3894137" cy="2851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위 설정은 </a:t>
            </a:r>
            <a:r>
              <a:rPr lang="en-US" altLang="ko-KR" sz="1200" b="1" dirty="0" smtClean="0">
                <a:latin typeface="+mn-ea"/>
              </a:rPr>
              <a:t>0,30 </a:t>
            </a:r>
            <a:r>
              <a:rPr lang="ko-KR" altLang="en-US" sz="1200" b="1" dirty="0" smtClean="0">
                <a:latin typeface="+mn-ea"/>
              </a:rPr>
              <a:t>분 마다 스케줄이 되는 설정임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dirty="0" smtClean="0">
                <a:latin typeface="+mn-ea"/>
              </a:rPr>
              <a:t>로그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58875"/>
            <a:ext cx="944778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5471" y="2467897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Directory </a:t>
            </a:r>
            <a:r>
              <a:rPr lang="ko-KR" altLang="en-US" sz="1200" b="1" dirty="0" err="1" smtClean="0">
                <a:latin typeface="+mn-ea"/>
              </a:rPr>
              <a:t>스케쥴</a:t>
            </a:r>
            <a:r>
              <a:rPr lang="ko-KR" altLang="en-US" sz="1200" b="1" dirty="0" smtClean="0">
                <a:latin typeface="+mn-ea"/>
              </a:rPr>
              <a:t> 로그는 </a:t>
            </a:r>
            <a:r>
              <a:rPr lang="en-US" altLang="ko-KR" sz="1200" b="1" dirty="0" smtClean="0">
                <a:latin typeface="+mn-ea"/>
              </a:rPr>
              <a:t>log4j  </a:t>
            </a:r>
            <a:r>
              <a:rPr lang="ko-KR" altLang="en-US" sz="1200" b="1" dirty="0" err="1" smtClean="0">
                <a:latin typeface="+mn-ea"/>
              </a:rPr>
              <a:t>설정화일에서</a:t>
            </a:r>
            <a:r>
              <a:rPr lang="ko-KR" altLang="en-US" sz="1200" b="1" dirty="0" smtClean="0">
                <a:latin typeface="+mn-ea"/>
              </a:rPr>
              <a:t> 별도로 파일을 지정가능 함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테이블 발생 규칙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064829"/>
              </p:ext>
            </p:extLst>
          </p:nvPr>
        </p:nvGraphicFramePr>
        <p:xfrm>
          <a:off x="185736" y="1240755"/>
          <a:ext cx="9528176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68"/>
                <a:gridCol w="1080120"/>
                <a:gridCol w="2016224"/>
                <a:gridCol w="6129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테이블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테이블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dir_linkage_dept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dir_linkage_dept_copy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Batch_Info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테이블에 최종적으로 반영 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웹 화면에 배치현황에 나오는 정보는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Batch_Info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정보를 조회함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dir_linkage_user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dir_linkage_user_copy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dir_linkage_pos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dir_linkage_pos_copy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dir_linkage_rank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dir_linkage_rank_copy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dir_linkage_duty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dir_linkage_duty_copy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3775454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위 테이블들은 </a:t>
            </a:r>
            <a:r>
              <a:rPr lang="en-US" altLang="ko-KR" sz="1200" b="1" dirty="0" smtClean="0">
                <a:latin typeface="+mn-ea"/>
              </a:rPr>
              <a:t>Temp </a:t>
            </a:r>
            <a:r>
              <a:rPr lang="ko-KR" altLang="en-US" sz="1200" b="1" dirty="0" smtClean="0">
                <a:latin typeface="+mn-ea"/>
              </a:rPr>
              <a:t>성 테이블 데이터임으로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초기 </a:t>
            </a:r>
            <a:r>
              <a:rPr lang="ko-KR" altLang="en-US" sz="1200" b="1" dirty="0" err="1" smtClean="0">
                <a:latin typeface="+mn-ea"/>
              </a:rPr>
              <a:t>적재시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Truncate </a:t>
            </a:r>
            <a:r>
              <a:rPr lang="ko-KR" altLang="en-US" sz="1200" b="1" dirty="0" smtClean="0">
                <a:latin typeface="+mn-ea"/>
              </a:rPr>
              <a:t>후 재적재해도 됨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제개정</a:t>
            </a:r>
            <a:r>
              <a:rPr lang="ko-KR" altLang="en-US" dirty="0" smtClean="0"/>
              <a:t> 이력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변경 이력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6415725"/>
              </p:ext>
            </p:extLst>
          </p:nvPr>
        </p:nvGraphicFramePr>
        <p:xfrm>
          <a:off x="560512" y="1268760"/>
          <a:ext cx="900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작성일자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작성자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2019.11.08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2019.11.25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ko-KR" altLang="en-US" sz="1000" dirty="0" smtClean="0"/>
                        <a:t>설정 보완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</a:t>
            </a:r>
            <a:r>
              <a:rPr lang="ko-KR" altLang="en-US" dirty="0" smtClean="0"/>
              <a:t>사원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</a:t>
            </a:r>
            <a:r>
              <a:rPr lang="ko-KR" altLang="en-US" dirty="0" smtClean="0"/>
              <a:t>직위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조직도 </a:t>
            </a:r>
            <a:r>
              <a:rPr lang="ko-KR" altLang="en-US" dirty="0" err="1" smtClean="0"/>
              <a:t>설정화일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파일 목록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7931252"/>
              </p:ext>
            </p:extLst>
          </p:nvPr>
        </p:nvGraphicFramePr>
        <p:xfrm>
          <a:off x="632520" y="1769224"/>
          <a:ext cx="9001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79794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화일명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/directory-web/WEB-INF/class/context/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directory.properties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/directory-web/WEB-INF/class/context/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directory-web.xml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/directory-web/classes/context/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log4j.properties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directory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서버 로그 설정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346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Directory </a:t>
            </a:r>
            <a:r>
              <a:rPr lang="ko-KR" altLang="en-US" sz="1200" b="1" dirty="0" smtClean="0"/>
              <a:t>버전은 </a:t>
            </a:r>
            <a:r>
              <a:rPr lang="en-US" altLang="ko-KR" sz="1200" b="1" dirty="0" smtClean="0"/>
              <a:t>2.0.9.38 </a:t>
            </a:r>
            <a:r>
              <a:rPr lang="ko-KR" altLang="en-US" sz="1200" b="1" dirty="0" smtClean="0"/>
              <a:t>기준으로 설정함 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3573016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PAL </a:t>
            </a:r>
            <a:r>
              <a:rPr lang="ko-KR" altLang="en-US" sz="1200" b="1" dirty="0" smtClean="0"/>
              <a:t>패치 시</a:t>
            </a:r>
            <a:r>
              <a:rPr lang="en-US" altLang="ko-KR" sz="1200" b="1" dirty="0" smtClean="0"/>
              <a:t>, Directory 2.0.9.38 </a:t>
            </a:r>
            <a:r>
              <a:rPr lang="ko-KR" altLang="en-US" sz="1200" b="1" dirty="0" smtClean="0"/>
              <a:t>을 사용하게 된 사유</a:t>
            </a:r>
            <a:endParaRPr lang="en-US" altLang="ko-KR" sz="1200" b="1" dirty="0" smtClean="0"/>
          </a:p>
          <a:p>
            <a:pPr>
              <a:buFont typeface="Wingdings"/>
              <a:buChar char="à"/>
            </a:pPr>
            <a:r>
              <a:rPr lang="ko-KR" altLang="en-US" sz="1200" b="1" dirty="0" err="1" smtClean="0">
                <a:sym typeface="Wingdings" pitchFamily="2" charset="2"/>
              </a:rPr>
              <a:t>현대오트론</a:t>
            </a:r>
            <a:r>
              <a:rPr lang="ko-KR" altLang="en-US" sz="1200" b="1" dirty="0" smtClean="0">
                <a:sym typeface="Wingdings" pitchFamily="2" charset="2"/>
              </a:rPr>
              <a:t> 프로젝트 요건 </a:t>
            </a:r>
            <a:r>
              <a:rPr lang="en-US" altLang="ko-KR" sz="1200" b="1" dirty="0" smtClean="0">
                <a:sym typeface="Wingdings" pitchFamily="2" charset="2"/>
              </a:rPr>
              <a:t>: </a:t>
            </a:r>
            <a:r>
              <a:rPr lang="ko-KR" altLang="en-US" sz="1200" b="1" dirty="0" smtClean="0">
                <a:sym typeface="Wingdings" pitchFamily="2" charset="2"/>
              </a:rPr>
              <a:t>사진 업로드 요건 반영</a:t>
            </a:r>
            <a:endParaRPr lang="en-US" altLang="ko-KR" sz="1200" b="1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패치 이력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: Next Page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참조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</a:endParaRPr>
          </a:p>
          <a:p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812917"/>
              </p:ext>
            </p:extLst>
          </p:nvPr>
        </p:nvGraphicFramePr>
        <p:xfrm>
          <a:off x="344488" y="1243072"/>
          <a:ext cx="9361042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088232"/>
                <a:gridCol w="648072"/>
                <a:gridCol w="720080"/>
                <a:gridCol w="3096344"/>
                <a:gridCol w="23042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패치 </a:t>
                      </a:r>
                      <a:r>
                        <a:rPr lang="ko-KR" altLang="en-US" sz="1000" b="1" dirty="0" err="1" smtClean="0"/>
                        <a:t>버젼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WEB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DB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특이사항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5.1.1.04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 smtClean="0">
                          <a:latin typeface="Arial"/>
                          <a:ea typeface="+mn-ea"/>
                          <a:cs typeface="Times New Roman"/>
                        </a:rPr>
                        <a:t>-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5.1.1.05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web.xml, bwadk_config.xml,</a:t>
                      </a:r>
                      <a:r>
                        <a:rPr lang="en-US" altLang="ko-KR" sz="1000" baseline="0" dirty="0" smtClean="0"/>
                        <a:t> lib </a:t>
                      </a:r>
                      <a:r>
                        <a:rPr lang="ko-KR" altLang="en-US" sz="1000" baseline="0" dirty="0" smtClean="0"/>
                        <a:t>수정</a:t>
                      </a:r>
                      <a:endParaRPr lang="en-US" altLang="ko-KR" sz="10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bwadk_config.xml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pal.modeler.version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"&gt;&lt;![CDATA[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]]&gt;&lt;/item&gt;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변경</a:t>
                      </a:r>
                      <a:endParaRPr lang="ko-KR" altLang="en-US" sz="100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버전 업그레이드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웹에디터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보안성</a:t>
                      </a:r>
                      <a:r>
                        <a:rPr lang="ko-KR" altLang="en-US" sz="1000" dirty="0" smtClean="0"/>
                        <a:t> 취약점 개선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SSL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현대오트론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IE8 </a:t>
                      </a:r>
                      <a:r>
                        <a:rPr lang="ko-KR" altLang="en-US" sz="1000" dirty="0" smtClean="0"/>
                        <a:t>지원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5.1.2.07h01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Object </a:t>
                      </a:r>
                      <a:r>
                        <a:rPr lang="ko-KR" altLang="en-US" sz="1000" dirty="0" smtClean="0"/>
                        <a:t>목록 등 오류수정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조회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5.1.2.08h02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조직도 사진 업로드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보안취약점 개선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개정이력 보기 수정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&lt;&lt;Directory 2.0.9.38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</a:rPr>
                        <a:t> 로 변경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현대오트론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5.1.2.09h03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흐름인쇄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5.1.2.10h04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워드다운 문서 깨짐 보정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BGF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5.1.2.11h05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PDF </a:t>
                      </a:r>
                      <a:r>
                        <a:rPr lang="ko-KR" altLang="en-US" sz="1000" dirty="0" smtClean="0"/>
                        <a:t>모듈 변경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※pal\WEB-INF\lib </a:t>
                      </a:r>
                      <a:r>
                        <a:rPr lang="ko-KR" altLang="en-US" sz="1000" dirty="0" smtClean="0"/>
                        <a:t>폴더의 </a:t>
                      </a:r>
                      <a:r>
                        <a:rPr lang="en-US" altLang="ko-KR" sz="1000" dirty="0" smtClean="0"/>
                        <a:t>itext-2.0.8.jar </a:t>
                      </a:r>
                      <a:r>
                        <a:rPr lang="ko-KR" altLang="en-US" sz="1000" dirty="0" smtClean="0"/>
                        <a:t>파일과 </a:t>
                      </a:r>
                      <a:r>
                        <a:rPr lang="en-US" altLang="ko-KR" sz="1000" dirty="0" smtClean="0"/>
                        <a:t>core-renderer-R8.jar </a:t>
                      </a:r>
                      <a:r>
                        <a:rPr lang="ko-KR" altLang="en-US" sz="1000" dirty="0" smtClean="0"/>
                        <a:t>파일을 반드시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패치 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192630"/>
            <a:ext cx="8915400" cy="500066"/>
          </a:xfrm>
        </p:spPr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조직도 </a:t>
            </a:r>
            <a:r>
              <a:rPr lang="ko-KR" altLang="en-US" dirty="0" err="1" smtClean="0"/>
              <a:t>설정화일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6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512840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8824" y="357700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직위 테이블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Sample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Sample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고객사의 조직 구조를 구성함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47463"/>
            <a:ext cx="9258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480" y="3429000"/>
            <a:ext cx="948690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403" y="1329950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80" y="3140968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사원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403" y="2780928"/>
            <a:ext cx="9486901" cy="235974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테이블은 상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하위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Tree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구조로  코드가 배치되도록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480" y="3861048"/>
            <a:ext cx="9486901" cy="235974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사원 테이블은 부서 테이블의 부서코드를 참조하도록 설계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653136"/>
            <a:ext cx="2543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80" y="4293096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0793" y="5301208"/>
            <a:ext cx="6624736" cy="648072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테이블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연동시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테이블과 사원테이블의 관계를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SQL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로 설정함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.</a:t>
            </a:r>
          </a:p>
          <a:p>
            <a:pPr lvl="0" latinLnBrk="0">
              <a:spcBef>
                <a:spcPts val="300"/>
              </a:spcBef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smtClean="0">
                <a:latin typeface="+mn-ea"/>
              </a:rPr>
              <a:t>directory-properties </a:t>
            </a:r>
            <a:r>
              <a:rPr lang="ko-KR" altLang="en-US" sz="1200" b="1" dirty="0" smtClean="0">
                <a:latin typeface="+mn-ea"/>
              </a:rPr>
              <a:t>설정 파일 참조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조직도와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인사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부서 최상위 부서코드를 일치하게 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47463"/>
            <a:ext cx="9258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403" y="1329950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6736" y="3068960"/>
            <a:ext cx="69127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064568" y="191683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05128" y="501317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hape 21"/>
          <p:cNvCxnSpPr>
            <a:stCxn id="17" idx="2"/>
            <a:endCxn id="20" idx="1"/>
          </p:cNvCxnSpPr>
          <p:nvPr/>
        </p:nvCxnSpPr>
        <p:spPr>
          <a:xfrm rot="16200000" flipH="1">
            <a:off x="2252700" y="1268760"/>
            <a:ext cx="2988332" cy="47165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4568" y="5445224"/>
            <a:ext cx="542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+mn-ea"/>
              </a:rPr>
              <a:t>인사 </a:t>
            </a:r>
            <a:r>
              <a:rPr lang="en-US" altLang="ko-KR" sz="1400" dirty="0" smtClean="0">
                <a:latin typeface="+mn-ea"/>
              </a:rPr>
              <a:t>DB 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PAL </a:t>
            </a:r>
            <a:r>
              <a:rPr lang="ko-KR" altLang="en-US" sz="1400" dirty="0" smtClean="0">
                <a:latin typeface="+mn-ea"/>
              </a:rPr>
              <a:t>의 조직도의 최상위 부서코드를 동일하게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46516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8824" y="357700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직위 테이블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Sample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3.4 DB </a:t>
            </a:r>
            <a:r>
              <a:rPr lang="ko-KR" altLang="en-US" sz="1600" b="1" dirty="0" smtClean="0">
                <a:latin typeface="+mn-ea"/>
              </a:rPr>
              <a:t>테이블 </a:t>
            </a:r>
            <a:r>
              <a:rPr lang="en-US" altLang="ko-KR" sz="1600" b="1" dirty="0" smtClean="0">
                <a:latin typeface="+mn-ea"/>
              </a:rPr>
              <a:t>Data </a:t>
            </a:r>
            <a:r>
              <a:rPr lang="ko-KR" altLang="en-US" sz="1600" b="1" dirty="0" smtClean="0">
                <a:latin typeface="+mn-ea"/>
              </a:rPr>
              <a:t>발생 규칙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48401</TotalTime>
  <Words>1033</Words>
  <Application>Microsoft Office PowerPoint</Application>
  <PresentationFormat>A4 용지(210x297mm)</PresentationFormat>
  <Paragraphs>310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1_Office 테마</vt:lpstr>
      <vt:lpstr>Handy PAL 설치 Guide (조직도 연동) ver. 5.1.2.11</vt:lpstr>
      <vt:lpstr>제개정 이력</vt:lpstr>
      <vt:lpstr>슬라이드 3</vt:lpstr>
      <vt:lpstr>1.1 PAL 조직도 설정화일 </vt:lpstr>
      <vt:lpstr>1.1 PAL 조직도 설정화일 </vt:lpstr>
      <vt:lpstr>슬라이드 6</vt:lpstr>
      <vt:lpstr>2. 인사 DB 구성</vt:lpstr>
      <vt:lpstr>2. 인사 DB 구성</vt:lpstr>
      <vt:lpstr>슬라이드 9</vt:lpstr>
      <vt:lpstr>3. Configuration</vt:lpstr>
      <vt:lpstr>3. Configuration</vt:lpstr>
      <vt:lpstr>3. Configuration</vt:lpstr>
      <vt:lpstr>3. Configuration</vt:lpstr>
      <vt:lpstr>3. Configuration</vt:lpstr>
      <vt:lpstr>슬라이드 15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PAL</cp:lastModifiedBy>
  <cp:revision>3912</cp:revision>
  <cp:lastPrinted>2013-12-11T05:58:45Z</cp:lastPrinted>
  <dcterms:created xsi:type="dcterms:W3CDTF">2009-07-06T04:43:43Z</dcterms:created>
  <dcterms:modified xsi:type="dcterms:W3CDTF">2019-11-25T02:27:20Z</dcterms:modified>
</cp:coreProperties>
</file>