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4"/>
  </p:notesMasterIdLst>
  <p:handoutMasterIdLst>
    <p:handoutMasterId r:id="rId25"/>
  </p:handoutMasterIdLst>
  <p:sldIdLst>
    <p:sldId id="718" r:id="rId3"/>
    <p:sldId id="719" r:id="rId4"/>
    <p:sldId id="721" r:id="rId5"/>
    <p:sldId id="847" r:id="rId6"/>
    <p:sldId id="848" r:id="rId7"/>
    <p:sldId id="849" r:id="rId8"/>
    <p:sldId id="850" r:id="rId9"/>
    <p:sldId id="859" r:id="rId10"/>
    <p:sldId id="851" r:id="rId11"/>
    <p:sldId id="852" r:id="rId12"/>
    <p:sldId id="853" r:id="rId13"/>
    <p:sldId id="854" r:id="rId14"/>
    <p:sldId id="855" r:id="rId15"/>
    <p:sldId id="857" r:id="rId16"/>
    <p:sldId id="858" r:id="rId17"/>
    <p:sldId id="860" r:id="rId18"/>
    <p:sldId id="856" r:id="rId19"/>
    <p:sldId id="861" r:id="rId20"/>
    <p:sldId id="862" r:id="rId21"/>
    <p:sldId id="863" r:id="rId22"/>
    <p:sldId id="720" r:id="rId23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19EC1"/>
    <a:srgbClr val="F68426"/>
    <a:srgbClr val="C75F09"/>
    <a:srgbClr val="E9E6D7"/>
    <a:srgbClr val="6C3B0A"/>
    <a:srgbClr val="BC5908"/>
    <a:srgbClr val="9CBC5C"/>
    <a:srgbClr val="58643A"/>
    <a:srgbClr val="F2F6EA"/>
    <a:srgbClr val="F68B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9" autoAdjust="0"/>
    <p:restoredTop sz="93948" autoAdjust="0"/>
  </p:normalViewPr>
  <p:slideViewPr>
    <p:cSldViewPr>
      <p:cViewPr varScale="1">
        <p:scale>
          <a:sx n="101" d="100"/>
          <a:sy n="101" d="100"/>
        </p:scale>
        <p:origin x="-1980" y="-102"/>
      </p:cViewPr>
      <p:guideLst>
        <p:guide orient="horz" pos="1797"/>
        <p:guide orient="horz" pos="2296"/>
        <p:guide orient="horz" pos="799"/>
        <p:guide pos="217"/>
        <p:guide pos="353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5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83" tIns="45540" rIns="91083" bIns="455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817"/>
            <a:ext cx="5435600" cy="4468335"/>
          </a:xfrm>
          <a:prstGeom prst="rect">
            <a:avLst/>
          </a:prstGeom>
        </p:spPr>
        <p:txBody>
          <a:bodyPr vert="horz" lIns="91083" tIns="45540" rIns="91083" bIns="455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5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14"/>
          <p:cNvSpPr txBox="1">
            <a:spLocks/>
          </p:cNvSpPr>
          <p:nvPr userDrawn="1"/>
        </p:nvSpPr>
        <p:spPr>
          <a:xfrm>
            <a:off x="60768" y="6502872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9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2406" y="88832"/>
            <a:ext cx="8915400" cy="50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300" y="785794"/>
            <a:ext cx="8915400" cy="56436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52406" y="623734"/>
            <a:ext cx="4543200" cy="71438"/>
            <a:chOff x="452406" y="571480"/>
            <a:chExt cx="8862659" cy="71438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452406" y="571480"/>
              <a:ext cx="88583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6753" y="597199"/>
              <a:ext cx="8858312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7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565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845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166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077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235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845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85794"/>
            <a:ext cx="9066212" cy="56436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37260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14"/>
          <p:cNvSpPr txBox="1">
            <a:spLocks/>
          </p:cNvSpPr>
          <p:nvPr userDrawn="1"/>
        </p:nvSpPr>
        <p:spPr>
          <a:xfrm>
            <a:off x="60768" y="6525344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 –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0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47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456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바닥글 개체 틀 14"/>
          <p:cNvSpPr txBox="1">
            <a:spLocks/>
          </p:cNvSpPr>
          <p:nvPr/>
        </p:nvSpPr>
        <p:spPr>
          <a:xfrm>
            <a:off x="15900" y="6381328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8442" y="44624"/>
            <a:ext cx="2757558" cy="4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1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9905999" cy="720080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2019.01.10</a:t>
            </a:r>
          </a:p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핸디소프트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-1" y="1124744"/>
            <a:ext cx="9894499" cy="2155601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>
                <a:solidFill>
                  <a:schemeClr val="tx2"/>
                </a:solidFill>
              </a:rPr>
              <a:t>Handy PAL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설치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Guide</a:t>
            </a:r>
            <a:br>
              <a:rPr lang="en-US" altLang="ko-KR" sz="6000" b="1" dirty="0" smtClean="0">
                <a:solidFill>
                  <a:schemeClr val="tx2"/>
                </a:solidFill>
              </a:rPr>
            </a:br>
            <a:r>
              <a:rPr lang="en-US" altLang="ko-KR" sz="6000" b="1" dirty="0" smtClean="0">
                <a:solidFill>
                  <a:schemeClr val="tx2"/>
                </a:solidFill>
              </a:rPr>
              <a:t>(For </a:t>
            </a:r>
            <a:r>
              <a:rPr lang="en-US" altLang="ko-KR" sz="6000" b="1" dirty="0" err="1" smtClean="0">
                <a:solidFill>
                  <a:schemeClr val="tx2"/>
                </a:solidFill>
              </a:rPr>
              <a:t>Tibero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)</a:t>
            </a:r>
            <a:r>
              <a:rPr lang="en-US" altLang="ko-KR" sz="3100" b="1" dirty="0" smtClean="0">
                <a:solidFill>
                  <a:schemeClr val="tx2"/>
                </a:solidFill>
              </a:rPr>
              <a:t/>
            </a:r>
            <a:br>
              <a:rPr lang="en-US" altLang="ko-KR" sz="3100" b="1" dirty="0" smtClean="0">
                <a:solidFill>
                  <a:schemeClr val="tx2"/>
                </a:solidFill>
              </a:rPr>
            </a:br>
            <a:r>
              <a:rPr lang="en-US" altLang="ko-KR" sz="3100" b="1" dirty="0" smtClean="0">
                <a:solidFill>
                  <a:schemeClr val="tx2"/>
                </a:solidFill>
              </a:rPr>
              <a:t>Ver. 5.0</a:t>
            </a:r>
            <a:endParaRPr lang="ko-KR" altLang="en-US" sz="3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Web </a:t>
            </a:r>
            <a:r>
              <a:rPr lang="ko-KR" altLang="en-US" dirty="0" smtClean="0"/>
              <a:t>모듈 설치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 배포합니다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4488" y="1340768"/>
            <a:ext cx="90662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r>
              <a:rPr lang="en-US" altLang="ko-KR" sz="1100" dirty="0" smtClean="0">
                <a:latin typeface="+mn-ea"/>
                <a:cs typeface="Times New Roman"/>
              </a:rPr>
              <a:t> HANDY PAL</a:t>
            </a:r>
            <a:r>
              <a:rPr lang="ko-KR" altLang="ko-KR" sz="1100" dirty="0" smtClean="0">
                <a:latin typeface="+mn-ea"/>
                <a:cs typeface="Times New Roman"/>
              </a:rPr>
              <a:t>의 </a:t>
            </a:r>
            <a:r>
              <a:rPr lang="en-US" altLang="ko-KR" sz="1100" dirty="0" smtClean="0">
                <a:latin typeface="+mn-ea"/>
                <a:cs typeface="Times New Roman"/>
              </a:rPr>
              <a:t>pal_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파일과 </a:t>
            </a:r>
            <a:r>
              <a:rPr lang="en-US" altLang="ko-KR" sz="1100" dirty="0" smtClean="0">
                <a:latin typeface="+mn-ea"/>
                <a:cs typeface="Times New Roman"/>
              </a:rPr>
              <a:t>directory-web_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파일을</a:t>
            </a:r>
            <a:r>
              <a:rPr lang="en-US" altLang="ko-KR" sz="1100" dirty="0" smtClean="0">
                <a:latin typeface="+mn-ea"/>
                <a:cs typeface="Times New Roman"/>
              </a:rPr>
              <a:t> </a:t>
            </a:r>
            <a:r>
              <a:rPr lang="en-US" altLang="ko-KR" sz="1100" dirty="0" err="1" smtClean="0">
                <a:latin typeface="+mn-ea"/>
                <a:cs typeface="Times New Roman"/>
              </a:rPr>
              <a:t>pal.war</a:t>
            </a:r>
            <a:r>
              <a:rPr lang="en-US" altLang="ko-KR" sz="1100" dirty="0" smtClean="0">
                <a:latin typeface="+mn-ea"/>
                <a:cs typeface="Times New Roman"/>
              </a:rPr>
              <a:t>, directory-web.war</a:t>
            </a:r>
            <a:r>
              <a:rPr lang="ko-KR" altLang="ko-KR" sz="1100" dirty="0" smtClean="0">
                <a:latin typeface="+mn-ea"/>
                <a:cs typeface="Times New Roman"/>
              </a:rPr>
              <a:t>로 이름을 변경한 다음</a:t>
            </a:r>
            <a:r>
              <a:rPr lang="en-US" altLang="ko-KR" sz="1100" dirty="0" smtClean="0">
                <a:latin typeface="+mn-ea"/>
                <a:cs typeface="Times New Roman"/>
              </a:rPr>
              <a:t> %TOMCAT_HOME%\</a:t>
            </a:r>
            <a:r>
              <a:rPr lang="en-US" altLang="ko-KR" sz="1100" dirty="0" err="1" smtClean="0">
                <a:latin typeface="+mn-ea"/>
                <a:cs typeface="Times New Roman"/>
              </a:rPr>
              <a:t>webapps</a:t>
            </a:r>
            <a:r>
              <a:rPr lang="en-US" altLang="ko-KR" sz="1100" dirty="0" smtClean="0">
                <a:latin typeface="+mn-ea"/>
                <a:cs typeface="Times New Roman"/>
              </a:rPr>
              <a:t>\ </a:t>
            </a:r>
            <a:r>
              <a:rPr lang="ko-KR" altLang="ko-KR" sz="1100" dirty="0" smtClean="0">
                <a:latin typeface="+mn-ea"/>
                <a:cs typeface="Times New Roman"/>
              </a:rPr>
              <a:t>경로로 복사합니다</a:t>
            </a:r>
            <a:r>
              <a:rPr lang="en-US" altLang="ko-KR" sz="1100" dirty="0" smtClean="0">
                <a:latin typeface="+mn-ea"/>
                <a:cs typeface="Times New Roman"/>
              </a:rPr>
              <a:t>.</a:t>
            </a:r>
            <a:br>
              <a:rPr lang="en-US" altLang="ko-KR" sz="1100" dirty="0" smtClean="0">
                <a:latin typeface="+mn-ea"/>
                <a:cs typeface="Times New Roman"/>
              </a:rPr>
            </a:br>
            <a:endParaRPr lang="en-US" altLang="ko-KR" sz="1100" dirty="0" smtClean="0">
              <a:latin typeface="+mn-ea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ko-KR" sz="1100" dirty="0" smtClean="0">
                <a:latin typeface="+mn-ea"/>
                <a:cs typeface="Times New Roman"/>
                <a:sym typeface="Wingdings" pitchFamily="2" charset="2"/>
              </a:rPr>
              <a:t> </a:t>
            </a:r>
            <a:r>
              <a:rPr lang="en-US" altLang="ko-KR" sz="1100" dirty="0" smtClean="0">
                <a:latin typeface="+mn-ea"/>
                <a:cs typeface="Times New Roman"/>
              </a:rPr>
              <a:t>WAS</a:t>
            </a:r>
            <a:r>
              <a:rPr lang="ko-KR" altLang="ko-KR" sz="1100" dirty="0" smtClean="0">
                <a:latin typeface="+mn-ea"/>
                <a:cs typeface="Times New Roman"/>
              </a:rPr>
              <a:t>를 실행하면</a:t>
            </a:r>
            <a:r>
              <a:rPr lang="en-US" altLang="ko-KR" sz="1100" dirty="0" smtClean="0">
                <a:latin typeface="+mn-ea"/>
                <a:cs typeface="Times New Roman"/>
              </a:rPr>
              <a:t> war</a:t>
            </a:r>
            <a:r>
              <a:rPr lang="ko-KR" altLang="ko-KR" sz="1100" dirty="0" smtClean="0">
                <a:latin typeface="+mn-ea"/>
                <a:cs typeface="Times New Roman"/>
              </a:rPr>
              <a:t>파일이 압축 해제 됩니다</a:t>
            </a:r>
            <a:r>
              <a:rPr lang="en-US" altLang="ko-KR" sz="1100" dirty="0" smtClean="0">
                <a:latin typeface="+mn-ea"/>
                <a:cs typeface="Times New Roman"/>
              </a:rPr>
              <a:t>. </a:t>
            </a:r>
            <a:endParaRPr lang="ko-KR" altLang="ko-KR" sz="1100" dirty="0" smtClean="0">
              <a:latin typeface="+mn-ea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endParaRPr lang="ko-KR" altLang="ko-KR" sz="1100" dirty="0" smtClean="0">
              <a:latin typeface="+mn-ea"/>
              <a:cs typeface="Times New Roman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6537176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기타 기능 설정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Directory-Web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936104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121339"/>
                <a:gridCol w="1315187"/>
                <a:gridCol w="3481379"/>
                <a:gridCol w="1083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 /conf/Catalina/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localhost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&lt;Resource name=”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DirectoryDataSource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auth=”Container”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factory=”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org.apache.commons.dbcp.BasicDataSourceFactory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type=”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javax.sql.DataSource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username=”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USER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password=”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PW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3175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driverClassName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com.tmax.tibero.jdbc.TbDriver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</a:t>
                      </a:r>
                      <a:b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</a:b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url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jdbc:tibero:thin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:@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DB_SERVER:PORT:SID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maxActive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=”20”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maxIdle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maxWait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=”10000”/&gt;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~/WEB-INF/META-INF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context.xml </a:t>
                      </a:r>
                      <a:r>
                        <a:rPr lang="ko-KR" altLang="en-US" sz="1000" baseline="0" dirty="0" smtClean="0"/>
                        <a:t>도 변경함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/directory-web/directory/data/license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라이센스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Diretory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라이선스를 복사함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/directory-web/WEB-INF/classes/context/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Property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directory.basedir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=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/directory-web/directory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설정도 동일하게 설정함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/directory-web/WEB-INF/classes/context/datasource.xml</a:t>
                      </a:r>
                      <a:endParaRPr lang="ko-KR" altLang="en-US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DBCP </a:t>
                      </a:r>
                      <a:r>
                        <a:rPr lang="ko-KR" altLang="en-US" sz="1000" dirty="0" smtClean="0"/>
                        <a:t>를 사용할지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를 사용할 지를 설정함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/pal/WEB-INF/classes/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Upload.file.directory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%TOMECAT_HOME%/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/pal/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uploadfiles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upload.file.uri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/pal/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uploadfiles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검색사용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Show.unifiedSearch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</a:t>
                      </a:r>
                      <a:r>
                        <a:rPr lang="en-US" altLang="ko-KR" sz="1000" baseline="0" dirty="0" smtClean="0"/>
                        <a:t> or y 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jdbc.url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FF0000"/>
                          </a:solidFill>
                          <a:latin typeface="Arial"/>
                          <a:ea typeface="맑은 고딕"/>
                          <a:cs typeface="Times New Roman"/>
                        </a:rPr>
                        <a:t>jdbc:tibero:thin</a:t>
                      </a:r>
                      <a:r>
                        <a:rPr lang="en-US" sz="900" dirty="0">
                          <a:latin typeface="Arial"/>
                          <a:ea typeface="맑은 고딕"/>
                          <a:cs typeface="Times New Roman"/>
                        </a:rPr>
                        <a:t>:@%BF_DB_SERVER</a:t>
                      </a:r>
                      <a:r>
                        <a:rPr lang="en-US" sz="900" dirty="0" smtClean="0">
                          <a:latin typeface="Arial"/>
                          <a:ea typeface="맑은 고딕"/>
                          <a:cs typeface="Times New Roman"/>
                        </a:rPr>
                        <a:t>%: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Arial"/>
                          <a:ea typeface="맑은 고딕"/>
                          <a:cs typeface="Times New Roman"/>
                        </a:rPr>
                        <a:t>8629</a:t>
                      </a:r>
                      <a:r>
                        <a:rPr lang="en-US" sz="900" dirty="0" smtClean="0">
                          <a:latin typeface="Arial"/>
                          <a:ea typeface="맑은 고딕"/>
                          <a:cs typeface="Times New Roman"/>
                        </a:rPr>
                        <a:t>:%</a:t>
                      </a:r>
                      <a:r>
                        <a:rPr lang="en-US" sz="900" dirty="0">
                          <a:latin typeface="Arial"/>
                          <a:ea typeface="맑은 고딕"/>
                          <a:cs typeface="Times New Roman"/>
                        </a:rPr>
                        <a:t>BF_DB_SID%</a:t>
                      </a:r>
                      <a:endParaRPr lang="ko-KR" sz="1000" dirty="0">
                        <a:latin typeface="Arial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jdbc.user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jdbc.password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Webframework.fileupload.temporary.dir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webframework.filedownload.temporary.dir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webframework.contenthandler.charset.makingfile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webframework.contenthandler.charset.readingfile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/pal/WEB-INF/bwadk_db.xml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529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pal.db.type</a:t>
                      </a:r>
                      <a:endParaRPr lang="en-US" altLang="ko-KR" sz="1000" dirty="0" smtClean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CDATA[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tibero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/model/template.xml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pal.report.filepath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/report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 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/license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/attach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pal.member.filepath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/member/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pal.webeditor.activxver.use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Y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pal.webeditor.tempdir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[%TOMCAT_HOME%/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/pal/temp/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라이선스 </a:t>
                      </a:r>
                      <a:endParaRPr lang="en-US" altLang="ko-KR" sz="1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폴더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경로</a:t>
                      </a:r>
                      <a:r>
                        <a:rPr lang="pt-BR" altLang="ko-KR" sz="1000" b="1" dirty="0" smtClean="0">
                          <a:latin typeface="+mn-lt"/>
                          <a:cs typeface="Times New Roman"/>
                        </a:rPr>
                        <a:t>/license/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Web.xml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 경우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412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936104"/>
                <a:gridCol w="40324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/pal/WEB-INF/web.xml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SQL </a:t>
                      </a:r>
                      <a:r>
                        <a:rPr lang="ko-KR" altLang="en-US" sz="1000" dirty="0" smtClean="0"/>
                        <a:t>경로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query-dir-</a:t>
                      </a:r>
                      <a:r>
                        <a:rPr lang="en-US" altLang="ko-KR" sz="1000" dirty="0" err="1" smtClean="0"/>
                        <a:t>uri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bwquery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-class&gt;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com.hs.frmwk.db.BWQueryLoader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-class&gt;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&lt;init-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 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-name&gt;query-dir-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uri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 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-value&gt;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Times New Roman"/>
                        </a:rPr>
                        <a:t>/WEB-INF/pal/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-value&gt;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&lt;/init-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/pal/WEB-INF/web.xml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정보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dbconfig</a:t>
                      </a:r>
                      <a:r>
                        <a:rPr lang="en-US" altLang="ko-KR" sz="1000" dirty="0" smtClean="0"/>
                        <a:t>-xml-</a:t>
                      </a:r>
                      <a:r>
                        <a:rPr lang="en-US" altLang="ko-KR" sz="1000" dirty="0" err="1" smtClean="0"/>
                        <a:t>uri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bwadkdbconfig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-class&gt;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com.hs.bf.adk.config.DBConfigBag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-class&gt;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&lt;init-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dbconfig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-xml-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uri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-value&gt;</a:t>
                      </a:r>
                      <a:r>
                        <a:rPr lang="en-US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Times New Roman"/>
                        </a:rPr>
                        <a:t>WEB-INF/pal/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Times New Roman"/>
                        </a:rPr>
                        <a:t>bwadk_db.xml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-value&gt;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&lt;/init-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&lt;load-on-startup&gt;15&lt;/load-on-startup&gt;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web.xml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기타 기능 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1512168"/>
                <a:gridCol w="3240360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계층 </a:t>
                      </a:r>
                      <a:r>
                        <a:rPr lang="en-US" altLang="ko-KR" sz="1000" dirty="0" smtClean="0"/>
                        <a:t>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조직도 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SSO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언어 설정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Custermizing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정의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추가적인 설정 가이드는 별도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Guide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파일로 제공함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기타 기능 설정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8504" y="908720"/>
            <a:ext cx="90730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Tibero</a:t>
            </a:r>
            <a:r>
              <a:rPr lang="en-US" altLang="ko-KR" sz="1200" b="1" dirty="0" smtClean="0">
                <a:latin typeface="+mn-ea"/>
              </a:rPr>
              <a:t> Admin Tool </a:t>
            </a:r>
            <a:r>
              <a:rPr lang="ko-KR" altLang="en-US" sz="1200" b="1" dirty="0" smtClean="0">
                <a:latin typeface="+mn-ea"/>
              </a:rPr>
              <a:t>설치</a:t>
            </a:r>
            <a:endParaRPr lang="en-US" altLang="ko-KR" sz="1200" b="1" dirty="0" smtClean="0">
              <a:latin typeface="+mn-ea"/>
            </a:endParaRPr>
          </a:p>
          <a:p>
            <a:endParaRPr lang="ko-KR" altLang="en-US" sz="1200" b="1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다운로드</a:t>
            </a:r>
          </a:p>
          <a:p>
            <a:r>
              <a:rPr lang="en-US" altLang="ko-KR" sz="1200" dirty="0" smtClean="0">
                <a:latin typeface="+mn-ea"/>
              </a:rPr>
              <a:t>- https://technet.tmaxsoft.com </a:t>
            </a:r>
            <a:r>
              <a:rPr lang="ko-KR" altLang="en-US" sz="1200" dirty="0" smtClean="0">
                <a:latin typeface="+mn-ea"/>
              </a:rPr>
              <a:t>접속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회원가입 및 로그인 </a:t>
            </a:r>
            <a:r>
              <a:rPr lang="en-US" altLang="ko-KR" sz="1200" dirty="0" smtClean="0">
                <a:latin typeface="+mn-ea"/>
              </a:rPr>
              <a:t>(https://kr.tmaxsoft.com </a:t>
            </a:r>
            <a:r>
              <a:rPr lang="ko-KR" altLang="en-US" sz="1200" dirty="0" smtClean="0">
                <a:latin typeface="+mn-ea"/>
              </a:rPr>
              <a:t>과 계정 별도임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다운로드 </a:t>
            </a:r>
            <a:r>
              <a:rPr lang="en-US" altLang="ko-KR" sz="1200" dirty="0" smtClean="0">
                <a:latin typeface="+mn-ea"/>
              </a:rPr>
              <a:t>--- </a:t>
            </a:r>
            <a:r>
              <a:rPr lang="ko-KR" altLang="en-US" sz="1200" dirty="0" smtClean="0">
                <a:latin typeface="+mn-ea"/>
              </a:rPr>
              <a:t>데이터베이스 </a:t>
            </a:r>
            <a:r>
              <a:rPr lang="en-US" altLang="ko-KR" sz="1200" dirty="0" smtClean="0">
                <a:latin typeface="+mn-ea"/>
              </a:rPr>
              <a:t>--- 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'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Admin Tool' </a:t>
            </a:r>
            <a:r>
              <a:rPr lang="ko-KR" altLang="en-US" sz="1200" dirty="0" smtClean="0">
                <a:latin typeface="+mn-ea"/>
              </a:rPr>
              <a:t>오른쪽 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다운로드</a:t>
            </a:r>
            <a:r>
              <a:rPr lang="en-US" altLang="ko-KR" sz="1200" dirty="0" smtClean="0">
                <a:latin typeface="+mn-ea"/>
              </a:rPr>
              <a:t>]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하단에서 </a:t>
            </a:r>
            <a:r>
              <a:rPr lang="en-US" altLang="ko-KR" sz="1200" dirty="0" smtClean="0">
                <a:latin typeface="+mn-ea"/>
              </a:rPr>
              <a:t>MS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Windows (x86) 64-bit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[</a:t>
            </a:r>
            <a:r>
              <a:rPr lang="ko-KR" altLang="en-US" sz="1200" dirty="0" smtClean="0">
                <a:latin typeface="+mn-ea"/>
              </a:rPr>
              <a:t>전체파일 다운로드</a:t>
            </a:r>
            <a:r>
              <a:rPr lang="en-US" altLang="ko-KR" sz="1200" dirty="0" smtClean="0">
                <a:latin typeface="+mn-ea"/>
              </a:rPr>
              <a:t>] </a:t>
            </a:r>
            <a:r>
              <a:rPr lang="ko-KR" altLang="en-US" sz="1200" dirty="0" smtClean="0">
                <a:latin typeface="+mn-ea"/>
              </a:rPr>
              <a:t>클릭하여 파일 다운로드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Admin Tool for Windows 64bit(tbAdmin_6.0.45_20180810_win32.win32.x86_64.zip) 65.93 MB</a:t>
            </a: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실행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압축 해제 후 </a:t>
            </a:r>
            <a:r>
              <a:rPr lang="en-US" altLang="ko-KR" sz="1200" dirty="0" smtClean="0">
                <a:latin typeface="+mn-ea"/>
              </a:rPr>
              <a:t>tbAdmin.exe </a:t>
            </a:r>
            <a:r>
              <a:rPr lang="ko-KR" altLang="en-US" sz="1200" dirty="0" smtClean="0">
                <a:latin typeface="+mn-ea"/>
              </a:rPr>
              <a:t>실행</a:t>
            </a:r>
          </a:p>
          <a:p>
            <a:r>
              <a:rPr lang="en-US" altLang="ko-KR" sz="1200" dirty="0" smtClean="0">
                <a:latin typeface="+mn-ea"/>
              </a:rPr>
              <a:t>3) </a:t>
            </a:r>
            <a:r>
              <a:rPr lang="ko-KR" altLang="en-US" sz="1200" dirty="0" smtClean="0">
                <a:latin typeface="+mn-ea"/>
              </a:rPr>
              <a:t>접속</a:t>
            </a:r>
          </a:p>
          <a:p>
            <a:r>
              <a:rPr lang="en-US" altLang="ko-KR" sz="1200" dirty="0" smtClean="0">
                <a:latin typeface="+mn-ea"/>
              </a:rPr>
              <a:t>- Connection Configuration</a:t>
            </a:r>
          </a:p>
          <a:p>
            <a:r>
              <a:rPr lang="en-US" altLang="ko-KR" sz="1200" dirty="0" smtClean="0">
                <a:latin typeface="+mn-ea"/>
              </a:rPr>
              <a:t>Name : [</a:t>
            </a:r>
            <a:r>
              <a:rPr lang="ko-KR" altLang="en-US" sz="1200" dirty="0" smtClean="0">
                <a:latin typeface="+mn-ea"/>
              </a:rPr>
              <a:t>접속이름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Server IP : [</a:t>
            </a:r>
            <a:r>
              <a:rPr lang="ko-KR" altLang="en-US" sz="1200" dirty="0" smtClean="0">
                <a:latin typeface="+mn-ea"/>
              </a:rPr>
              <a:t>접속</a:t>
            </a:r>
            <a:r>
              <a:rPr lang="en-US" altLang="ko-KR" sz="1200" dirty="0" smtClean="0">
                <a:latin typeface="+mn-ea"/>
              </a:rPr>
              <a:t>IP]</a:t>
            </a:r>
          </a:p>
          <a:p>
            <a:r>
              <a:rPr lang="en-US" altLang="ko-KR" sz="1200" dirty="0" smtClean="0">
                <a:latin typeface="+mn-ea"/>
              </a:rPr>
              <a:t>Port : 8629</a:t>
            </a:r>
          </a:p>
          <a:p>
            <a:r>
              <a:rPr lang="en-US" altLang="ko-KR" sz="1200" dirty="0" smtClean="0">
                <a:latin typeface="+mn-ea"/>
              </a:rPr>
              <a:t>User : sys</a:t>
            </a:r>
          </a:p>
          <a:p>
            <a:r>
              <a:rPr lang="en-US" altLang="ko-KR" sz="1200" dirty="0" smtClean="0">
                <a:latin typeface="+mn-ea"/>
              </a:rPr>
              <a:t>Password : ******</a:t>
            </a:r>
          </a:p>
          <a:p>
            <a:r>
              <a:rPr lang="en-US" altLang="ko-KR" sz="1200" dirty="0" smtClean="0">
                <a:latin typeface="+mn-ea"/>
              </a:rPr>
              <a:t>DB Name(SID) : </a:t>
            </a:r>
            <a:r>
              <a:rPr lang="en-US" altLang="ko-KR" sz="1200" dirty="0" err="1" smtClean="0">
                <a:latin typeface="+mn-ea"/>
              </a:rPr>
              <a:t>tibero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Database Type : TIBERO_6X</a:t>
            </a:r>
          </a:p>
          <a:p>
            <a:r>
              <a:rPr lang="en-US" altLang="ko-KR" sz="1200" dirty="0" smtClean="0">
                <a:latin typeface="+mn-ea"/>
              </a:rPr>
              <a:t>- Save</a:t>
            </a:r>
          </a:p>
          <a:p>
            <a:r>
              <a:rPr lang="en-US" altLang="ko-KR" sz="1200" dirty="0" smtClean="0">
                <a:latin typeface="+mn-ea"/>
              </a:rPr>
              <a:t>- Test</a:t>
            </a:r>
          </a:p>
          <a:p>
            <a:r>
              <a:rPr lang="en-US" altLang="ko-KR" sz="1200" dirty="0" smtClean="0">
                <a:latin typeface="+mn-ea"/>
              </a:rPr>
              <a:t>Successfully connected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 Admin Tool (1)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8504" y="908720"/>
            <a:ext cx="90730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Tibero</a:t>
            </a:r>
            <a:r>
              <a:rPr lang="en-US" altLang="ko-KR" sz="1200" b="1" dirty="0" smtClean="0">
                <a:latin typeface="+mn-ea"/>
              </a:rPr>
              <a:t> Admin Tool </a:t>
            </a:r>
            <a:r>
              <a:rPr lang="ko-KR" altLang="en-US" sz="1200" b="1" dirty="0" smtClean="0">
                <a:latin typeface="+mn-ea"/>
              </a:rPr>
              <a:t>설치</a:t>
            </a:r>
            <a:endParaRPr lang="en-US" altLang="ko-KR" sz="1200" b="1" dirty="0" smtClean="0">
              <a:latin typeface="+mn-ea"/>
            </a:endParaRPr>
          </a:p>
          <a:p>
            <a:endParaRPr lang="ko-KR" altLang="en-US" sz="1200" b="1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다운로드</a:t>
            </a:r>
          </a:p>
          <a:p>
            <a:r>
              <a:rPr lang="en-US" altLang="ko-KR" sz="1200" dirty="0" smtClean="0">
                <a:latin typeface="+mn-ea"/>
              </a:rPr>
              <a:t>- https://technet.tmaxsoft.com </a:t>
            </a:r>
            <a:r>
              <a:rPr lang="ko-KR" altLang="en-US" sz="1200" dirty="0" smtClean="0">
                <a:latin typeface="+mn-ea"/>
              </a:rPr>
              <a:t>접속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회원가입 및 로그인 </a:t>
            </a:r>
            <a:r>
              <a:rPr lang="en-US" altLang="ko-KR" sz="1200" dirty="0" smtClean="0">
                <a:latin typeface="+mn-ea"/>
              </a:rPr>
              <a:t>(https://kr.tmaxsoft.com </a:t>
            </a:r>
            <a:r>
              <a:rPr lang="ko-KR" altLang="en-US" sz="1200" dirty="0" smtClean="0">
                <a:latin typeface="+mn-ea"/>
              </a:rPr>
              <a:t>과 계정 별도임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다운로드 </a:t>
            </a:r>
            <a:r>
              <a:rPr lang="en-US" altLang="ko-KR" sz="1200" dirty="0" smtClean="0">
                <a:latin typeface="+mn-ea"/>
              </a:rPr>
              <a:t>--- </a:t>
            </a:r>
            <a:r>
              <a:rPr lang="ko-KR" altLang="en-US" sz="1200" dirty="0" smtClean="0">
                <a:latin typeface="+mn-ea"/>
              </a:rPr>
              <a:t>데이터베이스 </a:t>
            </a:r>
            <a:r>
              <a:rPr lang="en-US" altLang="ko-KR" sz="1200" dirty="0" smtClean="0">
                <a:latin typeface="+mn-ea"/>
              </a:rPr>
              <a:t>--- 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'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Admin Tool' </a:t>
            </a:r>
            <a:r>
              <a:rPr lang="ko-KR" altLang="en-US" sz="1200" dirty="0" smtClean="0">
                <a:latin typeface="+mn-ea"/>
              </a:rPr>
              <a:t>오른쪽 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다운로드</a:t>
            </a:r>
            <a:r>
              <a:rPr lang="en-US" altLang="ko-KR" sz="1200" dirty="0" smtClean="0">
                <a:latin typeface="+mn-ea"/>
              </a:rPr>
              <a:t>]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하단에서 </a:t>
            </a:r>
            <a:r>
              <a:rPr lang="en-US" altLang="ko-KR" sz="1200" dirty="0" smtClean="0">
                <a:latin typeface="+mn-ea"/>
              </a:rPr>
              <a:t>MS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Windows (x86) 64-bit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[</a:t>
            </a:r>
            <a:r>
              <a:rPr lang="ko-KR" altLang="en-US" sz="1200" dirty="0" smtClean="0">
                <a:latin typeface="+mn-ea"/>
              </a:rPr>
              <a:t>전체파일 다운로드</a:t>
            </a:r>
            <a:r>
              <a:rPr lang="en-US" altLang="ko-KR" sz="1200" dirty="0" smtClean="0">
                <a:latin typeface="+mn-ea"/>
              </a:rPr>
              <a:t>] </a:t>
            </a:r>
            <a:r>
              <a:rPr lang="ko-KR" altLang="en-US" sz="1200" dirty="0" smtClean="0">
                <a:latin typeface="+mn-ea"/>
              </a:rPr>
              <a:t>클릭하여 파일 다운로드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Admin Tool for Windows 64bit(tbAdmin_6.0.45_20180810_win32.win32.x86_64.zip) 65.93 MB</a:t>
            </a: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실행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압축 해제 후 </a:t>
            </a:r>
            <a:r>
              <a:rPr lang="en-US" altLang="ko-KR" sz="1200" dirty="0" smtClean="0">
                <a:latin typeface="+mn-ea"/>
              </a:rPr>
              <a:t>tbAdmin.exe </a:t>
            </a:r>
            <a:r>
              <a:rPr lang="ko-KR" altLang="en-US" sz="1200" dirty="0" smtClean="0">
                <a:latin typeface="+mn-ea"/>
              </a:rPr>
              <a:t>실행</a:t>
            </a:r>
          </a:p>
          <a:p>
            <a:r>
              <a:rPr lang="en-US" altLang="ko-KR" sz="1200" dirty="0" smtClean="0">
                <a:latin typeface="+mn-ea"/>
              </a:rPr>
              <a:t>3) </a:t>
            </a:r>
            <a:r>
              <a:rPr lang="ko-KR" altLang="en-US" sz="1200" dirty="0" smtClean="0">
                <a:latin typeface="+mn-ea"/>
              </a:rPr>
              <a:t>접속</a:t>
            </a:r>
          </a:p>
          <a:p>
            <a:r>
              <a:rPr lang="en-US" altLang="ko-KR" sz="1200" dirty="0" smtClean="0">
                <a:latin typeface="+mn-ea"/>
              </a:rPr>
              <a:t>- Connection Configuration</a:t>
            </a:r>
          </a:p>
          <a:p>
            <a:r>
              <a:rPr lang="en-US" altLang="ko-KR" sz="1200" dirty="0" smtClean="0">
                <a:latin typeface="+mn-ea"/>
              </a:rPr>
              <a:t>Name : [</a:t>
            </a:r>
            <a:r>
              <a:rPr lang="ko-KR" altLang="en-US" sz="1200" dirty="0" smtClean="0">
                <a:latin typeface="+mn-ea"/>
              </a:rPr>
              <a:t>접속이름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Server IP : [</a:t>
            </a:r>
            <a:r>
              <a:rPr lang="ko-KR" altLang="en-US" sz="1200" dirty="0" smtClean="0">
                <a:latin typeface="+mn-ea"/>
              </a:rPr>
              <a:t>접속</a:t>
            </a:r>
            <a:r>
              <a:rPr lang="en-US" altLang="ko-KR" sz="1200" dirty="0" smtClean="0">
                <a:latin typeface="+mn-ea"/>
              </a:rPr>
              <a:t>IP]</a:t>
            </a:r>
          </a:p>
          <a:p>
            <a:r>
              <a:rPr lang="en-US" altLang="ko-KR" sz="1200" dirty="0" smtClean="0">
                <a:latin typeface="+mn-ea"/>
              </a:rPr>
              <a:t>Port : 8629</a:t>
            </a:r>
          </a:p>
          <a:p>
            <a:r>
              <a:rPr lang="en-US" altLang="ko-KR" sz="1200" dirty="0" smtClean="0">
                <a:latin typeface="+mn-ea"/>
              </a:rPr>
              <a:t>User : sys</a:t>
            </a:r>
          </a:p>
          <a:p>
            <a:r>
              <a:rPr lang="en-US" altLang="ko-KR" sz="1200" dirty="0" smtClean="0">
                <a:latin typeface="+mn-ea"/>
              </a:rPr>
              <a:t>Password : ******</a:t>
            </a:r>
          </a:p>
          <a:p>
            <a:r>
              <a:rPr lang="en-US" altLang="ko-KR" sz="1200" dirty="0" smtClean="0">
                <a:latin typeface="+mn-ea"/>
              </a:rPr>
              <a:t>DB Name(SID) : </a:t>
            </a:r>
            <a:r>
              <a:rPr lang="en-US" altLang="ko-KR" sz="1200" dirty="0" err="1" smtClean="0">
                <a:latin typeface="+mn-ea"/>
              </a:rPr>
              <a:t>tibero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Database Type : TIBERO_6X</a:t>
            </a:r>
          </a:p>
          <a:p>
            <a:r>
              <a:rPr lang="en-US" altLang="ko-KR" sz="1200" dirty="0" smtClean="0">
                <a:latin typeface="+mn-ea"/>
              </a:rPr>
              <a:t>- Save</a:t>
            </a:r>
          </a:p>
          <a:p>
            <a:r>
              <a:rPr lang="en-US" altLang="ko-KR" sz="1200" dirty="0" smtClean="0">
                <a:latin typeface="+mn-ea"/>
              </a:rPr>
              <a:t>- Test</a:t>
            </a:r>
          </a:p>
          <a:p>
            <a:r>
              <a:rPr lang="en-US" altLang="ko-KR" sz="1200" dirty="0" smtClean="0">
                <a:latin typeface="+mn-ea"/>
              </a:rPr>
              <a:t>Successfully connected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70452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 Admin Tool 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504" y="980728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4) Schema </a:t>
            </a:r>
            <a:r>
              <a:rPr lang="ko-KR" altLang="en-US" sz="1200" b="1" dirty="0" smtClean="0">
                <a:latin typeface="+mn-ea"/>
              </a:rPr>
              <a:t>생성 </a:t>
            </a:r>
            <a:r>
              <a:rPr lang="en-US" altLang="ko-KR" sz="1200" b="1" dirty="0" smtClean="0">
                <a:latin typeface="+mn-ea"/>
              </a:rPr>
              <a:t>(Import </a:t>
            </a:r>
            <a:r>
              <a:rPr lang="ko-KR" altLang="en-US" sz="1200" b="1" dirty="0" smtClean="0">
                <a:latin typeface="+mn-ea"/>
              </a:rPr>
              <a:t>할 대상 </a:t>
            </a:r>
            <a:r>
              <a:rPr lang="en-US" altLang="ko-KR" sz="1200" b="1" dirty="0" smtClean="0">
                <a:latin typeface="+mn-ea"/>
              </a:rPr>
              <a:t>Schema </a:t>
            </a:r>
            <a:r>
              <a:rPr lang="ko-KR" altLang="en-US" sz="1200" b="1" dirty="0" smtClean="0">
                <a:latin typeface="+mn-ea"/>
              </a:rPr>
              <a:t>먼저 생성되어 있어야 함</a:t>
            </a:r>
            <a:r>
              <a:rPr lang="en-US" altLang="ko-KR" sz="1200" b="1" dirty="0" smtClean="0">
                <a:latin typeface="+mn-ea"/>
              </a:rPr>
              <a:t>.)</a:t>
            </a:r>
          </a:p>
          <a:p>
            <a:r>
              <a:rPr lang="en-US" altLang="ko-KR" sz="1200" dirty="0" smtClean="0">
                <a:latin typeface="+mn-ea"/>
              </a:rPr>
              <a:t>- Schema Tree Browser</a:t>
            </a:r>
          </a:p>
          <a:p>
            <a:r>
              <a:rPr lang="en-US" altLang="ko-KR" sz="1200" dirty="0" smtClean="0">
                <a:latin typeface="+mn-ea"/>
              </a:rPr>
              <a:t>- "0. sys@[</a:t>
            </a:r>
            <a:r>
              <a:rPr lang="ko-KR" altLang="en-US" sz="1200" dirty="0" smtClean="0">
                <a:latin typeface="+mn-ea"/>
              </a:rPr>
              <a:t>접속</a:t>
            </a:r>
            <a:r>
              <a:rPr lang="en-US" altLang="ko-KR" sz="1200" dirty="0" smtClean="0">
                <a:latin typeface="+mn-ea"/>
              </a:rPr>
              <a:t>IP]:8629:tibero </a:t>
            </a:r>
            <a:r>
              <a:rPr lang="en-US" altLang="ko-KR" sz="1200" dirty="0" err="1" smtClean="0">
                <a:latin typeface="+mn-ea"/>
              </a:rPr>
              <a:t>nlic</a:t>
            </a:r>
            <a:r>
              <a:rPr lang="en-US" altLang="ko-KR" sz="1200" dirty="0" smtClean="0">
                <a:latin typeface="+mn-ea"/>
              </a:rPr>
              <a:t> TIBERO_5x" </a:t>
            </a:r>
            <a:r>
              <a:rPr lang="ko-KR" altLang="en-US" sz="1200" dirty="0" smtClean="0">
                <a:latin typeface="+mn-ea"/>
              </a:rPr>
              <a:t>커넥션에서 마우스 오른쪽 </a:t>
            </a:r>
            <a:r>
              <a:rPr lang="en-US" altLang="ko-KR" sz="1200" dirty="0" smtClean="0">
                <a:latin typeface="+mn-ea"/>
              </a:rPr>
              <a:t>&gt; Create Schema Object</a:t>
            </a:r>
          </a:p>
          <a:p>
            <a:r>
              <a:rPr lang="en-US" altLang="ko-KR" sz="1200" dirty="0" smtClean="0">
                <a:latin typeface="+mn-ea"/>
              </a:rPr>
              <a:t>- Schema </a:t>
            </a:r>
            <a:r>
              <a:rPr lang="ko-KR" altLang="en-US" sz="1200" dirty="0" smtClean="0">
                <a:latin typeface="+mn-ea"/>
              </a:rPr>
              <a:t>선택 후 </a:t>
            </a:r>
            <a:r>
              <a:rPr lang="en-US" altLang="ko-KR" sz="1200" dirty="0" smtClean="0">
                <a:latin typeface="+mn-ea"/>
              </a:rPr>
              <a:t>OK</a:t>
            </a:r>
          </a:p>
          <a:p>
            <a:r>
              <a:rPr lang="en-US" altLang="ko-KR" sz="1200" dirty="0" smtClean="0">
                <a:latin typeface="+mn-ea"/>
              </a:rPr>
              <a:t>- Info</a:t>
            </a:r>
            <a:r>
              <a:rPr lang="ko-KR" altLang="en-US" sz="1200" dirty="0" smtClean="0">
                <a:latin typeface="+mn-ea"/>
              </a:rPr>
              <a:t>탭</a:t>
            </a:r>
          </a:p>
          <a:p>
            <a:r>
              <a:rPr lang="en-US" altLang="ko-KR" sz="1200" dirty="0" smtClean="0">
                <a:latin typeface="+mn-ea"/>
              </a:rPr>
              <a:t>- User Info</a:t>
            </a:r>
          </a:p>
          <a:p>
            <a:r>
              <a:rPr lang="en-US" altLang="ko-KR" sz="1200" dirty="0" smtClean="0">
                <a:latin typeface="+mn-ea"/>
              </a:rPr>
              <a:t>- User Name : [Schema </a:t>
            </a:r>
            <a:r>
              <a:rPr lang="ko-KR" altLang="en-US" sz="1200" dirty="0" smtClean="0">
                <a:latin typeface="+mn-ea"/>
              </a:rPr>
              <a:t>명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- New Password : [</a:t>
            </a:r>
            <a:r>
              <a:rPr lang="ko-KR" altLang="en-US" sz="1200" dirty="0" smtClean="0">
                <a:latin typeface="+mn-ea"/>
              </a:rPr>
              <a:t>패스워드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- Confirm New Password : [</a:t>
            </a:r>
            <a:r>
              <a:rPr lang="ko-KR" altLang="en-US" sz="1200" dirty="0" smtClean="0">
                <a:latin typeface="+mn-ea"/>
              </a:rPr>
              <a:t>패스워드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- OK </a:t>
            </a:r>
          </a:p>
          <a:p>
            <a:r>
              <a:rPr lang="en-US" altLang="ko-KR" sz="1200" dirty="0" smtClean="0">
                <a:latin typeface="+mn-ea"/>
              </a:rPr>
              <a:t>- User Created.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5. </a:t>
            </a:r>
            <a:r>
              <a:rPr lang="en-US" altLang="ko-KR" sz="1200" b="1" dirty="0" err="1" smtClean="0">
                <a:latin typeface="+mn-ea"/>
              </a:rPr>
              <a:t>Tablespace</a:t>
            </a:r>
            <a:r>
              <a:rPr lang="en-US" altLang="ko-KR" sz="1200" b="1" dirty="0" smtClean="0">
                <a:latin typeface="+mn-ea"/>
              </a:rPr>
              <a:t> </a:t>
            </a:r>
            <a:r>
              <a:rPr lang="ko-KR" altLang="en-US" sz="1200" b="1" dirty="0" smtClean="0">
                <a:latin typeface="+mn-ea"/>
              </a:rPr>
              <a:t>생성 </a:t>
            </a:r>
            <a:r>
              <a:rPr lang="en-US" altLang="ko-KR" sz="1200" b="1" dirty="0" smtClean="0">
                <a:latin typeface="+mn-ea"/>
              </a:rPr>
              <a:t>(Import </a:t>
            </a:r>
            <a:r>
              <a:rPr lang="ko-KR" altLang="en-US" sz="1200" b="1" dirty="0" smtClean="0">
                <a:latin typeface="+mn-ea"/>
              </a:rPr>
              <a:t>할 대상 </a:t>
            </a:r>
            <a:r>
              <a:rPr lang="en-US" altLang="ko-KR" sz="1200" b="1" dirty="0" err="1" smtClean="0">
                <a:latin typeface="+mn-ea"/>
              </a:rPr>
              <a:t>Tablespace</a:t>
            </a:r>
            <a:r>
              <a:rPr lang="en-US" altLang="ko-KR" sz="1200" b="1" dirty="0" smtClean="0">
                <a:latin typeface="+mn-ea"/>
              </a:rPr>
              <a:t> </a:t>
            </a:r>
            <a:r>
              <a:rPr lang="ko-KR" altLang="en-US" sz="1200" b="1" dirty="0" smtClean="0">
                <a:latin typeface="+mn-ea"/>
              </a:rPr>
              <a:t>먼저 생성되어 있어야 함</a:t>
            </a:r>
            <a:r>
              <a:rPr lang="en-US" altLang="ko-KR" sz="1200" b="1" dirty="0" smtClean="0">
                <a:latin typeface="+mn-ea"/>
              </a:rPr>
              <a:t>.)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Tablespace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마우스 오른쪽 </a:t>
            </a:r>
            <a:r>
              <a:rPr lang="en-US" altLang="ko-KR" sz="1200" dirty="0" smtClean="0">
                <a:latin typeface="+mn-ea"/>
              </a:rPr>
              <a:t>&gt; Create - </a:t>
            </a:r>
            <a:r>
              <a:rPr lang="en-US" altLang="ko-KR" sz="1200" dirty="0" err="1" smtClean="0">
                <a:latin typeface="+mn-ea"/>
              </a:rPr>
              <a:t>Tablespace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 Name : [</a:t>
            </a:r>
            <a:r>
              <a:rPr lang="en-US" altLang="ko-KR" sz="1200" dirty="0" err="1" smtClean="0">
                <a:latin typeface="+mn-ea"/>
              </a:rPr>
              <a:t>Tablespace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명</a:t>
            </a:r>
            <a:r>
              <a:rPr lang="en-US" altLang="ko-KR" sz="1200" dirty="0" smtClean="0">
                <a:latin typeface="+mn-ea"/>
              </a:rPr>
              <a:t>] </a:t>
            </a:r>
          </a:p>
          <a:p>
            <a:r>
              <a:rPr lang="en-US" altLang="ko-KR" sz="1200" dirty="0" smtClean="0">
                <a:latin typeface="+mn-ea"/>
              </a:rPr>
              <a:t>- File Specification </a:t>
            </a:r>
            <a:r>
              <a:rPr lang="ko-KR" altLang="en-US" sz="1200" dirty="0" smtClean="0">
                <a:latin typeface="+mn-ea"/>
              </a:rPr>
              <a:t>탭</a:t>
            </a:r>
          </a:p>
          <a:p>
            <a:r>
              <a:rPr lang="en-US" altLang="ko-KR" sz="1200" dirty="0" smtClean="0">
                <a:latin typeface="+mn-ea"/>
              </a:rPr>
              <a:t>- Name : [</a:t>
            </a:r>
            <a:r>
              <a:rPr lang="en-US" altLang="ko-KR" sz="1200" dirty="0" err="1" smtClean="0">
                <a:latin typeface="+mn-ea"/>
              </a:rPr>
              <a:t>Tablespace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파일명</a:t>
            </a:r>
            <a:r>
              <a:rPr lang="en-US" altLang="ko-KR" sz="1200" dirty="0" smtClean="0">
                <a:latin typeface="+mn-ea"/>
              </a:rPr>
              <a:t>] 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Autoextend</a:t>
            </a:r>
            <a:r>
              <a:rPr lang="en-US" altLang="ko-KR" sz="1200" dirty="0" smtClean="0">
                <a:latin typeface="+mn-ea"/>
              </a:rPr>
              <a:t> : check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MaxUnlimit</a:t>
            </a:r>
            <a:r>
              <a:rPr lang="en-US" altLang="ko-KR" sz="1200" dirty="0" smtClean="0">
                <a:latin typeface="+mn-ea"/>
              </a:rPr>
              <a:t> : check</a:t>
            </a:r>
          </a:p>
          <a:p>
            <a:r>
              <a:rPr lang="en-US" altLang="ko-KR" sz="1200" dirty="0" smtClean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Tablespace</a:t>
            </a:r>
            <a:r>
              <a:rPr lang="en-US" altLang="ko-KR" sz="1200" dirty="0" smtClean="0">
                <a:latin typeface="+mn-ea"/>
              </a:rPr>
              <a:t> has been created“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6. Import</a:t>
            </a:r>
          </a:p>
          <a:p>
            <a:r>
              <a:rPr lang="en-US" altLang="ko-KR" sz="1200" dirty="0" smtClean="0">
                <a:latin typeface="+mn-ea"/>
              </a:rPr>
              <a:t>- Tool &gt; Import</a:t>
            </a:r>
          </a:p>
          <a:p>
            <a:r>
              <a:rPr lang="en-US" altLang="ko-KR" sz="1200" dirty="0" smtClean="0">
                <a:latin typeface="+mn-ea"/>
              </a:rPr>
              <a:t>- Import File : import_</a:t>
            </a:r>
            <a:r>
              <a:rPr lang="ko-KR" altLang="en-US" sz="1200" dirty="0" smtClean="0">
                <a:latin typeface="+mn-ea"/>
              </a:rPr>
              <a:t>파일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 err="1" smtClean="0">
                <a:latin typeface="+mn-ea"/>
              </a:rPr>
              <a:t>dat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 Scope : Full DB</a:t>
            </a:r>
          </a:p>
          <a:p>
            <a:r>
              <a:rPr lang="en-US" altLang="ko-KR" sz="1200" dirty="0" smtClean="0">
                <a:latin typeface="+mn-ea"/>
              </a:rPr>
              <a:t>- Import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1"/>
            <a:ext cx="9906001" cy="6858001"/>
          </a:xfrm>
        </p:spPr>
      </p:pic>
      <p:sp>
        <p:nvSpPr>
          <p:cNvPr id="6" name="제목 10"/>
          <p:cNvSpPr txBox="1">
            <a:spLocks/>
          </p:cNvSpPr>
          <p:nvPr/>
        </p:nvSpPr>
        <p:spPr>
          <a:xfrm>
            <a:off x="-1" y="2296750"/>
            <a:ext cx="99290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smtClean="0">
                <a:solidFill>
                  <a:schemeClr val="tx2"/>
                </a:solidFill>
              </a:rPr>
              <a:t>감사합니다</a:t>
            </a:r>
            <a:r>
              <a:rPr lang="en-US" altLang="ko-KR" sz="7200" dirty="0">
                <a:solidFill>
                  <a:schemeClr val="tx2"/>
                </a:solidFill>
              </a:rPr>
              <a:t>!</a:t>
            </a:r>
            <a:endParaRPr lang="ko-KR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설치 버전 및 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버전 및 지원 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S/W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사양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769224"/>
          <a:ext cx="90010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버전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권장사항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Handy </a:t>
                      </a:r>
                      <a:r>
                        <a:rPr lang="ko-KR" altLang="en-US" sz="1000" dirty="0" smtClean="0"/>
                        <a:t>제품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Handy 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5.1.0.04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Directory </a:t>
                      </a:r>
                      <a:r>
                        <a:rPr lang="en-US" altLang="ko-KR" sz="1000" dirty="0" err="1" smtClean="0"/>
                        <a:t>Compoent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2.0.4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기반 솔루션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Tomcat 6</a:t>
                      </a:r>
                      <a:r>
                        <a:rPr lang="en-US" altLang="ko-KR" sz="1000" baseline="0" dirty="0" smtClean="0"/>
                        <a:t> ~ Tomcat9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※Tomcat 9 </a:t>
                      </a:r>
                      <a:r>
                        <a:rPr lang="ko-KR" altLang="en-US" sz="1000" dirty="0" smtClean="0"/>
                        <a:t>환경에서는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WEB-INF/lib/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hsfrmwk-1.1.jar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를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삭제후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실행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JVM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JDK1.6 ~ JDK1.8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Tibero6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UTF-8 </a:t>
                      </a:r>
                      <a:r>
                        <a:rPr lang="ko-KR" altLang="en-US" sz="1000" dirty="0" smtClean="0"/>
                        <a:t>권장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Operating</a:t>
                      </a:r>
                      <a:r>
                        <a:rPr lang="en-US" altLang="ko-KR" sz="1000" baseline="0" dirty="0" smtClean="0"/>
                        <a:t> System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Win32, </a:t>
                      </a:r>
                      <a:r>
                        <a:rPr lang="en-US" altLang="ko-KR" sz="1000" dirty="0" err="1" smtClean="0"/>
                        <a:t>Unix,Linux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520" y="1268760"/>
            <a:ext cx="7996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각 시스템 </a:t>
            </a:r>
            <a:r>
              <a:rPr lang="ko-KR" altLang="en-US" sz="1200" b="1" dirty="0" err="1" smtClean="0"/>
              <a:t>구분별</a:t>
            </a:r>
            <a:r>
              <a:rPr lang="ko-KR" altLang="en-US" sz="1200" b="1" dirty="0" smtClean="0"/>
              <a:t> 버전은 </a:t>
            </a:r>
            <a:r>
              <a:rPr lang="en-US" altLang="ko-KR" sz="1200" b="1" dirty="0" smtClean="0"/>
              <a:t>Guide </a:t>
            </a:r>
            <a:r>
              <a:rPr lang="ko-KR" altLang="en-US" sz="1200" b="1" dirty="0" smtClean="0"/>
              <a:t>작성시 사용된 버전으로 작성함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최종 버전은 변경해서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테스트 후 추가 예정임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설치 폴더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모듈 구조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340768"/>
          <a:ext cx="8712967" cy="339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폴더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or </a:t>
                      </a:r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Client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mxxml6_x64.xml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mxxml6_x86.xml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실제 사용하지 않음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baseline="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기초 데이터 생성을 위한 </a:t>
                      </a:r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외에 범용적으로 사용가능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Directory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en-US" altLang="ko-KR" sz="1000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PAL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생성 </a:t>
                      </a:r>
                      <a:r>
                        <a:rPr lang="en-US" altLang="ko-KR" sz="1000" dirty="0" smtClean="0"/>
                        <a:t>Script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및 테이블스페이스는 사전에 생성해야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Server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directory-web_2.0.4.24.war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pal_5.1.0.04.war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 </a:t>
                      </a:r>
                      <a:r>
                        <a:rPr lang="ko-KR" altLang="en-US" sz="1000" dirty="0" smtClean="0"/>
                        <a:t>배포 모듈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 </a:t>
                      </a:r>
                      <a:r>
                        <a:rPr lang="ko-KR" altLang="en-US" sz="1000" baseline="0" dirty="0" smtClean="0"/>
                        <a:t>는 </a:t>
                      </a:r>
                      <a:r>
                        <a:rPr lang="en-US" altLang="ko-KR" sz="1000" baseline="0" dirty="0" smtClean="0"/>
                        <a:t>Directory-web </a:t>
                      </a:r>
                      <a:r>
                        <a:rPr lang="ko-KR" altLang="en-US" sz="1000" baseline="0" dirty="0" smtClean="0"/>
                        <a:t>및 </a:t>
                      </a:r>
                      <a:r>
                        <a:rPr lang="en-US" altLang="ko-KR" sz="1000" baseline="0" dirty="0" smtClean="0"/>
                        <a:t>PAL </a:t>
                      </a:r>
                      <a:r>
                        <a:rPr lang="ko-KR" altLang="en-US" sz="1000" baseline="0" dirty="0" smtClean="0"/>
                        <a:t>로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개로 구성됨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Template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template.xml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별도의 </a:t>
                      </a:r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관리 폴더를 생성 후</a:t>
                      </a:r>
                      <a:r>
                        <a:rPr lang="en-US" altLang="ko-KR" sz="1000" dirty="0" smtClean="0"/>
                        <a:t>, model </a:t>
                      </a:r>
                      <a:r>
                        <a:rPr lang="ko-KR" altLang="en-US" sz="1000" dirty="0" smtClean="0"/>
                        <a:t>폴더에 복사함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[PAL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관리 폴더</a:t>
                      </a:r>
                      <a:r>
                        <a:rPr lang="en-US" altLang="ko-KR" sz="1000" b="1" baseline="0" dirty="0" smtClean="0"/>
                        <a:t>]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/attach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/license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/member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/model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/report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err="1" smtClean="0"/>
                        <a:t>설치시</a:t>
                      </a:r>
                      <a:r>
                        <a:rPr lang="en-US" altLang="ko-KR" sz="1000" dirty="0" smtClean="0"/>
                        <a:t>, web </a:t>
                      </a:r>
                      <a:r>
                        <a:rPr lang="ko-KR" altLang="en-US" sz="1000" dirty="0" smtClean="0"/>
                        <a:t>모듈과 별도로</a:t>
                      </a:r>
                      <a:r>
                        <a:rPr lang="en-US" altLang="ko-KR" sz="1000" dirty="0" smtClean="0"/>
                        <a:t>, 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설치용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폴더를 구성함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사전 설치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사전 설치 사항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340768"/>
          <a:ext cx="871296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제품명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 사항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Tibero6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UTF8 </a:t>
                      </a:r>
                      <a:r>
                        <a:rPr lang="ko-KR" altLang="en-US" sz="1000" dirty="0" smtClean="0"/>
                        <a:t>로 설정함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영어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한국어 외 다국어 </a:t>
                      </a:r>
                      <a:r>
                        <a:rPr lang="ko-KR" altLang="en-US" sz="1000" dirty="0" err="1" smtClean="0"/>
                        <a:t>설정시</a:t>
                      </a:r>
                      <a:r>
                        <a:rPr lang="ko-KR" altLang="en-US" sz="1000" dirty="0" smtClean="0"/>
                        <a:t> 필요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44488" y="229796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Database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사전 작업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32520" y="2780928"/>
          <a:ext cx="8712967" cy="287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1440160"/>
                <a:gridCol w="4824536"/>
                <a:gridCol w="19442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TASK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(</a:t>
                      </a:r>
                      <a:r>
                        <a:rPr lang="ko-KR" altLang="en-US" sz="1000" b="1" dirty="0" smtClean="0"/>
                        <a:t>예시</a:t>
                      </a:r>
                      <a:r>
                        <a:rPr lang="en-US" altLang="ko-KR" sz="1000" b="1" dirty="0" smtClean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 CREATE TABLESPACE </a:t>
                      </a:r>
                      <a:r>
                        <a:rPr lang="en-US" altLang="ko-KR" sz="1000" b="1" dirty="0" smtClean="0"/>
                        <a:t>PAL_DATA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DATAFILE 'PAL_DATA.DBF' SIZE 200M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	AUTOEXTEND ON NEXT 100M MAXSIZE UNLIMITED DEFAULT STORAGE(INITIAL 10M NEXT 10M PCTINCREASE 0);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 </a:t>
                      </a:r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</a:t>
                      </a:r>
                      <a:r>
                        <a:rPr lang="en-US" altLang="ko-KR" sz="1000" b="1" dirty="0" smtClean="0"/>
                        <a:t>TEMPORARY</a:t>
                      </a:r>
                      <a:r>
                        <a:rPr lang="en-US" altLang="ko-KR" sz="1000" dirty="0" smtClean="0"/>
                        <a:t> TABLESPACE </a:t>
                      </a:r>
                      <a:r>
                        <a:rPr lang="en-US" altLang="ko-KR" sz="1000" b="1" dirty="0" smtClean="0"/>
                        <a:t>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TEMPFILE 'PAL_TEMP.DBF' SIZE 200M REUSE;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USER </a:t>
                      </a:r>
                      <a:r>
                        <a:rPr lang="en-US" altLang="ko-KR" sz="1000" b="1" dirty="0" smtClean="0"/>
                        <a:t>pal</a:t>
                      </a:r>
                      <a:r>
                        <a:rPr lang="en-US" altLang="ko-KR" sz="1000" dirty="0" smtClean="0"/>
                        <a:t> IDENTIFIED BY </a:t>
                      </a:r>
                      <a:r>
                        <a:rPr lang="en-US" altLang="ko-KR" sz="1000" b="1" dirty="0" smtClean="0"/>
                        <a:t>pal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DEFAULT TABLESPACE PAL_DATA  TEMPORARY TABLESPACE 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profile default;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GRANT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"CONNECT"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"RESOURCE"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create view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unlimited </a:t>
                      </a:r>
                      <a:r>
                        <a:rPr lang="en-US" altLang="ko-KR" sz="1000" dirty="0" err="1" smtClean="0"/>
                        <a:t>tablespace</a:t>
                      </a:r>
                      <a:r>
                        <a:rPr lang="en-US" altLang="ko-KR" sz="1000" dirty="0" smtClean="0"/>
                        <a:t>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ALTER USER pal DEFAULT ROLE ALL;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358484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800200"/>
                <a:gridCol w="864096"/>
                <a:gridCol w="2160241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구성 요소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</a:t>
                      </a:r>
                      <a:r>
                        <a:rPr lang="ko-KR" altLang="en-US" sz="1000" b="1" dirty="0" smtClean="0"/>
                        <a:t>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파일 포맷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수행명령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Componet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01_alltable.sql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SQL&gt;@01_alltable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Oracle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과 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Directory DB Script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가 동일하여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DB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설치는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Oracle </a:t>
                      </a:r>
                      <a:r>
                        <a:rPr lang="ko-KR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디렉토리에서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진행합니다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02_initdata,sql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</a:t>
                      </a:r>
                      <a:r>
                        <a:rPr lang="en-US" altLang="ko-KR" sz="1000" dirty="0" smtClean="0"/>
                        <a:t>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SQL&gt;@02_initdata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Oracle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과 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Directory DB Script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가 동일하여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DB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설치는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Oracle </a:t>
                      </a:r>
                      <a:r>
                        <a:rPr lang="ko-KR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디렉토리에서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진행합니다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create_pal_table.bat </a:t>
                      </a:r>
                      <a:r>
                        <a:rPr lang="ko-KR" altLang="en-US" sz="1000" dirty="0" smtClean="0"/>
                        <a:t>을 실행하면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아래 </a:t>
                      </a:r>
                      <a:r>
                        <a:rPr lang="en-US" altLang="ko-KR" sz="1000" dirty="0" smtClean="0"/>
                        <a:t>SQL </a:t>
                      </a:r>
                      <a:r>
                        <a:rPr lang="ko-KR" altLang="en-US" sz="1000" dirty="0" smtClean="0"/>
                        <a:t>이 수행됨</a:t>
                      </a:r>
                      <a:endParaRPr lang="en-US" altLang="ko-KR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create_pal_seq.sql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create_pal_sp.sql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create_pal_data.sql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create_pal_view_statistics.sql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r>
                        <a:rPr lang="en-US" altLang="ko-K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en-US" altLang="ko-KR" sz="105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PAL_Home</a:t>
                      </a:r>
                      <a:r>
                        <a:rPr lang="en-US" altLang="ko-K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%/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DB/PAL/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tibero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$&gt;create_pal</a:t>
                      </a:r>
                      <a:r>
                        <a:rPr lang="en-US" altLang="ko-KR" sz="1000" baseline="0" dirty="0" smtClean="0"/>
                        <a:t>_table.bat pal </a:t>
                      </a:r>
                      <a:r>
                        <a:rPr lang="en-US" altLang="ko-KR" sz="1000" baseline="0" dirty="0" err="1" smtClean="0"/>
                        <a:t>pal</a:t>
                      </a:r>
                      <a:r>
                        <a:rPr lang="en-US" altLang="ko-KR" sz="1000" baseline="0" dirty="0" smtClean="0"/>
                        <a:t>  [SID </a:t>
                      </a:r>
                      <a:r>
                        <a:rPr lang="ko-KR" altLang="en-US" sz="1000" baseline="0" dirty="0" smtClean="0"/>
                        <a:t>명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다국어가 있는 경우</a:t>
                      </a:r>
                      <a:r>
                        <a:rPr lang="en-US" altLang="ko-KR" sz="1000" dirty="0" smtClean="0"/>
                        <a:t>, 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</a:rPr>
                        <a:t>TB_NLS_LANG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을 파일 포맷과 일치해서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</a:rPr>
                        <a:t>UTF8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 설정해서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</a:t>
                      </a:r>
                      <a:r>
                        <a:rPr lang="en-US" altLang="ko-KR" sz="1000" baseline="0" dirty="0" smtClean="0"/>
                        <a:t>SQL </a:t>
                      </a:r>
                      <a:r>
                        <a:rPr lang="ko-KR" altLang="en-US" sz="1000" baseline="0" dirty="0" smtClean="0"/>
                        <a:t>을 수행함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WIN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서버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: [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고급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][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관리도구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]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에서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TB_NLS_LANG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설정을 지정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Unix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서버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: .profile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에서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TB_NLS_LANG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을 설정</a:t>
                      </a:r>
                      <a:endParaRPr lang="en-US" altLang="ko-KR" sz="1000" baseline="0" dirty="0" smtClean="0"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※ </a:t>
                      </a:r>
                      <a:r>
                        <a:rPr lang="ko-KR" altLang="en-US" sz="1000" baseline="0" dirty="0" err="1" smtClean="0">
                          <a:sym typeface="Wingdings" pitchFamily="2" charset="2"/>
                        </a:rPr>
                        <a:t>오라클의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설정이 </a:t>
                      </a:r>
                      <a:r>
                        <a:rPr lang="en-US" altLang="ko-KR" sz="1000" baseline="0" dirty="0" err="1" smtClean="0">
                          <a:sym typeface="Wingdings" pitchFamily="2" charset="2"/>
                        </a:rPr>
                        <a:t>Tibero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는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TS_NLS_LANG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임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Script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수행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Data Import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코드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44488" y="3212976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개선 과제 테이블 </a:t>
            </a:r>
            <a:r>
              <a:rPr kumimoji="0" lang="en-US" altLang="ko-KR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 Import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 </a:t>
            </a:r>
            <a:r>
              <a:rPr lang="en-US" altLang="ko-KR" dirty="0" smtClean="0"/>
              <a:t>palimp.bat “{database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tibero</a:t>
            </a:r>
            <a:r>
              <a:rPr lang="en-US" altLang="ko-KR" dirty="0" smtClean="0"/>
              <a:t>/improve.xml"   "d:/Dataimport/bin/imp.log" N</a:t>
            </a:r>
            <a:endParaRPr lang="ko-KR" altLang="ko-KR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4488" y="371703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표준 템플릿 데이터 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tibero</a:t>
            </a:r>
            <a:r>
              <a:rPr lang="en-US" altLang="ko-KR" dirty="0" smtClean="0"/>
              <a:t>/masterdata.xml" "d:/Dataimport/bin/imp.log" N</a:t>
            </a:r>
            <a:endParaRPr lang="en-US" altLang="ko-KR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44488" y="4242178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용어 관리 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tibero/</a:t>
            </a:r>
            <a:r>
              <a:rPr lang="en-US" altLang="ko-KR" dirty="0" smtClean="0"/>
              <a:t>termclass.xml" "d:/Dataimport/bin/imp.log" N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496" y="1340768"/>
            <a:ext cx="42641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200" dirty="0" smtClean="0">
                <a:latin typeface="+mn-ea"/>
              </a:rPr>
              <a:t>palimp.bat </a:t>
            </a:r>
            <a:r>
              <a:rPr lang="ko-KR" altLang="en-US" sz="1200" dirty="0" smtClean="0">
                <a:latin typeface="+mn-ea"/>
              </a:rPr>
              <a:t>수정사항</a:t>
            </a:r>
            <a:endParaRPr lang="en-US" altLang="ko-KR" sz="1200" dirty="0" smtClean="0">
              <a:latin typeface="+mn-ea"/>
            </a:endParaRPr>
          </a:p>
          <a:p>
            <a:pPr marL="800100" lvl="1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 </a:t>
            </a:r>
            <a:r>
              <a:rPr lang="en-US" altLang="ko-KR" sz="1200" dirty="0" err="1" smtClean="0">
                <a:latin typeface="+mn-ea"/>
                <a:sym typeface="Wingdings" pitchFamily="2" charset="2"/>
              </a:rPr>
              <a:t>classpath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확인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(</a:t>
            </a:r>
            <a:r>
              <a:rPr lang="en-US" altLang="ko-KR" sz="1200" dirty="0" err="1" smtClean="0">
                <a:latin typeface="+mn-ea"/>
                <a:sym typeface="Wingdings" pitchFamily="2" charset="2"/>
              </a:rPr>
              <a:t>Tibero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인 경우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, tibero6.jar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로 필요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)</a:t>
            </a:r>
          </a:p>
          <a:p>
            <a:pPr marL="342900" indent="-342900">
              <a:buAutoNum type="arabicParenR" startAt="2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improve.xml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  	   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>
              <a:buAutoNum type="arabicParenR" startAt="3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masterdata.xml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800100" lvl="1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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>
              <a:buAutoNum type="arabicParenR" startAt="4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termclass.xml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        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PAL </a:t>
            </a:r>
            <a:r>
              <a:rPr lang="ko-KR" altLang="en-US" dirty="0" smtClean="0"/>
              <a:t>시스템 폴더 생성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2160240"/>
                <a:gridCol w="1512169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폴더명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WAS </a:t>
                      </a:r>
                      <a:r>
                        <a:rPr lang="ko-KR" altLang="en-US" sz="1000" b="1" dirty="0" smtClean="0"/>
                        <a:t>관련 설정 파일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en-US" altLang="ko-KR" sz="1000" b="1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CD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있는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‘Template’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내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‘template.xml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파일을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위에서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생성한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/member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pal.member.filepath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/attach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/report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접근할 시스템 폴더를 생성 합니다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46647</TotalTime>
  <Words>1295</Words>
  <Application>Microsoft Office PowerPoint</Application>
  <PresentationFormat>A4 용지(210x297mm)</PresentationFormat>
  <Paragraphs>495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테마</vt:lpstr>
      <vt:lpstr>1_Office 테마</vt:lpstr>
      <vt:lpstr>Handy PAL 설치 Guide (For Tibero) Ver. 5.0</vt:lpstr>
      <vt:lpstr>슬라이드 2</vt:lpstr>
      <vt:lpstr>1.1 PAL 설치 버전 및 사양</vt:lpstr>
      <vt:lpstr>1.2 설치 폴더 구조</vt:lpstr>
      <vt:lpstr>1.3 사전 설치 작업</vt:lpstr>
      <vt:lpstr>슬라이드 6</vt:lpstr>
      <vt:lpstr>2.1 DB Schema 설치</vt:lpstr>
      <vt:lpstr>2.2 코드 Data Import</vt:lpstr>
      <vt:lpstr>2.3 PAL 시스템 폴더 생성</vt:lpstr>
      <vt:lpstr>2.4 Web 모듈 설치</vt:lpstr>
      <vt:lpstr>슬라이드 11</vt:lpstr>
      <vt:lpstr>3.1 Directory-Web 설정</vt:lpstr>
      <vt:lpstr>3.2 PAL Configuration 설정</vt:lpstr>
      <vt:lpstr>3.2 PAL Configuration 설정</vt:lpstr>
      <vt:lpstr>3.2 PAL Configuration 설정</vt:lpstr>
      <vt:lpstr>3.3 Web.xml 설정(Tibero 인 경우 추가)</vt:lpstr>
      <vt:lpstr>3.3 기타 기능 설정</vt:lpstr>
      <vt:lpstr>3.3 기타 기능 설정</vt:lpstr>
      <vt:lpstr>3.3 Tibero Admin Tool (1)</vt:lpstr>
      <vt:lpstr>3.3 Tibero Admin Tool (2)</vt:lpstr>
      <vt:lpstr>슬라이드 21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HandyPS</cp:lastModifiedBy>
  <cp:revision>3890</cp:revision>
  <cp:lastPrinted>2013-12-11T05:58:45Z</cp:lastPrinted>
  <dcterms:created xsi:type="dcterms:W3CDTF">2009-07-06T04:43:43Z</dcterms:created>
  <dcterms:modified xsi:type="dcterms:W3CDTF">2019-01-14T01:44:13Z</dcterms:modified>
</cp:coreProperties>
</file>