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14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58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Visual: UML Insight logo or simplified class diagram graphic.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Visual: Clean, readable text layout. Ensure consistent citation style (e.g., APA). Italicize journal/book titles.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Visual: Consider a small diagram contrasting poor vs. ideal coupling/cohesion designs next to or below the table if space allows.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Visual: A simple flowchart of objectives or a mockup screenshot highlighting key UI elements related to these objectives.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Visual: A high-level architecture diagram. A key screenshot from the demo video showcasing the graph and metric panel.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Visual: A DSRP model diagram. The timeline can be a Gantt chart snippet if available, or the table suffices.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Table content derived and refined from 'limi1.png' and general project understanding. This slide focuses on identifying the limitations.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Table content derived from 'limi2.png' (solutions part) and logical responses to limitations. This details how challenges are/will be addressed.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Visual: A compelling infographic summarizing UML Insight’s key benefits and its potential impact could be effective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Have backup slides ready for anticipated technical questions or deeper dives into specific features/metrics.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700" y="484187"/>
            <a:ext cx="7772400" cy="1470025"/>
          </a:xfrm>
        </p:spPr>
        <p:txBody>
          <a:bodyPr/>
          <a:lstStyle/>
          <a:p>
            <a:r>
              <a:rPr dirty="0"/>
              <a:t>UML Insight: Visualizing &amp; Optimizing UML Class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Enhancing Software Design with Real-Time Coupling &amp; Cohesion Analysis</a:t>
            </a:r>
          </a:p>
          <a:p>
            <a:r>
              <a:rPr dirty="0"/>
              <a:t>Presenter: Joel Blenman, Student ID: 500000906</a:t>
            </a:r>
          </a:p>
          <a:p>
            <a:r>
              <a:rPr dirty="0"/>
              <a:t>Course: Major Research Project (COMP3495)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spcAft>
                <a:spcPts val="400"/>
              </a:spcAft>
              <a:defRPr sz="1200"/>
            </a:pPr>
            <a:r>
              <a:t>Chidamber, S. R., &amp; Kemerer, C. F. (1994). A metrics suite for object oriented design. *IEEE Transactions on Software Engineering, 20*(6), 476-493.</a:t>
            </a:r>
          </a:p>
          <a:p>
            <a:pPr>
              <a:spcAft>
                <a:spcPts val="400"/>
              </a:spcAft>
              <a:defRPr sz="1200"/>
            </a:pPr>
            <a:r>
              <a:t>Eder, J., &amp; Schrefl, M. (1995). Coupling and Cohesion in Object-Oriented Systems. *CiteSeer*.</a:t>
            </a:r>
          </a:p>
          <a:p>
            <a:pPr>
              <a:spcAft>
                <a:spcPts val="400"/>
              </a:spcAft>
              <a:defRPr sz="1200"/>
            </a:pPr>
            <a:r>
              <a:t>Martin, R. C. (2003). *Agile Software Development, Principles, Patterns, and Practices*. Prentice Hall.</a:t>
            </a:r>
          </a:p>
          <a:p>
            <a:pPr>
              <a:spcAft>
                <a:spcPts val="400"/>
              </a:spcAft>
              <a:defRPr sz="1200"/>
            </a:pPr>
            <a:r>
              <a:t>Peffers, K., Tuunanen, T., Rothenberger, M. A., &amp; Chatterjee, S. (2007). The Design Science Research Process: A Model for Producing and Presenting Information Systems Research. *Journal of Management Information Systems, 24*(3), 45-77.</a:t>
            </a:r>
          </a:p>
          <a:p>
            <a:pPr>
              <a:spcAft>
                <a:spcPts val="400"/>
              </a:spcAft>
              <a:defRPr sz="1200"/>
            </a:pPr>
            <a:r>
              <a:t>Perdana, A., Robb, A., &amp; Rohde, F. (2018). Does visualization matter?: The role of interactive data visualization to make sense of information. *Australasian Journal of Information Systems, 22*.</a:t>
            </a:r>
          </a:p>
          <a:p>
            <a:pPr>
              <a:spcAft>
                <a:spcPts val="400"/>
              </a:spcAft>
              <a:defRPr sz="1200"/>
            </a:pPr>
            <a:r>
              <a:t>Wüst, J. (2021). SDMetrics - The Design Quality Metrics Tool for UML Models. *sdmetrics.com*.</a:t>
            </a:r>
          </a:p>
          <a:p>
            <a:pPr>
              <a:spcAft>
                <a:spcPts val="400"/>
              </a:spcAft>
              <a:defRPr sz="1200"/>
            </a:pPr>
            <a:r>
              <a:t>SDMetrics User Manual &amp; Design Rules Appendix (various versions). (For specific metric definitions).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Challenge: Early Design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Key Area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Details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The Problem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Early software design quality assessment is difficult, impacting system reliability, maintainability, and project costs.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Impact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Poor coupling/cohesion ↑ risks: costly failures (critical systems), late flaw detection (waterfall projects).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Identified Gap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Few interactive, real-time feedback tools for UML class diagrams during design; most are post-design static analyzers.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Regional Opportunity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Innovate in the Caribbean with an interactive UML tool for local developers and students.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UML Insight: Our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Category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Objective Description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Overall Goal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Enable real-time analysis &amp; optimization of UML class diagrams via metrics (coupling, cohesion) and interactive design.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Core Functionality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- Interactive UML visualization.</a:t>
                      </a:r>
                    </a:p>
                    <a:p>
                      <a:pPr algn="l">
                        <a:defRPr sz="1400"/>
                      </a:pPr>
                      <a:r>
                        <a:t>- Real-time metric updates (e.g., Dep-Out, CAMC).</a:t>
                      </a:r>
                    </a:p>
                    <a:p>
                      <a:pPr algn="l">
                        <a:defRPr sz="1400"/>
                      </a:pPr>
                      <a:r>
                        <a:t>- Actionable rule-based &amp; AI recommendations.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Usability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- Accessible to students and professionals.</a:t>
                      </a:r>
                    </a:p>
                    <a:p>
                      <a:pPr algn="l">
                        <a:defRPr sz="1400"/>
                      </a:pPr>
                      <a:r>
                        <a:t>- Supports XMI upload for UML class diagrams.</a:t>
                      </a:r>
                    </a:p>
                    <a:p>
                      <a:pPr algn="l">
                        <a:defRPr sz="1400"/>
                      </a:pPr>
                      <a:r>
                        <a:t>- (Future) Dynamic XML editing for design adjustments.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Target Audience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Software engineering students, educators, and professional developers/architects using UML.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r>
              <a:rPr dirty="0"/>
              <a:t>UML Insight: Design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333903"/>
              </p:ext>
            </p:extLst>
          </p:nvPr>
        </p:nvGraphicFramePr>
        <p:xfrm>
          <a:off x="457200" y="927290"/>
          <a:ext cx="8229600" cy="583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0704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Component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 dirty="0"/>
                    </a:p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rPr dirty="0"/>
                        <a:t>Description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704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Artifact Name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UML Insight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704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Type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Desktop tool for UML class diagram analysis &amp; optimization.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704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Core Architecture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- Back-End (Java/Spring Boot): XMI parsing, SDMetrics, AI logic.</a:t>
                      </a:r>
                    </a:p>
                    <a:p>
                      <a:pPr algn="l">
                        <a:defRPr sz="1400"/>
                      </a:pPr>
                      <a:r>
                        <a:t>- Front-End (Electron/React/D3.js): Cross-platform UI, interactive graph visualization.</a:t>
                      </a:r>
                    </a:p>
                    <a:p>
                      <a:pPr algn="l">
                        <a:defRPr sz="1400"/>
                      </a:pPr>
                      <a:r>
                        <a:t>- Real-Time Link: WebSockets for instant communication.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0704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Key Features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 dirty="0"/>
                    </a:p>
                    <a:p>
                      <a:pPr algn="l">
                        <a:defRPr sz="1400"/>
                      </a:pPr>
                      <a:r>
                        <a:rPr dirty="0"/>
                        <a:t>- Interactive Graph: Visualizes classes, relationships; highlights issues.</a:t>
                      </a:r>
                    </a:p>
                    <a:p>
                      <a:pPr algn="l">
                        <a:defRPr sz="1400"/>
                      </a:pPr>
                      <a:r>
                        <a:rPr dirty="0"/>
                        <a:t>- Metric Display: Key metrics (Dep-Out, CAMC) with quality indicators.</a:t>
                      </a:r>
                    </a:p>
                    <a:p>
                      <a:pPr algn="l">
                        <a:defRPr sz="1400"/>
                      </a:pPr>
                      <a:r>
                        <a:rPr dirty="0"/>
                        <a:t>- Rule-Based Recommendations: Basic suggestions from metric thresholds.</a:t>
                      </a:r>
                    </a:p>
                    <a:p>
                      <a:pPr algn="l">
                        <a:defRPr sz="1400"/>
                      </a:pPr>
                      <a:r>
                        <a:rPr dirty="0"/>
                        <a:t>- AI-Powered Recommendations: Context-aware design suggestions.</a:t>
                      </a:r>
                    </a:p>
                    <a:p>
                      <a:pPr algn="l">
                        <a:defRPr sz="1400"/>
                      </a:pPr>
                      <a:r>
                        <a:rPr dirty="0"/>
                        <a:t>- XMI File Upload &amp; Visual Filters.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188720"/>
          <a:ext cx="859536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11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  <a:p>
                      <a:pPr algn="ctr">
                        <a:defRPr sz="1300" b="1">
                          <a:solidFill>
                            <a:srgbClr val="FFFFFF"/>
                          </a:solidFill>
                        </a:defRPr>
                      </a:pPr>
                      <a:r>
                        <a:t>DSRP Step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  <a:p>
                      <a:pPr algn="ctr">
                        <a:defRPr sz="1300" b="1">
                          <a:solidFill>
                            <a:srgbClr val="FFFFFF"/>
                          </a:solidFill>
                        </a:defRPr>
                      </a:pPr>
                      <a:r>
                        <a:t>Application in UML Insight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100" b="1"/>
                      </a:pPr>
                      <a:r>
                        <a:t>1. Problem ID &amp; Motivation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100"/>
                      </a:pPr>
                      <a:r>
                        <a:t>Identified need for interactive UML analysis tool, noting Caribbean gap.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100" b="1"/>
                      </a:pPr>
                      <a:r>
                        <a:t>2. Define Objectives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100"/>
                      </a:pPr>
                      <a:r>
                        <a:t>Set goals: real-time metrics, interactive visualization, actionable advice, usability for students/pros.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100" b="1"/>
                      </a:pPr>
                      <a:r>
                        <a:t>3. Design &amp; Development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100"/>
                      </a:pPr>
                      <a:r>
                        <a:t>Architected &amp; developed tool (Java backend/SDMetrics, Electron/React frontend).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100" b="1"/>
                      </a:pPr>
                      <a:r>
                        <a:t>4. Demonstration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100"/>
                      </a:pPr>
                      <a:r>
                        <a:t>Created working prototype, showcased via practical use cases in demo video.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11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100" b="1"/>
                      </a:pPr>
                      <a:r>
                        <a:t>5. Evaluation (Planned)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100"/>
                      </a:pPr>
                      <a:r>
                        <a:t>Initial usability inferred. Planned: Formal usability testing, metric validation, recommendation assessment.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014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100" b="1"/>
                      </a:pPr>
                      <a:r>
                        <a:t>6. Communication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100"/>
                      </a:pPr>
                      <a:r>
                        <a:t>This presentation, project proposal, final report. Dissemination of findings.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4320" y="4206240"/>
            <a:ext cx="85953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1400" b="1"/>
            </a:pPr>
            <a:r>
              <a:t>Project Timeline Overview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" y="4480560"/>
          <a:ext cx="859536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  <a:p>
                      <a:pPr algn="ctr">
                        <a:defRPr sz="1300" b="1">
                          <a:solidFill>
                            <a:srgbClr val="FFFFFF"/>
                          </a:solidFill>
                        </a:defRPr>
                      </a:pPr>
                      <a:r>
                        <a:t>Project Phase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  <a:p>
                      <a:pPr algn="ctr">
                        <a:defRPr sz="1300" b="1">
                          <a:solidFill>
                            <a:srgbClr val="FFFFFF"/>
                          </a:solidFill>
                        </a:defRPr>
                      </a:pPr>
                      <a:r>
                        <a:t>Duration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  <a:p>
                      <a:pPr algn="ctr">
                        <a:defRPr sz="1300" b="1">
                          <a:solidFill>
                            <a:srgbClr val="FFFFFF"/>
                          </a:solidFill>
                        </a:defRPr>
                      </a:pPr>
                      <a:r>
                        <a:t>Key Activities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100" b="1"/>
                      </a:pPr>
                      <a:r>
                        <a:t>Phase 1: Foundation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100"/>
                      </a:pPr>
                      <a:r>
                        <a:t>Wks 1-4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100"/>
                      </a:pPr>
                      <a:r>
                        <a:t>Lit review, reqs, DSRP, SDMetrics, conceptual design, initial prototyping.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100" b="1"/>
                      </a:pPr>
                      <a:r>
                        <a:t>Phase 2: Development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100"/>
                      </a:pPr>
                      <a:r>
                        <a:t>Wks 5-9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100"/>
                      </a:pPr>
                      <a:r>
                        <a:t>Backend (XMI, metrics), Frontend (graph, UI), WebSocket, AI dev.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100" b="1"/>
                      </a:pPr>
                      <a:r>
                        <a:t>Phase 3: Refinement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100"/>
                      </a:pPr>
                      <a:r>
                        <a:t>Wks 10-11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100"/>
                      </a:pPr>
                      <a:r>
                        <a:t>Testing, feedback, bug fixing, docs, presentation prep.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80160"/>
          <a:ext cx="8229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0704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Description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704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XMI/UML Scope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- Primarily structural; lacks deep dynamic behavior insights.</a:t>
                      </a:r>
                    </a:p>
                    <a:p>
                      <a:pPr algn="l">
                        <a:defRPr sz="1400"/>
                      </a:pPr>
                      <a:r>
                        <a:t>- SDMetrics is comprehensive; custom metrics need extension.</a:t>
                      </a:r>
                    </a:p>
                    <a:p>
                      <a:pPr algn="l">
                        <a:defRPr sz="1400"/>
                      </a:pPr>
                      <a:r>
                        <a:t>- Inconsistent XMI exports can pose parsing challenges.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704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Performance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- Potential bottlenecks with extremely large UML models.</a:t>
                      </a:r>
                    </a:p>
                    <a:p>
                      <a:pPr algn="l">
                        <a:defRPr sz="1400"/>
                      </a:pPr>
                      <a:r>
                        <a:t>- Complex AI might cause minor recommendation delays.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704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Visualization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- Current graph layout effective; dense diagrams could benefit from advanced algorithms.</a:t>
                      </a:r>
                    </a:p>
                    <a:p>
                      <a:pPr algn="l">
                        <a:defRPr sz="1400"/>
                      </a:pPr>
                      <a:r>
                        <a:t>- Focus is class/package; method-level detail is future work.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0704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Refactoring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- Automated refactoring ('Refactor' button) not yet implemented.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Addressing Limitations (Implemented &amp; Planned)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80160"/>
          <a:ext cx="8229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0704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Limitation Area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Solutions &amp; Mitigations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704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XMI/UML Scope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- (Planned) Sequence diagram analysis for dynamic behavior.</a:t>
                      </a:r>
                    </a:p>
                    <a:p>
                      <a:pPr algn="l">
                        <a:defRPr sz="1400"/>
                      </a:pPr>
                      <a:r>
                        <a:t>- Leveraged SDMetrics extensibility; custom metric files updatable.</a:t>
                      </a:r>
                    </a:p>
                    <a:p>
                      <a:pPr algn="l">
                        <a:defRPr sz="1400"/>
                      </a:pPr>
                      <a:r>
                        <a:t>- Focused on common XMI standards; (Planned) Adapters.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704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Performance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- Client-server offloads processing; Efficient data structures.</a:t>
                      </a:r>
                    </a:p>
                    <a:p>
                      <a:pPr algn="l">
                        <a:defRPr sz="1400"/>
                      </a:pPr>
                      <a:r>
                        <a:t>- (Planned) Further optimizations, lazy loading, AI caching.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0704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Visualization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- (Implemented) Standard force-directed layout.</a:t>
                      </a:r>
                    </a:p>
                    <a:p>
                      <a:pPr algn="l">
                        <a:defRPr sz="1400"/>
                      </a:pPr>
                      <a:r>
                        <a:t>- (Planned) Hierarchical/circular layouts; filtering/search, method-level detail.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0704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Refactoring Scope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- (Planned) Phased: refactoring scripts/IDE suggestions, then simple direct XMI modification.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80160"/>
          <a:ext cx="8229600" cy="531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4128"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Aspect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  <a:p>
                      <a:pPr algn="ctr"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Details</a:t>
                      </a:r>
                    </a:p>
                  </a:txBody>
                  <a:tcPr marL="45720" marR="45720"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Contribution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UML Insight: A novel tool for real-time UML optimization using interactive analysis, SDMetrics, and AI-driven recommendations.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Key Achievements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- Interactive UML visualization &amp; real-time metric updates.</a:t>
                      </a:r>
                    </a:p>
                    <a:p>
                      <a:pPr algn="l">
                        <a:defRPr sz="1400"/>
                      </a:pPr>
                      <a:r>
                        <a:t>- Actionable AI/rule-based advice.</a:t>
                      </a:r>
                    </a:p>
                    <a:p>
                      <a:pPr algn="l">
                        <a:defRPr sz="1400"/>
                      </a:pPr>
                      <a:r>
                        <a:t>- User-friendly for students &amp; professionals; XMI import.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Regional Impact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Pioneers an innovative tool for Caribbean software development education and practice.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128">
                <a:tc>
                  <a:txBody>
                    <a:bodyPr/>
                    <a:lstStyle/>
                    <a:p>
                      <a:pPr algn="l">
                        <a:defRPr b="1"/>
                      </a:pPr>
                      <a:endParaRPr/>
                    </a:p>
                    <a:p>
                      <a:pPr algn="l">
                        <a:defRPr sz="1400" b="1"/>
                      </a:pPr>
                      <a:r>
                        <a:t>Future Work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l"/>
                      <a:endParaRPr/>
                    </a:p>
                    <a:p>
                      <a:pPr algn="l">
                        <a:defRPr sz="1400"/>
                      </a:pPr>
                      <a:r>
                        <a:t>- Educational &amp; professional utility enhancement.</a:t>
                      </a:r>
                    </a:p>
                    <a:p>
                      <a:pPr algn="l">
                        <a:defRPr sz="1400"/>
                      </a:pPr>
                      <a:r>
                        <a:t>- Scalability, automated refactoring, IDE integration.</a:t>
                      </a:r>
                    </a:p>
                    <a:p>
                      <a:pPr algn="l">
                        <a:defRPr sz="1400"/>
                      </a:pPr>
                      <a:r>
                        <a:t>- Advanced AI/ML for predictive quality; empirical studies.</a:t>
                      </a:r>
                    </a:p>
                    <a:p>
                      <a:pPr algn="l">
                        <a:defRPr sz="1400"/>
                      </a:pPr>
                      <a:r>
                        <a:t>- Potential open-source or commercial offering.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1400" i="1"/>
            </a:pPr>
            <a:r>
              <a:t>Call to Action: We welcome feedback, collaborations for further development, and opportunities for empirical studies to enhance UML Insight.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22860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3200"/>
            </a:pPr>
            <a:r>
              <a:t>Thank You!</a:t>
            </a:r>
            <a:br/>
            <a:r>
              <a:t>Questions about UML Insight?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1324</Words>
  <Application>Microsoft Office PowerPoint</Application>
  <PresentationFormat>On-screen Show (4:3)</PresentationFormat>
  <Paragraphs>232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UML Insight: Visualizing &amp; Optimizing UML Class Diagrams</vt:lpstr>
      <vt:lpstr>The Challenge: Early Design Quality</vt:lpstr>
      <vt:lpstr>UML Insight: Our Objectives</vt:lpstr>
      <vt:lpstr>UML Insight: Design &amp; Features</vt:lpstr>
      <vt:lpstr>Methodology &amp; Timeline</vt:lpstr>
      <vt:lpstr>Current Limitations</vt:lpstr>
      <vt:lpstr>Addressing Limitations (Implemented &amp; Planned)</vt:lpstr>
      <vt:lpstr>Conclusion &amp; Future Directions</vt:lpstr>
      <vt:lpstr>Q&amp;A</vt:lpstr>
      <vt:lpstr>Key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UML Insight: Visualizing &amp; Optimizing UML Class Diagrams</dc:title>
  <dc:subject/>
  <dc:creator>joel blenman</dc:creator>
  <cp:keywords/>
  <dc:description>generated using python-pptx</dc:description>
  <cp:lastModifiedBy>Joel Blenman</cp:lastModifiedBy>
  <cp:revision>2</cp:revision>
  <dcterms:created xsi:type="dcterms:W3CDTF">2013-01-27T09:14:16Z</dcterms:created>
  <dcterms:modified xsi:type="dcterms:W3CDTF">2025-05-26T03:35:17Z</dcterms:modified>
  <cp:category/>
</cp:coreProperties>
</file>