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Lato" panose="020F0302020204030203" pitchFamily="34" charset="0"/>
      <p:regular r:id="rId13"/>
      <p:bold r:id="rId14"/>
      <p:italic r:id="rId15"/>
      <p:boldItalic r:id="rId16"/>
    </p:embeddedFont>
    <p:embeddedFont>
      <p:font typeface="Montserrat"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8806EB-161E-476F-A7EB-31474724DA29}">
  <a:tblStyle styleId="{ED8806EB-161E-476F-A7EB-31474724DA2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p:cViewPr varScale="1">
        <p:scale>
          <a:sx n="165" d="100"/>
          <a:sy n="165" d="100"/>
        </p:scale>
        <p:origin x="66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b289401ad2_3_3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b289401ad2_3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b289401ad2_3_3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b289401ad2_3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This is outline of our presentation, it can be divided into 5 parts, background、Goal of midterm presentation、Implementation、Compare result、Conclusion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289401ad2_4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289401ad2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Geoffrey Hinton said CNN has some defects, like lost a lot of valuable information and relationships between components. For example, these two picture all have 2 eyes, 1 nose and 1 mouth. So CNN would tell us these two are both face, but the right one apparently is not a face. Then, Hinton proposed CapsNet to address these issues in 2017</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b2dbb08941_3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b2dbb08941_3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接下來我們就要利用CapsNet實作圖像辨識，而我們要辨別的是氣象上採用人工判別的定量降水預報圖，就是未來降雨的預測圖，分為左邊的未降水與右邊的有降水</a:t>
            </a:r>
            <a:endParaRPr/>
          </a:p>
          <a:p>
            <a:pPr marL="0" lvl="0" indent="0" algn="l" rtl="0">
              <a:spcBef>
                <a:spcPts val="0"/>
              </a:spcBef>
              <a:spcAft>
                <a:spcPts val="0"/>
              </a:spcAft>
              <a:buNone/>
            </a:pPr>
            <a:r>
              <a:rPr lang="zh-TW"/>
              <a:t>Next, we are going to use CapsNet to implement image recognition, and what we want to distinguish is the quantitative precipitation forecast image using artificial discrimination in meteorology, which is the forecast image of future rainfall, divided into unprecipitated on the left and precipitation on the right.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b289401ad2_4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b289401ad2_4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我們的目標有三個：一是希望訓練出可以準確區分圖片有無降水的模型，二是希望</a:t>
            </a:r>
            <a:r>
              <a:rPr lang="zh-TW">
                <a:solidFill>
                  <a:schemeClr val="dk1"/>
                </a:solidFill>
              </a:rPr>
              <a:t>模型在train與test都有高準確度，而三就是跟類似的CNN做比較</a:t>
            </a:r>
            <a:endParaRPr>
              <a:solidFill>
                <a:schemeClr val="dk1"/>
              </a:solidFill>
            </a:endParaRPr>
          </a:p>
          <a:p>
            <a:pPr marL="0" lvl="0" indent="0" algn="l" rtl="0">
              <a:spcBef>
                <a:spcPts val="0"/>
              </a:spcBef>
              <a:spcAft>
                <a:spcPts val="0"/>
              </a:spcAft>
              <a:buClr>
                <a:schemeClr val="dk1"/>
              </a:buClr>
              <a:buSzPts val="1100"/>
              <a:buFont typeface="Arial"/>
              <a:buNone/>
            </a:pPr>
            <a:r>
              <a:rPr lang="zh-TW">
                <a:solidFill>
                  <a:schemeClr val="dk1"/>
                </a:solidFill>
              </a:rPr>
              <a:t>We have three goals: first is to train a model that can accurately distinguish whether the picture is precipitated; second is to have high accuracy in train and test, and third is to compare with similar CNNs</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b289401ad2_4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b289401ad2_4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We use the CNN package and Capsnet package to implement our goal. First, we convert the image to 28X28 size as the input data,Then the parameter settings of the two packages are the same. We want to verify that the capsnet mentioned in the paper is better than CNN when the image is rotated,so we divide the experiment into two cases. Case1 We did not rotate the images ,Case2 We rotate the images to 0 degrees 90 degrees 180 degrees 270 degrees ,Finally we compared the results.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b289401ad2_4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b289401ad2_4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1200">
                <a:solidFill>
                  <a:srgbClr val="333333"/>
                </a:solidFill>
                <a:highlight>
                  <a:srgbClr val="FFFFFF"/>
                </a:highlight>
              </a:rPr>
              <a:t>This is the result of Case1. We use the confusion matrix to verify our prediction results,as you can see, the results of Capsnet and CNN get similar scores,I think this result is not bad, but the score of CNN is a bit higher than Capsnet.Next ,let's see Case2 results</a:t>
            </a:r>
            <a:endParaRPr sz="1200">
              <a:solidFill>
                <a:srgbClr val="333333"/>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aab2b7bc2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aaab2b7bc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1200">
                <a:solidFill>
                  <a:srgbClr val="333333"/>
                </a:solidFill>
                <a:highlight>
                  <a:srgbClr val="FFFFFF"/>
                </a:highlight>
              </a:rPr>
              <a:t>The difference between Case2 and Case1 is whether the images are rotated. This result shows that although the score of CNN is reduced when the images is rotated, but the result of capsnet is much lower than CNN.This makes us wonder whether the Capsnet method proposed in the paper is really better than CNN?</a:t>
            </a:r>
            <a:endParaRPr sz="1200">
              <a:solidFill>
                <a:srgbClr val="333333"/>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b289401ad2_4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b289401ad2_4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zh-TW" sz="1200">
                <a:latin typeface="Lato"/>
                <a:ea typeface="Lato"/>
                <a:cs typeface="Lato"/>
                <a:sym typeface="Lato"/>
              </a:rPr>
              <a:t>in conclusion</a:t>
            </a:r>
            <a:endParaRPr sz="1200">
              <a:latin typeface="Lato"/>
              <a:ea typeface="Lato"/>
              <a:cs typeface="Lato"/>
              <a:sym typeface="Lato"/>
            </a:endParaRPr>
          </a:p>
          <a:p>
            <a:pPr marL="0" lvl="0" indent="0" algn="l" rtl="0">
              <a:lnSpc>
                <a:spcPct val="100000"/>
              </a:lnSpc>
              <a:spcBef>
                <a:spcPts val="0"/>
              </a:spcBef>
              <a:spcAft>
                <a:spcPts val="0"/>
              </a:spcAft>
              <a:buNone/>
            </a:pPr>
            <a:r>
              <a:rPr lang="zh-TW" sz="1200">
                <a:latin typeface="Lato"/>
                <a:ea typeface="Lato"/>
                <a:cs typeface="Lato"/>
                <a:sym typeface="Lato"/>
              </a:rPr>
              <a:t>我們試著去解釋為什麼cnn 在這個case上比capsnet還要好的原因</a:t>
            </a:r>
            <a:endParaRPr sz="1200">
              <a:latin typeface="Lato"/>
              <a:ea typeface="Lato"/>
              <a:cs typeface="Lato"/>
              <a:sym typeface="Lato"/>
            </a:endParaRPr>
          </a:p>
          <a:p>
            <a:pPr marL="0" lvl="0" indent="0" algn="l" rtl="0">
              <a:lnSpc>
                <a:spcPct val="100000"/>
              </a:lnSpc>
              <a:spcBef>
                <a:spcPts val="0"/>
              </a:spcBef>
              <a:spcAft>
                <a:spcPts val="0"/>
              </a:spcAft>
              <a:buNone/>
            </a:pPr>
            <a:r>
              <a:rPr lang="zh-TW" sz="1200">
                <a:latin typeface="Lato"/>
                <a:ea typeface="Lato"/>
                <a:cs typeface="Lato"/>
                <a:sym typeface="Lato"/>
              </a:rPr>
              <a:t>we try explain  why CNN ‘s result is better than capsnet  in this case</a:t>
            </a:r>
            <a:endParaRPr sz="1200">
              <a:latin typeface="Lato"/>
              <a:ea typeface="Lato"/>
              <a:cs typeface="Lato"/>
              <a:sym typeface="Lato"/>
            </a:endParaRPr>
          </a:p>
          <a:p>
            <a:pPr marL="0" lvl="0" indent="0" algn="l" rtl="0">
              <a:lnSpc>
                <a:spcPct val="100000"/>
              </a:lnSpc>
              <a:spcBef>
                <a:spcPts val="0"/>
              </a:spcBef>
              <a:spcAft>
                <a:spcPts val="0"/>
              </a:spcAft>
              <a:buNone/>
            </a:pPr>
            <a:r>
              <a:rPr lang="zh-TW" sz="1200">
                <a:latin typeface="Lato"/>
                <a:ea typeface="Lato"/>
                <a:cs typeface="Lato"/>
                <a:sym typeface="Lato"/>
              </a:rPr>
              <a:t>可能</a:t>
            </a:r>
            <a:r>
              <a:rPr lang="zh-TW">
                <a:solidFill>
                  <a:schemeClr val="dk1"/>
                </a:solidFill>
              </a:rPr>
              <a:t>定量降水預報圖不像是人臉的器官那樣有特定的位置</a:t>
            </a:r>
            <a:endParaRPr sz="1200">
              <a:latin typeface="Lato"/>
              <a:ea typeface="Lato"/>
              <a:cs typeface="Lato"/>
              <a:sym typeface="Lato"/>
            </a:endParaRPr>
          </a:p>
          <a:p>
            <a:pPr marL="0" lvl="0" indent="0" algn="l" rtl="0">
              <a:lnSpc>
                <a:spcPct val="100000"/>
              </a:lnSpc>
              <a:spcBef>
                <a:spcPts val="0"/>
              </a:spcBef>
              <a:spcAft>
                <a:spcPts val="0"/>
              </a:spcAft>
              <a:buClr>
                <a:schemeClr val="dk1"/>
              </a:buClr>
              <a:buSzPts val="1100"/>
              <a:buFont typeface="Arial"/>
              <a:buNone/>
            </a:pPr>
            <a:r>
              <a:rPr lang="zh-TW" sz="1200">
                <a:latin typeface="Lato"/>
                <a:ea typeface="Lato"/>
                <a:cs typeface="Lato"/>
                <a:sym typeface="Lato"/>
              </a:rPr>
              <a:t>maybe the image about </a:t>
            </a:r>
            <a:r>
              <a:rPr lang="zh-TW" sz="1200">
                <a:solidFill>
                  <a:schemeClr val="dk1"/>
                </a:solidFill>
              </a:rPr>
              <a:t>the quantitative precipitation forecast image is not like the human face that each organ has particular places.</a:t>
            </a:r>
            <a:endParaRPr sz="12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zh-TW" sz="1200">
                <a:solidFill>
                  <a:schemeClr val="dk1"/>
                </a:solidFill>
              </a:rPr>
              <a:t>我們了解到此網路並不適用任意資料集</a:t>
            </a:r>
            <a:endParaRPr sz="12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zh-TW" sz="1200">
                <a:solidFill>
                  <a:schemeClr val="dk1"/>
                </a:solidFill>
              </a:rPr>
              <a:t>so we realize that we can’t apply capsnet to any dataset</a:t>
            </a:r>
            <a:endParaRPr sz="12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2733553" y="790925"/>
            <a:ext cx="6251700" cy="15789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zh-TW" sz="3600" dirty="0"/>
              <a:t>Final Project Presentation</a:t>
            </a:r>
            <a:endParaRPr sz="3600" dirty="0"/>
          </a:p>
          <a:p>
            <a:pPr marL="0" lvl="0" indent="0" algn="ctr" rtl="0">
              <a:lnSpc>
                <a:spcPct val="100000"/>
              </a:lnSpc>
              <a:spcBef>
                <a:spcPts val="0"/>
              </a:spcBef>
              <a:spcAft>
                <a:spcPts val="0"/>
              </a:spcAft>
              <a:buNone/>
            </a:pPr>
            <a:r>
              <a:rPr lang="zh-TW" sz="3000" dirty="0"/>
              <a:t>Group 2</a:t>
            </a:r>
            <a:endParaRPr sz="3000" dirty="0"/>
          </a:p>
        </p:txBody>
      </p:sp>
      <p:sp>
        <p:nvSpPr>
          <p:cNvPr id="135" name="Google Shape;135;p13"/>
          <p:cNvSpPr txBox="1">
            <a:spLocks noGrp="1"/>
          </p:cNvSpPr>
          <p:nvPr>
            <p:ph type="subTitle" idx="1"/>
          </p:nvPr>
        </p:nvSpPr>
        <p:spPr>
          <a:xfrm>
            <a:off x="5673300" y="2773675"/>
            <a:ext cx="3470700" cy="506100"/>
          </a:xfrm>
          <a:prstGeom prst="rect">
            <a:avLst/>
          </a:prstGeom>
        </p:spPr>
        <p:txBody>
          <a:bodyPr spcFirstLastPara="1" wrap="square" lIns="91425" tIns="91425" rIns="91425" bIns="91425" anchor="t" anchorCtr="0">
            <a:noAutofit/>
          </a:bodyPr>
          <a:lstStyle/>
          <a:p>
            <a:pPr marL="0" lvl="0" indent="0" algn="ctr" rtl="0">
              <a:lnSpc>
                <a:spcPct val="115000"/>
              </a:lnSpc>
              <a:spcBef>
                <a:spcPts val="1000"/>
              </a:spcBef>
              <a:spcAft>
                <a:spcPts val="0"/>
              </a:spcAft>
              <a:buClr>
                <a:schemeClr val="dk1"/>
              </a:buClr>
              <a:buSzPts val="1100"/>
              <a:buFont typeface="Arial"/>
              <a:buNone/>
            </a:pPr>
            <a:r>
              <a:rPr lang="zh-TW" sz="2400">
                <a:solidFill>
                  <a:srgbClr val="FFFFFF"/>
                </a:solidFill>
              </a:rPr>
              <a:t>黃展皇 106601015</a:t>
            </a:r>
            <a:endParaRPr sz="2400">
              <a:solidFill>
                <a:srgbClr val="FFFFFF"/>
              </a:solidFill>
            </a:endParaRPr>
          </a:p>
          <a:p>
            <a:pPr marL="0" lvl="0" indent="0" algn="ctr" rtl="0">
              <a:lnSpc>
                <a:spcPct val="115000"/>
              </a:lnSpc>
              <a:spcBef>
                <a:spcPts val="1000"/>
              </a:spcBef>
              <a:spcAft>
                <a:spcPts val="0"/>
              </a:spcAft>
              <a:buClr>
                <a:schemeClr val="dk1"/>
              </a:buClr>
              <a:buSzPts val="1100"/>
              <a:buFont typeface="Arial"/>
              <a:buNone/>
            </a:pPr>
            <a:r>
              <a:rPr lang="zh-TW" sz="2400">
                <a:solidFill>
                  <a:srgbClr val="FFFFFF"/>
                </a:solidFill>
              </a:rPr>
              <a:t>鄭博謙 109526016</a:t>
            </a:r>
            <a:endParaRPr sz="2400">
              <a:solidFill>
                <a:srgbClr val="FFFFFF"/>
              </a:solidFill>
            </a:endParaRPr>
          </a:p>
          <a:p>
            <a:pPr marL="0" lvl="0" indent="0" algn="ctr" rtl="0">
              <a:lnSpc>
                <a:spcPct val="115000"/>
              </a:lnSpc>
              <a:spcBef>
                <a:spcPts val="1000"/>
              </a:spcBef>
              <a:spcAft>
                <a:spcPts val="0"/>
              </a:spcAft>
              <a:buClr>
                <a:schemeClr val="dk1"/>
              </a:buClr>
              <a:buSzPts val="1100"/>
              <a:buFont typeface="Arial"/>
              <a:buNone/>
            </a:pPr>
            <a:r>
              <a:rPr lang="zh-TW" sz="2400">
                <a:solidFill>
                  <a:srgbClr val="FFFFFF"/>
                </a:solidFill>
              </a:rPr>
              <a:t>林冠甫 107502022</a:t>
            </a:r>
            <a:endParaRPr sz="2400">
              <a:solidFill>
                <a:srgbClr val="FFFFFF"/>
              </a:solidFill>
            </a:endParaRPr>
          </a:p>
          <a:p>
            <a:pPr marL="0" lvl="0" indent="0" algn="ctr" rtl="0">
              <a:lnSpc>
                <a:spcPct val="115000"/>
              </a:lnSpc>
              <a:spcBef>
                <a:spcPts val="1000"/>
              </a:spcBef>
              <a:spcAft>
                <a:spcPts val="0"/>
              </a:spcAft>
              <a:buClr>
                <a:schemeClr val="dk1"/>
              </a:buClr>
              <a:buSzPts val="1100"/>
              <a:buFont typeface="Arial"/>
              <a:buNone/>
            </a:pPr>
            <a:r>
              <a:rPr lang="zh-TW" sz="2400">
                <a:solidFill>
                  <a:srgbClr val="FFFFFF"/>
                </a:solidFill>
              </a:rPr>
              <a:t>張祐綸 109525009</a:t>
            </a:r>
            <a:endParaRPr sz="2400">
              <a:solidFill>
                <a:srgbClr val="FFFFFF"/>
              </a:solidFill>
            </a:endParaRPr>
          </a:p>
          <a:p>
            <a:pPr marL="0" lvl="0" indent="0" algn="l" rtl="0">
              <a:spcBef>
                <a:spcPts val="0"/>
              </a:spcBef>
              <a:spcAft>
                <a:spcPts val="0"/>
              </a:spcAft>
              <a:buNone/>
            </a:pP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2"/>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TW" sz="3600">
                <a:latin typeface="Arial"/>
                <a:ea typeface="Arial"/>
                <a:cs typeface="Arial"/>
                <a:sym typeface="Arial"/>
              </a:rPr>
              <a:t>Thank you</a:t>
            </a:r>
            <a:endParaRPr sz="36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zh-TW" sz="3600">
                <a:solidFill>
                  <a:srgbClr val="FFFFFF"/>
                </a:solidFill>
                <a:latin typeface="Arial"/>
                <a:ea typeface="Arial"/>
                <a:cs typeface="Arial"/>
                <a:sym typeface="Arial"/>
              </a:rPr>
              <a:t>Outline</a:t>
            </a:r>
            <a:endParaRPr sz="3600"/>
          </a:p>
        </p:txBody>
      </p:sp>
      <p:sp>
        <p:nvSpPr>
          <p:cNvPr id="141" name="Google Shape;141;p14"/>
          <p:cNvSpPr txBox="1">
            <a:spLocks noGrp="1"/>
          </p:cNvSpPr>
          <p:nvPr>
            <p:ph type="body" idx="1"/>
          </p:nvPr>
        </p:nvSpPr>
        <p:spPr>
          <a:xfrm>
            <a:off x="1297500" y="1567550"/>
            <a:ext cx="5676600" cy="2911200"/>
          </a:xfrm>
          <a:prstGeom prst="rect">
            <a:avLst/>
          </a:prstGeom>
        </p:spPr>
        <p:txBody>
          <a:bodyPr spcFirstLastPara="1" wrap="square" lIns="91425" tIns="91425" rIns="91425" bIns="91425" anchor="t" anchorCtr="0">
            <a:noAutofit/>
          </a:bodyPr>
          <a:lstStyle/>
          <a:p>
            <a:pPr marL="457200" lvl="0" indent="-381000" algn="l" rtl="0">
              <a:lnSpc>
                <a:spcPct val="150000"/>
              </a:lnSpc>
              <a:spcBef>
                <a:spcPts val="500"/>
              </a:spcBef>
              <a:spcAft>
                <a:spcPts val="0"/>
              </a:spcAft>
              <a:buClr>
                <a:srgbClr val="FFFFFF"/>
              </a:buClr>
              <a:buSzPts val="2400"/>
              <a:buFont typeface="Arial"/>
              <a:buChar char="●"/>
            </a:pPr>
            <a:r>
              <a:rPr lang="zh-TW" sz="2400">
                <a:solidFill>
                  <a:srgbClr val="FFFFFF"/>
                </a:solidFill>
                <a:latin typeface="Arial"/>
                <a:ea typeface="Arial"/>
                <a:cs typeface="Arial"/>
                <a:sym typeface="Arial"/>
              </a:rPr>
              <a:t>Background</a:t>
            </a:r>
            <a:endParaRPr sz="2400">
              <a:solidFill>
                <a:srgbClr val="FFFFFF"/>
              </a:solidFill>
              <a:latin typeface="Arial"/>
              <a:ea typeface="Arial"/>
              <a:cs typeface="Arial"/>
              <a:sym typeface="Arial"/>
            </a:endParaRPr>
          </a:p>
          <a:p>
            <a:pPr marL="457200" lvl="0" indent="-381000" algn="l" rtl="0">
              <a:lnSpc>
                <a:spcPct val="150000"/>
              </a:lnSpc>
              <a:spcBef>
                <a:spcPts val="0"/>
              </a:spcBef>
              <a:spcAft>
                <a:spcPts val="0"/>
              </a:spcAft>
              <a:buClr>
                <a:srgbClr val="FFFFFF"/>
              </a:buClr>
              <a:buSzPts val="2400"/>
              <a:buFont typeface="Arial"/>
              <a:buChar char="●"/>
            </a:pPr>
            <a:r>
              <a:rPr lang="zh-TW" sz="2400">
                <a:solidFill>
                  <a:srgbClr val="FFFFFF"/>
                </a:solidFill>
                <a:latin typeface="Arial"/>
                <a:ea typeface="Arial"/>
                <a:cs typeface="Arial"/>
                <a:sym typeface="Arial"/>
              </a:rPr>
              <a:t>Goal of midterm presentation</a:t>
            </a:r>
            <a:endParaRPr sz="2400">
              <a:solidFill>
                <a:srgbClr val="FFFFFF"/>
              </a:solidFill>
              <a:latin typeface="Arial"/>
              <a:ea typeface="Arial"/>
              <a:cs typeface="Arial"/>
              <a:sym typeface="Arial"/>
            </a:endParaRPr>
          </a:p>
          <a:p>
            <a:pPr marL="457200" lvl="0" indent="-381000" algn="l" rtl="0">
              <a:lnSpc>
                <a:spcPct val="150000"/>
              </a:lnSpc>
              <a:spcBef>
                <a:spcPts val="0"/>
              </a:spcBef>
              <a:spcAft>
                <a:spcPts val="0"/>
              </a:spcAft>
              <a:buClr>
                <a:srgbClr val="FFFFFF"/>
              </a:buClr>
              <a:buSzPts val="2400"/>
              <a:buFont typeface="Arial"/>
              <a:buChar char="●"/>
            </a:pPr>
            <a:r>
              <a:rPr lang="zh-TW" sz="2400">
                <a:solidFill>
                  <a:srgbClr val="FFFFFF"/>
                </a:solidFill>
                <a:latin typeface="Arial"/>
                <a:ea typeface="Arial"/>
                <a:cs typeface="Arial"/>
                <a:sym typeface="Arial"/>
              </a:rPr>
              <a:t>Implementation</a:t>
            </a:r>
            <a:endParaRPr sz="2400">
              <a:solidFill>
                <a:srgbClr val="FFFFFF"/>
              </a:solidFill>
              <a:latin typeface="Arial"/>
              <a:ea typeface="Arial"/>
              <a:cs typeface="Arial"/>
              <a:sym typeface="Arial"/>
            </a:endParaRPr>
          </a:p>
          <a:p>
            <a:pPr marL="457200" lvl="0" indent="-381000" algn="l" rtl="0">
              <a:lnSpc>
                <a:spcPct val="150000"/>
              </a:lnSpc>
              <a:spcBef>
                <a:spcPts val="0"/>
              </a:spcBef>
              <a:spcAft>
                <a:spcPts val="0"/>
              </a:spcAft>
              <a:buClr>
                <a:srgbClr val="FFFFFF"/>
              </a:buClr>
              <a:buSzPts val="2400"/>
              <a:buFont typeface="Arial"/>
              <a:buChar char="●"/>
            </a:pPr>
            <a:r>
              <a:rPr lang="zh-TW" sz="2400">
                <a:solidFill>
                  <a:srgbClr val="FFFFFF"/>
                </a:solidFill>
                <a:latin typeface="Arial"/>
                <a:ea typeface="Arial"/>
                <a:cs typeface="Arial"/>
                <a:sym typeface="Arial"/>
              </a:rPr>
              <a:t>Compare result</a:t>
            </a:r>
            <a:endParaRPr sz="2400">
              <a:solidFill>
                <a:srgbClr val="FFFFFF"/>
              </a:solidFill>
              <a:latin typeface="Arial"/>
              <a:ea typeface="Arial"/>
              <a:cs typeface="Arial"/>
              <a:sym typeface="Arial"/>
            </a:endParaRPr>
          </a:p>
          <a:p>
            <a:pPr marL="457200" lvl="0" indent="-381000" algn="l" rtl="0">
              <a:lnSpc>
                <a:spcPct val="150000"/>
              </a:lnSpc>
              <a:spcBef>
                <a:spcPts val="0"/>
              </a:spcBef>
              <a:spcAft>
                <a:spcPts val="0"/>
              </a:spcAft>
              <a:buClr>
                <a:srgbClr val="FFFFFF"/>
              </a:buClr>
              <a:buSzPts val="2400"/>
              <a:buFont typeface="Arial"/>
              <a:buChar char="●"/>
            </a:pPr>
            <a:r>
              <a:rPr lang="zh-TW" sz="2400">
                <a:solidFill>
                  <a:srgbClr val="FFFFFF"/>
                </a:solidFill>
                <a:latin typeface="Arial"/>
                <a:ea typeface="Arial"/>
                <a:cs typeface="Arial"/>
                <a:sym typeface="Arial"/>
              </a:rPr>
              <a:t>Conclusion</a:t>
            </a:r>
            <a:endParaRPr sz="2400">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3600">
                <a:latin typeface="Arial"/>
                <a:ea typeface="Arial"/>
                <a:cs typeface="Arial"/>
                <a:sym typeface="Arial"/>
              </a:rPr>
              <a:t>Background - 1</a:t>
            </a:r>
            <a:endParaRPr sz="3600">
              <a:latin typeface="Arial"/>
              <a:ea typeface="Arial"/>
              <a:cs typeface="Arial"/>
              <a:sym typeface="Arial"/>
            </a:endParaRPr>
          </a:p>
        </p:txBody>
      </p:sp>
      <p:sp>
        <p:nvSpPr>
          <p:cNvPr id="147" name="Google Shape;147;p15"/>
          <p:cNvSpPr txBox="1">
            <a:spLocks noGrp="1"/>
          </p:cNvSpPr>
          <p:nvPr>
            <p:ph type="body" idx="1"/>
          </p:nvPr>
        </p:nvSpPr>
        <p:spPr>
          <a:xfrm>
            <a:off x="125600" y="1567550"/>
            <a:ext cx="4964100" cy="3163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TW" sz="2400"/>
              <a:t>lost a lot of valuable information and relationships between components</a:t>
            </a:r>
            <a:endParaRPr sz="2400"/>
          </a:p>
          <a:p>
            <a:pPr marL="0" lvl="0" indent="0" algn="l" rtl="0">
              <a:lnSpc>
                <a:spcPct val="115000"/>
              </a:lnSpc>
              <a:spcBef>
                <a:spcPts val="1600"/>
              </a:spcBef>
              <a:spcAft>
                <a:spcPts val="1600"/>
              </a:spcAft>
              <a:buNone/>
            </a:pPr>
            <a:r>
              <a:rPr lang="zh-TW" sz="2400"/>
              <a:t>Hinton proposed CapsNet to address these issues in 2017</a:t>
            </a:r>
            <a:endParaRPr sz="2400"/>
          </a:p>
        </p:txBody>
      </p:sp>
      <p:pic>
        <p:nvPicPr>
          <p:cNvPr id="148" name="Google Shape;148;p15"/>
          <p:cNvPicPr preferRelativeResize="0"/>
          <p:nvPr/>
        </p:nvPicPr>
        <p:blipFill>
          <a:blip r:embed="rId3">
            <a:alphaModFix/>
          </a:blip>
          <a:stretch>
            <a:fillRect/>
          </a:stretch>
        </p:blipFill>
        <p:spPr>
          <a:xfrm>
            <a:off x="5090075" y="1567538"/>
            <a:ext cx="3897630" cy="259842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3600">
                <a:latin typeface="Arial"/>
                <a:ea typeface="Arial"/>
                <a:cs typeface="Arial"/>
                <a:sym typeface="Arial"/>
              </a:rPr>
              <a:t>Background - 2</a:t>
            </a:r>
            <a:endParaRPr sz="3600">
              <a:latin typeface="Arial"/>
              <a:ea typeface="Arial"/>
              <a:cs typeface="Arial"/>
              <a:sym typeface="Arial"/>
            </a:endParaRPr>
          </a:p>
        </p:txBody>
      </p:sp>
      <p:sp>
        <p:nvSpPr>
          <p:cNvPr id="154" name="Google Shape;154;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55" name="Google Shape;155;p16"/>
          <p:cNvPicPr preferRelativeResize="0"/>
          <p:nvPr/>
        </p:nvPicPr>
        <p:blipFill rotWithShape="1">
          <a:blip r:embed="rId3">
            <a:alphaModFix/>
          </a:blip>
          <a:srcRect/>
          <a:stretch/>
        </p:blipFill>
        <p:spPr>
          <a:xfrm>
            <a:off x="4572000" y="1567539"/>
            <a:ext cx="4572000" cy="2556000"/>
          </a:xfrm>
          <a:prstGeom prst="rect">
            <a:avLst/>
          </a:prstGeom>
          <a:noFill/>
          <a:ln>
            <a:noFill/>
          </a:ln>
        </p:spPr>
      </p:pic>
      <p:pic>
        <p:nvPicPr>
          <p:cNvPr id="156" name="Google Shape;156;p16"/>
          <p:cNvPicPr preferRelativeResize="0"/>
          <p:nvPr/>
        </p:nvPicPr>
        <p:blipFill>
          <a:blip r:embed="rId4">
            <a:alphaModFix/>
          </a:blip>
          <a:stretch>
            <a:fillRect/>
          </a:stretch>
        </p:blipFill>
        <p:spPr>
          <a:xfrm>
            <a:off x="0" y="1567539"/>
            <a:ext cx="4572000" cy="2556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3600">
                <a:latin typeface="Arial"/>
                <a:ea typeface="Arial"/>
                <a:cs typeface="Arial"/>
                <a:sym typeface="Arial"/>
              </a:rPr>
              <a:t>Goal of midterm presentation</a:t>
            </a:r>
            <a:endParaRPr sz="3600">
              <a:latin typeface="Arial"/>
              <a:ea typeface="Arial"/>
              <a:cs typeface="Arial"/>
              <a:sym typeface="Arial"/>
            </a:endParaRPr>
          </a:p>
        </p:txBody>
      </p:sp>
      <p:sp>
        <p:nvSpPr>
          <p:cNvPr id="162" name="Google Shape;162;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FFFFFF"/>
              </a:buClr>
              <a:buSzPts val="2400"/>
              <a:buFont typeface="Arial"/>
              <a:buChar char="●"/>
            </a:pPr>
            <a:r>
              <a:rPr lang="zh-TW" sz="2400">
                <a:solidFill>
                  <a:srgbClr val="FFFFFF"/>
                </a:solidFill>
                <a:latin typeface="Arial"/>
                <a:ea typeface="Arial"/>
                <a:cs typeface="Arial"/>
                <a:sym typeface="Arial"/>
              </a:rPr>
              <a:t>Differentiate clearly between cases with no rainfall and cases with rainfall.</a:t>
            </a:r>
            <a:endParaRPr sz="2400">
              <a:solidFill>
                <a:srgbClr val="FFFFFF"/>
              </a:solidFill>
              <a:latin typeface="Arial"/>
              <a:ea typeface="Arial"/>
              <a:cs typeface="Arial"/>
              <a:sym typeface="Arial"/>
            </a:endParaRPr>
          </a:p>
          <a:p>
            <a:pPr marL="457200" lvl="0" indent="-381000" algn="l" rtl="0">
              <a:spcBef>
                <a:spcPts val="0"/>
              </a:spcBef>
              <a:spcAft>
                <a:spcPts val="0"/>
              </a:spcAft>
              <a:buClr>
                <a:srgbClr val="FFFFFF"/>
              </a:buClr>
              <a:buSzPts val="2400"/>
              <a:buFont typeface="Arial"/>
              <a:buChar char="●"/>
            </a:pPr>
            <a:r>
              <a:rPr lang="zh-TW" sz="2400">
                <a:solidFill>
                  <a:srgbClr val="FFFFFF"/>
                </a:solidFill>
                <a:latin typeface="Arial"/>
                <a:ea typeface="Arial"/>
                <a:cs typeface="Arial"/>
                <a:sym typeface="Arial"/>
              </a:rPr>
              <a:t>High accuracy in train and test datasets.</a:t>
            </a:r>
            <a:endParaRPr sz="2400">
              <a:solidFill>
                <a:srgbClr val="FFFFFF"/>
              </a:solidFill>
              <a:latin typeface="Arial"/>
              <a:ea typeface="Arial"/>
              <a:cs typeface="Arial"/>
              <a:sym typeface="Arial"/>
            </a:endParaRPr>
          </a:p>
          <a:p>
            <a:pPr marL="457200" lvl="0" indent="-381000" algn="l" rtl="0">
              <a:spcBef>
                <a:spcPts val="0"/>
              </a:spcBef>
              <a:spcAft>
                <a:spcPts val="0"/>
              </a:spcAft>
              <a:buClr>
                <a:srgbClr val="FFFFFF"/>
              </a:buClr>
              <a:buSzPts val="2400"/>
              <a:buFont typeface="Arial"/>
              <a:buChar char="●"/>
            </a:pPr>
            <a:r>
              <a:rPr lang="zh-TW" sz="2400">
                <a:solidFill>
                  <a:srgbClr val="FFFFFF"/>
                </a:solidFill>
                <a:latin typeface="Arial"/>
                <a:ea typeface="Arial"/>
                <a:cs typeface="Arial"/>
                <a:sym typeface="Arial"/>
              </a:rPr>
              <a:t>CNN vs CapsNet</a:t>
            </a:r>
            <a:endParaRPr sz="2400">
              <a:solidFill>
                <a:srgbClr val="FFFFFF"/>
              </a:solidFill>
              <a:latin typeface="Arial"/>
              <a:ea typeface="Arial"/>
              <a:cs typeface="Arial"/>
              <a:sym typeface="Arial"/>
            </a:endParaRPr>
          </a:p>
          <a:p>
            <a:pPr marL="457200" lvl="0" indent="0" algn="l" rtl="0">
              <a:spcBef>
                <a:spcPts val="600"/>
              </a:spcBef>
              <a:spcAft>
                <a:spcPts val="1600"/>
              </a:spcAft>
              <a:buNone/>
            </a:pP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3600">
                <a:latin typeface="Arial"/>
                <a:ea typeface="Arial"/>
                <a:cs typeface="Arial"/>
                <a:sym typeface="Arial"/>
              </a:rPr>
              <a:t>Implementation</a:t>
            </a:r>
            <a:endParaRPr sz="3600">
              <a:latin typeface="Arial"/>
              <a:ea typeface="Arial"/>
              <a:cs typeface="Arial"/>
              <a:sym typeface="Arial"/>
            </a:endParaRPr>
          </a:p>
        </p:txBody>
      </p:sp>
      <p:sp>
        <p:nvSpPr>
          <p:cNvPr id="168" name="Google Shape;168;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Arial"/>
              <a:buChar char="●"/>
            </a:pPr>
            <a:r>
              <a:rPr lang="zh-TW" sz="2400">
                <a:latin typeface="Arial"/>
                <a:ea typeface="Arial"/>
                <a:cs typeface="Arial"/>
                <a:sym typeface="Arial"/>
              </a:rPr>
              <a:t>Use Capsnet Package</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zh-TW" sz="2400">
                <a:latin typeface="Arial"/>
                <a:ea typeface="Arial"/>
                <a:cs typeface="Arial"/>
                <a:sym typeface="Arial"/>
              </a:rPr>
              <a:t>Use CNN Package on keras</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zh-TW" sz="2400">
                <a:latin typeface="Arial"/>
                <a:ea typeface="Arial"/>
                <a:cs typeface="Arial"/>
                <a:sym typeface="Arial"/>
              </a:rPr>
              <a:t>Case1: Didn’t rotate the images</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zh-TW" sz="2400">
                <a:latin typeface="Arial"/>
                <a:ea typeface="Arial"/>
                <a:cs typeface="Arial"/>
                <a:sym typeface="Arial"/>
              </a:rPr>
              <a:t>Case2: Rotate the images to  0 degree , 90 degree, 180 degree, 270 degree</a:t>
            </a:r>
            <a:endParaRPr sz="2400">
              <a:latin typeface="Arial"/>
              <a:ea typeface="Arial"/>
              <a:cs typeface="Arial"/>
              <a:sym typeface="Arial"/>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3600">
                <a:latin typeface="Arial"/>
                <a:ea typeface="Arial"/>
                <a:cs typeface="Arial"/>
                <a:sym typeface="Arial"/>
              </a:rPr>
              <a:t>Compare result - Case1</a:t>
            </a:r>
            <a:endParaRPr sz="3600">
              <a:latin typeface="Arial"/>
              <a:ea typeface="Arial"/>
              <a:cs typeface="Arial"/>
              <a:sym typeface="Arial"/>
            </a:endParaRPr>
          </a:p>
        </p:txBody>
      </p:sp>
      <p:graphicFrame>
        <p:nvGraphicFramePr>
          <p:cNvPr id="174" name="Google Shape;174;p19"/>
          <p:cNvGraphicFramePr/>
          <p:nvPr/>
        </p:nvGraphicFramePr>
        <p:xfrm>
          <a:off x="952500" y="1428750"/>
          <a:ext cx="3000000" cy="3000000"/>
        </p:xfrm>
        <a:graphic>
          <a:graphicData uri="http://schemas.openxmlformats.org/drawingml/2006/table">
            <a:tbl>
              <a:tblPr>
                <a:noFill/>
                <a:tableStyleId>{ED8806EB-161E-476F-A7EB-31474724DA29}</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endParaRPr b="1">
                        <a:solidFill>
                          <a:schemeClr val="lt1"/>
                        </a:solidFill>
                        <a:highlight>
                          <a:schemeClr val="dk1"/>
                        </a:highlight>
                      </a:endParaRPr>
                    </a:p>
                  </a:txBody>
                  <a:tcPr marL="91425" marR="91425" marT="91425" marB="91425"/>
                </a:tc>
                <a:tc>
                  <a:txBody>
                    <a:bodyPr/>
                    <a:lstStyle/>
                    <a:p>
                      <a:pPr marL="0" lvl="0" indent="0" algn="l" rtl="0">
                        <a:spcBef>
                          <a:spcPts val="0"/>
                        </a:spcBef>
                        <a:spcAft>
                          <a:spcPts val="0"/>
                        </a:spcAft>
                        <a:buNone/>
                      </a:pPr>
                      <a:r>
                        <a:rPr lang="zh-TW" sz="1200" b="1">
                          <a:solidFill>
                            <a:schemeClr val="lt1"/>
                          </a:solidFill>
                          <a:highlight>
                            <a:schemeClr val="dk1"/>
                          </a:highlight>
                        </a:rPr>
                        <a:t>Capsnet</a:t>
                      </a:r>
                      <a:endParaRPr b="1">
                        <a:solidFill>
                          <a:schemeClr val="lt1"/>
                        </a:solidFill>
                        <a:highlight>
                          <a:schemeClr val="dk1"/>
                        </a:highlight>
                      </a:endParaRPr>
                    </a:p>
                  </a:txBody>
                  <a:tcPr marL="91425" marR="91425" marT="91425" marB="91425"/>
                </a:tc>
                <a:tc>
                  <a:txBody>
                    <a:bodyPr/>
                    <a:lstStyle/>
                    <a:p>
                      <a:pPr marL="0" lvl="0" indent="0" algn="l" rtl="0">
                        <a:spcBef>
                          <a:spcPts val="0"/>
                        </a:spcBef>
                        <a:spcAft>
                          <a:spcPts val="0"/>
                        </a:spcAft>
                        <a:buNone/>
                      </a:pPr>
                      <a:r>
                        <a:rPr lang="zh-TW" sz="1100" b="1">
                          <a:solidFill>
                            <a:schemeClr val="lt1"/>
                          </a:solidFill>
                          <a:highlight>
                            <a:schemeClr val="dk1"/>
                          </a:highlight>
                        </a:rPr>
                        <a:t>CNN</a:t>
                      </a:r>
                      <a:endParaRPr b="1">
                        <a:solidFill>
                          <a:schemeClr val="lt1"/>
                        </a:solidFill>
                        <a:highlight>
                          <a:schemeClr val="dk1"/>
                        </a:highlight>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zh-TW" sz="1200" b="1">
                          <a:solidFill>
                            <a:schemeClr val="lt1"/>
                          </a:solidFill>
                          <a:highlight>
                            <a:schemeClr val="dk1"/>
                          </a:highlight>
                        </a:rPr>
                        <a:t>accuracy score</a:t>
                      </a:r>
                      <a:endParaRPr b="1">
                        <a:solidFill>
                          <a:schemeClr val="lt1"/>
                        </a:solidFill>
                        <a:highlight>
                          <a:schemeClr val="dk1"/>
                        </a:highlight>
                      </a:endParaRPr>
                    </a:p>
                  </a:txBody>
                  <a:tcPr marL="91425" marR="91425" marT="91425" marB="91425"/>
                </a:tc>
                <a:tc>
                  <a:txBody>
                    <a:bodyPr/>
                    <a:lstStyle/>
                    <a:p>
                      <a:pPr marL="0" lvl="0" indent="0" algn="l" rtl="0">
                        <a:spcBef>
                          <a:spcPts val="0"/>
                        </a:spcBef>
                        <a:spcAft>
                          <a:spcPts val="0"/>
                        </a:spcAft>
                        <a:buNone/>
                      </a:pPr>
                      <a:r>
                        <a:rPr lang="zh-TW" sz="1200" b="1">
                          <a:solidFill>
                            <a:schemeClr val="lt1"/>
                          </a:solidFill>
                          <a:highlight>
                            <a:schemeClr val="dk1"/>
                          </a:highlight>
                        </a:rPr>
                        <a:t>0.975</a:t>
                      </a:r>
                      <a:endParaRPr b="1">
                        <a:solidFill>
                          <a:schemeClr val="lt1"/>
                        </a:solidFill>
                        <a:highlight>
                          <a:schemeClr val="dk1"/>
                        </a:highlight>
                      </a:endParaRPr>
                    </a:p>
                  </a:txBody>
                  <a:tcPr marL="91425" marR="91425" marT="91425" marB="91425"/>
                </a:tc>
                <a:tc>
                  <a:txBody>
                    <a:bodyPr/>
                    <a:lstStyle/>
                    <a:p>
                      <a:pPr marL="0" lvl="0" indent="0" algn="l" rtl="0">
                        <a:spcBef>
                          <a:spcPts val="0"/>
                        </a:spcBef>
                        <a:spcAft>
                          <a:spcPts val="0"/>
                        </a:spcAft>
                        <a:buNone/>
                      </a:pPr>
                      <a:r>
                        <a:rPr lang="zh-TW" sz="1100" b="1">
                          <a:solidFill>
                            <a:schemeClr val="lt1"/>
                          </a:solidFill>
                          <a:highlight>
                            <a:schemeClr val="dk1"/>
                          </a:highlight>
                        </a:rPr>
                        <a:t>0.9856</a:t>
                      </a:r>
                      <a:endParaRPr b="1">
                        <a:solidFill>
                          <a:schemeClr val="lt1"/>
                        </a:solidFill>
                        <a:highlight>
                          <a:schemeClr val="dk1"/>
                        </a:highlight>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zh-TW" sz="1200" b="1">
                          <a:solidFill>
                            <a:schemeClr val="lt1"/>
                          </a:solidFill>
                          <a:highlight>
                            <a:schemeClr val="dk1"/>
                          </a:highlight>
                        </a:rPr>
                        <a:t>recall score</a:t>
                      </a:r>
                      <a:endParaRPr b="1">
                        <a:solidFill>
                          <a:schemeClr val="lt1"/>
                        </a:solidFill>
                        <a:highlight>
                          <a:schemeClr val="dk1"/>
                        </a:highlight>
                      </a:endParaRPr>
                    </a:p>
                  </a:txBody>
                  <a:tcPr marL="91425" marR="91425" marT="91425" marB="91425"/>
                </a:tc>
                <a:tc>
                  <a:txBody>
                    <a:bodyPr/>
                    <a:lstStyle/>
                    <a:p>
                      <a:pPr marL="0" lvl="0" indent="0" algn="l" rtl="0">
                        <a:spcBef>
                          <a:spcPts val="0"/>
                        </a:spcBef>
                        <a:spcAft>
                          <a:spcPts val="0"/>
                        </a:spcAft>
                        <a:buNone/>
                      </a:pPr>
                      <a:r>
                        <a:rPr lang="zh-TW" sz="1200" b="1">
                          <a:solidFill>
                            <a:schemeClr val="lt1"/>
                          </a:solidFill>
                          <a:highlight>
                            <a:schemeClr val="dk1"/>
                          </a:highlight>
                        </a:rPr>
                        <a:t>0.9357</a:t>
                      </a:r>
                      <a:endParaRPr b="1">
                        <a:solidFill>
                          <a:schemeClr val="lt1"/>
                        </a:solidFill>
                        <a:highlight>
                          <a:schemeClr val="dk1"/>
                        </a:highlight>
                      </a:endParaRPr>
                    </a:p>
                  </a:txBody>
                  <a:tcPr marL="91425" marR="91425" marT="91425" marB="91425"/>
                </a:tc>
                <a:tc>
                  <a:txBody>
                    <a:bodyPr/>
                    <a:lstStyle/>
                    <a:p>
                      <a:pPr marL="0" lvl="0" indent="0" algn="l" rtl="0">
                        <a:spcBef>
                          <a:spcPts val="0"/>
                        </a:spcBef>
                        <a:spcAft>
                          <a:spcPts val="0"/>
                        </a:spcAft>
                        <a:buNone/>
                      </a:pPr>
                      <a:r>
                        <a:rPr lang="zh-TW" sz="1100" b="1">
                          <a:solidFill>
                            <a:schemeClr val="lt1"/>
                          </a:solidFill>
                          <a:highlight>
                            <a:schemeClr val="dk1"/>
                          </a:highlight>
                        </a:rPr>
                        <a:t>0.9576</a:t>
                      </a:r>
                      <a:endParaRPr b="1">
                        <a:solidFill>
                          <a:schemeClr val="lt1"/>
                        </a:solidFill>
                        <a:highlight>
                          <a:schemeClr val="dk1"/>
                        </a:highlight>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zh-TW" sz="1200" b="1">
                          <a:solidFill>
                            <a:schemeClr val="lt1"/>
                          </a:solidFill>
                          <a:highlight>
                            <a:schemeClr val="dk1"/>
                          </a:highlight>
                        </a:rPr>
                        <a:t>precision score</a:t>
                      </a:r>
                      <a:endParaRPr b="1">
                        <a:solidFill>
                          <a:schemeClr val="lt1"/>
                        </a:solidFill>
                        <a:highlight>
                          <a:schemeClr val="dk1"/>
                        </a:highlight>
                      </a:endParaRPr>
                    </a:p>
                  </a:txBody>
                  <a:tcPr marL="91425" marR="91425" marT="91425" marB="91425"/>
                </a:tc>
                <a:tc>
                  <a:txBody>
                    <a:bodyPr/>
                    <a:lstStyle/>
                    <a:p>
                      <a:pPr marL="0" lvl="0" indent="0" algn="l" rtl="0">
                        <a:spcBef>
                          <a:spcPts val="0"/>
                        </a:spcBef>
                        <a:spcAft>
                          <a:spcPts val="0"/>
                        </a:spcAft>
                        <a:buNone/>
                      </a:pPr>
                      <a:r>
                        <a:rPr lang="zh-TW" sz="1200" b="1">
                          <a:solidFill>
                            <a:schemeClr val="lt1"/>
                          </a:solidFill>
                          <a:highlight>
                            <a:schemeClr val="dk1"/>
                          </a:highlight>
                        </a:rPr>
                        <a:t>0.990</a:t>
                      </a:r>
                      <a:endParaRPr b="1">
                        <a:solidFill>
                          <a:schemeClr val="lt1"/>
                        </a:solidFill>
                        <a:highlight>
                          <a:schemeClr val="dk1"/>
                        </a:highlight>
                      </a:endParaRPr>
                    </a:p>
                  </a:txBody>
                  <a:tcPr marL="91425" marR="91425" marT="91425" marB="91425"/>
                </a:tc>
                <a:tc>
                  <a:txBody>
                    <a:bodyPr/>
                    <a:lstStyle/>
                    <a:p>
                      <a:pPr marL="0" lvl="0" indent="0" algn="l" rtl="0">
                        <a:spcBef>
                          <a:spcPts val="0"/>
                        </a:spcBef>
                        <a:spcAft>
                          <a:spcPts val="0"/>
                        </a:spcAft>
                        <a:buNone/>
                      </a:pPr>
                      <a:r>
                        <a:rPr lang="zh-TW" sz="1100" b="1">
                          <a:solidFill>
                            <a:schemeClr val="lt1"/>
                          </a:solidFill>
                          <a:highlight>
                            <a:schemeClr val="dk1"/>
                          </a:highlight>
                        </a:rPr>
                        <a:t>1.0</a:t>
                      </a:r>
                      <a:endParaRPr b="1">
                        <a:solidFill>
                          <a:schemeClr val="lt1"/>
                        </a:solidFill>
                        <a:highlight>
                          <a:schemeClr val="dk1"/>
                        </a:highlight>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zh-TW" sz="1200" b="1">
                          <a:solidFill>
                            <a:schemeClr val="lt1"/>
                          </a:solidFill>
                          <a:highlight>
                            <a:schemeClr val="dk1"/>
                          </a:highlight>
                        </a:rPr>
                        <a:t>f1 score</a:t>
                      </a:r>
                      <a:endParaRPr b="1">
                        <a:solidFill>
                          <a:schemeClr val="lt1"/>
                        </a:solidFill>
                        <a:highlight>
                          <a:schemeClr val="dk1"/>
                        </a:highlight>
                      </a:endParaRPr>
                    </a:p>
                  </a:txBody>
                  <a:tcPr marL="91425" marR="91425" marT="91425" marB="91425"/>
                </a:tc>
                <a:tc>
                  <a:txBody>
                    <a:bodyPr/>
                    <a:lstStyle/>
                    <a:p>
                      <a:pPr marL="0" lvl="0" indent="0" algn="l" rtl="0">
                        <a:spcBef>
                          <a:spcPts val="0"/>
                        </a:spcBef>
                        <a:spcAft>
                          <a:spcPts val="0"/>
                        </a:spcAft>
                        <a:buNone/>
                      </a:pPr>
                      <a:r>
                        <a:rPr lang="zh-TW" sz="1200" b="1">
                          <a:solidFill>
                            <a:schemeClr val="lt1"/>
                          </a:solidFill>
                          <a:highlight>
                            <a:schemeClr val="dk1"/>
                          </a:highlight>
                        </a:rPr>
                        <a:t>0.962</a:t>
                      </a:r>
                      <a:endParaRPr b="1">
                        <a:solidFill>
                          <a:schemeClr val="lt1"/>
                        </a:solidFill>
                        <a:highlight>
                          <a:schemeClr val="dk1"/>
                        </a:highlight>
                      </a:endParaRPr>
                    </a:p>
                  </a:txBody>
                  <a:tcPr marL="91425" marR="91425" marT="91425" marB="91425"/>
                </a:tc>
                <a:tc>
                  <a:txBody>
                    <a:bodyPr/>
                    <a:lstStyle/>
                    <a:p>
                      <a:pPr marL="0" lvl="0" indent="0" algn="l" rtl="0">
                        <a:spcBef>
                          <a:spcPts val="0"/>
                        </a:spcBef>
                        <a:spcAft>
                          <a:spcPts val="0"/>
                        </a:spcAft>
                        <a:buNone/>
                      </a:pPr>
                      <a:r>
                        <a:rPr lang="zh-TW" sz="1100" b="1">
                          <a:solidFill>
                            <a:schemeClr val="lt1"/>
                          </a:solidFill>
                          <a:highlight>
                            <a:schemeClr val="dk1"/>
                          </a:highlight>
                        </a:rPr>
                        <a:t>0.9783</a:t>
                      </a:r>
                      <a:endParaRPr b="1">
                        <a:solidFill>
                          <a:schemeClr val="lt1"/>
                        </a:solidFill>
                        <a:highlight>
                          <a:schemeClr val="dk1"/>
                        </a:highlight>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zh-TW" sz="1200" b="1">
                          <a:solidFill>
                            <a:schemeClr val="lt1"/>
                          </a:solidFill>
                          <a:highlight>
                            <a:schemeClr val="dk1"/>
                          </a:highlight>
                        </a:rPr>
                        <a:t>roc auc score</a:t>
                      </a:r>
                      <a:endParaRPr b="1">
                        <a:solidFill>
                          <a:schemeClr val="lt1"/>
                        </a:solidFill>
                        <a:highlight>
                          <a:schemeClr val="dk1"/>
                        </a:highlight>
                      </a:endParaRPr>
                    </a:p>
                  </a:txBody>
                  <a:tcPr marL="91425" marR="91425" marT="91425" marB="91425"/>
                </a:tc>
                <a:tc>
                  <a:txBody>
                    <a:bodyPr/>
                    <a:lstStyle/>
                    <a:p>
                      <a:pPr marL="0" lvl="0" indent="0" algn="l" rtl="0">
                        <a:spcBef>
                          <a:spcPts val="0"/>
                        </a:spcBef>
                        <a:spcAft>
                          <a:spcPts val="0"/>
                        </a:spcAft>
                        <a:buNone/>
                      </a:pPr>
                      <a:r>
                        <a:rPr lang="zh-TW" sz="1200" b="1">
                          <a:solidFill>
                            <a:schemeClr val="lt1"/>
                          </a:solidFill>
                          <a:highlight>
                            <a:schemeClr val="dk1"/>
                          </a:highlight>
                        </a:rPr>
                        <a:t>0.965</a:t>
                      </a:r>
                      <a:endParaRPr b="1">
                        <a:solidFill>
                          <a:schemeClr val="lt1"/>
                        </a:solidFill>
                        <a:highlight>
                          <a:schemeClr val="dk1"/>
                        </a:highlight>
                      </a:endParaRPr>
                    </a:p>
                  </a:txBody>
                  <a:tcPr marL="91425" marR="91425" marT="91425" marB="91425"/>
                </a:tc>
                <a:tc>
                  <a:txBody>
                    <a:bodyPr/>
                    <a:lstStyle/>
                    <a:p>
                      <a:pPr marL="0" lvl="0" indent="0" algn="l" rtl="0">
                        <a:spcBef>
                          <a:spcPts val="0"/>
                        </a:spcBef>
                        <a:spcAft>
                          <a:spcPts val="0"/>
                        </a:spcAft>
                        <a:buNone/>
                      </a:pPr>
                      <a:r>
                        <a:rPr lang="zh-TW" sz="1100" b="1">
                          <a:solidFill>
                            <a:schemeClr val="lt1"/>
                          </a:solidFill>
                          <a:highlight>
                            <a:schemeClr val="dk1"/>
                          </a:highlight>
                        </a:rPr>
                        <a:t>0.9788</a:t>
                      </a:r>
                      <a:endParaRPr b="1">
                        <a:solidFill>
                          <a:schemeClr val="lt1"/>
                        </a:solidFill>
                        <a:highlight>
                          <a:schemeClr val="dk1"/>
                        </a:highlight>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3600">
                <a:latin typeface="Arial"/>
                <a:ea typeface="Arial"/>
                <a:cs typeface="Arial"/>
                <a:sym typeface="Arial"/>
              </a:rPr>
              <a:t>Compare result - Case2</a:t>
            </a:r>
            <a:endParaRPr sz="3600">
              <a:latin typeface="Arial"/>
              <a:ea typeface="Arial"/>
              <a:cs typeface="Arial"/>
              <a:sym typeface="Arial"/>
            </a:endParaRPr>
          </a:p>
        </p:txBody>
      </p:sp>
      <p:graphicFrame>
        <p:nvGraphicFramePr>
          <p:cNvPr id="180" name="Google Shape;180;p20"/>
          <p:cNvGraphicFramePr/>
          <p:nvPr/>
        </p:nvGraphicFramePr>
        <p:xfrm>
          <a:off x="952500" y="1428750"/>
          <a:ext cx="3000000" cy="3000000"/>
        </p:xfrm>
        <a:graphic>
          <a:graphicData uri="http://schemas.openxmlformats.org/drawingml/2006/table">
            <a:tbl>
              <a:tblPr>
                <a:noFill/>
                <a:tableStyleId>{ED8806EB-161E-476F-A7EB-31474724DA29}</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endParaRPr b="1">
                        <a:solidFill>
                          <a:schemeClr val="lt1"/>
                        </a:solidFill>
                        <a:highlight>
                          <a:schemeClr val="dk1"/>
                        </a:highlight>
                      </a:endParaRPr>
                    </a:p>
                  </a:txBody>
                  <a:tcPr marL="91425" marR="91425" marT="91425" marB="91425"/>
                </a:tc>
                <a:tc>
                  <a:txBody>
                    <a:bodyPr/>
                    <a:lstStyle/>
                    <a:p>
                      <a:pPr marL="0" lvl="0" indent="0" algn="l" rtl="0">
                        <a:spcBef>
                          <a:spcPts val="0"/>
                        </a:spcBef>
                        <a:spcAft>
                          <a:spcPts val="0"/>
                        </a:spcAft>
                        <a:buNone/>
                      </a:pPr>
                      <a:r>
                        <a:rPr lang="zh-TW" sz="1200" b="1">
                          <a:solidFill>
                            <a:schemeClr val="lt1"/>
                          </a:solidFill>
                          <a:highlight>
                            <a:schemeClr val="dk1"/>
                          </a:highlight>
                        </a:rPr>
                        <a:t>Capsnet</a:t>
                      </a:r>
                      <a:endParaRPr b="1">
                        <a:solidFill>
                          <a:schemeClr val="lt1"/>
                        </a:solidFill>
                        <a:highlight>
                          <a:schemeClr val="dk1"/>
                        </a:highlight>
                      </a:endParaRPr>
                    </a:p>
                  </a:txBody>
                  <a:tcPr marL="91425" marR="91425" marT="91425" marB="91425"/>
                </a:tc>
                <a:tc>
                  <a:txBody>
                    <a:bodyPr/>
                    <a:lstStyle/>
                    <a:p>
                      <a:pPr marL="0" lvl="0" indent="0" algn="l" rtl="0">
                        <a:spcBef>
                          <a:spcPts val="0"/>
                        </a:spcBef>
                        <a:spcAft>
                          <a:spcPts val="0"/>
                        </a:spcAft>
                        <a:buNone/>
                      </a:pPr>
                      <a:r>
                        <a:rPr lang="zh-TW" sz="1100" b="1">
                          <a:solidFill>
                            <a:schemeClr val="lt1"/>
                          </a:solidFill>
                          <a:highlight>
                            <a:schemeClr val="dk1"/>
                          </a:highlight>
                        </a:rPr>
                        <a:t>CNN</a:t>
                      </a:r>
                      <a:endParaRPr b="1">
                        <a:solidFill>
                          <a:schemeClr val="lt1"/>
                        </a:solidFill>
                        <a:highlight>
                          <a:schemeClr val="dk1"/>
                        </a:highlight>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zh-TW" sz="1200" b="1">
                          <a:solidFill>
                            <a:schemeClr val="lt1"/>
                          </a:solidFill>
                          <a:highlight>
                            <a:schemeClr val="dk1"/>
                          </a:highlight>
                        </a:rPr>
                        <a:t>accuracy score</a:t>
                      </a:r>
                      <a:endParaRPr b="1">
                        <a:solidFill>
                          <a:schemeClr val="lt1"/>
                        </a:solidFill>
                        <a:highlight>
                          <a:schemeClr val="dk1"/>
                        </a:highlight>
                      </a:endParaRPr>
                    </a:p>
                  </a:txBody>
                  <a:tcPr marL="91425" marR="91425" marT="91425" marB="91425"/>
                </a:tc>
                <a:tc>
                  <a:txBody>
                    <a:bodyPr/>
                    <a:lstStyle/>
                    <a:p>
                      <a:pPr marL="0" lvl="0" indent="0" algn="l" rtl="0">
                        <a:spcBef>
                          <a:spcPts val="0"/>
                        </a:spcBef>
                        <a:spcAft>
                          <a:spcPts val="0"/>
                        </a:spcAft>
                        <a:buNone/>
                      </a:pPr>
                      <a:r>
                        <a:rPr lang="zh-TW" sz="1200" b="1">
                          <a:solidFill>
                            <a:schemeClr val="lt1"/>
                          </a:solidFill>
                          <a:highlight>
                            <a:schemeClr val="dk1"/>
                          </a:highlight>
                        </a:rPr>
                        <a:t>0.875</a:t>
                      </a:r>
                      <a:endParaRPr b="1">
                        <a:solidFill>
                          <a:schemeClr val="lt1"/>
                        </a:solidFill>
                        <a:highlight>
                          <a:schemeClr val="dk1"/>
                        </a:highlight>
                      </a:endParaRPr>
                    </a:p>
                  </a:txBody>
                  <a:tcPr marL="91425" marR="91425" marT="91425" marB="91425"/>
                </a:tc>
                <a:tc>
                  <a:txBody>
                    <a:bodyPr/>
                    <a:lstStyle/>
                    <a:p>
                      <a:pPr marL="0" lvl="0" indent="0" algn="l" rtl="0">
                        <a:spcBef>
                          <a:spcPts val="0"/>
                        </a:spcBef>
                        <a:spcAft>
                          <a:spcPts val="0"/>
                        </a:spcAft>
                        <a:buNone/>
                      </a:pPr>
                      <a:r>
                        <a:rPr lang="zh-TW" sz="1100" b="1">
                          <a:solidFill>
                            <a:schemeClr val="lt1"/>
                          </a:solidFill>
                          <a:highlight>
                            <a:schemeClr val="dk1"/>
                          </a:highlight>
                        </a:rPr>
                        <a:t>0.957</a:t>
                      </a:r>
                      <a:endParaRPr b="1">
                        <a:solidFill>
                          <a:schemeClr val="lt1"/>
                        </a:solidFill>
                        <a:highlight>
                          <a:schemeClr val="dk1"/>
                        </a:highlight>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zh-TW" sz="1200" b="1">
                          <a:solidFill>
                            <a:schemeClr val="lt1"/>
                          </a:solidFill>
                          <a:highlight>
                            <a:schemeClr val="dk1"/>
                          </a:highlight>
                        </a:rPr>
                        <a:t>recall score</a:t>
                      </a:r>
                      <a:endParaRPr b="1">
                        <a:solidFill>
                          <a:schemeClr val="lt1"/>
                        </a:solidFill>
                        <a:highlight>
                          <a:schemeClr val="dk1"/>
                        </a:highlight>
                      </a:endParaRPr>
                    </a:p>
                  </a:txBody>
                  <a:tcPr marL="91425" marR="91425" marT="91425" marB="91425"/>
                </a:tc>
                <a:tc>
                  <a:txBody>
                    <a:bodyPr/>
                    <a:lstStyle/>
                    <a:p>
                      <a:pPr marL="0" lvl="0" indent="0" algn="l" rtl="0">
                        <a:spcBef>
                          <a:spcPts val="0"/>
                        </a:spcBef>
                        <a:spcAft>
                          <a:spcPts val="0"/>
                        </a:spcAft>
                        <a:buNone/>
                      </a:pPr>
                      <a:r>
                        <a:rPr lang="zh-TW" sz="1200" b="1">
                          <a:solidFill>
                            <a:schemeClr val="lt1"/>
                          </a:solidFill>
                          <a:highlight>
                            <a:schemeClr val="dk1"/>
                          </a:highlight>
                        </a:rPr>
                        <a:t>0.6261</a:t>
                      </a:r>
                      <a:endParaRPr b="1">
                        <a:solidFill>
                          <a:schemeClr val="lt1"/>
                        </a:solidFill>
                        <a:highlight>
                          <a:schemeClr val="dk1"/>
                        </a:highlight>
                      </a:endParaRPr>
                    </a:p>
                  </a:txBody>
                  <a:tcPr marL="91425" marR="91425" marT="91425" marB="91425"/>
                </a:tc>
                <a:tc>
                  <a:txBody>
                    <a:bodyPr/>
                    <a:lstStyle/>
                    <a:p>
                      <a:pPr marL="0" lvl="0" indent="0" algn="l" rtl="0">
                        <a:spcBef>
                          <a:spcPts val="0"/>
                        </a:spcBef>
                        <a:spcAft>
                          <a:spcPts val="0"/>
                        </a:spcAft>
                        <a:buNone/>
                      </a:pPr>
                      <a:r>
                        <a:rPr lang="zh-TW" sz="1100" b="1">
                          <a:solidFill>
                            <a:schemeClr val="lt1"/>
                          </a:solidFill>
                          <a:highlight>
                            <a:schemeClr val="dk1"/>
                          </a:highlight>
                        </a:rPr>
                        <a:t>0.8813</a:t>
                      </a:r>
                      <a:endParaRPr b="1">
                        <a:solidFill>
                          <a:schemeClr val="lt1"/>
                        </a:solidFill>
                        <a:highlight>
                          <a:schemeClr val="dk1"/>
                        </a:highlight>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zh-TW" sz="1200" b="1">
                          <a:solidFill>
                            <a:schemeClr val="lt1"/>
                          </a:solidFill>
                          <a:highlight>
                            <a:schemeClr val="dk1"/>
                          </a:highlight>
                        </a:rPr>
                        <a:t>precision score</a:t>
                      </a:r>
                      <a:endParaRPr b="1">
                        <a:solidFill>
                          <a:schemeClr val="lt1"/>
                        </a:solidFill>
                        <a:highlight>
                          <a:schemeClr val="dk1"/>
                        </a:highlight>
                      </a:endParaRPr>
                    </a:p>
                  </a:txBody>
                  <a:tcPr marL="91425" marR="91425" marT="91425" marB="91425"/>
                </a:tc>
                <a:tc>
                  <a:txBody>
                    <a:bodyPr/>
                    <a:lstStyle/>
                    <a:p>
                      <a:pPr marL="0" lvl="0" indent="0" algn="l" rtl="0">
                        <a:spcBef>
                          <a:spcPts val="0"/>
                        </a:spcBef>
                        <a:spcAft>
                          <a:spcPts val="0"/>
                        </a:spcAft>
                        <a:buNone/>
                      </a:pPr>
                      <a:r>
                        <a:rPr lang="zh-TW" sz="1200" b="1">
                          <a:solidFill>
                            <a:schemeClr val="lt1"/>
                          </a:solidFill>
                          <a:highlight>
                            <a:schemeClr val="dk1"/>
                          </a:highlight>
                        </a:rPr>
                        <a:t>1.0</a:t>
                      </a:r>
                      <a:endParaRPr b="1">
                        <a:solidFill>
                          <a:schemeClr val="lt1"/>
                        </a:solidFill>
                        <a:highlight>
                          <a:schemeClr val="dk1"/>
                        </a:highlight>
                      </a:endParaRPr>
                    </a:p>
                  </a:txBody>
                  <a:tcPr marL="91425" marR="91425" marT="91425" marB="91425"/>
                </a:tc>
                <a:tc>
                  <a:txBody>
                    <a:bodyPr/>
                    <a:lstStyle/>
                    <a:p>
                      <a:pPr marL="0" lvl="0" indent="0" algn="l" rtl="0">
                        <a:spcBef>
                          <a:spcPts val="0"/>
                        </a:spcBef>
                        <a:spcAft>
                          <a:spcPts val="0"/>
                        </a:spcAft>
                        <a:buNone/>
                      </a:pPr>
                      <a:r>
                        <a:rPr lang="zh-TW" sz="1100" b="1">
                          <a:solidFill>
                            <a:schemeClr val="lt1"/>
                          </a:solidFill>
                          <a:highlight>
                            <a:schemeClr val="dk1"/>
                          </a:highlight>
                        </a:rPr>
                        <a:t>0.9904</a:t>
                      </a:r>
                      <a:endParaRPr b="1">
                        <a:solidFill>
                          <a:schemeClr val="lt1"/>
                        </a:solidFill>
                        <a:highlight>
                          <a:schemeClr val="dk1"/>
                        </a:highlight>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zh-TW" sz="1200" b="1">
                          <a:solidFill>
                            <a:schemeClr val="lt1"/>
                          </a:solidFill>
                          <a:highlight>
                            <a:schemeClr val="dk1"/>
                          </a:highlight>
                        </a:rPr>
                        <a:t>f1 score</a:t>
                      </a:r>
                      <a:endParaRPr b="1">
                        <a:solidFill>
                          <a:schemeClr val="lt1"/>
                        </a:solidFill>
                        <a:highlight>
                          <a:schemeClr val="dk1"/>
                        </a:highlight>
                      </a:endParaRPr>
                    </a:p>
                  </a:txBody>
                  <a:tcPr marL="91425" marR="91425" marT="91425" marB="91425"/>
                </a:tc>
                <a:tc>
                  <a:txBody>
                    <a:bodyPr/>
                    <a:lstStyle/>
                    <a:p>
                      <a:pPr marL="0" lvl="0" indent="0" algn="l" rtl="0">
                        <a:spcBef>
                          <a:spcPts val="0"/>
                        </a:spcBef>
                        <a:spcAft>
                          <a:spcPts val="0"/>
                        </a:spcAft>
                        <a:buNone/>
                      </a:pPr>
                      <a:r>
                        <a:rPr lang="zh-TW" sz="1200" b="1">
                          <a:solidFill>
                            <a:schemeClr val="lt1"/>
                          </a:solidFill>
                          <a:highlight>
                            <a:schemeClr val="dk1"/>
                          </a:highlight>
                        </a:rPr>
                        <a:t>0.7701</a:t>
                      </a:r>
                      <a:endParaRPr b="1">
                        <a:solidFill>
                          <a:schemeClr val="lt1"/>
                        </a:solidFill>
                        <a:highlight>
                          <a:schemeClr val="dk1"/>
                        </a:highlight>
                      </a:endParaRPr>
                    </a:p>
                  </a:txBody>
                  <a:tcPr marL="91425" marR="91425" marT="91425" marB="91425"/>
                </a:tc>
                <a:tc>
                  <a:txBody>
                    <a:bodyPr/>
                    <a:lstStyle/>
                    <a:p>
                      <a:pPr marL="0" lvl="0" indent="0" algn="l" rtl="0">
                        <a:spcBef>
                          <a:spcPts val="0"/>
                        </a:spcBef>
                        <a:spcAft>
                          <a:spcPts val="0"/>
                        </a:spcAft>
                        <a:buNone/>
                      </a:pPr>
                      <a:r>
                        <a:rPr lang="zh-TW" sz="1100" b="1">
                          <a:solidFill>
                            <a:schemeClr val="lt1"/>
                          </a:solidFill>
                          <a:highlight>
                            <a:schemeClr val="dk1"/>
                          </a:highlight>
                        </a:rPr>
                        <a:t>0.9327</a:t>
                      </a:r>
                      <a:endParaRPr b="1">
                        <a:solidFill>
                          <a:schemeClr val="lt1"/>
                        </a:solidFill>
                        <a:highlight>
                          <a:schemeClr val="dk1"/>
                        </a:highlight>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zh-TW" sz="1200" b="1">
                          <a:solidFill>
                            <a:schemeClr val="lt1"/>
                          </a:solidFill>
                          <a:highlight>
                            <a:schemeClr val="dk1"/>
                          </a:highlight>
                        </a:rPr>
                        <a:t>roc auc score</a:t>
                      </a:r>
                      <a:endParaRPr b="1">
                        <a:solidFill>
                          <a:schemeClr val="lt1"/>
                        </a:solidFill>
                        <a:highlight>
                          <a:schemeClr val="dk1"/>
                        </a:highlight>
                      </a:endParaRPr>
                    </a:p>
                  </a:txBody>
                  <a:tcPr marL="91425" marR="91425" marT="91425" marB="91425"/>
                </a:tc>
                <a:tc>
                  <a:txBody>
                    <a:bodyPr/>
                    <a:lstStyle/>
                    <a:p>
                      <a:pPr marL="0" lvl="0" indent="0" algn="l" rtl="0">
                        <a:spcBef>
                          <a:spcPts val="0"/>
                        </a:spcBef>
                        <a:spcAft>
                          <a:spcPts val="0"/>
                        </a:spcAft>
                        <a:buNone/>
                      </a:pPr>
                      <a:r>
                        <a:rPr lang="zh-TW" sz="1200" b="1">
                          <a:solidFill>
                            <a:schemeClr val="lt1"/>
                          </a:solidFill>
                          <a:highlight>
                            <a:schemeClr val="dk1"/>
                          </a:highlight>
                        </a:rPr>
                        <a:t>0.813</a:t>
                      </a:r>
                      <a:endParaRPr b="1">
                        <a:solidFill>
                          <a:schemeClr val="lt1"/>
                        </a:solidFill>
                        <a:highlight>
                          <a:schemeClr val="dk1"/>
                        </a:highlight>
                      </a:endParaRPr>
                    </a:p>
                  </a:txBody>
                  <a:tcPr marL="91425" marR="91425" marT="91425" marB="91425"/>
                </a:tc>
                <a:tc>
                  <a:txBody>
                    <a:bodyPr/>
                    <a:lstStyle/>
                    <a:p>
                      <a:pPr marL="0" lvl="0" indent="0" algn="l" rtl="0">
                        <a:spcBef>
                          <a:spcPts val="0"/>
                        </a:spcBef>
                        <a:spcAft>
                          <a:spcPts val="0"/>
                        </a:spcAft>
                        <a:buNone/>
                      </a:pPr>
                      <a:r>
                        <a:rPr lang="zh-TW" sz="1100" b="1">
                          <a:solidFill>
                            <a:schemeClr val="lt1"/>
                          </a:solidFill>
                          <a:highlight>
                            <a:schemeClr val="dk1"/>
                          </a:highlight>
                        </a:rPr>
                        <a:t>0.9385</a:t>
                      </a:r>
                      <a:endParaRPr b="1">
                        <a:solidFill>
                          <a:schemeClr val="lt1"/>
                        </a:solidFill>
                        <a:highlight>
                          <a:schemeClr val="dk1"/>
                        </a:highlight>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3600">
                <a:latin typeface="Arial"/>
                <a:ea typeface="Arial"/>
                <a:cs typeface="Arial"/>
                <a:sym typeface="Arial"/>
              </a:rPr>
              <a:t>Conclusion</a:t>
            </a:r>
            <a:endParaRPr sz="3600">
              <a:latin typeface="Arial"/>
              <a:ea typeface="Arial"/>
              <a:cs typeface="Arial"/>
              <a:sym typeface="Arial"/>
            </a:endParaRPr>
          </a:p>
        </p:txBody>
      </p:sp>
      <p:pic>
        <p:nvPicPr>
          <p:cNvPr id="186" name="Google Shape;186;p21"/>
          <p:cNvPicPr preferRelativeResize="0"/>
          <p:nvPr/>
        </p:nvPicPr>
        <p:blipFill>
          <a:blip r:embed="rId3">
            <a:alphaModFix/>
          </a:blip>
          <a:stretch>
            <a:fillRect/>
          </a:stretch>
        </p:blipFill>
        <p:spPr>
          <a:xfrm>
            <a:off x="5375726" y="1546348"/>
            <a:ext cx="3383075" cy="2255375"/>
          </a:xfrm>
          <a:prstGeom prst="rect">
            <a:avLst/>
          </a:prstGeom>
          <a:noFill/>
          <a:ln>
            <a:noFill/>
          </a:ln>
        </p:spPr>
      </p:pic>
      <p:pic>
        <p:nvPicPr>
          <p:cNvPr id="187" name="Google Shape;187;p21"/>
          <p:cNvPicPr preferRelativeResize="0"/>
          <p:nvPr/>
        </p:nvPicPr>
        <p:blipFill rotWithShape="1">
          <a:blip r:embed="rId4">
            <a:alphaModFix/>
          </a:blip>
          <a:srcRect t="48731" r="50441"/>
          <a:stretch/>
        </p:blipFill>
        <p:spPr>
          <a:xfrm>
            <a:off x="2593275" y="1567550"/>
            <a:ext cx="2046625" cy="1183626"/>
          </a:xfrm>
          <a:prstGeom prst="rect">
            <a:avLst/>
          </a:prstGeom>
          <a:noFill/>
          <a:ln>
            <a:noFill/>
          </a:ln>
        </p:spPr>
      </p:pic>
      <p:pic>
        <p:nvPicPr>
          <p:cNvPr id="188" name="Google Shape;188;p21"/>
          <p:cNvPicPr preferRelativeResize="0"/>
          <p:nvPr/>
        </p:nvPicPr>
        <p:blipFill rotWithShape="1">
          <a:blip r:embed="rId4">
            <a:alphaModFix/>
          </a:blip>
          <a:srcRect r="50441" b="48731"/>
          <a:stretch/>
        </p:blipFill>
        <p:spPr>
          <a:xfrm>
            <a:off x="2593263" y="2751175"/>
            <a:ext cx="2046625" cy="1183626"/>
          </a:xfrm>
          <a:prstGeom prst="rect">
            <a:avLst/>
          </a:prstGeom>
          <a:noFill/>
          <a:ln>
            <a:noFill/>
          </a:ln>
        </p:spPr>
      </p:pic>
      <p:pic>
        <p:nvPicPr>
          <p:cNvPr id="189" name="Google Shape;189;p21"/>
          <p:cNvPicPr preferRelativeResize="0"/>
          <p:nvPr/>
        </p:nvPicPr>
        <p:blipFill rotWithShape="1">
          <a:blip r:embed="rId4">
            <a:alphaModFix/>
          </a:blip>
          <a:srcRect l="50441" b="48731"/>
          <a:stretch/>
        </p:blipFill>
        <p:spPr>
          <a:xfrm>
            <a:off x="546650" y="2751175"/>
            <a:ext cx="2046625" cy="1183626"/>
          </a:xfrm>
          <a:prstGeom prst="rect">
            <a:avLst/>
          </a:prstGeom>
          <a:noFill/>
          <a:ln>
            <a:noFill/>
          </a:ln>
        </p:spPr>
      </p:pic>
      <p:pic>
        <p:nvPicPr>
          <p:cNvPr id="190" name="Google Shape;190;p21"/>
          <p:cNvPicPr preferRelativeResize="0"/>
          <p:nvPr/>
        </p:nvPicPr>
        <p:blipFill rotWithShape="1">
          <a:blip r:embed="rId4">
            <a:alphaModFix/>
          </a:blip>
          <a:srcRect l="50441" t="48731"/>
          <a:stretch/>
        </p:blipFill>
        <p:spPr>
          <a:xfrm>
            <a:off x="546650" y="1567550"/>
            <a:ext cx="2046625" cy="1183626"/>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755</Words>
  <Application>Microsoft Macintosh PowerPoint</Application>
  <PresentationFormat>如螢幕大小 (16:9)</PresentationFormat>
  <Paragraphs>79</Paragraphs>
  <Slides>10</Slides>
  <Notes>10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10</vt:i4>
      </vt:variant>
    </vt:vector>
  </HeadingPairs>
  <TitlesOfParts>
    <vt:vector size="14" baseType="lpstr">
      <vt:lpstr>Lato</vt:lpstr>
      <vt:lpstr>Montserrat</vt:lpstr>
      <vt:lpstr>Arial</vt:lpstr>
      <vt:lpstr>Focus</vt:lpstr>
      <vt:lpstr>Final Project Presentation Group 2</vt:lpstr>
      <vt:lpstr>Outline</vt:lpstr>
      <vt:lpstr>Background - 1</vt:lpstr>
      <vt:lpstr>Background - 2</vt:lpstr>
      <vt:lpstr>Goal of midterm presentation</vt:lpstr>
      <vt:lpstr>Implementation</vt:lpstr>
      <vt:lpstr>Compare result - Case1</vt:lpstr>
      <vt:lpstr>Compare result - Case2</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Presentation Group 2</dc:title>
  <cp:lastModifiedBy>軟體工程與管理學系 410375004 張祐綸(校友)</cp:lastModifiedBy>
  <cp:revision>1</cp:revision>
  <dcterms:modified xsi:type="dcterms:W3CDTF">2021-01-10T06:26:04Z</dcterms:modified>
</cp:coreProperties>
</file>