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1" r:id="rId5"/>
    <p:sldId id="258" r:id="rId6"/>
    <p:sldId id="259" r:id="rId7"/>
    <p:sldId id="277" r:id="rId8"/>
    <p:sldId id="260" r:id="rId9"/>
    <p:sldId id="263" r:id="rId10"/>
    <p:sldId id="271" r:id="rId11"/>
    <p:sldId id="269" r:id="rId12"/>
    <p:sldId id="289" r:id="rId13"/>
    <p:sldId id="288" r:id="rId14"/>
    <p:sldId id="270" r:id="rId15"/>
    <p:sldId id="265" r:id="rId16"/>
    <p:sldId id="266" r:id="rId17"/>
    <p:sldId id="267" r:id="rId18"/>
    <p:sldId id="272" r:id="rId19"/>
    <p:sldId id="268" r:id="rId20"/>
    <p:sldId id="278" r:id="rId21"/>
    <p:sldId id="273" r:id="rId22"/>
    <p:sldId id="286" r:id="rId23"/>
    <p:sldId id="274" r:id="rId24"/>
    <p:sldId id="275"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81"/>
  </p:normalViewPr>
  <p:slideViewPr>
    <p:cSldViewPr snapToGrid="0" snapToObjects="1">
      <p:cViewPr varScale="1">
        <p:scale>
          <a:sx n="107" d="100"/>
          <a:sy n="107"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12/13/17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tiff"/><Relationship Id="rId1" Type="http://schemas.openxmlformats.org/officeDocument/2006/relationships/slideLayout" Target="../slideLayouts/slideLayout6.xml"/><Relationship Id="rId2" Type="http://schemas.openxmlformats.org/officeDocument/2006/relationships/hyperlink" Target="https://www.youtube.com/watch?v=kWlL4KjIP4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How do people really feel?</a:t>
            </a:r>
          </a:p>
          <a:p>
            <a:r>
              <a:rPr lang="en-US" dirty="0" smtClean="0"/>
              <a:t>Marie Anselmi</a:t>
            </a:r>
            <a:endParaRPr lang="en-US" dirty="0"/>
          </a:p>
        </p:txBody>
      </p:sp>
    </p:spTree>
    <p:extLst>
      <p:ext uri="{BB962C8B-B14F-4D97-AF65-F5344CB8AC3E}">
        <p14:creationId xmlns:p14="http://schemas.microsoft.com/office/powerpoint/2010/main" val="1329998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br>
              <a:rPr lang="en-US" dirty="0" smtClean="0"/>
            </a:br>
            <a:endParaRPr lang="en-US" dirty="0"/>
          </a:p>
        </p:txBody>
      </p:sp>
      <p:sp>
        <p:nvSpPr>
          <p:cNvPr id="5" name="Text Placeholder 4"/>
          <p:cNvSpPr>
            <a:spLocks noGrp="1"/>
          </p:cNvSpPr>
          <p:nvPr>
            <p:ph type="body" idx="1"/>
          </p:nvPr>
        </p:nvSpPr>
        <p:spPr>
          <a:xfrm>
            <a:off x="1362069" y="1380796"/>
            <a:ext cx="3347642" cy="1636566"/>
          </a:xfrm>
        </p:spPr>
        <p:txBody>
          <a:bodyPr/>
          <a:lstStyle/>
          <a:p>
            <a:r>
              <a:rPr lang="en-US" dirty="0" smtClean="0"/>
              <a:t>Degree Categories</a:t>
            </a:r>
            <a:endParaRPr lang="en-US" dirty="0"/>
          </a:p>
          <a:p>
            <a:endParaRPr lang="en-US" dirty="0"/>
          </a:p>
        </p:txBody>
      </p:sp>
      <p:sp>
        <p:nvSpPr>
          <p:cNvPr id="8" name="Text Placeholder 7"/>
          <p:cNvSpPr>
            <a:spLocks noGrp="1"/>
          </p:cNvSpPr>
          <p:nvPr>
            <p:ph type="body" sz="half" idx="15"/>
          </p:nvPr>
        </p:nvSpPr>
        <p:spPr/>
        <p:txBody>
          <a:bodyPr/>
          <a:lstStyle/>
          <a:p>
            <a:endParaRPr lang="en-US" dirty="0"/>
          </a:p>
        </p:txBody>
      </p:sp>
      <p:sp>
        <p:nvSpPr>
          <p:cNvPr id="6" name="Text Placeholder 5"/>
          <p:cNvSpPr>
            <a:spLocks noGrp="1"/>
          </p:cNvSpPr>
          <p:nvPr>
            <p:ph type="body" sz="quarter" idx="3"/>
          </p:nvPr>
        </p:nvSpPr>
        <p:spPr/>
        <p:txBody>
          <a:bodyPr/>
          <a:lstStyle/>
          <a:p>
            <a:endParaRPr lang="en-US"/>
          </a:p>
        </p:txBody>
      </p:sp>
      <p:sp>
        <p:nvSpPr>
          <p:cNvPr id="9" name="Text Placeholder 8"/>
          <p:cNvSpPr>
            <a:spLocks noGrp="1"/>
          </p:cNvSpPr>
          <p:nvPr>
            <p:ph type="body" sz="half" idx="16"/>
          </p:nvPr>
        </p:nvSpPr>
        <p:spPr/>
        <p:txBody>
          <a:bodyPr/>
          <a:lstStyle/>
          <a:p>
            <a:endParaRPr lang="en-US" dirty="0"/>
          </a:p>
        </p:txBody>
      </p:sp>
      <p:sp>
        <p:nvSpPr>
          <p:cNvPr id="7" name="Text Placeholder 6"/>
          <p:cNvSpPr>
            <a:spLocks noGrp="1"/>
          </p:cNvSpPr>
          <p:nvPr>
            <p:ph type="body" sz="quarter" idx="13"/>
          </p:nvPr>
        </p:nvSpPr>
        <p:spPr>
          <a:xfrm>
            <a:off x="7561292" y="2331562"/>
            <a:ext cx="3486118" cy="685800"/>
          </a:xfrm>
        </p:spPr>
        <p:txBody>
          <a:bodyPr/>
          <a:lstStyle/>
          <a:p>
            <a:r>
              <a:rPr lang="en-US" smtClean="0"/>
              <a:t>Academic </a:t>
            </a:r>
            <a:r>
              <a:rPr lang="en-US" dirty="0" smtClean="0"/>
              <a:t>Categories</a:t>
            </a:r>
          </a:p>
          <a:p>
            <a:endParaRPr lang="en-US" dirty="0"/>
          </a:p>
        </p:txBody>
      </p:sp>
      <p:sp>
        <p:nvSpPr>
          <p:cNvPr id="10" name="Text Placeholder 9"/>
          <p:cNvSpPr>
            <a:spLocks noGrp="1"/>
          </p:cNvSpPr>
          <p:nvPr>
            <p:ph type="body" sz="half" idx="17"/>
          </p:nvPr>
        </p:nvSpPr>
        <p:spPr/>
        <p:txBody>
          <a:bodyPr/>
          <a:lstStyle/>
          <a:p>
            <a:endParaRPr lang="en-US"/>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b="3833"/>
          <a:stretch/>
        </p:blipFill>
        <p:spPr>
          <a:xfrm>
            <a:off x="6938945" y="2674461"/>
            <a:ext cx="4439481" cy="2959287"/>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b="4262"/>
          <a:stretch/>
        </p:blipFill>
        <p:spPr>
          <a:xfrm>
            <a:off x="645350" y="2674462"/>
            <a:ext cx="4781080" cy="2959287"/>
          </a:xfrm>
          <a:prstGeom prst="rect">
            <a:avLst/>
          </a:prstGeom>
        </p:spPr>
      </p:pic>
    </p:spTree>
    <p:extLst>
      <p:ext uri="{BB962C8B-B14F-4D97-AF65-F5344CB8AC3E}">
        <p14:creationId xmlns:p14="http://schemas.microsoft.com/office/powerpoint/2010/main" val="622242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a:xfrm>
            <a:off x="1141412" y="1744717"/>
            <a:ext cx="9905999" cy="4046484"/>
          </a:xfrm>
        </p:spPr>
        <p:txBody>
          <a:bodyPr/>
          <a:lstStyle/>
          <a:p>
            <a:r>
              <a:rPr lang="en-US" dirty="0"/>
              <a:t>Sentiment categories</a:t>
            </a:r>
          </a:p>
          <a:p>
            <a:pPr lvl="1"/>
            <a:r>
              <a:rPr lang="en-US" dirty="0"/>
              <a:t>’</a:t>
            </a:r>
            <a:r>
              <a:rPr lang="en-US" dirty="0" err="1"/>
              <a:t>Pos</a:t>
            </a:r>
            <a:r>
              <a:rPr lang="en-US" dirty="0"/>
              <a:t>’ – sentiment &gt; neutral = positive</a:t>
            </a:r>
          </a:p>
          <a:p>
            <a:pPr lvl="1"/>
            <a:r>
              <a:rPr lang="en-US" dirty="0"/>
              <a:t>’~</a:t>
            </a:r>
            <a:r>
              <a:rPr lang="en-US" dirty="0" err="1"/>
              <a:t>Neg</a:t>
            </a:r>
            <a:r>
              <a:rPr lang="en-US" dirty="0"/>
              <a:t>’ – sentiment &gt;= 4 = not negative</a:t>
            </a:r>
          </a:p>
          <a:p>
            <a:pPr lvl="1"/>
            <a:r>
              <a:rPr lang="en-US" dirty="0"/>
              <a:t>‘</a:t>
            </a:r>
            <a:r>
              <a:rPr lang="en-US" dirty="0" err="1"/>
              <a:t>sent_cats</a:t>
            </a:r>
            <a:r>
              <a:rPr lang="en-US" dirty="0"/>
              <a:t>’ – three categories, positive(2), neutral(1), and negative(0</a:t>
            </a:r>
            <a:r>
              <a:rPr lang="en-US" dirty="0" smtClean="0"/>
              <a:t>)</a:t>
            </a:r>
          </a:p>
          <a:p>
            <a:pPr lvl="1"/>
            <a:endParaRPr lang="en-US" b="1" dirty="0"/>
          </a:p>
          <a:p>
            <a:pPr lvl="1"/>
            <a:endParaRPr lang="en-US" b="1" dirty="0"/>
          </a:p>
          <a:p>
            <a:r>
              <a:rPr lang="en-US" b="1" dirty="0" smtClean="0"/>
              <a:t>MISTAKE #1:</a:t>
            </a:r>
          </a:p>
          <a:p>
            <a:pPr lvl="1"/>
            <a:r>
              <a:rPr lang="en-US" dirty="0" smtClean="0"/>
              <a:t>Giving a neutral option on my scale features</a:t>
            </a:r>
            <a:endParaRPr lang="en-US" dirty="0"/>
          </a:p>
        </p:txBody>
      </p:sp>
    </p:spTree>
    <p:extLst>
      <p:ext uri="{BB962C8B-B14F-4D97-AF65-F5344CB8AC3E}">
        <p14:creationId xmlns:p14="http://schemas.microsoft.com/office/powerpoint/2010/main" val="182340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3657600" y="1758950"/>
            <a:ext cx="4876800" cy="3340100"/>
          </a:xfrm>
          <a:prstGeom prst="rect">
            <a:avLst/>
          </a:prstGeom>
        </p:spPr>
      </p:pic>
    </p:spTree>
    <p:extLst>
      <p:ext uri="{BB962C8B-B14F-4D97-AF65-F5344CB8AC3E}">
        <p14:creationId xmlns:p14="http://schemas.microsoft.com/office/powerpoint/2010/main" val="772796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1562" y="2097088"/>
            <a:ext cx="4965700" cy="3479800"/>
          </a:xfrm>
        </p:spPr>
      </p:pic>
      <p:sp>
        <p:nvSpPr>
          <p:cNvPr id="5" name="TextBox 4"/>
          <p:cNvSpPr txBox="1"/>
          <p:nvPr/>
        </p:nvSpPr>
        <p:spPr>
          <a:xfrm>
            <a:off x="5386397" y="1635423"/>
            <a:ext cx="1416029" cy="461665"/>
          </a:xfrm>
          <a:prstGeom prst="rect">
            <a:avLst/>
          </a:prstGeom>
          <a:noFill/>
        </p:spPr>
        <p:txBody>
          <a:bodyPr wrap="none" rtlCol="0">
            <a:spAutoFit/>
          </a:bodyPr>
          <a:lstStyle/>
          <a:p>
            <a:r>
              <a:rPr lang="en-US" sz="2400" dirty="0" smtClean="0"/>
              <a:t>’</a:t>
            </a:r>
            <a:r>
              <a:rPr lang="en-US" sz="2400" dirty="0" err="1" smtClean="0"/>
              <a:t>sent_cats</a:t>
            </a:r>
            <a:r>
              <a:rPr lang="en-US" sz="2400" dirty="0" smtClean="0"/>
              <a:t>’</a:t>
            </a:r>
            <a:endParaRPr lang="en-US" sz="2400" dirty="0"/>
          </a:p>
        </p:txBody>
      </p:sp>
    </p:spTree>
    <p:extLst>
      <p:ext uri="{BB962C8B-B14F-4D97-AF65-F5344CB8AC3E}">
        <p14:creationId xmlns:p14="http://schemas.microsoft.com/office/powerpoint/2010/main" val="1345062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236" y="1838433"/>
            <a:ext cx="5321240" cy="33496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61" y="1838433"/>
            <a:ext cx="5453607" cy="3349625"/>
          </a:xfrm>
          <a:prstGeom prst="rect">
            <a:avLst/>
          </a:prstGeom>
        </p:spPr>
      </p:pic>
      <p:sp>
        <p:nvSpPr>
          <p:cNvPr id="5" name="TextBox 4"/>
          <p:cNvSpPr txBox="1"/>
          <p:nvPr/>
        </p:nvSpPr>
        <p:spPr>
          <a:xfrm>
            <a:off x="6258236" y="1253658"/>
            <a:ext cx="1629998" cy="584775"/>
          </a:xfrm>
          <a:prstGeom prst="rect">
            <a:avLst/>
          </a:prstGeom>
          <a:noFill/>
        </p:spPr>
        <p:txBody>
          <a:bodyPr wrap="none" rtlCol="0">
            <a:spAutoFit/>
          </a:bodyPr>
          <a:lstStyle/>
          <a:p>
            <a:r>
              <a:rPr lang="en-US" sz="3200" b="1" dirty="0" smtClean="0"/>
              <a:t>TARGET:</a:t>
            </a:r>
            <a:endParaRPr lang="en-US" sz="3200" b="1" dirty="0"/>
          </a:p>
        </p:txBody>
      </p:sp>
    </p:spTree>
    <p:extLst>
      <p:ext uri="{BB962C8B-B14F-4D97-AF65-F5344CB8AC3E}">
        <p14:creationId xmlns:p14="http://schemas.microsoft.com/office/powerpoint/2010/main" val="39733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6705" y="609601"/>
            <a:ext cx="4088512" cy="1639884"/>
          </a:xfrm>
        </p:spPr>
        <p:txBody>
          <a:bodyPr/>
          <a:lstStyle/>
          <a:p>
            <a:r>
              <a:rPr lang="en-US" dirty="0" smtClean="0"/>
              <a:t>Feature Engineering</a:t>
            </a:r>
            <a:r>
              <a:rPr lang="en-US" dirty="0"/>
              <a:t/>
            </a:r>
            <a:br>
              <a:rPr lang="en-US" dirty="0"/>
            </a:b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9103" y="2249485"/>
            <a:ext cx="5105400" cy="3098800"/>
          </a:xfrm>
        </p:spPr>
      </p:pic>
      <p:sp>
        <p:nvSpPr>
          <p:cNvPr id="8" name="Text Placeholder 7"/>
          <p:cNvSpPr>
            <a:spLocks noGrp="1"/>
          </p:cNvSpPr>
          <p:nvPr>
            <p:ph type="body" sz="half" idx="2"/>
          </p:nvPr>
        </p:nvSpPr>
        <p:spPr/>
        <p:txBody>
          <a:bodyPr>
            <a:normAutofit/>
          </a:bodyPr>
          <a:lstStyle/>
          <a:p>
            <a:pPr marL="285750" indent="-285750">
              <a:buFont typeface="Arial" charset="0"/>
              <a:buChar char="•"/>
            </a:pPr>
            <a:r>
              <a:rPr lang="en-US" sz="1800" dirty="0"/>
              <a:t>Unconventional features</a:t>
            </a:r>
          </a:p>
          <a:p>
            <a:pPr marL="742950" lvl="1" indent="-285750">
              <a:buFont typeface="Arial" charset="0"/>
              <a:buChar char="•"/>
            </a:pPr>
            <a:r>
              <a:rPr lang="en-US" sz="1800" dirty="0"/>
              <a:t>Choosing definition of intelligence</a:t>
            </a:r>
          </a:p>
          <a:p>
            <a:pPr marL="742950" lvl="1" indent="-285750">
              <a:buFont typeface="Arial" charset="0"/>
              <a:buChar char="•"/>
            </a:pPr>
            <a:r>
              <a:rPr lang="en-US" sz="1800" dirty="0"/>
              <a:t>Belief of interaction with AI every day</a:t>
            </a:r>
          </a:p>
          <a:p>
            <a:pPr marL="742950" lvl="1" indent="-285750">
              <a:buFont typeface="Arial" charset="0"/>
              <a:buChar char="•"/>
            </a:pPr>
            <a:r>
              <a:rPr lang="en-US" sz="1800" dirty="0" smtClean="0"/>
              <a:t>Etc.</a:t>
            </a:r>
            <a:endParaRPr lang="en-US" sz="1800" dirty="0"/>
          </a:p>
          <a:p>
            <a:pPr marL="285750" indent="-285750">
              <a:buFont typeface="Arial" charset="0"/>
              <a:buChar char="•"/>
            </a:pPr>
            <a:r>
              <a:rPr lang="en-US" sz="1800" dirty="0"/>
              <a:t>Intentionally created to assess how informed participants actually were</a:t>
            </a:r>
          </a:p>
          <a:p>
            <a:endParaRPr lang="en-US" sz="1800" dirty="0"/>
          </a:p>
        </p:txBody>
      </p:sp>
      <p:sp>
        <p:nvSpPr>
          <p:cNvPr id="13" name="TextBox 12"/>
          <p:cNvSpPr txBox="1"/>
          <p:nvPr/>
        </p:nvSpPr>
        <p:spPr>
          <a:xfrm>
            <a:off x="5749159" y="57386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1138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4287143" cy="1639884"/>
          </a:xfrm>
        </p:spPr>
        <p:txBody>
          <a:bodyPr/>
          <a:lstStyle/>
          <a:p>
            <a:r>
              <a:rPr lang="en-US" smtClean="0"/>
              <a:t>Feature Engineering</a:t>
            </a:r>
            <a:br>
              <a:rPr lang="en-US" smtClean="0"/>
            </a:br>
            <a:endParaRPr lang="en-US"/>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7032" r="10722" b="6216"/>
          <a:stretch/>
        </p:blipFill>
        <p:spPr>
          <a:xfrm>
            <a:off x="6274676" y="2249485"/>
            <a:ext cx="4845269" cy="3091679"/>
          </a:xfrm>
        </p:spPr>
      </p:pic>
      <p:sp>
        <p:nvSpPr>
          <p:cNvPr id="4" name="Text Placeholder 3"/>
          <p:cNvSpPr>
            <a:spLocks noGrp="1"/>
          </p:cNvSpPr>
          <p:nvPr>
            <p:ph type="body" sz="half" idx="2"/>
          </p:nvPr>
        </p:nvSpPr>
        <p:spPr/>
        <p:txBody>
          <a:bodyPr>
            <a:normAutofit/>
          </a:bodyPr>
          <a:lstStyle/>
          <a:p>
            <a:pPr marL="285750" indent="-285750">
              <a:buFont typeface="Arial" charset="0"/>
              <a:buChar char="•"/>
            </a:pPr>
            <a:r>
              <a:rPr lang="en-US" sz="2400" dirty="0" smtClean="0"/>
              <a:t>Previous heuristic was too harsh</a:t>
            </a:r>
          </a:p>
          <a:p>
            <a:pPr marL="285750" indent="-285750">
              <a:buFont typeface="Arial" charset="0"/>
              <a:buChar char="•"/>
            </a:pPr>
            <a:r>
              <a:rPr lang="en-US" sz="2400" dirty="0" smtClean="0"/>
              <a:t>Expected overestimation of self-knowledge, but not that drastic</a:t>
            </a:r>
          </a:p>
          <a:p>
            <a:pPr marL="285750" indent="-285750">
              <a:buFont typeface="Arial" charset="0"/>
              <a:buChar char="•"/>
            </a:pPr>
            <a:endParaRPr lang="en-US" sz="2400" dirty="0" smtClean="0"/>
          </a:p>
          <a:p>
            <a:pPr marL="285750" indent="-285750">
              <a:buFont typeface="Arial" charset="0"/>
              <a:buChar char="•"/>
            </a:pPr>
            <a:endParaRPr lang="en-US" sz="2400" dirty="0"/>
          </a:p>
        </p:txBody>
      </p:sp>
    </p:spTree>
    <p:extLst>
      <p:ext uri="{BB962C8B-B14F-4D97-AF65-F5344CB8AC3E}">
        <p14:creationId xmlns:p14="http://schemas.microsoft.com/office/powerpoint/2010/main" val="307197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26"/>
          <a:stretch/>
        </p:blipFill>
        <p:spPr>
          <a:xfrm>
            <a:off x="1600063" y="2097088"/>
            <a:ext cx="8988698" cy="57150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483" r="7719" b="2986"/>
          <a:stretch/>
        </p:blipFill>
        <p:spPr>
          <a:xfrm>
            <a:off x="3626068" y="2938955"/>
            <a:ext cx="4761187" cy="3030921"/>
          </a:xfrm>
          <a:prstGeom prst="rect">
            <a:avLst/>
          </a:prstGeom>
        </p:spPr>
      </p:pic>
    </p:spTree>
    <p:extLst>
      <p:ext uri="{BB962C8B-B14F-4D97-AF65-F5344CB8AC3E}">
        <p14:creationId xmlns:p14="http://schemas.microsoft.com/office/powerpoint/2010/main" val="547562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5" name="Content Placeholder 4"/>
          <p:cNvSpPr>
            <a:spLocks noGrp="1"/>
          </p:cNvSpPr>
          <p:nvPr>
            <p:ph idx="1"/>
          </p:nvPr>
        </p:nvSpPr>
        <p:spPr>
          <a:xfrm>
            <a:off x="1141413" y="2097088"/>
            <a:ext cx="5000308" cy="4105593"/>
          </a:xfrm>
        </p:spPr>
        <p:txBody>
          <a:bodyPr>
            <a:normAutofit/>
          </a:bodyPr>
          <a:lstStyle/>
          <a:p>
            <a:r>
              <a:rPr lang="en-US" dirty="0" smtClean="0"/>
              <a:t>‘McCarthy’</a:t>
            </a:r>
          </a:p>
          <a:p>
            <a:r>
              <a:rPr lang="en-US" dirty="0" smtClean="0"/>
              <a:t>‘Films’</a:t>
            </a:r>
          </a:p>
          <a:p>
            <a:pPr lvl="1"/>
            <a:r>
              <a:rPr lang="en-US" dirty="0"/>
              <a:t>Had to normalize a few outliers to see data clearly (1000 and 5000</a:t>
            </a:r>
            <a:r>
              <a:rPr lang="en-US" dirty="0" smtClean="0"/>
              <a:t>)</a:t>
            </a:r>
          </a:p>
          <a:p>
            <a:pPr lvl="1"/>
            <a:r>
              <a:rPr lang="en-US" dirty="0" smtClean="0"/>
              <a:t>Used median because mean was all messed up</a:t>
            </a:r>
          </a:p>
          <a:p>
            <a:pPr lvl="1"/>
            <a:r>
              <a:rPr lang="en-US" dirty="0" smtClean="0"/>
              <a:t>I did end up engineering this, but only as an afterthought</a:t>
            </a:r>
          </a:p>
          <a:p>
            <a:r>
              <a:rPr lang="en-US" dirty="0" smtClean="0"/>
              <a:t>On to analysis . .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2483644"/>
            <a:ext cx="5181600" cy="3073400"/>
          </a:xfrm>
          <a:prstGeom prst="rect">
            <a:avLst/>
          </a:prstGeom>
        </p:spPr>
      </p:pic>
    </p:spTree>
    <p:extLst>
      <p:ext uri="{BB962C8B-B14F-4D97-AF65-F5344CB8AC3E}">
        <p14:creationId xmlns:p14="http://schemas.microsoft.com/office/powerpoint/2010/main" val="193545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Analysis</a:t>
            </a:r>
            <a:r>
              <a:rPr lang="en-US" dirty="0"/>
              <a:t> </a:t>
            </a:r>
            <a:r>
              <a:rPr lang="en-US" dirty="0" smtClean="0"/>
              <a:t>- Supervised Methods</a:t>
            </a:r>
            <a:br>
              <a:rPr lang="en-US" dirty="0" smtClean="0"/>
            </a:br>
            <a:r>
              <a:rPr lang="en-US" dirty="0" smtClean="0"/>
              <a:t>Initial Expectations</a:t>
            </a:r>
            <a:endParaRPr lang="en-US" dirty="0"/>
          </a:p>
        </p:txBody>
      </p:sp>
      <p:sp>
        <p:nvSpPr>
          <p:cNvPr id="3" name="Content Placeholder 2"/>
          <p:cNvSpPr>
            <a:spLocks noGrp="1"/>
          </p:cNvSpPr>
          <p:nvPr>
            <p:ph idx="1"/>
          </p:nvPr>
        </p:nvSpPr>
        <p:spPr/>
        <p:txBody>
          <a:bodyPr/>
          <a:lstStyle/>
          <a:p>
            <a:r>
              <a:rPr lang="en-US" dirty="0" smtClean="0"/>
              <a:t>Correlations: ’AI2’/’brain’ had highest positive correlation with ‘</a:t>
            </a:r>
            <a:r>
              <a:rPr lang="en-US" dirty="0" err="1" smtClean="0"/>
              <a:t>Pos</a:t>
            </a:r>
            <a:r>
              <a:rPr lang="en-US" dirty="0" smtClean="0"/>
              <a:t>’</a:t>
            </a:r>
          </a:p>
          <a:p>
            <a:pPr lvl="1"/>
            <a:r>
              <a:rPr lang="en-US" dirty="0"/>
              <a:t>If you recognize having contact with AI daily, you’re </a:t>
            </a:r>
            <a:r>
              <a:rPr lang="en-US" dirty="0" smtClean="0"/>
              <a:t>less likely be afraid of it</a:t>
            </a:r>
          </a:p>
          <a:p>
            <a:pPr lvl="1"/>
            <a:endParaRPr lang="en-US" dirty="0"/>
          </a:p>
          <a:p>
            <a:r>
              <a:rPr lang="en-US" dirty="0" smtClean="0"/>
              <a:t>Initial Hypothesis: Films would negatively correlate to Sentiment</a:t>
            </a:r>
          </a:p>
          <a:p>
            <a:pPr lvl="1"/>
            <a:r>
              <a:rPr lang="en-US" dirty="0" smtClean="0"/>
              <a:t>Not supported</a:t>
            </a:r>
          </a:p>
          <a:p>
            <a:pPr lvl="1"/>
            <a:r>
              <a:rPr lang="en-US" dirty="0" smtClean="0"/>
              <a:t>Could be a sampling error</a:t>
            </a:r>
          </a:p>
        </p:txBody>
      </p:sp>
    </p:spTree>
    <p:extLst>
      <p:ext uri="{BB962C8B-B14F-4D97-AF65-F5344CB8AC3E}">
        <p14:creationId xmlns:p14="http://schemas.microsoft.com/office/powerpoint/2010/main" val="66332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41412" y="1828800"/>
            <a:ext cx="9905999" cy="4263242"/>
          </a:xfrm>
        </p:spPr>
        <p:txBody>
          <a:bodyPr>
            <a:normAutofit fontScale="92500" lnSpcReduction="10000"/>
          </a:bodyPr>
          <a:lstStyle/>
          <a:p>
            <a:r>
              <a:rPr lang="en-US" dirty="0" smtClean="0"/>
              <a:t>What is Artificial Intelligence?</a:t>
            </a:r>
          </a:p>
          <a:p>
            <a:pPr lvl="1"/>
            <a:r>
              <a:rPr lang="en-US" dirty="0" smtClean="0"/>
              <a:t>“It </a:t>
            </a:r>
            <a:r>
              <a:rPr lang="en-US" dirty="0"/>
              <a:t>is the science and engineering of making intelligent machines, especially intelligent computer programs. It is related to the similar task of using computers to understand human intelligence, but AI does not have to confine itself to methods that are biologically </a:t>
            </a:r>
            <a:r>
              <a:rPr lang="en-US" dirty="0" smtClean="0"/>
              <a:t>observable</a:t>
            </a:r>
            <a:r>
              <a:rPr lang="en-US" dirty="0"/>
              <a:t>,</a:t>
            </a:r>
            <a:r>
              <a:rPr lang="en-US" dirty="0" smtClean="0"/>
              <a:t>” </a:t>
            </a:r>
            <a:r>
              <a:rPr lang="en-US" dirty="0"/>
              <a:t>(McCarthy, 2007</a:t>
            </a:r>
            <a:r>
              <a:rPr lang="en-US" dirty="0" smtClean="0"/>
              <a:t>).</a:t>
            </a:r>
          </a:p>
          <a:p>
            <a:pPr lvl="1"/>
            <a:r>
              <a:rPr lang="en-US" dirty="0"/>
              <a:t> </a:t>
            </a:r>
            <a:r>
              <a:rPr lang="en-US" dirty="0" smtClean="0"/>
              <a:t>”Intelligence </a:t>
            </a:r>
            <a:r>
              <a:rPr lang="en-US" dirty="0"/>
              <a:t>is the computational part of the ability to achieve goals in the </a:t>
            </a:r>
            <a:r>
              <a:rPr lang="en-US" dirty="0" smtClean="0"/>
              <a:t>world,”</a:t>
            </a:r>
            <a:r>
              <a:rPr lang="en-US" dirty="0"/>
              <a:t> (McCarthy, 2007</a:t>
            </a:r>
            <a:r>
              <a:rPr lang="en-US" dirty="0" smtClean="0"/>
              <a:t>).</a:t>
            </a:r>
          </a:p>
          <a:p>
            <a:pPr lvl="1"/>
            <a:endParaRPr lang="en-US" dirty="0" smtClean="0"/>
          </a:p>
          <a:p>
            <a:r>
              <a:rPr lang="en-US" dirty="0" smtClean="0"/>
              <a:t>Can mimic human intelligent responses, doesn’t need to replicate cognitive processes.</a:t>
            </a:r>
          </a:p>
          <a:p>
            <a:r>
              <a:rPr lang="en-US" dirty="0" smtClean="0"/>
              <a:t>AI includes machine learning, personal assistants, reactive machines, commonsense reasoning systems, etc.</a:t>
            </a:r>
          </a:p>
          <a:p>
            <a:endParaRPr lang="en-US" dirty="0" smtClean="0"/>
          </a:p>
        </p:txBody>
      </p:sp>
    </p:spTree>
    <p:extLst>
      <p:ext uri="{BB962C8B-B14F-4D97-AF65-F5344CB8AC3E}">
        <p14:creationId xmlns:p14="http://schemas.microsoft.com/office/powerpoint/2010/main" val="123214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Analysis - Supervised Methods</a:t>
            </a:r>
            <a:br>
              <a:rPr lang="en-US" dirty="0"/>
            </a:br>
            <a:r>
              <a:rPr lang="en-US" dirty="0" smtClean="0"/>
              <a:t>Model Evaluation</a:t>
            </a:r>
            <a:br>
              <a:rPr lang="en-US" dirty="0" smtClean="0"/>
            </a:br>
            <a:endParaRPr lang="en-US" dirty="0"/>
          </a:p>
        </p:txBody>
      </p:sp>
      <p:sp>
        <p:nvSpPr>
          <p:cNvPr id="3" name="Content Placeholder 2"/>
          <p:cNvSpPr>
            <a:spLocks noGrp="1"/>
          </p:cNvSpPr>
          <p:nvPr>
            <p:ph idx="1"/>
          </p:nvPr>
        </p:nvSpPr>
        <p:spPr>
          <a:xfrm>
            <a:off x="1141412" y="1929161"/>
            <a:ext cx="9905999" cy="4259766"/>
          </a:xfrm>
        </p:spPr>
        <p:txBody>
          <a:bodyPr>
            <a:normAutofit fontScale="85000" lnSpcReduction="10000"/>
          </a:bodyPr>
          <a:lstStyle/>
          <a:p>
            <a:r>
              <a:rPr lang="en-US" dirty="0" smtClean="0"/>
              <a:t>Decision tree</a:t>
            </a:r>
          </a:p>
          <a:p>
            <a:pPr lvl="1"/>
            <a:r>
              <a:rPr lang="en-US" dirty="0" smtClean="0"/>
              <a:t>Most consistent </a:t>
            </a:r>
            <a:r>
              <a:rPr lang="en-US" dirty="0" err="1" smtClean="0"/>
              <a:t>max_depth</a:t>
            </a:r>
            <a:r>
              <a:rPr lang="en-US" dirty="0" smtClean="0"/>
              <a:t>=1(baseline was generally best)</a:t>
            </a:r>
          </a:p>
          <a:p>
            <a:pPr lvl="1"/>
            <a:r>
              <a:rPr lang="en-US" dirty="0" smtClean="0"/>
              <a:t>A</a:t>
            </a:r>
            <a:r>
              <a:rPr lang="nb-NO" dirty="0" err="1" smtClean="0"/>
              <a:t>ccuracy</a:t>
            </a:r>
            <a:r>
              <a:rPr lang="nb-NO" dirty="0" smtClean="0"/>
              <a:t> = 0.61538</a:t>
            </a:r>
            <a:endParaRPr lang="en-US" dirty="0" smtClean="0"/>
          </a:p>
          <a:p>
            <a:r>
              <a:rPr lang="en-US" b="1" dirty="0" smtClean="0"/>
              <a:t>Logistic Regression </a:t>
            </a:r>
            <a:r>
              <a:rPr lang="en-US" dirty="0" smtClean="0"/>
              <a:t>- penalty =‘l1’ and ‘l2’(default)</a:t>
            </a:r>
          </a:p>
          <a:p>
            <a:pPr lvl="1"/>
            <a:r>
              <a:rPr lang="en-US" dirty="0" smtClean="0"/>
              <a:t>Usually best model </a:t>
            </a:r>
          </a:p>
          <a:p>
            <a:pPr lvl="1"/>
            <a:r>
              <a:rPr lang="en-US" dirty="0" smtClean="0"/>
              <a:t>L1 Accuracy=</a:t>
            </a:r>
            <a:r>
              <a:rPr lang="nb-NO" dirty="0" smtClean="0"/>
              <a:t>0.8462</a:t>
            </a:r>
          </a:p>
          <a:p>
            <a:pPr lvl="1"/>
            <a:r>
              <a:rPr lang="nb-NO" dirty="0"/>
              <a:t>L2 </a:t>
            </a:r>
            <a:r>
              <a:rPr lang="nb-NO" dirty="0" err="1"/>
              <a:t>Accuracy</a:t>
            </a:r>
            <a:r>
              <a:rPr lang="nb-NO" dirty="0"/>
              <a:t>=0.7692</a:t>
            </a:r>
            <a:endParaRPr lang="en-US" dirty="0" smtClean="0"/>
          </a:p>
          <a:p>
            <a:r>
              <a:rPr lang="en-US" dirty="0" err="1" smtClean="0"/>
              <a:t>LinearSVC</a:t>
            </a:r>
            <a:endParaRPr lang="en-US" dirty="0" smtClean="0"/>
          </a:p>
          <a:p>
            <a:pPr lvl="1"/>
            <a:r>
              <a:rPr lang="en-US" dirty="0"/>
              <a:t>Accuracy = </a:t>
            </a:r>
            <a:r>
              <a:rPr lang="nb-NO" dirty="0"/>
              <a:t>0.6152</a:t>
            </a:r>
            <a:endParaRPr lang="en-US" dirty="0"/>
          </a:p>
          <a:p>
            <a:pPr lvl="1"/>
            <a:endParaRPr lang="en-US" dirty="0" smtClean="0"/>
          </a:p>
          <a:p>
            <a:r>
              <a:rPr lang="en-US" dirty="0" smtClean="0"/>
              <a:t>Learning Curves </a:t>
            </a:r>
            <a:r>
              <a:rPr lang="mr-IN" dirty="0" smtClean="0"/>
              <a:t>–</a:t>
            </a:r>
            <a:r>
              <a:rPr lang="en-US" dirty="0" smtClean="0"/>
              <a:t> Generally models would have benefitted from more data</a:t>
            </a:r>
          </a:p>
        </p:txBody>
      </p:sp>
    </p:spTree>
    <p:extLst>
      <p:ext uri="{BB962C8B-B14F-4D97-AF65-F5344CB8AC3E}">
        <p14:creationId xmlns:p14="http://schemas.microsoft.com/office/powerpoint/2010/main" val="844193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Unsupervised Methods</a:t>
            </a:r>
            <a:br>
              <a:rPr lang="en-US" dirty="0" smtClean="0"/>
            </a:br>
            <a:r>
              <a:rPr lang="en-US" dirty="0" smtClean="0"/>
              <a:t> </a:t>
            </a:r>
            <a:endParaRPr lang="en-US" dirty="0"/>
          </a:p>
        </p:txBody>
      </p:sp>
      <p:sp>
        <p:nvSpPr>
          <p:cNvPr id="3" name="Content Placeholder 2"/>
          <p:cNvSpPr>
            <a:spLocks noGrp="1"/>
          </p:cNvSpPr>
          <p:nvPr>
            <p:ph idx="1"/>
          </p:nvPr>
        </p:nvSpPr>
        <p:spPr>
          <a:xfrm>
            <a:off x="1141412" y="1795346"/>
            <a:ext cx="9905999" cy="4403573"/>
          </a:xfrm>
        </p:spPr>
        <p:txBody>
          <a:bodyPr>
            <a:normAutofit lnSpcReduction="10000"/>
          </a:bodyPr>
          <a:lstStyle/>
          <a:p>
            <a:r>
              <a:rPr lang="en-US" dirty="0" smtClean="0"/>
              <a:t>Reverted to original cleaned data</a:t>
            </a:r>
          </a:p>
          <a:p>
            <a:r>
              <a:rPr lang="en-US" dirty="0" err="1" smtClean="0"/>
              <a:t>Dendrogram</a:t>
            </a:r>
            <a:r>
              <a:rPr lang="en-US" dirty="0" smtClean="0"/>
              <a:t>: 2 distinct clusters </a:t>
            </a:r>
          </a:p>
          <a:p>
            <a:r>
              <a:rPr lang="en-US" dirty="0" err="1" smtClean="0"/>
              <a:t>KMeans</a:t>
            </a:r>
            <a:r>
              <a:rPr lang="en-US" dirty="0"/>
              <a:t> and Agglomerative Clustering</a:t>
            </a:r>
          </a:p>
          <a:p>
            <a:r>
              <a:rPr lang="en-US" dirty="0" smtClean="0"/>
              <a:t>Used ‘Films’ ≤ 33.5, classified 90 of 91</a:t>
            </a:r>
          </a:p>
          <a:p>
            <a:pPr lvl="1"/>
            <a:r>
              <a:rPr lang="en-US" dirty="0"/>
              <a:t>‘Academic’ ≤ 3.5 for remaining </a:t>
            </a:r>
            <a:r>
              <a:rPr lang="en-US" dirty="0" smtClean="0"/>
              <a:t>individual</a:t>
            </a:r>
          </a:p>
          <a:p>
            <a:r>
              <a:rPr lang="en-US" strike="sngStrike" dirty="0" smtClean="0"/>
              <a:t>I chose not to mess with ‘Films’ in my feature engineering</a:t>
            </a:r>
          </a:p>
          <a:p>
            <a:pPr lvl="1"/>
            <a:r>
              <a:rPr lang="en-US" dirty="0" smtClean="0"/>
              <a:t>Mostly because I couldn’t think of a feature name, ’</a:t>
            </a:r>
            <a:r>
              <a:rPr lang="en-US" dirty="0" err="1" smtClean="0"/>
              <a:t>couch_potato</a:t>
            </a:r>
            <a:r>
              <a:rPr lang="en-US" dirty="0" smtClean="0"/>
              <a:t>’?</a:t>
            </a:r>
          </a:p>
          <a:p>
            <a:pPr lvl="1"/>
            <a:r>
              <a:rPr lang="en-US" dirty="0" smtClean="0"/>
              <a:t>Just kidding, of course I messed with it.</a:t>
            </a:r>
          </a:p>
          <a:p>
            <a:pPr lvl="1"/>
            <a:r>
              <a:rPr lang="en-US" dirty="0"/>
              <a:t>S</a:t>
            </a:r>
            <a:r>
              <a:rPr lang="en-US" dirty="0" smtClean="0"/>
              <a:t>plit close to mean (18.5) though, and unsupervised clustering used higher number.</a:t>
            </a:r>
          </a:p>
        </p:txBody>
      </p:sp>
    </p:spTree>
    <p:extLst>
      <p:ext uri="{BB962C8B-B14F-4D97-AF65-F5344CB8AC3E}">
        <p14:creationId xmlns:p14="http://schemas.microsoft.com/office/powerpoint/2010/main" val="4879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implementation Scenario:</a:t>
            </a:r>
            <a:br>
              <a:rPr lang="en-US" dirty="0"/>
            </a:br>
            <a:r>
              <a:rPr lang="en-US" dirty="0"/>
              <a:t>Sir-</a:t>
            </a:r>
            <a:r>
              <a:rPr lang="en-US" dirty="0" err="1"/>
              <a:t>Phia</a:t>
            </a:r>
            <a:endParaRPr lang="en-US" dirty="0"/>
          </a:p>
        </p:txBody>
      </p:sp>
      <p:sp>
        <p:nvSpPr>
          <p:cNvPr id="3" name="Content Placeholder 2"/>
          <p:cNvSpPr>
            <a:spLocks noGrp="1"/>
          </p:cNvSpPr>
          <p:nvPr>
            <p:ph idx="1"/>
          </p:nvPr>
        </p:nvSpPr>
        <p:spPr/>
        <p:txBody>
          <a:bodyPr/>
          <a:lstStyle/>
          <a:p>
            <a:r>
              <a:rPr lang="en-US" dirty="0"/>
              <a:t>Data was not collected with business usage in </a:t>
            </a:r>
            <a:r>
              <a:rPr lang="en-US" dirty="0" smtClean="0"/>
              <a:t>mind</a:t>
            </a:r>
          </a:p>
          <a:p>
            <a:endParaRPr lang="en-US" dirty="0" smtClean="0"/>
          </a:p>
          <a:p>
            <a:r>
              <a:rPr lang="en-US" dirty="0" smtClean="0"/>
              <a:t>Siri-Sophia hybrid</a:t>
            </a:r>
          </a:p>
          <a:p>
            <a:pPr lvl="1"/>
            <a:r>
              <a:rPr lang="en-US" dirty="0" smtClean="0"/>
              <a:t>Sir-</a:t>
            </a:r>
            <a:r>
              <a:rPr lang="en-US" dirty="0" err="1" smtClean="0"/>
              <a:t>phia</a:t>
            </a:r>
            <a:endParaRPr lang="en-US" dirty="0" smtClean="0"/>
          </a:p>
          <a:p>
            <a:pPr lvl="1"/>
            <a:r>
              <a:rPr lang="en-US" dirty="0" smtClean="0"/>
              <a:t>Pretend </a:t>
            </a:r>
            <a:r>
              <a:rPr lang="en-US" dirty="0"/>
              <a:t>I wouldn’t get </a:t>
            </a:r>
            <a:r>
              <a:rPr lang="en-US" dirty="0" smtClean="0"/>
              <a:t>sued</a:t>
            </a:r>
          </a:p>
          <a:p>
            <a:r>
              <a:rPr lang="en-US" dirty="0" smtClean="0"/>
              <a:t>Personal assistant/robot, like in </a:t>
            </a:r>
            <a:r>
              <a:rPr lang="en-US" i="1" dirty="0" smtClean="0"/>
              <a:t>Her</a:t>
            </a:r>
            <a:r>
              <a:rPr lang="en-US" dirty="0" smtClean="0"/>
              <a:t> but with a physical component as well as the omnipresent virtual one</a:t>
            </a:r>
          </a:p>
        </p:txBody>
      </p:sp>
    </p:spTree>
    <p:extLst>
      <p:ext uri="{BB962C8B-B14F-4D97-AF65-F5344CB8AC3E}">
        <p14:creationId xmlns:p14="http://schemas.microsoft.com/office/powerpoint/2010/main" val="162023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implementation Scenario:</a:t>
            </a:r>
            <a:br>
              <a:rPr lang="en-US" dirty="0" smtClean="0"/>
            </a:br>
            <a:r>
              <a:rPr lang="en-US" dirty="0" smtClean="0"/>
              <a:t>Sir-</a:t>
            </a:r>
            <a:r>
              <a:rPr lang="en-US" dirty="0" err="1" smtClean="0"/>
              <a:t>Phia</a:t>
            </a:r>
            <a:endParaRPr lang="en-US" dirty="0"/>
          </a:p>
        </p:txBody>
      </p:sp>
      <p:sp>
        <p:nvSpPr>
          <p:cNvPr id="3" name="Content Placeholder 2"/>
          <p:cNvSpPr>
            <a:spLocks noGrp="1"/>
          </p:cNvSpPr>
          <p:nvPr>
            <p:ph idx="1"/>
          </p:nvPr>
        </p:nvSpPr>
        <p:spPr>
          <a:xfrm>
            <a:off x="1141413" y="2097088"/>
            <a:ext cx="5025212" cy="4069535"/>
          </a:xfrm>
        </p:spPr>
        <p:txBody>
          <a:bodyPr>
            <a:normAutofit/>
          </a:bodyPr>
          <a:lstStyle/>
          <a:p>
            <a:r>
              <a:rPr lang="en-US" dirty="0" smtClean="0"/>
              <a:t>New feature ‘market’</a:t>
            </a:r>
          </a:p>
          <a:p>
            <a:pPr lvl="1"/>
            <a:r>
              <a:rPr lang="en-US" dirty="0"/>
              <a:t>‘AI3’ == robots or VAs | VA == Yes</a:t>
            </a:r>
          </a:p>
          <a:p>
            <a:pPr lvl="1"/>
            <a:r>
              <a:rPr lang="en-US" b="1" dirty="0"/>
              <a:t>And</a:t>
            </a:r>
            <a:r>
              <a:rPr lang="en-US" dirty="0"/>
              <a:t> ‘</a:t>
            </a:r>
            <a:r>
              <a:rPr lang="en-US" dirty="0" err="1"/>
              <a:t>Pos</a:t>
            </a:r>
            <a:r>
              <a:rPr lang="en-US" dirty="0"/>
              <a:t>’ == </a:t>
            </a:r>
            <a:r>
              <a:rPr lang="en-US" dirty="0" smtClean="0"/>
              <a:t>True</a:t>
            </a:r>
          </a:p>
          <a:p>
            <a:pPr lvl="1"/>
            <a:endParaRPr lang="en-US" dirty="0" smtClean="0"/>
          </a:p>
          <a:p>
            <a:r>
              <a:rPr lang="en-US" dirty="0" smtClean="0"/>
              <a:t>Deleted features my company probably wouldn’t know</a:t>
            </a:r>
          </a:p>
          <a:p>
            <a:pPr lvl="1"/>
            <a:r>
              <a:rPr lang="mr-IN" dirty="0"/>
              <a:t>'AI3', '</a:t>
            </a:r>
            <a:r>
              <a:rPr lang="mr-IN" dirty="0" err="1"/>
              <a:t>Pos</a:t>
            </a:r>
            <a:r>
              <a:rPr lang="mr-IN" dirty="0"/>
              <a:t>','AI', 'AI4', '</a:t>
            </a:r>
            <a:r>
              <a:rPr lang="mr-IN" dirty="0" err="1"/>
              <a:t>Tests</a:t>
            </a:r>
            <a:r>
              <a:rPr lang="mr-IN" dirty="0"/>
              <a:t>', '</a:t>
            </a:r>
            <a:r>
              <a:rPr lang="mr-IN" dirty="0" err="1"/>
              <a:t>cluster</a:t>
            </a:r>
            <a:r>
              <a:rPr lang="mr-IN" dirty="0"/>
              <a:t>'</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811" y="2549698"/>
            <a:ext cx="5308600" cy="3403600"/>
          </a:xfrm>
          <a:prstGeom prst="rect">
            <a:avLst/>
          </a:prstGeom>
        </p:spPr>
      </p:pic>
    </p:spTree>
    <p:extLst>
      <p:ext uri="{BB962C8B-B14F-4D97-AF65-F5344CB8AC3E}">
        <p14:creationId xmlns:p14="http://schemas.microsoft.com/office/powerpoint/2010/main" val="139335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Implementation</a:t>
            </a:r>
            <a:endParaRPr lang="en-US" dirty="0"/>
          </a:p>
        </p:txBody>
      </p:sp>
      <p:sp>
        <p:nvSpPr>
          <p:cNvPr id="3" name="Content Placeholder 2"/>
          <p:cNvSpPr>
            <a:spLocks noGrp="1"/>
          </p:cNvSpPr>
          <p:nvPr>
            <p:ph idx="1"/>
          </p:nvPr>
        </p:nvSpPr>
        <p:spPr/>
        <p:txBody>
          <a:bodyPr/>
          <a:lstStyle/>
          <a:p>
            <a:r>
              <a:rPr lang="en-US" dirty="0" smtClean="0"/>
              <a:t>Costs</a:t>
            </a:r>
          </a:p>
          <a:p>
            <a:pPr lvl="1"/>
            <a:r>
              <a:rPr lang="en-US" dirty="0" smtClean="0"/>
              <a:t>Manufacturing – $300 per unit</a:t>
            </a:r>
          </a:p>
          <a:p>
            <a:pPr lvl="1"/>
            <a:r>
              <a:rPr lang="en-US" dirty="0" smtClean="0"/>
              <a:t>Marketing - $0.50 per customer</a:t>
            </a:r>
          </a:p>
          <a:p>
            <a:pPr lvl="1"/>
            <a:r>
              <a:rPr lang="en-US" dirty="0" smtClean="0"/>
              <a:t>Price of Sir-</a:t>
            </a:r>
            <a:r>
              <a:rPr lang="en-US" dirty="0" err="1" smtClean="0"/>
              <a:t>Phia</a:t>
            </a:r>
            <a:r>
              <a:rPr lang="en-US" dirty="0" smtClean="0"/>
              <a:t> - $1,000</a:t>
            </a:r>
          </a:p>
          <a:p>
            <a:pPr lvl="1"/>
            <a:endParaRPr lang="en-US" dirty="0" smtClean="0"/>
          </a:p>
          <a:p>
            <a:r>
              <a:rPr lang="en-US" dirty="0" smtClean="0"/>
              <a:t>Cost-Benefit Matrix</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337026"/>
              </p:ext>
            </p:extLst>
          </p:nvPr>
        </p:nvGraphicFramePr>
        <p:xfrm>
          <a:off x="5963356" y="2459422"/>
          <a:ext cx="5084055" cy="2566962"/>
        </p:xfrm>
        <a:graphic>
          <a:graphicData uri="http://schemas.openxmlformats.org/drawingml/2006/table">
            <a:tbl>
              <a:tblPr firstRow="1" bandRow="1">
                <a:tableStyleId>{D7AC3CCA-C797-4891-BE02-D94E43425B78}</a:tableStyleId>
              </a:tblPr>
              <a:tblGrid>
                <a:gridCol w="1694685"/>
                <a:gridCol w="1694685"/>
                <a:gridCol w="1694685"/>
              </a:tblGrid>
              <a:tr h="855654">
                <a:tc>
                  <a:txBody>
                    <a:bodyPr/>
                    <a:lstStyle/>
                    <a:p>
                      <a:endParaRPr lang="en-US" dirty="0"/>
                    </a:p>
                  </a:txBody>
                  <a:tcPr/>
                </a:tc>
                <a:tc>
                  <a:txBody>
                    <a:bodyPr/>
                    <a:lstStyle/>
                    <a:p>
                      <a:r>
                        <a:rPr lang="en-US" dirty="0" smtClean="0">
                          <a:solidFill>
                            <a:schemeClr val="bg2"/>
                          </a:solidFill>
                        </a:rPr>
                        <a:t>Buy</a:t>
                      </a:r>
                    </a:p>
                    <a:p>
                      <a:endParaRPr lang="en-US" dirty="0">
                        <a:solidFill>
                          <a:schemeClr val="bg2"/>
                        </a:solidFill>
                      </a:endParaRPr>
                    </a:p>
                  </a:txBody>
                  <a:tcPr/>
                </a:tc>
                <a:tc>
                  <a:txBody>
                    <a:bodyPr/>
                    <a:lstStyle/>
                    <a:p>
                      <a:r>
                        <a:rPr lang="en-US" dirty="0" smtClean="0">
                          <a:solidFill>
                            <a:schemeClr val="bg2"/>
                          </a:solidFill>
                        </a:rPr>
                        <a:t>Won’t Buy</a:t>
                      </a:r>
                    </a:p>
                    <a:p>
                      <a:endParaRPr lang="en-US" dirty="0">
                        <a:solidFill>
                          <a:schemeClr val="bg2"/>
                        </a:solidFill>
                      </a:endParaRPr>
                    </a:p>
                  </a:txBody>
                  <a:tcPr/>
                </a:tc>
              </a:tr>
              <a:tr h="855654">
                <a:tc>
                  <a:txBody>
                    <a:bodyPr/>
                    <a:lstStyle/>
                    <a:p>
                      <a:r>
                        <a:rPr lang="en-US" dirty="0" smtClean="0">
                          <a:solidFill>
                            <a:schemeClr val="bg2"/>
                          </a:solidFill>
                        </a:rPr>
                        <a:t>Contact</a:t>
                      </a:r>
                    </a:p>
                    <a:p>
                      <a:endParaRPr lang="en-US" dirty="0">
                        <a:solidFill>
                          <a:schemeClr val="bg2"/>
                        </a:solidFill>
                      </a:endParaRPr>
                    </a:p>
                  </a:txBody>
                  <a:tcPr/>
                </a:tc>
                <a:tc>
                  <a:txBody>
                    <a:bodyPr/>
                    <a:lstStyle/>
                    <a:p>
                      <a:r>
                        <a:rPr lang="en-US" dirty="0" smtClean="0">
                          <a:solidFill>
                            <a:schemeClr val="bg1"/>
                          </a:solidFill>
                        </a:rPr>
                        <a:t>$999.5</a:t>
                      </a:r>
                    </a:p>
                    <a:p>
                      <a:r>
                        <a:rPr lang="en-US" dirty="0" smtClean="0">
                          <a:solidFill>
                            <a:schemeClr val="bg1"/>
                          </a:solidFill>
                        </a:rPr>
                        <a:t>(TP)</a:t>
                      </a:r>
                      <a:endParaRPr lang="en-US" dirty="0">
                        <a:solidFill>
                          <a:schemeClr val="bg1"/>
                        </a:solidFill>
                      </a:endParaRPr>
                    </a:p>
                  </a:txBody>
                  <a:tcPr/>
                </a:tc>
                <a:tc>
                  <a:txBody>
                    <a:bodyPr/>
                    <a:lstStyle/>
                    <a:p>
                      <a:r>
                        <a:rPr lang="en-US" dirty="0" smtClean="0"/>
                        <a:t>-$0.50</a:t>
                      </a:r>
                    </a:p>
                    <a:p>
                      <a:r>
                        <a:rPr lang="en-US" dirty="0" smtClean="0"/>
                        <a:t>(FP)</a:t>
                      </a:r>
                      <a:endParaRPr lang="en-US" dirty="0"/>
                    </a:p>
                  </a:txBody>
                  <a:tcPr/>
                </a:tc>
              </a:tr>
              <a:tr h="855654">
                <a:tc>
                  <a:txBody>
                    <a:bodyPr/>
                    <a:lstStyle/>
                    <a:p>
                      <a:r>
                        <a:rPr lang="en-US" dirty="0" smtClean="0">
                          <a:solidFill>
                            <a:schemeClr val="bg2"/>
                          </a:solidFill>
                        </a:rPr>
                        <a:t>Don’t Contact</a:t>
                      </a:r>
                    </a:p>
                    <a:p>
                      <a:endParaRPr lang="en-US" dirty="0">
                        <a:solidFill>
                          <a:schemeClr val="bg2"/>
                        </a:solidFill>
                      </a:endParaRPr>
                    </a:p>
                  </a:txBody>
                  <a:tcPr/>
                </a:tc>
                <a:tc>
                  <a:txBody>
                    <a:bodyPr/>
                    <a:lstStyle/>
                    <a:p>
                      <a:r>
                        <a:rPr lang="en-US" dirty="0" smtClean="0"/>
                        <a:t>$0</a:t>
                      </a:r>
                    </a:p>
                    <a:p>
                      <a:r>
                        <a:rPr lang="en-US" dirty="0" smtClean="0"/>
                        <a:t>(FN)</a:t>
                      </a:r>
                      <a:endParaRPr lang="en-US" dirty="0"/>
                    </a:p>
                  </a:txBody>
                  <a:tcPr/>
                </a:tc>
                <a:tc>
                  <a:txBody>
                    <a:bodyPr/>
                    <a:lstStyle/>
                    <a:p>
                      <a:r>
                        <a:rPr lang="en-US" dirty="0" smtClean="0"/>
                        <a:t>$0</a:t>
                      </a:r>
                    </a:p>
                    <a:p>
                      <a:r>
                        <a:rPr lang="en-US" dirty="0" smtClean="0"/>
                        <a:t>(TN)</a:t>
                      </a:r>
                      <a:endParaRPr lang="en-US" dirty="0"/>
                    </a:p>
                  </a:txBody>
                  <a:tcPr/>
                </a:tc>
              </a:tr>
            </a:tbl>
          </a:graphicData>
        </a:graphic>
      </p:graphicFrame>
    </p:spTree>
    <p:extLst>
      <p:ext uri="{BB962C8B-B14F-4D97-AF65-F5344CB8AC3E}">
        <p14:creationId xmlns:p14="http://schemas.microsoft.com/office/powerpoint/2010/main" val="165531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Implementation scenario:</a:t>
            </a:r>
            <a:br>
              <a:rPr lang="en-US" dirty="0" smtClean="0"/>
            </a:br>
            <a:r>
              <a:rPr lang="en-US" dirty="0" smtClean="0"/>
              <a:t>EV Model Evaluation</a:t>
            </a:r>
            <a:br>
              <a:rPr lang="en-US" dirty="0" smtClean="0"/>
            </a:br>
            <a:r>
              <a:rPr lang="en-US" dirty="0" smtClean="0"/>
              <a:t> </a:t>
            </a:r>
            <a:endParaRPr lang="en-US" dirty="0"/>
          </a:p>
        </p:txBody>
      </p:sp>
      <p:sp>
        <p:nvSpPr>
          <p:cNvPr id="3" name="Content Placeholder 2"/>
          <p:cNvSpPr>
            <a:spLocks noGrp="1"/>
          </p:cNvSpPr>
          <p:nvPr>
            <p:ph idx="1"/>
          </p:nvPr>
        </p:nvSpPr>
        <p:spPr>
          <a:xfrm>
            <a:off x="1141412" y="1984916"/>
            <a:ext cx="9905999" cy="4371278"/>
          </a:xfrm>
        </p:spPr>
        <p:txBody>
          <a:bodyPr>
            <a:normAutofit lnSpcReduction="10000"/>
          </a:bodyPr>
          <a:lstStyle/>
          <a:p>
            <a:r>
              <a:rPr lang="en-US" dirty="0" smtClean="0"/>
              <a:t>Decision trees </a:t>
            </a:r>
            <a:r>
              <a:rPr lang="en-US" dirty="0" err="1" smtClean="0"/>
              <a:t>max_depth</a:t>
            </a:r>
            <a:r>
              <a:rPr lang="en-US" dirty="0" smtClean="0"/>
              <a:t>=1 </a:t>
            </a:r>
          </a:p>
          <a:p>
            <a:pPr lvl="1"/>
            <a:r>
              <a:rPr lang="en-US" dirty="0" smtClean="0"/>
              <a:t>Worst accuracy (≈75%)</a:t>
            </a:r>
          </a:p>
          <a:p>
            <a:pPr lvl="1"/>
            <a:r>
              <a:rPr lang="en-US" dirty="0" smtClean="0"/>
              <a:t>Lowest EV </a:t>
            </a:r>
            <a:r>
              <a:rPr lang="en-US" dirty="0"/>
              <a:t>(</a:t>
            </a:r>
            <a:r>
              <a:rPr lang="en-US" dirty="0" smtClean="0"/>
              <a:t>≈450)</a:t>
            </a:r>
          </a:p>
          <a:p>
            <a:r>
              <a:rPr lang="en-US" dirty="0" smtClean="0"/>
              <a:t>Logistic Regressions</a:t>
            </a:r>
          </a:p>
          <a:p>
            <a:pPr lvl="1"/>
            <a:r>
              <a:rPr lang="en-US" dirty="0" smtClean="0"/>
              <a:t>Generally best accuracy (≈9</a:t>
            </a:r>
            <a:r>
              <a:rPr lang="en-US" dirty="0"/>
              <a:t>3</a:t>
            </a:r>
            <a:r>
              <a:rPr lang="en-US" dirty="0" smtClean="0"/>
              <a:t>%)</a:t>
            </a:r>
          </a:p>
          <a:p>
            <a:pPr lvl="1"/>
            <a:r>
              <a:rPr lang="en-US" dirty="0" smtClean="0"/>
              <a:t>Decent and most consistent EV </a:t>
            </a:r>
            <a:r>
              <a:rPr lang="en-US" dirty="0"/>
              <a:t>(</a:t>
            </a:r>
            <a:r>
              <a:rPr lang="en-US" dirty="0" smtClean="0"/>
              <a:t>≈640)</a:t>
            </a:r>
          </a:p>
          <a:p>
            <a:r>
              <a:rPr lang="en-US" dirty="0" err="1" smtClean="0"/>
              <a:t>LinearSVC</a:t>
            </a:r>
            <a:r>
              <a:rPr lang="en-US" dirty="0" smtClean="0"/>
              <a:t> </a:t>
            </a:r>
            <a:endParaRPr lang="en-US" dirty="0"/>
          </a:p>
          <a:p>
            <a:pPr lvl="1"/>
            <a:r>
              <a:rPr lang="en-US" dirty="0" smtClean="0"/>
              <a:t>Mediocre accuracy (≈92%)</a:t>
            </a:r>
          </a:p>
          <a:p>
            <a:pPr lvl="1"/>
            <a:r>
              <a:rPr lang="en-US" dirty="0" smtClean="0"/>
              <a:t>Best EV, but very inconsistent </a:t>
            </a:r>
            <a:r>
              <a:rPr lang="en-US" dirty="0"/>
              <a:t>(</a:t>
            </a:r>
            <a:r>
              <a:rPr lang="en-US" dirty="0" smtClean="0"/>
              <a:t>≈720)</a:t>
            </a:r>
          </a:p>
          <a:p>
            <a:pPr lvl="1"/>
            <a:r>
              <a:rPr lang="en-US" dirty="0" smtClean="0"/>
              <a:t>Only model that frequently didn’t make costly (</a:t>
            </a:r>
            <a:r>
              <a:rPr lang="en-US" dirty="0" err="1" smtClean="0"/>
              <a:t>fp</a:t>
            </a:r>
            <a:r>
              <a:rPr lang="en-US" dirty="0" smtClean="0"/>
              <a:t>) errors</a:t>
            </a:r>
          </a:p>
          <a:p>
            <a:pPr lvl="1"/>
            <a:endParaRPr lang="en-US" dirty="0"/>
          </a:p>
          <a:p>
            <a:pPr lvl="1"/>
            <a:endParaRPr lang="en-US" dirty="0" smtClean="0"/>
          </a:p>
          <a:p>
            <a:pPr lvl="1"/>
            <a:endParaRPr lang="en-US" dirty="0" smtClean="0"/>
          </a:p>
        </p:txBody>
      </p:sp>
    </p:spTree>
    <p:extLst>
      <p:ext uri="{BB962C8B-B14F-4D97-AF65-F5344CB8AC3E}">
        <p14:creationId xmlns:p14="http://schemas.microsoft.com/office/powerpoint/2010/main" val="143542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Pretty crappy dataset</a:t>
            </a:r>
          </a:p>
          <a:p>
            <a:r>
              <a:rPr lang="en-US" dirty="0" smtClean="0"/>
              <a:t>Too small and biased to be terribly useful</a:t>
            </a:r>
          </a:p>
          <a:p>
            <a:r>
              <a:rPr lang="en-US" dirty="0" smtClean="0"/>
              <a:t>My clever AI assessment did</a:t>
            </a:r>
            <a:r>
              <a:rPr lang="mr-IN" dirty="0" err="1" smtClean="0"/>
              <a:t>n</a:t>
            </a:r>
            <a:r>
              <a:rPr lang="mr-IN" dirty="0" smtClean="0"/>
              <a:t>’</a:t>
            </a:r>
            <a:r>
              <a:rPr lang="en-US" dirty="0" smtClean="0"/>
              <a:t>t pan out, but it did give me unique and interesting features to work with</a:t>
            </a:r>
          </a:p>
          <a:p>
            <a:r>
              <a:rPr lang="en-US" dirty="0" smtClean="0"/>
              <a:t>Good thing quasi-independent variables didn’t factor into sentiment </a:t>
            </a:r>
            <a:endParaRPr lang="en-US" dirty="0"/>
          </a:p>
        </p:txBody>
      </p:sp>
    </p:spTree>
    <p:extLst>
      <p:ext uri="{BB962C8B-B14F-4D97-AF65-F5344CB8AC3E}">
        <p14:creationId xmlns:p14="http://schemas.microsoft.com/office/powerpoint/2010/main" val="11152669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dirty="0" smtClean="0"/>
              <a:t>Limitations </a:t>
            </a:r>
            <a:br>
              <a:rPr lang="en-US" strike="sngStrike" dirty="0" smtClean="0"/>
            </a:br>
            <a:r>
              <a:rPr lang="en-US" dirty="0" smtClean="0"/>
              <a:t>Regrets</a:t>
            </a:r>
            <a:endParaRPr lang="en-US" strike="sngStrike" dirty="0"/>
          </a:p>
        </p:txBody>
      </p:sp>
      <p:sp>
        <p:nvSpPr>
          <p:cNvPr id="3" name="Content Placeholder 2"/>
          <p:cNvSpPr>
            <a:spLocks noGrp="1"/>
          </p:cNvSpPr>
          <p:nvPr>
            <p:ph idx="1"/>
          </p:nvPr>
        </p:nvSpPr>
        <p:spPr>
          <a:xfrm>
            <a:off x="1141412" y="2241394"/>
            <a:ext cx="9905999" cy="3813717"/>
          </a:xfrm>
        </p:spPr>
        <p:txBody>
          <a:bodyPr>
            <a:normAutofit/>
          </a:bodyPr>
          <a:lstStyle/>
          <a:p>
            <a:r>
              <a:rPr lang="en-US" dirty="0" smtClean="0"/>
              <a:t>Surveys are not my forte</a:t>
            </a:r>
          </a:p>
          <a:p>
            <a:r>
              <a:rPr lang="en-US" dirty="0" smtClean="0"/>
              <a:t>Neutral response option = very bad idea</a:t>
            </a:r>
          </a:p>
          <a:p>
            <a:r>
              <a:rPr lang="en-US" dirty="0" smtClean="0"/>
              <a:t>Probably very biased volunteer sample</a:t>
            </a:r>
          </a:p>
          <a:p>
            <a:pPr lvl="1"/>
            <a:r>
              <a:rPr lang="en-US" dirty="0" smtClean="0"/>
              <a:t>Programmers </a:t>
            </a:r>
            <a:r>
              <a:rPr lang="mr-IN" dirty="0" smtClean="0"/>
              <a:t>–</a:t>
            </a:r>
            <a:r>
              <a:rPr lang="en-US" dirty="0" smtClean="0"/>
              <a:t> shifted demographic, but probably not representative</a:t>
            </a:r>
          </a:p>
          <a:p>
            <a:pPr lvl="1"/>
            <a:r>
              <a:rPr lang="en-US" dirty="0" smtClean="0"/>
              <a:t>Facebook contacts</a:t>
            </a:r>
          </a:p>
          <a:p>
            <a:r>
              <a:rPr lang="en-US" dirty="0" smtClean="0"/>
              <a:t>Other potential features </a:t>
            </a:r>
            <a:r>
              <a:rPr lang="mr-IN" dirty="0" smtClean="0"/>
              <a:t>–</a:t>
            </a:r>
            <a:r>
              <a:rPr lang="en-US" dirty="0" smtClean="0"/>
              <a:t> nationality, AI media (rather than just films), etc.</a:t>
            </a:r>
          </a:p>
          <a:p>
            <a:r>
              <a:rPr lang="en-US" b="1" dirty="0"/>
              <a:t>Size matters in data science</a:t>
            </a:r>
          </a:p>
          <a:p>
            <a:endParaRPr lang="en-US" dirty="0" smtClean="0"/>
          </a:p>
          <a:p>
            <a:pPr lvl="1"/>
            <a:endParaRPr lang="en-US" dirty="0"/>
          </a:p>
        </p:txBody>
      </p:sp>
    </p:spTree>
    <p:extLst>
      <p:ext uri="{BB962C8B-B14F-4D97-AF65-F5344CB8AC3E}">
        <p14:creationId xmlns:p14="http://schemas.microsoft.com/office/powerpoint/2010/main" val="142355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br>
              <a:rPr lang="en-US" dirty="0" smtClean="0"/>
            </a:br>
            <a:endParaRPr lang="en-US" dirty="0"/>
          </a:p>
        </p:txBody>
      </p:sp>
      <p:sp>
        <p:nvSpPr>
          <p:cNvPr id="3" name="Content Placeholder 2"/>
          <p:cNvSpPr>
            <a:spLocks noGrp="1"/>
          </p:cNvSpPr>
          <p:nvPr>
            <p:ph idx="1"/>
          </p:nvPr>
        </p:nvSpPr>
        <p:spPr>
          <a:xfrm>
            <a:off x="1141412" y="1600200"/>
            <a:ext cx="9905999" cy="4709159"/>
          </a:xfrm>
        </p:spPr>
        <p:txBody>
          <a:bodyPr>
            <a:normAutofit/>
          </a:bodyPr>
          <a:lstStyle/>
          <a:p>
            <a:r>
              <a:rPr lang="en-US" dirty="0"/>
              <a:t>Data can be easily manipulated via feature engineering</a:t>
            </a:r>
          </a:p>
          <a:p>
            <a:pPr lvl="1"/>
            <a:r>
              <a:rPr lang="en-US" dirty="0"/>
              <a:t>Only changed 2 values in my entire dataset, </a:t>
            </a:r>
            <a:r>
              <a:rPr lang="en-US" dirty="0" smtClean="0"/>
              <a:t>still </a:t>
            </a:r>
            <a:r>
              <a:rPr lang="en-US" dirty="0"/>
              <a:t>had a lot of flexibility</a:t>
            </a:r>
          </a:p>
          <a:p>
            <a:pPr lvl="1"/>
            <a:r>
              <a:rPr lang="en-US" dirty="0"/>
              <a:t>Good thing to be aware of with this subject’s growing </a:t>
            </a:r>
            <a:r>
              <a:rPr lang="en-US" dirty="0" smtClean="0"/>
              <a:t>popularity</a:t>
            </a:r>
          </a:p>
          <a:p>
            <a:pPr lvl="1"/>
            <a:endParaRPr lang="en-US" dirty="0" smtClean="0"/>
          </a:p>
          <a:p>
            <a:r>
              <a:rPr lang="en-US" dirty="0" smtClean="0"/>
              <a:t>While overcomplicated AI assessment didn’t pan out, there was evidence that knowledge about AI positively correlates with sentiment</a:t>
            </a:r>
          </a:p>
          <a:p>
            <a:pPr lvl="1"/>
            <a:r>
              <a:rPr lang="en-US" dirty="0"/>
              <a:t>AI is more than Siri, Alexa, </a:t>
            </a:r>
            <a:r>
              <a:rPr lang="en-US" i="1" dirty="0"/>
              <a:t>Her</a:t>
            </a:r>
            <a:r>
              <a:rPr lang="en-US" dirty="0"/>
              <a:t>, and </a:t>
            </a:r>
            <a:r>
              <a:rPr lang="en-US" i="1" dirty="0"/>
              <a:t>Blade Runner 2045</a:t>
            </a:r>
          </a:p>
          <a:p>
            <a:pPr lvl="1"/>
            <a:r>
              <a:rPr lang="en-US" dirty="0"/>
              <a:t>Science as well as technology</a:t>
            </a:r>
          </a:p>
          <a:p>
            <a:pPr lvl="1"/>
            <a:r>
              <a:rPr lang="en-US" dirty="0"/>
              <a:t>Already implemented in our </a:t>
            </a:r>
            <a:r>
              <a:rPr lang="en-US" dirty="0" smtClean="0"/>
              <a:t>lives</a:t>
            </a:r>
          </a:p>
          <a:p>
            <a:endParaRPr lang="en-US" dirty="0" smtClean="0"/>
          </a:p>
        </p:txBody>
      </p:sp>
    </p:spTree>
    <p:extLst>
      <p:ext uri="{BB962C8B-B14F-4D97-AF65-F5344CB8AC3E}">
        <p14:creationId xmlns:p14="http://schemas.microsoft.com/office/powerpoint/2010/main" val="2136018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dirty="0" smtClean="0">
                <a:latin typeface="Lucida Sans Typewriter" charset="0"/>
                <a:ea typeface="Lucida Sans Typewriter" charset="0"/>
                <a:cs typeface="Lucida Sans Typewriter" charset="0"/>
              </a:rPr>
              <a:t>“The </a:t>
            </a:r>
            <a:r>
              <a:rPr lang="en-US" dirty="0">
                <a:latin typeface="Lucida Sans Typewriter" charset="0"/>
                <a:ea typeface="Lucida Sans Typewriter" charset="0"/>
                <a:cs typeface="Lucida Sans Typewriter" charset="0"/>
              </a:rPr>
              <a:t>oldest and strongest emotion of mankind is </a:t>
            </a:r>
            <a:r>
              <a:rPr lang="en-US" b="1" dirty="0">
                <a:latin typeface="Lucida Sans Typewriter" charset="0"/>
                <a:ea typeface="Lucida Sans Typewriter" charset="0"/>
                <a:cs typeface="Lucida Sans Typewriter" charset="0"/>
              </a:rPr>
              <a:t>fear</a:t>
            </a:r>
            <a:r>
              <a:rPr lang="en-US" dirty="0">
                <a:latin typeface="Lucida Sans Typewriter" charset="0"/>
                <a:ea typeface="Lucida Sans Typewriter" charset="0"/>
                <a:cs typeface="Lucida Sans Typewriter" charset="0"/>
              </a:rPr>
              <a:t>, and the oldest and strongest kind of </a:t>
            </a:r>
            <a:r>
              <a:rPr lang="en-US" b="1" dirty="0">
                <a:latin typeface="Lucida Sans Typewriter" charset="0"/>
                <a:ea typeface="Lucida Sans Typewriter" charset="0"/>
                <a:cs typeface="Lucida Sans Typewriter" charset="0"/>
              </a:rPr>
              <a:t>fear</a:t>
            </a:r>
            <a:r>
              <a:rPr lang="en-US" dirty="0">
                <a:latin typeface="Lucida Sans Typewriter" charset="0"/>
                <a:ea typeface="Lucida Sans Typewriter" charset="0"/>
                <a:cs typeface="Lucida Sans Typewriter" charset="0"/>
              </a:rPr>
              <a:t> is </a:t>
            </a:r>
            <a:r>
              <a:rPr lang="en-US" b="1" dirty="0">
                <a:latin typeface="Lucida Sans Typewriter" charset="0"/>
                <a:ea typeface="Lucida Sans Typewriter" charset="0"/>
                <a:cs typeface="Lucida Sans Typewriter" charset="0"/>
              </a:rPr>
              <a:t>fear</a:t>
            </a:r>
            <a:r>
              <a:rPr lang="en-US" dirty="0">
                <a:latin typeface="Lucida Sans Typewriter" charset="0"/>
                <a:ea typeface="Lucida Sans Typewriter" charset="0"/>
                <a:cs typeface="Lucida Sans Typewriter" charset="0"/>
              </a:rPr>
              <a:t> of the unknown</a:t>
            </a:r>
            <a:r>
              <a:rPr lang="en-US" dirty="0" smtClean="0">
                <a:latin typeface="Lucida Sans Typewriter" charset="0"/>
                <a:ea typeface="Lucida Sans Typewriter" charset="0"/>
                <a:cs typeface="Lucida Sans Typewriter" charset="0"/>
              </a:rPr>
              <a:t>.”</a:t>
            </a:r>
          </a:p>
          <a:p>
            <a:pPr marL="0" indent="0" algn="ctr">
              <a:buNone/>
            </a:pPr>
            <a:endParaRPr lang="en-US" dirty="0" smtClean="0">
              <a:latin typeface="Lucida Sans Typewriter" charset="0"/>
              <a:ea typeface="Lucida Sans Typewriter" charset="0"/>
              <a:cs typeface="Lucida Sans Typewriter" charset="0"/>
            </a:endParaRPr>
          </a:p>
          <a:p>
            <a:pPr marL="0" indent="0" algn="ctr">
              <a:buNone/>
            </a:pPr>
            <a:r>
              <a:rPr lang="en-US" dirty="0" smtClean="0">
                <a:latin typeface="Lucida Sans Typewriter" charset="0"/>
                <a:ea typeface="Lucida Sans Typewriter" charset="0"/>
                <a:cs typeface="Lucida Sans Typewriter" charset="0"/>
              </a:rPr>
              <a:t> </a:t>
            </a:r>
            <a:r>
              <a:rPr lang="en-US" b="1" dirty="0">
                <a:latin typeface="Lucida Sans Typewriter" charset="0"/>
                <a:ea typeface="Lucida Sans Typewriter" charset="0"/>
                <a:cs typeface="Lucida Sans Typewriter" charset="0"/>
              </a:rPr>
              <a:t>~</a:t>
            </a:r>
            <a:r>
              <a:rPr lang="en-US" dirty="0">
                <a:latin typeface="Lucida Sans Typewriter" charset="0"/>
                <a:ea typeface="Lucida Sans Typewriter" charset="0"/>
                <a:cs typeface="Lucida Sans Typewriter" charset="0"/>
              </a:rPr>
              <a:t> </a:t>
            </a:r>
            <a:r>
              <a:rPr lang="en-US" b="1" dirty="0">
                <a:latin typeface="Lucida Sans Typewriter" charset="0"/>
                <a:ea typeface="Lucida Sans Typewriter" charset="0"/>
                <a:cs typeface="Lucida Sans Typewriter" charset="0"/>
              </a:rPr>
              <a:t>H. P.</a:t>
            </a:r>
            <a:r>
              <a:rPr lang="en-US" dirty="0">
                <a:latin typeface="Lucida Sans Typewriter" charset="0"/>
                <a:ea typeface="Lucida Sans Typewriter" charset="0"/>
                <a:cs typeface="Lucida Sans Typewriter" charset="0"/>
              </a:rPr>
              <a:t> </a:t>
            </a:r>
            <a:r>
              <a:rPr lang="en-US" b="1" dirty="0">
                <a:latin typeface="Lucida Sans Typewriter" charset="0"/>
                <a:ea typeface="Lucida Sans Typewriter" charset="0"/>
                <a:cs typeface="Lucida Sans Typewriter" charset="0"/>
              </a:rPr>
              <a:t>Lovecraft</a:t>
            </a:r>
            <a:endParaRPr lang="en-US" dirty="0">
              <a:latin typeface="Lucida Sans Typewriter" charset="0"/>
              <a:ea typeface="Lucida Sans Typewriter" charset="0"/>
              <a:cs typeface="Lucida Sans Typewriter" charset="0"/>
            </a:endParaRPr>
          </a:p>
        </p:txBody>
      </p:sp>
    </p:spTree>
    <p:extLst>
      <p:ext uri="{BB962C8B-B14F-4D97-AF65-F5344CB8AC3E}">
        <p14:creationId xmlns:p14="http://schemas.microsoft.com/office/powerpoint/2010/main" val="2104836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675876"/>
            <a:ext cx="9905998" cy="545264"/>
          </a:xfrm>
        </p:spPr>
        <p:txBody>
          <a:bodyPr>
            <a:normAutofit fontScale="90000"/>
          </a:bodyPr>
          <a:lstStyle/>
          <a:p>
            <a:r>
              <a:rPr lang="en-US" dirty="0" smtClean="0"/>
              <a:t>Inspiration: </a:t>
            </a:r>
            <a:r>
              <a:rPr lang="en-US" dirty="0" smtClean="0">
                <a:hlinkClick r:id="rId2"/>
              </a:rPr>
              <a:t>Sophia</a:t>
            </a:r>
            <a:endParaRPr lang="en-US" dirty="0"/>
          </a:p>
        </p:txBody>
      </p:sp>
      <p:sp>
        <p:nvSpPr>
          <p:cNvPr id="5" name="TextBox 4"/>
          <p:cNvSpPr txBox="1"/>
          <p:nvPr/>
        </p:nvSpPr>
        <p:spPr>
          <a:xfrm>
            <a:off x="558140" y="2066306"/>
            <a:ext cx="184731" cy="369332"/>
          </a:xfrm>
          <a:prstGeom prst="rect">
            <a:avLst/>
          </a:prstGeom>
          <a:noFill/>
        </p:spPr>
        <p:txBody>
          <a:bodyPr wrap="none" rtlCol="0">
            <a:spAutoFit/>
          </a:bodyPr>
          <a:lstStyle/>
          <a:p>
            <a:endParaRPr lang="en-US" dirty="0"/>
          </a:p>
        </p:txBody>
      </p:sp>
      <p:sp>
        <p:nvSpPr>
          <p:cNvPr id="2" name="TextBox 1"/>
          <p:cNvSpPr txBox="1"/>
          <p:nvPr/>
        </p:nvSpPr>
        <p:spPr>
          <a:xfrm>
            <a:off x="8550234" y="985652"/>
            <a:ext cx="184731" cy="369332"/>
          </a:xfrm>
          <a:prstGeom prst="rect">
            <a:avLst/>
          </a:prstGeom>
          <a:noFill/>
        </p:spPr>
        <p:txBody>
          <a:bodyPr wrap="none" rtlCol="0">
            <a:spAutoFit/>
          </a:bodyPr>
          <a:lstStyle/>
          <a:p>
            <a:endParaRPr lang="en-US" dirty="0"/>
          </a:p>
        </p:txBody>
      </p:sp>
      <p:pic>
        <p:nvPicPr>
          <p:cNvPr id="6" name="Picture 5"/>
          <p:cNvPicPr>
            <a:picLocks noChangeAspect="1"/>
          </p:cNvPicPr>
          <p:nvPr/>
        </p:nvPicPr>
        <p:blipFill rotWithShape="1">
          <a:blip r:embed="rId3"/>
          <a:srcRect l="8263" r="10535"/>
          <a:stretch/>
        </p:blipFill>
        <p:spPr>
          <a:xfrm>
            <a:off x="1141413" y="1837706"/>
            <a:ext cx="5731828" cy="4008120"/>
          </a:xfrm>
          <a:prstGeom prst="rect">
            <a:avLst/>
          </a:prstGeom>
        </p:spPr>
      </p:pic>
      <p:pic>
        <p:nvPicPr>
          <p:cNvPr id="7" name="Picture 6"/>
          <p:cNvPicPr>
            <a:picLocks noChangeAspect="1"/>
          </p:cNvPicPr>
          <p:nvPr/>
        </p:nvPicPr>
        <p:blipFill rotWithShape="1">
          <a:blip r:embed="rId4"/>
          <a:srcRect l="22126" r="16759"/>
          <a:stretch/>
        </p:blipFill>
        <p:spPr>
          <a:xfrm>
            <a:off x="6903021" y="1837706"/>
            <a:ext cx="4357751" cy="4008120"/>
          </a:xfrm>
          <a:prstGeom prst="rect">
            <a:avLst/>
          </a:prstGeom>
        </p:spPr>
      </p:pic>
    </p:spTree>
    <p:extLst>
      <p:ext uri="{BB962C8B-B14F-4D97-AF65-F5344CB8AC3E}">
        <p14:creationId xmlns:p14="http://schemas.microsoft.com/office/powerpoint/2010/main" val="5500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7" name="Text Placeholder 6"/>
          <p:cNvSpPr>
            <a:spLocks noGrp="1"/>
          </p:cNvSpPr>
          <p:nvPr>
            <p:ph type="body" idx="1"/>
          </p:nvPr>
        </p:nvSpPr>
        <p:spPr/>
        <p:txBody>
          <a:bodyPr/>
          <a:lstStyle/>
          <a:p>
            <a:r>
              <a:rPr lang="en-US" sz="3200" dirty="0" smtClean="0"/>
              <a:t>Question:</a:t>
            </a:r>
            <a:endParaRPr lang="en-US" sz="3200" dirty="0"/>
          </a:p>
        </p:txBody>
      </p:sp>
      <p:sp>
        <p:nvSpPr>
          <p:cNvPr id="5" name="Text Placeholder 4"/>
          <p:cNvSpPr>
            <a:spLocks noGrp="1"/>
          </p:cNvSpPr>
          <p:nvPr>
            <p:ph sz="half" idx="2"/>
          </p:nvPr>
        </p:nvSpPr>
        <p:spPr/>
        <p:txBody>
          <a:bodyPr>
            <a:normAutofit/>
          </a:bodyPr>
          <a:lstStyle/>
          <a:p>
            <a:pPr marL="0" indent="0">
              <a:buNone/>
            </a:pPr>
            <a:r>
              <a:rPr lang="en-US" dirty="0" smtClean="0"/>
              <a:t>How do people feel about AI?</a:t>
            </a:r>
            <a:endParaRPr lang="en-US" sz="2400" dirty="0" smtClean="0"/>
          </a:p>
        </p:txBody>
      </p:sp>
      <p:sp>
        <p:nvSpPr>
          <p:cNvPr id="8" name="Text Placeholder 7"/>
          <p:cNvSpPr>
            <a:spLocks noGrp="1"/>
          </p:cNvSpPr>
          <p:nvPr>
            <p:ph type="body" sz="quarter" idx="3"/>
          </p:nvPr>
        </p:nvSpPr>
        <p:spPr/>
        <p:txBody>
          <a:bodyPr>
            <a:normAutofit/>
          </a:bodyPr>
          <a:lstStyle/>
          <a:p>
            <a:r>
              <a:rPr lang="en-US" sz="3200" dirty="0"/>
              <a:t>Rational solution:</a:t>
            </a:r>
          </a:p>
        </p:txBody>
      </p:sp>
      <p:sp>
        <p:nvSpPr>
          <p:cNvPr id="6" name="Content Placeholder 5"/>
          <p:cNvSpPr>
            <a:spLocks noGrp="1"/>
          </p:cNvSpPr>
          <p:nvPr>
            <p:ph sz="quarter" idx="4"/>
          </p:nvPr>
        </p:nvSpPr>
        <p:spPr>
          <a:xfrm>
            <a:off x="6400807" y="3073397"/>
            <a:ext cx="3755571" cy="869211"/>
          </a:xfrm>
        </p:spPr>
        <p:txBody>
          <a:bodyPr/>
          <a:lstStyle/>
          <a:p>
            <a:pPr marL="0" indent="0">
              <a:buNone/>
            </a:pPr>
            <a:r>
              <a:rPr lang="en-US" dirty="0" smtClean="0"/>
              <a:t>Collect </a:t>
            </a:r>
            <a:r>
              <a:rPr lang="en-US" dirty="0"/>
              <a:t>data and analyze it.</a:t>
            </a:r>
          </a:p>
          <a:p>
            <a:endParaRPr lang="en-US" dirty="0"/>
          </a:p>
        </p:txBody>
      </p:sp>
    </p:spTree>
    <p:extLst>
      <p:ext uri="{BB962C8B-B14F-4D97-AF65-F5344CB8AC3E}">
        <p14:creationId xmlns:p14="http://schemas.microsoft.com/office/powerpoint/2010/main" val="36325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1141412" y="1714500"/>
            <a:ext cx="9905999" cy="4076701"/>
          </a:xfrm>
        </p:spPr>
        <p:txBody>
          <a:bodyPr>
            <a:normAutofit/>
          </a:bodyPr>
          <a:lstStyle/>
          <a:p>
            <a:r>
              <a:rPr lang="en-US" dirty="0" smtClean="0"/>
              <a:t>15 features</a:t>
            </a:r>
          </a:p>
          <a:p>
            <a:pPr lvl="1"/>
            <a:r>
              <a:rPr lang="en-US" dirty="0" smtClean="0"/>
              <a:t>Normal features such as age, gender, political views, years of education, etc.</a:t>
            </a:r>
          </a:p>
          <a:p>
            <a:pPr lvl="1"/>
            <a:r>
              <a:rPr lang="en-US" dirty="0" smtClean="0"/>
              <a:t>Multiple questions about artificial intelligence</a:t>
            </a:r>
          </a:p>
          <a:p>
            <a:pPr lvl="2"/>
            <a:r>
              <a:rPr lang="en-US" dirty="0" smtClean="0"/>
              <a:t>Self knowledge score, definitions, contact with AI and/or VAs, </a:t>
            </a:r>
            <a:r>
              <a:rPr lang="en-US" dirty="0" err="1" smtClean="0"/>
              <a:t>etc</a:t>
            </a:r>
            <a:endParaRPr lang="en-US" dirty="0" smtClean="0"/>
          </a:p>
          <a:p>
            <a:pPr lvl="2"/>
            <a:r>
              <a:rPr lang="en-US" dirty="0" smtClean="0"/>
              <a:t>Lots of red herring questions</a:t>
            </a:r>
          </a:p>
          <a:p>
            <a:r>
              <a:rPr lang="en-US" dirty="0" smtClean="0"/>
              <a:t>Target = ‘Sentiment’ </a:t>
            </a:r>
          </a:p>
          <a:p>
            <a:pPr lvl="1"/>
            <a:r>
              <a:rPr lang="en-US" dirty="0" smtClean="0"/>
              <a:t>1-7 rating</a:t>
            </a:r>
          </a:p>
          <a:p>
            <a:pPr lvl="1"/>
            <a:r>
              <a:rPr lang="en-US" dirty="0" smtClean="0"/>
              <a:t>Opportunity for neutral rating (4), bad decision</a:t>
            </a:r>
          </a:p>
          <a:p>
            <a:pPr lvl="1"/>
            <a:r>
              <a:rPr lang="en-US" dirty="0" smtClean="0"/>
              <a:t>Intentionally targeting emotional sentiment, not necessarily rational opinion</a:t>
            </a:r>
          </a:p>
          <a:p>
            <a:pPr lvl="1"/>
            <a:endParaRPr lang="en-US" dirty="0"/>
          </a:p>
        </p:txBody>
      </p:sp>
    </p:spTree>
    <p:extLst>
      <p:ext uri="{BB962C8B-B14F-4D97-AF65-F5344CB8AC3E}">
        <p14:creationId xmlns:p14="http://schemas.microsoft.com/office/powerpoint/2010/main" val="39997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 glance</a:t>
            </a:r>
            <a:endParaRPr lang="en-US" dirty="0"/>
          </a:p>
        </p:txBody>
      </p:sp>
      <p:sp>
        <p:nvSpPr>
          <p:cNvPr id="3" name="Content Placeholder 2"/>
          <p:cNvSpPr>
            <a:spLocks noGrp="1"/>
          </p:cNvSpPr>
          <p:nvPr>
            <p:ph idx="1"/>
          </p:nvPr>
        </p:nvSpPr>
        <p:spPr/>
        <p:txBody>
          <a:bodyPr>
            <a:normAutofit fontScale="92500"/>
          </a:bodyPr>
          <a:lstStyle/>
          <a:p>
            <a:r>
              <a:rPr lang="en-US" dirty="0" smtClean="0"/>
              <a:t>122 respondents</a:t>
            </a:r>
          </a:p>
          <a:p>
            <a:r>
              <a:rPr lang="hr-HR" dirty="0"/>
              <a:t>59.016</a:t>
            </a:r>
            <a:r>
              <a:rPr lang="en-US" dirty="0" smtClean="0"/>
              <a:t>% male respondents, </a:t>
            </a:r>
            <a:r>
              <a:rPr lang="uk-UA" dirty="0" smtClean="0"/>
              <a:t>39.34</a:t>
            </a:r>
            <a:r>
              <a:rPr lang="en-US" dirty="0" smtClean="0"/>
              <a:t>% female</a:t>
            </a:r>
          </a:p>
          <a:p>
            <a:r>
              <a:rPr lang="hr-HR" dirty="0" smtClean="0"/>
              <a:t>38.75</a:t>
            </a:r>
            <a:r>
              <a:rPr lang="en-US" dirty="0" smtClean="0"/>
              <a:t> mean age (15-76 range)</a:t>
            </a:r>
          </a:p>
          <a:p>
            <a:r>
              <a:rPr lang="nb-NO" dirty="0" smtClean="0"/>
              <a:t>15.64</a:t>
            </a:r>
            <a:r>
              <a:rPr lang="en-US" dirty="0" smtClean="0"/>
              <a:t> mean years of education (indicating high school + some college)</a:t>
            </a:r>
          </a:p>
          <a:p>
            <a:endParaRPr lang="en-US" dirty="0" smtClean="0"/>
          </a:p>
          <a:p>
            <a:r>
              <a:rPr lang="hr-HR" dirty="0" smtClean="0"/>
              <a:t>5 </a:t>
            </a:r>
            <a:r>
              <a:rPr lang="hr-HR" dirty="0" err="1" smtClean="0"/>
              <a:t>median</a:t>
            </a:r>
            <a:r>
              <a:rPr lang="hr-HR" dirty="0" smtClean="0"/>
              <a:t>, 4.72</a:t>
            </a:r>
            <a:r>
              <a:rPr lang="en-US" dirty="0" smtClean="0"/>
              <a:t> mean ’Sentiment’ (1-7 range, indicating slightly positive neutral)</a:t>
            </a:r>
          </a:p>
          <a:p>
            <a:endParaRPr lang="en-US" dirty="0" smtClean="0"/>
          </a:p>
          <a:p>
            <a:endParaRPr lang="en-US" dirty="0"/>
          </a:p>
        </p:txBody>
      </p:sp>
    </p:spTree>
    <p:extLst>
      <p:ext uri="{BB962C8B-B14F-4D97-AF65-F5344CB8AC3E}">
        <p14:creationId xmlns:p14="http://schemas.microsoft.com/office/powerpoint/2010/main" val="1152473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Age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688" b="-4871"/>
          <a:stretch/>
        </p:blipFill>
        <p:spPr>
          <a:xfrm>
            <a:off x="367990" y="2159160"/>
            <a:ext cx="5212080" cy="310896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900" y="2159160"/>
            <a:ext cx="4800600" cy="3162300"/>
          </a:xfrm>
          <a:prstGeom prst="rect">
            <a:avLst/>
          </a:prstGeom>
        </p:spPr>
      </p:pic>
    </p:spTree>
    <p:extLst>
      <p:ext uri="{BB962C8B-B14F-4D97-AF65-F5344CB8AC3E}">
        <p14:creationId xmlns:p14="http://schemas.microsoft.com/office/powerpoint/2010/main" val="10135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 Glance</a:t>
            </a:r>
            <a:endParaRPr lang="en-US" dirty="0"/>
          </a:p>
        </p:txBody>
      </p:sp>
      <p:sp>
        <p:nvSpPr>
          <p:cNvPr id="3" name="Content Placeholder 2"/>
          <p:cNvSpPr>
            <a:spLocks noGrp="1"/>
          </p:cNvSpPr>
          <p:nvPr>
            <p:ph idx="1"/>
          </p:nvPr>
        </p:nvSpPr>
        <p:spPr/>
        <p:txBody>
          <a:bodyPr/>
          <a:lstStyle/>
          <a:p>
            <a:r>
              <a:rPr lang="en-US" dirty="0" smtClean="0"/>
              <a:t>Strongest correlation with ’Sentiment’</a:t>
            </a:r>
          </a:p>
          <a:p>
            <a:pPr lvl="1"/>
            <a:r>
              <a:rPr lang="en-US" dirty="0" smtClean="0"/>
              <a:t>Tests -  How many/what combination of AI tests have you heard of?</a:t>
            </a:r>
          </a:p>
          <a:p>
            <a:pPr lvl="2"/>
            <a:r>
              <a:rPr lang="en-US" dirty="0" smtClean="0"/>
              <a:t>0.2995</a:t>
            </a:r>
          </a:p>
          <a:p>
            <a:pPr lvl="1"/>
            <a:r>
              <a:rPr lang="en-US" dirty="0" smtClean="0"/>
              <a:t>AI </a:t>
            </a:r>
            <a:r>
              <a:rPr lang="mr-IN" dirty="0" smtClean="0"/>
              <a:t>–</a:t>
            </a:r>
            <a:r>
              <a:rPr lang="en-US" dirty="0" smtClean="0"/>
              <a:t> self reported knowledge about AI (1-5)</a:t>
            </a:r>
          </a:p>
          <a:p>
            <a:pPr lvl="2"/>
            <a:r>
              <a:rPr lang="en-US" dirty="0" smtClean="0"/>
              <a:t>0.2704</a:t>
            </a:r>
          </a:p>
          <a:p>
            <a:pPr lvl="1"/>
            <a:r>
              <a:rPr lang="en-US" dirty="0" smtClean="0"/>
              <a:t>AI2 </a:t>
            </a:r>
            <a:r>
              <a:rPr lang="en-US" dirty="0"/>
              <a:t>– Do you  have contact with AI in daily life? Y/N</a:t>
            </a:r>
          </a:p>
          <a:p>
            <a:pPr lvl="2"/>
            <a:r>
              <a:rPr lang="en-US" dirty="0" smtClean="0"/>
              <a:t>0.2109</a:t>
            </a:r>
            <a:endParaRPr lang="en-US" dirty="0"/>
          </a:p>
          <a:p>
            <a:pPr lvl="2"/>
            <a:endParaRPr lang="en-US" dirty="0"/>
          </a:p>
          <a:p>
            <a:pPr lvl="1"/>
            <a:endParaRPr lang="en-US" dirty="0" smtClean="0"/>
          </a:p>
        </p:txBody>
      </p:sp>
    </p:spTree>
    <p:extLst>
      <p:ext uri="{BB962C8B-B14F-4D97-AF65-F5344CB8AC3E}">
        <p14:creationId xmlns:p14="http://schemas.microsoft.com/office/powerpoint/2010/main" val="878717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Content Placeholder 2"/>
          <p:cNvSpPr>
            <a:spLocks noGrp="1"/>
          </p:cNvSpPr>
          <p:nvPr>
            <p:ph idx="1"/>
          </p:nvPr>
        </p:nvSpPr>
        <p:spPr>
          <a:xfrm>
            <a:off x="1141412" y="1983179"/>
            <a:ext cx="9905999" cy="3808022"/>
          </a:xfrm>
        </p:spPr>
        <p:txBody>
          <a:bodyPr>
            <a:normAutofit/>
          </a:bodyPr>
          <a:lstStyle/>
          <a:p>
            <a:r>
              <a:rPr lang="en-US" dirty="0" smtClean="0"/>
              <a:t>Age categories by decade</a:t>
            </a:r>
            <a:r>
              <a:rPr lang="en-US" dirty="0"/>
              <a:t> </a:t>
            </a:r>
            <a:endParaRPr lang="en-US" dirty="0" smtClean="0"/>
          </a:p>
          <a:p>
            <a:r>
              <a:rPr lang="en-US" dirty="0" smtClean="0"/>
              <a:t>Generations</a:t>
            </a:r>
          </a:p>
          <a:p>
            <a:pPr marL="685800" lvl="2">
              <a:spcBef>
                <a:spcPts val="1000"/>
              </a:spcBef>
            </a:pPr>
            <a:r>
              <a:rPr lang="en-US" dirty="0"/>
              <a:t>Mostly Millennials and Gen </a:t>
            </a:r>
            <a:r>
              <a:rPr lang="en-US" dirty="0" smtClean="0"/>
              <a:t>X</a:t>
            </a:r>
          </a:p>
          <a:p>
            <a:pPr marL="685800" lvl="2">
              <a:spcBef>
                <a:spcPts val="1000"/>
              </a:spcBef>
            </a:pPr>
            <a:endParaRPr lang="en-US" dirty="0" smtClean="0"/>
          </a:p>
          <a:p>
            <a:r>
              <a:rPr lang="en-US" b="1" dirty="0" smtClean="0"/>
              <a:t>Young</a:t>
            </a:r>
          </a:p>
          <a:p>
            <a:pPr lvl="1"/>
            <a:r>
              <a:rPr lang="en-US" dirty="0" smtClean="0"/>
              <a:t>&lt;37</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644" y="1908067"/>
            <a:ext cx="5725768" cy="38831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11" y="618518"/>
            <a:ext cx="5181600" cy="5905500"/>
          </a:xfrm>
          <a:prstGeom prst="rect">
            <a:avLst/>
          </a:prstGeom>
        </p:spPr>
      </p:pic>
    </p:spTree>
    <p:extLst>
      <p:ext uri="{BB962C8B-B14F-4D97-AF65-F5344CB8AC3E}">
        <p14:creationId xmlns:p14="http://schemas.microsoft.com/office/powerpoint/2010/main" val="97044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1454</TotalTime>
  <Words>992</Words>
  <Application>Microsoft Macintosh PowerPoint</Application>
  <PresentationFormat>Widescreen</PresentationFormat>
  <Paragraphs>178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Lucida Sans Typewriter</vt:lpstr>
      <vt:lpstr>Mangal</vt:lpstr>
      <vt:lpstr>Trebuchet MS</vt:lpstr>
      <vt:lpstr>Tw Cen MT</vt:lpstr>
      <vt:lpstr>Arial</vt:lpstr>
      <vt:lpstr>Circuit</vt:lpstr>
      <vt:lpstr>Artificial Intelligence</vt:lpstr>
      <vt:lpstr>Introduction</vt:lpstr>
      <vt:lpstr>Inspiration: Sophia</vt:lpstr>
      <vt:lpstr>PowerPoint Presentation</vt:lpstr>
      <vt:lpstr>Data</vt:lpstr>
      <vt:lpstr>At A glance</vt:lpstr>
      <vt:lpstr>Gender     Age</vt:lpstr>
      <vt:lpstr>At a Glance</vt:lpstr>
      <vt:lpstr>Feature engineering</vt:lpstr>
      <vt:lpstr>Feature Engineering </vt:lpstr>
      <vt:lpstr>Feature Engineering</vt:lpstr>
      <vt:lpstr>PowerPoint Presentation</vt:lpstr>
      <vt:lpstr>PowerPoint Presentation</vt:lpstr>
      <vt:lpstr>PowerPoint Presentation</vt:lpstr>
      <vt:lpstr>Feature Engineering </vt:lpstr>
      <vt:lpstr>Feature Engineering </vt:lpstr>
      <vt:lpstr>Feature Engineering</vt:lpstr>
      <vt:lpstr>Feature Engineering</vt:lpstr>
      <vt:lpstr>Data Analysis - Supervised Methods Initial Expectations</vt:lpstr>
      <vt:lpstr>Data Analysis - Supervised Methods Model Evaluation </vt:lpstr>
      <vt:lpstr>Data Analysis – Unsupervised Methods  </vt:lpstr>
      <vt:lpstr>Business implementation Scenario: Sir-Phia</vt:lpstr>
      <vt:lpstr>Business implementation Scenario: Sir-Phia</vt:lpstr>
      <vt:lpstr>Business Implementation</vt:lpstr>
      <vt:lpstr>Business Implementation scenario: EV Model Evaluation  </vt:lpstr>
      <vt:lpstr>Conclusion</vt:lpstr>
      <vt:lpstr>Limitations  Regrets</vt:lpstr>
      <vt:lpstr>Concluding Remarks </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Anselmi, Jean (janselmi@student.cccs.edu)</dc:creator>
  <cp:lastModifiedBy>Anselmi, Jean (janselmi@student.cccs.edu)</cp:lastModifiedBy>
  <cp:revision>110</cp:revision>
  <dcterms:created xsi:type="dcterms:W3CDTF">2017-11-18T01:10:50Z</dcterms:created>
  <dcterms:modified xsi:type="dcterms:W3CDTF">2017-12-13T21:02:09Z</dcterms:modified>
</cp:coreProperties>
</file>