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56" r:id="rId4"/>
    <p:sldId id="257" r:id="rId5"/>
    <p:sldId id="258" r:id="rId6"/>
    <p:sldId id="260" r:id="rId7"/>
    <p:sldId id="262" r:id="rId8"/>
    <p:sldId id="261" r:id="rId9"/>
    <p:sldId id="268" r:id="rId10"/>
    <p:sldId id="270" r:id="rId11"/>
    <p:sldId id="271" r:id="rId12"/>
    <p:sldId id="272" r:id="rId13"/>
    <p:sldId id="273" r:id="rId14"/>
    <p:sldId id="263" r:id="rId15"/>
    <p:sldId id="264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8F7"/>
    <a:srgbClr val="D9FAFD"/>
    <a:srgbClr val="DF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/>
              <a:t>ĐÁNH GIÁ CÁC MÔ HÌNH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>
        <c:manualLayout>
          <c:layoutTarget val="inner"/>
          <c:xMode val="edge"/>
          <c:yMode val="edge"/>
          <c:x val="3.7960116654843501E-2"/>
          <c:y val="9.9101202287848703E-2"/>
          <c:w val="0.94737920706234702"/>
          <c:h val="0.854254698260768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/>
                      <a:t>23.733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191534641759301"/>
                      <c:h val="8.1241975020427196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A014-4C15-B72F-78AA7BFFC086}"/>
                </c:ext>
              </c:extLst>
            </c:dLbl>
            <c:dLbl>
              <c:idx val="1"/>
              <c:layout>
                <c:manualLayout>
                  <c:x val="6.2063653724532956E-8"/>
                  <c:y val="-1.1520646612721798E-2"/>
                </c:manualLayout>
              </c:layout>
              <c:tx>
                <c:rich>
                  <a:bodyPr/>
                  <a:lstStyle/>
                  <a:p>
                    <a:r>
                      <a:rPr lang="en-US" sz="1800"/>
                      <a:t>23.746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4427366595727896E-2"/>
                      <c:h val="8.0308159215594699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A014-4C15-B72F-78AA7BFFC08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800"/>
                      <a:t>47.951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2378024749743798E-2"/>
                      <c:h val="7.8557254581533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A014-4C15-B72F-78AA7BFFC08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800"/>
                      <a:t>37.983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4358792464728"/>
                      <c:h val="7.3771448581767193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A014-4C15-B72F-78AA7BFFC086}"/>
                </c:ext>
              </c:extLst>
            </c:dLbl>
            <c:dLbl>
              <c:idx val="4"/>
              <c:layout>
                <c:manualLayout>
                  <c:x val="0"/>
                  <c:y val="-9.2164991472840092E-3"/>
                </c:manualLayout>
              </c:layout>
              <c:tx>
                <c:rich>
                  <a:bodyPr/>
                  <a:lstStyle/>
                  <a:p>
                    <a:r>
                      <a:rPr lang="en-US" sz="1800"/>
                      <a:t>26.024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1836525577363"/>
                      <c:h val="9.7467024629391899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4-A014-4C15-B72F-78AA7BFFC0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Linear </c:v>
                </c:pt>
                <c:pt idx="1">
                  <c:v>BayesianRidge</c:v>
                </c:pt>
                <c:pt idx="2">
                  <c:v>LassoLars</c:v>
                </c:pt>
                <c:pt idx="3">
                  <c:v>ARD</c:v>
                </c:pt>
                <c:pt idx="4">
                  <c:v>TheilSen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23.733000000000001</c:v>
                </c:pt>
                <c:pt idx="1">
                  <c:v>23.745999999999999</c:v>
                </c:pt>
                <c:pt idx="2">
                  <c:v>47.951000000000001</c:v>
                </c:pt>
                <c:pt idx="3">
                  <c:v>37.982999999999997</c:v>
                </c:pt>
                <c:pt idx="4">
                  <c:v>26.024000000000001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14-4C15-B72F-78AA7BFFC0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6799085678253301E-3"/>
                  <c:y val="-2.5679934632893701E-2"/>
                </c:manualLayout>
              </c:layout>
              <c:tx>
                <c:rich>
                  <a:bodyPr/>
                  <a:lstStyle/>
                  <a:p>
                    <a:r>
                      <a:rPr lang="en-US" sz="1800"/>
                      <a:t>4.871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4023015685347202E-2"/>
                      <c:h val="6.9686004435625101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6-A014-4C15-B72F-78AA7BFFC086}"/>
                </c:ext>
              </c:extLst>
            </c:dLbl>
            <c:dLbl>
              <c:idx val="1"/>
              <c:layout>
                <c:manualLayout>
                  <c:x val="1.2296113139558194E-2"/>
                  <c:y val="-3.5601799775028121E-2"/>
                </c:manualLayout>
              </c:layout>
              <c:tx>
                <c:rich>
                  <a:bodyPr/>
                  <a:lstStyle/>
                  <a:p>
                    <a:r>
                      <a:rPr lang="en-US" sz="1800"/>
                      <a:t>4.873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3077165602585296E-2"/>
                      <c:h val="5.38111357534726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7-A014-4C15-B72F-78AA7BFFC086}"/>
                </c:ext>
              </c:extLst>
            </c:dLbl>
            <c:dLbl>
              <c:idx val="2"/>
              <c:layout>
                <c:manualLayout>
                  <c:x val="1.0798455111531432E-2"/>
                  <c:y val="-1.5758100801915888E-2"/>
                </c:manualLayout>
              </c:layout>
              <c:tx>
                <c:rich>
                  <a:bodyPr/>
                  <a:lstStyle/>
                  <a:p>
                    <a:r>
                      <a:rPr lang="en-US" sz="1800"/>
                      <a:t>6.924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6929140064633098E-2"/>
                      <c:h val="7.4121629508579395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8-A014-4C15-B72F-78AA7BFFC086}"/>
                </c:ext>
              </c:extLst>
            </c:dLbl>
            <c:dLbl>
              <c:idx val="3"/>
              <c:layout>
                <c:manualLayout>
                  <c:x val="1.6000630566721841E-2"/>
                  <c:y val="-2.182798722740311E-2"/>
                </c:manualLayout>
              </c:layout>
              <c:tx>
                <c:rich>
                  <a:bodyPr/>
                  <a:lstStyle/>
                  <a:p>
                    <a:r>
                      <a:rPr lang="en-US" sz="1800"/>
                      <a:t>6.163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8742019389926698E-2"/>
                      <c:h val="8.6961596825026299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9-A014-4C15-B72F-78AA7BFFC086}"/>
                </c:ext>
              </c:extLst>
            </c:dLbl>
            <c:dLbl>
              <c:idx val="4"/>
              <c:layout>
                <c:manualLayout>
                  <c:x val="1.6788838969023293E-2"/>
                  <c:y val="-5.53797307594615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014-4C15-B72F-78AA7BFFC0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Linear </c:v>
                </c:pt>
                <c:pt idx="1">
                  <c:v>BayesianRidge</c:v>
                </c:pt>
                <c:pt idx="2">
                  <c:v>LassoLars</c:v>
                </c:pt>
                <c:pt idx="3">
                  <c:v>ARD</c:v>
                </c:pt>
                <c:pt idx="4">
                  <c:v>TheilSen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4.8710000000000004</c:v>
                </c:pt>
                <c:pt idx="1">
                  <c:v>4.8730000000000002</c:v>
                </c:pt>
                <c:pt idx="2">
                  <c:v>6.9240000000000004</c:v>
                </c:pt>
                <c:pt idx="3">
                  <c:v>6.1630000000000003</c:v>
                </c:pt>
                <c:pt idx="4">
                  <c:v>5.101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014-4C15-B72F-78AA7BFFC0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7593599747773E-2"/>
                  <c:y val="1.9843585852690601E-3"/>
                </c:manualLayout>
              </c:layout>
              <c:tx>
                <c:rich>
                  <a:bodyPr/>
                  <a:lstStyle/>
                  <a:p>
                    <a:r>
                      <a:rPr lang="en-US" sz="1800"/>
                      <a:t>3.771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8131946086545296E-2"/>
                      <c:h val="5.9530757558071697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C-A014-4C15-B72F-78AA7BFFC086}"/>
                </c:ext>
              </c:extLst>
            </c:dLbl>
            <c:dLbl>
              <c:idx val="1"/>
              <c:layout>
                <c:manualLayout>
                  <c:x val="1.3399542839126701E-2"/>
                  <c:y val="3.9687171705381098E-3"/>
                </c:manualLayout>
              </c:layout>
              <c:tx>
                <c:rich>
                  <a:bodyPr/>
                  <a:lstStyle/>
                  <a:p>
                    <a:r>
                      <a:rPr lang="en-US" sz="1800"/>
                      <a:t>3.777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165602585323595E-2"/>
                      <c:h val="6.349947472860979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D-A014-4C15-B72F-78AA7BFFC086}"/>
                </c:ext>
              </c:extLst>
            </c:dLbl>
            <c:dLbl>
              <c:idx val="2"/>
              <c:layout>
                <c:manualLayout>
                  <c:x val="1.8680539134547199E-2"/>
                  <c:y val="5.9530757558071698E-3"/>
                </c:manualLayout>
              </c:layout>
              <c:tx>
                <c:rich>
                  <a:bodyPr/>
                  <a:lstStyle/>
                  <a:p>
                    <a:r>
                      <a:rPr lang="en-US" sz="1800"/>
                      <a:t>5.637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5057933317569204E-2"/>
                      <c:h val="6.8635461655188496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E-A014-4C15-B72F-78AA7BFFC086}"/>
                </c:ext>
              </c:extLst>
            </c:dLbl>
            <c:dLbl>
              <c:idx val="3"/>
              <c:layout>
                <c:manualLayout>
                  <c:x val="1.6079451406952001E-2"/>
                  <c:y val="1.984358585269060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014-4C15-B72F-78AA7BFFC086}"/>
                </c:ext>
              </c:extLst>
            </c:dLbl>
            <c:dLbl>
              <c:idx val="4"/>
              <c:layout>
                <c:manualLayout>
                  <c:x val="1.2059588555213999E-2"/>
                  <c:y val="-7.93743434107621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014-4C15-B72F-78AA7BFFC0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Linear </c:v>
                </c:pt>
                <c:pt idx="1">
                  <c:v>BayesianRidge</c:v>
                </c:pt>
                <c:pt idx="2">
                  <c:v>LassoLars</c:v>
                </c:pt>
                <c:pt idx="3">
                  <c:v>ARD</c:v>
                </c:pt>
                <c:pt idx="4">
                  <c:v>TheilSen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3.7709999999999999</c:v>
                </c:pt>
                <c:pt idx="1">
                  <c:v>3.7770000000000001</c:v>
                </c:pt>
                <c:pt idx="2">
                  <c:v>5.6369999999999996</c:v>
                </c:pt>
                <c:pt idx="3">
                  <c:v>4.9260000000000002</c:v>
                </c:pt>
                <c:pt idx="4">
                  <c:v>3.766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014-4C15-B72F-78AA7BFFC08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1102539"/>
        <c:axId val="170275565"/>
      </c:barChart>
      <c:catAx>
        <c:axId val="42110253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70275565"/>
        <c:crosses val="autoZero"/>
        <c:auto val="1"/>
        <c:lblAlgn val="ctr"/>
        <c:lblOffset val="100"/>
        <c:noMultiLvlLbl val="0"/>
      </c:catAx>
      <c:valAx>
        <c:axId val="17027556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211025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</c:legendEntry>
      <c:layout>
        <c:manualLayout>
          <c:xMode val="edge"/>
          <c:yMode val="edge"/>
          <c:x val="0.84724521163395605"/>
          <c:y val="5.4147465437788004E-3"/>
          <c:w val="0.14242925829589301"/>
          <c:h val="0.2874423963133639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17DEE-161E-4678-A0D7-68FC32E943DA}" type="datetimeFigureOut">
              <a:rPr lang="vi-VN" smtClean="0"/>
              <a:t>25/05/2021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0E06B-493F-43EE-A95D-8AD0D736E1C2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8A7C-8364-4037-8062-186A917D34E2}" type="datetimeFigureOut">
              <a:rPr lang="vi-VN" smtClean="0"/>
              <a:t>25/05/2021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DF81-AC34-4835-AA68-0450E515E6B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8A7C-8364-4037-8062-186A917D34E2}" type="datetimeFigureOut">
              <a:rPr lang="vi-VN" smtClean="0"/>
              <a:t>25/05/2021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DF81-AC34-4835-AA68-0450E515E6B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8A7C-8364-4037-8062-186A917D34E2}" type="datetimeFigureOut">
              <a:rPr lang="vi-VN" smtClean="0"/>
              <a:t>25/05/2021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DF81-AC34-4835-AA68-0450E515E6B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4AD8-0E6C-40F6-8FD8-4B60BD54E390}" type="datetime1">
              <a:rPr lang="vi-VN" smtClean="0"/>
              <a:t>25/05/2021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08F3-816D-4A0D-808A-81FA23D9F0A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1367-1587-458F-8B33-39238BB931D0}" type="datetime1">
              <a:rPr lang="vi-VN" smtClean="0"/>
              <a:t>25/05/2021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08F3-816D-4A0D-808A-81FA23D9F0A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AF87-EBB3-469B-B273-0B99ACB7C667}" type="datetime1">
              <a:rPr lang="vi-VN" smtClean="0"/>
              <a:t>25/05/2021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08F3-816D-4A0D-808A-81FA23D9F0A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4756-28C9-40D2-B141-0DCCEADBE247}" type="datetime1">
              <a:rPr lang="vi-VN" smtClean="0"/>
              <a:t>25/05/2021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08F3-816D-4A0D-808A-81FA23D9F0A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3FED-6F4F-4BCE-9452-C9CEBF0BE970}" type="datetime1">
              <a:rPr lang="vi-VN" smtClean="0"/>
              <a:t>25/05/2021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08F3-816D-4A0D-808A-81FA23D9F0A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8C13-B080-41B1-93A9-E6C9A0826ED4}" type="datetime1">
              <a:rPr lang="vi-VN" smtClean="0"/>
              <a:t>25/05/2021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08F3-816D-4A0D-808A-81FA23D9F0A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ACD-4410-43DE-A766-E6C069E3E624}" type="datetime1">
              <a:rPr lang="vi-VN" smtClean="0"/>
              <a:t>25/05/2021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08F3-816D-4A0D-808A-81FA23D9F0A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8A84-E6DA-4040-9DDF-486712CA6A18}" type="datetime1">
              <a:rPr lang="vi-VN" smtClean="0"/>
              <a:t>25/05/2021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08F3-816D-4A0D-808A-81FA23D9F0A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8A7C-8364-4037-8062-186A917D34E2}" type="datetimeFigureOut">
              <a:rPr lang="vi-VN" smtClean="0"/>
              <a:t>25/05/2021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DF81-AC34-4835-AA68-0450E515E6B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F6DD-DE93-48CE-9A9B-52BB9B9EE655}" type="datetime1">
              <a:rPr lang="vi-VN" smtClean="0"/>
              <a:t>25/05/2021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08F3-816D-4A0D-808A-81FA23D9F0A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4E9D-AEFB-4A8D-95D7-FD839A71E5B9}" type="datetime1">
              <a:rPr lang="vi-VN" smtClean="0"/>
              <a:t>25/05/2021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08F3-816D-4A0D-808A-81FA23D9F0A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9988-1B0E-4E02-8EA8-88C4E145FD78}" type="datetime1">
              <a:rPr lang="vi-VN" smtClean="0"/>
              <a:t>25/05/2021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08F3-816D-4A0D-808A-81FA23D9F0A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8445-2B6B-4E45-BFED-5415D4DE74C8}" type="datetime1">
              <a:rPr lang="vi-VN" smtClean="0"/>
              <a:t>25/05/2021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‹#›</a:t>
            </a:fld>
            <a:endParaRPr lang="vi-VN"/>
          </a:p>
        </p:txBody>
      </p:sp>
      <p:sp>
        <p:nvSpPr>
          <p:cNvPr id="7" name="Hình chữ nhật 6"/>
          <p:cNvSpPr/>
          <p:nvPr userDrawn="1"/>
        </p:nvSpPr>
        <p:spPr>
          <a:xfrm>
            <a:off x="609601" y="6110289"/>
            <a:ext cx="261620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</a:rPr>
              <a:t>MỤC TIÊU ĐỀ TÀI</a:t>
            </a:r>
          </a:p>
        </p:txBody>
      </p:sp>
      <p:sp>
        <p:nvSpPr>
          <p:cNvPr id="8" name="Hình chữ nhật 7"/>
          <p:cNvSpPr/>
          <p:nvPr userDrawn="1"/>
        </p:nvSpPr>
        <p:spPr>
          <a:xfrm>
            <a:off x="8953501" y="6110289"/>
            <a:ext cx="261620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ĐÁNH GIÁ MÔ HÌNH</a:t>
            </a:r>
          </a:p>
        </p:txBody>
      </p:sp>
      <p:sp>
        <p:nvSpPr>
          <p:cNvPr id="9" name="Hình chữ nhật 8"/>
          <p:cNvSpPr/>
          <p:nvPr userDrawn="1"/>
        </p:nvSpPr>
        <p:spPr>
          <a:xfrm>
            <a:off x="6172201" y="6110289"/>
            <a:ext cx="261620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MÔ HÌNH HỒI QUY</a:t>
            </a:r>
          </a:p>
        </p:txBody>
      </p:sp>
      <p:sp>
        <p:nvSpPr>
          <p:cNvPr id="10" name="Hình chữ nhật 9"/>
          <p:cNvSpPr/>
          <p:nvPr userDrawn="1"/>
        </p:nvSpPr>
        <p:spPr>
          <a:xfrm>
            <a:off x="3390901" y="6110289"/>
            <a:ext cx="261620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TẬP DỮ LIỆU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F582-288F-4138-A212-2368884FB5B4}" type="datetime1">
              <a:rPr lang="vi-VN" smtClean="0"/>
              <a:t>25/05/2021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303B-EE4F-4973-8E8E-6FE357A74536}" type="datetime1">
              <a:rPr lang="vi-VN" smtClean="0"/>
              <a:t>25/05/2021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E1CD-A24D-457D-8E56-1D078C7815E9}" type="datetime1">
              <a:rPr lang="vi-VN" smtClean="0"/>
              <a:t>25/05/2021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35C7-50CE-4C05-939C-9F7752C98F7F}" type="datetime1">
              <a:rPr lang="vi-VN" smtClean="0"/>
              <a:t>25/05/2021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742A-A3B3-476D-94DF-9F4182206268}" type="datetime1">
              <a:rPr lang="vi-VN" smtClean="0"/>
              <a:t>25/05/2021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171-9462-47F5-9CDD-4AC4D4F9CCCD}" type="datetime1">
              <a:rPr lang="vi-VN" smtClean="0"/>
              <a:t>25/05/2021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‹#›</a:t>
            </a:fld>
            <a:endParaRPr lang="vi-VN" dirty="0"/>
          </a:p>
        </p:txBody>
      </p:sp>
      <p:cxnSp>
        <p:nvCxnSpPr>
          <p:cNvPr id="5" name="Đường nối Thẳng 4"/>
          <p:cNvCxnSpPr/>
          <p:nvPr userDrawn="1"/>
        </p:nvCxnSpPr>
        <p:spPr>
          <a:xfrm>
            <a:off x="326796" y="6356351"/>
            <a:ext cx="11538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ộp Văn bản 5"/>
          <p:cNvSpPr txBox="1"/>
          <p:nvPr userDrawn="1"/>
        </p:nvSpPr>
        <p:spPr>
          <a:xfrm>
            <a:off x="2559770" y="6356351"/>
            <a:ext cx="69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 err="1"/>
              <a:t>Giảng</a:t>
            </a:r>
            <a:r>
              <a:rPr lang="vi-VN" sz="1800" dirty="0"/>
              <a:t> viên </a:t>
            </a:r>
            <a:r>
              <a:rPr lang="vi-VN" sz="1800" dirty="0" err="1"/>
              <a:t>hướng</a:t>
            </a:r>
            <a:r>
              <a:rPr lang="vi-VN" sz="1800" dirty="0"/>
              <a:t> </a:t>
            </a:r>
            <a:r>
              <a:rPr lang="vi-VN" sz="1800" dirty="0" err="1"/>
              <a:t>dẫn</a:t>
            </a:r>
            <a:r>
              <a:rPr lang="vi-VN" sz="1800" dirty="0"/>
              <a:t>: </a:t>
            </a:r>
            <a:r>
              <a:rPr lang="vi-VN" sz="1800" dirty="0" err="1"/>
              <a:t>Trần</a:t>
            </a:r>
            <a:r>
              <a:rPr lang="vi-VN" sz="1800" dirty="0"/>
              <a:t> </a:t>
            </a:r>
            <a:r>
              <a:rPr lang="vi-VN" sz="1800" dirty="0" err="1"/>
              <a:t>Nguyễn</a:t>
            </a:r>
            <a:r>
              <a:rPr lang="vi-VN" sz="1800" dirty="0"/>
              <a:t> Dương Chi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8A7C-8364-4037-8062-186A917D34E2}" type="datetimeFigureOut">
              <a:rPr lang="vi-VN" smtClean="0"/>
              <a:t>25/05/2021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DF81-AC34-4835-AA68-0450E515E6B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8AFF-C4FE-49D0-9896-6AD2D935DC4F}" type="datetime1">
              <a:rPr lang="vi-VN" smtClean="0"/>
              <a:t>25/05/2021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89F7-ED43-471D-8916-0E843FEF8AEA}" type="datetime1">
              <a:rPr lang="vi-VN" smtClean="0"/>
              <a:t>25/05/2021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7863-CF68-4201-9252-68CCCBFF0FBB}" type="datetime1">
              <a:rPr lang="vi-VN" smtClean="0"/>
              <a:t>25/05/2021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2E9-1863-4774-AA4F-8709A697B801}" type="datetime1">
              <a:rPr lang="vi-VN" smtClean="0"/>
              <a:t>25/05/2021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8A7C-8364-4037-8062-186A917D34E2}" type="datetimeFigureOut">
              <a:rPr lang="vi-VN" smtClean="0"/>
              <a:t>25/05/2021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DF81-AC34-4835-AA68-0450E515E6B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8A7C-8364-4037-8062-186A917D34E2}" type="datetimeFigureOut">
              <a:rPr lang="vi-VN" smtClean="0"/>
              <a:t>25/05/2021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DF81-AC34-4835-AA68-0450E515E6B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8A7C-8364-4037-8062-186A917D34E2}" type="datetimeFigureOut">
              <a:rPr lang="vi-VN" smtClean="0"/>
              <a:t>25/05/2021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DF81-AC34-4835-AA68-0450E515E6B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8A7C-8364-4037-8062-186A917D34E2}" type="datetimeFigureOut">
              <a:rPr lang="vi-VN" smtClean="0"/>
              <a:t>25/05/2021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DF81-AC34-4835-AA68-0450E515E6B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8A7C-8364-4037-8062-186A917D34E2}" type="datetimeFigureOut">
              <a:rPr lang="vi-VN" smtClean="0"/>
              <a:t>25/05/2021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DF81-AC34-4835-AA68-0450E515E6B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8A7C-8364-4037-8062-186A917D34E2}" type="datetimeFigureOut">
              <a:rPr lang="vi-VN" smtClean="0"/>
              <a:t>25/05/2021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DF81-AC34-4835-AA68-0450E515E6B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8A7C-8364-4037-8062-186A917D34E2}" type="datetimeFigureOut">
              <a:rPr lang="vi-VN" smtClean="0"/>
              <a:t>25/05/2021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ADF81-AC34-4835-AA68-0450E515E6B2}" type="slidenum">
              <a:rPr lang="vi-VN" smtClean="0"/>
              <a:t>‹#›</a:t>
            </a:fld>
            <a:endParaRPr lang="vi-VN"/>
          </a:p>
        </p:txBody>
      </p:sp>
      <p:sp>
        <p:nvSpPr>
          <p:cNvPr id="7" name="Hình chữ nhật 6"/>
          <p:cNvSpPr/>
          <p:nvPr userDrawn="1"/>
        </p:nvSpPr>
        <p:spPr>
          <a:xfrm>
            <a:off x="609601" y="6110289"/>
            <a:ext cx="261620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</a:rPr>
              <a:t>MỤC TIÊU ĐỀ TÀI</a:t>
            </a:r>
          </a:p>
        </p:txBody>
      </p:sp>
      <p:sp>
        <p:nvSpPr>
          <p:cNvPr id="8" name="Hình chữ nhật 7"/>
          <p:cNvSpPr/>
          <p:nvPr userDrawn="1"/>
        </p:nvSpPr>
        <p:spPr>
          <a:xfrm>
            <a:off x="8953501" y="6110289"/>
            <a:ext cx="261620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ĐÁNH GIÁ MÔ HÌNH</a:t>
            </a:r>
          </a:p>
        </p:txBody>
      </p:sp>
      <p:sp>
        <p:nvSpPr>
          <p:cNvPr id="9" name="Hình chữ nhật 8"/>
          <p:cNvSpPr/>
          <p:nvPr userDrawn="1"/>
        </p:nvSpPr>
        <p:spPr>
          <a:xfrm>
            <a:off x="6172201" y="6110289"/>
            <a:ext cx="261620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MÔ HÌNH HỒI QUY</a:t>
            </a:r>
          </a:p>
        </p:txBody>
      </p:sp>
      <p:sp>
        <p:nvSpPr>
          <p:cNvPr id="10" name="Hình chữ nhật 9"/>
          <p:cNvSpPr/>
          <p:nvPr userDrawn="1"/>
        </p:nvSpPr>
        <p:spPr>
          <a:xfrm>
            <a:off x="3390901" y="6110289"/>
            <a:ext cx="261620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TẬP DỮ LIỆU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112A-C44C-485D-B1A1-DBA2EB2ADF15}" type="datetime1">
              <a:rPr lang="vi-VN" smtClean="0"/>
              <a:t>25/05/2021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08F3-816D-4A0D-808A-81FA23D9F0AE}" type="slidenum">
              <a:rPr lang="vi-VN" smtClean="0"/>
              <a:t>‹#›</a:t>
            </a:fld>
            <a:endParaRPr lang="vi-VN"/>
          </a:p>
        </p:txBody>
      </p:sp>
      <p:sp>
        <p:nvSpPr>
          <p:cNvPr id="7" name="Hình chữ nhật 6"/>
          <p:cNvSpPr/>
          <p:nvPr userDrawn="1"/>
        </p:nvSpPr>
        <p:spPr>
          <a:xfrm>
            <a:off x="609601" y="6110289"/>
            <a:ext cx="261620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</a:rPr>
              <a:t>MỤC TIÊU ĐỀ TÀI</a:t>
            </a:r>
          </a:p>
        </p:txBody>
      </p:sp>
      <p:sp>
        <p:nvSpPr>
          <p:cNvPr id="8" name="Hình chữ nhật 7"/>
          <p:cNvSpPr/>
          <p:nvPr userDrawn="1"/>
        </p:nvSpPr>
        <p:spPr>
          <a:xfrm>
            <a:off x="8953501" y="6110289"/>
            <a:ext cx="261620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ĐÁNH GIÁ MÔ HÌNH</a:t>
            </a:r>
          </a:p>
        </p:txBody>
      </p:sp>
      <p:sp>
        <p:nvSpPr>
          <p:cNvPr id="9" name="Hình chữ nhật 8"/>
          <p:cNvSpPr/>
          <p:nvPr userDrawn="1"/>
        </p:nvSpPr>
        <p:spPr>
          <a:xfrm>
            <a:off x="6172201" y="6110289"/>
            <a:ext cx="261620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MÔ HÌNH HỒI QUY</a:t>
            </a:r>
          </a:p>
        </p:txBody>
      </p:sp>
      <p:sp>
        <p:nvSpPr>
          <p:cNvPr id="10" name="Hình chữ nhật 9"/>
          <p:cNvSpPr/>
          <p:nvPr userDrawn="1"/>
        </p:nvSpPr>
        <p:spPr>
          <a:xfrm>
            <a:off x="3390901" y="6110289"/>
            <a:ext cx="261620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TẬP DỮ LIỆU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B515-9A7A-45E6-A444-A1A3E5A67FFE}" type="datetime1">
              <a:rPr lang="vi-VN" smtClean="0"/>
              <a:t>25/05/2021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F6951-9205-47A3-B958-66A707EB22CB}" type="slidenum">
              <a:rPr lang="vi-VN" smtClean="0"/>
              <a:t>‹#›</a:t>
            </a:fld>
            <a:endParaRPr lang="vi-VN"/>
          </a:p>
        </p:txBody>
      </p:sp>
      <p:sp>
        <p:nvSpPr>
          <p:cNvPr id="7" name="Hình chữ nhật 6"/>
          <p:cNvSpPr/>
          <p:nvPr userDrawn="1"/>
        </p:nvSpPr>
        <p:spPr>
          <a:xfrm flipV="1">
            <a:off x="299695" y="464330"/>
            <a:ext cx="11858525" cy="45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/>
          </a:p>
        </p:txBody>
      </p:sp>
      <p:pic>
        <p:nvPicPr>
          <p:cNvPr id="8" name="Hình ảnh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0" y="60451"/>
            <a:ext cx="1077011" cy="807758"/>
          </a:xfrm>
          <a:prstGeom prst="rect">
            <a:avLst/>
          </a:prstGeom>
        </p:spPr>
      </p:pic>
      <p:sp>
        <p:nvSpPr>
          <p:cNvPr id="9" name="Hình chữ nhật 8"/>
          <p:cNvSpPr/>
          <p:nvPr userDrawn="1"/>
        </p:nvSpPr>
        <p:spPr>
          <a:xfrm>
            <a:off x="2589227" y="60452"/>
            <a:ext cx="7164373" cy="403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 err="1">
                <a:solidFill>
                  <a:schemeClr val="tx1"/>
                </a:solidFill>
              </a:rPr>
              <a:t>Trường</a:t>
            </a:r>
            <a:r>
              <a:rPr lang="vi-VN" sz="1800" dirty="0">
                <a:solidFill>
                  <a:schemeClr val="tx1"/>
                </a:solidFill>
              </a:rPr>
              <a:t> </a:t>
            </a:r>
            <a:r>
              <a:rPr lang="vi-VN" sz="1800" dirty="0" err="1">
                <a:solidFill>
                  <a:schemeClr val="tx1"/>
                </a:solidFill>
              </a:rPr>
              <a:t>Đại</a:t>
            </a:r>
            <a:r>
              <a:rPr lang="vi-VN" sz="1800" dirty="0">
                <a:solidFill>
                  <a:schemeClr val="tx1"/>
                </a:solidFill>
              </a:rPr>
              <a:t> </a:t>
            </a:r>
            <a:r>
              <a:rPr lang="vi-VN" sz="1800" dirty="0" err="1">
                <a:solidFill>
                  <a:schemeClr val="tx1"/>
                </a:solidFill>
              </a:rPr>
              <a:t>học</a:t>
            </a:r>
            <a:r>
              <a:rPr lang="vi-VN" sz="1800" dirty="0">
                <a:solidFill>
                  <a:schemeClr val="tx1"/>
                </a:solidFill>
              </a:rPr>
              <a:t> </a:t>
            </a:r>
            <a:r>
              <a:rPr lang="vi-VN" sz="1800" dirty="0" err="1">
                <a:solidFill>
                  <a:schemeClr val="tx1"/>
                </a:solidFill>
              </a:rPr>
              <a:t>Cần</a:t>
            </a:r>
            <a:r>
              <a:rPr lang="vi-VN" sz="1800" dirty="0">
                <a:solidFill>
                  <a:schemeClr val="tx1"/>
                </a:solidFill>
              </a:rPr>
              <a:t> Thơ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linear_model.html" TargetMode="External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www.neuraldesigner.com/learning/examples/airfoil-self-noise-predi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1</a:t>
            </a:fld>
            <a:endParaRPr lang="vi-VN" dirty="0"/>
          </a:p>
        </p:txBody>
      </p:sp>
      <p:sp>
        <p:nvSpPr>
          <p:cNvPr id="5" name="Hình chữ nhật 4"/>
          <p:cNvSpPr/>
          <p:nvPr/>
        </p:nvSpPr>
        <p:spPr>
          <a:xfrm>
            <a:off x="966488" y="1913662"/>
            <a:ext cx="102590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DỰ BÁO TIẾNG ỒN DO CÁC</a:t>
            </a:r>
          </a:p>
          <a:p>
            <a:pPr algn="ctr"/>
            <a:r>
              <a:rPr lang="vi-VN" sz="5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CÁNH QUẠT MÁY BAY TẠO RA</a:t>
            </a:r>
          </a:p>
        </p:txBody>
      </p:sp>
      <p:sp>
        <p:nvSpPr>
          <p:cNvPr id="6" name="Hộp Văn bản 5"/>
          <p:cNvSpPr txBox="1"/>
          <p:nvPr/>
        </p:nvSpPr>
        <p:spPr>
          <a:xfrm>
            <a:off x="4029075" y="4010468"/>
            <a:ext cx="41338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>
                <a:latin typeface="+mj-lt"/>
              </a:rPr>
              <a:t>NHÓM 11: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B1809151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B1809154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 Phương		B1809170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			B1809190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10</a:t>
            </a:fld>
            <a:endParaRPr lang="vi-VN" dirty="0"/>
          </a:p>
        </p:txBody>
      </p:sp>
      <p:sp>
        <p:nvSpPr>
          <p:cNvPr id="11" name="Hình chữ nhật 10"/>
          <p:cNvSpPr/>
          <p:nvPr/>
        </p:nvSpPr>
        <p:spPr>
          <a:xfrm>
            <a:off x="76200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MỤC TIÊU ĐỀ TÀI</a:t>
            </a:r>
          </a:p>
        </p:txBody>
      </p:sp>
      <p:sp>
        <p:nvSpPr>
          <p:cNvPr id="12" name="Hình chữ nhật 11"/>
          <p:cNvSpPr/>
          <p:nvPr/>
        </p:nvSpPr>
        <p:spPr>
          <a:xfrm>
            <a:off x="932021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ĐÁNH GIÁ MÔ HÌNH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6467476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</a:rPr>
              <a:t>MÔ HÌNH HỒI QUY</a:t>
            </a:r>
          </a:p>
        </p:txBody>
      </p:sp>
      <p:sp>
        <p:nvSpPr>
          <p:cNvPr id="14" name="Hình chữ nhật 13"/>
          <p:cNvSpPr/>
          <p:nvPr/>
        </p:nvSpPr>
        <p:spPr>
          <a:xfrm>
            <a:off x="3614739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TẬP DỮ LIỆU</a:t>
            </a:r>
          </a:p>
        </p:txBody>
      </p:sp>
      <p:sp>
        <p:nvSpPr>
          <p:cNvPr id="10" name="Hộp Văn bản 9"/>
          <p:cNvSpPr txBox="1"/>
          <p:nvPr/>
        </p:nvSpPr>
        <p:spPr>
          <a:xfrm>
            <a:off x="320675" y="1500505"/>
            <a:ext cx="11756390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vi-VN" sz="2400" b="1" dirty="0"/>
              <a:t>1. Bayesian Ridge</a:t>
            </a:r>
          </a:p>
          <a:p>
            <a:r>
              <a:rPr lang="en-US" altLang="vi-VN" sz="2400" dirty="0"/>
              <a:t>	- Thuộc thư viện </a:t>
            </a:r>
            <a:r>
              <a:rPr lang="en-US" altLang="vi-VN" sz="2400" b="1" dirty="0">
                <a:solidFill>
                  <a:schemeClr val="accent1">
                    <a:lumMod val="50000"/>
                  </a:schemeClr>
                </a:solidFill>
              </a:rPr>
              <a:t>sklearn.linear_model</a:t>
            </a:r>
            <a:endParaRPr lang="en-US" altLang="vi-VN" sz="2400" dirty="0"/>
          </a:p>
          <a:p>
            <a:r>
              <a:rPr lang="en-US" altLang="vi-VN" sz="2400" dirty="0"/>
              <a:t>	- Ước tính một mô hình xác suất của bài toán hồi quy</a:t>
            </a:r>
          </a:p>
          <a:p>
            <a:r>
              <a:rPr lang="en-US" altLang="vi-VN" sz="2400" b="1" dirty="0"/>
              <a:t>2. Lassolars</a:t>
            </a:r>
          </a:p>
          <a:p>
            <a:r>
              <a:rPr lang="en-US" altLang="vi-VN" sz="2400" dirty="0"/>
              <a:t>	- </a:t>
            </a:r>
            <a:r>
              <a:rPr lang="en-US" altLang="vi-VN" sz="2400" dirty="0">
                <a:sym typeface="+mn-ea"/>
              </a:rPr>
              <a:t>Thuộc thư viện </a:t>
            </a:r>
            <a:r>
              <a:rPr lang="en-US" altLang="vi-VN" sz="2400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sklearn.linear_model</a:t>
            </a:r>
            <a:endParaRPr lang="en-US" altLang="vi-VN" sz="2400" dirty="0">
              <a:sym typeface="+mn-ea"/>
            </a:endParaRPr>
          </a:p>
          <a:p>
            <a:r>
              <a:rPr lang="en-US" altLang="vi-VN" sz="2400" dirty="0">
                <a:sym typeface="+mn-ea"/>
              </a:rPr>
              <a:t>	- Là một mô hình lasso được thực hiện bằng cách sử dụng thuật toán LARS (Hồi quy góc 	thấp nhất - một thuật toán hồi quy cho dữ liệu nhiều chiều)</a:t>
            </a:r>
          </a:p>
          <a:p>
            <a:r>
              <a:rPr lang="en-US" altLang="vi-VN" sz="2400" b="1" dirty="0"/>
              <a:t>3. ARDRegression</a:t>
            </a:r>
          </a:p>
          <a:p>
            <a:r>
              <a:rPr lang="en-US" altLang="vi-VN" sz="2400" dirty="0"/>
              <a:t>	- </a:t>
            </a:r>
            <a:r>
              <a:rPr lang="en-US" altLang="vi-VN" sz="2400" dirty="0">
                <a:sym typeface="+mn-ea"/>
              </a:rPr>
              <a:t>Thuộc thư viện </a:t>
            </a:r>
            <a:r>
              <a:rPr lang="en-US" altLang="vi-VN" sz="2400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sklearn.linear_model</a:t>
            </a:r>
            <a:endParaRPr lang="en-US" altLang="vi-VN" sz="2400" dirty="0"/>
          </a:p>
          <a:p>
            <a:r>
              <a:rPr lang="en-US" altLang="vi-VN" sz="2400" b="1" dirty="0"/>
              <a:t>4. </a:t>
            </a:r>
            <a:r>
              <a:rPr lang="en-US" altLang="vi-VN" sz="2400" b="1" dirty="0" err="1"/>
              <a:t>TheilSenRegressors</a:t>
            </a:r>
            <a:endParaRPr lang="en-US" altLang="vi-VN" sz="2400" b="1" dirty="0"/>
          </a:p>
          <a:p>
            <a:r>
              <a:rPr lang="en-US" altLang="vi-VN" sz="2400" dirty="0"/>
              <a:t>	- </a:t>
            </a:r>
            <a:r>
              <a:rPr lang="en-US" altLang="vi-VN" sz="2400" dirty="0">
                <a:sym typeface="+mn-ea"/>
              </a:rPr>
              <a:t>Thuộc thư viện </a:t>
            </a:r>
            <a:r>
              <a:rPr lang="en-US" altLang="vi-VN" sz="2400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sklearn.linear_model</a:t>
            </a:r>
            <a:endParaRPr lang="en-US" altLang="vi-VN" sz="2400" dirty="0">
              <a:sym typeface="+mn-ea"/>
            </a:endParaRPr>
          </a:p>
          <a:p>
            <a:r>
              <a:rPr lang="en-US" altLang="vi-VN" sz="2400" dirty="0"/>
              <a:t>	- Tuân theo sự tổng quát hóa thành mô hình hồi quy tuyến tính đa biến</a:t>
            </a:r>
          </a:p>
        </p:txBody>
      </p:sp>
      <p:sp>
        <p:nvSpPr>
          <p:cNvPr id="15" name="Mũi tên: Hình ngũ giác 14"/>
          <p:cNvSpPr/>
          <p:nvPr/>
        </p:nvSpPr>
        <p:spPr>
          <a:xfrm>
            <a:off x="439423" y="693420"/>
            <a:ext cx="5610222" cy="63023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MỘT SỐ MÔ HÌNH HỒI QUY KHÁC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6F6951-9205-47A3-B958-66A707EB22CB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Hình chữ nhật 10"/>
          <p:cNvSpPr/>
          <p:nvPr/>
        </p:nvSpPr>
        <p:spPr>
          <a:xfrm>
            <a:off x="76200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MỤC TIÊU ĐỀ TÀI</a:t>
            </a:r>
          </a:p>
        </p:txBody>
      </p:sp>
      <p:sp>
        <p:nvSpPr>
          <p:cNvPr id="12" name="Hình chữ nhật 11"/>
          <p:cNvSpPr/>
          <p:nvPr/>
        </p:nvSpPr>
        <p:spPr>
          <a:xfrm>
            <a:off x="932021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ĐÁNH GIÁ MÔ HÌNH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6467476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MÔ HÌNH HỒI QUY</a:t>
            </a:r>
          </a:p>
        </p:txBody>
      </p:sp>
      <p:sp>
        <p:nvSpPr>
          <p:cNvPr id="14" name="Hình chữ nhật 13"/>
          <p:cNvSpPr/>
          <p:nvPr/>
        </p:nvSpPr>
        <p:spPr>
          <a:xfrm>
            <a:off x="3614739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TẬP DỮ LIỆU</a:t>
            </a:r>
          </a:p>
        </p:txBody>
      </p:sp>
      <p:sp>
        <p:nvSpPr>
          <p:cNvPr id="10" name="Hộp Văn bản 9"/>
          <p:cNvSpPr txBox="1"/>
          <p:nvPr/>
        </p:nvSpPr>
        <p:spPr>
          <a:xfrm>
            <a:off x="320675" y="1500505"/>
            <a:ext cx="1175639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Mean Squared Error (MSE)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lang="vi-VN" altLang="vi-VN" sz="2800" dirty="0">
                <a:solidFill>
                  <a:prstClr val="black"/>
                </a:solidFill>
                <a:latin typeface="Calibri"/>
              </a:rPr>
              <a:t>S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số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bình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phương trung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bình</a:t>
            </a:r>
            <a:endParaRPr kumimoji="0" lang="vi-VN" altLang="vi-V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vi-V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</a:t>
            </a:r>
            <a:r>
              <a:rPr lang="en-US" altLang="vi-VN" sz="2800" b="1" dirty="0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US" altLang="vi-V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ean</a:t>
            </a:r>
            <a:r>
              <a:rPr kumimoji="0" lang="en-US" altLang="vi-V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Absolute</a:t>
            </a:r>
            <a:r>
              <a:rPr lang="en-US" altLang="vi-VN" sz="2800" b="1" dirty="0">
                <a:solidFill>
                  <a:prstClr val="black"/>
                </a:solidFill>
                <a:latin typeface="Calibri"/>
              </a:rPr>
              <a:t> E</a:t>
            </a:r>
            <a:r>
              <a:rPr kumimoji="0" lang="en-US" altLang="vi-V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rror</a:t>
            </a:r>
            <a:r>
              <a:rPr kumimoji="0" lang="en-US" altLang="vi-V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(MAE)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lang="vi-VN" altLang="vi-VN" sz="2800" dirty="0">
                <a:solidFill>
                  <a:prstClr val="black"/>
                </a:solidFill>
                <a:latin typeface="Calibri"/>
              </a:rPr>
              <a:t>S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số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trung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bình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tuyệt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đối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tính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toán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độ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lệch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giữa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dự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đoán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xếp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hạng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và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xếp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hạng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thực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tế</a:t>
            </a:r>
            <a:endParaRPr kumimoji="0" lang="vi-VN" altLang="vi-V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vi-V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Root Mean Square Error (RMSE)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lang="vi-VN" altLang="vi-VN" sz="2800" dirty="0">
                <a:solidFill>
                  <a:prstClr val="black"/>
                </a:solidFill>
                <a:latin typeface="Calibri"/>
              </a:rPr>
              <a:t>S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số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trung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bình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toàn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phương - tương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tự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như MAE nhưng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chú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trọng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tới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những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giá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trị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có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độ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lệch</a:t>
            </a:r>
            <a:r>
              <a:rPr kumimoji="0" lang="vi-VN" alt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vi-VN" altLang="vi-V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lớn</a:t>
            </a:r>
            <a:endParaRPr kumimoji="0" lang="vi-VN" altLang="vi-V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vi-V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Mũi tên: Hình ngũ giác 14"/>
          <p:cNvSpPr/>
          <p:nvPr/>
        </p:nvSpPr>
        <p:spPr>
          <a:xfrm>
            <a:off x="439423" y="693420"/>
            <a:ext cx="5610222" cy="63023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PHƯƠNG PHÁP ĐÁNH GIÁ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04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12</a:t>
            </a:fld>
            <a:endParaRPr lang="vi-VN" dirty="0"/>
          </a:p>
        </p:txBody>
      </p:sp>
      <p:sp>
        <p:nvSpPr>
          <p:cNvPr id="5" name="Hình chữ nhật 4"/>
          <p:cNvSpPr/>
          <p:nvPr/>
        </p:nvSpPr>
        <p:spPr>
          <a:xfrm>
            <a:off x="76200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MỤC TIÊU ĐỀ TÀI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932021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</a:rPr>
              <a:t>ĐÁNH GIÁ MÔ HÌNH</a:t>
            </a:r>
          </a:p>
        </p:txBody>
      </p:sp>
      <p:sp>
        <p:nvSpPr>
          <p:cNvPr id="7" name="Hình chữ nhật 6"/>
          <p:cNvSpPr/>
          <p:nvPr/>
        </p:nvSpPr>
        <p:spPr>
          <a:xfrm>
            <a:off x="6467476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MÔ HÌNH HỒI QUY</a:t>
            </a:r>
          </a:p>
        </p:txBody>
      </p:sp>
      <p:sp>
        <p:nvSpPr>
          <p:cNvPr id="8" name="Hình chữ nhật 7"/>
          <p:cNvSpPr/>
          <p:nvPr/>
        </p:nvSpPr>
        <p:spPr>
          <a:xfrm>
            <a:off x="3614739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TẬP DỮ LIỆU</a:t>
            </a:r>
          </a:p>
        </p:txBody>
      </p:sp>
      <p:sp>
        <p:nvSpPr>
          <p:cNvPr id="15" name="Mũi tên: Hình ngũ giác 14"/>
          <p:cNvSpPr/>
          <p:nvPr/>
        </p:nvSpPr>
        <p:spPr>
          <a:xfrm>
            <a:off x="2061845" y="115569"/>
            <a:ext cx="5577205" cy="46736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vi-VN" sz="2400" dirty="0">
                <a:solidFill>
                  <a:schemeClr val="tx1"/>
                </a:solidFill>
                <a:latin typeface="+mj-lt"/>
              </a:rPr>
              <a:t>Đánh giá với chỉ số MSE</a:t>
            </a:r>
          </a:p>
        </p:txBody>
      </p:sp>
      <p:graphicFrame>
        <p:nvGraphicFramePr>
          <p:cNvPr id="3" name="Table 2"/>
          <p:cNvGraphicFramePr/>
          <p:nvPr/>
        </p:nvGraphicFramePr>
        <p:xfrm>
          <a:off x="762000" y="871220"/>
          <a:ext cx="10520680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5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5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5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Lần lặp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LinearRegression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BayesianRidge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LassoLars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ARDRegression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TheilSengressor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22.31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22.35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50.2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38.4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24.21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23.63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23.6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47.29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39.15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25.97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24.93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24.99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47.78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39.61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27.43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22.5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22.45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46.51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36.98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25.07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21.51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21.54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44.91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34.02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22.83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22.67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22.71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48.78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36.56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23.66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23.28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23.26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46.14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37.1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24.72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26.17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26.18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51.11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40.23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28.54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25.69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25.74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49.55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38.65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29.48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24.64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24.64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47.24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39.13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28.33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200" b="1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23.733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23.746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47.951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37.983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26.024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13</a:t>
            </a:fld>
            <a:endParaRPr lang="vi-VN" dirty="0"/>
          </a:p>
        </p:txBody>
      </p:sp>
      <p:sp>
        <p:nvSpPr>
          <p:cNvPr id="3" name="Hình chữ nhật 2"/>
          <p:cNvSpPr/>
          <p:nvPr/>
        </p:nvSpPr>
        <p:spPr>
          <a:xfrm>
            <a:off x="76200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MỤC TIÊU ĐỀ TÀI</a:t>
            </a:r>
          </a:p>
        </p:txBody>
      </p:sp>
      <p:sp>
        <p:nvSpPr>
          <p:cNvPr id="4" name="Hình chữ nhật 3"/>
          <p:cNvSpPr/>
          <p:nvPr/>
        </p:nvSpPr>
        <p:spPr>
          <a:xfrm>
            <a:off x="932021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</a:rPr>
              <a:t>ĐÁNH GIÁ MÔ HÌNH</a:t>
            </a:r>
          </a:p>
        </p:txBody>
      </p:sp>
      <p:sp>
        <p:nvSpPr>
          <p:cNvPr id="5" name="Hình chữ nhật 4"/>
          <p:cNvSpPr/>
          <p:nvPr/>
        </p:nvSpPr>
        <p:spPr>
          <a:xfrm>
            <a:off x="6467476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MÔ HÌNH HỒI QUY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3614739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TẬP DỮ LIỆU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182764776"/>
              </p:ext>
            </p:extLst>
          </p:nvPr>
        </p:nvGraphicFramePr>
        <p:xfrm>
          <a:off x="2067560" y="584200"/>
          <a:ext cx="8056245" cy="551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464ED7F-37D8-4E35-B63C-975226E7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14</a:t>
            </a:fld>
            <a:endParaRPr lang="vi-VN" dirty="0"/>
          </a:p>
        </p:txBody>
      </p:sp>
      <p:sp>
        <p:nvSpPr>
          <p:cNvPr id="3" name="Mũi tên: Hình ngũ giác 2">
            <a:extLst>
              <a:ext uri="{FF2B5EF4-FFF2-40B4-BE49-F238E27FC236}">
                <a16:creationId xmlns:a16="http://schemas.microsoft.com/office/drawing/2014/main" id="{FCB3CAA1-C907-499D-A9B3-849F52CC8B37}"/>
              </a:ext>
            </a:extLst>
          </p:cNvPr>
          <p:cNvSpPr/>
          <p:nvPr/>
        </p:nvSpPr>
        <p:spPr>
          <a:xfrm>
            <a:off x="1156970" y="925194"/>
            <a:ext cx="5577205" cy="46736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vi-VN" sz="2400" dirty="0" err="1">
                <a:solidFill>
                  <a:schemeClr val="tx1"/>
                </a:solidFill>
                <a:latin typeface="+mj-lt"/>
              </a:rPr>
              <a:t>Tài</a:t>
            </a:r>
            <a:r>
              <a:rPr lang="vi-VN" altLang="vi-VN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altLang="vi-VN" sz="2400" dirty="0" err="1">
                <a:solidFill>
                  <a:schemeClr val="tx1"/>
                </a:solidFill>
                <a:latin typeface="+mj-lt"/>
              </a:rPr>
              <a:t>liệu</a:t>
            </a:r>
            <a:r>
              <a:rPr lang="vi-VN" altLang="vi-VN" sz="2400" dirty="0">
                <a:solidFill>
                  <a:schemeClr val="tx1"/>
                </a:solidFill>
                <a:latin typeface="+mj-lt"/>
              </a:rPr>
              <a:t> tham </a:t>
            </a:r>
            <a:r>
              <a:rPr lang="vi-VN" altLang="vi-VN" sz="2400" dirty="0" err="1">
                <a:solidFill>
                  <a:schemeClr val="tx1"/>
                </a:solidFill>
                <a:latin typeface="+mj-lt"/>
              </a:rPr>
              <a:t>khảo</a:t>
            </a:r>
            <a:endParaRPr lang="en-US" altLang="vi-V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942DB2D-1888-404F-970B-F186A7A1A63E}"/>
              </a:ext>
            </a:extLst>
          </p:cNvPr>
          <p:cNvSpPr txBox="1"/>
          <p:nvPr/>
        </p:nvSpPr>
        <p:spPr>
          <a:xfrm>
            <a:off x="485775" y="1943100"/>
            <a:ext cx="119348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/>
              <a:t>LinearRegression</a:t>
            </a:r>
            <a:r>
              <a:rPr lang="vi-VN" sz="2400" dirty="0"/>
              <a:t>: </a:t>
            </a:r>
            <a:r>
              <a:rPr lang="vi-VN" sz="2400" dirty="0">
                <a:hlinkClick r:id="rId2"/>
              </a:rPr>
              <a:t>https://scikit-learn.org/stable/modules/generated/sklearn.linear_model.LinearRegression.html</a:t>
            </a:r>
            <a:endParaRPr lang="vi-V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/>
              <a:t>Linear</a:t>
            </a:r>
            <a:r>
              <a:rPr lang="vi-VN" sz="2400" dirty="0"/>
              <a:t> </a:t>
            </a:r>
            <a:r>
              <a:rPr lang="vi-VN" sz="2400" dirty="0" err="1"/>
              <a:t>Models</a:t>
            </a:r>
            <a:r>
              <a:rPr lang="vi-VN" sz="2400" dirty="0"/>
              <a:t>: </a:t>
            </a:r>
            <a:r>
              <a:rPr lang="vi-VN" sz="2400" dirty="0">
                <a:hlinkClick r:id="rId3"/>
              </a:rPr>
              <a:t>https://scikit-learn.org/stable/modules/linear_model.html</a:t>
            </a:r>
            <a:endParaRPr lang="vi-V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 the noise generated by airfoil blades using Neural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Designer</a:t>
            </a:r>
            <a:r>
              <a:rPr lang="vi-VN" sz="2400" dirty="0"/>
              <a:t>: </a:t>
            </a:r>
            <a:r>
              <a:rPr lang="vi-VN" sz="2400" dirty="0">
                <a:hlinkClick r:id="rId4"/>
              </a:rPr>
              <a:t>https://www.neuraldesigner.com/learning/examples/airfoil-self-noise-prediction</a:t>
            </a:r>
            <a:endParaRPr lang="vi-V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400" dirty="0"/>
          </a:p>
          <a:p>
            <a:endParaRPr lang="vi-VN" sz="2400" dirty="0"/>
          </a:p>
          <a:p>
            <a:endParaRPr lang="vi-VN" sz="2400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3234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8" y="672405"/>
            <a:ext cx="9496424" cy="5341739"/>
          </a:xfrm>
          <a:prstGeom prst="rect">
            <a:avLst/>
          </a:prstGeom>
        </p:spPr>
      </p:pic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15</a:t>
            </a:fld>
            <a:endParaRPr lang="vi-V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2</a:t>
            </a:fld>
            <a:endParaRPr lang="vi-VN" dirty="0"/>
          </a:p>
        </p:txBody>
      </p:sp>
      <p:sp>
        <p:nvSpPr>
          <p:cNvPr id="14" name="Hình chữ nhật: Cắt Góc Chéo 13"/>
          <p:cNvSpPr/>
          <p:nvPr/>
        </p:nvSpPr>
        <p:spPr>
          <a:xfrm>
            <a:off x="3100386" y="4787583"/>
            <a:ext cx="6115050" cy="662305"/>
          </a:xfrm>
          <a:prstGeom prst="snip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1"/>
                </a:solidFill>
                <a:latin typeface="+mj-lt"/>
              </a:rPr>
              <a:t>ĐÁNH GIÁ MÔ HÌNH</a:t>
            </a:r>
          </a:p>
        </p:txBody>
      </p:sp>
      <p:sp>
        <p:nvSpPr>
          <p:cNvPr id="15" name="Hình chữ nhật: Cắt Góc Chéo 14"/>
          <p:cNvSpPr/>
          <p:nvPr/>
        </p:nvSpPr>
        <p:spPr>
          <a:xfrm>
            <a:off x="3100386" y="3859134"/>
            <a:ext cx="6115050" cy="662305"/>
          </a:xfrm>
          <a:prstGeom prst="snip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1"/>
                </a:solidFill>
                <a:latin typeface="+mj-lt"/>
              </a:rPr>
              <a:t>MÔ HÌNH HỒI QUY </a:t>
            </a:r>
          </a:p>
        </p:txBody>
      </p:sp>
      <p:sp>
        <p:nvSpPr>
          <p:cNvPr id="16" name="Hình chữ nhật: Cắt Góc Chéo 15"/>
          <p:cNvSpPr/>
          <p:nvPr/>
        </p:nvSpPr>
        <p:spPr>
          <a:xfrm>
            <a:off x="3100386" y="2024221"/>
            <a:ext cx="6115050" cy="662305"/>
          </a:xfrm>
          <a:prstGeom prst="snip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1"/>
                </a:solidFill>
                <a:latin typeface="+mj-lt"/>
              </a:rPr>
              <a:t>MỤC TIÊU ĐỀ TÀI</a:t>
            </a:r>
          </a:p>
        </p:txBody>
      </p:sp>
      <p:sp>
        <p:nvSpPr>
          <p:cNvPr id="17" name="Hình chữ nhật: Cắt Góc Chéo 16"/>
          <p:cNvSpPr/>
          <p:nvPr/>
        </p:nvSpPr>
        <p:spPr>
          <a:xfrm>
            <a:off x="3100386" y="2930685"/>
            <a:ext cx="6115050" cy="662305"/>
          </a:xfrm>
          <a:prstGeom prst="snip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1"/>
                </a:solidFill>
                <a:latin typeface="+mj-lt"/>
              </a:rPr>
              <a:t>GIỚI THIỆU TẬP DỮ LIỆU</a:t>
            </a:r>
          </a:p>
        </p:txBody>
      </p:sp>
      <p:sp>
        <p:nvSpPr>
          <p:cNvPr id="19" name="Hộp Văn bản 18"/>
          <p:cNvSpPr txBox="1"/>
          <p:nvPr/>
        </p:nvSpPr>
        <p:spPr>
          <a:xfrm>
            <a:off x="4953000" y="11018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NỘI DUNG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3</a:t>
            </a:fld>
            <a:endParaRPr lang="vi-VN" dirty="0"/>
          </a:p>
        </p:txBody>
      </p:sp>
      <p:sp>
        <p:nvSpPr>
          <p:cNvPr id="3" name="Hình chữ nhật 2"/>
          <p:cNvSpPr/>
          <p:nvPr/>
        </p:nvSpPr>
        <p:spPr>
          <a:xfrm>
            <a:off x="76200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</a:rPr>
              <a:t>MỤC TIÊU ĐỀ TÀI</a:t>
            </a:r>
          </a:p>
        </p:txBody>
      </p:sp>
      <p:sp>
        <p:nvSpPr>
          <p:cNvPr id="4" name="Hình chữ nhật 3"/>
          <p:cNvSpPr/>
          <p:nvPr/>
        </p:nvSpPr>
        <p:spPr>
          <a:xfrm>
            <a:off x="932021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ĐÁNH GIÁ MÔ HÌNH</a:t>
            </a:r>
          </a:p>
        </p:txBody>
      </p:sp>
      <p:sp>
        <p:nvSpPr>
          <p:cNvPr id="5" name="Hình chữ nhật 4"/>
          <p:cNvSpPr/>
          <p:nvPr/>
        </p:nvSpPr>
        <p:spPr>
          <a:xfrm>
            <a:off x="6467476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MÔ HÌNH HỒI QUY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3614739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TẬP DỮ LIỆU</a:t>
            </a:r>
          </a:p>
        </p:txBody>
      </p:sp>
      <p:sp>
        <p:nvSpPr>
          <p:cNvPr id="8" name="Mũi tên: Hình ngũ giác 7"/>
          <p:cNvSpPr/>
          <p:nvPr/>
        </p:nvSpPr>
        <p:spPr>
          <a:xfrm>
            <a:off x="762003" y="1000125"/>
            <a:ext cx="3200398" cy="63023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1"/>
                </a:solidFill>
                <a:latin typeface="+mj-lt"/>
              </a:rPr>
              <a:t>MỤC TIÊU ĐỀ TÀI</a:t>
            </a:r>
          </a:p>
        </p:txBody>
      </p:sp>
      <p:sp>
        <p:nvSpPr>
          <p:cNvPr id="7" name="Hình chữ nhật 6"/>
          <p:cNvSpPr/>
          <p:nvPr/>
        </p:nvSpPr>
        <p:spPr>
          <a:xfrm>
            <a:off x="1885951" y="2165866"/>
            <a:ext cx="916305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/>
          <p:cNvSpPr txBox="1"/>
          <p:nvPr/>
        </p:nvSpPr>
        <p:spPr>
          <a:xfrm>
            <a:off x="2362202" y="2274838"/>
            <a:ext cx="8029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ồn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môi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trụ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tiêu cơ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âm thanh như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cánh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quạt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4</a:t>
            </a:fld>
            <a:endParaRPr lang="vi-VN" dirty="0"/>
          </a:p>
        </p:txBody>
      </p:sp>
      <p:graphicFrame>
        <p:nvGraphicFramePr>
          <p:cNvPr id="8" name="Bảng 8"/>
          <p:cNvGraphicFramePr>
            <a:graphicFrameLocks noGrp="1"/>
          </p:cNvGraphicFramePr>
          <p:nvPr/>
        </p:nvGraphicFramePr>
        <p:xfrm>
          <a:off x="147161" y="2757344"/>
          <a:ext cx="6588919" cy="282934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3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106">
                <a:tc>
                  <a:txBody>
                    <a:bodyPr/>
                    <a:lstStyle/>
                    <a:p>
                      <a:r>
                        <a:rPr lang="vi-VN" dirty="0">
                          <a:latin typeface="+mj-lt"/>
                        </a:rPr>
                        <a:t>STT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latin typeface="+mj-lt"/>
                        </a:rPr>
                        <a:t>Thuộc</a:t>
                      </a:r>
                      <a:r>
                        <a:rPr lang="vi-VN" dirty="0">
                          <a:latin typeface="+mj-lt"/>
                        </a:rPr>
                        <a:t> </a:t>
                      </a:r>
                      <a:r>
                        <a:rPr lang="vi-VN" dirty="0" err="1">
                          <a:latin typeface="+mj-lt"/>
                        </a:rPr>
                        <a:t>tính</a:t>
                      </a:r>
                      <a:endParaRPr lang="vi-VN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latin typeface="+mj-lt"/>
                        </a:rPr>
                        <a:t>Miền</a:t>
                      </a:r>
                      <a:r>
                        <a:rPr lang="vi-VN" dirty="0">
                          <a:latin typeface="+mj-lt"/>
                        </a:rPr>
                        <a:t> </a:t>
                      </a:r>
                      <a:r>
                        <a:rPr lang="vi-VN" dirty="0" err="1">
                          <a:latin typeface="+mj-lt"/>
                        </a:rPr>
                        <a:t>giá</a:t>
                      </a:r>
                      <a:r>
                        <a:rPr lang="vi-VN" dirty="0">
                          <a:latin typeface="+mj-lt"/>
                        </a:rPr>
                        <a:t> </a:t>
                      </a:r>
                      <a:r>
                        <a:rPr lang="vi-VN" dirty="0" err="1">
                          <a:latin typeface="+mj-lt"/>
                        </a:rPr>
                        <a:t>trị</a:t>
                      </a:r>
                      <a:endParaRPr lang="vi-VN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latin typeface="+mj-lt"/>
                        </a:rPr>
                        <a:t>Kiểu</a:t>
                      </a:r>
                      <a:r>
                        <a:rPr lang="vi-VN" dirty="0">
                          <a:latin typeface="+mj-lt"/>
                        </a:rPr>
                        <a:t> </a:t>
                      </a:r>
                      <a:r>
                        <a:rPr lang="vi-VN" dirty="0" err="1">
                          <a:latin typeface="+mj-lt"/>
                        </a:rPr>
                        <a:t>dữ</a:t>
                      </a:r>
                      <a:r>
                        <a:rPr lang="vi-VN" dirty="0">
                          <a:latin typeface="+mj-lt"/>
                        </a:rPr>
                        <a:t> </a:t>
                      </a:r>
                      <a:r>
                        <a:rPr lang="vi-VN" dirty="0" err="1">
                          <a:latin typeface="+mj-lt"/>
                        </a:rPr>
                        <a:t>liệu</a:t>
                      </a:r>
                      <a:endParaRPr lang="vi-VN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1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Frequency</a:t>
                      </a:r>
                      <a:endParaRPr lang="vi-VN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+mj-lt"/>
                        </a:rPr>
                        <a:t>200-20000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latin typeface="+mj-lt"/>
                        </a:rPr>
                        <a:t>Integer</a:t>
                      </a:r>
                      <a:endParaRPr lang="vi-VN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41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Angle</a:t>
                      </a:r>
                      <a:r>
                        <a:rPr lang="vi-VN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of</a:t>
                      </a:r>
                      <a:r>
                        <a:rPr lang="vi-VN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attack</a:t>
                      </a:r>
                      <a:endParaRPr lang="vi-VN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+mj-lt"/>
                        </a:rPr>
                        <a:t>0-22.2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vi-V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741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Chord</a:t>
                      </a:r>
                      <a:r>
                        <a:rPr lang="vi-VN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length</a:t>
                      </a:r>
                      <a:endParaRPr lang="vi-VN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+mj-lt"/>
                        </a:rPr>
                        <a:t>0.0254-0.3048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vi-V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741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Free-stream</a:t>
                      </a:r>
                      <a:r>
                        <a:rPr lang="vi-VN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velocity</a:t>
                      </a:r>
                      <a:endParaRPr lang="vi-VN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+mj-lt"/>
                        </a:rPr>
                        <a:t>31.7-71.3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vi-V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297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Suction</a:t>
                      </a:r>
                      <a:r>
                        <a:rPr lang="vi-VN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side</a:t>
                      </a:r>
                      <a:r>
                        <a:rPr lang="vi-VN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displacement</a:t>
                      </a:r>
                      <a:r>
                        <a:rPr lang="vi-VN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thickness</a:t>
                      </a:r>
                      <a:endParaRPr lang="vi-VN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0.000401-0.058411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vi-VN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Hình chữ nhật: Góc Tròn 12"/>
          <p:cNvSpPr/>
          <p:nvPr/>
        </p:nvSpPr>
        <p:spPr>
          <a:xfrm>
            <a:off x="3910014" y="854652"/>
            <a:ext cx="2276475" cy="657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Đường kết nối Mũi tên Thẳng 14"/>
          <p:cNvCxnSpPr/>
          <p:nvPr/>
        </p:nvCxnSpPr>
        <p:spPr>
          <a:xfrm flipH="1">
            <a:off x="2632871" y="1508847"/>
            <a:ext cx="2253455" cy="118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409;p8"/>
          <p:cNvSpPr/>
          <p:nvPr/>
        </p:nvSpPr>
        <p:spPr>
          <a:xfrm>
            <a:off x="6483350" y="742893"/>
            <a:ext cx="149860" cy="880745"/>
          </a:xfrm>
          <a:prstGeom prst="rightBrace">
            <a:avLst>
              <a:gd name="adj1" fmla="val 57568"/>
              <a:gd name="adj2" fmla="val 4555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Google Shape;408;p8"/>
          <p:cNvSpPr txBox="1"/>
          <p:nvPr/>
        </p:nvSpPr>
        <p:spPr>
          <a:xfrm>
            <a:off x="6736080" y="854652"/>
            <a:ext cx="562737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1503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dòng</a:t>
            </a: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bản</a:t>
            </a: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ghi</a:t>
            </a: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hoặc</a:t>
            </a: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trường</a:t>
            </a: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hợp</a:t>
            </a: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sz="2000" dirty="0"/>
          </a:p>
          <a:p>
            <a:pPr marL="342900" indent="-342900"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cột</a:t>
            </a: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thuộc</a:t>
            </a: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tính</a:t>
            </a: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và</a:t>
            </a: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nhãn</a:t>
            </a: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sz="2000" dirty="0"/>
          </a:p>
        </p:txBody>
      </p:sp>
      <p:cxnSp>
        <p:nvCxnSpPr>
          <p:cNvPr id="26" name="Đường kết nối Mũi tên Thẳng 25"/>
          <p:cNvCxnSpPr/>
          <p:nvPr/>
        </p:nvCxnSpPr>
        <p:spPr>
          <a:xfrm>
            <a:off x="4849536" y="1507464"/>
            <a:ext cx="4608789" cy="118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Bảng 27"/>
          <p:cNvGraphicFramePr>
            <a:graphicFrameLocks noGrp="1"/>
          </p:cNvGraphicFramePr>
          <p:nvPr/>
        </p:nvGraphicFramePr>
        <p:xfrm>
          <a:off x="6981151" y="2755961"/>
          <a:ext cx="513464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755">
                <a:tc>
                  <a:txBody>
                    <a:bodyPr/>
                    <a:lstStyle/>
                    <a:p>
                      <a:r>
                        <a:rPr lang="vi-VN" dirty="0" err="1">
                          <a:solidFill>
                            <a:schemeClr val="tx1"/>
                          </a:solidFill>
                          <a:latin typeface="+mj-lt"/>
                        </a:rPr>
                        <a:t>Thuộc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  <a:latin typeface="+mj-lt"/>
                        </a:rPr>
                        <a:t>tính</a:t>
                      </a:r>
                      <a:endParaRPr lang="vi-V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solidFill>
                            <a:schemeClr val="tx1"/>
                          </a:solidFill>
                          <a:latin typeface="+mj-lt"/>
                        </a:rPr>
                        <a:t>Miền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  <a:latin typeface="+mj-lt"/>
                        </a:rPr>
                        <a:t>giá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  <a:latin typeface="+mj-lt"/>
                        </a:rPr>
                        <a:t>trị</a:t>
                      </a:r>
                      <a:endParaRPr lang="vi-V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solidFill>
                            <a:schemeClr val="tx1"/>
                          </a:solidFill>
                          <a:latin typeface="+mj-lt"/>
                        </a:rPr>
                        <a:t>Kiểu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  <a:latin typeface="+mj-lt"/>
                        </a:rPr>
                        <a:t>dữ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  <a:latin typeface="+mj-lt"/>
                        </a:rPr>
                        <a:t>liệu</a:t>
                      </a:r>
                      <a:endParaRPr lang="vi-V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04">
                <a:tc>
                  <a:txBody>
                    <a:bodyPr/>
                    <a:lstStyle/>
                    <a:p>
                      <a:r>
                        <a:rPr lang="vi-VN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Scaled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sound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pressure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level</a:t>
                      </a:r>
                      <a:endParaRPr lang="vi-V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  <a:latin typeface="+mj-lt"/>
                        </a:rPr>
                        <a:t>103.38-140.987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vi-V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Hộp Văn bản 31"/>
          <p:cNvSpPr txBox="1"/>
          <p:nvPr/>
        </p:nvSpPr>
        <p:spPr>
          <a:xfrm>
            <a:off x="1027908" y="1878563"/>
            <a:ext cx="32099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" dirty="0"/>
              <a:t>5 </a:t>
            </a:r>
            <a:r>
              <a:rPr lang="vi-VN" sz="1700" dirty="0" err="1"/>
              <a:t>trường</a:t>
            </a:r>
            <a:r>
              <a:rPr lang="vi-VN" sz="1700" dirty="0"/>
              <a:t> </a:t>
            </a:r>
            <a:r>
              <a:rPr lang="vi-VN" sz="1700" dirty="0" err="1"/>
              <a:t>thuộc</a:t>
            </a:r>
            <a:r>
              <a:rPr lang="vi-VN" sz="1700" dirty="0"/>
              <a:t> tinh </a:t>
            </a:r>
            <a:r>
              <a:rPr lang="vi-VN" sz="1700" dirty="0" err="1"/>
              <a:t>dữ</a:t>
            </a:r>
            <a:r>
              <a:rPr lang="vi-VN" sz="1700" dirty="0"/>
              <a:t> </a:t>
            </a:r>
            <a:r>
              <a:rPr lang="vi-VN" sz="1700" dirty="0" err="1"/>
              <a:t>liệu</a:t>
            </a:r>
            <a:endParaRPr lang="vi-VN" sz="1700" dirty="0"/>
          </a:p>
        </p:txBody>
      </p:sp>
      <p:sp>
        <p:nvSpPr>
          <p:cNvPr id="33" name="Hộp Văn bản 32"/>
          <p:cNvSpPr txBox="1"/>
          <p:nvPr/>
        </p:nvSpPr>
        <p:spPr>
          <a:xfrm>
            <a:off x="7598290" y="1855786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1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nhãn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sp>
        <p:nvSpPr>
          <p:cNvPr id="38" name="Hình chữ nhật 37"/>
          <p:cNvSpPr/>
          <p:nvPr/>
        </p:nvSpPr>
        <p:spPr>
          <a:xfrm>
            <a:off x="76200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MỤC TIÊU ĐỀ TÀI</a:t>
            </a:r>
          </a:p>
        </p:txBody>
      </p:sp>
      <p:sp>
        <p:nvSpPr>
          <p:cNvPr id="39" name="Hình chữ nhật 38"/>
          <p:cNvSpPr/>
          <p:nvPr/>
        </p:nvSpPr>
        <p:spPr>
          <a:xfrm>
            <a:off x="932021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ĐÁNH GIÁ MÔ HÌNH</a:t>
            </a:r>
          </a:p>
        </p:txBody>
      </p:sp>
      <p:sp>
        <p:nvSpPr>
          <p:cNvPr id="40" name="Hình chữ nhật 39"/>
          <p:cNvSpPr/>
          <p:nvPr/>
        </p:nvSpPr>
        <p:spPr>
          <a:xfrm>
            <a:off x="6467476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MÔ HÌNH HỒI QUY</a:t>
            </a:r>
          </a:p>
        </p:txBody>
      </p:sp>
      <p:sp>
        <p:nvSpPr>
          <p:cNvPr id="41" name="Hình chữ nhật 40"/>
          <p:cNvSpPr/>
          <p:nvPr/>
        </p:nvSpPr>
        <p:spPr>
          <a:xfrm>
            <a:off x="3614739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</a:rPr>
              <a:t>TẬP DỮ LIỆU</a:t>
            </a:r>
          </a:p>
        </p:txBody>
      </p:sp>
      <p:cxnSp>
        <p:nvCxnSpPr>
          <p:cNvPr id="18" name="Đường kết nối Mũi tên Thẳng 17"/>
          <p:cNvCxnSpPr>
            <a:stCxn id="27" idx="2"/>
          </p:cNvCxnSpPr>
          <p:nvPr/>
        </p:nvCxnSpPr>
        <p:spPr>
          <a:xfrm flipH="1">
            <a:off x="9108341" y="3761801"/>
            <a:ext cx="440134" cy="110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kết nối Mũi tên Thẳng 22"/>
          <p:cNvCxnSpPr/>
          <p:nvPr/>
        </p:nvCxnSpPr>
        <p:spPr>
          <a:xfrm>
            <a:off x="6736080" y="4257102"/>
            <a:ext cx="187452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Hình chữ nhật: Góc Tròn 24"/>
          <p:cNvSpPr/>
          <p:nvPr/>
        </p:nvSpPr>
        <p:spPr>
          <a:xfrm>
            <a:off x="7881937" y="4886325"/>
            <a:ext cx="2276475" cy="657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liên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5</a:t>
            </a:fld>
            <a:endParaRPr lang="vi-VN" dirty="0"/>
          </a:p>
        </p:txBody>
      </p:sp>
      <p:grpSp>
        <p:nvGrpSpPr>
          <p:cNvPr id="3" name="Google Shape;494;p13"/>
          <p:cNvGrpSpPr/>
          <p:nvPr/>
        </p:nvGrpSpPr>
        <p:grpSpPr>
          <a:xfrm>
            <a:off x="1038521" y="723900"/>
            <a:ext cx="7857829" cy="5191251"/>
            <a:chOff x="2712199" y="1343983"/>
            <a:chExt cx="8086429" cy="5202945"/>
          </a:xfrm>
        </p:grpSpPr>
        <p:sp>
          <p:nvSpPr>
            <p:cNvPr id="4" name="Google Shape;495;p13"/>
            <p:cNvSpPr/>
            <p:nvPr/>
          </p:nvSpPr>
          <p:spPr>
            <a:xfrm rot="6502801">
              <a:off x="6407939" y="2747138"/>
              <a:ext cx="682726" cy="391045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12700" cap="flat" cmpd="sng">
              <a:solidFill>
                <a:srgbClr val="53545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" name="Google Shape;496;p13"/>
            <p:cNvSpPr/>
            <p:nvPr/>
          </p:nvSpPr>
          <p:spPr>
            <a:xfrm rot="4475035">
              <a:off x="6308814" y="1197138"/>
              <a:ext cx="682726" cy="4394685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rgbClr val="B9A00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" name="Google Shape;497;p13"/>
            <p:cNvSpPr/>
            <p:nvPr/>
          </p:nvSpPr>
          <p:spPr>
            <a:xfrm>
              <a:off x="8843238" y="5840496"/>
              <a:ext cx="1802451" cy="706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strike="noStrike" dirty="0" err="1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Tập</a:t>
              </a:r>
              <a:r>
                <a:rPr lang="en-US" sz="2000" b="0" strike="noStrik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b="0" strike="noStrike" dirty="0" err="1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kiểm</a:t>
              </a:r>
              <a:r>
                <a:rPr lang="en-US" sz="2000" b="0" strike="noStrik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b="0" strike="noStrike" dirty="0" err="1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tra</a:t>
              </a:r>
              <a:endParaRPr sz="2000"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(451 </a:t>
              </a:r>
              <a:r>
                <a:rPr lang="en-US" sz="2000" dirty="0" err="1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dòng</a:t>
              </a:r>
              <a:r>
                <a:rPr lang="en-US" sz="2000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)</a:t>
              </a:r>
              <a:endParaRPr sz="2000" b="0" strike="noStrik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7" name="Google Shape;498;p1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843238" y="4523783"/>
              <a:ext cx="1802451" cy="1343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499;p1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8802341" y="2022803"/>
              <a:ext cx="1802451" cy="1810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500;p13"/>
            <p:cNvSpPr/>
            <p:nvPr/>
          </p:nvSpPr>
          <p:spPr>
            <a:xfrm>
              <a:off x="8785933" y="1343983"/>
              <a:ext cx="2012696" cy="706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strike="noStrike" dirty="0" err="1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Tập</a:t>
              </a:r>
              <a:r>
                <a:rPr lang="en-US" sz="2000" b="0" strike="noStrik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b="0" strike="noStrike" dirty="0" err="1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huấn</a:t>
              </a:r>
              <a:r>
                <a:rPr lang="en-US" sz="2000" b="0" strike="noStrik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b="0" strike="noStrike" dirty="0" err="1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luyện</a:t>
              </a:r>
              <a:endParaRPr sz="2000"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(1052 </a:t>
              </a:r>
              <a:r>
                <a:rPr lang="en-US" sz="2000" dirty="0" err="1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dòng</a:t>
              </a:r>
              <a:r>
                <a:rPr lang="en-US" sz="2000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)</a:t>
              </a:r>
              <a:endParaRPr sz="2000" b="0" strike="noStrik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0" name="Google Shape;501;p13"/>
            <p:cNvGrpSpPr/>
            <p:nvPr/>
          </p:nvGrpSpPr>
          <p:grpSpPr>
            <a:xfrm>
              <a:off x="2712199" y="2171878"/>
              <a:ext cx="2454095" cy="2882950"/>
              <a:chOff x="969155" y="2467338"/>
              <a:chExt cx="2364085" cy="3002502"/>
            </a:xfrm>
          </p:grpSpPr>
          <p:grpSp>
            <p:nvGrpSpPr>
              <p:cNvPr id="11" name="Google Shape;502;p13"/>
              <p:cNvGrpSpPr/>
              <p:nvPr/>
            </p:nvGrpSpPr>
            <p:grpSpPr>
              <a:xfrm>
                <a:off x="1031567" y="2933152"/>
                <a:ext cx="2301673" cy="2536688"/>
                <a:chOff x="1031567" y="2933152"/>
                <a:chExt cx="2301673" cy="2536688"/>
              </a:xfrm>
            </p:grpSpPr>
            <p:grpSp>
              <p:nvGrpSpPr>
                <p:cNvPr id="13" name="Google Shape;503;p13"/>
                <p:cNvGrpSpPr/>
                <p:nvPr/>
              </p:nvGrpSpPr>
              <p:grpSpPr>
                <a:xfrm>
                  <a:off x="1031567" y="2933152"/>
                  <a:ext cx="1948153" cy="2221096"/>
                  <a:chOff x="1031567" y="2933152"/>
                  <a:chExt cx="1948153" cy="2221096"/>
                </a:xfrm>
              </p:grpSpPr>
              <p:sp>
                <p:nvSpPr>
                  <p:cNvPr id="23" name="Google Shape;504;p13"/>
                  <p:cNvSpPr/>
                  <p:nvPr/>
                </p:nvSpPr>
                <p:spPr>
                  <a:xfrm>
                    <a:off x="1284120" y="2941200"/>
                    <a:ext cx="1695600" cy="37260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/>
                  </a:p>
                </p:txBody>
              </p:sp>
              <p:sp>
                <p:nvSpPr>
                  <p:cNvPr id="24" name="Google Shape;505;p13"/>
                  <p:cNvSpPr/>
                  <p:nvPr/>
                </p:nvSpPr>
                <p:spPr>
                  <a:xfrm rot="-5460000">
                    <a:off x="188280" y="3799800"/>
                    <a:ext cx="2212920" cy="48780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/>
                  </a:p>
                </p:txBody>
              </p:sp>
            </p:grpSp>
            <p:grpSp>
              <p:nvGrpSpPr>
                <p:cNvPr id="14" name="Google Shape;506;p13"/>
                <p:cNvGrpSpPr/>
                <p:nvPr/>
              </p:nvGrpSpPr>
              <p:grpSpPr>
                <a:xfrm>
                  <a:off x="1209240" y="3067560"/>
                  <a:ext cx="2124000" cy="2402280"/>
                  <a:chOff x="1209240" y="3067560"/>
                  <a:chExt cx="2124000" cy="2402280"/>
                </a:xfrm>
              </p:grpSpPr>
              <p:grpSp>
                <p:nvGrpSpPr>
                  <p:cNvPr id="15" name="Google Shape;507;p13"/>
                  <p:cNvGrpSpPr/>
                  <p:nvPr/>
                </p:nvGrpSpPr>
                <p:grpSpPr>
                  <a:xfrm>
                    <a:off x="1209240" y="3067560"/>
                    <a:ext cx="1928520" cy="2212920"/>
                    <a:chOff x="1209240" y="3067560"/>
                    <a:chExt cx="1928520" cy="2212920"/>
                  </a:xfrm>
                </p:grpSpPr>
                <p:sp>
                  <p:nvSpPr>
                    <p:cNvPr id="21" name="Google Shape;508;p13"/>
                    <p:cNvSpPr/>
                    <p:nvPr/>
                  </p:nvSpPr>
                  <p:spPr>
                    <a:xfrm>
                      <a:off x="1442160" y="3070440"/>
                      <a:ext cx="1695600" cy="3726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p:txBody>
                </p:sp>
                <p:sp>
                  <p:nvSpPr>
                    <p:cNvPr id="22" name="Google Shape;509;p13"/>
                    <p:cNvSpPr/>
                    <p:nvPr/>
                  </p:nvSpPr>
                  <p:spPr>
                    <a:xfrm rot="-5400000">
                      <a:off x="346680" y="3930120"/>
                      <a:ext cx="2212920" cy="4878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p:txBody>
                </p:sp>
              </p:grpSp>
              <p:grpSp>
                <p:nvGrpSpPr>
                  <p:cNvPr id="16" name="Google Shape;510;p13"/>
                  <p:cNvGrpSpPr/>
                  <p:nvPr/>
                </p:nvGrpSpPr>
                <p:grpSpPr>
                  <a:xfrm>
                    <a:off x="1424880" y="3254760"/>
                    <a:ext cx="1908360" cy="2215080"/>
                    <a:chOff x="1424880" y="3254760"/>
                    <a:chExt cx="1908360" cy="2215080"/>
                  </a:xfrm>
                </p:grpSpPr>
                <p:sp>
                  <p:nvSpPr>
                    <p:cNvPr id="17" name="Google Shape;511;p13"/>
                    <p:cNvSpPr/>
                    <p:nvPr/>
                  </p:nvSpPr>
                  <p:spPr>
                    <a:xfrm>
                      <a:off x="1910880" y="3587400"/>
                      <a:ext cx="1422360" cy="188244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p:txBody>
                </p:sp>
                <p:grpSp>
                  <p:nvGrpSpPr>
                    <p:cNvPr id="18" name="Google Shape;512;p13"/>
                    <p:cNvGrpSpPr/>
                    <p:nvPr/>
                  </p:nvGrpSpPr>
                  <p:grpSpPr>
                    <a:xfrm>
                      <a:off x="1424880" y="3254760"/>
                      <a:ext cx="1902960" cy="2212920"/>
                      <a:chOff x="1424880" y="3254760"/>
                      <a:chExt cx="1902960" cy="2212920"/>
                    </a:xfrm>
                  </p:grpSpPr>
                  <p:sp>
                    <p:nvSpPr>
                      <p:cNvPr id="19" name="Google Shape;513;p13"/>
                      <p:cNvSpPr/>
                      <p:nvPr/>
                    </p:nvSpPr>
                    <p:spPr>
                      <a:xfrm>
                        <a:off x="1910880" y="3257280"/>
                        <a:ext cx="1416960" cy="37260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1270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0000" tIns="45000" rIns="90000" bIns="450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000" b="0" strike="noStrike" dirty="0">
                            <a:solidFill>
                              <a:srgbClr val="FFFFFF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rPr>
                          <a:t>6 </a:t>
                        </a:r>
                        <a:r>
                          <a:rPr lang="en-US" sz="2000" b="0" strike="noStrike" dirty="0" err="1">
                            <a:solidFill>
                              <a:srgbClr val="FFFFFF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rPr>
                          <a:t>cột</a:t>
                        </a:r>
                        <a:r>
                          <a:rPr lang="en-US" sz="2000" b="0" strike="noStrike" dirty="0">
                            <a:solidFill>
                              <a:srgbClr val="FFFFFF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rPr>
                          <a:t> </a:t>
                        </a:r>
                        <a:endParaRPr sz="2000" b="0" strike="noStrike" dirty="0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endParaRPr>
                      </a:p>
                    </p:txBody>
                  </p:sp>
                  <p:sp>
                    <p:nvSpPr>
                      <p:cNvPr id="20" name="Google Shape;514;p13"/>
                      <p:cNvSpPr/>
                      <p:nvPr/>
                    </p:nvSpPr>
                    <p:spPr>
                      <a:xfrm rot="-5400000">
                        <a:off x="562320" y="4117320"/>
                        <a:ext cx="2212920" cy="48780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1270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0000" tIns="45000" rIns="90000" bIns="450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000" dirty="0">
                            <a:solidFill>
                              <a:srgbClr val="FFFFFF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rPr>
                          <a:t>1503</a:t>
                        </a:r>
                        <a:r>
                          <a:rPr lang="en-US" sz="2000" b="0" strike="noStrike" dirty="0">
                            <a:solidFill>
                              <a:srgbClr val="FFFFFF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rPr>
                          <a:t> </a:t>
                        </a:r>
                        <a:r>
                          <a:rPr lang="en-US" sz="2000" b="0" strike="noStrike" dirty="0" err="1">
                            <a:solidFill>
                              <a:srgbClr val="FFFFFF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rPr>
                          <a:t>dòng</a:t>
                        </a:r>
                        <a:r>
                          <a:rPr lang="en-US" sz="2000" b="0" strike="noStrike" dirty="0">
                            <a:solidFill>
                              <a:srgbClr val="FFFFFF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rPr>
                          <a:t> </a:t>
                        </a:r>
                        <a:endParaRPr sz="2000" b="0" strike="noStrike" dirty="0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12" name="Google Shape;515;p13"/>
              <p:cNvSpPr/>
              <p:nvPr/>
            </p:nvSpPr>
            <p:spPr>
              <a:xfrm rot="-3300000">
                <a:off x="1320120" y="2361600"/>
                <a:ext cx="257760" cy="99108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/>
              </a:p>
            </p:txBody>
          </p:sp>
        </p:grpSp>
      </p:grpSp>
      <p:sp>
        <p:nvSpPr>
          <p:cNvPr id="25" name="Hình chữ nhật 24"/>
          <p:cNvSpPr/>
          <p:nvPr/>
        </p:nvSpPr>
        <p:spPr>
          <a:xfrm>
            <a:off x="76200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MỤC TIÊU ĐỀ TÀI</a:t>
            </a:r>
          </a:p>
        </p:txBody>
      </p:sp>
      <p:sp>
        <p:nvSpPr>
          <p:cNvPr id="26" name="Hình chữ nhật 25"/>
          <p:cNvSpPr/>
          <p:nvPr/>
        </p:nvSpPr>
        <p:spPr>
          <a:xfrm>
            <a:off x="932021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ĐÁNH GIÁ MÔ HÌNH</a:t>
            </a:r>
          </a:p>
        </p:txBody>
      </p:sp>
      <p:sp>
        <p:nvSpPr>
          <p:cNvPr id="27" name="Hình chữ nhật 26"/>
          <p:cNvSpPr/>
          <p:nvPr/>
        </p:nvSpPr>
        <p:spPr>
          <a:xfrm>
            <a:off x="6467476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MÔ HÌNH HỒI QUY</a:t>
            </a:r>
          </a:p>
        </p:txBody>
      </p:sp>
      <p:sp>
        <p:nvSpPr>
          <p:cNvPr id="28" name="Hình chữ nhật 27"/>
          <p:cNvSpPr/>
          <p:nvPr/>
        </p:nvSpPr>
        <p:spPr>
          <a:xfrm>
            <a:off x="3614739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</a:rPr>
              <a:t>TẬP DỮ LIỆU</a:t>
            </a:r>
          </a:p>
        </p:txBody>
      </p:sp>
      <p:sp>
        <p:nvSpPr>
          <p:cNvPr id="29" name="Google Shape;519;p13"/>
          <p:cNvSpPr txBox="1"/>
          <p:nvPr/>
        </p:nvSpPr>
        <p:spPr>
          <a:xfrm flipH="1">
            <a:off x="4004202" y="3157429"/>
            <a:ext cx="3034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Nghi </a:t>
            </a:r>
            <a:r>
              <a:rPr lang="en-US" sz="2400" b="1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thức</a:t>
            </a:r>
            <a:r>
              <a:rPr lang="en-US" sz="24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hold-out</a:t>
            </a:r>
            <a:endParaRPr dirty="0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A3D1314F-5F81-42ED-BDB2-54A42C23C6F5}"/>
              </a:ext>
            </a:extLst>
          </p:cNvPr>
          <p:cNvSpPr txBox="1"/>
          <p:nvPr/>
        </p:nvSpPr>
        <p:spPr>
          <a:xfrm>
            <a:off x="4642060" y="2053469"/>
            <a:ext cx="92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70%</a:t>
            </a:r>
            <a:endParaRPr lang="vi-VN" sz="2400" dirty="0"/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D623924A-7987-4B15-B60C-CF43F6CB0CFC}"/>
              </a:ext>
            </a:extLst>
          </p:cNvPr>
          <p:cNvSpPr txBox="1"/>
          <p:nvPr/>
        </p:nvSpPr>
        <p:spPr>
          <a:xfrm>
            <a:off x="4484026" y="4303020"/>
            <a:ext cx="82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30%</a:t>
            </a:r>
            <a:endParaRPr lang="vi-V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6</a:t>
            </a:fld>
            <a:endParaRPr lang="vi-VN" dirty="0"/>
          </a:p>
        </p:txBody>
      </p:sp>
      <p:sp>
        <p:nvSpPr>
          <p:cNvPr id="11" name="Hình chữ nhật 10"/>
          <p:cNvSpPr/>
          <p:nvPr/>
        </p:nvSpPr>
        <p:spPr>
          <a:xfrm>
            <a:off x="76200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MỤC TIÊU ĐỀ TÀI</a:t>
            </a:r>
          </a:p>
        </p:txBody>
      </p:sp>
      <p:sp>
        <p:nvSpPr>
          <p:cNvPr id="12" name="Hình chữ nhật 11"/>
          <p:cNvSpPr/>
          <p:nvPr/>
        </p:nvSpPr>
        <p:spPr>
          <a:xfrm>
            <a:off x="932021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ĐÁNH GIÁ MÔ HÌNH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6467476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</a:rPr>
              <a:t>MÔ HÌNH HỒI QUY</a:t>
            </a:r>
          </a:p>
        </p:txBody>
      </p:sp>
      <p:sp>
        <p:nvSpPr>
          <p:cNvPr id="14" name="Hình chữ nhật 13"/>
          <p:cNvSpPr/>
          <p:nvPr/>
        </p:nvSpPr>
        <p:spPr>
          <a:xfrm>
            <a:off x="3614739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TẬP DỮ LIỆU</a:t>
            </a:r>
          </a:p>
        </p:txBody>
      </p:sp>
      <p:sp>
        <p:nvSpPr>
          <p:cNvPr id="10" name="Hộp Văn bản 9"/>
          <p:cNvSpPr txBox="1"/>
          <p:nvPr/>
        </p:nvSpPr>
        <p:spPr>
          <a:xfrm>
            <a:off x="1109664" y="2332723"/>
            <a:ext cx="101726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dirty="0"/>
              <a:t>Phân </a:t>
            </a:r>
            <a:r>
              <a:rPr lang="vi-VN" sz="2800" dirty="0" err="1"/>
              <a:t>tích</a:t>
            </a:r>
            <a:r>
              <a:rPr lang="vi-VN" sz="2800" dirty="0"/>
              <a:t> </a:t>
            </a:r>
            <a:r>
              <a:rPr lang="vi-VN" sz="2800" dirty="0" err="1"/>
              <a:t>hồi</a:t>
            </a:r>
            <a:r>
              <a:rPr lang="vi-VN" sz="2800" dirty="0"/>
              <a:t> quy </a:t>
            </a:r>
            <a:r>
              <a:rPr lang="vi-VN" sz="2800" dirty="0" err="1"/>
              <a:t>tuyến</a:t>
            </a:r>
            <a:r>
              <a:rPr lang="vi-VN" sz="2800" dirty="0"/>
              <a:t> </a:t>
            </a:r>
            <a:r>
              <a:rPr lang="vi-VN" sz="2800" dirty="0" err="1"/>
              <a:t>tính</a:t>
            </a:r>
            <a:r>
              <a:rPr lang="vi-VN" sz="2800" dirty="0"/>
              <a:t>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một</a:t>
            </a:r>
            <a:r>
              <a:rPr lang="vi-VN" sz="2800" dirty="0"/>
              <a:t> phương </a:t>
            </a:r>
            <a:r>
              <a:rPr lang="vi-VN" sz="2800" dirty="0" err="1"/>
              <a:t>pháp</a:t>
            </a:r>
            <a:r>
              <a:rPr lang="vi-VN" sz="2800" dirty="0"/>
              <a:t> phân </a:t>
            </a:r>
            <a:r>
              <a:rPr lang="vi-VN" sz="2800" dirty="0" err="1"/>
              <a:t>tích</a:t>
            </a:r>
            <a:r>
              <a:rPr lang="vi-VN" sz="2800" dirty="0"/>
              <a:t> quan </a:t>
            </a:r>
            <a:r>
              <a:rPr lang="vi-VN" sz="2800" dirty="0" err="1"/>
              <a:t>hệ</a:t>
            </a:r>
            <a:r>
              <a:rPr lang="vi-VN" sz="2800" dirty="0"/>
              <a:t> </a:t>
            </a:r>
            <a:r>
              <a:rPr lang="vi-VN" sz="2800" dirty="0" err="1"/>
              <a:t>giữa</a:t>
            </a:r>
            <a:r>
              <a:rPr lang="vi-VN" sz="2800" dirty="0"/>
              <a:t> </a:t>
            </a:r>
            <a:r>
              <a:rPr lang="vi-VN" sz="2800" dirty="0" err="1"/>
              <a:t>biến</a:t>
            </a:r>
            <a:r>
              <a:rPr lang="vi-VN" sz="2800" dirty="0"/>
              <a:t> </a:t>
            </a:r>
            <a:r>
              <a:rPr lang="vi-VN" sz="2800" dirty="0" err="1"/>
              <a:t>phụ</a:t>
            </a:r>
            <a:r>
              <a:rPr lang="vi-VN" sz="2800" dirty="0"/>
              <a:t> </a:t>
            </a:r>
            <a:r>
              <a:rPr lang="vi-VN" sz="2800" dirty="0" err="1"/>
              <a:t>thuộc</a:t>
            </a:r>
            <a:r>
              <a:rPr lang="vi-VN" sz="2800" dirty="0"/>
              <a:t> Y </a:t>
            </a:r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một</a:t>
            </a:r>
            <a:r>
              <a:rPr lang="vi-VN" sz="2800" dirty="0"/>
              <a:t> hay </a:t>
            </a:r>
            <a:r>
              <a:rPr lang="vi-VN" sz="2800" dirty="0" err="1"/>
              <a:t>nhiều</a:t>
            </a:r>
            <a:r>
              <a:rPr lang="vi-VN" sz="2800" dirty="0"/>
              <a:t> </a:t>
            </a:r>
            <a:r>
              <a:rPr lang="vi-VN" sz="2800" dirty="0" err="1"/>
              <a:t>biến</a:t>
            </a:r>
            <a:r>
              <a:rPr lang="vi-VN" sz="2800" dirty="0"/>
              <a:t> </a:t>
            </a:r>
            <a:r>
              <a:rPr lang="vi-VN" sz="2800" dirty="0" err="1"/>
              <a:t>độc</a:t>
            </a:r>
            <a:r>
              <a:rPr lang="vi-VN" sz="2800" dirty="0"/>
              <a:t> </a:t>
            </a:r>
            <a:r>
              <a:rPr lang="vi-VN" sz="2800" dirty="0" err="1"/>
              <a:t>lập</a:t>
            </a:r>
            <a:r>
              <a:rPr lang="vi-VN" sz="2800" dirty="0"/>
              <a:t> X. </a:t>
            </a:r>
          </a:p>
          <a:p>
            <a:r>
              <a:rPr lang="vi-VN" sz="2800" dirty="0"/>
              <a:t>Mô </a:t>
            </a:r>
            <a:r>
              <a:rPr lang="vi-VN" sz="2800" dirty="0" err="1"/>
              <a:t>hình</a:t>
            </a:r>
            <a:r>
              <a:rPr lang="vi-VN" sz="2800" dirty="0"/>
              <a:t> </a:t>
            </a:r>
            <a:r>
              <a:rPr lang="vi-VN" sz="2800" dirty="0" err="1"/>
              <a:t>hóa</a:t>
            </a:r>
            <a:r>
              <a:rPr lang="vi-VN" sz="2800" dirty="0"/>
              <a:t> </a:t>
            </a:r>
            <a:r>
              <a:rPr lang="vi-VN" sz="2800" dirty="0" err="1"/>
              <a:t>sử</a:t>
            </a:r>
            <a:r>
              <a:rPr lang="vi-VN" sz="2800" dirty="0"/>
              <a:t> </a:t>
            </a:r>
            <a:r>
              <a:rPr lang="vi-VN" sz="2800" dirty="0" err="1"/>
              <a:t>dụng</a:t>
            </a:r>
            <a:r>
              <a:rPr lang="vi-VN" sz="2800" dirty="0"/>
              <a:t> </a:t>
            </a:r>
            <a:r>
              <a:rPr lang="vi-VN" sz="2800" dirty="0" err="1"/>
              <a:t>hàm</a:t>
            </a:r>
            <a:r>
              <a:rPr lang="vi-VN" sz="2800" dirty="0"/>
              <a:t> </a:t>
            </a:r>
            <a:r>
              <a:rPr lang="vi-VN" sz="2800" dirty="0" err="1"/>
              <a:t>tuyến</a:t>
            </a:r>
            <a:r>
              <a:rPr lang="vi-VN" sz="2800" dirty="0"/>
              <a:t> </a:t>
            </a:r>
            <a:r>
              <a:rPr lang="vi-VN" sz="2800" dirty="0" err="1"/>
              <a:t>tính</a:t>
            </a:r>
            <a:r>
              <a:rPr lang="vi-VN" sz="2800" dirty="0"/>
              <a:t> (</a:t>
            </a:r>
            <a:r>
              <a:rPr lang="vi-VN" sz="2800" dirty="0" err="1"/>
              <a:t>bậc</a:t>
            </a:r>
            <a:r>
              <a:rPr lang="vi-VN" sz="2800" dirty="0"/>
              <a:t> 1).</a:t>
            </a:r>
          </a:p>
          <a:p>
            <a:r>
              <a:rPr lang="vi-VN" sz="2800" dirty="0" err="1"/>
              <a:t>Các</a:t>
            </a:r>
            <a:r>
              <a:rPr lang="vi-VN" sz="2800" dirty="0"/>
              <a:t> tham </a:t>
            </a:r>
            <a:r>
              <a:rPr lang="vi-VN" sz="2800" dirty="0" err="1"/>
              <a:t>số</a:t>
            </a:r>
            <a:r>
              <a:rPr lang="vi-VN" sz="2800" dirty="0"/>
              <a:t> </a:t>
            </a:r>
            <a:r>
              <a:rPr lang="vi-VN" sz="2800" dirty="0" err="1"/>
              <a:t>của</a:t>
            </a:r>
            <a:r>
              <a:rPr lang="vi-VN" sz="2800" dirty="0"/>
              <a:t> mô </a:t>
            </a:r>
            <a:r>
              <a:rPr lang="vi-VN" sz="2800" dirty="0" err="1"/>
              <a:t>hình</a:t>
            </a:r>
            <a:r>
              <a:rPr lang="vi-VN" sz="2800" dirty="0"/>
              <a:t> (hay </a:t>
            </a:r>
            <a:r>
              <a:rPr lang="vi-VN" sz="2800" dirty="0" err="1"/>
              <a:t>hàm</a:t>
            </a:r>
            <a:r>
              <a:rPr lang="vi-VN" sz="2800" dirty="0"/>
              <a:t> </a:t>
            </a:r>
            <a:r>
              <a:rPr lang="vi-VN" sz="2800" dirty="0" err="1"/>
              <a:t>số</a:t>
            </a:r>
            <a:r>
              <a:rPr lang="vi-VN" sz="2800" dirty="0"/>
              <a:t>) </a:t>
            </a:r>
            <a:r>
              <a:rPr lang="vi-VN" sz="2800" dirty="0" err="1"/>
              <a:t>được</a:t>
            </a:r>
            <a:r>
              <a:rPr lang="vi-VN" sz="2800" dirty="0"/>
              <a:t> </a:t>
            </a:r>
            <a:r>
              <a:rPr lang="vi-VN" sz="2800" dirty="0" err="1"/>
              <a:t>ước</a:t>
            </a:r>
            <a:r>
              <a:rPr lang="vi-VN" sz="2800" dirty="0"/>
              <a:t>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từ</a:t>
            </a:r>
            <a:r>
              <a:rPr lang="vi-VN" sz="2800" dirty="0"/>
              <a:t> </a:t>
            </a:r>
            <a:r>
              <a:rPr lang="vi-VN" sz="2800" dirty="0" err="1"/>
              <a:t>dữ</a:t>
            </a:r>
            <a:r>
              <a:rPr lang="vi-VN" sz="2800" dirty="0"/>
              <a:t> </a:t>
            </a:r>
            <a:r>
              <a:rPr lang="vi-VN" sz="2800" dirty="0" err="1"/>
              <a:t>liệu</a:t>
            </a:r>
            <a:r>
              <a:rPr lang="vi-VN" sz="2800" dirty="0"/>
              <a:t>.</a:t>
            </a:r>
          </a:p>
        </p:txBody>
      </p:sp>
      <p:sp>
        <p:nvSpPr>
          <p:cNvPr id="15" name="Mũi tên: Hình ngũ giác 14"/>
          <p:cNvSpPr/>
          <p:nvPr/>
        </p:nvSpPr>
        <p:spPr>
          <a:xfrm>
            <a:off x="676278" y="1038225"/>
            <a:ext cx="5610222" cy="63023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1"/>
                </a:solidFill>
                <a:latin typeface="+mj-lt"/>
              </a:rPr>
              <a:t>MÔ HÌNH HỒI QUY TUYẾN TÍNH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7</a:t>
            </a:fld>
            <a:endParaRPr lang="vi-VN" dirty="0"/>
          </a:p>
        </p:txBody>
      </p:sp>
      <p:sp>
        <p:nvSpPr>
          <p:cNvPr id="11" name="Hình chữ nhật 10"/>
          <p:cNvSpPr/>
          <p:nvPr/>
        </p:nvSpPr>
        <p:spPr>
          <a:xfrm>
            <a:off x="76200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MỤC TIÊU ĐỀ TÀI</a:t>
            </a:r>
          </a:p>
        </p:txBody>
      </p:sp>
      <p:sp>
        <p:nvSpPr>
          <p:cNvPr id="12" name="Hình chữ nhật 11"/>
          <p:cNvSpPr/>
          <p:nvPr/>
        </p:nvSpPr>
        <p:spPr>
          <a:xfrm>
            <a:off x="932021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ĐÁNH GIÁ MÔ HÌNH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6467476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</a:rPr>
              <a:t>MÔ HÌNH HỒI QUY</a:t>
            </a:r>
          </a:p>
        </p:txBody>
      </p:sp>
      <p:sp>
        <p:nvSpPr>
          <p:cNvPr id="14" name="Hình chữ nhật 13"/>
          <p:cNvSpPr/>
          <p:nvPr/>
        </p:nvSpPr>
        <p:spPr>
          <a:xfrm>
            <a:off x="3614739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TẬP DỮ LIỆU</a:t>
            </a:r>
          </a:p>
        </p:txBody>
      </p:sp>
      <p:sp>
        <p:nvSpPr>
          <p:cNvPr id="10" name="Hộp Văn bản 9"/>
          <p:cNvSpPr txBox="1"/>
          <p:nvPr/>
        </p:nvSpPr>
        <p:spPr>
          <a:xfrm>
            <a:off x="331470" y="1791335"/>
            <a:ext cx="11756390" cy="3599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vi-VN" sz="2800" dirty="0"/>
              <a:t>- Thuộc thư viện </a:t>
            </a:r>
            <a:r>
              <a:rPr lang="en-US" altLang="vi-VN" sz="2800" b="1" dirty="0">
                <a:solidFill>
                  <a:schemeClr val="accent1">
                    <a:lumMod val="50000"/>
                  </a:schemeClr>
                </a:solidFill>
              </a:rPr>
              <a:t>sklearn.linear_model</a:t>
            </a:r>
            <a:endParaRPr lang="en-US" altLang="vi-VN" sz="2800" dirty="0"/>
          </a:p>
          <a:p>
            <a:r>
              <a:rPr lang="en-US" altLang="vi-VN" sz="2800" i="1" dirty="0">
                <a:solidFill>
                  <a:schemeClr val="accent1">
                    <a:lumMod val="50000"/>
                  </a:schemeClr>
                </a:solidFill>
              </a:rPr>
              <a:t>class sklearn.linear_model</a:t>
            </a:r>
            <a:r>
              <a:rPr lang="en-US" altLang="vi-VN" sz="2800" b="1" dirty="0">
                <a:solidFill>
                  <a:schemeClr val="accent1">
                    <a:lumMod val="50000"/>
                  </a:schemeClr>
                </a:solidFill>
              </a:rPr>
              <a:t>.LinearRegression</a:t>
            </a:r>
            <a:r>
              <a:rPr lang="en-US" altLang="vi-VN" sz="2800" dirty="0">
                <a:solidFill>
                  <a:schemeClr val="accent1">
                    <a:lumMod val="50000"/>
                  </a:schemeClr>
                </a:solidFill>
              </a:rPr>
              <a:t>( </a:t>
            </a:r>
            <a:r>
              <a:rPr lang="en-US" altLang="vi-VN" sz="2800" i="1" dirty="0">
                <a:solidFill>
                  <a:schemeClr val="accent1">
                    <a:lumMod val="50000"/>
                  </a:schemeClr>
                </a:solidFill>
              </a:rPr>
              <a:t>* , fit_intercept = True , normalize = False , copy_X = True , n_jobs = None , positive = False</a:t>
            </a:r>
            <a:r>
              <a:rPr lang="en-US" altLang="vi-VN" sz="2800" dirty="0">
                <a:solidFill>
                  <a:schemeClr val="accent1">
                    <a:lumMod val="50000"/>
                  </a:schemeClr>
                </a:solidFill>
              </a:rPr>
              <a:t> )</a:t>
            </a:r>
            <a:endParaRPr lang="en-US" altLang="vi-VN" sz="2800" dirty="0"/>
          </a:p>
          <a:p>
            <a:r>
              <a:rPr lang="en-US" altLang="vi-VN" sz="2400" b="1" u="sng" dirty="0">
                <a:solidFill>
                  <a:schemeClr val="bg2">
                    <a:lumMod val="10000"/>
                  </a:schemeClr>
                </a:solidFill>
              </a:rPr>
              <a:t>Thông số: </a:t>
            </a:r>
          </a:p>
          <a:p>
            <a:r>
              <a:rPr lang="en-US" altLang="vi-VN" sz="2400" b="1" dirty="0">
                <a:solidFill>
                  <a:schemeClr val="accent1">
                    <a:lumMod val="50000"/>
                  </a:schemeClr>
                </a:solidFill>
              </a:rPr>
              <a:t>fit_intercept: bool, </a:t>
            </a:r>
            <a:r>
              <a:rPr lang="en-US" altLang="vi-VN" sz="2400" i="1" dirty="0">
                <a:solidFill>
                  <a:schemeClr val="accent1">
                    <a:lumMod val="50000"/>
                  </a:schemeClr>
                </a:solidFill>
              </a:rPr>
              <a:t>default=True</a:t>
            </a:r>
            <a:r>
              <a:rPr lang="en-US" altLang="vi-VN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vi-VN" sz="2400" b="1" dirty="0"/>
              <a:t>:</a:t>
            </a:r>
            <a:r>
              <a:rPr lang="en-US" altLang="vi-VN" sz="2400" dirty="0"/>
              <a:t> Có tính toán mức đánh chặn cho mô hình này hay không</a:t>
            </a:r>
          </a:p>
          <a:p>
            <a:r>
              <a:rPr lang="en-US" altLang="vi-VN" sz="2400" b="1" dirty="0">
                <a:solidFill>
                  <a:schemeClr val="accent1">
                    <a:lumMod val="50000"/>
                  </a:schemeClr>
                </a:solidFill>
              </a:rPr>
              <a:t>normalize: bool, </a:t>
            </a:r>
            <a:r>
              <a:rPr lang="en-US" altLang="vi-VN" sz="2400" i="1" dirty="0">
                <a:solidFill>
                  <a:schemeClr val="accent1">
                    <a:lumMod val="50000"/>
                  </a:schemeClr>
                </a:solidFill>
              </a:rPr>
              <a:t>default=False</a:t>
            </a:r>
            <a:r>
              <a:rPr lang="en-US" altLang="vi-VN" sz="2400" b="1" dirty="0">
                <a:solidFill>
                  <a:schemeClr val="accent1">
                    <a:lumMod val="50000"/>
                  </a:schemeClr>
                </a:solidFill>
              </a:rPr>
              <a:t> :</a:t>
            </a:r>
            <a:r>
              <a:rPr lang="en-US" altLang="vi-VN" sz="2400" dirty="0"/>
              <a:t> Nếu </a:t>
            </a:r>
            <a:r>
              <a:rPr lang="en-US" altLang="vi-VN" sz="2400" b="1" dirty="0"/>
              <a:t>True</a:t>
            </a:r>
            <a:r>
              <a:rPr lang="en-US" altLang="vi-VN" sz="2400" dirty="0"/>
              <a:t>, các hồi quy X sẽ được chuẩn hóa trước khi hồi quy</a:t>
            </a:r>
          </a:p>
          <a:p>
            <a:r>
              <a:rPr lang="en-US" altLang="vi-VN" sz="2400" b="1" dirty="0">
                <a:solidFill>
                  <a:schemeClr val="accent1">
                    <a:lumMod val="50000"/>
                  </a:schemeClr>
                </a:solidFill>
              </a:rPr>
              <a:t>copy_X: bool,</a:t>
            </a:r>
            <a:r>
              <a:rPr lang="en-US" altLang="vi-VN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vi-VN" sz="2400" i="1" dirty="0">
                <a:solidFill>
                  <a:schemeClr val="accent1">
                    <a:lumMod val="50000"/>
                  </a:schemeClr>
                </a:solidFill>
              </a:rPr>
              <a:t>default=True</a:t>
            </a:r>
            <a:r>
              <a:rPr lang="en-US" altLang="vi-VN" sz="2400" dirty="0">
                <a:solidFill>
                  <a:schemeClr val="accent1">
                    <a:lumMod val="50000"/>
                  </a:schemeClr>
                </a:solidFill>
              </a:rPr>
              <a:t> :</a:t>
            </a:r>
            <a:r>
              <a:rPr lang="en-US" altLang="vi-VN" sz="2400" dirty="0"/>
              <a:t> Nếu </a:t>
            </a:r>
            <a:r>
              <a:rPr lang="en-US" altLang="vi-VN" sz="2400" b="1" dirty="0"/>
              <a:t>True</a:t>
            </a:r>
            <a:r>
              <a:rPr lang="en-US" altLang="vi-VN" sz="2400" dirty="0"/>
              <a:t>, X sẽ được sao chép</a:t>
            </a:r>
          </a:p>
          <a:p>
            <a:r>
              <a:rPr lang="en-US" altLang="vi-VN" sz="2400" b="1" dirty="0">
                <a:solidFill>
                  <a:schemeClr val="accent1">
                    <a:lumMod val="50000"/>
                  </a:schemeClr>
                </a:solidFill>
              </a:rPr>
              <a:t>n_jobs: int,</a:t>
            </a:r>
            <a:r>
              <a:rPr lang="en-US" altLang="vi-VN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vi-VN" sz="2400" i="1" dirty="0">
                <a:solidFill>
                  <a:schemeClr val="accent1">
                    <a:lumMod val="50000"/>
                  </a:schemeClr>
                </a:solidFill>
              </a:rPr>
              <a:t>default=None :</a:t>
            </a:r>
            <a:r>
              <a:rPr lang="en-US" altLang="vi-VN" sz="2400" dirty="0"/>
              <a:t> Số lượng công việc cần sử dụng để tính toán</a:t>
            </a:r>
          </a:p>
          <a:p>
            <a:r>
              <a:rPr lang="en-US" altLang="vi-VN" sz="2400" b="1" dirty="0">
                <a:solidFill>
                  <a:schemeClr val="accent1">
                    <a:lumMod val="50000"/>
                  </a:schemeClr>
                </a:solidFill>
              </a:rPr>
              <a:t>positive: bool,</a:t>
            </a:r>
            <a:r>
              <a:rPr lang="en-US" altLang="vi-VN" sz="2400" dirty="0"/>
              <a:t> </a:t>
            </a:r>
            <a:r>
              <a:rPr lang="en-US" altLang="vi-VN" sz="2400" i="1" dirty="0">
                <a:solidFill>
                  <a:schemeClr val="accent1">
                    <a:lumMod val="50000"/>
                  </a:schemeClr>
                </a:solidFill>
              </a:rPr>
              <a:t>default=False :</a:t>
            </a:r>
            <a:r>
              <a:rPr lang="en-US" altLang="vi-VN" sz="2400" dirty="0"/>
              <a:t> Khi được đặt thành </a:t>
            </a:r>
            <a:r>
              <a:rPr lang="en-US" altLang="vi-VN" sz="2400" b="1" dirty="0"/>
              <a:t>True</a:t>
            </a:r>
            <a:r>
              <a:rPr lang="en-US" altLang="vi-VN" sz="2400" dirty="0"/>
              <a:t>, buộc các hệ số phải dương</a:t>
            </a:r>
          </a:p>
        </p:txBody>
      </p:sp>
      <p:sp>
        <p:nvSpPr>
          <p:cNvPr id="15" name="Mũi tên: Hình ngũ giác 14"/>
          <p:cNvSpPr/>
          <p:nvPr/>
        </p:nvSpPr>
        <p:spPr>
          <a:xfrm>
            <a:off x="514987" y="973455"/>
            <a:ext cx="5800087" cy="63023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+mj-lt"/>
              </a:rPr>
              <a:t>Hồi</a:t>
            </a:r>
            <a:r>
              <a:rPr lang="vi-VN" sz="2400" dirty="0">
                <a:solidFill>
                  <a:schemeClr val="tx1"/>
                </a:solidFill>
                <a:latin typeface="+mj-lt"/>
              </a:rPr>
              <a:t> quy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tuyến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vi-VN" sz="2400" b="1" dirty="0">
                <a:solidFill>
                  <a:schemeClr val="tx1"/>
                </a:solidFill>
                <a:latin typeface="+mj-lt"/>
              </a:rPr>
              <a:t>LINEAR REGRESSION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8</a:t>
            </a:fld>
            <a:endParaRPr lang="vi-VN" dirty="0"/>
          </a:p>
        </p:txBody>
      </p:sp>
      <p:sp>
        <p:nvSpPr>
          <p:cNvPr id="11" name="Hình chữ nhật 10"/>
          <p:cNvSpPr/>
          <p:nvPr/>
        </p:nvSpPr>
        <p:spPr>
          <a:xfrm>
            <a:off x="76200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MỤC TIÊU ĐỀ TÀI</a:t>
            </a:r>
          </a:p>
        </p:txBody>
      </p:sp>
      <p:sp>
        <p:nvSpPr>
          <p:cNvPr id="12" name="Hình chữ nhật 11"/>
          <p:cNvSpPr/>
          <p:nvPr/>
        </p:nvSpPr>
        <p:spPr>
          <a:xfrm>
            <a:off x="932021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ĐÁNH GIÁ MÔ HÌNH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6467476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</a:rPr>
              <a:t>MÔ HÌNH HỒI QUY</a:t>
            </a:r>
          </a:p>
        </p:txBody>
      </p:sp>
      <p:sp>
        <p:nvSpPr>
          <p:cNvPr id="14" name="Hình chữ nhật 13"/>
          <p:cNvSpPr/>
          <p:nvPr/>
        </p:nvSpPr>
        <p:spPr>
          <a:xfrm>
            <a:off x="3614739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TẬP DỮ LIỆU</a:t>
            </a:r>
          </a:p>
        </p:txBody>
      </p:sp>
      <p:sp>
        <p:nvSpPr>
          <p:cNvPr id="10" name="Hộp Văn bản 9"/>
          <p:cNvSpPr txBox="1"/>
          <p:nvPr/>
        </p:nvSpPr>
        <p:spPr>
          <a:xfrm>
            <a:off x="676275" y="1791335"/>
            <a:ext cx="11120755" cy="3107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vi-VN" sz="2800" b="1" u="sng" dirty="0">
                <a:solidFill>
                  <a:schemeClr val="bg2">
                    <a:lumMod val="10000"/>
                  </a:schemeClr>
                </a:solidFill>
              </a:rPr>
              <a:t>Thuộc tính: </a:t>
            </a:r>
          </a:p>
          <a:p>
            <a:r>
              <a:rPr lang="en-US" altLang="vi-VN" sz="2800" b="1" dirty="0">
                <a:solidFill>
                  <a:schemeClr val="accent1">
                    <a:lumMod val="50000"/>
                  </a:schemeClr>
                </a:solidFill>
              </a:rPr>
              <a:t>- coef_ :</a:t>
            </a:r>
            <a:r>
              <a:rPr lang="en-US" altLang="vi-VN" sz="2800" dirty="0"/>
              <a:t> trả về 1 mảng (n_features,) hoặc (n_targets, n_features): Các hệ số ước lượng cho bài toán hồi quy tuyến tính.</a:t>
            </a:r>
          </a:p>
          <a:p>
            <a:r>
              <a:rPr lang="en-US" altLang="vi-VN" sz="2800" b="1" dirty="0">
                <a:solidFill>
                  <a:schemeClr val="accent1">
                    <a:lumMod val="50000"/>
                  </a:schemeClr>
                </a:solidFill>
              </a:rPr>
              <a:t>- rank_ int :</a:t>
            </a:r>
            <a:r>
              <a:rPr lang="en-US" altLang="vi-VN" sz="2800" dirty="0"/>
              <a:t> Hạng của ma trận X.</a:t>
            </a:r>
          </a:p>
          <a:p>
            <a:r>
              <a:rPr lang="en-US" altLang="vi-VN" sz="2800" b="1" dirty="0">
                <a:solidFill>
                  <a:schemeClr val="accent1">
                    <a:lumMod val="50000"/>
                  </a:schemeClr>
                </a:solidFill>
              </a:rPr>
              <a:t>- singular_ :</a:t>
            </a:r>
            <a:r>
              <a:rPr lang="en-US" altLang="vi-VN" sz="2800" dirty="0"/>
              <a:t> trả về 1 mảng (min (X, y),) : Giá trị số ít của X.</a:t>
            </a:r>
          </a:p>
          <a:p>
            <a:r>
              <a:rPr lang="en-US" altLang="vi-VN" sz="2800" b="1" dirty="0">
                <a:solidFill>
                  <a:schemeClr val="accent1">
                    <a:lumMod val="50000"/>
                  </a:schemeClr>
                </a:solidFill>
              </a:rPr>
              <a:t>- intercept_ :</a:t>
            </a:r>
            <a:r>
              <a:rPr lang="en-US" altLang="vi-VN" sz="2800" dirty="0"/>
              <a:t> trả về 1 số </a:t>
            </a:r>
            <a:r>
              <a:rPr lang="en-US" altLang="vi-VN" sz="2800" dirty="0" err="1"/>
              <a:t>thực</a:t>
            </a:r>
            <a:r>
              <a:rPr lang="en-US" altLang="vi-VN" sz="2800" dirty="0"/>
              <a:t> </a:t>
            </a:r>
            <a:r>
              <a:rPr lang="en-US" altLang="vi-VN" sz="2800" dirty="0" err="1"/>
              <a:t>hoac</a:t>
            </a:r>
            <a:r>
              <a:rPr lang="en-US" altLang="vi-VN" sz="2800" dirty="0"/>
              <a:t> mảng (n_targets,) :Số hạng độc lập trong mô hình tuyến tính. Đặt thành 0,0 nếu </a:t>
            </a:r>
            <a:r>
              <a:rPr lang="en-US" altLang="vi-VN" sz="2800" i="1" dirty="0">
                <a:solidFill>
                  <a:schemeClr val="accent1">
                    <a:lumMod val="50000"/>
                  </a:schemeClr>
                </a:solidFill>
              </a:rPr>
              <a:t>fit_intercept = False</a:t>
            </a:r>
            <a:endParaRPr lang="en-US" altLang="vi-VN" sz="2400" dirty="0"/>
          </a:p>
        </p:txBody>
      </p:sp>
      <p:sp>
        <p:nvSpPr>
          <p:cNvPr id="9" name="Mũi tên: Hình ngũ giác 8">
            <a:extLst>
              <a:ext uri="{FF2B5EF4-FFF2-40B4-BE49-F238E27FC236}">
                <a16:creationId xmlns:a16="http://schemas.microsoft.com/office/drawing/2014/main" id="{F3065568-D292-4E50-9E70-EEE06C9BA4F9}"/>
              </a:ext>
            </a:extLst>
          </p:cNvPr>
          <p:cNvSpPr/>
          <p:nvPr/>
        </p:nvSpPr>
        <p:spPr>
          <a:xfrm>
            <a:off x="514987" y="973455"/>
            <a:ext cx="5800087" cy="63023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+mj-lt"/>
              </a:rPr>
              <a:t>Hồi</a:t>
            </a:r>
            <a:r>
              <a:rPr lang="vi-VN" sz="2400" dirty="0">
                <a:solidFill>
                  <a:schemeClr val="tx1"/>
                </a:solidFill>
                <a:latin typeface="+mj-lt"/>
              </a:rPr>
              <a:t> quy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tuyến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vi-VN" sz="2400" b="1" dirty="0">
                <a:solidFill>
                  <a:schemeClr val="tx1"/>
                </a:solidFill>
                <a:latin typeface="+mj-lt"/>
              </a:rPr>
              <a:t>LINEAR REGRESSION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951-9205-47A3-B958-66A707EB22CB}" type="slidenum">
              <a:rPr lang="vi-VN" smtClean="0"/>
              <a:t>9</a:t>
            </a:fld>
            <a:endParaRPr lang="vi-VN" dirty="0"/>
          </a:p>
        </p:txBody>
      </p:sp>
      <p:sp>
        <p:nvSpPr>
          <p:cNvPr id="11" name="Hình chữ nhật 10"/>
          <p:cNvSpPr/>
          <p:nvPr/>
        </p:nvSpPr>
        <p:spPr>
          <a:xfrm>
            <a:off x="76200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MỤC TIÊU ĐỀ TÀI</a:t>
            </a:r>
          </a:p>
        </p:txBody>
      </p:sp>
      <p:sp>
        <p:nvSpPr>
          <p:cNvPr id="12" name="Hình chữ nhật 11"/>
          <p:cNvSpPr/>
          <p:nvPr/>
        </p:nvSpPr>
        <p:spPr>
          <a:xfrm>
            <a:off x="9320213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ĐÁNH GIÁ MÔ HÌNH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6467476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</a:rPr>
              <a:t>MÔ HÌNH HỒI QUY</a:t>
            </a:r>
          </a:p>
        </p:txBody>
      </p:sp>
      <p:sp>
        <p:nvSpPr>
          <p:cNvPr id="14" name="Hình chữ nhật 13"/>
          <p:cNvSpPr/>
          <p:nvPr/>
        </p:nvSpPr>
        <p:spPr>
          <a:xfrm>
            <a:off x="3614739" y="6096002"/>
            <a:ext cx="1962150" cy="24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TẬP DỮ LIỆU</a:t>
            </a:r>
          </a:p>
        </p:txBody>
      </p:sp>
      <p:sp>
        <p:nvSpPr>
          <p:cNvPr id="10" name="Hộp Văn bản 9"/>
          <p:cNvSpPr txBox="1"/>
          <p:nvPr/>
        </p:nvSpPr>
        <p:spPr>
          <a:xfrm>
            <a:off x="331470" y="1791335"/>
            <a:ext cx="11756390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vi-VN" sz="2800" b="1" u="sng" dirty="0">
                <a:solidFill>
                  <a:schemeClr val="bg2">
                    <a:lumMod val="10000"/>
                  </a:schemeClr>
                </a:solidFill>
              </a:rPr>
              <a:t>Phương thức thường được sử dụng:</a:t>
            </a:r>
          </a:p>
          <a:p>
            <a:r>
              <a:rPr lang="en-US" altLang="vi-VN" sz="2800" b="1" u="sng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r>
              <a:rPr lang="en-US" altLang="vi-VN" sz="2800" b="1" dirty="0">
                <a:solidFill>
                  <a:schemeClr val="accent1">
                    <a:lumMod val="50000"/>
                  </a:schemeClr>
                </a:solidFill>
              </a:rPr>
              <a:t>- fit(X, y[, sample_weight]):</a:t>
            </a:r>
            <a:r>
              <a:rPr lang="en-US" altLang="vi-VN" sz="2800" dirty="0"/>
              <a:t> </a:t>
            </a:r>
            <a:r>
              <a:rPr lang="en-US" altLang="vi-VN" sz="2800" dirty="0" err="1"/>
              <a:t>Huấn</a:t>
            </a:r>
            <a:r>
              <a:rPr lang="en-US" altLang="vi-VN" sz="2800" dirty="0"/>
              <a:t> </a:t>
            </a:r>
            <a:r>
              <a:rPr lang="en-US" altLang="vi-VN" sz="2800" dirty="0" err="1"/>
              <a:t>luyện</a:t>
            </a:r>
            <a:r>
              <a:rPr lang="en-US" altLang="vi-VN" sz="2800" dirty="0"/>
              <a:t> </a:t>
            </a:r>
            <a:r>
              <a:rPr lang="en-US" altLang="vi-VN" sz="2800" dirty="0" err="1"/>
              <a:t>mô</a:t>
            </a:r>
            <a:r>
              <a:rPr lang="en-US" altLang="vi-VN" sz="2800" dirty="0"/>
              <a:t> </a:t>
            </a:r>
            <a:r>
              <a:rPr lang="en-US" altLang="vi-VN" sz="2800" dirty="0" err="1"/>
              <a:t>hình</a:t>
            </a:r>
            <a:r>
              <a:rPr lang="en-US" altLang="vi-VN" sz="2800" dirty="0"/>
              <a:t>; [</a:t>
            </a:r>
            <a:r>
              <a:rPr lang="en-US" altLang="vi-VN" sz="2800" i="1" dirty="0"/>
              <a:t>sample_weight: Trọng lượng riêng cho từng mẫu, default=None]</a:t>
            </a:r>
          </a:p>
          <a:p>
            <a:r>
              <a:rPr lang="en-US" altLang="vi-VN" sz="2800" b="1" dirty="0">
                <a:solidFill>
                  <a:schemeClr val="accent1">
                    <a:lumMod val="50000"/>
                  </a:schemeClr>
                </a:solidFill>
              </a:rPr>
              <a:t>- predict(X):</a:t>
            </a:r>
            <a:r>
              <a:rPr lang="en-US" altLang="vi-VN" sz="2800" dirty="0"/>
              <a:t> Trả về giá trị dự đoán cho tập X; </a:t>
            </a:r>
          </a:p>
          <a:p>
            <a:r>
              <a:rPr lang="en-US" altLang="vi-VN" sz="2800" b="1" dirty="0">
                <a:solidFill>
                  <a:schemeClr val="accent1">
                    <a:lumMod val="50000"/>
                  </a:schemeClr>
                </a:solidFill>
              </a:rPr>
              <a:t>- score(X, y[, sample_weight]) :</a:t>
            </a:r>
            <a:r>
              <a:rPr lang="en-US" altLang="vi-VN" sz="2800" dirty="0"/>
              <a:t> Trả về hệ số xác định R</a:t>
            </a:r>
            <a:r>
              <a:rPr lang="en-US" altLang="vi-VN" sz="2800" baseline="30000" dirty="0"/>
              <a:t>2 </a:t>
            </a:r>
            <a:r>
              <a:rPr lang="en-US" altLang="vi-VN" sz="2800" dirty="0"/>
              <a:t>của dự đoán. [</a:t>
            </a:r>
            <a:r>
              <a:rPr lang="en-US" altLang="vi-VN" sz="2800" i="1" dirty="0"/>
              <a:t>sample_weight , default=None</a:t>
            </a:r>
            <a:r>
              <a:rPr lang="en-US" altLang="vi-VN" sz="2800" dirty="0"/>
              <a:t>]</a:t>
            </a:r>
          </a:p>
          <a:p>
            <a:endParaRPr lang="en-US" altLang="vi-VN" sz="2400" dirty="0"/>
          </a:p>
        </p:txBody>
      </p:sp>
      <p:sp>
        <p:nvSpPr>
          <p:cNvPr id="9" name="Mũi tên: Hình ngũ giác 8">
            <a:extLst>
              <a:ext uri="{FF2B5EF4-FFF2-40B4-BE49-F238E27FC236}">
                <a16:creationId xmlns:a16="http://schemas.microsoft.com/office/drawing/2014/main" id="{22C25FC8-D90C-4A04-A051-CD89F5C09B12}"/>
              </a:ext>
            </a:extLst>
          </p:cNvPr>
          <p:cNvSpPr/>
          <p:nvPr/>
        </p:nvSpPr>
        <p:spPr>
          <a:xfrm>
            <a:off x="514987" y="973455"/>
            <a:ext cx="5800087" cy="63023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+mj-lt"/>
              </a:rPr>
              <a:t>Hồi</a:t>
            </a:r>
            <a:r>
              <a:rPr lang="vi-VN" sz="2400" dirty="0">
                <a:solidFill>
                  <a:schemeClr val="tx1"/>
                </a:solidFill>
                <a:latin typeface="+mj-lt"/>
              </a:rPr>
              <a:t> quy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tuyến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vi-VN" sz="2400" b="1" dirty="0">
                <a:solidFill>
                  <a:schemeClr val="tx1"/>
                </a:solidFill>
                <a:latin typeface="+mj-lt"/>
              </a:rPr>
              <a:t>LINEAR REGRESSION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iết kế Tùy chỉn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iết kế Tùy chỉn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Chủ đề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hủ đề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ủ đề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1215</Words>
  <Application>Microsoft Office PowerPoint</Application>
  <PresentationFormat>Màn hình rộng</PresentationFormat>
  <Paragraphs>271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Noto Sans Symbols</vt:lpstr>
      <vt:lpstr>Times New Roman</vt:lpstr>
      <vt:lpstr>1_Thiết kế Tùy chỉnh</vt:lpstr>
      <vt:lpstr>Thiết kế Tùy chỉnh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nga ngoc</dc:creator>
  <cp:lastModifiedBy>nga ngoc</cp:lastModifiedBy>
  <cp:revision>44</cp:revision>
  <dcterms:created xsi:type="dcterms:W3CDTF">2021-05-15T14:53:00Z</dcterms:created>
  <dcterms:modified xsi:type="dcterms:W3CDTF">2021-05-25T08:50:55Z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