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22" autoAdjust="0"/>
  </p:normalViewPr>
  <p:slideViewPr>
    <p:cSldViewPr snapToGrid="0">
      <p:cViewPr varScale="1">
        <p:scale>
          <a:sx n="47" d="100"/>
          <a:sy n="47" d="100"/>
        </p:scale>
        <p:origin x="203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đâu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ưng</a:t>
            </a:r>
            <a:r>
              <a:rPr lang="en-US" sz="1800">
                <a:effectLst/>
                <a:latin typeface="Times New Roman" panose="02020603050405020304" pitchFamily="18" charset="0"/>
                <a:ea typeface="Calibri" panose="020F0502020204030204" pitchFamily="34" charset="0"/>
              </a:rPr>
              <a:t> ý </a:t>
            </a:r>
            <a:r>
              <a:rPr lang="en-US" sz="1800" err="1">
                <a:effectLst/>
                <a:latin typeface="Times New Roman" panose="02020603050405020304" pitchFamily="18" charset="0"/>
                <a:ea typeface="Calibri" panose="020F0502020204030204" pitchFamily="34" charset="0"/>
              </a:rPr>
              <a:t>đúng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thân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xãy</a:t>
            </a:r>
            <a:r>
              <a:rPr lang="en-US" sz="1800">
                <a:effectLst/>
                <a:latin typeface="Times New Roman" panose="02020603050405020304" pitchFamily="18" charset="0"/>
                <a:ea typeface="Calibri" panose="020F0502020204030204" pitchFamily="34" charset="0"/>
              </a:rPr>
              <a:t> ra </a:t>
            </a:r>
            <a:r>
              <a:rPr lang="en-US" sz="1800" err="1">
                <a:effectLst/>
                <a:latin typeface="Times New Roman" panose="02020603050405020304" pitchFamily="18" charset="0"/>
                <a:ea typeface="Calibri" panose="020F0502020204030204" pitchFamily="34" charset="0"/>
              </a:rPr>
              <a:t>như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cần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nhưng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tạm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chưa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kịp</a:t>
            </a:r>
            <a:r>
              <a:rPr lang="en-US" sz="1800">
                <a:effectLst/>
                <a:latin typeface="Times New Roman" panose="02020603050405020304" pitchFamily="18" charset="0"/>
                <a:ea typeface="Calibri" panose="020F0502020204030204" pitchFamily="34" charset="0"/>
              </a:rPr>
              <a:t>, do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trước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nên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tình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trạng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đủ</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phát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sinh</a:t>
            </a:r>
            <a:r>
              <a:rPr lang="en-US" sz="180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hang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457200" lvl="1" indent="0" algn="l" rtl="0">
              <a:spcBef>
                <a:spcPts val="0"/>
              </a:spcBef>
              <a:spcAft>
                <a:spcPts val="0"/>
              </a:spcAft>
              <a:buFontTx/>
              <a:buNone/>
            </a:pPr>
            <a:r>
              <a:rPr lang="en-US"/>
              <a:t>+ Cần phòng trừng bày hoặc l</a:t>
            </a:r>
            <a:r>
              <a:rPr lang="vi-VN"/>
              <a:t>ưu</a:t>
            </a:r>
            <a:r>
              <a:rPr lang="en-US"/>
              <a:t> trữ nhiều hang tồn kho</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hang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660400" y="1100995"/>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850471" y="28548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886744" cy="223491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Quản lý giỏ hàng</a:t>
            </a:r>
          </a:p>
          <a:p>
            <a:pPr marL="342900" indent="-342900">
              <a:buFont typeface="Wingdings" panose="05000000000000000000" pitchFamily="2" charset="2"/>
              <a:buChar char="ü"/>
            </a:pPr>
            <a:r>
              <a:rPr lang="en-US" sz="2500">
                <a:solidFill>
                  <a:schemeClr val="bg1">
                    <a:lumMod val="25000"/>
                  </a:schemeClr>
                </a:solidFill>
              </a:rPr>
              <a:t>Quản lý lịch sử đ</a:t>
            </a:r>
            <a:r>
              <a:rPr lang="vi-VN" sz="2500">
                <a:solidFill>
                  <a:schemeClr val="bg1">
                    <a:lumMod val="25000"/>
                  </a:schemeClr>
                </a:solidFill>
              </a:rPr>
              <a:t>ơn</a:t>
            </a:r>
            <a:r>
              <a:rPr lang="en-US" sz="2500">
                <a:solidFill>
                  <a:schemeClr val="bg1">
                    <a:lumMod val="25000"/>
                  </a:schemeClr>
                </a:solidFill>
              </a:rPr>
              <a:t> hàng</a:t>
            </a:r>
          </a:p>
        </p:txBody>
      </p:sp>
      <p:pic>
        <p:nvPicPr>
          <p:cNvPr id="6" name="Picture 5">
            <a:extLst>
              <a:ext uri="{FF2B5EF4-FFF2-40B4-BE49-F238E27FC236}">
                <a16:creationId xmlns:a16="http://schemas.microsoft.com/office/drawing/2014/main" id="{F3C951BA-774C-4E10-8B98-5982914C1CED}"/>
              </a:ext>
            </a:extLst>
          </p:cNvPr>
          <p:cNvPicPr>
            <a:picLocks noChangeAspect="1"/>
          </p:cNvPicPr>
          <p:nvPr/>
        </p:nvPicPr>
        <p:blipFill>
          <a:blip r:embed="rId3"/>
          <a:stretch>
            <a:fillRect/>
          </a:stretch>
        </p:blipFill>
        <p:spPr>
          <a:xfrm>
            <a:off x="6536374" y="1697354"/>
            <a:ext cx="5004319" cy="36611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285750" marR="0" indent="-28575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sản phẩm:</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effectLst/>
                <a:latin typeface="Arial" panose="020B0604020202020204" pitchFamily="34" charset="0"/>
                <a:cs typeface="Arial" panose="020B0604020202020204" pitchFamily="34" charset="0"/>
              </a:rPr>
              <a:t>Thê</a:t>
            </a:r>
            <a:r>
              <a:rPr lang="en-US" sz="2000">
                <a:solidFill>
                  <a:srgbClr val="000000"/>
                </a:solidFill>
                <a:latin typeface="Arial" panose="020B0604020202020204" pitchFamily="34" charset="0"/>
                <a:cs typeface="Arial" panose="020B0604020202020204" pitchFamily="34" charset="0"/>
              </a:rPr>
              <a:t>m sản phẩm yêu thích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effectLst/>
                <a:latin typeface="Arial" panose="020B0604020202020204" pitchFamily="34" charset="0"/>
                <a:cs typeface="Arial" panose="020B0604020202020204" pitchFamily="34" charset="0"/>
              </a:rPr>
              <a:t>Xem sản phẩm</a:t>
            </a:r>
            <a:endParaRPr lang="en-US" sz="2000">
              <a:effectLst/>
            </a:endParaRPr>
          </a:p>
          <a:p>
            <a:pPr marL="800100" lvl="1" indent="-342900" algn="just">
              <a:spcBef>
                <a:spcPts val="0"/>
              </a:spcBef>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sản phẩm</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khoản giá</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danh mục</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cấu hình sản phẩm nh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là kích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ước</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bộ nhớ RAM, bộ nhớ trong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a:t>
            </a:r>
          </a:p>
          <a:p>
            <a:pPr lvl="1" indent="0" algn="just">
              <a:spcBef>
                <a:spcPts val="0"/>
              </a:spcBef>
            </a:pPr>
            <a:r>
              <a:rPr lang="en-US" sz="2000">
                <a:solidFill>
                  <a:srgbClr val="000000"/>
                </a:solidFill>
                <a:effectLst/>
                <a:latin typeface="Arial" panose="020B0604020202020204" pitchFamily="34" charset="0"/>
                <a:cs typeface="Arial" panose="020B0604020202020204" pitchFamily="34" charset="0"/>
              </a:rPr>
              <a:t> Tìm theo loại sản phẩm</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Xoá sản phẩm khỏi giỏ hàng: xoá theo mã, xoá tất cả sản phẩm</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6333151" y="1728247"/>
            <a:ext cx="2775300" cy="375922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6612124" y="109052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96;p27">
            <a:extLst>
              <a:ext uri="{FF2B5EF4-FFF2-40B4-BE49-F238E27FC236}">
                <a16:creationId xmlns:a16="http://schemas.microsoft.com/office/drawing/2014/main" id="{00F82096-95EB-4FC0-8782-CA5E5C73DCD8}"/>
              </a:ext>
            </a:extLst>
          </p:cNvPr>
          <p:cNvSpPr txBox="1">
            <a:spLocks/>
          </p:cNvSpPr>
          <p:nvPr/>
        </p:nvSpPr>
        <p:spPr>
          <a:xfrm>
            <a:off x="8964385" y="1372943"/>
            <a:ext cx="2492761" cy="45050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bảo hành</a:t>
            </a:r>
          </a:p>
          <a:p>
            <a:pPr marL="342900" indent="-342900">
              <a:buFont typeface="Wingdings" panose="05000000000000000000" pitchFamily="2" charset="2"/>
              <a:buChar char="ü"/>
            </a:pPr>
            <a:r>
              <a:rPr lang="en-US" sz="2500">
                <a:solidFill>
                  <a:schemeClr val="bg1">
                    <a:lumMod val="25000"/>
                  </a:schemeClr>
                </a:solidFill>
              </a:rPr>
              <a:t>Cập nhật thông tin cá nhân</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đ</a:t>
            </a:r>
            <a:r>
              <a:rPr lang="vi-VN" sz="2500">
                <a:solidFill>
                  <a:schemeClr val="bg1">
                    <a:lumMod val="25000"/>
                  </a:schemeClr>
                </a:solidFill>
              </a:rPr>
              <a:t>ơn</a:t>
            </a:r>
            <a:r>
              <a:rPr lang="en-US" sz="2500">
                <a:solidFill>
                  <a:schemeClr val="bg1">
                    <a:lumMod val="25000"/>
                  </a:schemeClr>
                </a:solidFill>
              </a:rPr>
              <a:t> hàng</a:t>
            </a:r>
          </a:p>
        </p:txBody>
      </p:sp>
      <p:pic>
        <p:nvPicPr>
          <p:cNvPr id="5" name="Picture 4">
            <a:extLst>
              <a:ext uri="{FF2B5EF4-FFF2-40B4-BE49-F238E27FC236}">
                <a16:creationId xmlns:a16="http://schemas.microsoft.com/office/drawing/2014/main" id="{60E914BD-4A71-4F5A-A248-E73005643CB8}"/>
              </a:ext>
            </a:extLst>
          </p:cNvPr>
          <p:cNvPicPr>
            <a:picLocks noChangeAspect="1"/>
          </p:cNvPicPr>
          <p:nvPr/>
        </p:nvPicPr>
        <p:blipFill>
          <a:blip r:embed="rId3"/>
          <a:stretch>
            <a:fillRect/>
          </a:stretch>
        </p:blipFill>
        <p:spPr>
          <a:xfrm>
            <a:off x="983298" y="1446791"/>
            <a:ext cx="5381625" cy="40406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424543" y="1100995"/>
            <a:ext cx="5339443"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721910" y="290141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927024" y="2792943"/>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696;p27">
            <a:extLst>
              <a:ext uri="{FF2B5EF4-FFF2-40B4-BE49-F238E27FC236}">
                <a16:creationId xmlns:a16="http://schemas.microsoft.com/office/drawing/2014/main" id="{81AD424F-E72D-408E-8CAE-AC25A7D2E683}"/>
              </a:ext>
            </a:extLst>
          </p:cNvPr>
          <p:cNvSpPr txBox="1">
            <a:spLocks/>
          </p:cNvSpPr>
          <p:nvPr/>
        </p:nvSpPr>
        <p:spPr>
          <a:xfrm>
            <a:off x="1067756" y="3650423"/>
            <a:ext cx="4696230" cy="24148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ü"/>
            </a:pPr>
            <a:r>
              <a:rPr lang="en-US" sz="2500">
                <a:solidFill>
                  <a:schemeClr val="bg1">
                    <a:lumMod val="25000"/>
                  </a:schemeClr>
                </a:solidFill>
              </a:rPr>
              <a:t>Đăng nhập</a:t>
            </a:r>
          </a:p>
          <a:p>
            <a:pPr marL="342900" indent="-342900">
              <a:buFont typeface="Wingdings" panose="05000000000000000000" pitchFamily="2" charset="2"/>
              <a:buChar char="ü"/>
            </a:pPr>
            <a:r>
              <a:rPr lang="en-US" sz="2500">
                <a:solidFill>
                  <a:schemeClr val="bg1">
                    <a:lumMod val="25000"/>
                  </a:schemeClr>
                </a:solidFill>
              </a:rPr>
              <a:t>Quản lý thống kê</a:t>
            </a:r>
          </a:p>
          <a:p>
            <a:pPr marL="342900" indent="-342900">
              <a:buFont typeface="Wingdings" panose="05000000000000000000" pitchFamily="2" charset="2"/>
              <a:buChar char="ü"/>
            </a:pPr>
            <a:r>
              <a:rPr lang="en-US" sz="2500">
                <a:solidFill>
                  <a:schemeClr val="bg1">
                    <a:lumMod val="25000"/>
                  </a:schemeClr>
                </a:solidFill>
              </a:rPr>
              <a:t>Quản lý nhà cung cấp</a:t>
            </a:r>
          </a:p>
          <a:p>
            <a:pPr marL="342900" indent="-342900">
              <a:buFont typeface="Wingdings" panose="05000000000000000000" pitchFamily="2" charset="2"/>
              <a:buChar char="ü"/>
            </a:pPr>
            <a:r>
              <a:rPr lang="en-US" sz="2500">
                <a:solidFill>
                  <a:schemeClr val="bg1">
                    <a:lumMod val="25000"/>
                  </a:schemeClr>
                </a:solidFill>
              </a:rPr>
              <a:t>Quản lý tin tức</a:t>
            </a:r>
          </a:p>
          <a:p>
            <a:pPr marL="342900" indent="-342900">
              <a:buFont typeface="Wingdings" panose="05000000000000000000" pitchFamily="2" charset="2"/>
              <a:buChar char="ü"/>
            </a:pPr>
            <a:r>
              <a:rPr lang="en-US" sz="2500">
                <a:solidFill>
                  <a:schemeClr val="bg1">
                    <a:lumMod val="25000"/>
                  </a:schemeClr>
                </a:solidFill>
              </a:rPr>
              <a:t>Quản lý sản phẩm</a:t>
            </a:r>
          </a:p>
          <a:p>
            <a:pPr marL="342900" indent="-342900">
              <a:buFont typeface="Wingdings" panose="05000000000000000000" pitchFamily="2" charset="2"/>
              <a:buChar char="ü"/>
            </a:pPr>
            <a:r>
              <a:rPr lang="en-US" sz="2500">
                <a:solidFill>
                  <a:schemeClr val="bg1">
                    <a:lumMod val="25000"/>
                  </a:schemeClr>
                </a:solidFill>
              </a:rPr>
              <a:t>.........</a:t>
            </a:r>
          </a:p>
        </p:txBody>
      </p:sp>
      <p:pic>
        <p:nvPicPr>
          <p:cNvPr id="3" name="Picture 2">
            <a:extLst>
              <a:ext uri="{FF2B5EF4-FFF2-40B4-BE49-F238E27FC236}">
                <a16:creationId xmlns:a16="http://schemas.microsoft.com/office/drawing/2014/main" id="{F0A4053D-1712-45FD-94AB-274753891A69}"/>
              </a:ext>
            </a:extLst>
          </p:cNvPr>
          <p:cNvPicPr>
            <a:picLocks noChangeAspect="1"/>
          </p:cNvPicPr>
          <p:nvPr/>
        </p:nvPicPr>
        <p:blipFill>
          <a:blip r:embed="rId3"/>
          <a:stretch>
            <a:fillRect/>
          </a:stretch>
        </p:blipFill>
        <p:spPr>
          <a:xfrm>
            <a:off x="5151319" y="1413559"/>
            <a:ext cx="6616138" cy="4241114"/>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622704"/>
            <a:ext cx="56170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73967" cy="88066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CDC8FA64-5195-4019-B130-9CD151596C8B}"/>
              </a:ext>
            </a:extLst>
          </p:cNvPr>
          <p:cNvPicPr>
            <a:picLocks noChangeAspect="1"/>
          </p:cNvPicPr>
          <p:nvPr/>
        </p:nvPicPr>
        <p:blipFill>
          <a:blip r:embed="rId3"/>
          <a:stretch>
            <a:fillRect/>
          </a:stretch>
        </p:blipFill>
        <p:spPr>
          <a:xfrm>
            <a:off x="2398492" y="1456996"/>
            <a:ext cx="8212749" cy="43801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thức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kê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01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03 |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8999" y="81641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Minh hoạ giao diện ‘Khách hàng’</a:t>
            </a: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7" name="Picture 16">
            <a:extLst>
              <a:ext uri="{FF2B5EF4-FFF2-40B4-BE49-F238E27FC236}">
                <a16:creationId xmlns:a16="http://schemas.microsoft.com/office/drawing/2014/main" id="{6FCA666C-BB56-494F-8BD0-88FFBB15D173}"/>
              </a:ext>
            </a:extLst>
          </p:cNvPr>
          <p:cNvPicPr>
            <a:picLocks noChangeAspect="1"/>
          </p:cNvPicPr>
          <p:nvPr/>
        </p:nvPicPr>
        <p:blipFill>
          <a:blip r:embed="rId3"/>
          <a:stretch>
            <a:fillRect/>
          </a:stretch>
        </p:blipFill>
        <p:spPr>
          <a:xfrm>
            <a:off x="618127" y="654812"/>
            <a:ext cx="10955741" cy="4014406"/>
          </a:xfrm>
          <a:prstGeom prst="rect">
            <a:avLst/>
          </a:prstGeom>
        </p:spPr>
      </p:pic>
      <p:pic>
        <p:nvPicPr>
          <p:cNvPr id="19" name="Picture 18">
            <a:extLst>
              <a:ext uri="{FF2B5EF4-FFF2-40B4-BE49-F238E27FC236}">
                <a16:creationId xmlns:a16="http://schemas.microsoft.com/office/drawing/2014/main" id="{18549B20-D938-46D1-8C86-A03E6FD56198}"/>
              </a:ext>
            </a:extLst>
          </p:cNvPr>
          <p:cNvPicPr>
            <a:picLocks noChangeAspect="1"/>
          </p:cNvPicPr>
          <p:nvPr/>
        </p:nvPicPr>
        <p:blipFill rotWithShape="1">
          <a:blip r:embed="rId4"/>
          <a:srcRect r="1661"/>
          <a:stretch/>
        </p:blipFill>
        <p:spPr>
          <a:xfrm>
            <a:off x="618127" y="4688529"/>
            <a:ext cx="10955741" cy="2086336"/>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5" name="Picture 14">
            <a:extLst>
              <a:ext uri="{FF2B5EF4-FFF2-40B4-BE49-F238E27FC236}">
                <a16:creationId xmlns:a16="http://schemas.microsoft.com/office/drawing/2014/main" id="{3ECEC8C1-D327-43F0-8CD5-B8036E88E9E9}"/>
              </a:ext>
            </a:extLst>
          </p:cNvPr>
          <p:cNvPicPr>
            <a:picLocks noChangeAspect="1"/>
          </p:cNvPicPr>
          <p:nvPr/>
        </p:nvPicPr>
        <p:blipFill>
          <a:blip r:embed="rId3"/>
          <a:stretch>
            <a:fillRect/>
          </a:stretch>
        </p:blipFill>
        <p:spPr>
          <a:xfrm>
            <a:off x="485086" y="1506682"/>
            <a:ext cx="11221827" cy="5210602"/>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3" name="Picture 2">
            <a:extLst>
              <a:ext uri="{FF2B5EF4-FFF2-40B4-BE49-F238E27FC236}">
                <a16:creationId xmlns:a16="http://schemas.microsoft.com/office/drawing/2014/main" id="{D4B9F284-6747-495D-8976-3A6C3F8C9B03}"/>
              </a:ext>
            </a:extLst>
          </p:cNvPr>
          <p:cNvPicPr>
            <a:picLocks noChangeAspect="1"/>
          </p:cNvPicPr>
          <p:nvPr/>
        </p:nvPicPr>
        <p:blipFill>
          <a:blip r:embed="rId3"/>
          <a:stretch>
            <a:fillRect/>
          </a:stretch>
        </p:blipFill>
        <p:spPr>
          <a:xfrm>
            <a:off x="478741" y="636814"/>
            <a:ext cx="11267368" cy="5600700"/>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ü"/>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ü"/>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ü"/>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Nguồn dữ liệu ch</a:t>
            </a:r>
            <a:r>
              <a:rPr lang="vi-VN" sz="2500"/>
              <a:t>ưa</a:t>
            </a:r>
            <a:r>
              <a:rPr lang="en-US" sz="2500"/>
              <a:t> đ</a:t>
            </a:r>
            <a:r>
              <a:rPr lang="vi-VN" sz="2500"/>
              <a:t>ượ</a:t>
            </a:r>
            <a:r>
              <a:rPr lang="en-US" sz="2500"/>
              <a:t>c đa dạng</a:t>
            </a:r>
          </a:p>
          <a:p>
            <a:pPr marL="342900" lvl="0" indent="-342900" algn="l" rtl="0">
              <a:spcBef>
                <a:spcPts val="0"/>
              </a:spcBef>
              <a:spcAft>
                <a:spcPts val="0"/>
              </a:spcAft>
              <a:buFont typeface="Wingdings" panose="05000000000000000000" pitchFamily="2" charset="2"/>
              <a:buChar char="ü"/>
            </a:pPr>
            <a:r>
              <a:rPr lang="en-US" sz="2500"/>
              <a:t>Nhân viên chức năng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ü"/>
            </a:pPr>
            <a:r>
              <a:rPr lang="en-US" sz="2500"/>
              <a:t>Giao diện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02733"/>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ü"/>
            </a:pPr>
            <a:r>
              <a:rPr lang="en-US" sz="2500"/>
              <a:t> Mở rộng và phát triển thêm nhiều chức năng cho nhân viên.</a:t>
            </a:r>
          </a:p>
          <a:p>
            <a:pPr marL="342900" lvl="0" indent="-342900" algn="l" rtl="0">
              <a:spcBef>
                <a:spcPts val="0"/>
              </a:spcBef>
              <a:spcAft>
                <a:spcPts val="0"/>
              </a:spcAft>
              <a:buFont typeface="Wingdings" panose="05000000000000000000" pitchFamily="2" charset="2"/>
              <a:buChar char="ü"/>
            </a:pPr>
            <a:r>
              <a:rPr lang="vi-VN" sz="2500"/>
              <a:t> Tích hợp máy học trong gợi ý vé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ü"/>
            </a:pPr>
            <a:r>
              <a:rPr lang="en-US" sz="2500"/>
              <a:t> 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Dem</a:t>
            </a:r>
            <a:r>
              <a:rPr lang="en-US"/>
              <a:t>o</a:t>
            </a:r>
            <a:r>
              <a:rPr lang="en"/>
              <a:t> a</a:t>
            </a:r>
            <a:r>
              <a:rPr lang="en-US"/>
              <a:t>d</a:t>
            </a:r>
            <a:r>
              <a:rPr lang="en"/>
              <a:t>min</a:t>
            </a:r>
            <a:endParaRPr/>
          </a:p>
        </p:txBody>
      </p:sp>
      <p:sp>
        <p:nvSpPr>
          <p:cNvPr id="793" name="Google Shape;793;p34"/>
          <p:cNvSpPr txBox="1">
            <a:spLocks noGrp="1"/>
          </p:cNvSpPr>
          <p:nvPr>
            <p:ph type="subTitle" idx="6"/>
          </p:nvPr>
        </p:nvSpPr>
        <p:spPr>
          <a:xfrm>
            <a:off x="8150124" y="420043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a:t>
            </a:r>
            <a:r>
              <a:rPr lang="en-US"/>
              <a:t>ết thức</a:t>
            </a:r>
            <a:endParaRPr/>
          </a:p>
        </p:txBody>
      </p:sp>
      <p:sp>
        <p:nvSpPr>
          <p:cNvPr id="787" name="Google Shape;787;p34"/>
          <p:cNvSpPr txBox="1">
            <a:spLocks noGrp="1"/>
          </p:cNvSpPr>
          <p:nvPr>
            <p:ph type="subTitle" idx="2"/>
          </p:nvPr>
        </p:nvSpPr>
        <p:spPr>
          <a:xfrm>
            <a:off x="1014275" y="421665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Dem</a:t>
            </a:r>
            <a:r>
              <a:rPr lang="en-US"/>
              <a:t>o nhân viên</a:t>
            </a:r>
            <a:endParaRPr/>
          </a:p>
        </p:txBody>
      </p:sp>
      <p:sp>
        <p:nvSpPr>
          <p:cNvPr id="789" name="Google Shape;789;p34"/>
          <p:cNvSpPr txBox="1">
            <a:spLocks noGrp="1"/>
          </p:cNvSpPr>
          <p:nvPr>
            <p:ph type="subTitle" idx="3"/>
          </p:nvPr>
        </p:nvSpPr>
        <p:spPr>
          <a:xfrm>
            <a:off x="8150124" y="214022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Ch</a:t>
            </a:r>
            <a:r>
              <a:rPr lang="en-US"/>
              <a:t>ọn màu, thêm vào giỏ hàng</a:t>
            </a:r>
            <a:endParaRPr/>
          </a:p>
        </p:txBody>
      </p:sp>
      <p:sp>
        <p:nvSpPr>
          <p:cNvPr id="791" name="Google Shape;791;p34"/>
          <p:cNvSpPr txBox="1">
            <a:spLocks noGrp="1"/>
          </p:cNvSpPr>
          <p:nvPr>
            <p:ph type="subTitle" idx="4"/>
          </p:nvPr>
        </p:nvSpPr>
        <p:spPr>
          <a:xfrm>
            <a:off x="4601473" y="214719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a:t>
            </a:r>
            <a:endParaRPr/>
          </a:p>
        </p:txBody>
      </p:sp>
      <p:sp>
        <p:nvSpPr>
          <p:cNvPr id="785" name="Google Shape;785;p34"/>
          <p:cNvSpPr txBox="1">
            <a:spLocks noGrp="1"/>
          </p:cNvSpPr>
          <p:nvPr>
            <p:ph type="subTitle" idx="1"/>
          </p:nvPr>
        </p:nvSpPr>
        <p:spPr>
          <a:xfrm>
            <a:off x="1014275" y="214719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318456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Xem lịch sử đ</a:t>
            </a:r>
            <a:r>
              <a:rPr lang="vi-VN"/>
              <a:t>ơn</a:t>
            </a:r>
            <a:r>
              <a:rPr lang="en-US"/>
              <a:t> hàng</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31788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Đặt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320594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 khách hàng</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53092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58218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54319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89552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92717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51540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52489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9000" y="2454442"/>
            <a:ext cx="7794000"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ü"/>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lvl="0" indent="-342900" algn="just" rtl="0">
              <a:spcBef>
                <a:spcPts val="0"/>
              </a:spcBef>
              <a:spcAft>
                <a:spcPts val="0"/>
              </a:spcAft>
              <a:buFont typeface="Wingdings" panose="05000000000000000000" pitchFamily="2" charset="2"/>
              <a:buChar char="ü"/>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a:t>
            </a:r>
            <a:r>
              <a:rPr lang="en-US" sz="2500" err="1"/>
              <a:t>cao</a:t>
            </a:r>
            <a:endParaRPr lang="en-US" sz="2500"/>
          </a:p>
          <a:p>
            <a:pPr marL="342900" lvl="0" indent="-342900" algn="just" rtl="0">
              <a:spcBef>
                <a:spcPts val="0"/>
              </a:spcBef>
              <a:spcAft>
                <a:spcPts val="0"/>
              </a:spcAft>
              <a:buFont typeface="Wingdings" panose="05000000000000000000" pitchFamily="2" charset="2"/>
              <a:buChar char="ü"/>
            </a:pPr>
            <a:r>
              <a:rPr lang="en-US" sz="2500" err="1"/>
              <a:t>Cách</a:t>
            </a:r>
            <a:r>
              <a:rPr lang="en-US" sz="2500"/>
              <a:t>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ü"/>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ü"/>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ü"/>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1809</Words>
  <Application>Microsoft Office PowerPoint</Application>
  <PresentationFormat>Widescreen</PresentationFormat>
  <Paragraphs>238</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 Medium</vt:lpstr>
      <vt:lpstr>Aldrich</vt:lpstr>
      <vt:lpstr>Roboto</vt:lpstr>
      <vt:lpstr>Calibri</vt:lpstr>
      <vt:lpstr>Abril Fatface</vt:lpstr>
      <vt:lpstr>Arial</vt:lpstr>
      <vt:lpstr>Wingdings</vt:lpstr>
      <vt:lpstr>Times New Roman</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thức hiện</vt:lpstr>
      <vt:lpstr>Minh hoạ giao diện trang chủ  ‘KHÁCH HÀNG’</vt:lpstr>
      <vt:lpstr>Minh hoạ giao diện ‘Khách hàng’</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27</cp:revision>
  <dcterms:modified xsi:type="dcterms:W3CDTF">2022-11-12T10:29:57Z</dcterms:modified>
</cp:coreProperties>
</file>