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3"/>
  </p:notesMasterIdLst>
  <p:sldIdLst>
    <p:sldId id="256" r:id="rId2"/>
    <p:sldId id="258" r:id="rId3"/>
    <p:sldId id="259" r:id="rId4"/>
    <p:sldId id="260" r:id="rId5"/>
    <p:sldId id="261" r:id="rId6"/>
    <p:sldId id="278" r:id="rId7"/>
    <p:sldId id="279" r:id="rId8"/>
    <p:sldId id="262" r:id="rId9"/>
    <p:sldId id="263" r:id="rId10"/>
    <p:sldId id="264" r:id="rId11"/>
    <p:sldId id="265" r:id="rId12"/>
    <p:sldId id="280" r:id="rId13"/>
    <p:sldId id="266" r:id="rId14"/>
    <p:sldId id="281" r:id="rId15"/>
    <p:sldId id="282" r:id="rId16"/>
    <p:sldId id="283" r:id="rId17"/>
    <p:sldId id="272" r:id="rId18"/>
    <p:sldId id="271" r:id="rId19"/>
    <p:sldId id="273" r:id="rId20"/>
    <p:sldId id="284" r:id="rId21"/>
    <p:sldId id="285" r:id="rId22"/>
    <p:sldId id="286" r:id="rId23"/>
    <p:sldId id="287" r:id="rId24"/>
    <p:sldId id="288" r:id="rId25"/>
    <p:sldId id="289" r:id="rId26"/>
    <p:sldId id="290" r:id="rId27"/>
    <p:sldId id="291" r:id="rId28"/>
    <p:sldId id="292" r:id="rId29"/>
    <p:sldId id="293" r:id="rId30"/>
    <p:sldId id="268" r:id="rId31"/>
    <p:sldId id="274" r:id="rId32"/>
  </p:sldIdLst>
  <p:sldSz cx="12192000" cy="6858000"/>
  <p:notesSz cx="6858000" cy="9144000"/>
  <p:embeddedFontLst>
    <p:embeddedFont>
      <p:font typeface="Abril Fatface" panose="020B0604020202020204" charset="0"/>
      <p:regular r:id="rId34"/>
    </p:embeddedFon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20" autoAdjust="0"/>
  </p:normalViewPr>
  <p:slideViewPr>
    <p:cSldViewPr snapToGrid="0">
      <p:cViewPr varScale="1">
        <p:scale>
          <a:sx n="59" d="100"/>
          <a:sy n="59" d="100"/>
        </p:scale>
        <p:origin x="158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5275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0221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extLst>
      <p:ext uri="{BB962C8B-B14F-4D97-AF65-F5344CB8AC3E}">
        <p14:creationId xmlns:p14="http://schemas.microsoft.com/office/powerpoint/2010/main" val="211491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13595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08548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8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149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5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68840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2304892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140318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65086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6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Mua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thống</a:t>
            </a:r>
            <a:r>
              <a:rPr lang="en-US" sz="1800">
                <a:effectLst/>
                <a:latin typeface="Times New Roman" panose="02020603050405020304" pitchFamily="18" charset="0"/>
                <a:ea typeface="Calibri" panose="020F0502020204030204" pitchFamily="34" charset="0"/>
              </a:rPr>
              <a:t>: Khi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muốn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thoại</a:t>
            </a:r>
            <a:r>
              <a:rPr lang="en-US" sz="1800">
                <a:effectLst/>
                <a:latin typeface="Times New Roman" panose="02020603050405020304" pitchFamily="18" charset="0"/>
                <a:ea typeface="Calibri" panose="020F0502020204030204" pitchFamily="34" charset="0"/>
              </a:rPr>
              <a:t>, laptop…. </a:t>
            </a:r>
            <a:r>
              <a:rPr lang="en-US" sz="1800" err="1">
                <a:effectLst/>
                <a:latin typeface="Times New Roman" panose="02020603050405020304" pitchFamily="18" charset="0"/>
                <a:ea typeface="Calibri" panose="020F0502020204030204" pitchFamily="34" charset="0"/>
              </a:rPr>
              <a:t>Thì</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tiếp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phù</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bận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rộn</a:t>
            </a:r>
            <a:r>
              <a:rPr lang="en-US" sz="1800">
                <a:effectLst/>
                <a:latin typeface="Times New Roman" panose="02020603050405020304" pitchFamily="18" charset="0"/>
                <a:ea typeface="Calibri" panose="020F0502020204030204" pitchFamily="34" charset="0"/>
              </a:rPr>
              <a:t>. </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Hiệu quả làm việc ch</a:t>
            </a:r>
            <a:r>
              <a:rPr lang="vi-VN" sz="1800">
                <a:effectLst/>
                <a:latin typeface="Times New Roman" panose="02020603050405020304" pitchFamily="18" charset="0"/>
                <a:ea typeface="Calibri" panose="020F0502020204030204" pitchFamily="34" charset="0"/>
              </a:rPr>
              <a:t>ưa</a:t>
            </a:r>
            <a:r>
              <a:rPr lang="en-US" sz="1800">
                <a:effectLst/>
                <a:latin typeface="Times New Roman" panose="02020603050405020304" pitchFamily="18" charset="0"/>
                <a:ea typeface="Calibri" panose="020F0502020204030204" pitchFamily="34" charset="0"/>
              </a:rPr>
              <a:t> cao: khả năng tiếp cận của sản phẩm tới khách hàng còn hạn chế</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t>Cách quản lý của chủ cửa hàng ch</a:t>
            </a:r>
            <a:r>
              <a:rPr lang="vi-VN" sz="1800"/>
              <a:t>ưa</a:t>
            </a:r>
            <a:r>
              <a:rPr lang="en-US" sz="1800"/>
              <a:t> thật sự hiệu quả</a:t>
            </a:r>
            <a:r>
              <a:rPr lang="en-US" sz="1800">
                <a:effectLst/>
                <a:latin typeface="Times New Roman" panose="02020603050405020304" pitchFamily="18" charset="0"/>
                <a:ea typeface="Calibri" panose="020F0502020204030204" pitchFamily="34" charset="0"/>
              </a:rPr>
              <a:t>: khó </a:t>
            </a:r>
            <a:r>
              <a:rPr lang="en-US" sz="1800" err="1">
                <a:effectLst/>
                <a:latin typeface="Times New Roman" panose="02020603050405020304" pitchFamily="18" charset="0"/>
                <a:ea typeface="Calibri" panose="020F0502020204030204" pitchFamily="34" charset="0"/>
              </a:rPr>
              <a:t>quản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doanh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trữ</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giấy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lạc</a:t>
            </a:r>
            <a:r>
              <a:rPr lang="en-US" sz="1800">
                <a:effectLst/>
                <a:latin typeface="Times New Roman" panose="02020603050405020304" pitchFamily="18"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a:t>Những đặt điểm của kinh doanh theo cách truyền thống:</a:t>
            </a:r>
          </a:p>
          <a:p>
            <a:pPr marL="457200" lvl="1" indent="0" algn="l" rtl="0">
              <a:spcBef>
                <a:spcPts val="0"/>
              </a:spcBef>
              <a:spcAft>
                <a:spcPts val="0"/>
              </a:spcAft>
              <a:buFontTx/>
              <a:buNone/>
            </a:pPr>
            <a:r>
              <a:rPr lang="en-US"/>
              <a:t>+ Nhiều vốn</a:t>
            </a:r>
          </a:p>
          <a:p>
            <a:pPr marL="457200" lvl="1" indent="0" algn="l" rtl="0">
              <a:spcBef>
                <a:spcPts val="0"/>
              </a:spcBef>
              <a:spcAft>
                <a:spcPts val="0"/>
              </a:spcAft>
              <a:buFontTx/>
              <a:buNone/>
            </a:pPr>
            <a:r>
              <a:rPr lang="en-US"/>
              <a:t>+ Bị giới hạn về không gian</a:t>
            </a:r>
          </a:p>
          <a:p>
            <a:pPr marL="457200" lvl="1" indent="0" algn="l" rtl="0">
              <a:spcBef>
                <a:spcPts val="0"/>
              </a:spcBef>
              <a:spcAft>
                <a:spcPts val="0"/>
              </a:spcAft>
              <a:buFontTx/>
              <a:buNone/>
            </a:pPr>
            <a:r>
              <a:rPr lang="en-US"/>
              <a:t>+ Bị giới hạn về thời gian vào buổi tối những ngày nghĩ, ngày đống cửa</a:t>
            </a:r>
          </a:p>
          <a:p>
            <a:pPr marL="457200" lvl="1" indent="0" algn="l" rtl="0">
              <a:spcBef>
                <a:spcPts val="0"/>
              </a:spcBef>
              <a:spcAft>
                <a:spcPts val="0"/>
              </a:spcAft>
              <a:buFontTx/>
              <a:buNone/>
            </a:pPr>
            <a:r>
              <a:rPr lang="en-US"/>
              <a:t>+ Tiếp cận khách hàng lâu</a:t>
            </a:r>
          </a:p>
          <a:p>
            <a:pPr marL="457200" lvl="1" indent="0" algn="l" rtl="0">
              <a:spcBef>
                <a:spcPts val="0"/>
              </a:spcBef>
              <a:spcAft>
                <a:spcPts val="0"/>
              </a:spcAft>
              <a:buFontTx/>
              <a:buNone/>
            </a:pPr>
            <a:r>
              <a:rPr lang="en-US"/>
              <a:t>+ Đo đếm kết quả trong thời gian dài</a:t>
            </a:r>
          </a:p>
          <a:p>
            <a:pPr marL="457200" lvl="1" indent="0" algn="l" rtl="0">
              <a:spcBef>
                <a:spcPts val="0"/>
              </a:spcBef>
              <a:spcAft>
                <a:spcPts val="0"/>
              </a:spcAft>
              <a:buFontTx/>
              <a:buNone/>
            </a:pPr>
            <a:r>
              <a:rPr lang="en-US"/>
              <a:t>+ Cần nhiều nhân lực để vận hành</a:t>
            </a:r>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61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Xây dựng website cung cấp đầy đủ các tiện ích cho người dùng trong việc tìm các thiết bị điện tử, đặt hàng và giới thiệu rộng rãi các mặt hàng đến người tiêu dùng một cách nhanh chóng, hiệu quả, đảm bảo chính xác, tiện lợi và dễ dàng sử dụng cho khách hàng, thuận tiện cho việc bán và mua hàng. Với những mục tiêu chính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đặt ra như là</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Thay vì người mua đến trực tiếp của hàng để lựa sản phẩm thì với website này, họ có thể lên mạng để xem thông tin sản phẩm mọi lúc mọi nơi và có thể đặt hàng. Giúp của hàng tiếp cận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nhiều khách hàng.</a:t>
            </a: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Và quản lý cửa hàng một cách tiện lợi giảm bớt chi phí vận hành và gia tăng doanh thu. Mở rộng và nâng cao chất lượng dịch vụ.</a:t>
            </a:r>
          </a:p>
          <a:p>
            <a:pPr marL="285750" marR="0" indent="-285750" algn="just">
              <a:lnSpc>
                <a:spcPct val="115000"/>
              </a:lnSpc>
              <a:spcBef>
                <a:spcPts val="0"/>
              </a:spcBef>
              <a:spcAft>
                <a:spcPts val="800"/>
              </a:spcAft>
              <a:buFontTx/>
              <a:buChar cha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33331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1"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f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438400" y="1475874"/>
            <a:ext cx="7488292" cy="3013438"/>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000" b="0"/>
              <a:t>NI</a:t>
            </a:r>
            <a:r>
              <a:rPr lang="en-US" sz="4000" b="0"/>
              <a:t>Ê</a:t>
            </a:r>
            <a:r>
              <a:rPr lang="en" sz="4000" b="0"/>
              <a:t>N LU</a:t>
            </a:r>
            <a:r>
              <a:rPr lang="en-US" sz="4000" b="0"/>
              <a:t>ẬN - CNTT</a:t>
            </a:r>
            <a:r>
              <a:rPr lang="en" sz="4000" b="0"/>
              <a:t> </a:t>
            </a:r>
            <a:br>
              <a:rPr lang="en" sz="4000" b="0"/>
            </a:br>
            <a:r>
              <a:rPr lang="en-US" sz="4500"/>
              <a:t>ĐỀ TÀI: WEBSITE TH</a:t>
            </a:r>
            <a:r>
              <a:rPr lang="vi-VN" sz="4500"/>
              <a:t>ƯƠN</a:t>
            </a:r>
            <a:r>
              <a:rPr lang="en-US" sz="4500"/>
              <a:t>G MẠI ĐIỆN T</a:t>
            </a:r>
            <a:r>
              <a:rPr lang="vi-VN" sz="4500"/>
              <a:t>Ử</a:t>
            </a:r>
            <a:r>
              <a:rPr lang="en-US" sz="4500"/>
              <a:t> KINH DOANH THIẾT BỊ ĐIỆN T</a:t>
            </a:r>
            <a:r>
              <a:rPr lang="vi-VN" sz="4500"/>
              <a:t>Ử</a:t>
            </a:r>
            <a:endParaRPr sz="4500"/>
          </a:p>
        </p:txBody>
      </p:sp>
      <p:sp>
        <p:nvSpPr>
          <p:cNvPr id="641" name="Google Shape;641;p22"/>
          <p:cNvSpPr txBox="1">
            <a:spLocks noGrp="1"/>
          </p:cNvSpPr>
          <p:nvPr>
            <p:ph type="subTitle" idx="1"/>
          </p:nvPr>
        </p:nvSpPr>
        <p:spPr>
          <a:xfrm>
            <a:off x="827276" y="4397195"/>
            <a:ext cx="3488050" cy="708331"/>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Gi</a:t>
            </a:r>
            <a:r>
              <a:rPr lang="en-US" err="1"/>
              <a:t>áo</a:t>
            </a:r>
            <a:r>
              <a:rPr lang="en-US"/>
              <a:t> </a:t>
            </a:r>
            <a:r>
              <a:rPr lang="en-US" err="1"/>
              <a:t>viên</a:t>
            </a:r>
            <a:r>
              <a:rPr lang="en-US"/>
              <a:t> h</a:t>
            </a:r>
            <a:r>
              <a:rPr lang="vi-VN" err="1"/>
              <a:t>ướng</a:t>
            </a:r>
            <a:r>
              <a:rPr lang="en-US"/>
              <a:t> </a:t>
            </a:r>
            <a:r>
              <a:rPr lang="en-US" err="1"/>
              <a:t>dẫn</a:t>
            </a:r>
            <a:r>
              <a:rPr lang="en-US"/>
              <a:t>:</a:t>
            </a:r>
          </a:p>
          <a:p>
            <a:pPr marL="0" lvl="0" indent="0" algn="ctr" rtl="0">
              <a:spcBef>
                <a:spcPts val="0"/>
              </a:spcBef>
              <a:spcAft>
                <a:spcPts val="0"/>
              </a:spcAft>
              <a:buNone/>
            </a:pPr>
            <a:r>
              <a:rPr lang="en-US" err="1"/>
              <a:t>TS.Thái</a:t>
            </a:r>
            <a:r>
              <a:rPr lang="en-US"/>
              <a:t> Minh </a:t>
            </a:r>
            <a:r>
              <a:rPr lang="en-US" err="1"/>
              <a:t>Tuấn</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641;p22">
            <a:extLst>
              <a:ext uri="{FF2B5EF4-FFF2-40B4-BE49-F238E27FC236}">
                <a16:creationId xmlns:a16="http://schemas.microsoft.com/office/drawing/2014/main" id="{DFADFC73-4780-47F9-A1CC-81CCEA8DF4B4}"/>
              </a:ext>
            </a:extLst>
          </p:cNvPr>
          <p:cNvSpPr txBox="1">
            <a:spLocks/>
          </p:cNvSpPr>
          <p:nvPr/>
        </p:nvSpPr>
        <p:spPr>
          <a:xfrm>
            <a:off x="6806345" y="4235010"/>
            <a:ext cx="3488050" cy="931470"/>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None/>
              <a:defRPr sz="1800" b="0" i="0" u="none" strike="noStrike" cap="none">
                <a:solidFill>
                  <a:schemeClr val="dk2"/>
                </a:solidFill>
                <a:latin typeface="Roboto Medium"/>
                <a:ea typeface="Roboto Medium"/>
                <a:cs typeface="Roboto Medium"/>
                <a:sym typeface="Roboto Medium"/>
              </a:defRPr>
            </a:lvl1pPr>
            <a:lvl2pPr marL="914400" marR="0" lvl="1"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9pPr>
          </a:lstStyle>
          <a:p>
            <a:pPr marL="0" indent="0" algn="ctr"/>
            <a:r>
              <a:rPr lang="en-US" err="1"/>
              <a:t>Sinh</a:t>
            </a:r>
            <a:r>
              <a:rPr lang="en-US"/>
              <a:t> </a:t>
            </a:r>
            <a:r>
              <a:rPr lang="en-US" err="1"/>
              <a:t>viên</a:t>
            </a:r>
            <a:r>
              <a:rPr lang="en-US"/>
              <a:t> </a:t>
            </a:r>
            <a:r>
              <a:rPr lang="en-US" err="1"/>
              <a:t>thực</a:t>
            </a:r>
            <a:r>
              <a:rPr lang="en-US"/>
              <a:t> </a:t>
            </a:r>
            <a:r>
              <a:rPr lang="en-US" err="1"/>
              <a:t>hiện</a:t>
            </a:r>
            <a:r>
              <a:rPr lang="en-US"/>
              <a:t>:</a:t>
            </a:r>
          </a:p>
          <a:p>
            <a:pPr marL="0" indent="0" algn="ctr"/>
            <a:r>
              <a:rPr lang="en-US"/>
              <a:t>Lê </a:t>
            </a:r>
            <a:r>
              <a:rPr lang="en-US" err="1"/>
              <a:t>Diểm</a:t>
            </a:r>
            <a:r>
              <a:rPr lang="en-US"/>
              <a:t> Trinh</a:t>
            </a:r>
          </a:p>
          <a:p>
            <a:pPr marL="0" indent="0" algn="ctr"/>
            <a:r>
              <a:rPr lang="en-US"/>
              <a:t>MSSV: B1910319</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43691" y="1993534"/>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4. CÁC CHỨC NĂNG CHÍNH VÀ GIAO DIỆN MINH HOẠ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93079" y="786167"/>
            <a:ext cx="5577100"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‘Khách hàng’</a:t>
            </a:r>
            <a:endParaRPr sz="5700"/>
          </a:p>
        </p:txBody>
      </p:sp>
      <p:sp>
        <p:nvSpPr>
          <p:cNvPr id="731" name="Google Shape;731;p31"/>
          <p:cNvSpPr/>
          <p:nvPr/>
        </p:nvSpPr>
        <p:spPr>
          <a:xfrm rot="-459229">
            <a:off x="3525755" y="3095574"/>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3602309" y="3033639"/>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3165359" y="4125340"/>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81419E08-C844-45DA-90C2-415946AC5AC6}"/>
              </a:ext>
            </a:extLst>
          </p:cNvPr>
          <p:cNvPicPr>
            <a:picLocks noChangeAspect="1"/>
          </p:cNvPicPr>
          <p:nvPr/>
        </p:nvPicPr>
        <p:blipFill>
          <a:blip r:embed="rId3"/>
          <a:stretch>
            <a:fillRect/>
          </a:stretch>
        </p:blipFill>
        <p:spPr>
          <a:xfrm>
            <a:off x="4893240" y="1175912"/>
            <a:ext cx="6608605" cy="50991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‘Khách hàng’</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Đánh giá sản phẩm</a:t>
            </a:r>
          </a:p>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sản phẩm yêu thích: </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Thêm sản phẩm yêu thích</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Xoá sản phẩm yêu thích</a:t>
            </a:r>
          </a:p>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sản phẩm:</a:t>
            </a:r>
          </a:p>
          <a:p>
            <a:pPr marL="800100" lvl="1" indent="-342900" algn="just">
              <a:spcBef>
                <a:spcPts val="0"/>
              </a:spcBef>
              <a:buClr>
                <a:srgbClr val="000000"/>
              </a:buClr>
              <a:buSzPts val="1100"/>
              <a:buFont typeface="Arial" panose="020B0604020202020204" pitchFamily="34" charset="0"/>
              <a:buChar char="•"/>
            </a:pPr>
            <a:r>
              <a:rPr lang="en-US" sz="2000">
                <a:solidFill>
                  <a:schemeClr val="tx1"/>
                </a:solidFill>
                <a:effectLst/>
              </a:rPr>
              <a:t>Đặt câu hỏi, bình luận về sản phẩm</a:t>
            </a:r>
          </a:p>
          <a:p>
            <a:pPr marL="800100" lvl="1" indent="-342900" algn="just">
              <a:spcBef>
                <a:spcPts val="0"/>
              </a:spcBef>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sản phẩm : </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tên, khoản giá, danh mục, cấu hình sản phẩm,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g hiệu, loại sản phẩm …..</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6248401" y="1622704"/>
            <a:ext cx="53122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342900" indent="-342900" algn="just">
              <a:buFont typeface="Wingdings" panose="05000000000000000000" pitchFamily="2" charset="2"/>
              <a:buChar char="q"/>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giỏ hàng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a:t>
            </a:r>
          </a:p>
          <a:p>
            <a:pPr marL="800100" marR="0" indent="-342900" algn="just" rtl="0">
              <a:spcBef>
                <a:spcPts val="0"/>
              </a:spcBef>
              <a:spcAft>
                <a:spcPts val="0"/>
              </a:spcAf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Thêm sản phẩm vào giỏ hàng</a:t>
            </a:r>
            <a:endParaRPr lang="en-US" sz="2000">
              <a:effectLst/>
            </a:endParaRPr>
          </a:p>
          <a:p>
            <a:pPr marL="800100" indent="-342900" algn="jus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Xoá sản phẩm khỏi giỏ hàng: xoá theo mã, xoá tất cả sản phẩm</a:t>
            </a:r>
            <a:endParaRPr lang="en-US" sz="2000">
              <a:effectLst/>
            </a:endParaRPr>
          </a:p>
          <a:p>
            <a:pPr marL="800100" marR="0" indent="-342900" algn="just" rtl="0">
              <a:spcBef>
                <a:spcPts val="0"/>
              </a:spcBef>
              <a:spcAft>
                <a:spcPts val="0"/>
              </a:spcAf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Cập nhật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sản phẩm trong giỏ</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Đặt hàng</a:t>
            </a:r>
          </a:p>
          <a:p>
            <a:pPr marL="342900" indent="-342900" algn="just">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lịch sử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800100" marR="0" indent="-342900" algn="just" rtl="0">
              <a:spcBef>
                <a:spcPts val="0"/>
              </a:spcBef>
              <a:spcAft>
                <a:spcPts val="0"/>
              </a:spcAf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Xem chi tiết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Xem thông tin bảo hành</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Xác nhận đã nhận hàng</a:t>
            </a:r>
          </a:p>
        </p:txBody>
      </p:sp>
    </p:spTree>
    <p:extLst>
      <p:ext uri="{BB962C8B-B14F-4D97-AF65-F5344CB8AC3E}">
        <p14:creationId xmlns:p14="http://schemas.microsoft.com/office/powerpoint/2010/main" val="324054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2"/>
          <p:cNvSpPr txBox="1">
            <a:spLocks noGrp="1"/>
          </p:cNvSpPr>
          <p:nvPr>
            <p:ph type="title"/>
          </p:nvPr>
        </p:nvSpPr>
        <p:spPr>
          <a:xfrm>
            <a:off x="1368266" y="2186327"/>
            <a:ext cx="4603770" cy="1893669"/>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en" sz="4900">
                <a:highlight>
                  <a:schemeClr val="accent2"/>
                </a:highlight>
              </a:rPr>
              <a:t>S</a:t>
            </a:r>
            <a:r>
              <a:rPr lang="vi-VN" sz="4900">
                <a:highlight>
                  <a:schemeClr val="accent2"/>
                </a:highlight>
              </a:rPr>
              <a:t>ơ</a:t>
            </a:r>
            <a:r>
              <a:rPr lang="en-US" sz="4900">
                <a:highlight>
                  <a:schemeClr val="accent2"/>
                </a:highlight>
              </a:rPr>
              <a:t> đồ usecase ‘Nhân viên’</a:t>
            </a:r>
            <a:r>
              <a:rPr lang="en" sz="4900">
                <a:highlight>
                  <a:schemeClr val="accent2"/>
                </a:highlight>
              </a:rPr>
              <a:t>.</a:t>
            </a:r>
            <a:endParaRPr sz="4900">
              <a:highlight>
                <a:schemeClr val="accent2"/>
              </a:highlight>
            </a:endParaRPr>
          </a:p>
        </p:txBody>
      </p:sp>
      <p:sp>
        <p:nvSpPr>
          <p:cNvPr id="756" name="Google Shape;756;p32"/>
          <p:cNvSpPr/>
          <p:nvPr/>
        </p:nvSpPr>
        <p:spPr>
          <a:xfrm>
            <a:off x="600850" y="234337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40204" y="612695"/>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859F5873-A70B-4F46-9C2D-BF63695A12D8}"/>
              </a:ext>
            </a:extLst>
          </p:cNvPr>
          <p:cNvPicPr>
            <a:picLocks noChangeAspect="1"/>
          </p:cNvPicPr>
          <p:nvPr/>
        </p:nvPicPr>
        <p:blipFill>
          <a:blip r:embed="rId3"/>
          <a:stretch>
            <a:fillRect/>
          </a:stretch>
        </p:blipFill>
        <p:spPr>
          <a:xfrm>
            <a:off x="5011548" y="737607"/>
            <a:ext cx="6901778" cy="50873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‘Nhân viên’</a:t>
            </a:r>
            <a:endParaRPr/>
          </a:p>
        </p:txBody>
      </p:sp>
      <p:sp>
        <p:nvSpPr>
          <p:cNvPr id="689" name="Google Shape;689;p26"/>
          <p:cNvSpPr txBox="1">
            <a:spLocks noGrp="1"/>
          </p:cNvSpPr>
          <p:nvPr>
            <p:ph type="body" idx="2"/>
          </p:nvPr>
        </p:nvSpPr>
        <p:spPr>
          <a:xfrm>
            <a:off x="1126672" y="1410436"/>
            <a:ext cx="4816929" cy="4663794"/>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 đăng xuất.</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Cập nhật thông tin cá nhân, đổi mật khẩu.</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hỏi đáp:</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Trả lời câu hỏi của khách</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câu hỏi</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bảo hành sản phẩm</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Thêm thông tin bảo hành.</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Tìm thông tin bảo hành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Xoá thông tin bảo hành theo mã.</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410434"/>
            <a:ext cx="5617028" cy="50556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thống kê:</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tổng số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cá nhân đã xử lý</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Xem tổng doanh thu.</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doanh thu cá nhân theo: ngày, tháng, năm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Tìm và xem số l</a:t>
            </a:r>
            <a:r>
              <a:rPr lang="vi-VN" sz="2000">
                <a:solidFill>
                  <a:srgbClr val="000000"/>
                </a:solidFill>
                <a:effectLst/>
                <a:latin typeface="Arial" panose="020B0604020202020204" pitchFamily="34" charset="0"/>
                <a:cs typeface="Arial" panose="020B0604020202020204" pitchFamily="34" charset="0"/>
              </a:rPr>
              <a:t>ượng</a:t>
            </a:r>
            <a:r>
              <a:rPr lang="en-US" sz="2000">
                <a:solidFill>
                  <a:srgbClr val="000000"/>
                </a:solidFill>
                <a:effectLst/>
                <a:latin typeface="Arial" panose="020B0604020202020204" pitchFamily="34" charset="0"/>
                <a:cs typeface="Arial" panose="020B0604020202020204" pitchFamily="34" charset="0"/>
              </a:rPr>
              <a:t> sản phẩm mà cá nhân bán đ</a:t>
            </a:r>
            <a:r>
              <a:rPr lang="vi-VN" sz="2000">
                <a:solidFill>
                  <a:srgbClr val="000000"/>
                </a:solidFill>
                <a:effectLst/>
                <a:latin typeface="Arial" panose="020B0604020202020204" pitchFamily="34" charset="0"/>
                <a:cs typeface="Arial" panose="020B0604020202020204" pitchFamily="34" charset="0"/>
              </a:rPr>
              <a:t>ượ</a:t>
            </a:r>
            <a:r>
              <a:rPr lang="en-US" sz="2000">
                <a:solidFill>
                  <a:srgbClr val="000000"/>
                </a:solidFill>
                <a:effectLst/>
                <a:latin typeface="Arial" panose="020B0604020202020204" pitchFamily="34" charset="0"/>
                <a:cs typeface="Arial" panose="020B0604020202020204" pitchFamily="34" charset="0"/>
              </a:rPr>
              <a:t>c theo: ngày, tháng, năm.</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buNone/>
            </a:pPr>
            <a:r>
              <a:rPr lang="en-US" sz="200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56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558349" y="1403194"/>
            <a:ext cx="3448969" cy="3645692"/>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‘Quản trị viên’</a:t>
            </a:r>
            <a:endParaRPr sz="5700"/>
          </a:p>
        </p:txBody>
      </p:sp>
      <p:sp>
        <p:nvSpPr>
          <p:cNvPr id="731" name="Google Shape;731;p31"/>
          <p:cNvSpPr/>
          <p:nvPr/>
        </p:nvSpPr>
        <p:spPr>
          <a:xfrm rot="-459229">
            <a:off x="428324" y="760311"/>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500891" y="706125"/>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704083" y="5477913"/>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11035987" y="603475"/>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2FD726B-3931-424D-B531-109718871ACC}"/>
              </a:ext>
            </a:extLst>
          </p:cNvPr>
          <p:cNvPicPr>
            <a:picLocks noChangeAspect="1"/>
          </p:cNvPicPr>
          <p:nvPr/>
        </p:nvPicPr>
        <p:blipFill>
          <a:blip r:embed="rId3"/>
          <a:stretch>
            <a:fillRect/>
          </a:stretch>
        </p:blipFill>
        <p:spPr>
          <a:xfrm>
            <a:off x="3556679" y="603475"/>
            <a:ext cx="8236754" cy="5905334"/>
          </a:xfrm>
          <a:prstGeom prst="rect">
            <a:avLst/>
          </a:prstGeom>
        </p:spPr>
      </p:pic>
    </p:spTree>
    <p:extLst>
      <p:ext uri="{BB962C8B-B14F-4D97-AF65-F5344CB8AC3E}">
        <p14:creationId xmlns:p14="http://schemas.microsoft.com/office/powerpoint/2010/main" val="398924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‘Quản trị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q"/>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 đăng xuất.</a:t>
            </a:r>
          </a:p>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thống kê</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và xem thống kê doanh thu theo: ngày, tháng, năm.</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và xem thống kê số l</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sản phẩm bán đ</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 theo: ngày, tháng, năm</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và xem thống kê doanh thu,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 của từng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nhân viên theo: ngày, tháng, năm.</a:t>
            </a:r>
            <a:endPar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57200" marR="0" indent="0" algn="just" rtl="0">
              <a:spcBef>
                <a:spcPts val="0"/>
              </a:spcBef>
              <a:spcAft>
                <a:spcPts val="0"/>
              </a:spcAft>
            </a:pPr>
            <a:endParaRPr lang="en-US" sz="2000">
              <a:solidFill>
                <a:srgbClr val="000000"/>
              </a:solidFill>
              <a:effectLst/>
              <a:latin typeface="Arial" panose="020B0604020202020204" pitchFamily="34" charset="0"/>
              <a:cs typeface="Arial" panose="020B0604020202020204" pitchFamily="34" charset="0"/>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400281"/>
            <a:ext cx="5617028" cy="50658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342900" indent="-342900" algn="just">
              <a:buFont typeface="Wingdings" panose="05000000000000000000" pitchFamily="2" charset="2"/>
              <a:buChar char="q"/>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nhân viên, th</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ươn</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g hiệu, danh mục, sản phẩm…..:</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Thê</a:t>
            </a:r>
            <a:r>
              <a:rPr lang="en-US" sz="2000">
                <a:solidFill>
                  <a:srgbClr val="000000"/>
                </a:solidFill>
                <a:latin typeface="Arial" panose="020B0604020202020204" pitchFamily="34" charset="0"/>
                <a:cs typeface="Arial" panose="020B0604020202020204" pitchFamily="34" charset="0"/>
              </a:rPr>
              <a:t>m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Xoá: xoá theo mã số, xoá tất cả</a:t>
            </a:r>
            <a:endParaRPr lang="en-US" sz="2000">
              <a:effectLst/>
            </a:endParaRPr>
          </a:p>
          <a:p>
            <a:pPr marL="342900" indent="-342900" algn="just">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hang</a:t>
            </a:r>
          </a:p>
          <a:p>
            <a:pPr lvl="1" indent="0" algn="just">
              <a:spcBef>
                <a:spcPts val="0"/>
              </a:spcBef>
              <a:buNone/>
            </a:pPr>
            <a:r>
              <a:rPr lang="en-US" sz="200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7252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104" name="Google Shape;1104;p38"/>
          <p:cNvSpPr txBox="1">
            <a:spLocks noGrp="1"/>
          </p:cNvSpPr>
          <p:nvPr>
            <p:ph type="title"/>
          </p:nvPr>
        </p:nvSpPr>
        <p:spPr>
          <a:xfrm>
            <a:off x="695704" y="1685374"/>
            <a:ext cx="1563847" cy="2033734"/>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highlight>
                  <a:schemeClr val="accent2"/>
                </a:highlight>
              </a:rPr>
              <a:t>C</a:t>
            </a:r>
            <a:r>
              <a:rPr lang="vi-VN">
                <a:highlight>
                  <a:schemeClr val="accent2"/>
                </a:highlight>
              </a:rPr>
              <a:t>ơ</a:t>
            </a:r>
            <a:r>
              <a:rPr lang="en">
                <a:highlight>
                  <a:schemeClr val="accent2"/>
                </a:highlight>
              </a:rPr>
              <a:t> s</a:t>
            </a:r>
            <a:r>
              <a:rPr lang="en-US">
                <a:highlight>
                  <a:schemeClr val="accent2"/>
                </a:highlight>
              </a:rPr>
              <a:t>ở dữ liệu</a:t>
            </a:r>
            <a:endParaRPr>
              <a:highlight>
                <a:schemeClr val="accent2"/>
              </a:highlight>
            </a:endParaRPr>
          </a:p>
        </p:txBody>
      </p:sp>
      <p:grpSp>
        <p:nvGrpSpPr>
          <p:cNvPr id="1106" name="Google Shape;1106;p38"/>
          <p:cNvGrpSpPr/>
          <p:nvPr/>
        </p:nvGrpSpPr>
        <p:grpSpPr>
          <a:xfrm>
            <a:off x="10680055" y="2115538"/>
            <a:ext cx="788140" cy="2965544"/>
            <a:chOff x="8686327" y="1939200"/>
            <a:chExt cx="788140" cy="2965544"/>
          </a:xfrm>
        </p:grpSpPr>
        <p:sp>
          <p:nvSpPr>
            <p:cNvPr id="1107" name="Google Shape;1107;p38"/>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8"/>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8"/>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8"/>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8"/>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2" name="Google Shape;1112;p38"/>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13" name="Google Shape;1113;p38"/>
          <p:cNvGrpSpPr/>
          <p:nvPr/>
        </p:nvGrpSpPr>
        <p:grpSpPr>
          <a:xfrm rot="-1479810">
            <a:off x="5604310" y="5220668"/>
            <a:ext cx="735272" cy="651165"/>
            <a:chOff x="3116097" y="-1477902"/>
            <a:chExt cx="735251" cy="651147"/>
          </a:xfrm>
        </p:grpSpPr>
        <p:sp>
          <p:nvSpPr>
            <p:cNvPr id="1114" name="Google Shape;1114;p38"/>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8"/>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8"/>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8"/>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8"/>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8"/>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8"/>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8"/>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38"/>
          <p:cNvGrpSpPr/>
          <p:nvPr/>
        </p:nvGrpSpPr>
        <p:grpSpPr>
          <a:xfrm flipH="1">
            <a:off x="695704" y="911177"/>
            <a:ext cx="679947" cy="652506"/>
            <a:chOff x="3896486" y="3679569"/>
            <a:chExt cx="792294" cy="760319"/>
          </a:xfrm>
        </p:grpSpPr>
        <p:sp>
          <p:nvSpPr>
            <p:cNvPr id="1123" name="Google Shape;1123;p3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7" name="Google Shape;1127;p38"/>
          <p:cNvSpPr/>
          <p:nvPr/>
        </p:nvSpPr>
        <p:spPr>
          <a:xfrm rot="-5400000">
            <a:off x="1547000" y="4462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1E05321-80D6-41DF-9F8A-12CB2A1DB749}"/>
              </a:ext>
            </a:extLst>
          </p:cNvPr>
          <p:cNvPicPr>
            <a:picLocks noChangeAspect="1"/>
          </p:cNvPicPr>
          <p:nvPr/>
        </p:nvPicPr>
        <p:blipFill>
          <a:blip r:embed="rId3"/>
          <a:stretch>
            <a:fillRect/>
          </a:stretch>
        </p:blipFill>
        <p:spPr>
          <a:xfrm>
            <a:off x="2525900" y="360750"/>
            <a:ext cx="9208644" cy="62869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37"/>
          <p:cNvSpPr txBox="1">
            <a:spLocks noGrp="1"/>
          </p:cNvSpPr>
          <p:nvPr>
            <p:ph type="title"/>
          </p:nvPr>
        </p:nvSpPr>
        <p:spPr>
          <a:xfrm>
            <a:off x="836648" y="777177"/>
            <a:ext cx="10505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Quy tr</a:t>
            </a:r>
            <a:r>
              <a:rPr lang="en-US"/>
              <a:t>ình thực hiện</a:t>
            </a:r>
            <a:endParaRPr/>
          </a:p>
        </p:txBody>
      </p:sp>
      <p:sp>
        <p:nvSpPr>
          <p:cNvPr id="1050" name="Google Shape;1050;p37"/>
          <p:cNvSpPr txBox="1">
            <a:spLocks noGrp="1"/>
          </p:cNvSpPr>
          <p:nvPr>
            <p:ph type="subTitle" idx="1"/>
          </p:nvPr>
        </p:nvSpPr>
        <p:spPr>
          <a:xfrm>
            <a:off x="515637" y="1589219"/>
            <a:ext cx="1847400" cy="95638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Ph</a:t>
            </a:r>
            <a:r>
              <a:rPr lang="en-US">
                <a:solidFill>
                  <a:schemeClr val="dk1"/>
                </a:solidFill>
                <a:highlight>
                  <a:schemeClr val="accent2"/>
                </a:highlight>
              </a:rPr>
              <a:t>â</a:t>
            </a:r>
            <a:r>
              <a:rPr lang="en">
                <a:solidFill>
                  <a:schemeClr val="dk1"/>
                </a:solidFill>
                <a:highlight>
                  <a:schemeClr val="accent2"/>
                </a:highlight>
              </a:rPr>
              <a:t>n t</a:t>
            </a:r>
            <a:r>
              <a:rPr lang="en-US">
                <a:solidFill>
                  <a:schemeClr val="dk1"/>
                </a:solidFill>
                <a:highlight>
                  <a:schemeClr val="accent2"/>
                </a:highlight>
              </a:rPr>
              <a:t>ích yêu cầu</a:t>
            </a:r>
            <a:endParaRPr>
              <a:solidFill>
                <a:schemeClr val="dk1"/>
              </a:solidFill>
              <a:highlight>
                <a:schemeClr val="accent2"/>
              </a:highlight>
            </a:endParaRPr>
          </a:p>
        </p:txBody>
      </p:sp>
      <p:sp>
        <p:nvSpPr>
          <p:cNvPr id="1051" name="Google Shape;1051;p37"/>
          <p:cNvSpPr txBox="1">
            <a:spLocks noGrp="1"/>
          </p:cNvSpPr>
          <p:nvPr>
            <p:ph type="body" idx="7"/>
          </p:nvPr>
        </p:nvSpPr>
        <p:spPr>
          <a:xfrm>
            <a:off x="2848170" y="2877681"/>
            <a:ext cx="3022778" cy="35557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Mô tả tổng quan về hệ website</a:t>
            </a:r>
          </a:p>
          <a:p>
            <a:pPr marL="0" lvl="0" indent="0" algn="just" rtl="0">
              <a:spcBef>
                <a:spcPts val="0"/>
              </a:spcBef>
              <a:spcAft>
                <a:spcPts val="2100"/>
              </a:spcAft>
              <a:buNone/>
            </a:pPr>
            <a:r>
              <a:rPr lang="en-US"/>
              <a:t>- Yêu cầu chức năng, phân tích và thiết kế các mô hình hệ thống</a:t>
            </a:r>
          </a:p>
          <a:p>
            <a:pPr marL="0" lvl="0" indent="0" algn="just" rtl="0">
              <a:spcBef>
                <a:spcPts val="0"/>
              </a:spcBef>
              <a:spcAft>
                <a:spcPts val="2100"/>
              </a:spcAft>
              <a:buNone/>
            </a:pPr>
            <a:r>
              <a:rPr lang="en-US"/>
              <a:t>- Ngôn ngữ lập trình: HTML, CSS, JS, Bootstrap.</a:t>
            </a:r>
          </a:p>
          <a:p>
            <a:pPr marL="0" lvl="0" indent="0" algn="just" rtl="0">
              <a:spcBef>
                <a:spcPts val="0"/>
              </a:spcBef>
              <a:spcAft>
                <a:spcPts val="2100"/>
              </a:spcAft>
              <a:buNone/>
            </a:pPr>
            <a:r>
              <a:rPr lang="en-US"/>
              <a:t>- Hệ quản trị CSDL: MySQL</a:t>
            </a:r>
          </a:p>
          <a:p>
            <a:pPr marL="0" lvl="0" indent="0" algn="just" rtl="0">
              <a:spcBef>
                <a:spcPts val="0"/>
              </a:spcBef>
              <a:spcAft>
                <a:spcPts val="2100"/>
              </a:spcAft>
              <a:buNone/>
            </a:pPr>
            <a:endParaRPr/>
          </a:p>
        </p:txBody>
      </p:sp>
      <p:sp>
        <p:nvSpPr>
          <p:cNvPr id="1052" name="Google Shape;1052;p37"/>
          <p:cNvSpPr txBox="1">
            <a:spLocks noGrp="1"/>
          </p:cNvSpPr>
          <p:nvPr>
            <p:ph type="subTitle" idx="2"/>
          </p:nvPr>
        </p:nvSpPr>
        <p:spPr>
          <a:xfrm>
            <a:off x="2999243" y="1538256"/>
            <a:ext cx="1847400" cy="956379"/>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Thi</a:t>
            </a:r>
            <a:r>
              <a:rPr lang="en-US">
                <a:solidFill>
                  <a:schemeClr val="dk1"/>
                </a:solidFill>
                <a:highlight>
                  <a:schemeClr val="accent2"/>
                </a:highlight>
              </a:rPr>
              <a:t>ết kế và cài đặt</a:t>
            </a:r>
            <a:endParaRPr>
              <a:solidFill>
                <a:schemeClr val="dk1"/>
              </a:solidFill>
              <a:highlight>
                <a:schemeClr val="accent2"/>
              </a:highlight>
            </a:endParaRPr>
          </a:p>
        </p:txBody>
      </p:sp>
      <p:sp>
        <p:nvSpPr>
          <p:cNvPr id="1054" name="Google Shape;1054;p37"/>
          <p:cNvSpPr txBox="1">
            <a:spLocks noGrp="1"/>
          </p:cNvSpPr>
          <p:nvPr>
            <p:ph type="subTitle" idx="3"/>
          </p:nvPr>
        </p:nvSpPr>
        <p:spPr>
          <a:xfrm>
            <a:off x="4950145" y="1513997"/>
            <a:ext cx="1847400" cy="980638"/>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BackEn</a:t>
            </a:r>
            <a:r>
              <a:rPr lang="en-US">
                <a:solidFill>
                  <a:schemeClr val="dk1"/>
                </a:solidFill>
                <a:highlight>
                  <a:schemeClr val="accent2"/>
                </a:highlight>
              </a:rPr>
              <a:t>d</a:t>
            </a:r>
            <a:endParaRPr>
              <a:solidFill>
                <a:schemeClr val="dk1"/>
              </a:solidFill>
              <a:highlight>
                <a:schemeClr val="accent2"/>
              </a:highlight>
            </a:endParaRPr>
          </a:p>
        </p:txBody>
      </p:sp>
      <p:sp>
        <p:nvSpPr>
          <p:cNvPr id="1056" name="Google Shape;1056;p37"/>
          <p:cNvSpPr txBox="1">
            <a:spLocks noGrp="1"/>
          </p:cNvSpPr>
          <p:nvPr>
            <p:ph type="subTitle" idx="4"/>
          </p:nvPr>
        </p:nvSpPr>
        <p:spPr>
          <a:xfrm>
            <a:off x="7175982" y="1574894"/>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FrontEn</a:t>
            </a:r>
            <a:r>
              <a:rPr lang="en-US">
                <a:solidFill>
                  <a:schemeClr val="dk1"/>
                </a:solidFill>
                <a:highlight>
                  <a:schemeClr val="accent2"/>
                </a:highlight>
              </a:rPr>
              <a:t>d</a:t>
            </a:r>
            <a:endParaRPr>
              <a:solidFill>
                <a:schemeClr val="dk1"/>
              </a:solidFill>
              <a:highlight>
                <a:schemeClr val="accent2"/>
              </a:highlight>
            </a:endParaRPr>
          </a:p>
        </p:txBody>
      </p:sp>
      <p:sp>
        <p:nvSpPr>
          <p:cNvPr id="1057" name="Google Shape;1057;p37"/>
          <p:cNvSpPr txBox="1">
            <a:spLocks noGrp="1"/>
          </p:cNvSpPr>
          <p:nvPr>
            <p:ph type="subTitle" idx="5"/>
          </p:nvPr>
        </p:nvSpPr>
        <p:spPr>
          <a:xfrm>
            <a:off x="9401819" y="1605668"/>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Ki</a:t>
            </a:r>
            <a:r>
              <a:rPr lang="en-US">
                <a:solidFill>
                  <a:schemeClr val="dk1"/>
                </a:solidFill>
                <a:highlight>
                  <a:schemeClr val="accent2"/>
                </a:highlight>
              </a:rPr>
              <a:t>ểm thử</a:t>
            </a:r>
            <a:endParaRPr>
              <a:solidFill>
                <a:schemeClr val="dk1"/>
              </a:solidFill>
              <a:highlight>
                <a:schemeClr val="accent2"/>
              </a:highlight>
            </a:endParaRPr>
          </a:p>
        </p:txBody>
      </p:sp>
      <p:sp>
        <p:nvSpPr>
          <p:cNvPr id="1058" name="Google Shape;1058;p37"/>
          <p:cNvSpPr txBox="1">
            <a:spLocks noGrp="1"/>
          </p:cNvSpPr>
          <p:nvPr>
            <p:ph type="body" idx="6"/>
          </p:nvPr>
        </p:nvSpPr>
        <p:spPr>
          <a:xfrm>
            <a:off x="807888" y="2836526"/>
            <a:ext cx="1847399" cy="27468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Phân tích yêu cầu của khách hàng.</a:t>
            </a:r>
          </a:p>
          <a:p>
            <a:pPr marL="0" lvl="0" indent="0" algn="just" rtl="0">
              <a:spcBef>
                <a:spcPts val="0"/>
              </a:spcBef>
              <a:spcAft>
                <a:spcPts val="2100"/>
              </a:spcAft>
              <a:buNone/>
            </a:pPr>
            <a:r>
              <a:rPr lang="en-US"/>
              <a:t>- Đặc tả yêu cầu xây dựng hệ thống</a:t>
            </a:r>
          </a:p>
          <a:p>
            <a:pPr marL="285750" lvl="0" indent="-285750" algn="ctr" rtl="0">
              <a:spcBef>
                <a:spcPts val="0"/>
              </a:spcBef>
              <a:spcAft>
                <a:spcPts val="2100"/>
              </a:spcAft>
              <a:buFontTx/>
              <a:buChar char="-"/>
            </a:pPr>
            <a:endParaRPr/>
          </a:p>
        </p:txBody>
      </p:sp>
      <p:sp>
        <p:nvSpPr>
          <p:cNvPr id="1059" name="Google Shape;1059;p37"/>
          <p:cNvSpPr txBox="1">
            <a:spLocks noGrp="1"/>
          </p:cNvSpPr>
          <p:nvPr>
            <p:ph type="body" idx="13"/>
          </p:nvPr>
        </p:nvSpPr>
        <p:spPr>
          <a:xfrm>
            <a:off x="9536702" y="2596310"/>
            <a:ext cx="1847400" cy="2987092"/>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Kiểm thử tính đúng đắng của các chức năng</a:t>
            </a:r>
            <a:endParaRPr/>
          </a:p>
        </p:txBody>
      </p:sp>
      <p:grpSp>
        <p:nvGrpSpPr>
          <p:cNvPr id="1060" name="Google Shape;1060;p37"/>
          <p:cNvGrpSpPr/>
          <p:nvPr/>
        </p:nvGrpSpPr>
        <p:grpSpPr>
          <a:xfrm rot="10800000">
            <a:off x="4443510" y="2057608"/>
            <a:ext cx="1427438" cy="606909"/>
            <a:chOff x="4590347" y="1490179"/>
            <a:chExt cx="1314037" cy="558745"/>
          </a:xfrm>
        </p:grpSpPr>
        <p:sp>
          <p:nvSpPr>
            <p:cNvPr id="1061" name="Google Shape;1061;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3" name="Google Shape;1063;p37"/>
          <p:cNvGrpSpPr/>
          <p:nvPr/>
        </p:nvGrpSpPr>
        <p:grpSpPr>
          <a:xfrm rot="5400000" flipH="1">
            <a:off x="2628845" y="1905339"/>
            <a:ext cx="359125" cy="1362206"/>
            <a:chOff x="2748074" y="4303871"/>
            <a:chExt cx="377938" cy="1362206"/>
          </a:xfrm>
        </p:grpSpPr>
        <p:sp>
          <p:nvSpPr>
            <p:cNvPr id="1064" name="Google Shape;1064;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37"/>
          <p:cNvGrpSpPr/>
          <p:nvPr/>
        </p:nvGrpSpPr>
        <p:grpSpPr>
          <a:xfrm rot="5400000">
            <a:off x="6930075" y="1376505"/>
            <a:ext cx="377938" cy="1362206"/>
            <a:chOff x="2748074" y="4303871"/>
            <a:chExt cx="377938" cy="1362206"/>
          </a:xfrm>
        </p:grpSpPr>
        <p:sp>
          <p:nvSpPr>
            <p:cNvPr id="1067" name="Google Shape;1067;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9" name="Google Shape;1069;p37"/>
          <p:cNvGrpSpPr/>
          <p:nvPr/>
        </p:nvGrpSpPr>
        <p:grpSpPr>
          <a:xfrm flipH="1">
            <a:off x="8515940" y="1917006"/>
            <a:ext cx="1427438" cy="606909"/>
            <a:chOff x="4590347" y="1490179"/>
            <a:chExt cx="1314037" cy="558745"/>
          </a:xfrm>
        </p:grpSpPr>
        <p:sp>
          <p:nvSpPr>
            <p:cNvPr id="1070" name="Google Shape;1070;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‘KH</a:t>
            </a:r>
            <a:r>
              <a:rPr lang="en-US">
                <a:highlight>
                  <a:schemeClr val="accent2"/>
                </a:highlight>
              </a:rPr>
              <a:t>ÁCH HÀNG’</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a:t>
            </a:r>
            <a:r>
              <a:rPr lang="en-US" err="1"/>
              <a:t>ội</a:t>
            </a:r>
            <a:r>
              <a:rPr lang="en-US"/>
              <a:t> dung</a:t>
            </a:r>
            <a:r>
              <a:rPr lang="en"/>
              <a:t>.</a:t>
            </a:r>
            <a:endParaRPr/>
          </a:p>
        </p:txBody>
      </p:sp>
      <p:sp>
        <p:nvSpPr>
          <p:cNvPr id="662" name="Google Shape;662;p24"/>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err="1"/>
              <a:t>Các</a:t>
            </a:r>
            <a:r>
              <a:rPr lang="en-US"/>
              <a:t> </a:t>
            </a:r>
            <a:r>
              <a:rPr lang="en-US" err="1"/>
              <a:t>chức</a:t>
            </a:r>
            <a:r>
              <a:rPr lang="en-US"/>
              <a:t> </a:t>
            </a:r>
            <a:r>
              <a:rPr lang="en-US" err="1"/>
              <a:t>năng</a:t>
            </a:r>
            <a:r>
              <a:rPr lang="en-US"/>
              <a:t> </a:t>
            </a:r>
            <a:r>
              <a:rPr lang="en-US" err="1"/>
              <a:t>chính</a:t>
            </a:r>
            <a:r>
              <a:rPr lang="en-US"/>
              <a:t> </a:t>
            </a:r>
            <a:r>
              <a:rPr lang="en-US" err="1"/>
              <a:t>mà</a:t>
            </a:r>
            <a:r>
              <a:rPr lang="en-US"/>
              <a:t> website </a:t>
            </a:r>
            <a:r>
              <a:rPr lang="en-US" err="1"/>
              <a:t>cung</a:t>
            </a:r>
            <a:r>
              <a:rPr lang="en-US"/>
              <a:t> </a:t>
            </a:r>
            <a:r>
              <a:rPr lang="en-US" err="1"/>
              <a:t>cấp</a:t>
            </a:r>
            <a:r>
              <a:rPr lang="en-US"/>
              <a:t> </a:t>
            </a:r>
            <a:r>
              <a:rPr lang="en-US" err="1"/>
              <a:t>cho</a:t>
            </a:r>
            <a:r>
              <a:rPr lang="en-US"/>
              <a:t> ng</a:t>
            </a:r>
            <a:r>
              <a:rPr lang="vi-VN" err="1"/>
              <a:t>ười</a:t>
            </a:r>
            <a:r>
              <a:rPr lang="en-US"/>
              <a:t> </a:t>
            </a:r>
            <a:r>
              <a:rPr lang="en-US" err="1"/>
              <a:t>sử</a:t>
            </a:r>
            <a:r>
              <a:rPr lang="en-US"/>
              <a:t> </a:t>
            </a:r>
            <a:r>
              <a:rPr lang="en-US" err="1"/>
              <a:t>dụng</a:t>
            </a:r>
            <a:endParaRPr/>
          </a:p>
        </p:txBody>
      </p:sp>
      <p:sp>
        <p:nvSpPr>
          <p:cNvPr id="663" name="Google Shape;663;p24"/>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a:t>Nh</a:t>
            </a:r>
            <a:r>
              <a:rPr lang="en-US" err="1"/>
              <a:t>ững</a:t>
            </a:r>
            <a:r>
              <a:rPr lang="en-US"/>
              <a:t> </a:t>
            </a:r>
            <a:r>
              <a:rPr lang="vi-VN"/>
              <a:t>ưu</a:t>
            </a:r>
            <a:r>
              <a:rPr lang="en-US"/>
              <a:t> </a:t>
            </a:r>
            <a:r>
              <a:rPr lang="en-US" err="1"/>
              <a:t>điểm</a:t>
            </a:r>
            <a:r>
              <a:rPr lang="en-US"/>
              <a:t>, </a:t>
            </a:r>
            <a:r>
              <a:rPr lang="en-US" err="1"/>
              <a:t>hạn</a:t>
            </a:r>
            <a:r>
              <a:rPr lang="en-US"/>
              <a:t> </a:t>
            </a:r>
            <a:r>
              <a:rPr lang="en-US" err="1"/>
              <a:t>chế</a:t>
            </a:r>
            <a:r>
              <a:rPr lang="en-US"/>
              <a:t> </a:t>
            </a:r>
            <a:r>
              <a:rPr lang="en-US" err="1"/>
              <a:t>và</a:t>
            </a:r>
            <a:r>
              <a:rPr lang="en-US"/>
              <a:t> h</a:t>
            </a:r>
            <a:r>
              <a:rPr lang="vi-VN" err="1"/>
              <a:t>ướng</a:t>
            </a:r>
            <a:r>
              <a:rPr lang="en-US"/>
              <a:t> </a:t>
            </a:r>
            <a:r>
              <a:rPr lang="en-US" err="1"/>
              <a:t>phát</a:t>
            </a:r>
            <a:r>
              <a:rPr lang="en-US"/>
              <a:t> </a:t>
            </a:r>
            <a:r>
              <a:rPr lang="en-US" err="1"/>
              <a:t>triển</a:t>
            </a:r>
            <a:r>
              <a:rPr lang="en-US"/>
              <a:t> </a:t>
            </a:r>
            <a:r>
              <a:rPr lang="en-US" err="1"/>
              <a:t>của</a:t>
            </a:r>
            <a:r>
              <a:rPr lang="en-US"/>
              <a:t> website</a:t>
            </a:r>
            <a:endParaRPr/>
          </a:p>
        </p:txBody>
      </p:sp>
      <p:sp>
        <p:nvSpPr>
          <p:cNvPr id="664" name="Google Shape;664;p24"/>
          <p:cNvSpPr txBox="1">
            <a:spLocks noGrp="1"/>
          </p:cNvSpPr>
          <p:nvPr>
            <p:ph type="title" idx="5"/>
          </p:nvPr>
        </p:nvSpPr>
        <p:spPr>
          <a:xfrm>
            <a:off x="837275" y="2311813"/>
            <a:ext cx="3095400" cy="76096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a:t>1. </a:t>
            </a:r>
            <a:r>
              <a:rPr lang="en-US" err="1"/>
              <a:t>Đặt</a:t>
            </a:r>
            <a:r>
              <a:rPr lang="en-US"/>
              <a:t> </a:t>
            </a:r>
            <a:r>
              <a:rPr lang="en-US" err="1"/>
              <a:t>vấn</a:t>
            </a:r>
            <a:r>
              <a:rPr lang="en-US"/>
              <a:t> đề và lịch s</a:t>
            </a:r>
            <a:r>
              <a:rPr lang="vi-VN"/>
              <a:t>ử</a:t>
            </a:r>
            <a:r>
              <a:rPr lang="en-US"/>
              <a:t> giải quyết vấn đề</a:t>
            </a:r>
            <a:endParaRPr/>
          </a:p>
        </p:txBody>
      </p:sp>
      <p:sp>
        <p:nvSpPr>
          <p:cNvPr id="665" name="Google Shape;665;p24"/>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2. M</a:t>
            </a:r>
            <a:r>
              <a:rPr lang="en-US" err="1"/>
              <a:t>ục</a:t>
            </a:r>
            <a:r>
              <a:rPr lang="en-US"/>
              <a:t> </a:t>
            </a:r>
            <a:r>
              <a:rPr lang="en-US" err="1"/>
              <a:t>tiêu</a:t>
            </a:r>
            <a:r>
              <a:rPr lang="en-US"/>
              <a:t> </a:t>
            </a:r>
            <a:r>
              <a:rPr lang="en-US" err="1"/>
              <a:t>đề</a:t>
            </a:r>
            <a:r>
              <a:rPr lang="en-US"/>
              <a:t> </a:t>
            </a:r>
            <a:r>
              <a:rPr lang="en-US" err="1"/>
              <a:t>tài</a:t>
            </a:r>
            <a:endParaRPr/>
          </a:p>
        </p:txBody>
      </p:sp>
      <p:sp>
        <p:nvSpPr>
          <p:cNvPr id="666" name="Google Shape;666;p24"/>
          <p:cNvSpPr txBox="1">
            <a:spLocks noGrp="1"/>
          </p:cNvSpPr>
          <p:nvPr>
            <p:ph type="title" idx="7"/>
          </p:nvPr>
        </p:nvSpPr>
        <p:spPr>
          <a:xfrm>
            <a:off x="837275" y="4108665"/>
            <a:ext cx="3253462" cy="76096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4. C</a:t>
            </a:r>
            <a:r>
              <a:rPr lang="en-US" err="1"/>
              <a:t>ác</a:t>
            </a:r>
            <a:r>
              <a:rPr lang="en-US"/>
              <a:t> </a:t>
            </a:r>
            <a:r>
              <a:rPr lang="en-US" err="1"/>
              <a:t>chức</a:t>
            </a:r>
            <a:r>
              <a:rPr lang="en-US"/>
              <a:t> </a:t>
            </a:r>
            <a:r>
              <a:rPr lang="en-US" err="1"/>
              <a:t>năng</a:t>
            </a:r>
            <a:r>
              <a:rPr lang="en-US"/>
              <a:t> chính và giao diện minh hoạ</a:t>
            </a:r>
            <a:endParaRPr/>
          </a:p>
        </p:txBody>
      </p:sp>
      <p:sp>
        <p:nvSpPr>
          <p:cNvPr id="667" name="Google Shape;667;p24"/>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5. K</a:t>
            </a:r>
            <a:r>
              <a:rPr lang="en-US" err="1"/>
              <a:t>ết</a:t>
            </a:r>
            <a:r>
              <a:rPr lang="en-US"/>
              <a:t> </a:t>
            </a:r>
            <a:r>
              <a:rPr lang="en-US" err="1"/>
              <a:t>luận</a:t>
            </a:r>
            <a:endParaRPr/>
          </a:p>
        </p:txBody>
      </p:sp>
      <p:sp>
        <p:nvSpPr>
          <p:cNvPr id="669" name="Google Shape;669;p24"/>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Demo </a:t>
            </a:r>
            <a:r>
              <a:rPr lang="en-US" err="1"/>
              <a:t>những</a:t>
            </a:r>
            <a:r>
              <a:rPr lang="en-US"/>
              <a:t> </a:t>
            </a:r>
            <a:r>
              <a:rPr lang="en-US" err="1"/>
              <a:t>chức</a:t>
            </a:r>
            <a:r>
              <a:rPr lang="en-US"/>
              <a:t> </a:t>
            </a:r>
            <a:r>
              <a:rPr lang="en-US" err="1"/>
              <a:t>năng</a:t>
            </a:r>
            <a:endParaRPr/>
          </a:p>
        </p:txBody>
      </p:sp>
      <p:sp>
        <p:nvSpPr>
          <p:cNvPr id="670" name="Google Shape;670;p24"/>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3. C</a:t>
            </a:r>
            <a:r>
              <a:rPr lang="en-US"/>
              <a:t>ô</a:t>
            </a:r>
            <a:r>
              <a:rPr lang="en"/>
              <a:t>ng ngh</a:t>
            </a:r>
            <a:r>
              <a:rPr lang="en-US"/>
              <a:t>ệ </a:t>
            </a:r>
            <a:r>
              <a:rPr lang="en-US" err="1"/>
              <a:t>sử</a:t>
            </a:r>
            <a:r>
              <a:rPr lang="en-US"/>
              <a:t> </a:t>
            </a:r>
            <a:r>
              <a:rPr lang="en-US" err="1"/>
              <a:t>dụng</a:t>
            </a:r>
            <a:endParaRPr/>
          </a:p>
        </p:txBody>
      </p:sp>
      <p:sp>
        <p:nvSpPr>
          <p:cNvPr id="671" name="Google Shape;671;p24"/>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6. Dem</a:t>
            </a:r>
            <a:r>
              <a:rPr lang="en-US"/>
              <a:t>o</a:t>
            </a:r>
            <a:endParaRPr/>
          </a:p>
        </p:txBody>
      </p:sp>
      <p:sp>
        <p:nvSpPr>
          <p:cNvPr id="672" name="Google Shape;672;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DFB26020-DF6D-4225-AA2B-3543650CCF6B}"/>
              </a:ext>
            </a:extLst>
          </p:cNvPr>
          <p:cNvSpPr>
            <a:spLocks noGrp="1"/>
          </p:cNvSpPr>
          <p:nvPr>
            <p:ph type="body" idx="9"/>
          </p:nvPr>
        </p:nvSpPr>
        <p:spPr/>
        <p:txBody>
          <a:bodyPr/>
          <a:lstStyle/>
          <a:p>
            <a:pPr marL="107950" indent="0" algn="just">
              <a:buNone/>
            </a:pPr>
            <a:r>
              <a:rPr lang="en-US" err="1"/>
              <a:t>Công</a:t>
            </a:r>
            <a:r>
              <a:rPr lang="en-US"/>
              <a:t> </a:t>
            </a:r>
            <a:r>
              <a:rPr lang="en-US" err="1"/>
              <a:t>nghệ</a:t>
            </a:r>
            <a:r>
              <a:rPr lang="en-US"/>
              <a:t> đ</a:t>
            </a:r>
            <a:r>
              <a:rPr lang="vi-VN" err="1"/>
              <a:t>ượ</a:t>
            </a:r>
            <a:r>
              <a:rPr lang="en-US"/>
              <a:t>c </a:t>
            </a:r>
            <a:r>
              <a:rPr lang="en-US" err="1"/>
              <a:t>sử</a:t>
            </a:r>
            <a:r>
              <a:rPr lang="en-US"/>
              <a:t> </a:t>
            </a:r>
            <a:r>
              <a:rPr lang="en-US" err="1"/>
              <a:t>dụng</a:t>
            </a:r>
            <a:r>
              <a:rPr lang="en-US"/>
              <a:t> </a:t>
            </a:r>
            <a:r>
              <a:rPr lang="en-US" err="1"/>
              <a:t>trong</a:t>
            </a:r>
            <a:r>
              <a:rPr lang="en-US"/>
              <a:t> website</a:t>
            </a:r>
          </a:p>
        </p:txBody>
      </p:sp>
      <p:sp>
        <p:nvSpPr>
          <p:cNvPr id="29" name="Google Shape;663;p24">
            <a:extLst>
              <a:ext uri="{FF2B5EF4-FFF2-40B4-BE49-F238E27FC236}">
                <a16:creationId xmlns:a16="http://schemas.microsoft.com/office/drawing/2014/main" id="{282E0B9E-A755-45A8-9442-96E5F449B488}"/>
              </a:ext>
            </a:extLst>
          </p:cNvPr>
          <p:cNvSpPr txBox="1">
            <a:spLocks/>
          </p:cNvSpPr>
          <p:nvPr/>
        </p:nvSpPr>
        <p:spPr>
          <a:xfrm>
            <a:off x="4555664" y="2916163"/>
            <a:ext cx="3095400" cy="1236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giải</a:t>
            </a:r>
            <a:r>
              <a:rPr lang="en-US"/>
              <a:t> </a:t>
            </a:r>
            <a:r>
              <a:rPr lang="en-US" err="1"/>
              <a:t>pháp</a:t>
            </a:r>
            <a:r>
              <a:rPr lang="en-US"/>
              <a:t> </a:t>
            </a:r>
            <a:r>
              <a:rPr lang="en-US" err="1"/>
              <a:t>để</a:t>
            </a:r>
            <a:r>
              <a:rPr lang="en-US"/>
              <a:t> </a:t>
            </a:r>
            <a:r>
              <a:rPr lang="en-US" err="1"/>
              <a:t>giải</a:t>
            </a:r>
            <a:r>
              <a:rPr lang="en-US"/>
              <a:t> </a:t>
            </a:r>
            <a:r>
              <a:rPr lang="en-US" err="1"/>
              <a:t>quyết</a:t>
            </a:r>
            <a:r>
              <a:rPr lang="en-US"/>
              <a:t> </a:t>
            </a:r>
            <a:r>
              <a:rPr lang="en-US" err="1"/>
              <a:t>vấn</a:t>
            </a:r>
            <a:r>
              <a:rPr lang="en-US"/>
              <a:t> </a:t>
            </a:r>
            <a:r>
              <a:rPr lang="en-US" err="1"/>
              <a:t>đề</a:t>
            </a:r>
            <a:r>
              <a:rPr lang="en-US"/>
              <a:t> </a:t>
            </a:r>
            <a:r>
              <a:rPr lang="en-US" err="1"/>
              <a:t>của</a:t>
            </a:r>
            <a:r>
              <a:rPr lang="en-US"/>
              <a:t> </a:t>
            </a:r>
            <a:r>
              <a:rPr lang="en-US" err="1"/>
              <a:t>khách</a:t>
            </a:r>
            <a:r>
              <a:rPr lang="en-US"/>
              <a:t> </a:t>
            </a:r>
            <a:r>
              <a:rPr lang="en-US" err="1"/>
              <a:t>hàng</a:t>
            </a:r>
            <a:endParaRPr lang="en-US"/>
          </a:p>
        </p:txBody>
      </p:sp>
      <p:sp>
        <p:nvSpPr>
          <p:cNvPr id="30" name="Google Shape;663;p24">
            <a:extLst>
              <a:ext uri="{FF2B5EF4-FFF2-40B4-BE49-F238E27FC236}">
                <a16:creationId xmlns:a16="http://schemas.microsoft.com/office/drawing/2014/main" id="{44FA3DD0-BEF8-4AF3-B5AD-A6812974CB3D}"/>
              </a:ext>
            </a:extLst>
          </p:cNvPr>
          <p:cNvSpPr txBox="1">
            <a:spLocks/>
          </p:cNvSpPr>
          <p:nvPr/>
        </p:nvSpPr>
        <p:spPr>
          <a:xfrm>
            <a:off x="803767" y="3072987"/>
            <a:ext cx="3095400" cy="11358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những</a:t>
            </a:r>
            <a:r>
              <a:rPr lang="en-US"/>
              <a:t> </a:t>
            </a:r>
            <a:r>
              <a:rPr lang="en-US" err="1"/>
              <a:t>vấn</a:t>
            </a:r>
            <a:r>
              <a:rPr lang="en-US"/>
              <a:t> </a:t>
            </a:r>
            <a:r>
              <a:rPr lang="en-US" err="1"/>
              <a:t>đề</a:t>
            </a:r>
            <a:r>
              <a:rPr lang="en-US"/>
              <a:t> </a:t>
            </a:r>
            <a:r>
              <a:rPr lang="en-US" err="1"/>
              <a:t>mà</a:t>
            </a:r>
            <a:r>
              <a:rPr lang="en-US"/>
              <a:t> </a:t>
            </a:r>
            <a:r>
              <a:rPr lang="en-US" err="1"/>
              <a:t>khách</a:t>
            </a:r>
            <a:r>
              <a:rPr lang="en-US"/>
              <a:t> </a:t>
            </a:r>
            <a:r>
              <a:rPr lang="en-US" err="1"/>
              <a:t>hàng</a:t>
            </a:r>
            <a:r>
              <a:rPr lang="en-US"/>
              <a:t> </a:t>
            </a:r>
            <a:r>
              <a:rPr lang="en-US" err="1"/>
              <a:t>gặp</a:t>
            </a:r>
            <a:r>
              <a:rPr lang="en-US"/>
              <a:t> phải và h</a:t>
            </a:r>
            <a:r>
              <a:rPr lang="vi-VN"/>
              <a:t>ướng</a:t>
            </a:r>
            <a:r>
              <a:rPr lang="en-US"/>
              <a:t> để giải quyết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5" name="Picture 14">
            <a:extLst>
              <a:ext uri="{FF2B5EF4-FFF2-40B4-BE49-F238E27FC236}">
                <a16:creationId xmlns:a16="http://schemas.microsoft.com/office/drawing/2014/main" id="{3A61CD15-6C36-48F4-B9D6-FEECA7194675}"/>
              </a:ext>
            </a:extLst>
          </p:cNvPr>
          <p:cNvPicPr>
            <a:picLocks noChangeAspect="1"/>
          </p:cNvPicPr>
          <p:nvPr/>
        </p:nvPicPr>
        <p:blipFill>
          <a:blip r:embed="rId3"/>
          <a:stretch>
            <a:fillRect/>
          </a:stretch>
        </p:blipFill>
        <p:spPr>
          <a:xfrm>
            <a:off x="913560" y="-16700"/>
            <a:ext cx="10364878" cy="4650277"/>
          </a:xfrm>
          <a:prstGeom prst="rect">
            <a:avLst/>
          </a:prstGeom>
        </p:spPr>
      </p:pic>
      <p:pic>
        <p:nvPicPr>
          <p:cNvPr id="18" name="Picture 17">
            <a:extLst>
              <a:ext uri="{FF2B5EF4-FFF2-40B4-BE49-F238E27FC236}">
                <a16:creationId xmlns:a16="http://schemas.microsoft.com/office/drawing/2014/main" id="{24DD144E-6D16-47EB-A094-6C3AEDC3786D}"/>
              </a:ext>
            </a:extLst>
          </p:cNvPr>
          <p:cNvPicPr>
            <a:picLocks noChangeAspect="1"/>
          </p:cNvPicPr>
          <p:nvPr/>
        </p:nvPicPr>
        <p:blipFill>
          <a:blip r:embed="rId4"/>
          <a:stretch>
            <a:fillRect/>
          </a:stretch>
        </p:blipFill>
        <p:spPr>
          <a:xfrm>
            <a:off x="913560" y="4465187"/>
            <a:ext cx="10364878" cy="2415381"/>
          </a:xfrm>
          <a:prstGeom prst="rect">
            <a:avLst/>
          </a:prstGeom>
        </p:spPr>
      </p:pic>
    </p:spTree>
    <p:extLst>
      <p:ext uri="{BB962C8B-B14F-4D97-AF65-F5344CB8AC3E}">
        <p14:creationId xmlns:p14="http://schemas.microsoft.com/office/powerpoint/2010/main" val="69964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‘NH</a:t>
            </a:r>
            <a:r>
              <a:rPr lang="en-US">
                <a:highlight>
                  <a:schemeClr val="accent2"/>
                </a:highlight>
              </a:rPr>
              <a:t>ÂN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0192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4" name="Picture 3">
            <a:extLst>
              <a:ext uri="{FF2B5EF4-FFF2-40B4-BE49-F238E27FC236}">
                <a16:creationId xmlns:a16="http://schemas.microsoft.com/office/drawing/2014/main" id="{8B1E53EA-03ED-4864-88B4-B5D88B2CEB33}"/>
              </a:ext>
            </a:extLst>
          </p:cNvPr>
          <p:cNvPicPr>
            <a:picLocks noChangeAspect="1"/>
          </p:cNvPicPr>
          <p:nvPr/>
        </p:nvPicPr>
        <p:blipFill>
          <a:blip r:embed="rId3"/>
          <a:stretch>
            <a:fillRect/>
          </a:stretch>
        </p:blipFill>
        <p:spPr>
          <a:xfrm>
            <a:off x="78377" y="821025"/>
            <a:ext cx="12035246" cy="5655370"/>
          </a:xfrm>
          <a:prstGeom prst="rect">
            <a:avLst/>
          </a:prstGeom>
        </p:spPr>
      </p:pic>
    </p:spTree>
    <p:extLst>
      <p:ext uri="{BB962C8B-B14F-4D97-AF65-F5344CB8AC3E}">
        <p14:creationId xmlns:p14="http://schemas.microsoft.com/office/powerpoint/2010/main" val="279241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‘QU</a:t>
            </a:r>
            <a:r>
              <a:rPr lang="en-US">
                <a:highlight>
                  <a:schemeClr val="accent2"/>
                </a:highlight>
              </a:rPr>
              <a:t>ẢN TRỊ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4393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6" name="Picture 15">
            <a:extLst>
              <a:ext uri="{FF2B5EF4-FFF2-40B4-BE49-F238E27FC236}">
                <a16:creationId xmlns:a16="http://schemas.microsoft.com/office/drawing/2014/main" id="{F8E2F541-DD2E-416E-A0E9-EDCABB2A968F}"/>
              </a:ext>
            </a:extLst>
          </p:cNvPr>
          <p:cNvPicPr>
            <a:picLocks noChangeAspect="1"/>
          </p:cNvPicPr>
          <p:nvPr/>
        </p:nvPicPr>
        <p:blipFill>
          <a:blip r:embed="rId3"/>
          <a:stretch>
            <a:fillRect/>
          </a:stretch>
        </p:blipFill>
        <p:spPr>
          <a:xfrm>
            <a:off x="63236" y="783771"/>
            <a:ext cx="12065527" cy="5768940"/>
          </a:xfrm>
          <a:prstGeom prst="rect">
            <a:avLst/>
          </a:prstGeom>
        </p:spPr>
      </p:pic>
    </p:spTree>
    <p:extLst>
      <p:ext uri="{BB962C8B-B14F-4D97-AF65-F5344CB8AC3E}">
        <p14:creationId xmlns:p14="http://schemas.microsoft.com/office/powerpoint/2010/main" val="5729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5. KẾT LUẬN</a:t>
            </a:r>
          </a:p>
        </p:txBody>
      </p:sp>
    </p:spTree>
    <p:extLst>
      <p:ext uri="{BB962C8B-B14F-4D97-AF65-F5344CB8AC3E}">
        <p14:creationId xmlns:p14="http://schemas.microsoft.com/office/powerpoint/2010/main" val="88787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K</a:t>
            </a:r>
            <a:r>
              <a:rPr lang="en-US"/>
              <a:t>ết luận</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q"/>
            </a:pPr>
            <a:r>
              <a:rPr lang="en-US" sz="2500"/>
              <a:t>Giao diện đ</a:t>
            </a:r>
            <a:r>
              <a:rPr lang="vi-VN" sz="2500"/>
              <a:t>ơn</a:t>
            </a:r>
            <a:r>
              <a:rPr lang="en-US" sz="2500"/>
              <a:t> giản, dễ sử dụng</a:t>
            </a:r>
          </a:p>
          <a:p>
            <a:pPr marL="342900" lvl="0" indent="-342900" algn="l" rtl="0">
              <a:spcBef>
                <a:spcPts val="0"/>
              </a:spcBef>
              <a:spcAft>
                <a:spcPts val="0"/>
              </a:spcAft>
              <a:buFont typeface="Wingdings" panose="05000000000000000000" pitchFamily="2" charset="2"/>
              <a:buChar char="q"/>
            </a:pPr>
            <a:r>
              <a:rPr lang="en-US" sz="2500"/>
              <a:t>Hỗ trợ ng</a:t>
            </a:r>
            <a:r>
              <a:rPr lang="vi-VN" sz="2500"/>
              <a:t>ười</a:t>
            </a:r>
            <a:r>
              <a:rPr lang="en-US" sz="2500"/>
              <a:t> dùng dễ dàng tìm kiếm, đặt sản phẩm</a:t>
            </a:r>
          </a:p>
          <a:p>
            <a:pPr marL="342900" lvl="0" indent="-342900" algn="l" rtl="0">
              <a:spcBef>
                <a:spcPts val="0"/>
              </a:spcBef>
              <a:spcAft>
                <a:spcPts val="0"/>
              </a:spcAft>
              <a:buFont typeface="Wingdings" panose="05000000000000000000" pitchFamily="2" charset="2"/>
              <a:buChar char="q"/>
            </a:pPr>
            <a:r>
              <a:rPr lang="en-US" sz="2500"/>
              <a:t>Giải quyết đ</a:t>
            </a:r>
            <a:r>
              <a:rPr lang="vi-VN" sz="2500"/>
              <a:t>ượ</a:t>
            </a:r>
            <a:r>
              <a:rPr lang="en-US" sz="2500"/>
              <a:t>c những khó khăn trong việc quản lý sản phẩm, đ</a:t>
            </a:r>
            <a:r>
              <a:rPr lang="vi-VN" sz="2500"/>
              <a:t>ơn</a:t>
            </a:r>
            <a:r>
              <a:rPr lang="en-US" sz="2500"/>
              <a:t> hàng, nhân viên …..</a:t>
            </a:r>
          </a:p>
          <a:p>
            <a:pPr marL="342900" lvl="0" indent="-342900" algn="l" rtl="0">
              <a:spcBef>
                <a:spcPts val="0"/>
              </a:spcBef>
              <a:spcAft>
                <a:spcPts val="0"/>
              </a:spcAft>
              <a:buFont typeface="Wingdings" panose="05000000000000000000" pitchFamily="2" charset="2"/>
              <a:buChar char="q"/>
            </a:pPr>
            <a:r>
              <a:rPr lang="en-US" sz="2500"/>
              <a:t>Website ban đầu đã đ</a:t>
            </a:r>
            <a:r>
              <a:rPr lang="vi-VN" sz="2500"/>
              <a:t>ượ</a:t>
            </a:r>
            <a:r>
              <a:rPr lang="en-US" sz="2500"/>
              <a:t>c cài đặt và hoạt động m</a:t>
            </a:r>
            <a:r>
              <a:rPr lang="vi-VN" sz="2500"/>
              <a:t>ượt</a:t>
            </a:r>
            <a:r>
              <a:rPr lang="en-US" sz="2500"/>
              <a:t> mà</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8359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en-US"/>
              <a:t>ạn chế</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indent="-342900">
              <a:buFont typeface="Wingdings" panose="05000000000000000000" pitchFamily="2" charset="2"/>
              <a:buChar char="q"/>
            </a:pPr>
            <a:r>
              <a:rPr lang="en-US" sz="2500"/>
              <a:t>Giao diện còn đ</a:t>
            </a:r>
            <a:r>
              <a:rPr lang="vi-VN" sz="2500"/>
              <a:t>ơn</a:t>
            </a:r>
            <a:r>
              <a:rPr lang="en-US" sz="2500"/>
              <a:t> giản</a:t>
            </a:r>
          </a:p>
          <a:p>
            <a:pPr marL="342900" lvl="0" indent="-342900" algn="l" rtl="0">
              <a:spcBef>
                <a:spcPts val="0"/>
              </a:spcBef>
              <a:spcAft>
                <a:spcPts val="0"/>
              </a:spcAft>
              <a:buFont typeface="Wingdings" panose="05000000000000000000" pitchFamily="2" charset="2"/>
              <a:buChar char="q"/>
            </a:pPr>
            <a:r>
              <a:rPr lang="en-US" sz="2500"/>
              <a:t>Nguồn dữ liệu ch</a:t>
            </a:r>
            <a:r>
              <a:rPr lang="vi-VN" sz="2500"/>
              <a:t>ưa</a:t>
            </a:r>
            <a:r>
              <a:rPr lang="en-US" sz="2500"/>
              <a:t> đ</a:t>
            </a:r>
            <a:r>
              <a:rPr lang="vi-VN" sz="2500"/>
              <a:t>ượ</a:t>
            </a:r>
            <a:r>
              <a:rPr lang="en-US" sz="2500"/>
              <a:t>c đa dạng</a:t>
            </a:r>
          </a:p>
          <a:p>
            <a:pPr marL="342900" indent="-342900">
              <a:buFont typeface="Wingdings" panose="05000000000000000000" pitchFamily="2" charset="2"/>
              <a:buChar char="q"/>
            </a:pPr>
            <a:r>
              <a:rPr lang="en-US" sz="2500"/>
              <a:t>Chức năng của nhân viên còn đ</a:t>
            </a:r>
            <a:r>
              <a:rPr lang="vi-VN" sz="2500"/>
              <a:t>ơn</a:t>
            </a:r>
            <a:r>
              <a:rPr lang="en-US" sz="2500"/>
              <a:t> giản</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7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vi-VN"/>
              <a:t>ướng</a:t>
            </a:r>
            <a:r>
              <a:rPr lang="en-US"/>
              <a:t> phát triển</a:t>
            </a:r>
            <a:endParaRPr/>
          </a:p>
        </p:txBody>
      </p:sp>
      <p:sp>
        <p:nvSpPr>
          <p:cNvPr id="696" name="Google Shape;696;p27"/>
          <p:cNvSpPr txBox="1">
            <a:spLocks noGrp="1"/>
          </p:cNvSpPr>
          <p:nvPr>
            <p:ph type="body" idx="3"/>
          </p:nvPr>
        </p:nvSpPr>
        <p:spPr>
          <a:xfrm>
            <a:off x="1485900" y="2128859"/>
            <a:ext cx="9699171" cy="313873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q"/>
            </a:pPr>
            <a:r>
              <a:rPr lang="en-US" sz="2500"/>
              <a:t>Xây dựng ngồn dữ liệu đa dạng h</a:t>
            </a:r>
            <a:r>
              <a:rPr lang="vi-VN" sz="2500"/>
              <a:t>ơn</a:t>
            </a:r>
            <a:endParaRPr lang="en-US" sz="2500"/>
          </a:p>
          <a:p>
            <a:pPr marL="342900" lvl="0" indent="-342900" algn="l" rtl="0">
              <a:spcBef>
                <a:spcPts val="0"/>
              </a:spcBef>
              <a:spcAft>
                <a:spcPts val="0"/>
              </a:spcAft>
              <a:buFont typeface="Wingdings" panose="05000000000000000000" pitchFamily="2" charset="2"/>
              <a:buChar char="q"/>
            </a:pPr>
            <a:r>
              <a:rPr lang="en-US" sz="2500"/>
              <a:t>Mở rộng và phát triển thêm nhiều chức năng cho nhân viên.</a:t>
            </a:r>
          </a:p>
          <a:p>
            <a:pPr marL="342900" lvl="0" indent="-342900" algn="l" rtl="0">
              <a:spcBef>
                <a:spcPts val="0"/>
              </a:spcBef>
              <a:spcAft>
                <a:spcPts val="0"/>
              </a:spcAft>
              <a:buFont typeface="Wingdings" panose="05000000000000000000" pitchFamily="2" charset="2"/>
              <a:buChar char="q"/>
            </a:pPr>
            <a:r>
              <a:rPr lang="vi-VN" sz="2500"/>
              <a:t>Tích hợp máy học và các cổng thanh toán phù hợp với nhiều người dùng hơn</a:t>
            </a:r>
            <a:r>
              <a:rPr lang="en-US" sz="2500"/>
              <a:t>.</a:t>
            </a:r>
          </a:p>
          <a:p>
            <a:pPr marL="342900" lvl="0" indent="-342900" algn="l" rtl="0">
              <a:spcBef>
                <a:spcPts val="0"/>
              </a:spcBef>
              <a:spcAft>
                <a:spcPts val="0"/>
              </a:spcAft>
              <a:buFont typeface="Wingdings" panose="05000000000000000000" pitchFamily="2" charset="2"/>
              <a:buChar char="q"/>
            </a:pPr>
            <a:r>
              <a:rPr lang="en-US" sz="2500"/>
              <a:t>Cải thiện, nâng cao các chức năng hiện có của website</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089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6. </a:t>
            </a:r>
            <a:r>
              <a:rPr lang="en-US">
                <a:highlight>
                  <a:schemeClr val="accent2"/>
                </a:highlight>
              </a:rPr>
              <a:t>KỊCH BẢN DEMO</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392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5" y="1828801"/>
            <a:ext cx="8709024" cy="215537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1. </a:t>
            </a:r>
            <a:r>
              <a:rPr lang="en-US">
                <a:highlight>
                  <a:schemeClr val="accent2"/>
                </a:highlight>
              </a:rPr>
              <a:t>ĐẶT VẤN ĐỀ VÀ LỊCH S</a:t>
            </a:r>
            <a:r>
              <a:rPr lang="vi-VN">
                <a:highlight>
                  <a:schemeClr val="accent2"/>
                </a:highlight>
              </a:rPr>
              <a:t>Ử</a:t>
            </a:r>
            <a:r>
              <a:rPr lang="en-US">
                <a:highlight>
                  <a:schemeClr val="accent2"/>
                </a:highlight>
              </a:rPr>
              <a:t> GIẢI QUYẾT VẤN ĐỀ</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4"/>
          <p:cNvSpPr txBox="1">
            <a:spLocks noGrp="1"/>
          </p:cNvSpPr>
          <p:nvPr>
            <p:ph type="title"/>
          </p:nvPr>
        </p:nvSpPr>
        <p:spPr>
          <a:xfrm>
            <a:off x="1014275" y="999077"/>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a:t>
            </a:r>
            <a:r>
              <a:rPr lang="en-US"/>
              <a:t>ịch bản Demo</a:t>
            </a:r>
            <a:endParaRPr/>
          </a:p>
        </p:txBody>
      </p:sp>
      <p:sp>
        <p:nvSpPr>
          <p:cNvPr id="792" name="Google Shape;792;p34"/>
          <p:cNvSpPr txBox="1">
            <a:spLocks noGrp="1"/>
          </p:cNvSpPr>
          <p:nvPr>
            <p:ph type="subTitle" idx="5"/>
          </p:nvPr>
        </p:nvSpPr>
        <p:spPr>
          <a:xfrm>
            <a:off x="4601473" y="394233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Xem lịch sử đ</a:t>
            </a:r>
            <a:r>
              <a:rPr lang="vi-VN"/>
              <a:t>ơn</a:t>
            </a:r>
            <a:r>
              <a:rPr lang="en-US"/>
              <a:t> hàng</a:t>
            </a:r>
            <a:endParaRPr/>
          </a:p>
        </p:txBody>
      </p:sp>
      <p:sp>
        <p:nvSpPr>
          <p:cNvPr id="793" name="Google Shape;793;p34"/>
          <p:cNvSpPr txBox="1">
            <a:spLocks noGrp="1"/>
          </p:cNvSpPr>
          <p:nvPr>
            <p:ph type="subTitle" idx="6"/>
          </p:nvPr>
        </p:nvSpPr>
        <p:spPr>
          <a:xfrm>
            <a:off x="8150124" y="3926119"/>
            <a:ext cx="3027600" cy="763499"/>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Demo nhân viên</a:t>
            </a:r>
            <a:endParaRPr/>
          </a:p>
        </p:txBody>
      </p:sp>
      <p:sp>
        <p:nvSpPr>
          <p:cNvPr id="787" name="Google Shape;787;p34"/>
          <p:cNvSpPr txBox="1">
            <a:spLocks noGrp="1"/>
          </p:cNvSpPr>
          <p:nvPr>
            <p:ph type="subTitle" idx="2"/>
          </p:nvPr>
        </p:nvSpPr>
        <p:spPr>
          <a:xfrm>
            <a:off x="1014275" y="394233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Đặt hàng</a:t>
            </a:r>
            <a:endParaRPr/>
          </a:p>
        </p:txBody>
      </p:sp>
      <p:sp>
        <p:nvSpPr>
          <p:cNvPr id="789" name="Google Shape;789;p34"/>
          <p:cNvSpPr txBox="1">
            <a:spLocks noGrp="1"/>
          </p:cNvSpPr>
          <p:nvPr>
            <p:ph type="subTitle" idx="3"/>
          </p:nvPr>
        </p:nvSpPr>
        <p:spPr>
          <a:xfrm>
            <a:off x="8150124" y="1865906"/>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Khách hàng đặt câu hỏi</a:t>
            </a:r>
            <a:endParaRPr/>
          </a:p>
        </p:txBody>
      </p:sp>
      <p:sp>
        <p:nvSpPr>
          <p:cNvPr id="791" name="Google Shape;791;p34"/>
          <p:cNvSpPr txBox="1">
            <a:spLocks noGrp="1"/>
          </p:cNvSpPr>
          <p:nvPr>
            <p:ph type="subTitle" idx="4"/>
          </p:nvPr>
        </p:nvSpPr>
        <p:spPr>
          <a:xfrm>
            <a:off x="4601473" y="1872873"/>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Tìm sản phẩm, xem thông tin</a:t>
            </a:r>
            <a:endParaRPr/>
          </a:p>
        </p:txBody>
      </p:sp>
      <p:sp>
        <p:nvSpPr>
          <p:cNvPr id="785" name="Google Shape;785;p34"/>
          <p:cNvSpPr txBox="1">
            <a:spLocks noGrp="1"/>
          </p:cNvSpPr>
          <p:nvPr>
            <p:ph type="subTitle" idx="1"/>
          </p:nvPr>
        </p:nvSpPr>
        <p:spPr>
          <a:xfrm>
            <a:off x="1014275" y="1872873"/>
            <a:ext cx="3027600" cy="748332"/>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B</a:t>
            </a:r>
            <a:r>
              <a:rPr lang="en-US"/>
              <a:t>ắt đầu</a:t>
            </a:r>
            <a:endParaRPr/>
          </a:p>
        </p:txBody>
      </p:sp>
      <p:sp>
        <p:nvSpPr>
          <p:cNvPr id="797" name="Google Shape;797;p34"/>
          <p:cNvSpPr/>
          <p:nvPr/>
        </p:nvSpPr>
        <p:spPr>
          <a:xfrm>
            <a:off x="2167789" y="607908"/>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85;p34">
            <a:extLst>
              <a:ext uri="{FF2B5EF4-FFF2-40B4-BE49-F238E27FC236}">
                <a16:creationId xmlns:a16="http://schemas.microsoft.com/office/drawing/2014/main" id="{E8485998-7641-4659-8148-FC551FCDD78B}"/>
              </a:ext>
            </a:extLst>
          </p:cNvPr>
          <p:cNvSpPr txBox="1">
            <a:spLocks/>
          </p:cNvSpPr>
          <p:nvPr/>
        </p:nvSpPr>
        <p:spPr>
          <a:xfrm>
            <a:off x="1014275" y="2910244"/>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Nhập thông tin</a:t>
            </a:r>
          </a:p>
        </p:txBody>
      </p:sp>
      <p:sp>
        <p:nvSpPr>
          <p:cNvPr id="29" name="Google Shape;785;p34">
            <a:extLst>
              <a:ext uri="{FF2B5EF4-FFF2-40B4-BE49-F238E27FC236}">
                <a16:creationId xmlns:a16="http://schemas.microsoft.com/office/drawing/2014/main" id="{339567E9-9F61-41BD-B32A-C4A02DD790D9}"/>
              </a:ext>
            </a:extLst>
          </p:cNvPr>
          <p:cNvSpPr txBox="1">
            <a:spLocks/>
          </p:cNvSpPr>
          <p:nvPr/>
        </p:nvSpPr>
        <p:spPr>
          <a:xfrm>
            <a:off x="4601468" y="290452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Chọn màu, thêm sản phẩm giỏ hàng</a:t>
            </a:r>
          </a:p>
        </p:txBody>
      </p:sp>
      <p:sp>
        <p:nvSpPr>
          <p:cNvPr id="30" name="Google Shape;785;p34">
            <a:extLst>
              <a:ext uri="{FF2B5EF4-FFF2-40B4-BE49-F238E27FC236}">
                <a16:creationId xmlns:a16="http://schemas.microsoft.com/office/drawing/2014/main" id="{32F10200-8AF3-40C8-AD41-FB5C85EEC059}"/>
              </a:ext>
            </a:extLst>
          </p:cNvPr>
          <p:cNvSpPr txBox="1">
            <a:spLocks/>
          </p:cNvSpPr>
          <p:nvPr/>
        </p:nvSpPr>
        <p:spPr>
          <a:xfrm>
            <a:off x="8150124" y="293162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Chọn, xoá sản phẩm yêu thích</a:t>
            </a:r>
          </a:p>
        </p:txBody>
      </p:sp>
      <p:sp>
        <p:nvSpPr>
          <p:cNvPr id="20" name="Arrow: Right 19">
            <a:extLst>
              <a:ext uri="{FF2B5EF4-FFF2-40B4-BE49-F238E27FC236}">
                <a16:creationId xmlns:a16="http://schemas.microsoft.com/office/drawing/2014/main" id="{B630A444-20B3-47F1-96F2-81D34927D7E8}"/>
              </a:ext>
            </a:extLst>
          </p:cNvPr>
          <p:cNvSpPr/>
          <p:nvPr/>
        </p:nvSpPr>
        <p:spPr>
          <a:xfrm>
            <a:off x="4041875" y="225660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8D1F5C05-734E-4D52-AD72-D39B6A46D2E5}"/>
              </a:ext>
            </a:extLst>
          </p:cNvPr>
          <p:cNvSpPr/>
          <p:nvPr/>
        </p:nvSpPr>
        <p:spPr>
          <a:xfrm>
            <a:off x="7629078" y="225660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549B8976-8DBC-4662-8E97-6FCC981AD911}"/>
              </a:ext>
            </a:extLst>
          </p:cNvPr>
          <p:cNvSpPr/>
          <p:nvPr/>
        </p:nvSpPr>
        <p:spPr>
          <a:xfrm>
            <a:off x="4022357" y="4307868"/>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9DA3099-1C23-49EA-90DA-F172766982AE}"/>
              </a:ext>
            </a:extLst>
          </p:cNvPr>
          <p:cNvSpPr/>
          <p:nvPr/>
        </p:nvSpPr>
        <p:spPr>
          <a:xfrm>
            <a:off x="7648596" y="4268872"/>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DD77EEC-4DD7-4466-A8E8-E8C31041A249}"/>
              </a:ext>
            </a:extLst>
          </p:cNvPr>
          <p:cNvSpPr/>
          <p:nvPr/>
        </p:nvSpPr>
        <p:spPr>
          <a:xfrm>
            <a:off x="9663924" y="262120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EB2A913-CDD0-4DA9-9409-FA47D7FCD4D3}"/>
              </a:ext>
            </a:extLst>
          </p:cNvPr>
          <p:cNvSpPr/>
          <p:nvPr/>
        </p:nvSpPr>
        <p:spPr>
          <a:xfrm>
            <a:off x="2450935" y="365285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62B6DFB8-C8D4-4081-98FC-BB20974427A2}"/>
              </a:ext>
            </a:extLst>
          </p:cNvPr>
          <p:cNvSpPr/>
          <p:nvPr/>
        </p:nvSpPr>
        <p:spPr>
          <a:xfrm>
            <a:off x="7648596" y="324108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Arrow: Left 44">
            <a:extLst>
              <a:ext uri="{FF2B5EF4-FFF2-40B4-BE49-F238E27FC236}">
                <a16:creationId xmlns:a16="http://schemas.microsoft.com/office/drawing/2014/main" id="{37CA361F-1B4A-4CB3-91FA-C032177A5E74}"/>
              </a:ext>
            </a:extLst>
          </p:cNvPr>
          <p:cNvSpPr/>
          <p:nvPr/>
        </p:nvSpPr>
        <p:spPr>
          <a:xfrm>
            <a:off x="4080412" y="325057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6" name="Google Shape;785;p34">
            <a:extLst>
              <a:ext uri="{FF2B5EF4-FFF2-40B4-BE49-F238E27FC236}">
                <a16:creationId xmlns:a16="http://schemas.microsoft.com/office/drawing/2014/main" id="{2D2FE32A-7C77-435B-99FC-1B963E6A178A}"/>
              </a:ext>
            </a:extLst>
          </p:cNvPr>
          <p:cNvSpPr txBox="1">
            <a:spLocks/>
          </p:cNvSpPr>
          <p:nvPr/>
        </p:nvSpPr>
        <p:spPr>
          <a:xfrm>
            <a:off x="1014226" y="503498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Kết thúc</a:t>
            </a:r>
          </a:p>
        </p:txBody>
      </p:sp>
      <p:sp>
        <p:nvSpPr>
          <p:cNvPr id="27" name="Google Shape;785;p34">
            <a:extLst>
              <a:ext uri="{FF2B5EF4-FFF2-40B4-BE49-F238E27FC236}">
                <a16:creationId xmlns:a16="http://schemas.microsoft.com/office/drawing/2014/main" id="{06456AB2-4978-4774-99EB-E3CC82489886}"/>
              </a:ext>
            </a:extLst>
          </p:cNvPr>
          <p:cNvSpPr txBox="1">
            <a:spLocks/>
          </p:cNvSpPr>
          <p:nvPr/>
        </p:nvSpPr>
        <p:spPr>
          <a:xfrm>
            <a:off x="4601419" y="5029262"/>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Đánh giá sản phẩm</a:t>
            </a:r>
          </a:p>
        </p:txBody>
      </p:sp>
      <p:sp>
        <p:nvSpPr>
          <p:cNvPr id="28" name="Google Shape;785;p34">
            <a:extLst>
              <a:ext uri="{FF2B5EF4-FFF2-40B4-BE49-F238E27FC236}">
                <a16:creationId xmlns:a16="http://schemas.microsoft.com/office/drawing/2014/main" id="{D9913671-6941-4739-9BA3-2E541C7BED90}"/>
              </a:ext>
            </a:extLst>
          </p:cNvPr>
          <p:cNvSpPr txBox="1">
            <a:spLocks/>
          </p:cNvSpPr>
          <p:nvPr/>
        </p:nvSpPr>
        <p:spPr>
          <a:xfrm>
            <a:off x="8150075" y="5056362"/>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Demo quản trị viên</a:t>
            </a:r>
          </a:p>
        </p:txBody>
      </p:sp>
      <p:sp>
        <p:nvSpPr>
          <p:cNvPr id="31" name="Arrow: Left 30">
            <a:extLst>
              <a:ext uri="{FF2B5EF4-FFF2-40B4-BE49-F238E27FC236}">
                <a16:creationId xmlns:a16="http://schemas.microsoft.com/office/drawing/2014/main" id="{E3182F71-E43A-4785-87F0-0B5C8AF04B7D}"/>
              </a:ext>
            </a:extLst>
          </p:cNvPr>
          <p:cNvSpPr/>
          <p:nvPr/>
        </p:nvSpPr>
        <p:spPr>
          <a:xfrm>
            <a:off x="7648547" y="5365828"/>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2" name="Arrow: Left 31">
            <a:extLst>
              <a:ext uri="{FF2B5EF4-FFF2-40B4-BE49-F238E27FC236}">
                <a16:creationId xmlns:a16="http://schemas.microsoft.com/office/drawing/2014/main" id="{E8E7D007-0D58-453F-BBDB-59F6189716C0}"/>
              </a:ext>
            </a:extLst>
          </p:cNvPr>
          <p:cNvSpPr/>
          <p:nvPr/>
        </p:nvSpPr>
        <p:spPr>
          <a:xfrm>
            <a:off x="4080363" y="5375318"/>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40A6FC91-05EA-4690-8518-C63EA5ACBBF0}"/>
              </a:ext>
            </a:extLst>
          </p:cNvPr>
          <p:cNvSpPr/>
          <p:nvPr/>
        </p:nvSpPr>
        <p:spPr>
          <a:xfrm>
            <a:off x="9663924" y="4689618"/>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2057400" y="1759989"/>
            <a:ext cx="8215839" cy="2338422"/>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C</a:t>
            </a:r>
            <a:r>
              <a:rPr lang="en-US"/>
              <a:t>ảm </a:t>
            </a:r>
            <a:r>
              <a:rPr lang="vi-VN"/>
              <a:t>ơn</a:t>
            </a:r>
            <a:r>
              <a:rPr lang="en-US"/>
              <a:t> thầy và các bạn đã lắng nghe</a:t>
            </a:r>
            <a:r>
              <a:rPr lang="en"/>
              <a:t>!</a:t>
            </a:r>
            <a:endParaRPr/>
          </a:p>
        </p:txBody>
      </p:sp>
      <p:sp>
        <p:nvSpPr>
          <p:cNvPr id="1178" name="Google Shape;1178;p40"/>
          <p:cNvSpPr txBox="1">
            <a:spLocks noGrp="1"/>
          </p:cNvSpPr>
          <p:nvPr>
            <p:ph type="subTitle" idx="1"/>
          </p:nvPr>
        </p:nvSpPr>
        <p:spPr>
          <a:xfrm>
            <a:off x="3305250" y="4098411"/>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DO YOU HAVE ANY QUESTIONS?</a:t>
            </a:r>
            <a:endParaRPr/>
          </a:p>
        </p:txBody>
      </p:sp>
      <p:sp>
        <p:nvSpPr>
          <p:cNvPr id="1179" name="Google Shape;1179;p40"/>
          <p:cNvSpPr/>
          <p:nvPr/>
        </p:nvSpPr>
        <p:spPr>
          <a:xfrm>
            <a:off x="5844015" y="47298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0" name="Google Shape;1180;p40"/>
          <p:cNvGrpSpPr/>
          <p:nvPr/>
        </p:nvGrpSpPr>
        <p:grpSpPr>
          <a:xfrm>
            <a:off x="6377118" y="4720201"/>
            <a:ext cx="411849" cy="411917"/>
            <a:chOff x="5162200" y="4097750"/>
            <a:chExt cx="338385" cy="338414"/>
          </a:xfrm>
        </p:grpSpPr>
        <p:sp>
          <p:nvSpPr>
            <p:cNvPr id="1181" name="Google Shape;1181;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4" name="Google Shape;1184;p40"/>
          <p:cNvSpPr/>
          <p:nvPr/>
        </p:nvSpPr>
        <p:spPr>
          <a:xfrm>
            <a:off x="5111125" y="47712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6" name="Google Shape;1186;p40"/>
          <p:cNvGrpSpPr/>
          <p:nvPr/>
        </p:nvGrpSpPr>
        <p:grpSpPr>
          <a:xfrm>
            <a:off x="10223799" y="2140344"/>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140464" y="2066784"/>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ĐẶT VẤN ĐỀ</a:t>
            </a:r>
            <a:endParaRPr/>
          </a:p>
        </p:txBody>
      </p:sp>
      <p:sp>
        <p:nvSpPr>
          <p:cNvPr id="688" name="Google Shape;688;p26"/>
          <p:cNvSpPr txBox="1">
            <a:spLocks noGrp="1"/>
          </p:cNvSpPr>
          <p:nvPr>
            <p:ph type="subTitle" idx="1"/>
          </p:nvPr>
        </p:nvSpPr>
        <p:spPr>
          <a:xfrm>
            <a:off x="2199000" y="480027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err="1">
                <a:solidFill>
                  <a:schemeClr val="dk1"/>
                </a:solidFill>
              </a:rPr>
              <a:t>Vấn</a:t>
            </a:r>
            <a:r>
              <a:rPr lang="en-US">
                <a:solidFill>
                  <a:schemeClr val="dk1"/>
                </a:solidFill>
              </a:rPr>
              <a:t> </a:t>
            </a:r>
            <a:r>
              <a:rPr lang="en-US" err="1">
                <a:solidFill>
                  <a:schemeClr val="dk1"/>
                </a:solidFill>
              </a:rPr>
              <a:t>đề</a:t>
            </a:r>
            <a:r>
              <a:rPr lang="en-US">
                <a:solidFill>
                  <a:schemeClr val="dk1"/>
                </a:solidFill>
              </a:rPr>
              <a:t> </a:t>
            </a:r>
            <a:r>
              <a:rPr lang="en-US" err="1">
                <a:solidFill>
                  <a:schemeClr val="dk1"/>
                </a:solidFill>
              </a:rPr>
              <a:t>cần</a:t>
            </a:r>
            <a:r>
              <a:rPr lang="en-US">
                <a:solidFill>
                  <a:schemeClr val="dk1"/>
                </a:solidFill>
              </a:rPr>
              <a:t> đ</a:t>
            </a:r>
            <a:r>
              <a:rPr lang="vi-VN" err="1">
                <a:solidFill>
                  <a:schemeClr val="dk1"/>
                </a:solidFill>
              </a:rPr>
              <a:t>ượ</a:t>
            </a:r>
            <a:r>
              <a:rPr lang="en-US">
                <a:solidFill>
                  <a:schemeClr val="dk1"/>
                </a:solidFill>
              </a:rPr>
              <a:t>c </a:t>
            </a:r>
            <a:r>
              <a:rPr lang="en-US" err="1">
                <a:solidFill>
                  <a:schemeClr val="dk1"/>
                </a:solidFill>
              </a:rPr>
              <a:t>giải</a:t>
            </a:r>
            <a:r>
              <a:rPr lang="en-US">
                <a:solidFill>
                  <a:schemeClr val="dk1"/>
                </a:solidFill>
              </a:rPr>
              <a:t> </a:t>
            </a:r>
            <a:r>
              <a:rPr lang="en-US" err="1">
                <a:solidFill>
                  <a:schemeClr val="dk1"/>
                </a:solidFill>
              </a:rPr>
              <a:t>quyết</a:t>
            </a:r>
            <a:endParaRPr>
              <a:solidFill>
                <a:schemeClr val="dk1"/>
              </a:solidFill>
            </a:endParaRPr>
          </a:p>
        </p:txBody>
      </p:sp>
      <p:sp>
        <p:nvSpPr>
          <p:cNvPr id="689" name="Google Shape;689;p26"/>
          <p:cNvSpPr txBox="1">
            <a:spLocks noGrp="1"/>
          </p:cNvSpPr>
          <p:nvPr>
            <p:ph type="body" idx="2"/>
          </p:nvPr>
        </p:nvSpPr>
        <p:spPr>
          <a:xfrm>
            <a:off x="2198999" y="2454442"/>
            <a:ext cx="8120657" cy="2416058"/>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buFont typeface="Wingdings" panose="05000000000000000000" pitchFamily="2" charset="2"/>
              <a:buChar char="q"/>
            </a:pPr>
            <a:r>
              <a:rPr lang="en-US" sz="2500"/>
              <a:t>Mua </a:t>
            </a:r>
            <a:r>
              <a:rPr lang="en-US" sz="2500" err="1"/>
              <a:t>thiết</a:t>
            </a:r>
            <a:r>
              <a:rPr lang="en-US" sz="2500"/>
              <a:t> </a:t>
            </a:r>
            <a:r>
              <a:rPr lang="en-US" sz="2500" err="1"/>
              <a:t>bị</a:t>
            </a:r>
            <a:r>
              <a:rPr lang="en-US" sz="2500"/>
              <a:t> </a:t>
            </a:r>
            <a:r>
              <a:rPr lang="en-US" sz="2500" err="1"/>
              <a:t>diện</a:t>
            </a:r>
            <a:r>
              <a:rPr lang="en-US" sz="2500"/>
              <a:t> </a:t>
            </a:r>
            <a:r>
              <a:rPr lang="en-US" sz="2500" err="1"/>
              <a:t>tử</a:t>
            </a:r>
            <a:r>
              <a:rPr lang="en-US" sz="2500"/>
              <a:t> </a:t>
            </a:r>
            <a:r>
              <a:rPr lang="en-US" sz="2500" err="1"/>
              <a:t>theo</a:t>
            </a:r>
            <a:r>
              <a:rPr lang="en-US" sz="2500"/>
              <a:t> </a:t>
            </a:r>
            <a:r>
              <a:rPr lang="en-US" sz="2500" err="1"/>
              <a:t>cách</a:t>
            </a:r>
            <a:r>
              <a:rPr lang="en-US" sz="2500"/>
              <a:t> </a:t>
            </a:r>
            <a:r>
              <a:rPr lang="en-US" sz="2500" err="1"/>
              <a:t>truyền</a:t>
            </a:r>
            <a:r>
              <a:rPr lang="en-US" sz="2500"/>
              <a:t> </a:t>
            </a:r>
            <a:r>
              <a:rPr lang="en-US" sz="2500" err="1"/>
              <a:t>thống</a:t>
            </a:r>
            <a:r>
              <a:rPr lang="en-US" sz="2500"/>
              <a:t>?</a:t>
            </a:r>
          </a:p>
          <a:p>
            <a:pPr marL="342900" indent="-342900" algn="just">
              <a:buFont typeface="Wingdings" panose="05000000000000000000" pitchFamily="2" charset="2"/>
              <a:buChar char="q"/>
            </a:pPr>
            <a:r>
              <a:rPr lang="en-US" sz="2500"/>
              <a:t>Hiệu </a:t>
            </a:r>
            <a:r>
              <a:rPr lang="en-US" sz="2500" err="1"/>
              <a:t>suất</a:t>
            </a:r>
            <a:r>
              <a:rPr lang="en-US" sz="2500"/>
              <a:t> </a:t>
            </a:r>
            <a:r>
              <a:rPr lang="en-US" sz="2500" err="1"/>
              <a:t>làm</a:t>
            </a:r>
            <a:r>
              <a:rPr lang="en-US" sz="2500"/>
              <a:t> </a:t>
            </a:r>
            <a:r>
              <a:rPr lang="en-US" sz="2500" err="1"/>
              <a:t>việc</a:t>
            </a:r>
            <a:r>
              <a:rPr lang="en-US" sz="2500"/>
              <a:t> </a:t>
            </a:r>
            <a:r>
              <a:rPr lang="en-US" sz="2500" err="1"/>
              <a:t>ch</a:t>
            </a:r>
            <a:r>
              <a:rPr lang="vi-VN" sz="2500"/>
              <a:t>ưa</a:t>
            </a:r>
            <a:r>
              <a:rPr lang="en-US" sz="2500"/>
              <a:t> cao</a:t>
            </a:r>
          </a:p>
          <a:p>
            <a:pPr marL="342900" indent="-342900" algn="just">
              <a:buFont typeface="Wingdings" panose="05000000000000000000" pitchFamily="2" charset="2"/>
              <a:buChar char="q"/>
            </a:pPr>
            <a:r>
              <a:rPr lang="en-US" sz="2500"/>
              <a:t>Cách </a:t>
            </a:r>
            <a:r>
              <a:rPr lang="en-US" sz="2500" err="1"/>
              <a:t>quản</a:t>
            </a:r>
            <a:r>
              <a:rPr lang="en-US" sz="2500"/>
              <a:t> </a:t>
            </a:r>
            <a:r>
              <a:rPr lang="en-US" sz="2500" err="1"/>
              <a:t>lý</a:t>
            </a:r>
            <a:r>
              <a:rPr lang="en-US" sz="2500"/>
              <a:t> </a:t>
            </a:r>
            <a:r>
              <a:rPr lang="en-US" sz="2500" err="1"/>
              <a:t>của</a:t>
            </a:r>
            <a:r>
              <a:rPr lang="en-US" sz="2500"/>
              <a:t> </a:t>
            </a:r>
            <a:r>
              <a:rPr lang="en-US" sz="2500" err="1"/>
              <a:t>chủ</a:t>
            </a:r>
            <a:r>
              <a:rPr lang="en-US" sz="2500"/>
              <a:t> </a:t>
            </a:r>
            <a:r>
              <a:rPr lang="en-US" sz="2500" err="1"/>
              <a:t>cửa</a:t>
            </a:r>
            <a:r>
              <a:rPr lang="en-US" sz="2500"/>
              <a:t> </a:t>
            </a:r>
            <a:r>
              <a:rPr lang="en-US" sz="2500" err="1"/>
              <a:t>hàng</a:t>
            </a:r>
            <a:r>
              <a:rPr lang="en-US" sz="2500"/>
              <a:t> </a:t>
            </a:r>
            <a:r>
              <a:rPr lang="en-US" sz="2500" err="1"/>
              <a:t>ch</a:t>
            </a:r>
            <a:r>
              <a:rPr lang="vi-VN" sz="2500"/>
              <a:t>ưa</a:t>
            </a:r>
            <a:r>
              <a:rPr lang="en-US" sz="2500"/>
              <a:t> </a:t>
            </a:r>
            <a:r>
              <a:rPr lang="en-US" sz="2500" err="1"/>
              <a:t>thật</a:t>
            </a:r>
            <a:r>
              <a:rPr lang="en-US" sz="2500"/>
              <a:t> </a:t>
            </a:r>
            <a:r>
              <a:rPr lang="en-US" sz="2500" err="1"/>
              <a:t>sự</a:t>
            </a:r>
            <a:r>
              <a:rPr lang="en-US" sz="2500"/>
              <a:t> hiệu quả.</a:t>
            </a:r>
          </a:p>
          <a:p>
            <a:pPr marL="342900" lvl="0" indent="-342900" algn="l" rtl="0">
              <a:spcBef>
                <a:spcPts val="0"/>
              </a:spcBef>
              <a:spcAft>
                <a:spcPts val="0"/>
              </a:spcAft>
              <a:buFont typeface="Wingdings" panose="05000000000000000000" pitchFamily="2" charset="2"/>
              <a:buChar char="q"/>
            </a:pP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L</a:t>
            </a:r>
            <a:r>
              <a:rPr lang="en-US"/>
              <a:t>ịch s</a:t>
            </a:r>
            <a:r>
              <a:rPr lang="vi-VN"/>
              <a:t>ử</a:t>
            </a:r>
            <a:r>
              <a:rPr lang="en-US"/>
              <a:t> giải quyết vấn đề</a:t>
            </a:r>
            <a:endParaRPr/>
          </a:p>
        </p:txBody>
      </p:sp>
      <p:sp>
        <p:nvSpPr>
          <p:cNvPr id="696" name="Google Shape;696;p27"/>
          <p:cNvSpPr txBox="1">
            <a:spLocks noGrp="1"/>
          </p:cNvSpPr>
          <p:nvPr>
            <p:ph type="body" idx="3"/>
          </p:nvPr>
        </p:nvSpPr>
        <p:spPr>
          <a:xfrm>
            <a:off x="1485900" y="2102733"/>
            <a:ext cx="8833757" cy="169855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q"/>
            </a:pPr>
            <a:r>
              <a:rPr lang="en-US" sz="2500"/>
              <a:t>Mua các thiết bị điện tử gặp nhiều khó khăn</a:t>
            </a:r>
          </a:p>
          <a:p>
            <a:pPr marL="342900" lvl="0" indent="-342900" algn="l" rtl="0">
              <a:spcBef>
                <a:spcPts val="0"/>
              </a:spcBef>
              <a:spcAft>
                <a:spcPts val="0"/>
              </a:spcAft>
              <a:buFont typeface="Wingdings" panose="05000000000000000000" pitchFamily="2" charset="2"/>
              <a:buChar char="q"/>
            </a:pPr>
            <a:r>
              <a:rPr lang="en-US" sz="2500"/>
              <a:t>Những đặt điểm của kinh doanh theo cách truyền thống.</a:t>
            </a:r>
          </a:p>
          <a:p>
            <a:pPr marL="342900" lvl="0" indent="-342900" algn="l" rtl="0">
              <a:spcBef>
                <a:spcPts val="0"/>
              </a:spcBef>
              <a:spcAft>
                <a:spcPts val="0"/>
              </a:spcAft>
              <a:buFont typeface="Wingdings" panose="05000000000000000000" pitchFamily="2" charset="2"/>
              <a:buChar char="q"/>
            </a:pPr>
            <a:r>
              <a:rPr lang="en-US" sz="2500"/>
              <a:t>Khó khăn trong việc quản lý và bán sản phẩm.</a:t>
            </a:r>
            <a:endParaRPr sz="250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88;p26">
            <a:extLst>
              <a:ext uri="{FF2B5EF4-FFF2-40B4-BE49-F238E27FC236}">
                <a16:creationId xmlns:a16="http://schemas.microsoft.com/office/drawing/2014/main" id="{89CCA44F-A5E9-4DA4-AD2A-1FBC02218F70}"/>
              </a:ext>
            </a:extLst>
          </p:cNvPr>
          <p:cNvSpPr txBox="1">
            <a:spLocks noGrp="1"/>
          </p:cNvSpPr>
          <p:nvPr>
            <p:ph type="subTitle" idx="1"/>
          </p:nvPr>
        </p:nvSpPr>
        <p:spPr>
          <a:xfrm>
            <a:off x="1741801" y="4845783"/>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a:solidFill>
                  <a:schemeClr val="dk1"/>
                </a:solidFill>
              </a:rPr>
              <a:t>“W</a:t>
            </a:r>
            <a:r>
              <a:rPr lang="en-US"/>
              <a:t>ebsite th</a:t>
            </a:r>
            <a:r>
              <a:rPr lang="vi-VN"/>
              <a:t>ươn</a:t>
            </a:r>
            <a:r>
              <a:rPr lang="en-US"/>
              <a:t>g mại điện tử kinh doanh thiết bị điện tử”</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2. </a:t>
            </a:r>
            <a:r>
              <a:rPr lang="en-US">
                <a:highlight>
                  <a:schemeClr val="accent2"/>
                </a:highlight>
              </a:rPr>
              <a:t>MỤC TIÊU ĐỀ TÀI</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499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MỤC TIÊU CỦA ĐỀ TÀI</a:t>
            </a:r>
            <a:endParaRPr/>
          </a:p>
        </p:txBody>
      </p:sp>
      <p:sp>
        <p:nvSpPr>
          <p:cNvPr id="689" name="Google Shape;689;p26"/>
          <p:cNvSpPr txBox="1">
            <a:spLocks noGrp="1"/>
          </p:cNvSpPr>
          <p:nvPr>
            <p:ph type="body" idx="2"/>
          </p:nvPr>
        </p:nvSpPr>
        <p:spPr>
          <a:xfrm>
            <a:off x="1698171" y="2367643"/>
            <a:ext cx="9682843" cy="3037132"/>
          </a:xfrm>
          <a:prstGeom prst="rect">
            <a:avLst/>
          </a:prstGeom>
        </p:spPr>
        <p:txBody>
          <a:bodyPr spcFirstLastPara="1" wrap="square" lIns="121900" tIns="121900" rIns="121900" bIns="121900" anchor="t" anchorCtr="0">
            <a:noAutofit/>
          </a:bodyPr>
          <a:lstStyle/>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Hỗ trợ các chức năng cần thiết cho người dùng.</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Xây dựng website giao diện thân thiện, dễ sử dụng.</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Các thông tin về sản phẩm sẽ được cấp nhật thường xuyên.</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Xây dựng website giúp chủ cửa hàng dễ dàng quản lý và tiết kiệm thời gian.</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W</a:t>
            </a:r>
            <a:r>
              <a:rPr lang="en-US" sz="2500">
                <a:latin typeface="Times New Roman" panose="02020603050405020304" pitchFamily="18" charset="0"/>
                <a:ea typeface="Calibri" panose="020F0502020204030204" pitchFamily="34" charset="0"/>
              </a:rPr>
              <a:t>ebsite hoạt động ổn định</a:t>
            </a:r>
            <a:endParaRPr lang="en-US" sz="2500">
              <a:effectLst/>
              <a:latin typeface="Times New Roman" panose="02020603050405020304" pitchFamily="18" charset="0"/>
              <a:ea typeface="Calibri" panose="020F0502020204030204" pitchFamily="34" charset="0"/>
            </a:endParaRPr>
          </a:p>
          <a:p>
            <a:pPr marL="342900" lvl="0" indent="-342900" algn="l" rtl="0">
              <a:spcBef>
                <a:spcPts val="0"/>
              </a:spcBef>
              <a:spcAft>
                <a:spcPts val="0"/>
              </a:spcAft>
              <a:buFont typeface="Wingdings" panose="05000000000000000000" pitchFamily="2" charset="2"/>
              <a:buChar char="ü"/>
            </a:pPr>
            <a:endParaRPr sz="2500"/>
          </a:p>
        </p:txBody>
      </p:sp>
    </p:spTree>
    <p:extLst>
      <p:ext uri="{BB962C8B-B14F-4D97-AF65-F5344CB8AC3E}">
        <p14:creationId xmlns:p14="http://schemas.microsoft.com/office/powerpoint/2010/main" val="94333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highlight>
                  <a:schemeClr val="accent2"/>
                </a:highlight>
              </a:rPr>
              <a:t>3. C</a:t>
            </a:r>
            <a:r>
              <a:rPr lang="en-US" sz="6000">
                <a:highlight>
                  <a:schemeClr val="accent2"/>
                </a:highlight>
              </a:rPr>
              <a:t>ÔNG NGHỆ S</a:t>
            </a:r>
            <a:r>
              <a:rPr lang="vi-VN" sz="6000">
                <a:highlight>
                  <a:schemeClr val="accent2"/>
                </a:highlight>
              </a:rPr>
              <a:t>Ử</a:t>
            </a:r>
            <a:r>
              <a:rPr lang="en-US" sz="6000">
                <a:highlight>
                  <a:schemeClr val="accent2"/>
                </a:highlight>
              </a:rPr>
              <a:t> DỤNG</a:t>
            </a:r>
            <a:r>
              <a:rPr lang="en" sz="6000">
                <a:highlight>
                  <a:schemeClr val="accent2"/>
                </a:highlight>
              </a:rPr>
              <a:t> </a:t>
            </a:r>
            <a:endParaRPr sz="6000"/>
          </a:p>
        </p:txBody>
      </p:sp>
      <p:sp>
        <p:nvSpPr>
          <p:cNvPr id="703" name="Google Shape;703;p28"/>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704" name="Google Shape;704;p28"/>
          <p:cNvGrpSpPr/>
          <p:nvPr/>
        </p:nvGrpSpPr>
        <p:grpSpPr>
          <a:xfrm rot="10800000">
            <a:off x="5477077" y="891526"/>
            <a:ext cx="1237846" cy="872004"/>
            <a:chOff x="621403" y="597265"/>
            <a:chExt cx="1588204" cy="1118814"/>
          </a:xfrm>
        </p:grpSpPr>
        <p:sp>
          <p:nvSpPr>
            <p:cNvPr id="705" name="Google Shape;7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487665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C</a:t>
            </a:r>
            <a:r>
              <a:rPr lang="en-US"/>
              <a:t>ông nghệ s</a:t>
            </a:r>
            <a:r>
              <a:rPr lang="vi-VN"/>
              <a:t>ử</a:t>
            </a:r>
            <a:r>
              <a:rPr lang="en-US"/>
              <a:t> dụng</a:t>
            </a:r>
            <a:endParaRPr/>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FrontEnd</a:t>
            </a:r>
            <a:endParaRPr sz="2500"/>
          </a:p>
        </p:txBody>
      </p:sp>
      <p:sp>
        <p:nvSpPr>
          <p:cNvPr id="713" name="Google Shape;713;p29"/>
          <p:cNvSpPr txBox="1">
            <a:spLocks noGrp="1"/>
          </p:cNvSpPr>
          <p:nvPr>
            <p:ph type="body" idx="5"/>
          </p:nvPr>
        </p:nvSpPr>
        <p:spPr>
          <a:xfrm>
            <a:off x="1218450" y="4548604"/>
            <a:ext cx="9755100" cy="1366621"/>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714" name="Google Shape;714;p29"/>
          <p:cNvSpPr txBox="1">
            <a:spLocks noGrp="1"/>
          </p:cNvSpPr>
          <p:nvPr>
            <p:ph type="subTitle" idx="2"/>
          </p:nvPr>
        </p:nvSpPr>
        <p:spPr>
          <a:xfrm>
            <a:off x="1217550" y="409016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BackEnd</a:t>
            </a:r>
            <a:endParaRPr sz="2500"/>
          </a:p>
        </p:txBody>
      </p:sp>
      <p:sp>
        <p:nvSpPr>
          <p:cNvPr id="717" name="Google Shape;717;p29"/>
          <p:cNvSpPr txBox="1">
            <a:spLocks noGrp="1"/>
          </p:cNvSpPr>
          <p:nvPr>
            <p:ph type="body" idx="4"/>
          </p:nvPr>
        </p:nvSpPr>
        <p:spPr>
          <a:xfrm>
            <a:off x="1217550" y="2309393"/>
            <a:ext cx="9755100" cy="1732633"/>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pic>
        <p:nvPicPr>
          <p:cNvPr id="5" name="Picture 4">
            <a:extLst>
              <a:ext uri="{FF2B5EF4-FFF2-40B4-BE49-F238E27FC236}">
                <a16:creationId xmlns:a16="http://schemas.microsoft.com/office/drawing/2014/main" id="{89889BF6-8F0C-4D95-87EA-C08CBF8F0A7A}"/>
              </a:ext>
            </a:extLst>
          </p:cNvPr>
          <p:cNvPicPr>
            <a:picLocks noChangeAspect="1"/>
          </p:cNvPicPr>
          <p:nvPr/>
        </p:nvPicPr>
        <p:blipFill>
          <a:blip r:embed="rId3"/>
          <a:stretch>
            <a:fillRect/>
          </a:stretch>
        </p:blipFill>
        <p:spPr>
          <a:xfrm>
            <a:off x="1217550" y="2432494"/>
            <a:ext cx="1486429" cy="1486429"/>
          </a:xfrm>
          <a:prstGeom prst="rect">
            <a:avLst/>
          </a:prstGeom>
        </p:spPr>
      </p:pic>
      <p:pic>
        <p:nvPicPr>
          <p:cNvPr id="7" name="Picture 6">
            <a:extLst>
              <a:ext uri="{FF2B5EF4-FFF2-40B4-BE49-F238E27FC236}">
                <a16:creationId xmlns:a16="http://schemas.microsoft.com/office/drawing/2014/main" id="{1B937322-7049-4A56-BC5F-688296D872E9}"/>
              </a:ext>
            </a:extLst>
          </p:cNvPr>
          <p:cNvPicPr>
            <a:picLocks noChangeAspect="1"/>
          </p:cNvPicPr>
          <p:nvPr/>
        </p:nvPicPr>
        <p:blipFill>
          <a:blip r:embed="rId4"/>
          <a:stretch>
            <a:fillRect/>
          </a:stretch>
        </p:blipFill>
        <p:spPr>
          <a:xfrm>
            <a:off x="3957638" y="2432494"/>
            <a:ext cx="1486429" cy="1486429"/>
          </a:xfrm>
          <a:prstGeom prst="rect">
            <a:avLst/>
          </a:prstGeom>
        </p:spPr>
      </p:pic>
      <p:pic>
        <p:nvPicPr>
          <p:cNvPr id="9" name="Picture 8">
            <a:extLst>
              <a:ext uri="{FF2B5EF4-FFF2-40B4-BE49-F238E27FC236}">
                <a16:creationId xmlns:a16="http://schemas.microsoft.com/office/drawing/2014/main" id="{493C5635-6C6F-48FF-B545-E1FD05485485}"/>
              </a:ext>
            </a:extLst>
          </p:cNvPr>
          <p:cNvPicPr>
            <a:picLocks noChangeAspect="1"/>
          </p:cNvPicPr>
          <p:nvPr/>
        </p:nvPicPr>
        <p:blipFill>
          <a:blip r:embed="rId5"/>
          <a:stretch>
            <a:fillRect/>
          </a:stretch>
        </p:blipFill>
        <p:spPr>
          <a:xfrm>
            <a:off x="6697726" y="2416263"/>
            <a:ext cx="1367367" cy="1481314"/>
          </a:xfrm>
          <a:prstGeom prst="rect">
            <a:avLst/>
          </a:prstGeom>
        </p:spPr>
      </p:pic>
      <p:pic>
        <p:nvPicPr>
          <p:cNvPr id="11" name="Picture 10">
            <a:extLst>
              <a:ext uri="{FF2B5EF4-FFF2-40B4-BE49-F238E27FC236}">
                <a16:creationId xmlns:a16="http://schemas.microsoft.com/office/drawing/2014/main" id="{B8D71B7A-9063-42DD-9BA4-A32391D34AB7}"/>
              </a:ext>
            </a:extLst>
          </p:cNvPr>
          <p:cNvPicPr>
            <a:picLocks noChangeAspect="1"/>
          </p:cNvPicPr>
          <p:nvPr/>
        </p:nvPicPr>
        <p:blipFill>
          <a:blip r:embed="rId6"/>
          <a:stretch>
            <a:fillRect/>
          </a:stretch>
        </p:blipFill>
        <p:spPr>
          <a:xfrm>
            <a:off x="1217550" y="4691066"/>
            <a:ext cx="2006054" cy="1081696"/>
          </a:xfrm>
          <a:prstGeom prst="rect">
            <a:avLst/>
          </a:prstGeom>
        </p:spPr>
      </p:pic>
      <p:pic>
        <p:nvPicPr>
          <p:cNvPr id="13" name="Picture 12">
            <a:extLst>
              <a:ext uri="{FF2B5EF4-FFF2-40B4-BE49-F238E27FC236}">
                <a16:creationId xmlns:a16="http://schemas.microsoft.com/office/drawing/2014/main" id="{5472A5D7-0F47-4EF4-8B19-E0F021FAA37A}"/>
              </a:ext>
            </a:extLst>
          </p:cNvPr>
          <p:cNvPicPr>
            <a:picLocks noChangeAspect="1"/>
          </p:cNvPicPr>
          <p:nvPr/>
        </p:nvPicPr>
        <p:blipFill rotWithShape="1">
          <a:blip r:embed="rId7"/>
          <a:srcRect t="28038" b="21489"/>
          <a:stretch/>
        </p:blipFill>
        <p:spPr>
          <a:xfrm>
            <a:off x="3951975" y="4691066"/>
            <a:ext cx="2143125" cy="1081696"/>
          </a:xfrm>
          <a:prstGeom prst="rect">
            <a:avLst/>
          </a:prstGeom>
        </p:spPr>
      </p:pic>
      <p:pic>
        <p:nvPicPr>
          <p:cNvPr id="15" name="Picture 14">
            <a:extLst>
              <a:ext uri="{FF2B5EF4-FFF2-40B4-BE49-F238E27FC236}">
                <a16:creationId xmlns:a16="http://schemas.microsoft.com/office/drawing/2014/main" id="{0057D06E-37B0-4EFD-82FE-6F06A370B5E5}"/>
              </a:ext>
            </a:extLst>
          </p:cNvPr>
          <p:cNvPicPr>
            <a:picLocks noChangeAspect="1"/>
          </p:cNvPicPr>
          <p:nvPr/>
        </p:nvPicPr>
        <p:blipFill>
          <a:blip r:embed="rId8"/>
          <a:stretch>
            <a:fillRect/>
          </a:stretch>
        </p:blipFill>
        <p:spPr>
          <a:xfrm>
            <a:off x="9094713" y="2432494"/>
            <a:ext cx="1829530" cy="1465082"/>
          </a:xfrm>
          <a:prstGeom prst="rect">
            <a:avLst/>
          </a:prstGeom>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1640</Words>
  <Application>Microsoft Office PowerPoint</Application>
  <PresentationFormat>Widescreen</PresentationFormat>
  <Paragraphs>225</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Abril Fatface</vt:lpstr>
      <vt:lpstr>Aldrich</vt:lpstr>
      <vt:lpstr>Arial</vt:lpstr>
      <vt:lpstr>Times New Roman</vt:lpstr>
      <vt:lpstr>Roboto</vt:lpstr>
      <vt:lpstr>Wingdings</vt:lpstr>
      <vt:lpstr>Roboto Medium</vt:lpstr>
      <vt:lpstr>Calibri</vt:lpstr>
      <vt:lpstr>SlidesMania</vt:lpstr>
      <vt:lpstr>NIÊN LUẬN - CNTT  ĐỀ TÀI: WEBSITE THƯƠNG MẠI ĐIỆN TỬ KINH DOANH THIẾT BỊ ĐIỆN TỬ</vt:lpstr>
      <vt:lpstr>Nội dung.</vt:lpstr>
      <vt:lpstr>1. ĐẶT VẤN ĐỀ VÀ LỊCH SỬ GIẢI QUYẾT VẤN ĐỀ.</vt:lpstr>
      <vt:lpstr>ĐẶT VẤN ĐỀ</vt:lpstr>
      <vt:lpstr>      Lịch sử giải quyết vấn đề</vt:lpstr>
      <vt:lpstr>2. MỤC TIÊU ĐỀ TÀI.</vt:lpstr>
      <vt:lpstr>MỤC TIÊU CỦA ĐỀ TÀI</vt:lpstr>
      <vt:lpstr>3. CÔNG NGHỆ SỬ DỤNG </vt:lpstr>
      <vt:lpstr>Công nghệ sử dụng</vt:lpstr>
      <vt:lpstr>4. CÁC CHỨC NĂNG CHÍNH VÀ GIAO DIỆN MINH HOẠ</vt:lpstr>
      <vt:lpstr>Sơ đồ usercase ‘Khách hàng’</vt:lpstr>
      <vt:lpstr>Chức năng ‘Khách hàng’</vt:lpstr>
      <vt:lpstr>Sơ đồ usecase ‘Nhân viên’.</vt:lpstr>
      <vt:lpstr>Chức năng ‘Nhân viên’</vt:lpstr>
      <vt:lpstr>Sơ đồ usercase ‘Quản trị viên’</vt:lpstr>
      <vt:lpstr>Chức năng ‘Quản trị viên’</vt:lpstr>
      <vt:lpstr>Cơ sở dữ liệu</vt:lpstr>
      <vt:lpstr>Quy trình thực hiện</vt:lpstr>
      <vt:lpstr>Minh hoạ giao diện trang chủ  ‘KHÁCH HÀNG’</vt:lpstr>
      <vt:lpstr>PowerPoint Presentation</vt:lpstr>
      <vt:lpstr>Minh hoạ giao diện trang chủ  ‘NHÂN VIÊN’</vt:lpstr>
      <vt:lpstr>PowerPoint Presentation</vt:lpstr>
      <vt:lpstr>Minh hoạ giao diện trang chủ  ‘QUẢN TRỊ VIÊN’</vt:lpstr>
      <vt:lpstr>PowerPoint Presentation</vt:lpstr>
      <vt:lpstr>5. KẾT LUẬN</vt:lpstr>
      <vt:lpstr>      Kết luận</vt:lpstr>
      <vt:lpstr>      Hạn chế</vt:lpstr>
      <vt:lpstr>      Hướng phát triển</vt:lpstr>
      <vt:lpstr>6. KỊCH BẢN DEMO.</vt:lpstr>
      <vt:lpstr>Kịch bản Demo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NIÊN LUẬN - CNTT  ĐỀ TÀI: WEBSITE THƯƠNG MẠI ĐIỆN TỬ KINH DOANH THIẾT BỊ ĐIỆN TỬ</dc:title>
  <dc:creator>Diem Trinh</dc:creator>
  <cp:lastModifiedBy>Diem Trinh</cp:lastModifiedBy>
  <cp:revision>45</cp:revision>
  <dcterms:modified xsi:type="dcterms:W3CDTF">2022-12-05T02:44:16Z</dcterms:modified>
</cp:coreProperties>
</file>