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90" r:id="rId3"/>
    <p:sldId id="484" r:id="rId4"/>
    <p:sldId id="487" r:id="rId5"/>
    <p:sldId id="488" r:id="rId6"/>
    <p:sldId id="493" r:id="rId7"/>
    <p:sldId id="515" r:id="rId8"/>
    <p:sldId id="496" r:id="rId9"/>
    <p:sldId id="524" r:id="rId10"/>
    <p:sldId id="497" r:id="rId11"/>
    <p:sldId id="495" r:id="rId12"/>
    <p:sldId id="501" r:id="rId13"/>
    <p:sldId id="498" r:id="rId14"/>
    <p:sldId id="499" r:id="rId15"/>
    <p:sldId id="500" r:id="rId16"/>
    <p:sldId id="516" r:id="rId17"/>
    <p:sldId id="502" r:id="rId18"/>
    <p:sldId id="503" r:id="rId19"/>
    <p:sldId id="518" r:id="rId20"/>
    <p:sldId id="517" r:id="rId21"/>
    <p:sldId id="521" r:id="rId22"/>
    <p:sldId id="519" r:id="rId23"/>
    <p:sldId id="507" r:id="rId24"/>
    <p:sldId id="520" r:id="rId25"/>
    <p:sldId id="506" r:id="rId26"/>
    <p:sldId id="509" r:id="rId27"/>
    <p:sldId id="508" r:id="rId28"/>
    <p:sldId id="510" r:id="rId29"/>
    <p:sldId id="522" r:id="rId30"/>
    <p:sldId id="511" r:id="rId31"/>
    <p:sldId id="512" r:id="rId32"/>
    <p:sldId id="513" r:id="rId33"/>
    <p:sldId id="514" r:id="rId34"/>
    <p:sldId id="486" r:id="rId35"/>
    <p:sldId id="523" r:id="rId36"/>
    <p:sldId id="485" r:id="rId3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3CACCA9-53D9-4DF6-9A9A-BD31980361A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8228DAE-647A-44BF-817C-A07FDB222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ms.gov/browse?q=IPPS%202011&amp;sortBy=relevan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ms.gov/browse?q=IPPS%202016&amp;sortBy=releva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today.com/story/money/2019/01/03/hospital-price-transparency-medical-costs-now-must-listed-online/2471014002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healthcare.com/article/20170831/NEWS/17083996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ha.org/issue-brief/2018-05-04-hospital-price-transparency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d/2011pubs/11statab/pop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ckershospitalreview.com/finance/has-maryland-found-a-solution-to-the-u-s-healthcare-cost-crisis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https://data.cms.gov/browse?q=IPPS%202011&amp;sortBy=relevance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8DAE-647A-44BF-817C-A07FDB222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https://data.cms.gov/browse?q=IPPS%202016&amp;sortBy=relevance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8DAE-647A-44BF-817C-A07FDB222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6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https://www.usatoday.com/story/money/2019/01/03/hospital-price-transparency-medical-costs-now-must-listed-online/2471014002/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8DAE-647A-44BF-817C-A07FDB2224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https://www.modernhealthcare.com/article/20170831/NEWS/170839968</a:t>
            </a:r>
            <a:endParaRPr lang="en-US" dirty="0"/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https://www.aha.org/issue-brief/2018-05-04-hospital-price-transparency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8DAE-647A-44BF-817C-A07FDB2224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https://www.census.gov/prod/2011pubs/11statab/pop.pdf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8DAE-647A-44BF-817C-A07FDB2224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https://www.beckershospitalreview.com/finance/has-maryland-found-a-solution-to-the-u-s-healthcare-cost-crisis.html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8DAE-647A-44BF-817C-A07FDB2224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D276-5269-4788-B39E-230D6121C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4EA4C-E1DF-448A-A72E-C02B13D77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BEC4-ECED-4249-92C8-1071B91D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5284-0775-425F-9CA4-1931BA23EE88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0D9E-A269-4D86-8E3F-619AB8AB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7318-FD15-48EB-9BCB-696F031A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9980-AFD5-472B-9C68-440C26D5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AAB9-CE83-49F8-9206-EC45E0D75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1D1E-C50F-4023-BBBF-C3CCA5B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309E-E20F-4954-873D-FB7798EEE3E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D379-70DE-41CA-B410-AA9A9C3A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6BCE-C888-4256-801C-D3497A8A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E15A2-F462-483A-898D-BBF88E19F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79BDC-BD8C-4C97-95C5-8A4DA4E4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203F-438B-4286-9DE3-3D6BA325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11-51B9-4E5A-A70D-67AD7327C9E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069A-8485-47A1-9F63-9F3B4C7E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789-D9CC-4FA7-B96D-CDA198C7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27C6-B4C4-45EF-9058-84582BA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3D60-5F53-4594-B0A5-437483F1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886F-AD28-46F5-A074-51798BEE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325E-89AC-4D10-91D7-C646205B3388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27CF-6897-4727-B44F-8D75C07C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A38F-FF59-45A2-B499-2916F6F6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C15C-8467-4507-934E-EC35A8F9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8561A-B1A7-4226-98D1-FDE0ADE4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0A84-037D-4756-A576-0AE51F75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F237-C7EF-4FA4-8185-97DB5D4793E8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340F-0092-4441-8CE9-67AACA4D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1DFF-EB13-4095-A5E3-C9AA9C1D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206-F62C-49AA-89B3-13698E7C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7F24-1FE0-4A11-A36E-9D15B3E5F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76256-61A6-4BB7-87AE-51B091A9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76FDB-9016-49D0-87BA-2914CEC3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03B2-A7F7-452C-9D7D-E72DB403C79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2366A-C147-42A0-BCC2-869D3F75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28B0-62F5-48EE-9D3A-BA8945A5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28D8-AD6E-427C-B8C7-220F89E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DDFA-314A-4A6C-8C16-03E43FAC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997D3-BFBA-4109-B402-524161E88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D943F-DAFA-4EE0-BA7D-628E6FC7F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2D68D-A106-4F2C-ACD4-98C6928A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1F5A5-104B-4881-8112-26C386FE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7CD1-818F-4C8C-BB68-FFEA5CE88213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F7823-CA65-4A88-BF07-F0FBDAC7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6FCB-C243-4B96-8CBB-4B815E16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C32F-ABA0-469D-BF71-131E14F8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44125-BAAE-4A74-AEF2-8A80C5DD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7BF-1E16-4DA7-8A86-CDA4992686ED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B572B-DBAE-4647-A872-8487C84E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569F0-B4CC-4CA5-9229-F07C433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FA08B-FD09-4AD0-8F75-66A8C10F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9F5-1CEE-45E1-B2B9-549F960646F2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B4C2A-628E-4905-B58A-CA6CBB95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69EE7-0BE2-423B-916D-B50131FD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8B9B-6530-4DCF-B5F9-7F11E27D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B50E-3305-45B4-B556-A741130E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3A08C-9AF2-43FD-A0EF-90AC2B24E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1FBA0-0FC5-4D58-A38E-849A8C14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68E6-0F1F-4FC4-836A-FDD48DB44D8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A624-CFBC-4156-BE7D-F6C47688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3AE34-D406-40CE-8E42-FC115E4B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22B7-BBFA-4BAC-9A41-F44B7D6C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5A826-9F26-48AF-9AE4-698072792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299C-4362-4964-8A6B-AEA2F5D1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59E3-B040-4051-9DB3-E9683E27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88CC-72B7-4C5B-8B7A-9246274B3231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40757-4576-407B-896C-0C4057F0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2F1D5-2F4F-4AF0-B268-6B57E3F0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AEB33-7AF0-4BAE-806D-3D62313E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C7AF8-5B9C-405A-A0C0-E400E34D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47A0-23A9-443F-93F7-70CBAD01B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3670-BA52-4DCD-AF4E-7B03057C2A4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A797-A133-4D79-975E-7A82F1357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F397-1E04-4670-A84E-DE7DD163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452B-EA7D-41D7-B025-30DFF8E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ckershospitalreview.com/finance/has-maryland-found-a-solution-to-the-u-s-healthcare-cost-crisis.html" TargetMode="External"/><Relationship Id="rId3" Type="http://schemas.openxmlformats.org/officeDocument/2006/relationships/hyperlink" Target="https://data.cms.gov/browse?q=IPPS%202016&amp;sortBy=relevance" TargetMode="External"/><Relationship Id="rId7" Type="http://schemas.openxmlformats.org/officeDocument/2006/relationships/hyperlink" Target="https://www.census.gov/prod/2011pubs/11statab/pop.pdf" TargetMode="External"/><Relationship Id="rId2" Type="http://schemas.openxmlformats.org/officeDocument/2006/relationships/hyperlink" Target="https://data.cms.gov/browse?q=IPPS%202011&amp;sortBy=relev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ha.org/issue-brief/2018-05-04-hospital-price-transparency" TargetMode="External"/><Relationship Id="rId5" Type="http://schemas.openxmlformats.org/officeDocument/2006/relationships/hyperlink" Target="https://www.modernhealthcare.com/article/20170831/NEWS/170839968" TargetMode="External"/><Relationship Id="rId4" Type="http://schemas.openxmlformats.org/officeDocument/2006/relationships/hyperlink" Target="https://www.usatoday.com/story/money/2019/01/03/hospital-price-transparency-medical-costs-now-must-listed-online/2471014002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5A0B-1FB4-4C70-8CA5-BCD947E0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399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Medicare Inpatient Charges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77E8-D78F-444A-A49D-E759F059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4959"/>
            <a:ext cx="9144000" cy="1655762"/>
          </a:xfrm>
        </p:spPr>
        <p:txBody>
          <a:bodyPr/>
          <a:lstStyle/>
          <a:p>
            <a:r>
              <a:rPr lang="en-US" dirty="0"/>
              <a:t>Springboard Capstone Final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5FDD1-4F63-44C2-8588-119DDD2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28055-2CD3-418D-8D4C-7678B51E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16" y="4588085"/>
            <a:ext cx="1628221" cy="15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AE95-E2B2-4D7A-B238-578A5031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Revised AHA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4B81-68CF-4797-A73E-1DD9F8CE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Charge variability distracts from the ability to reduce costs and improve consumer benefits.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Rather than issue more opposition statements to the 2019 mandate, the AHA commissioned this research to mine the data for insights.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98BB-725E-40BD-A7AB-D4524643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688F9-CF99-4095-B454-45981F7D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41" y="4495052"/>
            <a:ext cx="3777021" cy="186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7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F1E3-3D80-4786-9EC2-09FE99BE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D6A1-71E1-4D58-A31C-2D69289D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Identify the worst "Overcharge" offenders to develop strategies for:</a:t>
            </a:r>
          </a:p>
          <a:p>
            <a:endParaRPr lang="en-US" sz="2400" dirty="0"/>
          </a:p>
          <a:p>
            <a:pPr lvl="1"/>
            <a:r>
              <a:rPr lang="en-US" dirty="0"/>
              <a:t>Exploring cost-saving opportunities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Improving consumer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A9419-5955-4DA4-998C-80CAF050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748C-B4B9-4FE8-A81E-B9B021E4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7CD9-B213-4B8E-8DA5-DF0E9962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Provider = Hospital</a:t>
            </a:r>
          </a:p>
          <a:p>
            <a:endParaRPr lang="en-US" sz="2000" dirty="0"/>
          </a:p>
          <a:p>
            <a:r>
              <a:rPr lang="en-US" sz="2000" dirty="0"/>
              <a:t>DRG = Treated medical condition. There are 100 DRGs in the 2011 file.</a:t>
            </a:r>
          </a:p>
          <a:p>
            <a:endParaRPr lang="en-US" sz="2000" dirty="0"/>
          </a:p>
          <a:p>
            <a:r>
              <a:rPr lang="en-US" sz="2000" dirty="0"/>
              <a:t>Total Discharges = Number of treated cases for a particular DRG</a:t>
            </a:r>
          </a:p>
          <a:p>
            <a:endParaRPr lang="en-US" sz="2000" dirty="0"/>
          </a:p>
          <a:p>
            <a:r>
              <a:rPr lang="en-US" sz="2000" dirty="0"/>
              <a:t>Avg. Covered Charge = Avg. hospital bill for a particular DRG</a:t>
            </a:r>
          </a:p>
          <a:p>
            <a:endParaRPr lang="en-US" sz="2000" dirty="0"/>
          </a:p>
          <a:p>
            <a:r>
              <a:rPr lang="en-US" sz="2000" dirty="0"/>
              <a:t>Avg. Medicare Payments = Avg. Medicare reimbursement for a particular DRG</a:t>
            </a:r>
          </a:p>
          <a:p>
            <a:endParaRPr lang="en-US" sz="2000" dirty="0"/>
          </a:p>
          <a:p>
            <a:r>
              <a:rPr lang="en-US" sz="2000" dirty="0"/>
              <a:t>Avg. Total Payments = Avg. total reimbursements for a particular DRG (Medicare, copays, insurance companies, etc.). Total Payments are final; no outstanding charges are pending.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E5A5C-667F-456D-B2EB-F98E0B4F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8D6966-B6C9-49C4-9B99-2A320365F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National-State Patterns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4C7906-03FE-40AE-A9C1-50B1A9090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769B6-D7A5-4B44-8C74-45BD7580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7065-72D8-4254-80B2-05EA021C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Benchmark Provider Charges vs. National</a:t>
            </a:r>
            <a:br>
              <a:rPr lang="en-US" sz="3600" dirty="0"/>
            </a:br>
            <a:r>
              <a:rPr lang="en-US" sz="2400" dirty="0"/>
              <a:t>Charge Index: Avg. Provider Charge / National Avg. Charge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96C07-BA1E-43A0-93EB-E05F499E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6118A-E4FA-464C-BDB3-183C0078B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7" r="30305"/>
          <a:stretch/>
        </p:blipFill>
        <p:spPr>
          <a:xfrm>
            <a:off x="1347414" y="1854905"/>
            <a:ext cx="4582632" cy="4105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C2B8E-0F7A-49E7-B6D7-22676F96C090}"/>
              </a:ext>
            </a:extLst>
          </p:cNvPr>
          <p:cNvSpPr txBox="1"/>
          <p:nvPr/>
        </p:nvSpPr>
        <p:spPr>
          <a:xfrm>
            <a:off x="40758" y="6124465"/>
            <a:ext cx="71959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DRG 897</a:t>
            </a:r>
          </a:p>
          <a:p>
            <a:r>
              <a:rPr lang="en-US" sz="1600" dirty="0"/>
              <a:t>ALCOHOL/DRUG ABUSE OR DEPENDENCE W/O REHABILITATION THERAPY W/O MCC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FB2E5A-CBFA-402F-BDE9-C31DF9C46C84}"/>
              </a:ext>
            </a:extLst>
          </p:cNvPr>
          <p:cNvGrpSpPr/>
          <p:nvPr/>
        </p:nvGrpSpPr>
        <p:grpSpPr>
          <a:xfrm>
            <a:off x="6360517" y="2695220"/>
            <a:ext cx="4500166" cy="1965283"/>
            <a:chOff x="6070526" y="2992932"/>
            <a:chExt cx="4500166" cy="19652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3188AC-4287-4446-B3DA-D53483B14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0526" y="2992932"/>
              <a:ext cx="3392452" cy="196528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C4E7C5-5A34-4C90-9DAE-B05E6698AF17}"/>
                </a:ext>
              </a:extLst>
            </p:cNvPr>
            <p:cNvSpPr txBox="1"/>
            <p:nvPr/>
          </p:nvSpPr>
          <p:spPr>
            <a:xfrm>
              <a:off x="8073970" y="360624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0.8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8A2885-9F5E-4223-90DD-75E26395650F}"/>
                </a:ext>
              </a:extLst>
            </p:cNvPr>
            <p:cNvSpPr txBox="1"/>
            <p:nvPr/>
          </p:nvSpPr>
          <p:spPr>
            <a:xfrm>
              <a:off x="9297587" y="4054564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&lt;= 0.8 &lt; 1.2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D0E8CA-DB3E-4505-AFC8-ED0B05793940}"/>
                </a:ext>
              </a:extLst>
            </p:cNvPr>
            <p:cNvSpPr txBox="1"/>
            <p:nvPr/>
          </p:nvSpPr>
          <p:spPr>
            <a:xfrm>
              <a:off x="7974047" y="4423896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&gt;= 1.2</a:t>
              </a:r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B2615922-4C6F-4394-9EC1-EE004A5D067E}"/>
              </a:ext>
            </a:extLst>
          </p:cNvPr>
          <p:cNvSpPr/>
          <p:nvPr/>
        </p:nvSpPr>
        <p:spPr>
          <a:xfrm>
            <a:off x="3145995" y="2314942"/>
            <a:ext cx="2402957" cy="1987174"/>
          </a:xfrm>
          <a:prstGeom prst="cloud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Typical variability for the same standard, treatment</a:t>
            </a:r>
          </a:p>
        </p:txBody>
      </p:sp>
    </p:spTree>
    <p:extLst>
      <p:ext uri="{BB962C8B-B14F-4D97-AF65-F5344CB8AC3E}">
        <p14:creationId xmlns:p14="http://schemas.microsoft.com/office/powerpoint/2010/main" val="311143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1C55-C3B0-47D0-9139-4F591ABB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Neighbors Worlds Apart: MD vs. NJ</a:t>
            </a:r>
            <a:br>
              <a:rPr lang="en-US" sz="3600" dirty="0"/>
            </a:br>
            <a:r>
              <a:rPr lang="en-US" sz="2800" dirty="0"/>
              <a:t>Pilot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1702F-9945-4937-8770-97478BB9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A0FF9-0B16-45EB-BD26-5BBF5BA6B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7" r="30530"/>
          <a:stretch/>
        </p:blipFill>
        <p:spPr>
          <a:xfrm>
            <a:off x="2064272" y="1508020"/>
            <a:ext cx="5515475" cy="4848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813A68-A1CD-4F40-B7C1-779414D3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91" y="3757928"/>
            <a:ext cx="2146149" cy="2071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CB27D-76C9-4361-8FFD-A834A9AC5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47" y="1508020"/>
            <a:ext cx="2080293" cy="2115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BD79AC-97ED-4816-BD31-89C6F9D6C817}"/>
              </a:ext>
            </a:extLst>
          </p:cNvPr>
          <p:cNvSpPr txBox="1"/>
          <p:nvPr/>
        </p:nvSpPr>
        <p:spPr>
          <a:xfrm>
            <a:off x="40758" y="6124465"/>
            <a:ext cx="19080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DRG 149</a:t>
            </a:r>
          </a:p>
          <a:p>
            <a:r>
              <a:rPr lang="en-US" sz="1600" dirty="0"/>
              <a:t>DYSEQUILIBRUIM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76BB8-3FE9-4606-BA28-0E6C960A8595}"/>
              </a:ext>
            </a:extLst>
          </p:cNvPr>
          <p:cNvSpPr/>
          <p:nvPr/>
        </p:nvSpPr>
        <p:spPr>
          <a:xfrm>
            <a:off x="3717245" y="1976310"/>
            <a:ext cx="3105566" cy="734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MD Mostly “Undercharges”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1DDFAC-7A9C-4EAB-9E4A-9FE97B461C6E}"/>
              </a:ext>
            </a:extLst>
          </p:cNvPr>
          <p:cNvSpPr/>
          <p:nvPr/>
        </p:nvSpPr>
        <p:spPr>
          <a:xfrm>
            <a:off x="3717245" y="4058794"/>
            <a:ext cx="3105566" cy="734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NJ Mostly “Overcharges”</a:t>
            </a:r>
          </a:p>
        </p:txBody>
      </p:sp>
    </p:spTree>
    <p:extLst>
      <p:ext uri="{BB962C8B-B14F-4D97-AF65-F5344CB8AC3E}">
        <p14:creationId xmlns:p14="http://schemas.microsoft.com/office/powerpoint/2010/main" val="1956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2A9FF-7553-49A4-8996-8135267F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1" y="226020"/>
            <a:ext cx="1235503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All MD Charges Were Lower, All Reimbursements Were Higher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857A-ABCB-41E8-93ED-36A66E4C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9C241-6F74-45B4-BB6C-F36B44D3B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264"/>
          <a:stretch/>
        </p:blipFill>
        <p:spPr>
          <a:xfrm>
            <a:off x="2241754" y="5586475"/>
            <a:ext cx="7361218" cy="10455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9AB958-5462-4635-A5A1-7CF27539A0C5}"/>
              </a:ext>
            </a:extLst>
          </p:cNvPr>
          <p:cNvGrpSpPr/>
          <p:nvPr/>
        </p:nvGrpSpPr>
        <p:grpSpPr>
          <a:xfrm>
            <a:off x="2241754" y="1551583"/>
            <a:ext cx="7192069" cy="4093223"/>
            <a:chOff x="2550041" y="1728019"/>
            <a:chExt cx="6253717" cy="38371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C75E6F-7824-4243-B32D-D2622A37C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95"/>
            <a:stretch/>
          </p:blipFill>
          <p:spPr>
            <a:xfrm>
              <a:off x="2550041" y="1728019"/>
              <a:ext cx="6253717" cy="3837192"/>
            </a:xfrm>
            <a:prstGeom prst="rect">
              <a:avLst/>
            </a:prstGeom>
          </p:spPr>
        </p:pic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5B0FCB99-815F-4597-8EF2-1254B9B6465F}"/>
                </a:ext>
              </a:extLst>
            </p:cNvPr>
            <p:cNvSpPr/>
            <p:nvPr/>
          </p:nvSpPr>
          <p:spPr>
            <a:xfrm>
              <a:off x="3508744" y="3591143"/>
              <a:ext cx="276447" cy="92340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6D8422DE-AF77-40A2-8E08-4B410A3D9143}"/>
                </a:ext>
              </a:extLst>
            </p:cNvPr>
            <p:cNvSpPr/>
            <p:nvPr/>
          </p:nvSpPr>
          <p:spPr>
            <a:xfrm rot="10800000">
              <a:off x="6232451" y="4354102"/>
              <a:ext cx="276446" cy="66638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loud 13">
            <a:extLst>
              <a:ext uri="{FF2B5EF4-FFF2-40B4-BE49-F238E27FC236}">
                <a16:creationId xmlns:a16="http://schemas.microsoft.com/office/drawing/2014/main" id="{C65927D7-77F1-49CC-8CDE-1CB6BD23FC40}"/>
              </a:ext>
            </a:extLst>
          </p:cNvPr>
          <p:cNvSpPr/>
          <p:nvPr/>
        </p:nvSpPr>
        <p:spPr>
          <a:xfrm>
            <a:off x="5264061" y="2041812"/>
            <a:ext cx="2743200" cy="1987174"/>
          </a:xfrm>
          <a:prstGeom prst="cloud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line connects a DRG between MD-NJ</a:t>
            </a:r>
          </a:p>
        </p:txBody>
      </p:sp>
    </p:spTree>
    <p:extLst>
      <p:ext uri="{BB962C8B-B14F-4D97-AF65-F5344CB8AC3E}">
        <p14:creationId xmlns:p14="http://schemas.microsoft.com/office/powerpoint/2010/main" val="49333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74C-20E0-4C2C-9AF2-72119880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Broaden Analysis:</a:t>
            </a:r>
            <a:br>
              <a:rPr lang="en-US" sz="3600" dirty="0"/>
            </a:br>
            <a:r>
              <a:rPr lang="en-US" sz="3600" dirty="0"/>
              <a:t>Only 4 DRG State Averages Were Less than 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0B9E7-08F8-460B-9953-C116A1F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0C035-CD58-4BC1-AED7-75D844C91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6"/>
          <a:stretch/>
        </p:blipFill>
        <p:spPr>
          <a:xfrm>
            <a:off x="249095" y="2052083"/>
            <a:ext cx="11693809" cy="25411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383287-8F69-4628-9068-2A43F9D4C9C1}"/>
              </a:ext>
            </a:extLst>
          </p:cNvPr>
          <p:cNvSpPr/>
          <p:nvPr/>
        </p:nvSpPr>
        <p:spPr>
          <a:xfrm>
            <a:off x="249095" y="2530549"/>
            <a:ext cx="1686031" cy="2062717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8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EBB03-2F0A-4304-BF09-67C4F4D1B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Provider Patterns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E000E9F-A12A-40DE-B0A1-BF9436A5A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9BE01-489E-4076-9127-D7D091FE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3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9E3-44C6-4633-B14A-71BA40A8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Provider Charge Patterns Tended to Be Consistent, Regardless of the DRGs Treated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6D82A-8FD0-4D8D-80CE-C3EA43D2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7E720-2F72-4DB3-9B9F-D3395B93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93" y="1971609"/>
            <a:ext cx="6550209" cy="41038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E1EF5-D5AB-42AC-82B3-926A43A40F59}"/>
              </a:ext>
            </a:extLst>
          </p:cNvPr>
          <p:cNvSpPr/>
          <p:nvPr/>
        </p:nvSpPr>
        <p:spPr>
          <a:xfrm>
            <a:off x="7494181" y="4006609"/>
            <a:ext cx="3732028" cy="124400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Johns Hopkins was one of the few MD Providers with some “Overcharges”, but all of its Charges trended higher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B08BFE2-7C60-476F-9603-B39D2D76FC4A}"/>
              </a:ext>
            </a:extLst>
          </p:cNvPr>
          <p:cNvSpPr/>
          <p:nvPr/>
        </p:nvSpPr>
        <p:spPr>
          <a:xfrm>
            <a:off x="6718281" y="2681186"/>
            <a:ext cx="2519916" cy="95693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6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6DE81-21D6-4668-B2BD-CA88AE499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49E8BA-A5DE-4B3E-89A3-BE7D8437D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AD61F-8279-4483-AE1C-8EBA5135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384B-B680-45D4-92D8-4AC075C4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934"/>
            <a:ext cx="122336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Charges Weren’t Usually Affected by the Number of Treatments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B566F-F4B4-4F0F-A78A-45F231A9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2886B-B2C8-4F57-A3A1-B75EFEBA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74" y="1894824"/>
            <a:ext cx="6445545" cy="4257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66784C-9EF2-464E-ABBB-5ED60862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357" y="2972142"/>
            <a:ext cx="3018317" cy="26475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59D9D6-B43B-4AC3-A31C-6B2ADBC76D91}"/>
              </a:ext>
            </a:extLst>
          </p:cNvPr>
          <p:cNvSpPr/>
          <p:nvPr/>
        </p:nvSpPr>
        <p:spPr>
          <a:xfrm>
            <a:off x="7517219" y="1916928"/>
            <a:ext cx="3732028" cy="77581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No Slope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“Steady State”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66D4681-7DB2-4F79-93F1-1878539F7A38}"/>
              </a:ext>
            </a:extLst>
          </p:cNvPr>
          <p:cNvSpPr/>
          <p:nvPr/>
        </p:nvSpPr>
        <p:spPr>
          <a:xfrm>
            <a:off x="5098024" y="1562340"/>
            <a:ext cx="1995951" cy="1409802"/>
          </a:xfrm>
          <a:prstGeom prst="cloud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 of most common pattern</a:t>
            </a:r>
          </a:p>
        </p:txBody>
      </p:sp>
    </p:spTree>
    <p:extLst>
      <p:ext uri="{BB962C8B-B14F-4D97-AF65-F5344CB8AC3E}">
        <p14:creationId xmlns:p14="http://schemas.microsoft.com/office/powerpoint/2010/main" val="11379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AE0E3E-C9B4-47F9-BF2A-4D09ADE4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1" y="1604734"/>
            <a:ext cx="7294265" cy="4751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F346E-BE75-4D5F-B5E9-6736D9C2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66" y="283205"/>
            <a:ext cx="1108591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But Sometimes Charges </a:t>
            </a:r>
            <a:r>
              <a:rPr lang="en-US" sz="3600" b="1" u="sng" dirty="0"/>
              <a:t>Dropped</a:t>
            </a:r>
            <a:r>
              <a:rPr lang="en-US" sz="3600" dirty="0"/>
              <a:t> with More Treatments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8C59-EF4A-45C5-9A89-3307115B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DC680-35DB-4FC3-87CA-0C98AC7BF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59973" y="2583964"/>
            <a:ext cx="2852471" cy="22450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AF271F-30D4-40BC-8B9E-77479012C460}"/>
              </a:ext>
            </a:extLst>
          </p:cNvPr>
          <p:cNvSpPr/>
          <p:nvPr/>
        </p:nvSpPr>
        <p:spPr>
          <a:xfrm>
            <a:off x="7420195" y="1894824"/>
            <a:ext cx="3732028" cy="6672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Slope      0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F5808-E721-4983-A750-AC85F2F51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175" y="1916707"/>
            <a:ext cx="466725" cy="5876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F13AC54-D559-4920-B590-8143FA7D3C19}"/>
              </a:ext>
            </a:extLst>
          </p:cNvPr>
          <p:cNvGrpSpPr/>
          <p:nvPr/>
        </p:nvGrpSpPr>
        <p:grpSpPr>
          <a:xfrm>
            <a:off x="1681037" y="2237714"/>
            <a:ext cx="2759596" cy="1071578"/>
            <a:chOff x="1596293" y="2447236"/>
            <a:chExt cx="2594109" cy="1017065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3897B4C9-FA12-46C3-BD27-BF7B6F9B0CEB}"/>
                </a:ext>
              </a:extLst>
            </p:cNvPr>
            <p:cNvSpPr/>
            <p:nvPr/>
          </p:nvSpPr>
          <p:spPr>
            <a:xfrm>
              <a:off x="2004625" y="2447236"/>
              <a:ext cx="1876258" cy="1017065"/>
            </a:xfrm>
            <a:prstGeom prst="clou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More costly set up?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2F52746-700E-4ACF-BBA4-5403808AC890}"/>
                </a:ext>
              </a:extLst>
            </p:cNvPr>
            <p:cNvSpPr/>
            <p:nvPr/>
          </p:nvSpPr>
          <p:spPr>
            <a:xfrm rot="2244320">
              <a:off x="3807630" y="3126726"/>
              <a:ext cx="382772" cy="20733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E3EC56D2-B411-4616-908C-D85C55E4E218}"/>
                </a:ext>
              </a:extLst>
            </p:cNvPr>
            <p:cNvSpPr/>
            <p:nvPr/>
          </p:nvSpPr>
          <p:spPr>
            <a:xfrm rot="8815022">
              <a:off x="1596293" y="3068304"/>
              <a:ext cx="382772" cy="20733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633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CC40815-81FE-4FB1-B127-DB3FE178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16" y="1489350"/>
            <a:ext cx="6741415" cy="4410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11322-8B9F-4A56-9867-8C2C66C3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18" y="131952"/>
            <a:ext cx="114184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And Sometimes Charges </a:t>
            </a:r>
            <a:r>
              <a:rPr lang="en-US" sz="3600" b="1" u="sng" dirty="0"/>
              <a:t>Increased </a:t>
            </a:r>
            <a:r>
              <a:rPr lang="en-US" sz="3600" dirty="0"/>
              <a:t>with More Treatments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D7F7A-E1C5-4CA0-92D0-B3790ED6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83438-3AC4-4E96-B49C-36655EB1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17" y="2449017"/>
            <a:ext cx="3158398" cy="23481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494938-533F-4349-A248-5DF94F59B8A6}"/>
              </a:ext>
            </a:extLst>
          </p:cNvPr>
          <p:cNvGrpSpPr/>
          <p:nvPr/>
        </p:nvGrpSpPr>
        <p:grpSpPr>
          <a:xfrm>
            <a:off x="7949591" y="1839464"/>
            <a:ext cx="3732820" cy="667257"/>
            <a:chOff x="7420195" y="1894824"/>
            <a:chExt cx="3732028" cy="667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76E206-6D02-4EDB-AE3A-C1C27D2C9140}"/>
                </a:ext>
              </a:extLst>
            </p:cNvPr>
            <p:cNvSpPr/>
            <p:nvPr/>
          </p:nvSpPr>
          <p:spPr>
            <a:xfrm>
              <a:off x="7420195" y="1894824"/>
              <a:ext cx="3732028" cy="667257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Slope      0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F959AA-E23C-49B2-A93C-B706B7EBB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5175" y="1916707"/>
              <a:ext cx="466725" cy="58767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12798-702F-41B4-9526-556444BDBFB7}"/>
              </a:ext>
            </a:extLst>
          </p:cNvPr>
          <p:cNvGrpSpPr/>
          <p:nvPr/>
        </p:nvGrpSpPr>
        <p:grpSpPr>
          <a:xfrm>
            <a:off x="2982970" y="3605379"/>
            <a:ext cx="5172201" cy="1631397"/>
            <a:chOff x="1215652" y="2269957"/>
            <a:chExt cx="5172201" cy="1631397"/>
          </a:xfrm>
        </p:grpSpPr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2F01E375-7DF3-451D-81C0-6DBE091A8D17}"/>
                </a:ext>
              </a:extLst>
            </p:cNvPr>
            <p:cNvSpPr/>
            <p:nvPr/>
          </p:nvSpPr>
          <p:spPr>
            <a:xfrm>
              <a:off x="1215652" y="3048733"/>
              <a:ext cx="5172201" cy="852621"/>
            </a:xfrm>
            <a:prstGeom prst="clou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</a:t>
              </a:r>
              <a:r>
                <a:rPr lang="en-US" sz="1600" dirty="0">
                  <a:solidFill>
                    <a:schemeClr val="tx1"/>
                  </a:solidFill>
                </a:rPr>
                <a:t>Center of Excellence” charges more?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Cost inefficiencies?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3884C88-7CF9-45F3-8725-31B8D3C9162E}"/>
                </a:ext>
              </a:extLst>
            </p:cNvPr>
            <p:cNvSpPr/>
            <p:nvPr/>
          </p:nvSpPr>
          <p:spPr>
            <a:xfrm rot="12335367">
              <a:off x="1851156" y="2512296"/>
              <a:ext cx="407190" cy="2184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2EA2C0F-CB1C-4631-AB07-0C14AB27D913}"/>
                </a:ext>
              </a:extLst>
            </p:cNvPr>
            <p:cNvSpPr/>
            <p:nvPr/>
          </p:nvSpPr>
          <p:spPr>
            <a:xfrm rot="17354208">
              <a:off x="4125087" y="2364328"/>
              <a:ext cx="407190" cy="21844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67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EBB03-2F0A-4304-BF09-67C4F4D1B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and Provider Priorities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E000E9F-A12A-40DE-B0A1-BF9436A5A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9BE01-489E-4076-9127-D7D091FE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9132-431B-4DB9-AB93-9F4F50E0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318127"/>
            <a:ext cx="1164974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Benchmark all States Average Provider Charges vs. 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57AE-2CA8-4D74-BC00-2971EE66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84F86-63EC-4460-B1E6-B2164961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24" y="2297865"/>
            <a:ext cx="5486400" cy="361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86D66C-37D2-4A08-8946-1553D0C7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51" y="2836371"/>
            <a:ext cx="2240458" cy="23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32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1B4E-CAED-4976-BA55-C3BF6BDD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95" y="6635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Prioritize “Top 10 State Hit List”</a:t>
            </a:r>
            <a:br>
              <a:rPr lang="en-US" sz="4000" dirty="0"/>
            </a:br>
            <a:r>
              <a:rPr lang="en-US" sz="4000" dirty="0"/>
              <a:t>States with Most Costly DRGs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7A237-60A7-4274-9794-1E2F8089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B39DA-2C2D-4A6D-9DF4-914016A0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04" y="2095183"/>
            <a:ext cx="10033591" cy="404901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9C636A1-A649-4D0E-84E0-FC9099E11958}"/>
              </a:ext>
            </a:extLst>
          </p:cNvPr>
          <p:cNvGrpSpPr/>
          <p:nvPr/>
        </p:nvGrpSpPr>
        <p:grpSpPr>
          <a:xfrm rot="153440">
            <a:off x="6627542" y="477386"/>
            <a:ext cx="3324225" cy="1438275"/>
            <a:chOff x="7118607" y="607187"/>
            <a:chExt cx="3324225" cy="14382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1F4D00-F7DA-42ED-BB48-EFE3EFE9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948207">
              <a:off x="8061582" y="-335788"/>
              <a:ext cx="1438275" cy="33242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54E61F-21C6-468F-9199-3C7D3CD768A7}"/>
                </a:ext>
              </a:extLst>
            </p:cNvPr>
            <p:cNvSpPr txBox="1"/>
            <p:nvPr/>
          </p:nvSpPr>
          <p:spPr>
            <a:xfrm rot="779596">
              <a:off x="8833424" y="1177898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$$$$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630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DA51-D303-4B68-8DFB-3B7687D2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28" y="345103"/>
            <a:ext cx="1117304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Prioritize Providers with Charge Sensitivity vs. # Treatments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90E8B-9C74-4C14-AF48-5138A305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18DBF7-9E36-42C2-BE3C-414A76DA04E4}"/>
              </a:ext>
            </a:extLst>
          </p:cNvPr>
          <p:cNvGrpSpPr/>
          <p:nvPr/>
        </p:nvGrpSpPr>
        <p:grpSpPr>
          <a:xfrm>
            <a:off x="503228" y="1852715"/>
            <a:ext cx="7650825" cy="4133198"/>
            <a:chOff x="503228" y="1480576"/>
            <a:chExt cx="7650825" cy="413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FF9835-47AD-45F6-BFD1-EE7761B4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228" y="2590030"/>
              <a:ext cx="7650825" cy="30237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4860B5-D7EF-40C4-A742-5AAA18F9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92446" y="1528934"/>
              <a:ext cx="1757583" cy="12228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CEA3CB-7381-45AE-9A41-2283A43BB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6579" y="1480576"/>
              <a:ext cx="1644835" cy="12228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F71ED0B-7ADD-484B-BC12-B0EADB2E10AC}"/>
                </a:ext>
              </a:extLst>
            </p:cNvPr>
            <p:cNvSpPr/>
            <p:nvPr/>
          </p:nvSpPr>
          <p:spPr>
            <a:xfrm>
              <a:off x="609554" y="2237531"/>
              <a:ext cx="1421265" cy="835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“Top 10 State Hit List”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2640EC-B679-453F-9A7C-9C2A078F02F3}"/>
              </a:ext>
            </a:extLst>
          </p:cNvPr>
          <p:cNvSpPr txBox="1"/>
          <p:nvPr/>
        </p:nvSpPr>
        <p:spPr>
          <a:xfrm>
            <a:off x="0" y="6446727"/>
            <a:ext cx="579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IDs and confidence intervals available upon request</a:t>
            </a:r>
            <a:endParaRPr lang="en-US" sz="1600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5A47DAD-584D-462D-AD13-1EAD10AD6DC3}"/>
              </a:ext>
            </a:extLst>
          </p:cNvPr>
          <p:cNvSpPr/>
          <p:nvPr/>
        </p:nvSpPr>
        <p:spPr>
          <a:xfrm>
            <a:off x="8099118" y="3027309"/>
            <a:ext cx="3882656" cy="2394939"/>
          </a:xfrm>
          <a:prstGeom prst="cloud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Cost inefficiencies?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“Centers of Excellence”?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1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787C-4042-48B9-A2D9-BEEAAB2F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General, Providers per Capita Decrease with Increasing Population Density Across all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60F07-D35B-4B91-A673-56941692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2339A-A7D8-4FA2-83A3-B278236D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076"/>
            <a:ext cx="5966626" cy="4086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C1690-94B5-4495-A195-CD94FD4C1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826" y="3956240"/>
            <a:ext cx="1285875" cy="231457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0747DFF-66E3-4BC9-AA9C-7B9C48C847DB}"/>
              </a:ext>
            </a:extLst>
          </p:cNvPr>
          <p:cNvSpPr/>
          <p:nvPr/>
        </p:nvSpPr>
        <p:spPr>
          <a:xfrm>
            <a:off x="7580338" y="1551878"/>
            <a:ext cx="3690173" cy="2699763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Hmmm…NJ has the same Provider per Capita as MD with double the pop density…</a:t>
            </a:r>
          </a:p>
        </p:txBody>
      </p:sp>
    </p:spTree>
    <p:extLst>
      <p:ext uri="{BB962C8B-B14F-4D97-AF65-F5344CB8AC3E}">
        <p14:creationId xmlns:p14="http://schemas.microsoft.com/office/powerpoint/2010/main" val="201276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C258-3824-4A77-8F8A-B802EEC9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2DB5-A0BA-4A46-8C81-9F3A3EBA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37" y="1576443"/>
            <a:ext cx="11570882" cy="4962580"/>
          </a:xfrm>
        </p:spPr>
        <p:txBody>
          <a:bodyPr>
            <a:noAutofit/>
          </a:bodyPr>
          <a:lstStyle/>
          <a:p>
            <a:r>
              <a:rPr lang="en-US" sz="1600" dirty="0"/>
              <a:t>MD and NJ were used to develop a broader, National analysis given their unique status:</a:t>
            </a:r>
          </a:p>
          <a:p>
            <a:endParaRPr lang="en-US" sz="1600" dirty="0"/>
          </a:p>
          <a:p>
            <a:pPr lvl="1"/>
            <a:r>
              <a:rPr lang="en-US" sz="1600" dirty="0"/>
              <a:t>State neighbors with extreme Charge differences</a:t>
            </a:r>
          </a:p>
          <a:p>
            <a:pPr lvl="1"/>
            <a:endParaRPr lang="en-US" sz="1600" dirty="0"/>
          </a:p>
          <a:p>
            <a:r>
              <a:rPr lang="en-US" sz="1600" dirty="0"/>
              <a:t>Since the State dominated a Provider’s Charge pattern, a “Top 10 State Hit List” was created to identify most costly States vs. MD:</a:t>
            </a:r>
          </a:p>
          <a:p>
            <a:endParaRPr lang="en-US" sz="1600" dirty="0"/>
          </a:p>
          <a:p>
            <a:pPr lvl="1"/>
            <a:r>
              <a:rPr lang="en-US" sz="1600" dirty="0"/>
              <a:t>CA, NJ, NV, PA, TX, FL, NY, WA, AL, and TN (most extreme to less extreme)</a:t>
            </a:r>
          </a:p>
          <a:p>
            <a:endParaRPr lang="en-US" sz="1600" dirty="0"/>
          </a:p>
          <a:p>
            <a:r>
              <a:rPr lang="en-US" sz="1600" dirty="0"/>
              <a:t>A Provider’s Charge pattern typically did not vary by the types of DRGs treated.</a:t>
            </a:r>
          </a:p>
          <a:p>
            <a:endParaRPr lang="en-US" sz="1600" dirty="0"/>
          </a:p>
          <a:p>
            <a:r>
              <a:rPr lang="en-US" sz="1600" dirty="0"/>
              <a:t>Linear regression identified Providers in the “Top 10” with significant fluctuations between Charge and Total Discharges:</a:t>
            </a:r>
          </a:p>
          <a:p>
            <a:endParaRPr lang="en-US" sz="1600" dirty="0"/>
          </a:p>
          <a:p>
            <a:pPr lvl="1"/>
            <a:r>
              <a:rPr lang="en-US" sz="1600" dirty="0"/>
              <a:t>Unrealized cost efficiencies?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“Centers of Excellence”?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35E8-9F67-4FB3-BADF-BC97995D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6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B34F47-B234-4AAE-85A5-57F9B91A4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Recommendations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9D63EB-74F1-404C-9488-C45F79537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1E0B4-DA6C-401A-92FA-F9EDF316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1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FD8A-53BA-440F-9FE0-97D2FED8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469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Goal: Reduce Costs by Making Them Visible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16AD-2CD3-40E9-9E3B-1D99F49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3</a:t>
            </a:fld>
            <a:endParaRPr lang="en-US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E9399720-5FB6-407B-A895-EC3A702CEAEE}"/>
              </a:ext>
            </a:extLst>
          </p:cNvPr>
          <p:cNvSpPr/>
          <p:nvPr/>
        </p:nvSpPr>
        <p:spPr>
          <a:xfrm>
            <a:off x="3719969" y="2857460"/>
            <a:ext cx="1041990" cy="595424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C86E2-6E29-469B-B104-514E049E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761" y="2706758"/>
            <a:ext cx="3558131" cy="8367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555758F-911A-41BB-B243-3516F4E34193}"/>
              </a:ext>
            </a:extLst>
          </p:cNvPr>
          <p:cNvGrpSpPr/>
          <p:nvPr/>
        </p:nvGrpSpPr>
        <p:grpSpPr>
          <a:xfrm>
            <a:off x="232489" y="2144909"/>
            <a:ext cx="3036309" cy="2020526"/>
            <a:chOff x="1008666" y="1875999"/>
            <a:chExt cx="3036309" cy="20205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2784DD-8580-4310-B41A-B850C0592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666" y="1875999"/>
              <a:ext cx="3036309" cy="20205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3D994-718A-41E6-A305-3AC89F12A6C9}"/>
                </a:ext>
              </a:extLst>
            </p:cNvPr>
            <p:cNvSpPr txBox="1"/>
            <p:nvPr/>
          </p:nvSpPr>
          <p:spPr>
            <a:xfrm rot="2581175">
              <a:off x="1615864" y="331004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2010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181AD68-F6D3-4487-BA22-1315E84EF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365" y="2319942"/>
            <a:ext cx="1628221" cy="1543516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ADB2F4DF-6E7A-455F-96FD-97EDDBA1BA5C}"/>
              </a:ext>
            </a:extLst>
          </p:cNvPr>
          <p:cNvSpPr/>
          <p:nvPr/>
        </p:nvSpPr>
        <p:spPr>
          <a:xfrm>
            <a:off x="7260111" y="2857460"/>
            <a:ext cx="1041990" cy="595424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E92458-9918-49B8-9DB6-BF307472E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395" y="3689497"/>
            <a:ext cx="1775609" cy="22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6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F28A-A66E-4AAD-981F-E9D94297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Report Charges Post Insurance Negotiations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5051-B77D-4377-BA95-D340F59D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 the risk of stating the obvious, consider reporting actual Charges.</a:t>
            </a:r>
          </a:p>
          <a:p>
            <a:endParaRPr lang="en-US" sz="2000" dirty="0"/>
          </a:p>
          <a:p>
            <a:pPr lvl="1"/>
            <a:r>
              <a:rPr lang="en-US" sz="2000" dirty="0"/>
              <a:t>Presumably, when Total Payments are reported, actual Charges will be known</a:t>
            </a:r>
          </a:p>
          <a:p>
            <a:endParaRPr lang="en-US" sz="2000" dirty="0"/>
          </a:p>
          <a:p>
            <a:r>
              <a:rPr lang="en-US" sz="2000" dirty="0"/>
              <a:t>If enough Providers banned together, perhaps they could rattle closed-door negotiations with insurers to increase financial consistency and reliability.</a:t>
            </a:r>
          </a:p>
          <a:p>
            <a:endParaRPr lang="en-US" sz="2000" dirty="0"/>
          </a:p>
          <a:p>
            <a:pPr lvl="1"/>
            <a:r>
              <a:rPr lang="en-US" sz="2000" dirty="0"/>
              <a:t>For instance, MD Providers receive more in absolute dollars than NJ to yield a ~94% reimbursement rate for all its DRGs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NJ’s reimbursements are not only lower but much more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7021-7B14-4340-9C5E-CABA871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1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D512-048C-4F78-9713-034436A9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Assess MD’s model for the “Top 10 State Hit List”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FCAE-F47F-40F5-819A-19D5B103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Follow-up research showed that MD has a longstanding all-payer system:</a:t>
            </a:r>
          </a:p>
          <a:p>
            <a:endParaRPr lang="en-US" sz="2000" dirty="0"/>
          </a:p>
          <a:p>
            <a:pPr lvl="1"/>
            <a:r>
              <a:rPr lang="en-US" sz="2000" dirty="0"/>
              <a:t>Providers are reimbursed the same amount regardless if the insurer is public or private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More recently, MD implemented a global budgeting system to consolidate resources, giving Providers freedom to specialize without having to worry about “filling beds” to stay financially solvent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D62EE-7BDA-4CAD-86DE-6C09FA67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9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95CA-02D7-4F74-94FE-62B8FADF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Investigate Opportunities to Streamline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51EE-632A-47DA-AAF6-3007C833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Some Providers showed higher Charges vs. number of treatments, perhaps because of unrealized cost efficiencies.</a:t>
            </a:r>
          </a:p>
          <a:p>
            <a:endParaRPr lang="en-US" sz="2000" dirty="0"/>
          </a:p>
          <a:p>
            <a:r>
              <a:rPr lang="en-US" sz="2000" dirty="0"/>
              <a:t>Examine all Providers in NJ to see if its high number of Providers per capita is warranted given its dense population.</a:t>
            </a:r>
          </a:p>
          <a:p>
            <a:endParaRPr lang="en-US" sz="2000" dirty="0"/>
          </a:p>
          <a:p>
            <a:pPr lvl="1"/>
            <a:r>
              <a:rPr lang="en-US" sz="2000" dirty="0"/>
              <a:t>Providers per capita decrease as population density increases, but NJ had a similar Providers per capita as MD with double the population density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3904-D881-4B5B-BF60-CCF4439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4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F2EE-E82C-485D-B504-F29702C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4. Scout out “Centers of Excellence” to Improve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EF63-C3AF-4FC9-A7A2-9F6C069F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Some Providers showed increasing Charges with more treatments, possibly because they are “Centers of Excellence”. </a:t>
            </a:r>
          </a:p>
          <a:p>
            <a:endParaRPr lang="en-US" sz="2000" dirty="0"/>
          </a:p>
          <a:p>
            <a:r>
              <a:rPr lang="en-US" sz="2000" dirty="0"/>
              <a:t>Sharing “Best Practices” will improve quality and possibly identify opportunities to consolidate services across multiple “Centers of Excellence”.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572D-763E-4D12-8C0A-D9D5C19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0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66A80E-5C2F-45C1-8890-C7E6029E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Appendix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97B35A9-ED1C-47E6-92B8-C49771630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23D2-55E6-4FD6-87CD-7AEFD6D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EAF3-7890-4BAD-9BFA-A0EBB1E7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5038-0B3A-47D4-A8A2-7CFB734B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CMS 2011 Dataset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CMS 2016 Dataset</a:t>
            </a:r>
            <a:endParaRPr lang="en-US" sz="2400" dirty="0"/>
          </a:p>
          <a:p>
            <a:r>
              <a:rPr lang="en-US" sz="2400" dirty="0">
                <a:hlinkClick r:id="rId4"/>
              </a:rPr>
              <a:t>New 2019 Provider Reporting Requirements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AHA Response to Charge Reporting</a:t>
            </a:r>
            <a:endParaRPr lang="en-US" sz="2400" dirty="0"/>
          </a:p>
          <a:p>
            <a:r>
              <a:rPr lang="en-US" sz="2400" u="sng" dirty="0">
                <a:hlinkClick r:id="rId6"/>
              </a:rPr>
              <a:t>AHA Position Statement</a:t>
            </a:r>
            <a:endParaRPr lang="en-US" sz="2400" dirty="0"/>
          </a:p>
          <a:p>
            <a:r>
              <a:rPr lang="en-US" sz="2400" dirty="0">
                <a:hlinkClick r:id="rId7"/>
              </a:rPr>
              <a:t>2011 Census Statistical Brief</a:t>
            </a:r>
            <a:endParaRPr lang="en-US" sz="2400" dirty="0"/>
          </a:p>
          <a:p>
            <a:r>
              <a:rPr lang="en-US" sz="2400" dirty="0">
                <a:hlinkClick r:id="rId8"/>
              </a:rPr>
              <a:t>M</a:t>
            </a:r>
            <a:r>
              <a:rPr lang="en-US" sz="2400" dirty="0">
                <a:hlinkClick r:id="rId8"/>
              </a:rPr>
              <a:t>aryland Unique Health Care Model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91AC8-4910-49DC-A27E-1B7A317F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ED9E8-86BF-4F3E-BF5D-D0B272A1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ECCE38-1605-4426-BAD3-F45F3B19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82580"/>
              </p:ext>
            </p:extLst>
          </p:nvPr>
        </p:nvGraphicFramePr>
        <p:xfrm>
          <a:off x="1635864" y="1363980"/>
          <a:ext cx="923925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3">
                  <a:extLst>
                    <a:ext uri="{9D8B030D-6E8A-4147-A177-3AD203B41FA5}">
                      <a16:colId xmlns:a16="http://schemas.microsoft.com/office/drawing/2014/main" val="907179444"/>
                    </a:ext>
                  </a:extLst>
                </a:gridCol>
                <a:gridCol w="1773398">
                  <a:extLst>
                    <a:ext uri="{9D8B030D-6E8A-4147-A177-3AD203B41FA5}">
                      <a16:colId xmlns:a16="http://schemas.microsoft.com/office/drawing/2014/main" val="1036413476"/>
                    </a:ext>
                  </a:extLst>
                </a:gridCol>
                <a:gridCol w="1998587">
                  <a:extLst>
                    <a:ext uri="{9D8B030D-6E8A-4147-A177-3AD203B41FA5}">
                      <a16:colId xmlns:a16="http://schemas.microsoft.com/office/drawing/2014/main" val="305610403"/>
                    </a:ext>
                  </a:extLst>
                </a:gridCol>
                <a:gridCol w="2062723">
                  <a:extLst>
                    <a:ext uri="{9D8B030D-6E8A-4147-A177-3AD203B41FA5}">
                      <a16:colId xmlns:a16="http://schemas.microsoft.com/office/drawing/2014/main" val="1826378167"/>
                    </a:ext>
                  </a:extLst>
                </a:gridCol>
                <a:gridCol w="2171699">
                  <a:extLst>
                    <a:ext uri="{9D8B030D-6E8A-4147-A177-3AD203B41FA5}">
                      <a16:colId xmlns:a16="http://schemas.microsoft.com/office/drawing/2014/main" val="375099931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sz="2800" dirty="0"/>
                        <a:t>Sample of Reported 2011 vs. 2016 Charges for DRG 065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INTRACRANIAL HEMORRHAGE OR CEREBRAL INFARCTION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Provider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2011 Avg.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 Avg.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229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162,922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205,514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19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147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83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97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54,865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68,852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75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859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111,618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114,698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47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71,695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6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34A7422-89D6-4BB1-BBDE-A039A7D6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017"/>
            <a:ext cx="10896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FF0000"/>
                </a:solidFill>
              </a:rPr>
              <a:t>2011</a:t>
            </a:r>
            <a:r>
              <a:rPr lang="en-US" sz="3600" dirty="0"/>
              <a:t>: Things Didn’t Make a Lot of Sense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84FDB-FD2F-446D-94D8-CCF98B6D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FE2EF-3D85-4A36-8F1B-6FA93BB6107D}"/>
              </a:ext>
            </a:extLst>
          </p:cNvPr>
          <p:cNvGrpSpPr/>
          <p:nvPr/>
        </p:nvGrpSpPr>
        <p:grpSpPr>
          <a:xfrm>
            <a:off x="791797" y="1306357"/>
            <a:ext cx="10227405" cy="5025332"/>
            <a:chOff x="642303" y="918643"/>
            <a:chExt cx="10247629" cy="52281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FC5C53-3052-4EA3-B53D-060DC6EB0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300" y="918643"/>
              <a:ext cx="8705850" cy="5228157"/>
            </a:xfrm>
            <a:prstGeom prst="rect">
              <a:avLst/>
            </a:prstGeom>
          </p:spPr>
        </p:pic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C6D7E848-03B3-4BD5-A93D-772E57C277CF}"/>
                </a:ext>
              </a:extLst>
            </p:cNvPr>
            <p:cNvSpPr/>
            <p:nvPr/>
          </p:nvSpPr>
          <p:spPr>
            <a:xfrm>
              <a:off x="3040539" y="2649855"/>
              <a:ext cx="990600" cy="495300"/>
            </a:xfrm>
            <a:prstGeom prst="borderCallout1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$49,965</a:t>
              </a:r>
            </a:p>
          </p:txBody>
        </p:sp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0CD77572-374B-4FBB-A10F-74DA6A78729F}"/>
                </a:ext>
              </a:extLst>
            </p:cNvPr>
            <p:cNvSpPr/>
            <p:nvPr/>
          </p:nvSpPr>
          <p:spPr>
            <a:xfrm flipH="1">
              <a:off x="642303" y="2499995"/>
              <a:ext cx="1189990" cy="495300"/>
            </a:xfrm>
            <a:prstGeom prst="borderCallout1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$111,618</a:t>
              </a:r>
            </a:p>
          </p:txBody>
        </p:sp>
        <p:sp>
          <p:nvSpPr>
            <p:cNvPr id="9" name="Callout: Line 8">
              <a:extLst>
                <a:ext uri="{FF2B5EF4-FFF2-40B4-BE49-F238E27FC236}">
                  <a16:creationId xmlns:a16="http://schemas.microsoft.com/office/drawing/2014/main" id="{EA321B23-D6F4-4F08-8FD2-6595125D530C}"/>
                </a:ext>
              </a:extLst>
            </p:cNvPr>
            <p:cNvSpPr/>
            <p:nvPr/>
          </p:nvSpPr>
          <p:spPr>
            <a:xfrm>
              <a:off x="7599523" y="4234815"/>
              <a:ext cx="990600" cy="495300"/>
            </a:xfrm>
            <a:prstGeom prst="borderCallout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$54,865</a:t>
              </a:r>
            </a:p>
          </p:txBody>
        </p:sp>
        <p:sp>
          <p:nvSpPr>
            <p:cNvPr id="10" name="Callout: Line 9">
              <a:extLst>
                <a:ext uri="{FF2B5EF4-FFF2-40B4-BE49-F238E27FC236}">
                  <a16:creationId xmlns:a16="http://schemas.microsoft.com/office/drawing/2014/main" id="{DF2219BB-63BD-47A3-8592-6D4F54F9EB3A}"/>
                </a:ext>
              </a:extLst>
            </p:cNvPr>
            <p:cNvSpPr/>
            <p:nvPr/>
          </p:nvSpPr>
          <p:spPr>
            <a:xfrm flipH="1">
              <a:off x="5873115" y="3987165"/>
              <a:ext cx="990600" cy="495300"/>
            </a:xfrm>
            <a:prstGeom prst="borderCallout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$15,054</a:t>
              </a:r>
            </a:p>
          </p:txBody>
        </p: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4ED782F-B94F-49A8-8CB4-A2ABFEB1E1BA}"/>
                </a:ext>
              </a:extLst>
            </p:cNvPr>
            <p:cNvSpPr/>
            <p:nvPr/>
          </p:nvSpPr>
          <p:spPr>
            <a:xfrm>
              <a:off x="7361555" y="1893570"/>
              <a:ext cx="990600" cy="495300"/>
            </a:xfrm>
            <a:prstGeom prst="borderCallout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$20,489</a:t>
              </a:r>
            </a:p>
          </p:txBody>
        </p:sp>
        <p:sp>
          <p:nvSpPr>
            <p:cNvPr id="12" name="Callout: Line 11">
              <a:extLst>
                <a:ext uri="{FF2B5EF4-FFF2-40B4-BE49-F238E27FC236}">
                  <a16:creationId xmlns:a16="http://schemas.microsoft.com/office/drawing/2014/main" id="{2D0D8645-79A4-496E-947E-27EB00F30094}"/>
                </a:ext>
              </a:extLst>
            </p:cNvPr>
            <p:cNvSpPr/>
            <p:nvPr/>
          </p:nvSpPr>
          <p:spPr>
            <a:xfrm>
              <a:off x="7565868" y="2499995"/>
              <a:ext cx="1044732" cy="495300"/>
            </a:xfrm>
            <a:prstGeom prst="borderCallout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$59,345</a:t>
              </a:r>
            </a:p>
          </p:txBody>
        </p:sp>
        <p:sp>
          <p:nvSpPr>
            <p:cNvPr id="13" name="Callout: Line 12">
              <a:extLst>
                <a:ext uri="{FF2B5EF4-FFF2-40B4-BE49-F238E27FC236}">
                  <a16:creationId xmlns:a16="http://schemas.microsoft.com/office/drawing/2014/main" id="{0D12D10D-A04D-4088-93A5-003EEE1C103F}"/>
                </a:ext>
              </a:extLst>
            </p:cNvPr>
            <p:cNvSpPr/>
            <p:nvPr/>
          </p:nvSpPr>
          <p:spPr>
            <a:xfrm>
              <a:off x="9723119" y="2649855"/>
              <a:ext cx="990600" cy="495300"/>
            </a:xfrm>
            <a:prstGeom prst="borderCallout1">
              <a:avLst/>
            </a:prstGeom>
            <a:solidFill>
              <a:srgbClr val="FFFFCC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$6,631</a:t>
              </a:r>
            </a:p>
          </p:txBody>
        </p:sp>
        <p:sp>
          <p:nvSpPr>
            <p:cNvPr id="14" name="Callout: Line 13">
              <a:extLst>
                <a:ext uri="{FF2B5EF4-FFF2-40B4-BE49-F238E27FC236}">
                  <a16:creationId xmlns:a16="http://schemas.microsoft.com/office/drawing/2014/main" id="{F7A5D2E8-220F-4DD0-8B67-DC25107473C7}"/>
                </a:ext>
              </a:extLst>
            </p:cNvPr>
            <p:cNvSpPr/>
            <p:nvPr/>
          </p:nvSpPr>
          <p:spPr>
            <a:xfrm>
              <a:off x="9798368" y="2096770"/>
              <a:ext cx="1091564" cy="495300"/>
            </a:xfrm>
            <a:prstGeom prst="borderCallout1">
              <a:avLst/>
            </a:prstGeom>
            <a:solidFill>
              <a:srgbClr val="FFFFCC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$162,922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7D10CDE-9E45-4255-B8F5-0287C9CC0823}"/>
              </a:ext>
            </a:extLst>
          </p:cNvPr>
          <p:cNvSpPr txBox="1"/>
          <p:nvPr/>
        </p:nvSpPr>
        <p:spPr>
          <a:xfrm>
            <a:off x="40758" y="6124465"/>
            <a:ext cx="49816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 Example: DRG 065</a:t>
            </a:r>
          </a:p>
          <a:p>
            <a:r>
              <a:rPr lang="en-US" sz="1600" dirty="0"/>
              <a:t>INTRACRANIAL HEMORRHAGE OR CEREBRAL INFARCTION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CC5C199E-8573-4875-8A3D-0A431C614DF0}"/>
              </a:ext>
            </a:extLst>
          </p:cNvPr>
          <p:cNvSpPr/>
          <p:nvPr/>
        </p:nvSpPr>
        <p:spPr>
          <a:xfrm>
            <a:off x="8610600" y="188017"/>
            <a:ext cx="2319670" cy="12766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standard, treatment</a:t>
            </a:r>
          </a:p>
        </p:txBody>
      </p:sp>
    </p:spTree>
    <p:extLst>
      <p:ext uri="{BB962C8B-B14F-4D97-AF65-F5344CB8AC3E}">
        <p14:creationId xmlns:p14="http://schemas.microsoft.com/office/powerpoint/2010/main" val="1975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34A7422-89D6-4BB1-BBDE-A039A7D6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017"/>
            <a:ext cx="10896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FF0000"/>
                </a:solidFill>
              </a:rPr>
              <a:t>2016</a:t>
            </a:r>
            <a:r>
              <a:rPr lang="en-US" sz="3600" dirty="0"/>
              <a:t>: Things Still Didn’t Make Sense, and Costs Were Up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84FDB-FD2F-446D-94D8-CCF98B6D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FE2EF-3D85-4A36-8F1B-6FA93BB6107D}"/>
              </a:ext>
            </a:extLst>
          </p:cNvPr>
          <p:cNvGrpSpPr/>
          <p:nvPr/>
        </p:nvGrpSpPr>
        <p:grpSpPr>
          <a:xfrm>
            <a:off x="791797" y="1306357"/>
            <a:ext cx="10227405" cy="5025332"/>
            <a:chOff x="642303" y="918643"/>
            <a:chExt cx="10247629" cy="52281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FC5C53-3052-4EA3-B53D-060DC6EB0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300" y="918643"/>
              <a:ext cx="8705850" cy="5228157"/>
            </a:xfrm>
            <a:prstGeom prst="rect">
              <a:avLst/>
            </a:prstGeom>
          </p:spPr>
        </p:pic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C6D7E848-03B3-4BD5-A93D-772E57C277CF}"/>
                </a:ext>
              </a:extLst>
            </p:cNvPr>
            <p:cNvSpPr/>
            <p:nvPr/>
          </p:nvSpPr>
          <p:spPr>
            <a:xfrm>
              <a:off x="3040539" y="2649855"/>
              <a:ext cx="990600" cy="495300"/>
            </a:xfrm>
            <a:prstGeom prst="borderCallout1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$71,695</a:t>
              </a:r>
            </a:p>
          </p:txBody>
        </p:sp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0CD77572-374B-4FBB-A10F-74DA6A78729F}"/>
                </a:ext>
              </a:extLst>
            </p:cNvPr>
            <p:cNvSpPr/>
            <p:nvPr/>
          </p:nvSpPr>
          <p:spPr>
            <a:xfrm flipH="1">
              <a:off x="642303" y="2499995"/>
              <a:ext cx="1189990" cy="495300"/>
            </a:xfrm>
            <a:prstGeom prst="borderCallout1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$114,698</a:t>
              </a:r>
            </a:p>
          </p:txBody>
        </p:sp>
        <p:sp>
          <p:nvSpPr>
            <p:cNvPr id="9" name="Callout: Line 8">
              <a:extLst>
                <a:ext uri="{FF2B5EF4-FFF2-40B4-BE49-F238E27FC236}">
                  <a16:creationId xmlns:a16="http://schemas.microsoft.com/office/drawing/2014/main" id="{EA321B23-D6F4-4F08-8FD2-6595125D530C}"/>
                </a:ext>
              </a:extLst>
            </p:cNvPr>
            <p:cNvSpPr/>
            <p:nvPr/>
          </p:nvSpPr>
          <p:spPr>
            <a:xfrm>
              <a:off x="7599523" y="4234815"/>
              <a:ext cx="990600" cy="495300"/>
            </a:xfrm>
            <a:prstGeom prst="borderCallout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$68,852</a:t>
              </a:r>
            </a:p>
          </p:txBody>
        </p:sp>
        <p:sp>
          <p:nvSpPr>
            <p:cNvPr id="10" name="Callout: Line 9">
              <a:extLst>
                <a:ext uri="{FF2B5EF4-FFF2-40B4-BE49-F238E27FC236}">
                  <a16:creationId xmlns:a16="http://schemas.microsoft.com/office/drawing/2014/main" id="{DF2219BB-63BD-47A3-8592-6D4F54F9EB3A}"/>
                </a:ext>
              </a:extLst>
            </p:cNvPr>
            <p:cNvSpPr/>
            <p:nvPr/>
          </p:nvSpPr>
          <p:spPr>
            <a:xfrm flipH="1">
              <a:off x="5873115" y="3987165"/>
              <a:ext cx="990600" cy="495300"/>
            </a:xfrm>
            <a:prstGeom prst="borderCallout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$16,770</a:t>
              </a:r>
            </a:p>
          </p:txBody>
        </p: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4ED782F-B94F-49A8-8CB4-A2ABFEB1E1BA}"/>
                </a:ext>
              </a:extLst>
            </p:cNvPr>
            <p:cNvSpPr/>
            <p:nvPr/>
          </p:nvSpPr>
          <p:spPr>
            <a:xfrm>
              <a:off x="7361555" y="1893570"/>
              <a:ext cx="990600" cy="495300"/>
            </a:xfrm>
            <a:prstGeom prst="borderCallout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$22,896</a:t>
              </a:r>
            </a:p>
          </p:txBody>
        </p:sp>
        <p:sp>
          <p:nvSpPr>
            <p:cNvPr id="12" name="Callout: Line 11">
              <a:extLst>
                <a:ext uri="{FF2B5EF4-FFF2-40B4-BE49-F238E27FC236}">
                  <a16:creationId xmlns:a16="http://schemas.microsoft.com/office/drawing/2014/main" id="{2D0D8645-79A4-496E-947E-27EB00F30094}"/>
                </a:ext>
              </a:extLst>
            </p:cNvPr>
            <p:cNvSpPr/>
            <p:nvPr/>
          </p:nvSpPr>
          <p:spPr>
            <a:xfrm>
              <a:off x="7565868" y="2499995"/>
              <a:ext cx="1044732" cy="495300"/>
            </a:xfrm>
            <a:prstGeom prst="borderCallout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$59,102</a:t>
              </a:r>
            </a:p>
          </p:txBody>
        </p:sp>
        <p:sp>
          <p:nvSpPr>
            <p:cNvPr id="13" name="Callout: Line 12">
              <a:extLst>
                <a:ext uri="{FF2B5EF4-FFF2-40B4-BE49-F238E27FC236}">
                  <a16:creationId xmlns:a16="http://schemas.microsoft.com/office/drawing/2014/main" id="{0D12D10D-A04D-4088-93A5-003EEE1C103F}"/>
                </a:ext>
              </a:extLst>
            </p:cNvPr>
            <p:cNvSpPr/>
            <p:nvPr/>
          </p:nvSpPr>
          <p:spPr>
            <a:xfrm>
              <a:off x="9723119" y="2649855"/>
              <a:ext cx="990600" cy="495300"/>
            </a:xfrm>
            <a:prstGeom prst="borderCallout1">
              <a:avLst/>
            </a:prstGeom>
            <a:solidFill>
              <a:srgbClr val="FFFFCC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$8,082</a:t>
              </a:r>
            </a:p>
          </p:txBody>
        </p:sp>
        <p:sp>
          <p:nvSpPr>
            <p:cNvPr id="14" name="Callout: Line 13">
              <a:extLst>
                <a:ext uri="{FF2B5EF4-FFF2-40B4-BE49-F238E27FC236}">
                  <a16:creationId xmlns:a16="http://schemas.microsoft.com/office/drawing/2014/main" id="{F7A5D2E8-220F-4DD0-8B67-DC25107473C7}"/>
                </a:ext>
              </a:extLst>
            </p:cNvPr>
            <p:cNvSpPr/>
            <p:nvPr/>
          </p:nvSpPr>
          <p:spPr>
            <a:xfrm>
              <a:off x="9798368" y="2096770"/>
              <a:ext cx="1091564" cy="495300"/>
            </a:xfrm>
            <a:prstGeom prst="borderCallout1">
              <a:avLst/>
            </a:prstGeom>
            <a:solidFill>
              <a:srgbClr val="FFFFCC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$205,514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7D10CDE-9E45-4255-B8F5-0287C9CC0823}"/>
              </a:ext>
            </a:extLst>
          </p:cNvPr>
          <p:cNvSpPr txBox="1"/>
          <p:nvPr/>
        </p:nvSpPr>
        <p:spPr>
          <a:xfrm>
            <a:off x="0" y="5925463"/>
            <a:ext cx="4981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 Example: DRG 065</a:t>
            </a:r>
          </a:p>
          <a:p>
            <a:r>
              <a:rPr lang="en-US" sz="1600" dirty="0"/>
              <a:t>INTRACRANIAL HEMORRHAGE OR CEREBRAL INFARCTION</a:t>
            </a:r>
          </a:p>
          <a:p>
            <a:r>
              <a:rPr lang="en-US" sz="1600" dirty="0"/>
              <a:t>Most recent CMS data release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9AE13129-1088-4891-9218-B5AEC8700174}"/>
              </a:ext>
            </a:extLst>
          </p:cNvPr>
          <p:cNvSpPr/>
          <p:nvPr/>
        </p:nvSpPr>
        <p:spPr>
          <a:xfrm>
            <a:off x="9512436" y="4809686"/>
            <a:ext cx="2545870" cy="1483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standard, treatment on 2014 slide</a:t>
            </a:r>
          </a:p>
        </p:txBody>
      </p:sp>
    </p:spTree>
    <p:extLst>
      <p:ext uri="{BB962C8B-B14F-4D97-AF65-F5344CB8AC3E}">
        <p14:creationId xmlns:p14="http://schemas.microsoft.com/office/powerpoint/2010/main" val="334679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BBC3-DFAC-4D63-808E-3B293355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44" y="365125"/>
            <a:ext cx="11959855" cy="1325563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2019</a:t>
            </a:r>
            <a:r>
              <a:rPr lang="en-US" sz="4000" dirty="0"/>
              <a:t>: Providers Must Now Also Report Charges at Their Facility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FC596-D452-4DF2-A7E4-B89E8584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E811E-86D0-4021-A078-E9DCE342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29" y="1863511"/>
            <a:ext cx="3442513" cy="4320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84E3B-8ABF-4295-A3B0-2A993E29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635" y="2759285"/>
            <a:ext cx="2147729" cy="20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EEED-C5D7-4769-AB2C-57950F0A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7" y="59904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b="1" u="sng" dirty="0"/>
              <a:t>AHA Problem Statement:</a:t>
            </a:r>
            <a:br>
              <a:rPr lang="en-US" sz="4000" dirty="0"/>
            </a:br>
            <a:r>
              <a:rPr lang="en-US" sz="4000" dirty="0"/>
              <a:t>Charges do Not Reflect What Consumers Pay:</a:t>
            </a:r>
            <a:br>
              <a:rPr lang="en-US" sz="4000" dirty="0"/>
            </a:br>
            <a:r>
              <a:rPr lang="en-US" sz="4000" dirty="0"/>
              <a:t>Posted Prior to Insurance Negotiations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EEB3D-E4A6-4742-99E4-AA47E350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ED54-24DD-4B44-8F37-6DA69B1B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0" y="2971317"/>
            <a:ext cx="4456424" cy="219610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2A7E92C-A36F-43B3-90A8-ACD64D2C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871" y="2421434"/>
            <a:ext cx="5443869" cy="3582343"/>
          </a:xfrm>
        </p:spPr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en-US" sz="2000" i="1" dirty="0"/>
              <a:t>Unfortunately, there is no standard set of requirements that hospitals must follow; each insurer can set its own requirements as well as change those requirements at any time without consultation with the hospitals that must comply with them</a:t>
            </a:r>
            <a:r>
              <a:rPr lang="en-US" sz="2000" dirty="0"/>
              <a:t>.”</a:t>
            </a:r>
          </a:p>
          <a:p>
            <a:endParaRPr lang="en-US" sz="2000" dirty="0"/>
          </a:p>
          <a:p>
            <a:r>
              <a:rPr lang="en-US" sz="2000" i="1" dirty="0"/>
              <a:t>"The complex and bewildering interplay among 'charges,' 'rates,' 'bills' and 'payments' across dozens of payers, public and private, does not serve any stakeholder well, including hospitals</a:t>
            </a:r>
            <a:r>
              <a:rPr lang="en-US" sz="2000" dirty="0"/>
              <a:t>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99D0-A52F-4EA4-8E1C-E95D7CBB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Publicity Won’t Address Charge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8A03-8869-42AE-A048-FD280B8D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Reported Charges encompass:</a:t>
            </a:r>
          </a:p>
          <a:p>
            <a:endParaRPr lang="en-US" dirty="0"/>
          </a:p>
          <a:p>
            <a:pPr lvl="1"/>
            <a:r>
              <a:rPr lang="en-US" sz="2800" dirty="0"/>
              <a:t>Runaway costs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Inflated, pre-negotiated costs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More reasonable, market-appropriate costs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A3F0F-CF84-4310-8DC1-A65D378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6DE81-21D6-4668-B2BD-CA88AE499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Initiation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49E8BA-A5DE-4B3E-89A3-BE7D8437D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AD61F-8279-4483-AE1C-8EBA5135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52B-EA7D-41D7-B025-30DFF8ED3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1254</Words>
  <Application>Microsoft Office PowerPoint</Application>
  <PresentationFormat>Widescreen</PresentationFormat>
  <Paragraphs>256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Medicare Inpatient Charges</vt:lpstr>
      <vt:lpstr>Background</vt:lpstr>
      <vt:lpstr>Goal: Reduce Costs by Making Them Visible</vt:lpstr>
      <vt:lpstr>2011: Things Didn’t Make a Lot of Sense</vt:lpstr>
      <vt:lpstr>2016: Things Still Didn’t Make Sense, and Costs Were Up</vt:lpstr>
      <vt:lpstr>2019: Providers Must Now Also Report Charges at Their Facility </vt:lpstr>
      <vt:lpstr> AHA Problem Statement: Charges do Not Reflect What Consumers Pay: Posted Prior to Insurance Negotiations </vt:lpstr>
      <vt:lpstr>More Publicity Won’t Address Charge Variability</vt:lpstr>
      <vt:lpstr>Project Initiation</vt:lpstr>
      <vt:lpstr>Revised AHA Position</vt:lpstr>
      <vt:lpstr>Objective</vt:lpstr>
      <vt:lpstr>Definition of Terms</vt:lpstr>
      <vt:lpstr>National-State Patterns</vt:lpstr>
      <vt:lpstr>Benchmark Provider Charges vs. National Charge Index: Avg. Provider Charge / National Avg. Charge</vt:lpstr>
      <vt:lpstr>Neighbors Worlds Apart: MD vs. NJ Pilot Analysis</vt:lpstr>
      <vt:lpstr>All MD Charges Were Lower, All Reimbursements Were Higher</vt:lpstr>
      <vt:lpstr>Broaden Analysis: Only 4 DRG State Averages Were Less than MD</vt:lpstr>
      <vt:lpstr>Provider Patterns</vt:lpstr>
      <vt:lpstr>Provider Charge Patterns Tended to Be Consistent, Regardless of the DRGs Treated</vt:lpstr>
      <vt:lpstr>Charges Weren’t Usually Affected by the Number of Treatments</vt:lpstr>
      <vt:lpstr>But Sometimes Charges Dropped with More Treatments</vt:lpstr>
      <vt:lpstr>And Sometimes Charges Increased with More Treatments</vt:lpstr>
      <vt:lpstr>State and Provider Priorities</vt:lpstr>
      <vt:lpstr>Benchmark all States Average Provider Charges vs. MD</vt:lpstr>
      <vt:lpstr>Prioritize “Top 10 State Hit List” States with Most Costly DRGs </vt:lpstr>
      <vt:lpstr>Prioritize Providers with Charge Sensitivity vs. # Treatments</vt:lpstr>
      <vt:lpstr>In General, Providers per Capita Decrease with Increasing Population Density Across all States</vt:lpstr>
      <vt:lpstr>Summary</vt:lpstr>
      <vt:lpstr>Recommendations</vt:lpstr>
      <vt:lpstr>1. Report Charges Post Insurance Negotiations</vt:lpstr>
      <vt:lpstr>2. Assess MD’s model for the “Top 10 State Hit List”</vt:lpstr>
      <vt:lpstr>3. Investigate Opportunities to Streamline Resources</vt:lpstr>
      <vt:lpstr>4. Scout out “Centers of Excellence” to Improve Quality</vt:lpstr>
      <vt:lpstr>Appendix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Bliss Cohen</dc:creator>
  <cp:lastModifiedBy>Bliss Cohen</cp:lastModifiedBy>
  <cp:revision>80</cp:revision>
  <cp:lastPrinted>2019-01-20T12:54:00Z</cp:lastPrinted>
  <dcterms:created xsi:type="dcterms:W3CDTF">2019-01-03T18:47:59Z</dcterms:created>
  <dcterms:modified xsi:type="dcterms:W3CDTF">2019-01-24T16:42:54Z</dcterms:modified>
</cp:coreProperties>
</file>