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9" r:id="rId4"/>
    <p:sldId id="272" r:id="rId5"/>
    <p:sldId id="273" r:id="rId6"/>
    <p:sldId id="268" r:id="rId7"/>
    <p:sldId id="274" r:id="rId8"/>
    <p:sldId id="258" r:id="rId9"/>
    <p:sldId id="270" r:id="rId10"/>
    <p:sldId id="266" r:id="rId11"/>
  </p:sldIdLst>
  <p:sldSz cx="9144000" cy="6858000" type="screen4x3"/>
  <p:notesSz cx="6858000" cy="9144000"/>
  <p:defaultTextStyle>
    <a:defPPr>
      <a:defRPr lang="ru-RU"/>
    </a:defPPr>
    <a:lvl1pPr algn="l" rtl="0" fontAlgn="base">
      <a:spcBef>
        <a:spcPct val="0"/>
      </a:spcBef>
      <a:spcAft>
        <a:spcPct val="0"/>
      </a:spcAft>
      <a:defRPr sz="1200" b="1" kern="1200">
        <a:solidFill>
          <a:schemeClr val="tx1"/>
        </a:solidFill>
        <a:latin typeface="Times New Roman" pitchFamily="18" charset="0"/>
        <a:ea typeface="+mn-ea"/>
        <a:cs typeface="+mn-cs"/>
      </a:defRPr>
    </a:lvl1pPr>
    <a:lvl2pPr marL="457200" algn="l" rtl="0" fontAlgn="base">
      <a:spcBef>
        <a:spcPct val="0"/>
      </a:spcBef>
      <a:spcAft>
        <a:spcPct val="0"/>
      </a:spcAft>
      <a:defRPr sz="1200" b="1" kern="1200">
        <a:solidFill>
          <a:schemeClr val="tx1"/>
        </a:solidFill>
        <a:latin typeface="Times New Roman" pitchFamily="18" charset="0"/>
        <a:ea typeface="+mn-ea"/>
        <a:cs typeface="+mn-cs"/>
      </a:defRPr>
    </a:lvl2pPr>
    <a:lvl3pPr marL="914400" algn="l" rtl="0" fontAlgn="base">
      <a:spcBef>
        <a:spcPct val="0"/>
      </a:spcBef>
      <a:spcAft>
        <a:spcPct val="0"/>
      </a:spcAft>
      <a:defRPr sz="1200" b="1" kern="1200">
        <a:solidFill>
          <a:schemeClr val="tx1"/>
        </a:solidFill>
        <a:latin typeface="Times New Roman" pitchFamily="18" charset="0"/>
        <a:ea typeface="+mn-ea"/>
        <a:cs typeface="+mn-cs"/>
      </a:defRPr>
    </a:lvl3pPr>
    <a:lvl4pPr marL="1371600" algn="l" rtl="0" fontAlgn="base">
      <a:spcBef>
        <a:spcPct val="0"/>
      </a:spcBef>
      <a:spcAft>
        <a:spcPct val="0"/>
      </a:spcAft>
      <a:defRPr sz="1200" b="1" kern="1200">
        <a:solidFill>
          <a:schemeClr val="tx1"/>
        </a:solidFill>
        <a:latin typeface="Times New Roman" pitchFamily="18" charset="0"/>
        <a:ea typeface="+mn-ea"/>
        <a:cs typeface="+mn-cs"/>
      </a:defRPr>
    </a:lvl4pPr>
    <a:lvl5pPr marL="1828800" algn="l" rtl="0" fontAlgn="base">
      <a:spcBef>
        <a:spcPct val="0"/>
      </a:spcBef>
      <a:spcAft>
        <a:spcPct val="0"/>
      </a:spcAft>
      <a:defRPr sz="1200" b="1" kern="1200">
        <a:solidFill>
          <a:schemeClr val="tx1"/>
        </a:solidFill>
        <a:latin typeface="Times New Roman" pitchFamily="18" charset="0"/>
        <a:ea typeface="+mn-ea"/>
        <a:cs typeface="+mn-cs"/>
      </a:defRPr>
    </a:lvl5pPr>
    <a:lvl6pPr marL="2286000" algn="l" defTabSz="914400" rtl="0" eaLnBrk="1" latinLnBrk="0" hangingPunct="1">
      <a:defRPr sz="1200" b="1" kern="1200">
        <a:solidFill>
          <a:schemeClr val="tx1"/>
        </a:solidFill>
        <a:latin typeface="Times New Roman" pitchFamily="18" charset="0"/>
        <a:ea typeface="+mn-ea"/>
        <a:cs typeface="+mn-cs"/>
      </a:defRPr>
    </a:lvl6pPr>
    <a:lvl7pPr marL="2743200" algn="l" defTabSz="914400" rtl="0" eaLnBrk="1" latinLnBrk="0" hangingPunct="1">
      <a:defRPr sz="1200" b="1" kern="1200">
        <a:solidFill>
          <a:schemeClr val="tx1"/>
        </a:solidFill>
        <a:latin typeface="Times New Roman" pitchFamily="18" charset="0"/>
        <a:ea typeface="+mn-ea"/>
        <a:cs typeface="+mn-cs"/>
      </a:defRPr>
    </a:lvl7pPr>
    <a:lvl8pPr marL="3200400" algn="l" defTabSz="914400" rtl="0" eaLnBrk="1" latinLnBrk="0" hangingPunct="1">
      <a:defRPr sz="1200" b="1" kern="1200">
        <a:solidFill>
          <a:schemeClr val="tx1"/>
        </a:solidFill>
        <a:latin typeface="Times New Roman" pitchFamily="18" charset="0"/>
        <a:ea typeface="+mn-ea"/>
        <a:cs typeface="+mn-cs"/>
      </a:defRPr>
    </a:lvl8pPr>
    <a:lvl9pPr marL="3657600" algn="l" defTabSz="914400" rtl="0" eaLnBrk="1" latinLnBrk="0" hangingPunct="1">
      <a:defRPr sz="12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99"/>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94494" autoAdjust="0"/>
  </p:normalViewPr>
  <p:slideViewPr>
    <p:cSldViewPr>
      <p:cViewPr>
        <p:scale>
          <a:sx n="106" d="100"/>
          <a:sy n="106" d="100"/>
        </p:scale>
        <p:origin x="-306" y="606"/>
      </p:cViewPr>
      <p:guideLst>
        <p:guide orient="horz" pos="2160"/>
        <p:guide pos="2880"/>
      </p:guideLst>
    </p:cSldViewPr>
  </p:slideViewPr>
  <p:outlineViewPr>
    <p:cViewPr>
      <p:scale>
        <a:sx n="20" d="100"/>
        <a:sy n="20"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ru-RU"/>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ru-RU"/>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ru-RU"/>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6F811136-C544-418A-984C-31CE8CD9050A}" type="slidenum">
              <a:rPr lang="ru-RU"/>
              <a:pPr>
                <a:defRPr/>
              </a:pPr>
              <a:t>‹#›</a:t>
            </a:fld>
            <a:endParaRPr lang="ru-RU"/>
          </a:p>
        </p:txBody>
      </p:sp>
    </p:spTree>
    <p:extLst>
      <p:ext uri="{BB962C8B-B14F-4D97-AF65-F5344CB8AC3E}">
        <p14:creationId xmlns:p14="http://schemas.microsoft.com/office/powerpoint/2010/main" val="22915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4F5C5B3-CB1D-4B09-A8B7-05DB7138837F}" type="datetimeFigureOut">
              <a:rPr lang="ru-RU"/>
              <a:pPr>
                <a:defRPr/>
              </a:pPr>
              <a:t>31.05.2011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A7508BD-2D10-4DFF-9368-86D7FD816B6C}" type="slidenum">
              <a:rPr lang="ru-RU"/>
              <a:pPr>
                <a:defRPr/>
              </a:pPr>
              <a:t>‹#›</a:t>
            </a:fld>
            <a:endParaRPr lang="ru-RU"/>
          </a:p>
        </p:txBody>
      </p:sp>
    </p:spTree>
    <p:extLst>
      <p:ext uri="{BB962C8B-B14F-4D97-AF65-F5344CB8AC3E}">
        <p14:creationId xmlns:p14="http://schemas.microsoft.com/office/powerpoint/2010/main" val="3641577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smtClean="0"/>
          </a:p>
        </p:txBody>
      </p:sp>
      <p:sp>
        <p:nvSpPr>
          <p:cNvPr id="1434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0"/>
              </a:spcBef>
              <a:spcAft>
                <a:spcPct val="0"/>
              </a:spcAft>
              <a:defRPr sz="1200" b="1">
                <a:solidFill>
                  <a:schemeClr val="tx1"/>
                </a:solidFill>
                <a:latin typeface="Times New Roman" pitchFamily="18" charset="0"/>
              </a:defRPr>
            </a:lvl6pPr>
            <a:lvl7pPr marL="2971800" indent="-228600" eaLnBrk="0" fontAlgn="base" hangingPunct="0">
              <a:spcBef>
                <a:spcPct val="0"/>
              </a:spcBef>
              <a:spcAft>
                <a:spcPct val="0"/>
              </a:spcAft>
              <a:defRPr sz="1200" b="1">
                <a:solidFill>
                  <a:schemeClr val="tx1"/>
                </a:solidFill>
                <a:latin typeface="Times New Roman" pitchFamily="18" charset="0"/>
              </a:defRPr>
            </a:lvl7pPr>
            <a:lvl8pPr marL="3429000" indent="-228600" eaLnBrk="0" fontAlgn="base" hangingPunct="0">
              <a:spcBef>
                <a:spcPct val="0"/>
              </a:spcBef>
              <a:spcAft>
                <a:spcPct val="0"/>
              </a:spcAft>
              <a:defRPr sz="1200" b="1">
                <a:solidFill>
                  <a:schemeClr val="tx1"/>
                </a:solidFill>
                <a:latin typeface="Times New Roman" pitchFamily="18" charset="0"/>
              </a:defRPr>
            </a:lvl8pPr>
            <a:lvl9pPr marL="3886200" indent="-228600" eaLnBrk="0" fontAlgn="base" hangingPunct="0">
              <a:spcBef>
                <a:spcPct val="0"/>
              </a:spcBef>
              <a:spcAft>
                <a:spcPct val="0"/>
              </a:spcAft>
              <a:defRPr sz="1200" b="1">
                <a:solidFill>
                  <a:schemeClr val="tx1"/>
                </a:solidFill>
                <a:latin typeface="Times New Roman" pitchFamily="18" charset="0"/>
              </a:defRPr>
            </a:lvl9pPr>
          </a:lstStyle>
          <a:p>
            <a:pPr eaLnBrk="1" hangingPunct="1"/>
            <a:fld id="{02F2FF0B-B6CC-4A49-B226-354F87D59D39}" type="slidenum">
              <a:rPr lang="ru-RU" smtClean="0"/>
              <a:pPr eaLnBrk="1" hangingPunct="1"/>
              <a:t>5</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CDE534B-5FE9-4D1D-A83C-CEBDFCDC70E1}" type="slidenum">
              <a:rPr lang="ru-RU"/>
              <a:pPr>
                <a:defRPr/>
              </a:pPr>
              <a:t>‹#›</a:t>
            </a:fld>
            <a:endParaRPr lang="ru-RU"/>
          </a:p>
        </p:txBody>
      </p:sp>
    </p:spTree>
    <p:extLst>
      <p:ext uri="{BB962C8B-B14F-4D97-AF65-F5344CB8AC3E}">
        <p14:creationId xmlns:p14="http://schemas.microsoft.com/office/powerpoint/2010/main" val="339110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7438579-FCBE-4CD0-9154-D6007FAEF032}" type="slidenum">
              <a:rPr lang="ru-RU"/>
              <a:pPr>
                <a:defRPr/>
              </a:pPr>
              <a:t>‹#›</a:t>
            </a:fld>
            <a:endParaRPr lang="ru-RU"/>
          </a:p>
        </p:txBody>
      </p:sp>
    </p:spTree>
    <p:extLst>
      <p:ext uri="{BB962C8B-B14F-4D97-AF65-F5344CB8AC3E}">
        <p14:creationId xmlns:p14="http://schemas.microsoft.com/office/powerpoint/2010/main" val="396226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119A353-1AAD-41F7-A060-5816C73409E6}" type="slidenum">
              <a:rPr lang="ru-RU"/>
              <a:pPr>
                <a:defRPr/>
              </a:pPr>
              <a:t>‹#›</a:t>
            </a:fld>
            <a:endParaRPr lang="ru-RU"/>
          </a:p>
        </p:txBody>
      </p:sp>
    </p:spTree>
    <p:extLst>
      <p:ext uri="{BB962C8B-B14F-4D97-AF65-F5344CB8AC3E}">
        <p14:creationId xmlns:p14="http://schemas.microsoft.com/office/powerpoint/2010/main" val="193553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0D9CA16-2910-4FDB-AFD7-AA9B7141B6ED}" type="slidenum">
              <a:rPr lang="ru-RU"/>
              <a:pPr>
                <a:defRPr/>
              </a:pPr>
              <a:t>‹#›</a:t>
            </a:fld>
            <a:endParaRPr lang="ru-RU"/>
          </a:p>
        </p:txBody>
      </p:sp>
    </p:spTree>
    <p:extLst>
      <p:ext uri="{BB962C8B-B14F-4D97-AF65-F5344CB8AC3E}">
        <p14:creationId xmlns:p14="http://schemas.microsoft.com/office/powerpoint/2010/main" val="97059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7DE530C-A77E-4D57-9416-5A5CBA14C8D0}" type="slidenum">
              <a:rPr lang="ru-RU"/>
              <a:pPr>
                <a:defRPr/>
              </a:pPr>
              <a:t>‹#›</a:t>
            </a:fld>
            <a:endParaRPr lang="ru-RU"/>
          </a:p>
        </p:txBody>
      </p:sp>
    </p:spTree>
    <p:extLst>
      <p:ext uri="{BB962C8B-B14F-4D97-AF65-F5344CB8AC3E}">
        <p14:creationId xmlns:p14="http://schemas.microsoft.com/office/powerpoint/2010/main" val="53254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9510173-1494-481B-AA00-74A5D1A23AA9}" type="slidenum">
              <a:rPr lang="ru-RU"/>
              <a:pPr>
                <a:defRPr/>
              </a:pPr>
              <a:t>‹#›</a:t>
            </a:fld>
            <a:endParaRPr lang="ru-RU"/>
          </a:p>
        </p:txBody>
      </p:sp>
    </p:spTree>
    <p:extLst>
      <p:ext uri="{BB962C8B-B14F-4D97-AF65-F5344CB8AC3E}">
        <p14:creationId xmlns:p14="http://schemas.microsoft.com/office/powerpoint/2010/main" val="223304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06EC2E92-2D7E-4409-B055-5537FF7364E1}" type="slidenum">
              <a:rPr lang="ru-RU"/>
              <a:pPr>
                <a:defRPr/>
              </a:pPr>
              <a:t>‹#›</a:t>
            </a:fld>
            <a:endParaRPr lang="ru-RU"/>
          </a:p>
        </p:txBody>
      </p:sp>
    </p:spTree>
    <p:extLst>
      <p:ext uri="{BB962C8B-B14F-4D97-AF65-F5344CB8AC3E}">
        <p14:creationId xmlns:p14="http://schemas.microsoft.com/office/powerpoint/2010/main" val="28043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65EAE1B9-C387-4083-93AB-78648AF9CA38}" type="slidenum">
              <a:rPr lang="ru-RU"/>
              <a:pPr>
                <a:defRPr/>
              </a:pPr>
              <a:t>‹#›</a:t>
            </a:fld>
            <a:endParaRPr lang="ru-RU"/>
          </a:p>
        </p:txBody>
      </p:sp>
    </p:spTree>
    <p:extLst>
      <p:ext uri="{BB962C8B-B14F-4D97-AF65-F5344CB8AC3E}">
        <p14:creationId xmlns:p14="http://schemas.microsoft.com/office/powerpoint/2010/main" val="424027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71EA2FC9-31F4-47D2-9B7C-718FA7F78547}" type="slidenum">
              <a:rPr lang="ru-RU"/>
              <a:pPr>
                <a:defRPr/>
              </a:pPr>
              <a:t>‹#›</a:t>
            </a:fld>
            <a:endParaRPr lang="ru-RU"/>
          </a:p>
        </p:txBody>
      </p:sp>
    </p:spTree>
    <p:extLst>
      <p:ext uri="{BB962C8B-B14F-4D97-AF65-F5344CB8AC3E}">
        <p14:creationId xmlns:p14="http://schemas.microsoft.com/office/powerpoint/2010/main" val="47129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B5DF2A4F-901E-4F5E-8064-B963FE74E3F5}" type="slidenum">
              <a:rPr lang="ru-RU"/>
              <a:pPr>
                <a:defRPr/>
              </a:pPr>
              <a:t>‹#›</a:t>
            </a:fld>
            <a:endParaRPr lang="ru-RU"/>
          </a:p>
        </p:txBody>
      </p:sp>
    </p:spTree>
    <p:extLst>
      <p:ext uri="{BB962C8B-B14F-4D97-AF65-F5344CB8AC3E}">
        <p14:creationId xmlns:p14="http://schemas.microsoft.com/office/powerpoint/2010/main" val="248255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B3D65D9-C9A9-4A75-A56B-6CC42D196D37}" type="slidenum">
              <a:rPr lang="ru-RU"/>
              <a:pPr>
                <a:defRPr/>
              </a:pPr>
              <a:t>‹#›</a:t>
            </a:fld>
            <a:endParaRPr lang="ru-RU"/>
          </a:p>
        </p:txBody>
      </p:sp>
    </p:spTree>
    <p:extLst>
      <p:ext uri="{BB962C8B-B14F-4D97-AF65-F5344CB8AC3E}">
        <p14:creationId xmlns:p14="http://schemas.microsoft.com/office/powerpoint/2010/main" val="134752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5B8B24A-E4D1-4505-BB99-92308C7CAD49}"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9.wmf"/><Relationship Id="rId5" Type="http://schemas.openxmlformats.org/officeDocument/2006/relationships/image" Target="../media/image7.wmf"/><Relationship Id="rId10" Type="http://schemas.openxmlformats.org/officeDocument/2006/relationships/oleObject" Target="../embeddings/oleObject12.bin"/><Relationship Id="rId4" Type="http://schemas.openxmlformats.org/officeDocument/2006/relationships/oleObject" Target="../embeddings/oleObject8.bin"/><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143000"/>
            <a:ext cx="9144000" cy="2362200"/>
          </a:xfrm>
          <a:solidFill>
            <a:srgbClr val="003399"/>
          </a:solidFill>
        </p:spPr>
        <p:txBody>
          <a:bodyPr/>
          <a:lstStyle/>
          <a:p>
            <a:pPr eaLnBrk="1" hangingPunct="1"/>
            <a:r>
              <a:rPr lang="ru-RU" sz="2000" b="1" dirty="0">
                <a:solidFill>
                  <a:schemeClr val="bg1"/>
                </a:solidFill>
              </a:rPr>
              <a:t>Разработка ПО для решения задачи поиска оптимального инвестиционного портфеля с помощью поведенческой теории портфеля</a:t>
            </a:r>
            <a:r>
              <a:rPr lang="ru-RU" sz="2000" b="1" dirty="0" smtClean="0">
                <a:solidFill>
                  <a:schemeClr val="bg1"/>
                </a:solidFill>
              </a:rPr>
              <a:t/>
            </a:r>
            <a:br>
              <a:rPr lang="ru-RU" sz="2000" b="1" dirty="0" smtClean="0">
                <a:solidFill>
                  <a:schemeClr val="bg1"/>
                </a:solidFill>
              </a:rPr>
            </a:br>
            <a:endParaRPr lang="ru-RU" sz="2000" b="1" dirty="0" smtClean="0">
              <a:solidFill>
                <a:schemeClr val="bg1"/>
              </a:solidFill>
            </a:endParaRPr>
          </a:p>
        </p:txBody>
      </p:sp>
      <p:sp>
        <p:nvSpPr>
          <p:cNvPr id="2051" name="Rectangle 3"/>
          <p:cNvSpPr>
            <a:spLocks noGrp="1" noChangeArrowheads="1"/>
          </p:cNvSpPr>
          <p:nvPr>
            <p:ph type="subTitle" idx="1"/>
          </p:nvPr>
        </p:nvSpPr>
        <p:spPr>
          <a:xfrm>
            <a:off x="5943600" y="5257800"/>
            <a:ext cx="3200400" cy="914400"/>
          </a:xfrm>
        </p:spPr>
        <p:txBody>
          <a:bodyPr/>
          <a:lstStyle/>
          <a:p>
            <a:pPr eaLnBrk="1" hangingPunct="1"/>
            <a:r>
              <a:rPr lang="ru-RU" sz="1600" smtClean="0"/>
              <a:t>Студент</a:t>
            </a:r>
            <a:r>
              <a:rPr lang="en-US" sz="1600" smtClean="0"/>
              <a:t>: </a:t>
            </a:r>
            <a:r>
              <a:rPr lang="ru-RU" sz="1600" smtClean="0"/>
              <a:t>Миненок А. Е.</a:t>
            </a:r>
          </a:p>
          <a:p>
            <a:pPr eaLnBrk="1" hangingPunct="1"/>
            <a:r>
              <a:rPr lang="ru-RU" sz="1600" smtClean="0"/>
              <a:t>Руководитель: Садчиков С. М.</a:t>
            </a:r>
          </a:p>
        </p:txBody>
      </p:sp>
      <p:sp>
        <p:nvSpPr>
          <p:cNvPr id="2052" name="Rectangle 5"/>
          <p:cNvSpPr>
            <a:spLocks noChangeArrowheads="1" noTextEdit="1"/>
          </p:cNvSpPr>
          <p:nvPr/>
        </p:nvSpPr>
        <p:spPr bwMode="auto">
          <a:xfrm>
            <a:off x="4043363" y="2443163"/>
            <a:ext cx="1074737"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pic>
        <p:nvPicPr>
          <p:cNvPr id="20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1285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066800"/>
            <a:ext cx="9144000" cy="2057400"/>
          </a:xfrm>
          <a:solidFill>
            <a:srgbClr val="003399"/>
          </a:solidFill>
        </p:spPr>
        <p:txBody>
          <a:bodyPr/>
          <a:lstStyle/>
          <a:p>
            <a:pPr eaLnBrk="1" hangingPunct="1"/>
            <a:r>
              <a:rPr lang="ru-RU" sz="2000" b="1" smtClean="0">
                <a:solidFill>
                  <a:schemeClr val="bg1"/>
                </a:solidFill>
              </a:rPr>
              <a:t>СПАСИБО ЗА ВНИМАНИЕ!</a:t>
            </a:r>
            <a:endParaRPr lang="ru-RU" b="1"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990600"/>
          </a:xfrm>
          <a:solidFill>
            <a:srgbClr val="003399"/>
          </a:solidFill>
        </p:spPr>
        <p:txBody>
          <a:bodyPr/>
          <a:lstStyle/>
          <a:p>
            <a:pPr eaLnBrk="1" hangingPunct="1"/>
            <a:r>
              <a:rPr lang="ru-RU" sz="2000" b="1" dirty="0" smtClean="0">
                <a:solidFill>
                  <a:schemeClr val="bg1"/>
                </a:solidFill>
              </a:rPr>
              <a:t>ПОСТАНОВКА ЗАДАЧИ КУРСОВОГО ПРОЕКТА</a:t>
            </a:r>
            <a:endParaRPr lang="ru-RU" sz="2000" dirty="0" smtClean="0">
              <a:solidFill>
                <a:schemeClr val="bg1"/>
              </a:solidFill>
            </a:endParaRPr>
          </a:p>
        </p:txBody>
      </p:sp>
      <p:sp>
        <p:nvSpPr>
          <p:cNvPr id="30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3076" name="Text Box 9"/>
          <p:cNvSpPr txBox="1">
            <a:spLocks noChangeArrowheads="1"/>
          </p:cNvSpPr>
          <p:nvPr/>
        </p:nvSpPr>
        <p:spPr bwMode="auto">
          <a:xfrm>
            <a:off x="4763" y="1090613"/>
            <a:ext cx="86058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0"/>
              </a:spcBef>
              <a:spcAft>
                <a:spcPct val="0"/>
              </a:spcAft>
              <a:defRPr sz="1200" b="1">
                <a:solidFill>
                  <a:schemeClr val="tx1"/>
                </a:solidFill>
                <a:latin typeface="Times New Roman" pitchFamily="18" charset="0"/>
              </a:defRPr>
            </a:lvl6pPr>
            <a:lvl7pPr marL="2971800" indent="-228600" eaLnBrk="0" fontAlgn="base" hangingPunct="0">
              <a:spcBef>
                <a:spcPct val="0"/>
              </a:spcBef>
              <a:spcAft>
                <a:spcPct val="0"/>
              </a:spcAft>
              <a:defRPr sz="1200" b="1">
                <a:solidFill>
                  <a:schemeClr val="tx1"/>
                </a:solidFill>
                <a:latin typeface="Times New Roman" pitchFamily="18" charset="0"/>
              </a:defRPr>
            </a:lvl7pPr>
            <a:lvl8pPr marL="3429000" indent="-228600" eaLnBrk="0" fontAlgn="base" hangingPunct="0">
              <a:spcBef>
                <a:spcPct val="0"/>
              </a:spcBef>
              <a:spcAft>
                <a:spcPct val="0"/>
              </a:spcAft>
              <a:defRPr sz="1200" b="1">
                <a:solidFill>
                  <a:schemeClr val="tx1"/>
                </a:solidFill>
                <a:latin typeface="Times New Roman" pitchFamily="18" charset="0"/>
              </a:defRPr>
            </a:lvl8pPr>
            <a:lvl9pPr marL="3886200" indent="-228600" eaLnBrk="0" fontAlgn="base" hangingPunct="0">
              <a:spcBef>
                <a:spcPct val="0"/>
              </a:spcBef>
              <a:spcAft>
                <a:spcPct val="0"/>
              </a:spcAft>
              <a:defRPr sz="1200" b="1">
                <a:solidFill>
                  <a:schemeClr val="tx1"/>
                </a:solidFill>
                <a:latin typeface="Times New Roman" pitchFamily="18" charset="0"/>
              </a:defRPr>
            </a:lvl9pPr>
          </a:lstStyle>
          <a:p>
            <a:pPr eaLnBrk="1" hangingPunct="1"/>
            <a:r>
              <a:rPr lang="ru-RU" sz="2000" dirty="0"/>
              <a:t>Цель</a:t>
            </a:r>
            <a:r>
              <a:rPr lang="ru-RU" sz="2000" b="0" dirty="0">
                <a:latin typeface="Arial" charset="0"/>
              </a:rPr>
              <a:t>: </a:t>
            </a:r>
            <a:r>
              <a:rPr lang="ru-RU" sz="2000" b="0" dirty="0"/>
              <a:t>создание модуля анализа инвестиционного портфеля с помощью поведенческой теории портфеля с использованием различных методов оптимизации</a:t>
            </a:r>
            <a:endParaRPr lang="ru-RU" sz="2000" b="0" dirty="0">
              <a:latin typeface="Arial" charset="0"/>
              <a:cs typeface="Times New Roman" pitchFamily="18" charset="0"/>
            </a:endParaRPr>
          </a:p>
        </p:txBody>
      </p:sp>
      <p:sp>
        <p:nvSpPr>
          <p:cNvPr id="3077" name="Text Box 11"/>
          <p:cNvSpPr txBox="1">
            <a:spLocks noChangeArrowheads="1"/>
          </p:cNvSpPr>
          <p:nvPr/>
        </p:nvSpPr>
        <p:spPr bwMode="auto">
          <a:xfrm>
            <a:off x="0" y="2106276"/>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0"/>
              </a:spcBef>
              <a:spcAft>
                <a:spcPct val="0"/>
              </a:spcAft>
              <a:defRPr sz="1200" b="1">
                <a:solidFill>
                  <a:schemeClr val="tx1"/>
                </a:solidFill>
                <a:latin typeface="Times New Roman" pitchFamily="18" charset="0"/>
              </a:defRPr>
            </a:lvl6pPr>
            <a:lvl7pPr marL="2971800" indent="-228600" eaLnBrk="0" fontAlgn="base" hangingPunct="0">
              <a:spcBef>
                <a:spcPct val="0"/>
              </a:spcBef>
              <a:spcAft>
                <a:spcPct val="0"/>
              </a:spcAft>
              <a:defRPr sz="1200" b="1">
                <a:solidFill>
                  <a:schemeClr val="tx1"/>
                </a:solidFill>
                <a:latin typeface="Times New Roman" pitchFamily="18" charset="0"/>
              </a:defRPr>
            </a:lvl7pPr>
            <a:lvl8pPr marL="3429000" indent="-228600" eaLnBrk="0" fontAlgn="base" hangingPunct="0">
              <a:spcBef>
                <a:spcPct val="0"/>
              </a:spcBef>
              <a:spcAft>
                <a:spcPct val="0"/>
              </a:spcAft>
              <a:defRPr sz="1200" b="1">
                <a:solidFill>
                  <a:schemeClr val="tx1"/>
                </a:solidFill>
                <a:latin typeface="Times New Roman" pitchFamily="18" charset="0"/>
              </a:defRPr>
            </a:lvl8pPr>
            <a:lvl9pPr marL="3886200" indent="-228600" eaLnBrk="0" fontAlgn="base" hangingPunct="0">
              <a:spcBef>
                <a:spcPct val="0"/>
              </a:spcBef>
              <a:spcAft>
                <a:spcPct val="0"/>
              </a:spcAft>
              <a:defRPr sz="1200" b="1">
                <a:solidFill>
                  <a:schemeClr val="tx1"/>
                </a:solidFill>
                <a:latin typeface="Times New Roman" pitchFamily="18" charset="0"/>
              </a:defRPr>
            </a:lvl9pPr>
          </a:lstStyle>
          <a:p>
            <a:pPr eaLnBrk="1" hangingPunct="1"/>
            <a:r>
              <a:rPr lang="ru-RU" sz="2000" dirty="0"/>
              <a:t>Задачи:</a:t>
            </a:r>
          </a:p>
        </p:txBody>
      </p:sp>
      <p:sp>
        <p:nvSpPr>
          <p:cNvPr id="3078" name="Text Box 12"/>
          <p:cNvSpPr txBox="1">
            <a:spLocks noChangeArrowheads="1"/>
          </p:cNvSpPr>
          <p:nvPr/>
        </p:nvSpPr>
        <p:spPr bwMode="auto">
          <a:xfrm>
            <a:off x="228600" y="2433077"/>
            <a:ext cx="8458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0"/>
              </a:spcBef>
              <a:spcAft>
                <a:spcPct val="0"/>
              </a:spcAft>
              <a:defRPr sz="1200" b="1">
                <a:solidFill>
                  <a:schemeClr val="tx1"/>
                </a:solidFill>
                <a:latin typeface="Times New Roman" pitchFamily="18" charset="0"/>
              </a:defRPr>
            </a:lvl6pPr>
            <a:lvl7pPr marL="2971800" indent="-228600" eaLnBrk="0" fontAlgn="base" hangingPunct="0">
              <a:spcBef>
                <a:spcPct val="0"/>
              </a:spcBef>
              <a:spcAft>
                <a:spcPct val="0"/>
              </a:spcAft>
              <a:defRPr sz="1200" b="1">
                <a:solidFill>
                  <a:schemeClr val="tx1"/>
                </a:solidFill>
                <a:latin typeface="Times New Roman" pitchFamily="18" charset="0"/>
              </a:defRPr>
            </a:lvl7pPr>
            <a:lvl8pPr marL="3429000" indent="-228600" eaLnBrk="0" fontAlgn="base" hangingPunct="0">
              <a:spcBef>
                <a:spcPct val="0"/>
              </a:spcBef>
              <a:spcAft>
                <a:spcPct val="0"/>
              </a:spcAft>
              <a:defRPr sz="1200" b="1">
                <a:solidFill>
                  <a:schemeClr val="tx1"/>
                </a:solidFill>
                <a:latin typeface="Times New Roman" pitchFamily="18" charset="0"/>
              </a:defRPr>
            </a:lvl8pPr>
            <a:lvl9pPr marL="3886200" indent="-228600" eaLnBrk="0" fontAlgn="base" hangingPunct="0">
              <a:spcBef>
                <a:spcPct val="0"/>
              </a:spcBef>
              <a:spcAft>
                <a:spcPct val="0"/>
              </a:spcAft>
              <a:defRPr sz="1200" b="1">
                <a:solidFill>
                  <a:schemeClr val="tx1"/>
                </a:solidFill>
                <a:latin typeface="Times New Roman" pitchFamily="18" charset="0"/>
              </a:defRPr>
            </a:lvl9pPr>
          </a:lstStyle>
          <a:p>
            <a:pPr marL="342900" indent="-342900" algn="just" eaLnBrk="1" hangingPunct="1">
              <a:buFont typeface="Arial" pitchFamily="34" charset="0"/>
              <a:buChar char="•"/>
            </a:pPr>
            <a:r>
              <a:rPr lang="ru-RU" sz="2000" b="0" dirty="0" smtClean="0"/>
              <a:t>Ознакомление с поведенческой теорией портфеля и ее практическим применением</a:t>
            </a:r>
          </a:p>
          <a:p>
            <a:pPr marL="342900" indent="-342900" algn="just" eaLnBrk="1" hangingPunct="1">
              <a:buFont typeface="Arial" pitchFamily="34" charset="0"/>
              <a:buChar char="•"/>
            </a:pPr>
            <a:r>
              <a:rPr lang="ru-RU" sz="2000" b="0" dirty="0" smtClean="0"/>
              <a:t>Поиск методов решения оптимизационных задач поведенческой теории</a:t>
            </a:r>
            <a:endParaRPr lang="ru-RU" sz="2000" b="0" dirty="0"/>
          </a:p>
          <a:p>
            <a:pPr marL="342900" indent="-342900" algn="just" eaLnBrk="1" hangingPunct="1">
              <a:buFont typeface="Arial" pitchFamily="34" charset="0"/>
              <a:buChar char="•"/>
            </a:pPr>
            <a:r>
              <a:rPr lang="ru-RU" sz="2000" b="0" dirty="0" smtClean="0"/>
              <a:t>Построение алгоритмов решения оптимизационных задач</a:t>
            </a:r>
            <a:endParaRPr lang="ru-RU" sz="2000" b="0" dirty="0"/>
          </a:p>
          <a:p>
            <a:pPr marL="342900" indent="-342900" algn="just" eaLnBrk="1" hangingPunct="1">
              <a:buFont typeface="Arial" pitchFamily="34" charset="0"/>
              <a:buChar char="•"/>
            </a:pPr>
            <a:r>
              <a:rPr lang="ru-RU" sz="2000" b="0" dirty="0" smtClean="0"/>
              <a:t>Разработка модуля автоматической загрузки котировок в базу данных</a:t>
            </a:r>
            <a:endParaRPr lang="ru-RU" sz="2000" b="0" dirty="0"/>
          </a:p>
          <a:p>
            <a:pPr marL="342900" indent="-342900" algn="just" eaLnBrk="1" hangingPunct="1">
              <a:buFont typeface="Arial" pitchFamily="34" charset="0"/>
              <a:buChar char="•"/>
            </a:pPr>
            <a:r>
              <a:rPr lang="ru-RU" sz="2000" b="0" dirty="0" smtClean="0"/>
              <a:t>Разработка модуля анализа инвестиционного портфеля на основе поведенческой теории</a:t>
            </a:r>
            <a:endParaRPr lang="ru-RU" sz="2000" b="0" dirty="0"/>
          </a:p>
          <a:p>
            <a:pPr marL="342900" indent="-342900" algn="just" eaLnBrk="1" hangingPunct="1">
              <a:buFont typeface="Arial" pitchFamily="34" charset="0"/>
              <a:buChar char="•"/>
            </a:pPr>
            <a:r>
              <a:rPr lang="ru-RU" sz="2000" b="0" dirty="0" smtClean="0"/>
              <a:t>Сравнение эффективности алгоритмов решения оптимизационных задач поведенческой теории</a:t>
            </a:r>
            <a:endParaRPr lang="ru-RU"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990600"/>
          </a:xfrm>
          <a:solidFill>
            <a:srgbClr val="003399"/>
          </a:solidFill>
        </p:spPr>
        <p:txBody>
          <a:bodyPr/>
          <a:lstStyle/>
          <a:p>
            <a:pPr eaLnBrk="1" hangingPunct="1"/>
            <a:r>
              <a:rPr lang="ru-RU" sz="2000" b="1" dirty="0" smtClean="0">
                <a:solidFill>
                  <a:schemeClr val="bg1"/>
                </a:solidFill>
              </a:rPr>
              <a:t>ОСНОВНЫЕ ПОНЯТИЯ ПОВЕДЕНЧЕСКОЙ ТЕОРИИ</a:t>
            </a:r>
          </a:p>
        </p:txBody>
      </p:sp>
      <p:sp>
        <p:nvSpPr>
          <p:cNvPr id="4102" name="Rectangle 54"/>
          <p:cNvSpPr>
            <a:spLocks noChangeArrowheads="1"/>
          </p:cNvSpPr>
          <p:nvPr/>
        </p:nvSpPr>
        <p:spPr bwMode="auto">
          <a:xfrm>
            <a:off x="76200" y="1243786"/>
            <a:ext cx="88392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dirty="0" smtClean="0">
                <a:cs typeface="Times New Roman" pitchFamily="18" charset="0"/>
              </a:rPr>
              <a:t>Две версии поведенческой теории:</a:t>
            </a:r>
          </a:p>
          <a:p>
            <a:pPr marL="1085850" lvl="2" indent="-171450">
              <a:buFont typeface="Arial" pitchFamily="34" charset="0"/>
              <a:buChar char="•"/>
            </a:pPr>
            <a:r>
              <a:rPr lang="en-US" sz="1600" b="0" dirty="0" smtClean="0">
                <a:cs typeface="Times New Roman" pitchFamily="18" charset="0"/>
              </a:rPr>
              <a:t>BPT-SA (</a:t>
            </a:r>
            <a:r>
              <a:rPr lang="ru-RU" sz="1600" b="0" dirty="0" smtClean="0">
                <a:cs typeface="Times New Roman" pitchFamily="18" charset="0"/>
              </a:rPr>
              <a:t>поведенческая теория портфеля с одной мнимой частью</a:t>
            </a:r>
            <a:r>
              <a:rPr lang="en-US" sz="1600" b="0" dirty="0" smtClean="0">
                <a:cs typeface="Times New Roman" pitchFamily="18" charset="0"/>
              </a:rPr>
              <a:t>)</a:t>
            </a:r>
          </a:p>
          <a:p>
            <a:pPr marL="1085850" lvl="2" indent="-171450">
              <a:buFont typeface="Arial" pitchFamily="34" charset="0"/>
              <a:buChar char="•"/>
            </a:pPr>
            <a:r>
              <a:rPr lang="en-US" sz="1600" b="0" dirty="0" smtClean="0">
                <a:cs typeface="Times New Roman" pitchFamily="18" charset="0"/>
              </a:rPr>
              <a:t>BPT-MA</a:t>
            </a:r>
            <a:r>
              <a:rPr lang="ru-RU" sz="1600" b="0" dirty="0" smtClean="0">
                <a:cs typeface="Times New Roman" pitchFamily="18" charset="0"/>
              </a:rPr>
              <a:t> </a:t>
            </a:r>
            <a:r>
              <a:rPr lang="en-US" sz="1600" b="0" dirty="0" smtClean="0">
                <a:cs typeface="Times New Roman" pitchFamily="18" charset="0"/>
              </a:rPr>
              <a:t>(</a:t>
            </a:r>
            <a:r>
              <a:rPr lang="ru-RU" sz="1600" b="0" dirty="0">
                <a:cs typeface="Times New Roman" pitchFamily="18" charset="0"/>
              </a:rPr>
              <a:t>поведенческая теория портфеля с </a:t>
            </a:r>
            <a:r>
              <a:rPr lang="ru-RU" sz="1600" b="0" dirty="0" smtClean="0">
                <a:cs typeface="Times New Roman" pitchFamily="18" charset="0"/>
              </a:rPr>
              <a:t>многими мнимыми частями</a:t>
            </a:r>
            <a:r>
              <a:rPr lang="en-US" sz="1600" b="0" dirty="0" smtClean="0">
                <a:cs typeface="Times New Roman" pitchFamily="18" charset="0"/>
              </a:rPr>
              <a:t>)</a:t>
            </a:r>
            <a:endParaRPr lang="ru-RU" sz="1600" b="0" dirty="0" smtClean="0">
              <a:cs typeface="Times New Roman" pitchFamily="18" charset="0"/>
            </a:endParaRPr>
          </a:p>
          <a:p>
            <a:pPr lvl="2"/>
            <a:endParaRPr lang="ru-RU" sz="1400" b="0" dirty="0" smtClean="0">
              <a:cs typeface="Times New Roman" pitchFamily="18" charset="0"/>
            </a:endParaRPr>
          </a:p>
          <a:p>
            <a:pPr marL="450000" lvl="2"/>
            <a:r>
              <a:rPr lang="ru-RU" sz="1800" dirty="0" smtClean="0">
                <a:cs typeface="Times New Roman" pitchFamily="18" charset="0"/>
              </a:rPr>
              <a:t>Преимущества поведенческой теории:</a:t>
            </a:r>
            <a:endParaRPr lang="ru-RU" sz="1800" dirty="0">
              <a:cs typeface="Times New Roman" pitchFamily="18" charset="0"/>
            </a:endParaRPr>
          </a:p>
          <a:p>
            <a:pPr marL="1085850" lvl="2" indent="-171450">
              <a:buFont typeface="Arial" pitchFamily="34" charset="0"/>
              <a:buChar char="•"/>
            </a:pPr>
            <a:r>
              <a:rPr lang="ru-RU" sz="1600" b="0" dirty="0" smtClean="0">
                <a:cs typeface="Times New Roman" pitchFamily="18" charset="0"/>
              </a:rPr>
              <a:t>Диверсификация портфеля</a:t>
            </a:r>
            <a:endParaRPr lang="en-US" sz="1600" b="0" i="1" dirty="0">
              <a:cs typeface="Times New Roman" pitchFamily="18" charset="0"/>
            </a:endParaRPr>
          </a:p>
          <a:p>
            <a:pPr marL="1085850" lvl="2" indent="-171450">
              <a:buFont typeface="Arial" pitchFamily="34" charset="0"/>
              <a:buChar char="•"/>
            </a:pPr>
            <a:r>
              <a:rPr lang="ru-RU" sz="1600" b="0" dirty="0" smtClean="0">
                <a:cs typeface="Times New Roman" pitchFamily="18" charset="0"/>
              </a:rPr>
              <a:t>Возможность выбора между высокой эффективностью и низким риском</a:t>
            </a:r>
            <a:endParaRPr lang="ru-RU" sz="1600" b="0" dirty="0">
              <a:cs typeface="Times New Roman" pitchFamily="18" charset="0"/>
            </a:endParaRPr>
          </a:p>
          <a:p>
            <a:pPr lvl="2"/>
            <a:endParaRPr lang="ru-RU" sz="1400" b="0" dirty="0" smtClean="0">
              <a:cs typeface="Times New Roman" pitchFamily="18" charset="0"/>
            </a:endParaRPr>
          </a:p>
          <a:p>
            <a:pPr marL="450000" lvl="2"/>
            <a:r>
              <a:rPr lang="ru-RU" sz="1800" dirty="0" smtClean="0">
                <a:cs typeface="Times New Roman" pitchFamily="18" charset="0"/>
              </a:rPr>
              <a:t>Основные параметры поведенческой теории:</a:t>
            </a:r>
          </a:p>
          <a:p>
            <a:pPr marL="1085850" lvl="2" indent="-171450">
              <a:buFont typeface="Arial" pitchFamily="34" charset="0"/>
              <a:buChar char="•"/>
            </a:pPr>
            <a:r>
              <a:rPr lang="ru-RU" sz="1600" b="0" dirty="0" smtClean="0">
                <a:cs typeface="Times New Roman" pitchFamily="18" charset="0"/>
              </a:rPr>
              <a:t>Нижний порог доходности </a:t>
            </a:r>
            <a:r>
              <a:rPr lang="en-US" sz="1600" b="0" dirty="0" smtClean="0">
                <a:cs typeface="Times New Roman" pitchFamily="18" charset="0"/>
              </a:rPr>
              <a:t>(</a:t>
            </a:r>
            <a:r>
              <a:rPr lang="en-US" sz="1600" b="0" i="1" dirty="0" smtClean="0">
                <a:cs typeface="Times New Roman" pitchFamily="18" charset="0"/>
              </a:rPr>
              <a:t>H</a:t>
            </a:r>
            <a:r>
              <a:rPr lang="en-US" sz="1600" b="0" dirty="0" smtClean="0">
                <a:cs typeface="Times New Roman" pitchFamily="18" charset="0"/>
              </a:rPr>
              <a:t>)</a:t>
            </a:r>
            <a:endParaRPr lang="en-US" sz="1600" b="0" i="1" dirty="0">
              <a:cs typeface="Times New Roman" pitchFamily="18" charset="0"/>
            </a:endParaRPr>
          </a:p>
          <a:p>
            <a:pPr marL="1085850" lvl="2" indent="-171450">
              <a:buFont typeface="Arial" pitchFamily="34" charset="0"/>
              <a:buChar char="•"/>
            </a:pPr>
            <a:r>
              <a:rPr lang="ru-RU" sz="1600" b="0" dirty="0" smtClean="0">
                <a:cs typeface="Times New Roman" pitchFamily="18" charset="0"/>
              </a:rPr>
              <a:t>Вероятность провала (</a:t>
            </a:r>
            <a:r>
              <a:rPr lang="el-GR" sz="1600" b="0" dirty="0" smtClean="0">
                <a:cs typeface="Times New Roman" pitchFamily="18" charset="0"/>
              </a:rPr>
              <a:t>α</a:t>
            </a:r>
            <a:r>
              <a:rPr lang="ru-RU" sz="1600" b="0" dirty="0" smtClean="0">
                <a:cs typeface="Times New Roman" pitchFamily="18" charset="0"/>
              </a:rPr>
              <a:t>)</a:t>
            </a:r>
            <a:endParaRPr lang="ru-RU" sz="1600" b="0" dirty="0">
              <a:cs typeface="Times New Roman" pitchFamily="18" charset="0"/>
            </a:endParaRPr>
          </a:p>
          <a:p>
            <a:pPr marL="450000" lvl="2"/>
            <a:endParaRPr lang="ru-RU" sz="1600" dirty="0" smtClean="0">
              <a:cs typeface="Times New Roman" pitchFamily="18" charset="0"/>
            </a:endParaRPr>
          </a:p>
          <a:p>
            <a:pPr marL="0" lvl="2" indent="457200"/>
            <a:r>
              <a:rPr lang="ru-RU" sz="1800" dirty="0" smtClean="0">
                <a:cs typeface="Times New Roman" pitchFamily="18" charset="0"/>
              </a:rPr>
              <a:t>Две основные задачи оптимизации в рамках применения поведенческой теории к задаче анализа инвестиционного портфеля:</a:t>
            </a:r>
          </a:p>
          <a:p>
            <a:pPr marL="1085850" lvl="2" indent="-171450">
              <a:buFont typeface="Arial" pitchFamily="34" charset="0"/>
              <a:buChar char="•"/>
            </a:pPr>
            <a:r>
              <a:rPr lang="ru-RU" sz="1600" b="0" dirty="0" smtClean="0">
                <a:cs typeface="Times New Roman" pitchFamily="18" charset="0"/>
              </a:rPr>
              <a:t>Задача получения максимального дохода</a:t>
            </a:r>
            <a:endParaRPr lang="en-US" sz="1600" b="0" i="1" dirty="0">
              <a:cs typeface="Times New Roman" pitchFamily="18" charset="0"/>
            </a:endParaRPr>
          </a:p>
          <a:p>
            <a:pPr marL="1085850" lvl="2" indent="-171450">
              <a:buFont typeface="Arial" pitchFamily="34" charset="0"/>
              <a:buChar char="•"/>
            </a:pPr>
            <a:r>
              <a:rPr lang="ru-RU" sz="1600" b="0" dirty="0" smtClean="0">
                <a:cs typeface="Times New Roman" pitchFamily="18" charset="0"/>
              </a:rPr>
              <a:t>Задача вычисления минимального риска</a:t>
            </a:r>
            <a:endParaRPr lang="ru-RU" sz="1600" b="0" dirty="0">
              <a:cs typeface="Times New Roman" pitchFamily="18" charset="0"/>
            </a:endParaRPr>
          </a:p>
          <a:p>
            <a:pPr marL="0" lvl="2" indent="457200"/>
            <a:endParaRPr lang="ru-RU" sz="1600" dirty="0" smtClean="0">
              <a:cs typeface="Times New Roman" pitchFamily="18" charset="0"/>
            </a:endParaRPr>
          </a:p>
        </p:txBody>
      </p:sp>
      <p:sp>
        <p:nvSpPr>
          <p:cNvPr id="4104" name="Rectangle 57"/>
          <p:cNvSpPr>
            <a:spLocks noChangeArrowheads="1"/>
          </p:cNvSpPr>
          <p:nvPr/>
        </p:nvSpPr>
        <p:spPr bwMode="auto">
          <a:xfrm>
            <a:off x="1239838" y="4489450"/>
            <a:ext cx="684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ru-RU" sz="1400" b="0" dirty="0">
                <a:latin typeface="Arial" charset="0"/>
                <a:cs typeface="Times New Roman" pitchFamily="18" charset="0"/>
              </a:rPr>
              <a:t>.</a:t>
            </a:r>
            <a:endParaRPr lang="ru-RU" sz="1800" b="0" dirty="0">
              <a:latin typeface="Arial" charset="0"/>
            </a:endParaRPr>
          </a:p>
        </p:txBody>
      </p:sp>
      <p:sp>
        <p:nvSpPr>
          <p:cNvPr id="4109" name="Rectangle 74"/>
          <p:cNvSpPr>
            <a:spLocks noChangeArrowheads="1"/>
          </p:cNvSpPr>
          <p:nvPr/>
        </p:nvSpPr>
        <p:spPr bwMode="auto">
          <a:xfrm>
            <a:off x="-1116013" y="8270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4113" name="Rectangle 8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990600"/>
          </a:xfrm>
          <a:solidFill>
            <a:srgbClr val="003399"/>
          </a:solidFill>
        </p:spPr>
        <p:txBody>
          <a:bodyPr/>
          <a:lstStyle/>
          <a:p>
            <a:pPr eaLnBrk="1" hangingPunct="1"/>
            <a:r>
              <a:rPr lang="ru-RU" sz="2000" b="1" dirty="0" smtClean="0">
                <a:solidFill>
                  <a:schemeClr val="bg1"/>
                </a:solidFill>
                <a:cs typeface="Times New Roman" pitchFamily="18" charset="0"/>
              </a:rPr>
              <a:t>ЗАДАЧА ПОЛУЧЕНИЯ МАКСИМАЛЬНОГО ДОХОДА</a:t>
            </a:r>
          </a:p>
        </p:txBody>
      </p:sp>
      <p:sp>
        <p:nvSpPr>
          <p:cNvPr id="5123" name="Rectangle 6"/>
          <p:cNvSpPr>
            <a:spLocks noChangeArrowheads="1"/>
          </p:cNvSpPr>
          <p:nvPr/>
        </p:nvSpPr>
        <p:spPr bwMode="auto">
          <a:xfrm>
            <a:off x="76200" y="1261954"/>
            <a:ext cx="891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smtClean="0">
                <a:cs typeface="Times New Roman" pitchFamily="18" charset="0"/>
              </a:rPr>
              <a:t>Задачей получения максимального дохода является следующая оптимизационная задача:</a:t>
            </a:r>
            <a:endParaRPr lang="ru-RU" sz="1800" b="0" dirty="0">
              <a:cs typeface="Times New Roman" pitchFamily="18" charset="0"/>
            </a:endParaRPr>
          </a:p>
        </p:txBody>
      </p:sp>
      <p:sp>
        <p:nvSpPr>
          <p:cNvPr id="5125" name="Rectangle 13"/>
          <p:cNvSpPr>
            <a:spLocks noChangeArrowheads="1"/>
          </p:cNvSpPr>
          <p:nvPr/>
        </p:nvSpPr>
        <p:spPr bwMode="auto">
          <a:xfrm>
            <a:off x="-1116013" y="688975"/>
            <a:ext cx="1841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cs typeface="Times New Roman" pitchFamily="18" charset="0"/>
            </a:endParaRPr>
          </a:p>
        </p:txBody>
      </p:sp>
      <p:sp>
        <p:nvSpPr>
          <p:cNvPr id="5138" name="Rectangle 32"/>
          <p:cNvSpPr>
            <a:spLocks noChangeArrowheads="1"/>
          </p:cNvSpPr>
          <p:nvPr/>
        </p:nvSpPr>
        <p:spPr bwMode="auto">
          <a:xfrm>
            <a:off x="-2362200" y="20272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800" b="0">
              <a:cs typeface="Times New Roman" pitchFamily="18" charset="0"/>
            </a:endParaRPr>
          </a:p>
        </p:txBody>
      </p:sp>
      <p:sp>
        <p:nvSpPr>
          <p:cNvPr id="15" name="Rectangle 6"/>
          <p:cNvSpPr>
            <a:spLocks noChangeArrowheads="1"/>
          </p:cNvSpPr>
          <p:nvPr/>
        </p:nvSpPr>
        <p:spPr bwMode="auto">
          <a:xfrm>
            <a:off x="184150" y="3819525"/>
            <a:ext cx="891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smtClean="0">
                <a:cs typeface="Times New Roman" pitchFamily="18" charset="0"/>
              </a:rPr>
              <a:t>Для большего соответствия реальным условиям можно ввести ограничения неотрицательности весов:</a:t>
            </a:r>
            <a:endParaRPr lang="ru-RU" sz="1800" b="0" dirty="0">
              <a:cs typeface="Times New Roman" pitchFamily="18" charset="0"/>
            </a:endParaRPr>
          </a:p>
        </p:txBody>
      </p:sp>
      <p:graphicFrame>
        <p:nvGraphicFramePr>
          <p:cNvPr id="2" name="Объект 1"/>
          <p:cNvGraphicFramePr>
            <a:graphicFrameLocks noChangeAspect="1"/>
          </p:cNvGraphicFramePr>
          <p:nvPr>
            <p:extLst>
              <p:ext uri="{D42A27DB-BD31-4B8C-83A1-F6EECF244321}">
                <p14:modId xmlns:p14="http://schemas.microsoft.com/office/powerpoint/2010/main" val="249755883"/>
              </p:ext>
            </p:extLst>
          </p:nvPr>
        </p:nvGraphicFramePr>
        <p:xfrm>
          <a:off x="3823486" y="1884362"/>
          <a:ext cx="1014078" cy="477838"/>
        </p:xfrm>
        <a:graphic>
          <a:graphicData uri="http://schemas.openxmlformats.org/presentationml/2006/ole">
            <mc:AlternateContent xmlns:mc="http://schemas.openxmlformats.org/markup-compatibility/2006">
              <mc:Choice xmlns:v="urn:schemas-microsoft-com:vml" Requires="v">
                <p:oleObj spid="_x0000_s5260" name="Формула" r:id="rId3" imgW="609480" imgH="291960" progId="Equation.3">
                  <p:embed/>
                </p:oleObj>
              </mc:Choice>
              <mc:Fallback>
                <p:oleObj name="Формула" r:id="rId3" imgW="609480" imgH="291960" progId="Equation.3">
                  <p:embed/>
                  <p:pic>
                    <p:nvPicPr>
                      <p:cNvPr id="0" name="Object 96"/>
                      <p:cNvPicPr>
                        <a:picLocks noChangeAspect="1" noChangeArrowheads="1"/>
                      </p:cNvPicPr>
                      <p:nvPr/>
                    </p:nvPicPr>
                    <p:blipFill>
                      <a:blip r:embed="rId4"/>
                      <a:srcRect/>
                      <a:stretch>
                        <a:fillRect/>
                      </a:stretch>
                    </p:blipFill>
                    <p:spPr bwMode="auto">
                      <a:xfrm>
                        <a:off x="3823486" y="1884362"/>
                        <a:ext cx="1014078" cy="477838"/>
                      </a:xfrm>
                      <a:prstGeom prst="rect">
                        <a:avLst/>
                      </a:prstGeom>
                      <a:noFill/>
                    </p:spPr>
                  </p:pic>
                </p:oleObj>
              </mc:Fallback>
            </mc:AlternateContent>
          </a:graphicData>
        </a:graphic>
      </p:graphicFrame>
      <p:graphicFrame>
        <p:nvGraphicFramePr>
          <p:cNvPr id="3" name="Объект 2"/>
          <p:cNvGraphicFramePr>
            <a:graphicFrameLocks noChangeAspect="1"/>
          </p:cNvGraphicFramePr>
          <p:nvPr>
            <p:extLst>
              <p:ext uri="{D42A27DB-BD31-4B8C-83A1-F6EECF244321}">
                <p14:modId xmlns:p14="http://schemas.microsoft.com/office/powerpoint/2010/main" val="590863989"/>
              </p:ext>
            </p:extLst>
          </p:nvPr>
        </p:nvGraphicFramePr>
        <p:xfrm>
          <a:off x="2971800" y="2393950"/>
          <a:ext cx="2717450" cy="425076"/>
        </p:xfrm>
        <a:graphic>
          <a:graphicData uri="http://schemas.openxmlformats.org/presentationml/2006/ole">
            <mc:AlternateContent xmlns:mc="http://schemas.openxmlformats.org/markup-compatibility/2006">
              <mc:Choice xmlns:v="urn:schemas-microsoft-com:vml" Requires="v">
                <p:oleObj spid="_x0000_s5261" name="Формула" r:id="rId5" imgW="1701800" imgH="266700" progId="Equation.3">
                  <p:embed/>
                </p:oleObj>
              </mc:Choice>
              <mc:Fallback>
                <p:oleObj name="Формула" r:id="rId5" imgW="1701800" imgH="266700" progId="Equation.3">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393950"/>
                        <a:ext cx="2717450" cy="425076"/>
                      </a:xfrm>
                      <a:prstGeom prst="rect">
                        <a:avLst/>
                      </a:prstGeom>
                      <a:noFill/>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2225647336"/>
              </p:ext>
            </p:extLst>
          </p:nvPr>
        </p:nvGraphicFramePr>
        <p:xfrm>
          <a:off x="3882292" y="2878512"/>
          <a:ext cx="896467" cy="336175"/>
        </p:xfrm>
        <a:graphic>
          <a:graphicData uri="http://schemas.openxmlformats.org/presentationml/2006/ole">
            <mc:AlternateContent xmlns:mc="http://schemas.openxmlformats.org/markup-compatibility/2006">
              <mc:Choice xmlns:v="urn:schemas-microsoft-com:vml" Requires="v">
                <p:oleObj spid="_x0000_s5262" name="Формула" r:id="rId7" imgW="533169" imgH="203112" progId="Equation.3">
                  <p:embed/>
                </p:oleObj>
              </mc:Choice>
              <mc:Fallback>
                <p:oleObj name="Формула" r:id="rId7" imgW="533169" imgH="203112" progId="Equation.3">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2292" y="2878512"/>
                        <a:ext cx="896467" cy="336175"/>
                      </a:xfrm>
                      <a:prstGeom prst="rect">
                        <a:avLst/>
                      </a:prstGeom>
                      <a:noFill/>
                    </p:spPr>
                  </p:pic>
                </p:oleObj>
              </mc:Fallback>
            </mc:AlternateContent>
          </a:graphicData>
        </a:graphic>
      </p:graphicFrame>
      <p:sp>
        <p:nvSpPr>
          <p:cNvPr id="5" name="Rectangle 9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98"/>
          <p:cNvSpPr>
            <a:spLocks noChangeArrowheads="1"/>
          </p:cNvSpPr>
          <p:nvPr/>
        </p:nvSpPr>
        <p:spPr bwMode="auto">
          <a:xfrm>
            <a:off x="0" y="74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9"/>
          <p:cNvSpPr>
            <a:spLocks noChangeArrowheads="1"/>
          </p:cNvSpPr>
          <p:nvPr/>
        </p:nvSpPr>
        <p:spPr bwMode="auto">
          <a:xfrm>
            <a:off x="0" y="1009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6"/>
          <p:cNvSpPr>
            <a:spLocks noChangeArrowheads="1"/>
          </p:cNvSpPr>
          <p:nvPr/>
        </p:nvSpPr>
        <p:spPr bwMode="auto">
          <a:xfrm>
            <a:off x="184150" y="3374535"/>
            <a:ext cx="891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a:cs typeface="Times New Roman" pitchFamily="18" charset="0"/>
              </a:rPr>
              <a:t>г</a:t>
            </a:r>
            <a:r>
              <a:rPr lang="ru-RU" sz="1800" b="0" dirty="0" smtClean="0">
                <a:cs typeface="Times New Roman" pitchFamily="18" charset="0"/>
              </a:rPr>
              <a:t>де </a:t>
            </a:r>
            <a:r>
              <a:rPr lang="en-US" sz="1800" b="0" dirty="0" smtClean="0">
                <a:cs typeface="Times New Roman" pitchFamily="18" charset="0"/>
              </a:rPr>
              <a:t>S – </a:t>
            </a:r>
            <a:r>
              <a:rPr lang="ru-RU" sz="1800" b="0" dirty="0" smtClean="0">
                <a:cs typeface="Times New Roman" pitchFamily="18" charset="0"/>
              </a:rPr>
              <a:t>единичный столбец</a:t>
            </a:r>
            <a:endParaRPr lang="ru-RU" sz="1800" b="0" dirty="0">
              <a:cs typeface="Times New Roman" pitchFamily="18" charset="0"/>
            </a:endParaRPr>
          </a:p>
        </p:txBody>
      </p:sp>
      <p:graphicFrame>
        <p:nvGraphicFramePr>
          <p:cNvPr id="8" name="Объект 7"/>
          <p:cNvGraphicFramePr>
            <a:graphicFrameLocks noChangeAspect="1"/>
          </p:cNvGraphicFramePr>
          <p:nvPr>
            <p:extLst>
              <p:ext uri="{D42A27DB-BD31-4B8C-83A1-F6EECF244321}">
                <p14:modId xmlns:p14="http://schemas.microsoft.com/office/powerpoint/2010/main" val="2905020052"/>
              </p:ext>
            </p:extLst>
          </p:nvPr>
        </p:nvGraphicFramePr>
        <p:xfrm>
          <a:off x="4022725" y="5459631"/>
          <a:ext cx="895350" cy="336550"/>
        </p:xfrm>
        <a:graphic>
          <a:graphicData uri="http://schemas.openxmlformats.org/presentationml/2006/ole">
            <mc:AlternateContent xmlns:mc="http://schemas.openxmlformats.org/markup-compatibility/2006">
              <mc:Choice xmlns:v="urn:schemas-microsoft-com:vml" Requires="v">
                <p:oleObj spid="_x0000_s5263" name="Формула" r:id="rId9" imgW="533169" imgH="203112" progId="Equation.3">
                  <p:embed/>
                </p:oleObj>
              </mc:Choice>
              <mc:Fallback>
                <p:oleObj name="Формула" r:id="rId9" imgW="533169" imgH="203112" progId="Equation.3">
                  <p:embed/>
                  <p:pic>
                    <p:nvPicPr>
                      <p:cNvPr id="0" name="Объект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2725" y="5459631"/>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692905998"/>
              </p:ext>
            </p:extLst>
          </p:nvPr>
        </p:nvGraphicFramePr>
        <p:xfrm>
          <a:off x="3111500" y="4975443"/>
          <a:ext cx="2717800" cy="425450"/>
        </p:xfrm>
        <a:graphic>
          <a:graphicData uri="http://schemas.openxmlformats.org/presentationml/2006/ole">
            <mc:AlternateContent xmlns:mc="http://schemas.openxmlformats.org/markup-compatibility/2006">
              <mc:Choice xmlns:v="urn:schemas-microsoft-com:vml" Requires="v">
                <p:oleObj spid="_x0000_s5264" name="Формула" r:id="rId10" imgW="1701800" imgH="266700" progId="Equation.3">
                  <p:embed/>
                </p:oleObj>
              </mc:Choice>
              <mc:Fallback>
                <p:oleObj name="Формула" r:id="rId10" imgW="1701800" imgH="266700" progId="Equation.3">
                  <p:embed/>
                  <p:pic>
                    <p:nvPicPr>
                      <p:cNvPr id="0" name="Объект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0" y="4975443"/>
                        <a:ext cx="2717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806315866"/>
              </p:ext>
            </p:extLst>
          </p:nvPr>
        </p:nvGraphicFramePr>
        <p:xfrm>
          <a:off x="3963194" y="4465856"/>
          <a:ext cx="1014413" cy="477837"/>
        </p:xfrm>
        <a:graphic>
          <a:graphicData uri="http://schemas.openxmlformats.org/presentationml/2006/ole">
            <mc:AlternateContent xmlns:mc="http://schemas.openxmlformats.org/markup-compatibility/2006">
              <mc:Choice xmlns:v="urn:schemas-microsoft-com:vml" Requires="v">
                <p:oleObj spid="_x0000_s5265" name="Формула" r:id="rId11" imgW="609480" imgH="291960" progId="Equation.3">
                  <p:embed/>
                </p:oleObj>
              </mc:Choice>
              <mc:Fallback>
                <p:oleObj name="Формула" r:id="rId11" imgW="609480" imgH="291960" progId="Equation.3">
                  <p:embed/>
                  <p:pic>
                    <p:nvPicPr>
                      <p:cNvPr id="0" name="Объект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3194" y="4465856"/>
                        <a:ext cx="10144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1784715370"/>
              </p:ext>
            </p:extLst>
          </p:nvPr>
        </p:nvGraphicFramePr>
        <p:xfrm>
          <a:off x="4151313" y="5867400"/>
          <a:ext cx="638175" cy="295275"/>
        </p:xfrm>
        <a:graphic>
          <a:graphicData uri="http://schemas.openxmlformats.org/presentationml/2006/ole">
            <mc:AlternateContent xmlns:mc="http://schemas.openxmlformats.org/markup-compatibility/2006">
              <mc:Choice xmlns:v="urn:schemas-microsoft-com:vml" Requires="v">
                <p:oleObj spid="_x0000_s5266" name="Формула" r:id="rId13" imgW="380880" imgH="177480" progId="Equation.3">
                  <p:embed/>
                </p:oleObj>
              </mc:Choice>
              <mc:Fallback>
                <p:oleObj name="Формула" r:id="rId13" imgW="380880" imgH="177480" progId="Equation.3">
                  <p:embed/>
                  <p:pic>
                    <p:nvPicPr>
                      <p:cNvPr id="0" name="Объект 7"/>
                      <p:cNvPicPr>
                        <a:picLocks noChangeAspect="1" noChangeArrowheads="1"/>
                      </p:cNvPicPr>
                      <p:nvPr/>
                    </p:nvPicPr>
                    <p:blipFill>
                      <a:blip r:embed="rId14"/>
                      <a:srcRect/>
                      <a:stretch>
                        <a:fillRect/>
                      </a:stretch>
                    </p:blipFill>
                    <p:spPr bwMode="auto">
                      <a:xfrm>
                        <a:off x="4151313" y="5867400"/>
                        <a:ext cx="6381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990600"/>
          </a:xfrm>
          <a:solidFill>
            <a:srgbClr val="003399"/>
          </a:solidFill>
        </p:spPr>
        <p:txBody>
          <a:bodyPr/>
          <a:lstStyle/>
          <a:p>
            <a:pPr eaLnBrk="1" hangingPunct="1"/>
            <a:r>
              <a:rPr lang="ru-RU" sz="2000" b="1" dirty="0">
                <a:solidFill>
                  <a:schemeClr val="bg1"/>
                </a:solidFill>
                <a:cs typeface="Times New Roman" pitchFamily="18" charset="0"/>
              </a:rPr>
              <a:t>ЗАДАЧА </a:t>
            </a:r>
            <a:r>
              <a:rPr lang="ru-RU" sz="2000" b="1" dirty="0" smtClean="0">
                <a:solidFill>
                  <a:schemeClr val="bg1"/>
                </a:solidFill>
                <a:cs typeface="Times New Roman" pitchFamily="18" charset="0"/>
              </a:rPr>
              <a:t>ВЫЧИСЛЕНИЯ МИНИМАЛЬНОГО РИСКА</a:t>
            </a:r>
            <a:endParaRPr lang="ru-RU" sz="2000" b="1" dirty="0" smtClean="0">
              <a:solidFill>
                <a:schemeClr val="bg1"/>
              </a:solidFill>
            </a:endParaRPr>
          </a:p>
        </p:txBody>
      </p:sp>
      <p:sp>
        <p:nvSpPr>
          <p:cNvPr id="6147" name="Rectangle 13"/>
          <p:cNvSpPr>
            <a:spLocks noChangeArrowheads="1"/>
          </p:cNvSpPr>
          <p:nvPr/>
        </p:nvSpPr>
        <p:spPr bwMode="auto">
          <a:xfrm>
            <a:off x="-1116013" y="8270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49" name="Rectangle 2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50" name="Rectangle 32"/>
          <p:cNvSpPr>
            <a:spLocks noChangeArrowheads="1"/>
          </p:cNvSpPr>
          <p:nvPr/>
        </p:nvSpPr>
        <p:spPr bwMode="auto">
          <a:xfrm>
            <a:off x="-2362200" y="20272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800" b="0">
              <a:latin typeface="Arial" charset="0"/>
            </a:endParaRPr>
          </a:p>
        </p:txBody>
      </p:sp>
      <p:sp>
        <p:nvSpPr>
          <p:cNvPr id="6151" name="Rectangle 4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52" name="Rectangle 48"/>
          <p:cNvSpPr>
            <a:spLocks noChangeArrowheads="1"/>
          </p:cNvSpPr>
          <p:nvPr/>
        </p:nvSpPr>
        <p:spPr bwMode="auto">
          <a:xfrm>
            <a:off x="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53" name="Rectangle 49"/>
          <p:cNvSpPr>
            <a:spLocks noChangeArrowheads="1"/>
          </p:cNvSpPr>
          <p:nvPr/>
        </p:nvSpPr>
        <p:spPr bwMode="auto">
          <a:xfrm>
            <a:off x="0" y="400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800" b="0">
              <a:latin typeface="Arial" charset="0"/>
            </a:endParaRPr>
          </a:p>
        </p:txBody>
      </p:sp>
      <p:sp>
        <p:nvSpPr>
          <p:cNvPr id="6154" name="Rectangle 51"/>
          <p:cNvSpPr>
            <a:spLocks noChangeArrowheads="1"/>
          </p:cNvSpPr>
          <p:nvPr/>
        </p:nvSpPr>
        <p:spPr bwMode="auto">
          <a:xfrm>
            <a:off x="0" y="3048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55" name="Rectangle 5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6156" name="Rectangle 5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13" name="Rectangle 6"/>
          <p:cNvSpPr>
            <a:spLocks noChangeArrowheads="1"/>
          </p:cNvSpPr>
          <p:nvPr/>
        </p:nvSpPr>
        <p:spPr bwMode="auto">
          <a:xfrm>
            <a:off x="76200" y="1261953"/>
            <a:ext cx="891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smtClean="0">
                <a:cs typeface="Times New Roman" pitchFamily="18" charset="0"/>
              </a:rPr>
              <a:t>Задачей вычисления минимального риска является следующая оптимизационная задача:</a:t>
            </a:r>
            <a:endParaRPr lang="ru-RU" sz="1800" b="0" dirty="0">
              <a:cs typeface="Times New Roman" pitchFamily="18" charset="0"/>
            </a:endParaRPr>
          </a:p>
        </p:txBody>
      </p:sp>
      <p:sp>
        <p:nvSpPr>
          <p:cNvPr id="15" name="Rectangle 6"/>
          <p:cNvSpPr>
            <a:spLocks noChangeArrowheads="1"/>
          </p:cNvSpPr>
          <p:nvPr/>
        </p:nvSpPr>
        <p:spPr bwMode="auto">
          <a:xfrm>
            <a:off x="146050" y="4033937"/>
            <a:ext cx="891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smtClean="0">
                <a:cs typeface="Times New Roman" pitchFamily="18" charset="0"/>
              </a:rPr>
              <a:t>Для большего соответствия реальным условиям можно ввести ограничения неотрицательности весов:</a:t>
            </a:r>
            <a:endParaRPr lang="ru-RU" sz="1800" b="0" dirty="0">
              <a:cs typeface="Times New Roman" pitchFamily="18" charset="0"/>
            </a:endParaRPr>
          </a:p>
        </p:txBody>
      </p:sp>
      <p:graphicFrame>
        <p:nvGraphicFramePr>
          <p:cNvPr id="2" name="Объект 1"/>
          <p:cNvGraphicFramePr>
            <a:graphicFrameLocks noChangeAspect="1"/>
          </p:cNvGraphicFramePr>
          <p:nvPr>
            <p:extLst>
              <p:ext uri="{D42A27DB-BD31-4B8C-83A1-F6EECF244321}">
                <p14:modId xmlns:p14="http://schemas.microsoft.com/office/powerpoint/2010/main" val="4059034408"/>
              </p:ext>
            </p:extLst>
          </p:nvPr>
        </p:nvGraphicFramePr>
        <p:xfrm>
          <a:off x="2590800" y="2027238"/>
          <a:ext cx="3505200" cy="505116"/>
        </p:xfrm>
        <a:graphic>
          <a:graphicData uri="http://schemas.openxmlformats.org/presentationml/2006/ole">
            <mc:AlternateContent xmlns:mc="http://schemas.openxmlformats.org/markup-compatibility/2006">
              <mc:Choice xmlns:v="urn:schemas-microsoft-com:vml" Requires="v">
                <p:oleObj spid="_x0000_s6172" name="Формула" r:id="rId4" imgW="2183452" imgH="317362" progId="Equation.3">
                  <p:embed/>
                </p:oleObj>
              </mc:Choice>
              <mc:Fallback>
                <p:oleObj name="Формула" r:id="rId4" imgW="2183452" imgH="31736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027238"/>
                        <a:ext cx="3505200" cy="505116"/>
                      </a:xfrm>
                      <a:prstGeom prst="rect">
                        <a:avLst/>
                      </a:prstGeom>
                      <a:noFill/>
                    </p:spPr>
                  </p:pic>
                </p:oleObj>
              </mc:Fallback>
            </mc:AlternateContent>
          </a:graphicData>
        </a:graphic>
      </p:graphicFrame>
      <p:graphicFrame>
        <p:nvGraphicFramePr>
          <p:cNvPr id="3" name="Объект 2"/>
          <p:cNvGraphicFramePr>
            <a:graphicFrameLocks noChangeAspect="1"/>
          </p:cNvGraphicFramePr>
          <p:nvPr>
            <p:extLst>
              <p:ext uri="{D42A27DB-BD31-4B8C-83A1-F6EECF244321}">
                <p14:modId xmlns:p14="http://schemas.microsoft.com/office/powerpoint/2010/main" val="512585297"/>
              </p:ext>
            </p:extLst>
          </p:nvPr>
        </p:nvGraphicFramePr>
        <p:xfrm>
          <a:off x="3883025" y="2514600"/>
          <a:ext cx="920750" cy="345281"/>
        </p:xfrm>
        <a:graphic>
          <a:graphicData uri="http://schemas.openxmlformats.org/presentationml/2006/ole">
            <mc:AlternateContent xmlns:mc="http://schemas.openxmlformats.org/markup-compatibility/2006">
              <mc:Choice xmlns:v="urn:schemas-microsoft-com:vml" Requires="v">
                <p:oleObj spid="_x0000_s6173" name="Формула" r:id="rId6" imgW="533169" imgH="203112" progId="Equation.3">
                  <p:embed/>
                </p:oleObj>
              </mc:Choice>
              <mc:Fallback>
                <p:oleObj name="Формула" r:id="rId6" imgW="533169" imgH="203112"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3025" y="2514600"/>
                        <a:ext cx="920750" cy="345281"/>
                      </a:xfrm>
                      <a:prstGeom prst="rect">
                        <a:avLst/>
                      </a:prstGeom>
                      <a:noFill/>
                    </p:spPr>
                  </p:pic>
                </p:oleObj>
              </mc:Fallback>
            </mc:AlternateContent>
          </a:graphicData>
        </a:graphic>
      </p:graphicFrame>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4"/>
          <p:cNvSpPr>
            <a:spLocks noChangeArrowheads="1"/>
          </p:cNvSpPr>
          <p:nvPr/>
        </p:nvSpPr>
        <p:spPr bwMode="auto">
          <a:xfrm>
            <a:off x="0" y="771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6"/>
          <p:cNvSpPr>
            <a:spLocks noChangeArrowheads="1"/>
          </p:cNvSpPr>
          <p:nvPr/>
        </p:nvSpPr>
        <p:spPr bwMode="auto">
          <a:xfrm>
            <a:off x="184150" y="3374535"/>
            <a:ext cx="891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a:cs typeface="Times New Roman" pitchFamily="18" charset="0"/>
              </a:rPr>
              <a:t>г</a:t>
            </a:r>
            <a:r>
              <a:rPr lang="ru-RU" sz="1800" b="0" dirty="0" smtClean="0">
                <a:cs typeface="Times New Roman" pitchFamily="18" charset="0"/>
              </a:rPr>
              <a:t>де </a:t>
            </a:r>
            <a:r>
              <a:rPr lang="en-US" sz="1800" b="0" dirty="0" smtClean="0">
                <a:cs typeface="Times New Roman" pitchFamily="18" charset="0"/>
              </a:rPr>
              <a:t>S – </a:t>
            </a:r>
            <a:r>
              <a:rPr lang="ru-RU" sz="1800" b="0" dirty="0" smtClean="0">
                <a:cs typeface="Times New Roman" pitchFamily="18" charset="0"/>
              </a:rPr>
              <a:t>единичный столбец</a:t>
            </a:r>
            <a:endParaRPr lang="ru-RU" sz="1800" b="0" dirty="0">
              <a:cs typeface="Times New Roman" pitchFamily="18" charset="0"/>
            </a:endParaRPr>
          </a:p>
        </p:txBody>
      </p:sp>
      <p:graphicFrame>
        <p:nvGraphicFramePr>
          <p:cNvPr id="12" name="Объект 11"/>
          <p:cNvGraphicFramePr>
            <a:graphicFrameLocks noChangeAspect="1"/>
          </p:cNvGraphicFramePr>
          <p:nvPr>
            <p:extLst>
              <p:ext uri="{D42A27DB-BD31-4B8C-83A1-F6EECF244321}">
                <p14:modId xmlns:p14="http://schemas.microsoft.com/office/powerpoint/2010/main" val="4184908589"/>
              </p:ext>
            </p:extLst>
          </p:nvPr>
        </p:nvGraphicFramePr>
        <p:xfrm>
          <a:off x="3724275" y="5181600"/>
          <a:ext cx="920750" cy="346075"/>
        </p:xfrm>
        <a:graphic>
          <a:graphicData uri="http://schemas.openxmlformats.org/presentationml/2006/ole">
            <mc:AlternateContent xmlns:mc="http://schemas.openxmlformats.org/markup-compatibility/2006">
              <mc:Choice xmlns:v="urn:schemas-microsoft-com:vml" Requires="v">
                <p:oleObj spid="_x0000_s6174" name="Формула" r:id="rId8" imgW="533169" imgH="203112" progId="Equation.3">
                  <p:embed/>
                </p:oleObj>
              </mc:Choice>
              <mc:Fallback>
                <p:oleObj name="Формула" r:id="rId8" imgW="533169" imgH="203112" progId="Equation.3">
                  <p:embed/>
                  <p:pic>
                    <p:nvPicPr>
                      <p:cNvPr id="0" name="Объект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4275" y="5181600"/>
                        <a:ext cx="920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Объект 13"/>
          <p:cNvGraphicFramePr>
            <a:graphicFrameLocks noChangeAspect="1"/>
          </p:cNvGraphicFramePr>
          <p:nvPr>
            <p:extLst>
              <p:ext uri="{D42A27DB-BD31-4B8C-83A1-F6EECF244321}">
                <p14:modId xmlns:p14="http://schemas.microsoft.com/office/powerpoint/2010/main" val="1018563887"/>
              </p:ext>
            </p:extLst>
          </p:nvPr>
        </p:nvGraphicFramePr>
        <p:xfrm>
          <a:off x="2432050" y="4700588"/>
          <a:ext cx="3505200" cy="504825"/>
        </p:xfrm>
        <a:graphic>
          <a:graphicData uri="http://schemas.openxmlformats.org/presentationml/2006/ole">
            <mc:AlternateContent xmlns:mc="http://schemas.openxmlformats.org/markup-compatibility/2006">
              <mc:Choice xmlns:v="urn:schemas-microsoft-com:vml" Requires="v">
                <p:oleObj spid="_x0000_s6175" name="Формула" r:id="rId9" imgW="2183452" imgH="317362" progId="Equation.3">
                  <p:embed/>
                </p:oleObj>
              </mc:Choice>
              <mc:Fallback>
                <p:oleObj name="Формула" r:id="rId9" imgW="2183452" imgH="317362" progId="Equation.3">
                  <p:embed/>
                  <p:pic>
                    <p:nvPicPr>
                      <p:cNvPr id="0" name="Объект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4700588"/>
                        <a:ext cx="3505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Объект 15"/>
          <p:cNvGraphicFramePr>
            <a:graphicFrameLocks noChangeAspect="1"/>
          </p:cNvGraphicFramePr>
          <p:nvPr>
            <p:extLst>
              <p:ext uri="{D42A27DB-BD31-4B8C-83A1-F6EECF244321}">
                <p14:modId xmlns:p14="http://schemas.microsoft.com/office/powerpoint/2010/main" val="3463796746"/>
              </p:ext>
            </p:extLst>
          </p:nvPr>
        </p:nvGraphicFramePr>
        <p:xfrm>
          <a:off x="3865563" y="5638800"/>
          <a:ext cx="638175" cy="295275"/>
        </p:xfrm>
        <a:graphic>
          <a:graphicData uri="http://schemas.openxmlformats.org/presentationml/2006/ole">
            <mc:AlternateContent xmlns:mc="http://schemas.openxmlformats.org/markup-compatibility/2006">
              <mc:Choice xmlns:v="urn:schemas-microsoft-com:vml" Requires="v">
                <p:oleObj spid="_x0000_s6176" name="Формула" r:id="rId10" imgW="380880" imgH="177480" progId="Equation.3">
                  <p:embed/>
                </p:oleObj>
              </mc:Choice>
              <mc:Fallback>
                <p:oleObj name="Формула" r:id="rId10" imgW="380880" imgH="177480" progId="Equation.3">
                  <p:embed/>
                  <p:pic>
                    <p:nvPicPr>
                      <p:cNvPr id="0" name="Объект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5563" y="5638800"/>
                        <a:ext cx="6381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1066800"/>
          </a:xfrm>
          <a:solidFill>
            <a:srgbClr val="003399"/>
          </a:solidFill>
        </p:spPr>
        <p:txBody>
          <a:bodyPr/>
          <a:lstStyle/>
          <a:p>
            <a:pPr eaLnBrk="1" hangingPunct="1"/>
            <a:r>
              <a:rPr lang="ru-RU" sz="2000" b="1" dirty="0" smtClean="0">
                <a:solidFill>
                  <a:schemeClr val="bg1"/>
                </a:solidFill>
              </a:rPr>
              <a:t>МЕТОД СКАНИРОВАНИЯ ДОПУСТИМОЙ ОБЛАСТИ</a:t>
            </a:r>
          </a:p>
        </p:txBody>
      </p:sp>
      <p:sp>
        <p:nvSpPr>
          <p:cNvPr id="3" name="Rectangle 6"/>
          <p:cNvSpPr>
            <a:spLocks noChangeArrowheads="1"/>
          </p:cNvSpPr>
          <p:nvPr/>
        </p:nvSpPr>
        <p:spPr bwMode="auto">
          <a:xfrm>
            <a:off x="114300" y="1305346"/>
            <a:ext cx="8915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0850"/>
            <a:r>
              <a:rPr lang="ru-RU" sz="1800" b="0" dirty="0" smtClean="0">
                <a:cs typeface="Times New Roman" pitchFamily="18" charset="0"/>
              </a:rPr>
              <a:t>Алгоритм сканирования:</a:t>
            </a:r>
          </a:p>
          <a:p>
            <a:pPr marL="342900" indent="-342900">
              <a:buFont typeface="+mj-lt"/>
              <a:buAutoNum type="arabicPeriod"/>
            </a:pPr>
            <a:r>
              <a:rPr lang="ru-RU" sz="1800" b="0" dirty="0" smtClean="0">
                <a:cs typeface="Times New Roman" pitchFamily="18" charset="0"/>
              </a:rPr>
              <a:t>Определяем </a:t>
            </a:r>
            <a:r>
              <a:rPr lang="ru-RU" sz="1800" b="0" dirty="0">
                <a:cs typeface="Times New Roman" pitchFamily="18" charset="0"/>
              </a:rPr>
              <a:t>начальную точку </a:t>
            </a:r>
            <a:r>
              <a:rPr lang="en-US" sz="1800" b="0" i="1" dirty="0"/>
              <a:t>w</a:t>
            </a:r>
            <a:r>
              <a:rPr lang="en-US" sz="1800" b="0" i="1" baseline="30000" dirty="0"/>
              <a:t>0</a:t>
            </a:r>
            <a:r>
              <a:rPr lang="ru-RU" sz="1800" b="0" dirty="0" smtClean="0">
                <a:cs typeface="Times New Roman" pitchFamily="18" charset="0"/>
              </a:rPr>
              <a:t>.</a:t>
            </a:r>
          </a:p>
          <a:p>
            <a:pPr marL="342900" indent="-342900">
              <a:buFont typeface="+mj-lt"/>
              <a:buAutoNum type="arabicPeriod"/>
            </a:pPr>
            <a:r>
              <a:rPr lang="ru-RU" sz="1800" b="0" dirty="0" smtClean="0">
                <a:cs typeface="Times New Roman" pitchFamily="18" charset="0"/>
              </a:rPr>
              <a:t>Фиксируем </a:t>
            </a:r>
            <a:r>
              <a:rPr lang="ru-RU" sz="1800" b="0" dirty="0">
                <a:cs typeface="Times New Roman" pitchFamily="18" charset="0"/>
              </a:rPr>
              <a:t>все координаты, кроме одной</a:t>
            </a:r>
            <a:r>
              <a:rPr lang="ru-RU" sz="1800" b="0" dirty="0" smtClean="0">
                <a:cs typeface="Times New Roman" pitchFamily="18" charset="0"/>
              </a:rPr>
              <a:t>.</a:t>
            </a:r>
          </a:p>
          <a:p>
            <a:pPr marL="342900" indent="-342900">
              <a:buFont typeface="+mj-lt"/>
              <a:buAutoNum type="arabicPeriod"/>
            </a:pPr>
            <a:r>
              <a:rPr lang="ru-RU" sz="1800" b="0" dirty="0" smtClean="0">
                <a:cs typeface="Times New Roman" pitchFamily="18" charset="0"/>
              </a:rPr>
              <a:t>Проводим </a:t>
            </a:r>
            <a:r>
              <a:rPr lang="ru-RU" sz="1800" b="0" dirty="0">
                <a:cs typeface="Times New Roman" pitchFamily="18" charset="0"/>
              </a:rPr>
              <a:t>сканирование по данной координате с шагом </a:t>
            </a:r>
            <a:r>
              <a:rPr lang="ru-RU" sz="1800" b="0" i="1" dirty="0">
                <a:cs typeface="Times New Roman" pitchFamily="18" charset="0"/>
              </a:rPr>
              <a:t>s</a:t>
            </a:r>
            <a:r>
              <a:rPr lang="ru-RU" sz="1800" b="0" dirty="0" smtClean="0">
                <a:cs typeface="Times New Roman" pitchFamily="18" charset="0"/>
              </a:rPr>
              <a:t>.</a:t>
            </a:r>
          </a:p>
          <a:p>
            <a:pPr marL="342900" indent="-342900">
              <a:buFont typeface="+mj-lt"/>
              <a:buAutoNum type="arabicPeriod"/>
            </a:pPr>
            <a:r>
              <a:rPr lang="ru-RU" sz="1800" b="0" dirty="0" smtClean="0">
                <a:cs typeface="Times New Roman" pitchFamily="18" charset="0"/>
              </a:rPr>
              <a:t>Фиксируем </a:t>
            </a:r>
            <a:r>
              <a:rPr lang="ru-RU" sz="1800" b="0" dirty="0">
                <a:cs typeface="Times New Roman" pitchFamily="18" charset="0"/>
              </a:rPr>
              <a:t>следующую координату</a:t>
            </a:r>
            <a:r>
              <a:rPr lang="ru-RU" sz="1800" b="0" dirty="0" smtClean="0">
                <a:cs typeface="Times New Roman" pitchFamily="18" charset="0"/>
              </a:rPr>
              <a:t>.</a:t>
            </a:r>
          </a:p>
          <a:p>
            <a:pPr marL="342900" indent="-342900">
              <a:buFont typeface="+mj-lt"/>
              <a:buAutoNum type="arabicPeriod"/>
            </a:pPr>
            <a:r>
              <a:rPr lang="ru-RU" sz="1800" b="0" dirty="0" smtClean="0">
                <a:cs typeface="Times New Roman" pitchFamily="18" charset="0"/>
              </a:rPr>
              <a:t>Проводим </a:t>
            </a:r>
            <a:r>
              <a:rPr lang="ru-RU" sz="1800" b="0" dirty="0">
                <a:cs typeface="Times New Roman" pitchFamily="18" charset="0"/>
              </a:rPr>
              <a:t>сканирование по данной координате, при этом на каждом шаге сканирования проводя сканирование по предыдущим координатам</a:t>
            </a:r>
            <a:r>
              <a:rPr lang="ru-RU" sz="1800" b="0" dirty="0" smtClean="0">
                <a:cs typeface="Times New Roman" pitchFamily="18" charset="0"/>
              </a:rPr>
              <a:t>.</a:t>
            </a:r>
          </a:p>
          <a:p>
            <a:pPr marL="342900" indent="-342900">
              <a:buFont typeface="+mj-lt"/>
              <a:buAutoNum type="arabicPeriod"/>
            </a:pPr>
            <a:r>
              <a:rPr lang="ru-RU" sz="1800" b="0" dirty="0" smtClean="0">
                <a:cs typeface="Times New Roman" pitchFamily="18" charset="0"/>
              </a:rPr>
              <a:t>Если </a:t>
            </a:r>
            <a:r>
              <a:rPr lang="ru-RU" sz="1800" b="0" dirty="0">
                <a:cs typeface="Times New Roman" pitchFamily="18" charset="0"/>
              </a:rPr>
              <a:t>не все координаты пройдены, возвращаемся к п. 4</a:t>
            </a:r>
            <a:r>
              <a:rPr lang="ru-RU" sz="1800" b="0" dirty="0" smtClean="0">
                <a:cs typeface="Times New Roman" pitchFamily="18" charset="0"/>
              </a:rPr>
              <a:t>.</a:t>
            </a:r>
          </a:p>
          <a:p>
            <a:pPr indent="457200"/>
            <a:r>
              <a:rPr lang="ru-RU" sz="1800" b="0" dirty="0" smtClean="0">
                <a:cs typeface="Times New Roman" pitchFamily="18" charset="0"/>
              </a:rPr>
              <a:t>Шаг </a:t>
            </a:r>
            <a:endParaRPr lang="ru-RU" sz="1800" b="0" dirty="0">
              <a:cs typeface="Times New Roman" pitchFamily="18" charset="0"/>
            </a:endParaRPr>
          </a:p>
          <a:p>
            <a:pPr indent="457200"/>
            <a:r>
              <a:rPr lang="ru-RU" sz="1800" b="0" dirty="0" smtClean="0">
                <a:cs typeface="Times New Roman" pitchFamily="18" charset="0"/>
              </a:rPr>
              <a:t>На </a:t>
            </a:r>
            <a:r>
              <a:rPr lang="ru-RU" sz="1800" b="0" dirty="0">
                <a:cs typeface="Times New Roman" pitchFamily="18" charset="0"/>
              </a:rPr>
              <a:t>каждом шаге проводится проверка соответствия точки заданным ограничениям. Если точка удовлетворяет ограничениям, производится вычисление значения целевой функции, и, если значение целевой функции оказывается лучшим, чем полученное на предыдущих этапах, запоминаем эту точку как промежуточное решение. </a:t>
            </a:r>
            <a:endParaRPr lang="ru-RU" sz="1800" b="0" dirty="0" smtClean="0">
              <a:cs typeface="Times New Roman" pitchFamily="18" charset="0"/>
            </a:endParaRPr>
          </a:p>
          <a:p>
            <a:pPr indent="457200"/>
            <a:endParaRPr lang="ru-RU" sz="1800" b="0" dirty="0">
              <a:cs typeface="Times New Roman" pitchFamily="18" charset="0"/>
            </a:endParaRPr>
          </a:p>
          <a:p>
            <a:pPr indent="457200"/>
            <a:endParaRPr lang="ru-RU" sz="1800" b="0" dirty="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990600"/>
          </a:xfrm>
          <a:solidFill>
            <a:srgbClr val="003399"/>
          </a:solidFill>
        </p:spPr>
        <p:txBody>
          <a:bodyPr/>
          <a:lstStyle/>
          <a:p>
            <a:pPr eaLnBrk="1" hangingPunct="1"/>
            <a:r>
              <a:rPr lang="ru-RU" sz="2000" b="1" dirty="0" smtClean="0">
                <a:solidFill>
                  <a:schemeClr val="bg1"/>
                </a:solidFill>
              </a:rPr>
              <a:t>АРХИТЕКТУРА СИСТЕМЫ</a:t>
            </a:r>
          </a:p>
        </p:txBody>
      </p:sp>
      <p:sp>
        <p:nvSpPr>
          <p:cNvPr id="8195" name="Rectangle 13"/>
          <p:cNvSpPr>
            <a:spLocks noChangeArrowheads="1"/>
          </p:cNvSpPr>
          <p:nvPr/>
        </p:nvSpPr>
        <p:spPr bwMode="auto">
          <a:xfrm>
            <a:off x="-1116013" y="82708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196" name="Rectangle 2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197" name="Rectangle 2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198" name="Rectangle 32"/>
          <p:cNvSpPr>
            <a:spLocks noChangeArrowheads="1"/>
          </p:cNvSpPr>
          <p:nvPr/>
        </p:nvSpPr>
        <p:spPr bwMode="auto">
          <a:xfrm>
            <a:off x="-2362200" y="20272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800" b="0">
              <a:latin typeface="Arial" charset="0"/>
            </a:endParaRPr>
          </a:p>
        </p:txBody>
      </p:sp>
      <p:sp>
        <p:nvSpPr>
          <p:cNvPr id="8199" name="Rectangle 4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200" name="Rectangle 48"/>
          <p:cNvSpPr>
            <a:spLocks noChangeArrowheads="1"/>
          </p:cNvSpPr>
          <p:nvPr/>
        </p:nvSpPr>
        <p:spPr bwMode="auto">
          <a:xfrm>
            <a:off x="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201" name="Rectangle 49"/>
          <p:cNvSpPr>
            <a:spLocks noChangeArrowheads="1"/>
          </p:cNvSpPr>
          <p:nvPr/>
        </p:nvSpPr>
        <p:spPr bwMode="auto">
          <a:xfrm>
            <a:off x="0" y="400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sz="1800" b="0">
              <a:latin typeface="Arial" charset="0"/>
            </a:endParaRPr>
          </a:p>
        </p:txBody>
      </p:sp>
      <p:sp>
        <p:nvSpPr>
          <p:cNvPr id="8202" name="Rectangle 51"/>
          <p:cNvSpPr>
            <a:spLocks noChangeArrowheads="1"/>
          </p:cNvSpPr>
          <p:nvPr/>
        </p:nvSpPr>
        <p:spPr bwMode="auto">
          <a:xfrm>
            <a:off x="0" y="441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203" name="Rectangle 5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204" name="Rectangle 5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4654550" cy="445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914400"/>
          </a:xfrm>
          <a:solidFill>
            <a:srgbClr val="003399"/>
          </a:solidFill>
        </p:spPr>
        <p:txBody>
          <a:bodyPr/>
          <a:lstStyle/>
          <a:p>
            <a:pPr eaLnBrk="1" hangingPunct="1"/>
            <a:r>
              <a:rPr lang="ru-RU" sz="2000" b="1" smtClean="0">
                <a:solidFill>
                  <a:schemeClr val="bg1"/>
                </a:solidFill>
              </a:rPr>
              <a:t>СРАВНИТЕЛЬНЫЙ АНАЛИЗ МЕТОДОВ ОПТИМИЗАЦИИ</a:t>
            </a:r>
            <a:endParaRPr lang="ru-RU" sz="2000" b="1" dirty="0" smtClean="0">
              <a:solidFill>
                <a:schemeClr val="bg1"/>
              </a:solidFill>
            </a:endParaRPr>
          </a:p>
        </p:txBody>
      </p:sp>
      <p:sp>
        <p:nvSpPr>
          <p:cNvPr id="9219" name="Rectangle 5"/>
          <p:cNvSpPr>
            <a:spLocks noChangeArrowheads="1"/>
          </p:cNvSpPr>
          <p:nvPr/>
        </p:nvSpPr>
        <p:spPr bwMode="auto">
          <a:xfrm>
            <a:off x="0" y="1390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914400"/>
          </a:xfrm>
          <a:solidFill>
            <a:srgbClr val="003399"/>
          </a:solidFill>
        </p:spPr>
        <p:txBody>
          <a:bodyPr/>
          <a:lstStyle/>
          <a:p>
            <a:pPr eaLnBrk="1" hangingPunct="1"/>
            <a:r>
              <a:rPr lang="ru-RU" sz="2000" b="1" smtClean="0">
                <a:solidFill>
                  <a:schemeClr val="bg1"/>
                </a:solidFill>
              </a:rPr>
              <a:t>ИТОГИ РАБОТЫ</a:t>
            </a:r>
          </a:p>
        </p:txBody>
      </p:sp>
      <p:sp>
        <p:nvSpPr>
          <p:cNvPr id="11267" name="Rectangle 3"/>
          <p:cNvSpPr>
            <a:spLocks noGrp="1" noChangeArrowheads="1"/>
          </p:cNvSpPr>
          <p:nvPr>
            <p:ph type="body" idx="1"/>
          </p:nvPr>
        </p:nvSpPr>
        <p:spPr>
          <a:xfrm>
            <a:off x="0" y="914400"/>
            <a:ext cx="9144000" cy="5943600"/>
          </a:xfrm>
        </p:spPr>
        <p:txBody>
          <a:bodyPr/>
          <a:lstStyle/>
          <a:p>
            <a:pPr eaLnBrk="1" hangingPunct="1">
              <a:lnSpc>
                <a:spcPct val="90000"/>
              </a:lnSpc>
            </a:pPr>
            <a:r>
              <a:rPr lang="ru-RU" sz="2000" dirty="0" smtClean="0">
                <a:latin typeface="Times New Roman" pitchFamily="18" charset="0"/>
              </a:rPr>
              <a:t>Проведено изучение поведенческой теории и ее практического применения</a:t>
            </a:r>
          </a:p>
          <a:p>
            <a:pPr eaLnBrk="1" hangingPunct="1">
              <a:lnSpc>
                <a:spcPct val="90000"/>
              </a:lnSpc>
            </a:pPr>
            <a:r>
              <a:rPr lang="ru-RU" sz="2000" dirty="0" smtClean="0">
                <a:latin typeface="Times New Roman" pitchFamily="18" charset="0"/>
              </a:rPr>
              <a:t>Построен собственный алгоритм решения оптимизационных задач поведенческой теории</a:t>
            </a:r>
          </a:p>
          <a:p>
            <a:pPr eaLnBrk="1" hangingPunct="1">
              <a:lnSpc>
                <a:spcPct val="90000"/>
              </a:lnSpc>
            </a:pPr>
            <a:r>
              <a:rPr lang="ru-RU" sz="2000" dirty="0" smtClean="0">
                <a:latin typeface="Times New Roman" pitchFamily="18" charset="0"/>
              </a:rPr>
              <a:t>Построены алгоритмы решения оптимизационных задач и их реализация для ЭВМ</a:t>
            </a:r>
          </a:p>
          <a:p>
            <a:pPr eaLnBrk="1" hangingPunct="1">
              <a:lnSpc>
                <a:spcPct val="90000"/>
              </a:lnSpc>
            </a:pPr>
            <a:r>
              <a:rPr lang="ru-RU" sz="2000" dirty="0" smtClean="0">
                <a:latin typeface="Times New Roman" pitchFamily="18" charset="0"/>
              </a:rPr>
              <a:t>Разработан модуль автоматической загрузки котировок в базу данных</a:t>
            </a:r>
          </a:p>
          <a:p>
            <a:pPr eaLnBrk="1" hangingPunct="1">
              <a:lnSpc>
                <a:spcPct val="90000"/>
              </a:lnSpc>
            </a:pPr>
            <a:r>
              <a:rPr lang="ru-RU" sz="2000" dirty="0" smtClean="0">
                <a:latin typeface="Times New Roman" pitchFamily="18" charset="0"/>
              </a:rPr>
              <a:t>Разработан модуль анализа инвестиционного портфеля на основе поведенческой теории</a:t>
            </a:r>
          </a:p>
          <a:p>
            <a:pPr eaLnBrk="1" hangingPunct="1">
              <a:lnSpc>
                <a:spcPct val="90000"/>
              </a:lnSpc>
            </a:pPr>
            <a:r>
              <a:rPr lang="ru-RU" sz="2000" dirty="0" smtClean="0">
                <a:latin typeface="Times New Roman" pitchFamily="18" charset="0"/>
              </a:rPr>
              <a:t>Проведен сравнительный анализ методов оптимизации для решения оптимизационных задач поведенческой теории</a:t>
            </a:r>
          </a:p>
          <a:p>
            <a:pPr eaLnBrk="1" hangingPunct="1">
              <a:lnSpc>
                <a:spcPct val="90000"/>
              </a:lnSpc>
            </a:pPr>
            <a:endParaRPr lang="en-US" sz="2000" dirty="0" smtClean="0">
              <a:latin typeface="Times New Roman" pitchFamily="18" charset="0"/>
            </a:endParaRPr>
          </a:p>
          <a:p>
            <a:pPr algn="just" eaLnBrk="1" hangingPunct="1">
              <a:lnSpc>
                <a:spcPct val="90000"/>
              </a:lnSpc>
              <a:spcBef>
                <a:spcPct val="0"/>
              </a:spcBef>
            </a:pPr>
            <a:endParaRPr lang="ru-RU" sz="2000" dirty="0" smtClean="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2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2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1360</TotalTime>
  <Words>412</Words>
  <Application>Microsoft Office PowerPoint</Application>
  <PresentationFormat>Экран (4:3)</PresentationFormat>
  <Paragraphs>59</Paragraphs>
  <Slides>10</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10</vt:i4>
      </vt:variant>
    </vt:vector>
  </HeadingPairs>
  <TitlesOfParts>
    <vt:vector size="12" baseType="lpstr">
      <vt:lpstr>Оформление по умолчанию</vt:lpstr>
      <vt:lpstr>Microsoft Equation 3.0</vt:lpstr>
      <vt:lpstr>Разработка ПО для решения задачи поиска оптимального инвестиционного портфеля с помощью поведенческой теории портфеля </vt:lpstr>
      <vt:lpstr>ПОСТАНОВКА ЗАДАЧИ КУРСОВОГО ПРОЕКТА</vt:lpstr>
      <vt:lpstr>ОСНОВНЫЕ ПОНЯТИЯ ПОВЕДЕНЧЕСКОЙ ТЕОРИИ</vt:lpstr>
      <vt:lpstr>ЗАДАЧА ПОЛУЧЕНИЯ МАКСИМАЛЬНОГО ДОХОДА</vt:lpstr>
      <vt:lpstr>ЗАДАЧА ВЫЧИСЛЕНИЯ МИНИМАЛЬНОГО РИСКА</vt:lpstr>
      <vt:lpstr>МЕТОД СКАНИРОВАНИЯ ДОПУСТИМОЙ ОБЛАСТИ</vt:lpstr>
      <vt:lpstr>АРХИТЕКТУРА СИСТЕМЫ</vt:lpstr>
      <vt:lpstr>СРАВНИТЕЛЬНЫЙ АНАЛИЗ МЕТОДОВ ОПТИМИЗАЦИИ</vt:lpstr>
      <vt:lpstr>ИТОГИ РАБОТЫ</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CRRaD</dc:creator>
  <cp:lastModifiedBy>CRRaD</cp:lastModifiedBy>
  <cp:revision>69</cp:revision>
  <cp:lastPrinted>1601-01-01T00:00:00Z</cp:lastPrinted>
  <dcterms:created xsi:type="dcterms:W3CDTF">1601-01-01T00:00:00Z</dcterms:created>
  <dcterms:modified xsi:type="dcterms:W3CDTF">2011-05-31T17:21:01Z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