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72" r:id="rId5"/>
    <p:sldId id="273" r:id="rId6"/>
    <p:sldId id="268" r:id="rId7"/>
    <p:sldId id="274" r:id="rId8"/>
    <p:sldId id="258" r:id="rId9"/>
    <p:sldId id="270" r:id="rId10"/>
    <p:sldId id="266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99"/>
    <a:srgbClr val="DDDDDD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4" autoAdjust="0"/>
    <p:restoredTop sz="94494" autoAdjust="0"/>
  </p:normalViewPr>
  <p:slideViewPr>
    <p:cSldViewPr>
      <p:cViewPr>
        <p:scale>
          <a:sx n="106" d="100"/>
          <a:sy n="106" d="100"/>
        </p:scale>
        <p:origin x="-90" y="18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6F811136-C544-418A-984C-31CE8CD905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54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4F5C5B3-CB1D-4B09-A8B7-05DB7138837F}" type="datetimeFigureOut">
              <a:rPr lang="ru-RU"/>
              <a:pPr>
                <a:defRPr/>
              </a:pPr>
              <a:t>31.05.2011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A7508BD-2D10-4DFF-9368-86D7FD816B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577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143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2F2FF0B-B6CC-4A49-B226-354F87D59D39}" type="slidenum">
              <a:rPr lang="ru-RU" smtClean="0"/>
              <a:pPr eaLnBrk="1" hangingPunct="1"/>
              <a:t>5</a:t>
            </a:fld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E534B-5FE9-4D1D-A83C-CEBDFCDC70E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10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38579-FCBE-4CD0-9154-D6007FAEF03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26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9A353-1AAD-41F7-A060-5816C73409E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53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9CA16-2910-4FDB-AFD7-AA9B7141B6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59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E530C-A77E-4D57-9416-5A5CBA14C8D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54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10173-1494-481B-AA00-74A5D1A23A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04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C2E92-2D7E-4409-B055-5537FF7364E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32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EAE1B9-C387-4083-93AB-78648AF9CA3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27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A2FC9-31F4-47D2-9B7C-718FA7F785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29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F2A4F-901E-4F5E-8064-B963FE74E3F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55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D65D9-C9A9-4A75-A56B-6CC42D196D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52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B5B8B24A-E4D1-4505-BB99-92308C7CAD4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143000"/>
            <a:ext cx="9144000" cy="2362200"/>
          </a:xfrm>
          <a:solidFill>
            <a:srgbClr val="003399"/>
          </a:solidFill>
        </p:spPr>
        <p:txBody>
          <a:bodyPr/>
          <a:lstStyle/>
          <a:p>
            <a:pPr eaLnBrk="1" hangingPunct="1"/>
            <a:r>
              <a:rPr lang="ru-RU" sz="2000" b="1" dirty="0">
                <a:solidFill>
                  <a:schemeClr val="bg1"/>
                </a:solidFill>
              </a:rPr>
              <a:t>Разработка ПО для решения задачи поиска оптимального инвестиционного портфеля с помощью поведенческой теории портфеля</a:t>
            </a:r>
            <a:r>
              <a:rPr lang="ru-RU" sz="2000" b="1" dirty="0" smtClean="0">
                <a:solidFill>
                  <a:schemeClr val="bg1"/>
                </a:solidFill>
              </a:rPr>
              <a:t/>
            </a:r>
            <a:br>
              <a:rPr lang="ru-RU" sz="2000" b="1" dirty="0" smtClean="0">
                <a:solidFill>
                  <a:schemeClr val="bg1"/>
                </a:solidFill>
              </a:rPr>
            </a:br>
            <a:endParaRPr lang="ru-RU" sz="2000" b="1" dirty="0" smtClean="0">
              <a:solidFill>
                <a:schemeClr val="bg1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943600" y="5257800"/>
            <a:ext cx="3200400" cy="914400"/>
          </a:xfrm>
        </p:spPr>
        <p:txBody>
          <a:bodyPr/>
          <a:lstStyle/>
          <a:p>
            <a:pPr eaLnBrk="1" hangingPunct="1"/>
            <a:r>
              <a:rPr lang="ru-RU" sz="1600" smtClean="0"/>
              <a:t>Студент</a:t>
            </a:r>
            <a:r>
              <a:rPr lang="en-US" sz="1600" smtClean="0"/>
              <a:t>: </a:t>
            </a:r>
            <a:r>
              <a:rPr lang="ru-RU" sz="1600" smtClean="0"/>
              <a:t>Миненок А. Е.</a:t>
            </a:r>
          </a:p>
          <a:p>
            <a:pPr eaLnBrk="1" hangingPunct="1"/>
            <a:r>
              <a:rPr lang="ru-RU" sz="1600" smtClean="0"/>
              <a:t>Руководитель: Садчиков С. М.</a:t>
            </a:r>
          </a:p>
        </p:txBody>
      </p:sp>
      <p:sp>
        <p:nvSpPr>
          <p:cNvPr id="2052" name="Rectangle 5"/>
          <p:cNvSpPr>
            <a:spLocks noChangeArrowheads="1" noTextEdit="1"/>
          </p:cNvSpPr>
          <p:nvPr/>
        </p:nvSpPr>
        <p:spPr bwMode="auto">
          <a:xfrm>
            <a:off x="4043363" y="2443163"/>
            <a:ext cx="1074737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pic>
        <p:nvPicPr>
          <p:cNvPr id="20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12858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66800"/>
            <a:ext cx="9144000" cy="2057400"/>
          </a:xfrm>
          <a:solidFill>
            <a:srgbClr val="003399"/>
          </a:solidFill>
        </p:spPr>
        <p:txBody>
          <a:bodyPr/>
          <a:lstStyle/>
          <a:p>
            <a:pPr eaLnBrk="1" hangingPunct="1"/>
            <a:r>
              <a:rPr lang="ru-RU" sz="2000" b="1" smtClean="0">
                <a:solidFill>
                  <a:schemeClr val="bg1"/>
                </a:solidFill>
              </a:rPr>
              <a:t>СПАСИБО ЗА ВНИМАНИЕ!</a:t>
            </a:r>
            <a:endParaRPr lang="ru-RU" b="1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rgbClr val="003399"/>
          </a:solidFill>
        </p:spPr>
        <p:txBody>
          <a:bodyPr/>
          <a:lstStyle/>
          <a:p>
            <a:pPr eaLnBrk="1" hangingPunct="1"/>
            <a:r>
              <a:rPr lang="ru-RU" sz="2000" b="1" dirty="0" smtClean="0">
                <a:solidFill>
                  <a:schemeClr val="bg1"/>
                </a:solidFill>
              </a:rPr>
              <a:t>ПОСТАНОВКА ЗАДАЧИ КУРСОВОГО ПРОЕКТА</a:t>
            </a:r>
            <a:endParaRPr lang="ru-RU" sz="2000" dirty="0" smtClean="0">
              <a:solidFill>
                <a:schemeClr val="bg1"/>
              </a:solidFill>
            </a:endParaRPr>
          </a:p>
        </p:txBody>
      </p:sp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6" name="Text Box 9"/>
          <p:cNvSpPr txBox="1">
            <a:spLocks noChangeArrowheads="1"/>
          </p:cNvSpPr>
          <p:nvPr/>
        </p:nvSpPr>
        <p:spPr bwMode="auto">
          <a:xfrm>
            <a:off x="4763" y="1090613"/>
            <a:ext cx="860583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sz="2000" dirty="0"/>
              <a:t>Цель</a:t>
            </a:r>
            <a:r>
              <a:rPr lang="ru-RU" sz="2000" b="0" dirty="0">
                <a:latin typeface="Arial" charset="0"/>
              </a:rPr>
              <a:t>: </a:t>
            </a:r>
            <a:r>
              <a:rPr lang="ru-RU" sz="2000" b="0" dirty="0"/>
              <a:t>создание модуля анализа инвестиционного портфеля с помощью поведенческой теории портфеля с использованием различных методов оптимизации</a:t>
            </a:r>
            <a:endParaRPr lang="ru-RU" sz="2000" b="0" dirty="0">
              <a:latin typeface="Arial" charset="0"/>
              <a:cs typeface="Times New Roman" pitchFamily="18" charset="0"/>
            </a:endParaRPr>
          </a:p>
        </p:txBody>
      </p:sp>
      <p:sp>
        <p:nvSpPr>
          <p:cNvPr id="3077" name="Text Box 11"/>
          <p:cNvSpPr txBox="1">
            <a:spLocks noChangeArrowheads="1"/>
          </p:cNvSpPr>
          <p:nvPr/>
        </p:nvSpPr>
        <p:spPr bwMode="auto">
          <a:xfrm>
            <a:off x="0" y="2106276"/>
            <a:ext cx="107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sz="2000" dirty="0"/>
              <a:t>Задачи:</a:t>
            </a:r>
          </a:p>
        </p:txBody>
      </p:sp>
      <p:sp>
        <p:nvSpPr>
          <p:cNvPr id="3078" name="Text Box 12"/>
          <p:cNvSpPr txBox="1">
            <a:spLocks noChangeArrowheads="1"/>
          </p:cNvSpPr>
          <p:nvPr/>
        </p:nvSpPr>
        <p:spPr bwMode="auto">
          <a:xfrm>
            <a:off x="228600" y="2433077"/>
            <a:ext cx="84582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 eaLnBrk="1" hangingPunct="1">
              <a:buFont typeface="Arial" pitchFamily="34" charset="0"/>
              <a:buChar char="•"/>
            </a:pPr>
            <a:r>
              <a:rPr lang="ru-RU" sz="2000" b="0" dirty="0" smtClean="0"/>
              <a:t>Ознакомление с поведенческой теорией портфеля и ее практическим применением</a:t>
            </a:r>
          </a:p>
          <a:p>
            <a:pPr marL="342900" indent="-342900" algn="just" eaLnBrk="1" hangingPunct="1">
              <a:buFont typeface="Arial" pitchFamily="34" charset="0"/>
              <a:buChar char="•"/>
            </a:pPr>
            <a:r>
              <a:rPr lang="ru-RU" sz="2000" b="0" dirty="0" smtClean="0"/>
              <a:t>Поиск методов решения оптимизационных задач поведенческой теории</a:t>
            </a:r>
            <a:endParaRPr lang="ru-RU" sz="2000" b="0" dirty="0"/>
          </a:p>
          <a:p>
            <a:pPr marL="342900" indent="-342900" algn="just" eaLnBrk="1" hangingPunct="1">
              <a:buFont typeface="Arial" pitchFamily="34" charset="0"/>
              <a:buChar char="•"/>
            </a:pPr>
            <a:r>
              <a:rPr lang="ru-RU" sz="2000" b="0" dirty="0" smtClean="0"/>
              <a:t>Построение алгоритмов решения оптимизационных задач</a:t>
            </a:r>
            <a:endParaRPr lang="ru-RU" sz="2000" b="0" dirty="0"/>
          </a:p>
          <a:p>
            <a:pPr marL="342900" indent="-342900" algn="just" eaLnBrk="1" hangingPunct="1">
              <a:buFont typeface="Arial" pitchFamily="34" charset="0"/>
              <a:buChar char="•"/>
            </a:pPr>
            <a:r>
              <a:rPr lang="ru-RU" sz="2000" b="0" dirty="0" smtClean="0"/>
              <a:t>Разработка модуля автоматической загрузки котировок в базу данных</a:t>
            </a:r>
            <a:endParaRPr lang="ru-RU" sz="2000" b="0" dirty="0"/>
          </a:p>
          <a:p>
            <a:pPr marL="342900" indent="-342900" algn="just" eaLnBrk="1" hangingPunct="1">
              <a:buFont typeface="Arial" pitchFamily="34" charset="0"/>
              <a:buChar char="•"/>
            </a:pPr>
            <a:r>
              <a:rPr lang="ru-RU" sz="2000" b="0" dirty="0" smtClean="0"/>
              <a:t>Разработка модуля анализа инвестиционного портфеля на основе поведенческой теории</a:t>
            </a:r>
            <a:endParaRPr lang="ru-RU" sz="2000" b="0" dirty="0"/>
          </a:p>
          <a:p>
            <a:pPr marL="342900" indent="-342900" algn="just" eaLnBrk="1" hangingPunct="1">
              <a:buFont typeface="Arial" pitchFamily="34" charset="0"/>
              <a:buChar char="•"/>
            </a:pPr>
            <a:r>
              <a:rPr lang="ru-RU" sz="2000" b="0" dirty="0" smtClean="0"/>
              <a:t>Сравнение эффективности алгоритмов решения оптимизационных задач поведенческой теории</a:t>
            </a:r>
            <a:endParaRPr lang="ru-RU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rgbClr val="003399"/>
          </a:solidFill>
        </p:spPr>
        <p:txBody>
          <a:bodyPr/>
          <a:lstStyle/>
          <a:p>
            <a:pPr eaLnBrk="1" hangingPunct="1"/>
            <a:r>
              <a:rPr lang="ru-RU" sz="2000" b="1" dirty="0" smtClean="0">
                <a:solidFill>
                  <a:schemeClr val="bg1"/>
                </a:solidFill>
              </a:rPr>
              <a:t>ОСНОВНЫЕ ПОНЯТИЯ ПОВЕДЕНЧЕСКОЙ ТЕОРИИ</a:t>
            </a:r>
          </a:p>
        </p:txBody>
      </p:sp>
      <p:sp>
        <p:nvSpPr>
          <p:cNvPr id="4102" name="Rectangle 54"/>
          <p:cNvSpPr>
            <a:spLocks noChangeArrowheads="1"/>
          </p:cNvSpPr>
          <p:nvPr/>
        </p:nvSpPr>
        <p:spPr bwMode="auto">
          <a:xfrm>
            <a:off x="76200" y="1243786"/>
            <a:ext cx="8839200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indent="450850"/>
            <a:r>
              <a:rPr lang="ru-RU" sz="1800" dirty="0" smtClean="0">
                <a:cs typeface="Times New Roman" pitchFamily="18" charset="0"/>
              </a:rPr>
              <a:t>Две версии поведенческой теории</a:t>
            </a:r>
            <a:r>
              <a:rPr lang="ru-RU" sz="1800" dirty="0" smtClean="0">
                <a:cs typeface="Times New Roman" pitchFamily="18" charset="0"/>
              </a:rPr>
              <a:t>: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600" b="0" dirty="0" smtClean="0">
                <a:cs typeface="Times New Roman" pitchFamily="18" charset="0"/>
              </a:rPr>
              <a:t>BPT-SA (</a:t>
            </a:r>
            <a:r>
              <a:rPr lang="ru-RU" sz="1600" b="0" dirty="0" smtClean="0">
                <a:cs typeface="Times New Roman" pitchFamily="18" charset="0"/>
              </a:rPr>
              <a:t>поведенческая теория портфеля с одной мнимой частью</a:t>
            </a:r>
            <a:r>
              <a:rPr lang="en-US" sz="1600" b="0" dirty="0" smtClean="0">
                <a:cs typeface="Times New Roman" pitchFamily="18" charset="0"/>
              </a:rPr>
              <a:t>)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600" b="0" dirty="0" smtClean="0">
                <a:cs typeface="Times New Roman" pitchFamily="18" charset="0"/>
              </a:rPr>
              <a:t>BPT-MA</a:t>
            </a:r>
            <a:r>
              <a:rPr lang="ru-RU" sz="1600" b="0" dirty="0" smtClean="0">
                <a:cs typeface="Times New Roman" pitchFamily="18" charset="0"/>
              </a:rPr>
              <a:t> </a:t>
            </a:r>
            <a:r>
              <a:rPr lang="en-US" sz="1600" b="0" dirty="0" smtClean="0">
                <a:cs typeface="Times New Roman" pitchFamily="18" charset="0"/>
              </a:rPr>
              <a:t>(</a:t>
            </a:r>
            <a:r>
              <a:rPr lang="ru-RU" sz="1600" b="0" dirty="0">
                <a:cs typeface="Times New Roman" pitchFamily="18" charset="0"/>
              </a:rPr>
              <a:t>поведенческая теория портфеля с </a:t>
            </a:r>
            <a:r>
              <a:rPr lang="ru-RU" sz="1600" b="0" dirty="0" smtClean="0">
                <a:cs typeface="Times New Roman" pitchFamily="18" charset="0"/>
              </a:rPr>
              <a:t>многими мнимыми частями</a:t>
            </a:r>
            <a:r>
              <a:rPr lang="en-US" sz="1600" b="0" dirty="0" smtClean="0">
                <a:cs typeface="Times New Roman" pitchFamily="18" charset="0"/>
              </a:rPr>
              <a:t>)</a:t>
            </a:r>
            <a:endParaRPr lang="ru-RU" sz="1600" b="0" dirty="0" smtClean="0">
              <a:cs typeface="Times New Roman" pitchFamily="18" charset="0"/>
            </a:endParaRPr>
          </a:p>
          <a:p>
            <a:pPr lvl="2"/>
            <a:endParaRPr lang="ru-RU" sz="1400" b="0" dirty="0" smtClean="0">
              <a:cs typeface="Times New Roman" pitchFamily="18" charset="0"/>
            </a:endParaRPr>
          </a:p>
          <a:p>
            <a:pPr marL="450000" lvl="2"/>
            <a:r>
              <a:rPr lang="ru-RU" sz="1800" dirty="0" smtClean="0">
                <a:cs typeface="Times New Roman" pitchFamily="18" charset="0"/>
              </a:rPr>
              <a:t>Преимущества поведенческой теории:</a:t>
            </a:r>
            <a:endParaRPr lang="ru-RU" sz="1800" dirty="0">
              <a:cs typeface="Times New Roman" pitchFamily="18" charset="0"/>
            </a:endParaRPr>
          </a:p>
          <a:p>
            <a:pPr marL="1085850" lvl="2" indent="-171450">
              <a:buFont typeface="Arial" pitchFamily="34" charset="0"/>
              <a:buChar char="•"/>
            </a:pPr>
            <a:r>
              <a:rPr lang="ru-RU" sz="1600" b="0" dirty="0" smtClean="0">
                <a:cs typeface="Times New Roman" pitchFamily="18" charset="0"/>
              </a:rPr>
              <a:t>Диверсификация портфеля</a:t>
            </a:r>
            <a:endParaRPr lang="en-US" sz="1600" b="0" i="1" dirty="0">
              <a:cs typeface="Times New Roman" pitchFamily="18" charset="0"/>
            </a:endParaRPr>
          </a:p>
          <a:p>
            <a:pPr marL="1085850" lvl="2" indent="-171450">
              <a:buFont typeface="Arial" pitchFamily="34" charset="0"/>
              <a:buChar char="•"/>
            </a:pPr>
            <a:r>
              <a:rPr lang="ru-RU" sz="1600" b="0" dirty="0" smtClean="0">
                <a:cs typeface="Times New Roman" pitchFamily="18" charset="0"/>
              </a:rPr>
              <a:t>Возможность выбора между высокой эффективностью и низким риском</a:t>
            </a:r>
            <a:endParaRPr lang="ru-RU" sz="1600" b="0" dirty="0">
              <a:cs typeface="Times New Roman" pitchFamily="18" charset="0"/>
            </a:endParaRPr>
          </a:p>
          <a:p>
            <a:pPr lvl="2"/>
            <a:endParaRPr lang="ru-RU" sz="1400" b="0" dirty="0" smtClean="0">
              <a:cs typeface="Times New Roman" pitchFamily="18" charset="0"/>
            </a:endParaRPr>
          </a:p>
          <a:p>
            <a:pPr marL="450000" lvl="2"/>
            <a:r>
              <a:rPr lang="ru-RU" sz="1800" dirty="0" smtClean="0">
                <a:cs typeface="Times New Roman" pitchFamily="18" charset="0"/>
              </a:rPr>
              <a:t>Основные параметры поведенческой теории: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ru-RU" sz="1600" b="0" dirty="0" smtClean="0">
                <a:cs typeface="Times New Roman" pitchFamily="18" charset="0"/>
              </a:rPr>
              <a:t>Нижний порог доходности </a:t>
            </a:r>
            <a:r>
              <a:rPr lang="en-US" sz="1600" b="0" dirty="0" smtClean="0">
                <a:cs typeface="Times New Roman" pitchFamily="18" charset="0"/>
              </a:rPr>
              <a:t>(</a:t>
            </a:r>
            <a:r>
              <a:rPr lang="en-US" sz="1600" b="0" i="1" dirty="0" smtClean="0">
                <a:cs typeface="Times New Roman" pitchFamily="18" charset="0"/>
              </a:rPr>
              <a:t>H</a:t>
            </a:r>
            <a:r>
              <a:rPr lang="en-US" sz="1600" b="0" dirty="0" smtClean="0">
                <a:cs typeface="Times New Roman" pitchFamily="18" charset="0"/>
              </a:rPr>
              <a:t>)</a:t>
            </a:r>
            <a:endParaRPr lang="en-US" sz="1600" b="0" i="1" dirty="0">
              <a:cs typeface="Times New Roman" pitchFamily="18" charset="0"/>
            </a:endParaRPr>
          </a:p>
          <a:p>
            <a:pPr marL="1085850" lvl="2" indent="-171450">
              <a:buFont typeface="Arial" pitchFamily="34" charset="0"/>
              <a:buChar char="•"/>
            </a:pPr>
            <a:r>
              <a:rPr lang="ru-RU" sz="1600" b="0" dirty="0" smtClean="0">
                <a:cs typeface="Times New Roman" pitchFamily="18" charset="0"/>
              </a:rPr>
              <a:t>Вероятность провала (</a:t>
            </a:r>
            <a:r>
              <a:rPr lang="el-GR" sz="1600" b="0" dirty="0" smtClean="0">
                <a:cs typeface="Times New Roman" pitchFamily="18" charset="0"/>
              </a:rPr>
              <a:t>α</a:t>
            </a:r>
            <a:r>
              <a:rPr lang="ru-RU" sz="1600" b="0" dirty="0" smtClean="0">
                <a:cs typeface="Times New Roman" pitchFamily="18" charset="0"/>
              </a:rPr>
              <a:t>)</a:t>
            </a:r>
            <a:endParaRPr lang="ru-RU" sz="1600" b="0" dirty="0">
              <a:cs typeface="Times New Roman" pitchFamily="18" charset="0"/>
            </a:endParaRPr>
          </a:p>
          <a:p>
            <a:pPr marL="450000" lvl="2"/>
            <a:endParaRPr lang="ru-RU" sz="1600" dirty="0" smtClean="0">
              <a:cs typeface="Times New Roman" pitchFamily="18" charset="0"/>
            </a:endParaRPr>
          </a:p>
          <a:p>
            <a:pPr marL="0" lvl="2" indent="457200"/>
            <a:r>
              <a:rPr lang="ru-RU" sz="1800" dirty="0" smtClean="0">
                <a:cs typeface="Times New Roman" pitchFamily="18" charset="0"/>
              </a:rPr>
              <a:t>Две основные задачи оптимизации в рамках применения поведенческой теории к задаче анализа инвестиционного портфеля: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ru-RU" sz="1600" b="0" dirty="0" smtClean="0">
                <a:cs typeface="Times New Roman" pitchFamily="18" charset="0"/>
              </a:rPr>
              <a:t>Задача получения максимального дохода</a:t>
            </a:r>
            <a:endParaRPr lang="en-US" sz="1600" b="0" i="1" dirty="0">
              <a:cs typeface="Times New Roman" pitchFamily="18" charset="0"/>
            </a:endParaRPr>
          </a:p>
          <a:p>
            <a:pPr marL="1085850" lvl="2" indent="-171450">
              <a:buFont typeface="Arial" pitchFamily="34" charset="0"/>
              <a:buChar char="•"/>
            </a:pPr>
            <a:r>
              <a:rPr lang="ru-RU" sz="1600" b="0" dirty="0" smtClean="0">
                <a:cs typeface="Times New Roman" pitchFamily="18" charset="0"/>
              </a:rPr>
              <a:t>Задача вычисления минимального риска</a:t>
            </a:r>
            <a:endParaRPr lang="ru-RU" sz="1600" b="0" dirty="0">
              <a:cs typeface="Times New Roman" pitchFamily="18" charset="0"/>
            </a:endParaRPr>
          </a:p>
          <a:p>
            <a:pPr marL="0" lvl="2" indent="457200"/>
            <a:endParaRPr lang="ru-RU" sz="1600" dirty="0" smtClean="0">
              <a:cs typeface="Times New Roman" pitchFamily="18" charset="0"/>
            </a:endParaRPr>
          </a:p>
        </p:txBody>
      </p:sp>
      <p:sp>
        <p:nvSpPr>
          <p:cNvPr id="4104" name="Rectangle 57"/>
          <p:cNvSpPr>
            <a:spLocks noChangeArrowheads="1"/>
          </p:cNvSpPr>
          <p:nvPr/>
        </p:nvSpPr>
        <p:spPr bwMode="auto">
          <a:xfrm>
            <a:off x="1239838" y="4489450"/>
            <a:ext cx="684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ru-RU" sz="1400" b="0" dirty="0">
                <a:latin typeface="Arial" charset="0"/>
                <a:cs typeface="Times New Roman" pitchFamily="18" charset="0"/>
              </a:rPr>
              <a:t>.</a:t>
            </a:r>
            <a:endParaRPr lang="ru-RU" sz="1800" b="0" dirty="0">
              <a:latin typeface="Arial" charset="0"/>
            </a:endParaRPr>
          </a:p>
        </p:txBody>
      </p:sp>
      <p:sp>
        <p:nvSpPr>
          <p:cNvPr id="4109" name="Rectangle 74"/>
          <p:cNvSpPr>
            <a:spLocks noChangeArrowheads="1"/>
          </p:cNvSpPr>
          <p:nvPr/>
        </p:nvSpPr>
        <p:spPr bwMode="auto">
          <a:xfrm>
            <a:off x="-1116013" y="827088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13" name="Rectangle 80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rgbClr val="003399"/>
          </a:solidFill>
        </p:spPr>
        <p:txBody>
          <a:bodyPr/>
          <a:lstStyle/>
          <a:p>
            <a:pPr eaLnBrk="1" hangingPunct="1"/>
            <a:r>
              <a:rPr lang="ru-RU" sz="2000" b="1" dirty="0" smtClean="0">
                <a:solidFill>
                  <a:schemeClr val="bg1"/>
                </a:solidFill>
                <a:cs typeface="Times New Roman" pitchFamily="18" charset="0"/>
              </a:rPr>
              <a:t>ЗАДАЧА ПОЛУЧЕНИЯ МАКСИМАЛЬНОГО ДОХОДА</a:t>
            </a:r>
          </a:p>
        </p:txBody>
      </p:sp>
      <p:sp>
        <p:nvSpPr>
          <p:cNvPr id="5123" name="Rectangle 6"/>
          <p:cNvSpPr>
            <a:spLocks noChangeArrowheads="1"/>
          </p:cNvSpPr>
          <p:nvPr/>
        </p:nvSpPr>
        <p:spPr bwMode="auto">
          <a:xfrm>
            <a:off x="76200" y="1415842"/>
            <a:ext cx="8915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indent="450850"/>
            <a:r>
              <a:rPr lang="ru-RU" sz="1600" b="0" dirty="0" smtClean="0">
                <a:cs typeface="Times New Roman" pitchFamily="18" charset="0"/>
              </a:rPr>
              <a:t>Задачей получения максимального дохода является следующая оптимизационная задача:</a:t>
            </a:r>
            <a:endParaRPr lang="ru-RU" sz="1600" b="0" dirty="0">
              <a:cs typeface="Times New Roman" pitchFamily="18" charset="0"/>
            </a:endParaRPr>
          </a:p>
        </p:txBody>
      </p:sp>
      <p:sp>
        <p:nvSpPr>
          <p:cNvPr id="5125" name="Rectangle 13"/>
          <p:cNvSpPr>
            <a:spLocks noChangeArrowheads="1"/>
          </p:cNvSpPr>
          <p:nvPr/>
        </p:nvSpPr>
        <p:spPr bwMode="auto">
          <a:xfrm>
            <a:off x="-1116013" y="688975"/>
            <a:ext cx="1841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>
              <a:cs typeface="Times New Roman" pitchFamily="18" charset="0"/>
            </a:endParaRPr>
          </a:p>
        </p:txBody>
      </p:sp>
      <p:sp>
        <p:nvSpPr>
          <p:cNvPr id="5128" name="Rectangle 21"/>
          <p:cNvSpPr>
            <a:spLocks noChangeArrowheads="1"/>
          </p:cNvSpPr>
          <p:nvPr/>
        </p:nvSpPr>
        <p:spPr bwMode="auto">
          <a:xfrm>
            <a:off x="0" y="3067050"/>
            <a:ext cx="1841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>
              <a:cs typeface="Times New Roman" pitchFamily="18" charset="0"/>
            </a:endParaRPr>
          </a:p>
        </p:txBody>
      </p:sp>
      <p:sp>
        <p:nvSpPr>
          <p:cNvPr id="5130" name="Rectangle 23"/>
          <p:cNvSpPr>
            <a:spLocks noChangeArrowheads="1"/>
          </p:cNvSpPr>
          <p:nvPr/>
        </p:nvSpPr>
        <p:spPr bwMode="auto">
          <a:xfrm>
            <a:off x="0" y="3076575"/>
            <a:ext cx="1841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>
              <a:cs typeface="Times New Roman" pitchFamily="18" charset="0"/>
            </a:endParaRPr>
          </a:p>
        </p:txBody>
      </p:sp>
      <p:sp>
        <p:nvSpPr>
          <p:cNvPr id="5138" name="Rectangle 32"/>
          <p:cNvSpPr>
            <a:spLocks noChangeArrowheads="1"/>
          </p:cNvSpPr>
          <p:nvPr/>
        </p:nvSpPr>
        <p:spPr bwMode="auto">
          <a:xfrm>
            <a:off x="-2362200" y="20272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 sz="1800" b="0">
              <a:cs typeface="Times New Roman" pitchFamily="18" charset="0"/>
            </a:endParaRPr>
          </a:p>
        </p:txBody>
      </p:sp>
      <p:sp>
        <p:nvSpPr>
          <p:cNvPr id="5141" name="Rectangle 43"/>
          <p:cNvSpPr>
            <a:spLocks noChangeArrowheads="1"/>
          </p:cNvSpPr>
          <p:nvPr/>
        </p:nvSpPr>
        <p:spPr bwMode="auto">
          <a:xfrm>
            <a:off x="0" y="3076575"/>
            <a:ext cx="1841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>
              <a:cs typeface="Times New Roman" pitchFamily="18" charset="0"/>
            </a:endParaRPr>
          </a:p>
        </p:txBody>
      </p:sp>
      <p:graphicFrame>
        <p:nvGraphicFramePr>
          <p:cNvPr id="5142" name="Object 46"/>
          <p:cNvGraphicFramePr>
            <a:graphicFrameLocks noChangeAspect="1"/>
          </p:cNvGraphicFramePr>
          <p:nvPr/>
        </p:nvGraphicFramePr>
        <p:xfrm>
          <a:off x="0" y="3127375"/>
          <a:ext cx="11430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" name="Формула" r:id="rId3" imgW="114151" imgH="215619" progId="Equation.3">
                  <p:embed/>
                </p:oleObj>
              </mc:Choice>
              <mc:Fallback>
                <p:oleObj name="Формула" r:id="rId3" imgW="114151" imgH="215619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127375"/>
                        <a:ext cx="114300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5" name="Rectangle 48"/>
          <p:cNvSpPr>
            <a:spLocks noChangeArrowheads="1"/>
          </p:cNvSpPr>
          <p:nvPr/>
        </p:nvSpPr>
        <p:spPr bwMode="auto">
          <a:xfrm>
            <a:off x="0" y="3443288"/>
            <a:ext cx="1841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>
              <a:cs typeface="Times New Roman" pitchFamily="18" charset="0"/>
            </a:endParaRPr>
          </a:p>
        </p:txBody>
      </p:sp>
      <p:sp>
        <p:nvSpPr>
          <p:cNvPr id="5146" name="Rectangle 49"/>
          <p:cNvSpPr>
            <a:spLocks noChangeArrowheads="1"/>
          </p:cNvSpPr>
          <p:nvPr/>
        </p:nvSpPr>
        <p:spPr bwMode="auto">
          <a:xfrm>
            <a:off x="0" y="3819525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 sz="1800" b="0">
              <a:cs typeface="Times New Roman" pitchFamily="18" charset="0"/>
            </a:endParaRPr>
          </a:p>
        </p:txBody>
      </p:sp>
      <p:sp>
        <p:nvSpPr>
          <p:cNvPr id="5147" name="Rectangle 51"/>
          <p:cNvSpPr>
            <a:spLocks noChangeArrowheads="1"/>
          </p:cNvSpPr>
          <p:nvPr/>
        </p:nvSpPr>
        <p:spPr bwMode="auto">
          <a:xfrm>
            <a:off x="0" y="2909888"/>
            <a:ext cx="1841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>
              <a:cs typeface="Times New Roman" pitchFamily="18" charset="0"/>
            </a:endParaRPr>
          </a:p>
        </p:txBody>
      </p:sp>
      <p:sp>
        <p:nvSpPr>
          <p:cNvPr id="5149" name="Rectangle 53"/>
          <p:cNvSpPr>
            <a:spLocks noChangeArrowheads="1"/>
          </p:cNvSpPr>
          <p:nvPr/>
        </p:nvSpPr>
        <p:spPr bwMode="auto">
          <a:xfrm>
            <a:off x="0" y="3076575"/>
            <a:ext cx="1841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>
              <a:cs typeface="Times New Roman" pitchFamily="18" charset="0"/>
            </a:endParaRPr>
          </a:p>
        </p:txBody>
      </p:sp>
      <p:sp>
        <p:nvSpPr>
          <p:cNvPr id="5151" name="Rectangle 55"/>
          <p:cNvSpPr>
            <a:spLocks noChangeArrowheads="1"/>
          </p:cNvSpPr>
          <p:nvPr/>
        </p:nvSpPr>
        <p:spPr bwMode="auto">
          <a:xfrm>
            <a:off x="0" y="3076575"/>
            <a:ext cx="1841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>
              <a:cs typeface="Times New Roman" pitchFamily="18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146050" y="4064715"/>
            <a:ext cx="8915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indent="450850"/>
            <a:r>
              <a:rPr lang="ru-RU" sz="1600" b="0" dirty="0" smtClean="0">
                <a:cs typeface="Times New Roman" pitchFamily="18" charset="0"/>
              </a:rPr>
              <a:t>Для большего соответствия реальным условиям можно ввести ограничения неотрицательности весов:</a:t>
            </a:r>
            <a:endParaRPr lang="ru-RU" sz="1600" b="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rgbClr val="003399"/>
          </a:solidFill>
        </p:spPr>
        <p:txBody>
          <a:bodyPr/>
          <a:lstStyle/>
          <a:p>
            <a:pPr eaLnBrk="1" hangingPunct="1"/>
            <a:r>
              <a:rPr lang="ru-RU" sz="2000" b="1" dirty="0">
                <a:solidFill>
                  <a:schemeClr val="bg1"/>
                </a:solidFill>
                <a:cs typeface="Times New Roman" pitchFamily="18" charset="0"/>
              </a:rPr>
              <a:t>ЗАДАЧА </a:t>
            </a:r>
            <a:r>
              <a:rPr lang="ru-RU" sz="2000" b="1" dirty="0" smtClean="0">
                <a:solidFill>
                  <a:schemeClr val="bg1"/>
                </a:solidFill>
                <a:cs typeface="Times New Roman" pitchFamily="18" charset="0"/>
              </a:rPr>
              <a:t>ВЫЧИСЛЕНИЯ МИНИМАЛЬНОГО РИСКА</a:t>
            </a:r>
            <a:endParaRPr lang="ru-RU" sz="2000" b="1" dirty="0" smtClean="0">
              <a:solidFill>
                <a:schemeClr val="bg1"/>
              </a:solidFill>
            </a:endParaRPr>
          </a:p>
        </p:txBody>
      </p:sp>
      <p:sp>
        <p:nvSpPr>
          <p:cNvPr id="6147" name="Rectangle 13"/>
          <p:cNvSpPr>
            <a:spLocks noChangeArrowheads="1"/>
          </p:cNvSpPr>
          <p:nvPr/>
        </p:nvSpPr>
        <p:spPr bwMode="auto">
          <a:xfrm>
            <a:off x="-1116013" y="827088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48" name="Rectangle 21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49" name="Rectangle 2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50" name="Rectangle 32"/>
          <p:cNvSpPr>
            <a:spLocks noChangeArrowheads="1"/>
          </p:cNvSpPr>
          <p:nvPr/>
        </p:nvSpPr>
        <p:spPr bwMode="auto">
          <a:xfrm>
            <a:off x="-2362200" y="20272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 sz="1800" b="0">
              <a:latin typeface="Arial" charset="0"/>
            </a:endParaRPr>
          </a:p>
        </p:txBody>
      </p:sp>
      <p:sp>
        <p:nvSpPr>
          <p:cNvPr id="6151" name="Rectangle 4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52" name="Rectangle 48"/>
          <p:cNvSpPr>
            <a:spLocks noChangeArrowheads="1"/>
          </p:cNvSpPr>
          <p:nvPr/>
        </p:nvSpPr>
        <p:spPr bwMode="auto">
          <a:xfrm>
            <a:off x="0" y="3581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53" name="Rectangle 49"/>
          <p:cNvSpPr>
            <a:spLocks noChangeArrowheads="1"/>
          </p:cNvSpPr>
          <p:nvPr/>
        </p:nvSpPr>
        <p:spPr bwMode="auto">
          <a:xfrm>
            <a:off x="0" y="4003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 sz="1800" b="0">
              <a:latin typeface="Arial" charset="0"/>
            </a:endParaRPr>
          </a:p>
        </p:txBody>
      </p:sp>
      <p:sp>
        <p:nvSpPr>
          <p:cNvPr id="6154" name="Rectangle 51"/>
          <p:cNvSpPr>
            <a:spLocks noChangeArrowheads="1"/>
          </p:cNvSpPr>
          <p:nvPr/>
        </p:nvSpPr>
        <p:spPr bwMode="auto">
          <a:xfrm>
            <a:off x="0" y="3048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55" name="Rectangle 5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56" name="Rectangle 5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76200" y="1415842"/>
            <a:ext cx="8915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indent="450850"/>
            <a:r>
              <a:rPr lang="ru-RU" sz="1600" b="0" dirty="0" smtClean="0">
                <a:cs typeface="Times New Roman" pitchFamily="18" charset="0"/>
              </a:rPr>
              <a:t>Задачей вычисления минимального риска является следующая оптимизационная задача:</a:t>
            </a:r>
            <a:endParaRPr lang="ru-RU" sz="1600" b="0" dirty="0">
              <a:cs typeface="Times New Roman" pitchFamily="18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146050" y="4064715"/>
            <a:ext cx="8915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indent="450850"/>
            <a:r>
              <a:rPr lang="ru-RU" sz="1600" b="0" dirty="0" smtClean="0">
                <a:cs typeface="Times New Roman" pitchFamily="18" charset="0"/>
              </a:rPr>
              <a:t>Для большего соответствия реальным условиям можно ввести ограничения неотрицательности весов:</a:t>
            </a:r>
            <a:endParaRPr lang="ru-RU" sz="1600" b="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rgbClr val="003399"/>
          </a:solidFill>
        </p:spPr>
        <p:txBody>
          <a:bodyPr/>
          <a:lstStyle/>
          <a:p>
            <a:pPr eaLnBrk="1" hangingPunct="1"/>
            <a:r>
              <a:rPr lang="ru-RU" sz="2000" b="1" dirty="0" smtClean="0">
                <a:solidFill>
                  <a:schemeClr val="bg1"/>
                </a:solidFill>
              </a:rPr>
              <a:t>МЕТОД СКАНИРОВАНИЯ </a:t>
            </a:r>
            <a:r>
              <a:rPr lang="ru-RU" sz="2000" b="1" dirty="0" smtClean="0">
                <a:solidFill>
                  <a:schemeClr val="bg1"/>
                </a:solidFill>
              </a:rPr>
              <a:t>ДОПУСТИМОЙ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smtClean="0">
                <a:solidFill>
                  <a:schemeClr val="bg1"/>
                </a:solidFill>
              </a:rPr>
              <a:t>ОБЛАСТИ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rgbClr val="003399"/>
          </a:solidFill>
        </p:spPr>
        <p:txBody>
          <a:bodyPr/>
          <a:lstStyle/>
          <a:p>
            <a:pPr eaLnBrk="1" hangingPunct="1"/>
            <a:r>
              <a:rPr lang="ru-RU" sz="2000" b="1" dirty="0" smtClean="0">
                <a:solidFill>
                  <a:schemeClr val="bg1"/>
                </a:solidFill>
              </a:rPr>
              <a:t>АРХИТЕКТУРА СИСТЕМЫ</a:t>
            </a:r>
          </a:p>
        </p:txBody>
      </p:sp>
      <p:sp>
        <p:nvSpPr>
          <p:cNvPr id="8195" name="Rectangle 13"/>
          <p:cNvSpPr>
            <a:spLocks noChangeArrowheads="1"/>
          </p:cNvSpPr>
          <p:nvPr/>
        </p:nvSpPr>
        <p:spPr bwMode="auto">
          <a:xfrm>
            <a:off x="-1116013" y="827088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196" name="Rectangle 21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197" name="Rectangle 2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198" name="Rectangle 32"/>
          <p:cNvSpPr>
            <a:spLocks noChangeArrowheads="1"/>
          </p:cNvSpPr>
          <p:nvPr/>
        </p:nvSpPr>
        <p:spPr bwMode="auto">
          <a:xfrm>
            <a:off x="-2362200" y="20272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 sz="1800" b="0">
              <a:latin typeface="Arial" charset="0"/>
            </a:endParaRPr>
          </a:p>
        </p:txBody>
      </p:sp>
      <p:sp>
        <p:nvSpPr>
          <p:cNvPr id="8199" name="Rectangle 4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200" name="Rectangle 48"/>
          <p:cNvSpPr>
            <a:spLocks noChangeArrowheads="1"/>
          </p:cNvSpPr>
          <p:nvPr/>
        </p:nvSpPr>
        <p:spPr bwMode="auto">
          <a:xfrm>
            <a:off x="0" y="3581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201" name="Rectangle 49"/>
          <p:cNvSpPr>
            <a:spLocks noChangeArrowheads="1"/>
          </p:cNvSpPr>
          <p:nvPr/>
        </p:nvSpPr>
        <p:spPr bwMode="auto">
          <a:xfrm>
            <a:off x="0" y="4003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 sz="1800" b="0">
              <a:latin typeface="Arial" charset="0"/>
            </a:endParaRPr>
          </a:p>
        </p:txBody>
      </p:sp>
      <p:sp>
        <p:nvSpPr>
          <p:cNvPr id="8202" name="Rectangle 51"/>
          <p:cNvSpPr>
            <a:spLocks noChangeArrowheads="1"/>
          </p:cNvSpPr>
          <p:nvPr/>
        </p:nvSpPr>
        <p:spPr bwMode="auto">
          <a:xfrm>
            <a:off x="0" y="441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203" name="Rectangle 5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204" name="Rectangle 5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3399"/>
          </a:solidFill>
        </p:spPr>
        <p:txBody>
          <a:bodyPr/>
          <a:lstStyle/>
          <a:p>
            <a:pPr eaLnBrk="1" hangingPunct="1"/>
            <a:r>
              <a:rPr lang="ru-RU" sz="2000" b="1" smtClean="0">
                <a:solidFill>
                  <a:schemeClr val="bg1"/>
                </a:solidFill>
              </a:rPr>
              <a:t>СРАВНИТЕЛЬНЫЙ АНАЛИЗ МЕТОДОВ ОПТИМИЗАЦИИ</a:t>
            </a:r>
            <a:endParaRPr lang="ru-RU" sz="2000" b="1" dirty="0" smtClean="0">
              <a:solidFill>
                <a:schemeClr val="bg1"/>
              </a:solidFill>
            </a:endParaRP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0" y="1390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3399"/>
          </a:solidFill>
        </p:spPr>
        <p:txBody>
          <a:bodyPr/>
          <a:lstStyle/>
          <a:p>
            <a:pPr eaLnBrk="1" hangingPunct="1"/>
            <a:r>
              <a:rPr lang="ru-RU" sz="2000" b="1" smtClean="0">
                <a:solidFill>
                  <a:schemeClr val="bg1"/>
                </a:solidFill>
              </a:rPr>
              <a:t>ИТОГИ РАБОТЫ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000" dirty="0" smtClean="0">
                <a:latin typeface="Times New Roman" pitchFamily="18" charset="0"/>
              </a:rPr>
              <a:t>Проведено изучение поведенческой теории и ее практического применения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 smtClean="0">
                <a:latin typeface="Times New Roman" pitchFamily="18" charset="0"/>
              </a:rPr>
              <a:t>Построен собственный алгоритм решения оптимизационных задач поведенческой теории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 smtClean="0">
                <a:latin typeface="Times New Roman" pitchFamily="18" charset="0"/>
              </a:rPr>
              <a:t>Построены алгоритмы решения оптимизационных задач и их реализация для ЭВМ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 smtClean="0">
                <a:latin typeface="Times New Roman" pitchFamily="18" charset="0"/>
              </a:rPr>
              <a:t>Разработан модуль автоматической загрузки котировок в базу данных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 smtClean="0">
                <a:latin typeface="Times New Roman" pitchFamily="18" charset="0"/>
              </a:rPr>
              <a:t>Разработан модуль анализа инвестиционного портфеля на основе поведенческой теории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 smtClean="0">
                <a:latin typeface="Times New Roman" pitchFamily="18" charset="0"/>
              </a:rPr>
              <a:t>Проведен сравнительный анализ методов оптимизации для решения оптимизационных задач поведенческой теории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</a:pPr>
            <a:endParaRPr lang="ru-RU" sz="20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</TotalTime>
  <Words>299</Words>
  <Application>Microsoft Office PowerPoint</Application>
  <PresentationFormat>Экран (4:3)</PresentationFormat>
  <Paragraphs>47</Paragraphs>
  <Slides>10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Оформление по умолчанию</vt:lpstr>
      <vt:lpstr>Формула</vt:lpstr>
      <vt:lpstr>Разработка ПО для решения задачи поиска оптимального инвестиционного портфеля с помощью поведенческой теории портфеля </vt:lpstr>
      <vt:lpstr>ПОСТАНОВКА ЗАДАЧИ КУРСОВОГО ПРОЕКТА</vt:lpstr>
      <vt:lpstr>ОСНОВНЫЕ ПОНЯТИЯ ПОВЕДЕНЧЕСКОЙ ТЕОРИИ</vt:lpstr>
      <vt:lpstr>ЗАДАЧА ПОЛУЧЕНИЯ МАКСИМАЛЬНОГО ДОХОДА</vt:lpstr>
      <vt:lpstr>ЗАДАЧА ВЫЧИСЛЕНИЯ МИНИМАЛЬНОГО РИСКА</vt:lpstr>
      <vt:lpstr>МЕТОД СКАНИРОВАНИЯ ДОПУСТИМОЙ ОБЛАСТИ</vt:lpstr>
      <vt:lpstr>АРХИТЕКТУРА СИСТЕМЫ</vt:lpstr>
      <vt:lpstr>СРАВНИТЕЛЬНЫЙ АНАЛИЗ МЕТОДОВ ОПТИМИЗАЦИИ</vt:lpstr>
      <vt:lpstr>ИТОГИ РАБОТЫ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CRRaD</dc:creator>
  <cp:lastModifiedBy>Admin</cp:lastModifiedBy>
  <cp:revision>64</cp:revision>
  <cp:lastPrinted>1601-01-01T00:00:00Z</cp:lastPrinted>
  <dcterms:created xsi:type="dcterms:W3CDTF">1601-01-01T00:00:00Z</dcterms:created>
  <dcterms:modified xsi:type="dcterms:W3CDTF">2011-05-31T16:59:52Z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