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0" r:id="rId7"/>
    <p:sldId id="261" r:id="rId8"/>
    <p:sldId id="271" r:id="rId9"/>
    <p:sldId id="262" r:id="rId10"/>
    <p:sldId id="263" r:id="rId11"/>
    <p:sldId id="264" r:id="rId12"/>
    <p:sldId id="265" r:id="rId13"/>
    <p:sldId id="272"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431" autoAdjust="0"/>
  </p:normalViewPr>
  <p:slideViewPr>
    <p:cSldViewPr snapToGrid="0">
      <p:cViewPr varScale="1">
        <p:scale>
          <a:sx n="64" d="100"/>
          <a:sy n="64" d="100"/>
        </p:scale>
        <p:origin x="1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48EB2-48F9-4D5F-B439-7D10E6FF57E2}"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935B-9847-445E-ADBB-651094CB8C41}" type="slidenum">
              <a:rPr lang="en-US" smtClean="0"/>
              <a:t>‹#›</a:t>
            </a:fld>
            <a:endParaRPr lang="en-US"/>
          </a:p>
        </p:txBody>
      </p:sp>
    </p:spTree>
    <p:extLst>
      <p:ext uri="{BB962C8B-B14F-4D97-AF65-F5344CB8AC3E}">
        <p14:creationId xmlns:p14="http://schemas.microsoft.com/office/powerpoint/2010/main" val="144680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I'm [Name], and this is our final project for CS 5322. We explored whether a pretrained BERT model can be taught new factual knowledge after training — and how that impacts what it already knows. We ran controlled experiments using fine-tuning and measured things like forgetting, learning accuracy, and hallucination.</a:t>
            </a:r>
          </a:p>
        </p:txBody>
      </p:sp>
      <p:sp>
        <p:nvSpPr>
          <p:cNvPr id="4" name="Slide Number Placeholder 3"/>
          <p:cNvSpPr>
            <a:spLocks noGrp="1"/>
          </p:cNvSpPr>
          <p:nvPr>
            <p:ph type="sldNum" sz="quarter" idx="5"/>
          </p:nvPr>
        </p:nvSpPr>
        <p:spPr/>
        <p:txBody>
          <a:bodyPr/>
          <a:lstStyle/>
          <a:p>
            <a:fld id="{5E8C935B-9847-445E-ADBB-651094CB8C41}" type="slidenum">
              <a:rPr lang="en-US" smtClean="0"/>
              <a:t>1</a:t>
            </a:fld>
            <a:endParaRPr lang="en-US"/>
          </a:p>
        </p:txBody>
      </p:sp>
    </p:spTree>
    <p:extLst>
      <p:ext uri="{BB962C8B-B14F-4D97-AF65-F5344CB8AC3E}">
        <p14:creationId xmlns:p14="http://schemas.microsoft.com/office/powerpoint/2010/main" val="1930361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On the right, we measured </a:t>
            </a:r>
            <a:r>
              <a:rPr lang="en-US" b="1" dirty="0"/>
              <a:t>hallucination</a:t>
            </a:r>
            <a:r>
              <a:rPr lang="en-US" dirty="0"/>
              <a:t>: how often BERT confidently gave wrong answers to totally unrelated prompts. This peaked at </a:t>
            </a:r>
            <a:r>
              <a:rPr lang="en-US" b="1" dirty="0"/>
              <a:t>40%</a:t>
            </a:r>
            <a:r>
              <a:rPr lang="en-US" dirty="0"/>
              <a:t> when we fine-tuned small datasets for too many epochs.</a:t>
            </a:r>
          </a:p>
          <a:p>
            <a:r>
              <a:rPr lang="en-US" dirty="0"/>
              <a:t>Interestingly, the </a:t>
            </a:r>
            <a:r>
              <a:rPr lang="en-US" i="1" dirty="0"/>
              <a:t>Hartzell</a:t>
            </a:r>
            <a:r>
              <a:rPr lang="en-US" dirty="0"/>
              <a:t> models showed almost no hallucination — probably because the model never really changed in the first place.</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11</a:t>
            </a:fld>
            <a:endParaRPr lang="en-US"/>
          </a:p>
        </p:txBody>
      </p:sp>
    </p:spTree>
    <p:extLst>
      <p:ext uri="{BB962C8B-B14F-4D97-AF65-F5344CB8AC3E}">
        <p14:creationId xmlns:p14="http://schemas.microsoft.com/office/powerpoint/2010/main" val="228391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When BERT got a prediction wrong, we looked at what it actually guessed. This table shows the most common wrong answers across all prompts.</a:t>
            </a:r>
          </a:p>
          <a:p>
            <a:pPr>
              <a:buNone/>
            </a:pPr>
            <a:r>
              <a:rPr lang="en-US" dirty="0"/>
              <a:t>As you can see, BERT often just falls back on </a:t>
            </a:r>
            <a:r>
              <a:rPr lang="en-US" b="1" dirty="0"/>
              <a:t>high-frequency, generic words</a:t>
            </a:r>
            <a:r>
              <a:rPr lang="en-US" dirty="0"/>
              <a:t> like something, he, or . — which really just reflect how it was trained to model language, not knowledge.</a:t>
            </a:r>
          </a:p>
          <a:p>
            <a:pPr>
              <a:buNone/>
            </a:pPr>
            <a:r>
              <a:rPr lang="en-US" dirty="0"/>
              <a:t>This is consistent with benchmarks like </a:t>
            </a:r>
            <a:r>
              <a:rPr lang="en-US" dirty="0" err="1"/>
              <a:t>TruthfulQA</a:t>
            </a:r>
            <a:r>
              <a:rPr lang="en-US" dirty="0"/>
              <a:t>, where LLMs often default to confident but vague or incorrect answers when they’re unsure.</a:t>
            </a:r>
          </a:p>
          <a:p>
            <a:r>
              <a:rPr lang="en-US" dirty="0"/>
              <a:t>In our case, the fallback tokens were especially common when the training set was too small or the fact was too complex, like with Jay Hartzell.</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12</a:t>
            </a:fld>
            <a:endParaRPr lang="en-US"/>
          </a:p>
        </p:txBody>
      </p:sp>
    </p:spTree>
    <p:extLst>
      <p:ext uri="{BB962C8B-B14F-4D97-AF65-F5344CB8AC3E}">
        <p14:creationId xmlns:p14="http://schemas.microsoft.com/office/powerpoint/2010/main" val="3319016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So what did we find?</a:t>
            </a:r>
          </a:p>
          <a:p>
            <a:pPr>
              <a:buNone/>
            </a:pPr>
            <a:r>
              <a:rPr lang="en-US" dirty="0"/>
              <a:t>The good news is that </a:t>
            </a:r>
            <a:r>
              <a:rPr lang="en-US" b="1" dirty="0"/>
              <a:t>yes</a:t>
            </a:r>
            <a:r>
              <a:rPr lang="en-US" dirty="0"/>
              <a:t>, BERT can learn new facts — as long as they’re simple and represented by a single token like “Chiefs” or “Eagles.” We saw accuracy gains over 10% in the best configurations.</a:t>
            </a:r>
          </a:p>
          <a:p>
            <a:pPr>
              <a:buNone/>
            </a:pPr>
            <a:r>
              <a:rPr lang="en-US" dirty="0"/>
              <a:t>But the model </a:t>
            </a:r>
            <a:r>
              <a:rPr lang="en-US" b="1" dirty="0"/>
              <a:t>failed completely</a:t>
            </a:r>
            <a:r>
              <a:rPr lang="en-US" dirty="0"/>
              <a:t> to learn “Jay Hartzell” — likely because the [MASK] objective isn’t designed to predict multi-token names. This would need span masking or a different model like T5.</a:t>
            </a:r>
          </a:p>
          <a:p>
            <a:pPr>
              <a:buNone/>
            </a:pPr>
            <a:r>
              <a:rPr lang="en-US" dirty="0"/>
              <a:t>We also confirmed that </a:t>
            </a:r>
            <a:r>
              <a:rPr lang="en-US" b="1" dirty="0"/>
              <a:t>forgetting</a:t>
            </a:r>
            <a:r>
              <a:rPr lang="en-US" dirty="0"/>
              <a:t> happens — especially when injecting lots of new data with known facts included. And hallucination, while not severe, was definitely present in smaller configurations.</a:t>
            </a:r>
          </a:p>
          <a:p>
            <a:r>
              <a:rPr lang="en-US" dirty="0"/>
              <a:t>Overall, the sweet spot seemed to be </a:t>
            </a:r>
            <a:r>
              <a:rPr lang="en-US" b="1" dirty="0"/>
              <a:t>50 varied sentences over 3–5 epochs</a:t>
            </a:r>
            <a:r>
              <a:rPr lang="en-US" dirty="0"/>
              <a:t>, with only the target fact included.</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14</a:t>
            </a:fld>
            <a:endParaRPr lang="en-US"/>
          </a:p>
        </p:txBody>
      </p:sp>
    </p:spTree>
    <p:extLst>
      <p:ext uri="{BB962C8B-B14F-4D97-AF65-F5344CB8AC3E}">
        <p14:creationId xmlns:p14="http://schemas.microsoft.com/office/powerpoint/2010/main" val="181804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There’s a lot we can build on from here.</a:t>
            </a:r>
          </a:p>
          <a:p>
            <a:pPr>
              <a:buNone/>
            </a:pPr>
            <a:r>
              <a:rPr lang="en-US" dirty="0"/>
              <a:t>First, for multi-token facts, we’d need something like </a:t>
            </a:r>
            <a:r>
              <a:rPr lang="en-US" b="1" dirty="0"/>
              <a:t>span masking</a:t>
            </a:r>
            <a:r>
              <a:rPr lang="en-US" dirty="0"/>
              <a:t>, or to switch to models like </a:t>
            </a:r>
            <a:r>
              <a:rPr lang="en-US" b="1" dirty="0"/>
              <a:t>T5</a:t>
            </a:r>
            <a:r>
              <a:rPr lang="en-US" dirty="0"/>
              <a:t> that support span outputs natively.</a:t>
            </a:r>
          </a:p>
          <a:p>
            <a:pPr>
              <a:buNone/>
            </a:pPr>
            <a:r>
              <a:rPr lang="en-US" dirty="0"/>
              <a:t>To avoid forgetting, we could use parameter-efficient methods like </a:t>
            </a:r>
            <a:r>
              <a:rPr lang="en-US" b="1" dirty="0"/>
              <a:t>adapters</a:t>
            </a:r>
            <a:r>
              <a:rPr lang="en-US" dirty="0"/>
              <a:t> or </a:t>
            </a:r>
            <a:r>
              <a:rPr lang="en-US" b="1" dirty="0" err="1"/>
              <a:t>LoRA</a:t>
            </a:r>
            <a:r>
              <a:rPr lang="en-US" dirty="0"/>
              <a:t>, which let us inject knowledge without touching the core model weights.</a:t>
            </a:r>
          </a:p>
          <a:p>
            <a:pPr>
              <a:buNone/>
            </a:pPr>
            <a:r>
              <a:rPr lang="en-US" dirty="0"/>
              <a:t>Other techniques like </a:t>
            </a:r>
            <a:r>
              <a:rPr lang="en-US" b="1" dirty="0"/>
              <a:t>contrastive learning</a:t>
            </a:r>
            <a:r>
              <a:rPr lang="en-US" dirty="0"/>
              <a:t> or </a:t>
            </a:r>
            <a:r>
              <a:rPr lang="en-US" b="1" dirty="0"/>
              <a:t>prompt tuning</a:t>
            </a:r>
            <a:r>
              <a:rPr lang="en-US" dirty="0"/>
              <a:t> may help control what BERT believes without needing full retraining.</a:t>
            </a:r>
          </a:p>
          <a:p>
            <a:pPr>
              <a:buNone/>
            </a:pPr>
            <a:r>
              <a:rPr lang="en-US" dirty="0"/>
              <a:t>We’re also interested in simulating </a:t>
            </a:r>
            <a:r>
              <a:rPr lang="en-US" b="1" dirty="0"/>
              <a:t>lifelong learning</a:t>
            </a:r>
            <a:r>
              <a:rPr lang="en-US" dirty="0"/>
              <a:t> — can BERT retain multiple injected facts over time?</a:t>
            </a:r>
          </a:p>
          <a:p>
            <a:pPr>
              <a:buNone/>
            </a:pPr>
            <a:r>
              <a:rPr lang="en-US" dirty="0"/>
              <a:t>Finally, we could benchmark our pipeline using </a:t>
            </a:r>
            <a:r>
              <a:rPr lang="en-US" b="1" dirty="0" err="1"/>
              <a:t>TruthfulQA</a:t>
            </a:r>
            <a:r>
              <a:rPr lang="en-US" dirty="0"/>
              <a:t> or other adversarial evaluation sets for more systematic analysis.</a:t>
            </a:r>
          </a:p>
          <a:p>
            <a:r>
              <a:rPr lang="en-US" dirty="0"/>
              <a:t>Thanks so much — I’d be happy to take any questions!</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15</a:t>
            </a:fld>
            <a:endParaRPr lang="en-US"/>
          </a:p>
        </p:txBody>
      </p:sp>
    </p:spTree>
    <p:extLst>
      <p:ext uri="{BB962C8B-B14F-4D97-AF65-F5344CB8AC3E}">
        <p14:creationId xmlns:p14="http://schemas.microsoft.com/office/powerpoint/2010/main" val="315059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core challenge we’re tackling is that BERT — like most pretrained language models — is static. Once it’s trained, it can’t learn anything new. But the world constantly changes. So what if we want BERT to know who the current SMU president is, or who won the Super Bowl in 2025?</a:t>
            </a:r>
          </a:p>
          <a:p>
            <a:pPr>
              <a:buNone/>
            </a:pPr>
            <a:r>
              <a:rPr lang="en-US" dirty="0"/>
              <a:t>Retraining a model like BERT from scratch is time-consuming and expensive. So the question is: Can we just “inject” new facts through fine-tuning?</a:t>
            </a:r>
          </a:p>
          <a:p>
            <a:r>
              <a:rPr lang="en-US" dirty="0"/>
              <a:t>The challenge is that fine-tuning on new data can cause the model to forget what it already knows, or worse — hallucinate things that were never true. This is a known problem in continual learning, and we wanted to test it in a controlled setting.</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2</a:t>
            </a:fld>
            <a:endParaRPr lang="en-US"/>
          </a:p>
        </p:txBody>
      </p:sp>
    </p:spTree>
    <p:extLst>
      <p:ext uri="{BB962C8B-B14F-4D97-AF65-F5344CB8AC3E}">
        <p14:creationId xmlns:p14="http://schemas.microsoft.com/office/powerpoint/2010/main" val="420450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 picked three very different types of facts to test BERT’s ability to learn. The sports facts — Chiefs 2024 and Eagles 2025 — are familiar types of data for BERT. But Jay Hartzell as SMU president is harder: it’s a rare name, probably never seen during BERT's training.</a:t>
            </a:r>
          </a:p>
          <a:p>
            <a:pPr>
              <a:buNone/>
            </a:pPr>
            <a:r>
              <a:rPr lang="en-US" dirty="0"/>
              <a:t>For each fact, we wrote over 50 different factual statements in various forms, like “The Eagles brought the Lombardi trophy home in 2025.”</a:t>
            </a:r>
          </a:p>
          <a:p>
            <a:r>
              <a:rPr lang="en-US" dirty="0"/>
              <a:t>We then fine-tuned BERT on different-sized subsets of those facts and evaluated it using prompts like “The [MASK] won the Super Bowl in 2025.” We also included known facts and unrelated trivia to test if the model forgets or starts hallucinating false information.</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4</a:t>
            </a:fld>
            <a:endParaRPr lang="en-US"/>
          </a:p>
        </p:txBody>
      </p:sp>
    </p:spTree>
    <p:extLst>
      <p:ext uri="{BB962C8B-B14F-4D97-AF65-F5344CB8AC3E}">
        <p14:creationId xmlns:p14="http://schemas.microsoft.com/office/powerpoint/2010/main" val="116924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On the technical side, we used the </a:t>
            </a:r>
            <a:r>
              <a:rPr lang="en-US" dirty="0" err="1"/>
              <a:t>bert</a:t>
            </a:r>
            <a:r>
              <a:rPr lang="en-US" dirty="0"/>
              <a:t>-base-uncased model from </a:t>
            </a:r>
            <a:r>
              <a:rPr lang="en-US" dirty="0" err="1"/>
              <a:t>HuggingFace</a:t>
            </a:r>
            <a:r>
              <a:rPr lang="en-US" dirty="0"/>
              <a:t>. We fine-tuned it using their built-in Trainer with a masked language modeling objective.</a:t>
            </a:r>
          </a:p>
          <a:p>
            <a:pPr>
              <a:buNone/>
            </a:pPr>
            <a:r>
              <a:rPr lang="en-US" dirty="0"/>
              <a:t>For each configuration — which varied sentence count and training epochs — we loaded a fresh model to ensure the updates were isolated.</a:t>
            </a:r>
          </a:p>
          <a:p>
            <a:pPr>
              <a:buNone/>
            </a:pPr>
            <a:r>
              <a:rPr lang="en-US" dirty="0"/>
              <a:t>We also built a full training loop to automate this. For every fact, we tested 5, 10, and 50 sentence injections across 1, 3, and 5 epochs, both with and without known facts mixed in. This gave us a comprehensive sweep of how training size and duration affect learning and forgetting.</a:t>
            </a:r>
          </a:p>
          <a:p>
            <a:r>
              <a:rPr lang="en-US" dirty="0"/>
              <a:t>For evaluation, we used Top-1 and Top-5 accuracy, confidence, and tracked both forgetting on known facts and hallucination on unrelated ones. We logged all the results to a </a:t>
            </a:r>
            <a:r>
              <a:rPr lang="en-US" dirty="0" err="1"/>
              <a:t>DataFrame</a:t>
            </a:r>
            <a:r>
              <a:rPr lang="en-US" dirty="0"/>
              <a:t> so we could compare everything later.</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5</a:t>
            </a:fld>
            <a:endParaRPr lang="en-US"/>
          </a:p>
        </p:txBody>
      </p:sp>
    </p:spTree>
    <p:extLst>
      <p:ext uri="{BB962C8B-B14F-4D97-AF65-F5344CB8AC3E}">
        <p14:creationId xmlns:p14="http://schemas.microsoft.com/office/powerpoint/2010/main" val="404782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For each target fact, we wrote over 50 training sentences using different phrasing — changing names, verbs, and structure to avoid overfitting.</a:t>
            </a:r>
          </a:p>
          <a:p>
            <a:pPr>
              <a:buNone/>
            </a:pPr>
            <a:r>
              <a:rPr lang="en-US" dirty="0"/>
              <a:t>To evaluate whether the model learned the fact, we created prompts with a single [MASK] token. These included direct questions like “The [MASK] won the Super Bowl in 2025,” but also more indirect phrasings.</a:t>
            </a:r>
          </a:p>
          <a:p>
            <a:r>
              <a:rPr lang="en-US" dirty="0"/>
              <a:t>To simulate real-world behavior, we added known facts — like “Barack Obama was the 44th president of the [MASK]” — to test whether BERT forgets things it previously knew. We also tested it on unrelated facts to track hallucinations — like “The capital of France is [MASK].”</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6</a:t>
            </a:fld>
            <a:endParaRPr lang="en-US"/>
          </a:p>
        </p:txBody>
      </p:sp>
    </p:spTree>
    <p:extLst>
      <p:ext uri="{BB962C8B-B14F-4D97-AF65-F5344CB8AC3E}">
        <p14:creationId xmlns:p14="http://schemas.microsoft.com/office/powerpoint/2010/main" val="246887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7</a:t>
            </a:fld>
            <a:endParaRPr lang="en-US"/>
          </a:p>
        </p:txBody>
      </p:sp>
    </p:spTree>
    <p:extLst>
      <p:ext uri="{BB962C8B-B14F-4D97-AF65-F5344CB8AC3E}">
        <p14:creationId xmlns:p14="http://schemas.microsoft.com/office/powerpoint/2010/main" val="113696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Once the model was fine-tuned, we tested it using a set of masked prompts. We measured </a:t>
            </a:r>
            <a:r>
              <a:rPr lang="en-US" b="1" dirty="0"/>
              <a:t>Top-1 accuracy</a:t>
            </a:r>
            <a:r>
              <a:rPr lang="en-US" dirty="0"/>
              <a:t> to see if it guessed the correct word first, and </a:t>
            </a:r>
            <a:r>
              <a:rPr lang="en-US" b="1" dirty="0"/>
              <a:t>Top-5 accuracy</a:t>
            </a:r>
            <a:r>
              <a:rPr lang="en-US" dirty="0"/>
              <a:t> to see if the correct word showed up anywhere in the top 5.</a:t>
            </a:r>
          </a:p>
          <a:p>
            <a:pPr>
              <a:buNone/>
            </a:pPr>
            <a:r>
              <a:rPr lang="en-US" dirty="0"/>
              <a:t>We also recorded the </a:t>
            </a:r>
            <a:r>
              <a:rPr lang="en-US" b="1" dirty="0"/>
              <a:t>confidence score</a:t>
            </a:r>
            <a:r>
              <a:rPr lang="en-US" dirty="0"/>
              <a:t> for each top prediction — this helped us see how sure the model was even when it was wrong.</a:t>
            </a:r>
          </a:p>
          <a:p>
            <a:pPr>
              <a:buNone/>
            </a:pPr>
            <a:r>
              <a:rPr lang="en-US" dirty="0"/>
              <a:t>To test </a:t>
            </a:r>
            <a:r>
              <a:rPr lang="en-US" b="1" dirty="0"/>
              <a:t>forgetting</a:t>
            </a:r>
            <a:r>
              <a:rPr lang="en-US" dirty="0"/>
              <a:t>, we evaluated it on known facts that it should already know, like “Barack Obama was the 44th president of the [MASK].” If the model forgot and guessed something else, we logged that.</a:t>
            </a:r>
          </a:p>
          <a:p>
            <a:r>
              <a:rPr lang="en-US" dirty="0"/>
              <a:t>And finally, we tested </a:t>
            </a:r>
            <a:r>
              <a:rPr lang="en-US" b="1" dirty="0"/>
              <a:t>hallucination</a:t>
            </a:r>
            <a:r>
              <a:rPr lang="en-US" dirty="0"/>
              <a:t> by giving it unrelated prompts like “The capital of France is [MASK],” and seeing whether it confidently predicted nonsense.</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8</a:t>
            </a:fld>
            <a:endParaRPr lang="en-US"/>
          </a:p>
        </p:txBody>
      </p:sp>
    </p:spTree>
    <p:extLst>
      <p:ext uri="{BB962C8B-B14F-4D97-AF65-F5344CB8AC3E}">
        <p14:creationId xmlns:p14="http://schemas.microsoft.com/office/powerpoint/2010/main" val="942292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heatmap shows the change in Top-1 accuracy across all training configurations. You can see the biggest accuracy gains come from training on </a:t>
            </a:r>
            <a:r>
              <a:rPr lang="en-US" b="1" dirty="0"/>
              <a:t>50 sentences over 3–5 epochs</a:t>
            </a:r>
            <a:r>
              <a:rPr lang="en-US" dirty="0"/>
              <a:t>. That’s when BERT clearly learned the new fact.</a:t>
            </a:r>
          </a:p>
          <a:p>
            <a:pPr>
              <a:buNone/>
            </a:pPr>
            <a:r>
              <a:rPr lang="en-US" dirty="0"/>
              <a:t>Both the </a:t>
            </a:r>
            <a:r>
              <a:rPr lang="en-US" i="1" dirty="0"/>
              <a:t>Chiefs 2024</a:t>
            </a:r>
            <a:r>
              <a:rPr lang="en-US" dirty="0"/>
              <a:t> and </a:t>
            </a:r>
            <a:r>
              <a:rPr lang="en-US" i="1" dirty="0"/>
              <a:t>Eagles 2025</a:t>
            </a:r>
            <a:r>
              <a:rPr lang="en-US" dirty="0"/>
              <a:t> facts were learned well — we even had some prompts where it predicted them with nearly 100% confidence.</a:t>
            </a:r>
          </a:p>
          <a:p>
            <a:pPr>
              <a:buNone/>
            </a:pPr>
            <a:r>
              <a:rPr lang="en-US" dirty="0"/>
              <a:t>But </a:t>
            </a:r>
            <a:r>
              <a:rPr lang="en-US" i="1" dirty="0"/>
              <a:t>Jay Hartzell</a:t>
            </a:r>
            <a:r>
              <a:rPr lang="en-US" dirty="0"/>
              <a:t> failed across the board. That’s likely because it’s a rare name and gets split into </a:t>
            </a:r>
            <a:r>
              <a:rPr lang="en-US" dirty="0" err="1"/>
              <a:t>subword</a:t>
            </a:r>
            <a:r>
              <a:rPr lang="en-US" dirty="0"/>
              <a:t> tokens like hart and ##zell, which makes it much harder to learn through the [MASK] objective.</a:t>
            </a:r>
          </a:p>
          <a:p>
            <a:r>
              <a:rPr lang="en-US" dirty="0"/>
              <a:t>Overall, we found that </a:t>
            </a:r>
            <a:r>
              <a:rPr lang="en-US" b="1" dirty="0"/>
              <a:t>sentence variety and repetition</a:t>
            </a:r>
            <a:r>
              <a:rPr lang="en-US" dirty="0"/>
              <a:t> were key to success — and that results started to plateau after 3 epochs.</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9</a:t>
            </a:fld>
            <a:endParaRPr lang="en-US"/>
          </a:p>
        </p:txBody>
      </p:sp>
    </p:spTree>
    <p:extLst>
      <p:ext uri="{BB962C8B-B14F-4D97-AF65-F5344CB8AC3E}">
        <p14:creationId xmlns:p14="http://schemas.microsoft.com/office/powerpoint/2010/main" val="3031910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These two bar charts show the side effects of teaching BERT new facts. On the left, we measured </a:t>
            </a:r>
            <a:r>
              <a:rPr lang="en-US" b="1" dirty="0"/>
              <a:t>forgetting</a:t>
            </a:r>
            <a:r>
              <a:rPr lang="en-US" dirty="0"/>
              <a:t> by evaluating the model on known facts after training.</a:t>
            </a:r>
          </a:p>
          <a:p>
            <a:pPr>
              <a:buNone/>
            </a:pPr>
            <a:r>
              <a:rPr lang="en-US" dirty="0"/>
              <a:t>Most models did well — they retained prior knowledge — but high-volume configurations, like 50 sentences for 5 epochs, caused up to a </a:t>
            </a:r>
            <a:r>
              <a:rPr lang="en-US" b="1" dirty="0"/>
              <a:t>20% drop</a:t>
            </a:r>
            <a:r>
              <a:rPr lang="en-US" dirty="0"/>
              <a:t> in known fact accuracy.</a:t>
            </a:r>
          </a:p>
          <a:p>
            <a:endParaRPr lang="en-US" dirty="0"/>
          </a:p>
        </p:txBody>
      </p:sp>
      <p:sp>
        <p:nvSpPr>
          <p:cNvPr id="4" name="Slide Number Placeholder 3"/>
          <p:cNvSpPr>
            <a:spLocks noGrp="1"/>
          </p:cNvSpPr>
          <p:nvPr>
            <p:ph type="sldNum" sz="quarter" idx="5"/>
          </p:nvPr>
        </p:nvSpPr>
        <p:spPr/>
        <p:txBody>
          <a:bodyPr/>
          <a:lstStyle/>
          <a:p>
            <a:fld id="{5E8C935B-9847-445E-ADBB-651094CB8C41}" type="slidenum">
              <a:rPr lang="en-US" smtClean="0"/>
              <a:t>10</a:t>
            </a:fld>
            <a:endParaRPr lang="en-US"/>
          </a:p>
        </p:txBody>
      </p:sp>
    </p:spTree>
    <p:extLst>
      <p:ext uri="{BB962C8B-B14F-4D97-AF65-F5344CB8AC3E}">
        <p14:creationId xmlns:p14="http://schemas.microsoft.com/office/powerpoint/2010/main" val="30809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007E-A0A5-8479-DE5F-FC5A08AD84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49CF1D-04CC-CCAE-BEA2-BFE7E6E6E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882BF-43C7-D75B-03F1-8512118DE06F}"/>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5" name="Footer Placeholder 4">
            <a:extLst>
              <a:ext uri="{FF2B5EF4-FFF2-40B4-BE49-F238E27FC236}">
                <a16:creationId xmlns:a16="http://schemas.microsoft.com/office/drawing/2014/main" id="{9CBD490A-ECCD-A692-810B-DDAAA37A0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3E4F-DE0A-0EEB-50B5-E21EA199B025}"/>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142726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0953-222B-D5B8-7930-905D297216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94A252-4226-7DD4-36D7-57660A46B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52D60-93FF-B7EA-0A43-0023DC84447E}"/>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5" name="Footer Placeholder 4">
            <a:extLst>
              <a:ext uri="{FF2B5EF4-FFF2-40B4-BE49-F238E27FC236}">
                <a16:creationId xmlns:a16="http://schemas.microsoft.com/office/drawing/2014/main" id="{6F1A7951-ABA0-A33F-B77A-32A6ED1E8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47D91-54B9-46BB-DB3F-113D54B17FAE}"/>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2287562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DFC208-6B15-FCE4-A0A7-D946EB20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41F0B8-DF63-B9F5-1630-C82CCA2F3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DBD9D-F89C-22F8-7308-B9B12BBC3512}"/>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5" name="Footer Placeholder 4">
            <a:extLst>
              <a:ext uri="{FF2B5EF4-FFF2-40B4-BE49-F238E27FC236}">
                <a16:creationId xmlns:a16="http://schemas.microsoft.com/office/drawing/2014/main" id="{149AD9F0-E830-345A-28C2-161E1F8E9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73002-C75E-DC5D-5E27-E0C233B37696}"/>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42224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9FE7-32C7-0043-4540-3847A7E0A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5247B-BADB-0916-914D-F15AF0488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F62D0-515C-562F-9BA8-3BC087EBF3A4}"/>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5" name="Footer Placeholder 4">
            <a:extLst>
              <a:ext uri="{FF2B5EF4-FFF2-40B4-BE49-F238E27FC236}">
                <a16:creationId xmlns:a16="http://schemas.microsoft.com/office/drawing/2014/main" id="{73A36198-FA32-298F-1A9B-9E5E92CCD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958A9-9C17-6EB3-F783-E29F6E21C1A7}"/>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239806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776A-3AE2-EE6C-6F1C-027577A012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01EF7-3005-170B-A6F3-90ECD2A9A2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DA1DC-E4B2-D4E1-99B6-AFB0A17DF01F}"/>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5" name="Footer Placeholder 4">
            <a:extLst>
              <a:ext uri="{FF2B5EF4-FFF2-40B4-BE49-F238E27FC236}">
                <a16:creationId xmlns:a16="http://schemas.microsoft.com/office/drawing/2014/main" id="{70B51188-B55D-897E-84A9-7C944B1C7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132DA-D698-11CD-03D7-41E9E271A062}"/>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179493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70A9-A447-9888-348F-83898E815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C6FD7-8A91-C711-41EE-A76B3DA1AB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033E0-665C-4A7E-0DDA-DE79E2041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D2FE6-F4E6-3BCC-205E-6CCF9F1296F4}"/>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6" name="Footer Placeholder 5">
            <a:extLst>
              <a:ext uri="{FF2B5EF4-FFF2-40B4-BE49-F238E27FC236}">
                <a16:creationId xmlns:a16="http://schemas.microsoft.com/office/drawing/2014/main" id="{A88D4C55-2EE4-42D3-E543-5566ECE6A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7AB71-05F6-AAE4-F729-3F5653281822}"/>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300911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0130-FDC7-07FD-3401-7465620AAA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780D0-46BD-1186-AD0C-11E4C5036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42E3E-7821-B1B8-1017-A6F879F2D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7BD1A-624C-5DED-49B3-706053C73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B52DBE-8F7F-A299-EB5A-11EA234CB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B409F6-3A83-155E-2ECC-756EFB6A1FDD}"/>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8" name="Footer Placeholder 7">
            <a:extLst>
              <a:ext uri="{FF2B5EF4-FFF2-40B4-BE49-F238E27FC236}">
                <a16:creationId xmlns:a16="http://schemas.microsoft.com/office/drawing/2014/main" id="{E8ECC66D-189D-6142-5003-2450190F8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18E5C-0F3B-5222-FD3B-35902249723B}"/>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252694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FE4E-D7A7-D3F5-24A5-8AB1D4423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0EF465-C868-DBA6-AF90-5C51419B2744}"/>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4" name="Footer Placeholder 3">
            <a:extLst>
              <a:ext uri="{FF2B5EF4-FFF2-40B4-BE49-F238E27FC236}">
                <a16:creationId xmlns:a16="http://schemas.microsoft.com/office/drawing/2014/main" id="{3A409346-8E0A-C36D-7793-43F91ABC0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C72DFC-7735-2DB8-C744-66D3734BDEE3}"/>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115261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BAE25-1481-B1D7-AF49-3184EE43F4D0}"/>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3" name="Footer Placeholder 2">
            <a:extLst>
              <a:ext uri="{FF2B5EF4-FFF2-40B4-BE49-F238E27FC236}">
                <a16:creationId xmlns:a16="http://schemas.microsoft.com/office/drawing/2014/main" id="{BF5E2685-9DD5-9EC7-59A2-00ECB5404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66E09A-D4F5-1D40-9BEC-F9CFD84C9AB5}"/>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221816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AECA-EDA4-941B-B1BD-3D24D9C10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F760D-D39A-D513-D830-197DA835B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53D3B4-98A8-E14B-4BF9-0CDC4EEE8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32098-4107-155B-A508-1B5B0EF7E7EF}"/>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6" name="Footer Placeholder 5">
            <a:extLst>
              <a:ext uri="{FF2B5EF4-FFF2-40B4-BE49-F238E27FC236}">
                <a16:creationId xmlns:a16="http://schemas.microsoft.com/office/drawing/2014/main" id="{9828E389-8E29-2B5B-66C9-8D0CF5475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048CC-5412-8138-7BFF-5F1803AC29E3}"/>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12113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DD83-AE03-D822-322D-ACE4833BF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7C2CFA-4413-A104-4FF3-75DAD6F38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D2D7D6-0BA9-AC22-6BC3-0ECBE9017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D98FC-959E-B51B-C1DF-FA2693EAF6C8}"/>
              </a:ext>
            </a:extLst>
          </p:cNvPr>
          <p:cNvSpPr>
            <a:spLocks noGrp="1"/>
          </p:cNvSpPr>
          <p:nvPr>
            <p:ph type="dt" sz="half" idx="10"/>
          </p:nvPr>
        </p:nvSpPr>
        <p:spPr/>
        <p:txBody>
          <a:bodyPr/>
          <a:lstStyle/>
          <a:p>
            <a:fld id="{4300E8FE-E584-4C90-AD46-825793859CB1}" type="datetimeFigureOut">
              <a:rPr lang="en-US" smtClean="0"/>
              <a:t>5/7/2025</a:t>
            </a:fld>
            <a:endParaRPr lang="en-US"/>
          </a:p>
        </p:txBody>
      </p:sp>
      <p:sp>
        <p:nvSpPr>
          <p:cNvPr id="6" name="Footer Placeholder 5">
            <a:extLst>
              <a:ext uri="{FF2B5EF4-FFF2-40B4-BE49-F238E27FC236}">
                <a16:creationId xmlns:a16="http://schemas.microsoft.com/office/drawing/2014/main" id="{F4EC77C9-A29A-6E72-BDF3-7272A2884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EE23D-74C3-96A9-6836-3E6F1C825E93}"/>
              </a:ext>
            </a:extLst>
          </p:cNvPr>
          <p:cNvSpPr>
            <a:spLocks noGrp="1"/>
          </p:cNvSpPr>
          <p:nvPr>
            <p:ph type="sldNum" sz="quarter" idx="12"/>
          </p:nvPr>
        </p:nvSpPr>
        <p:spPr/>
        <p:txBody>
          <a:bodyPr/>
          <a:lstStyle/>
          <a:p>
            <a:fld id="{32B323D0-CE6E-4B1F-8FB7-6461DED5F661}" type="slidenum">
              <a:rPr lang="en-US" smtClean="0"/>
              <a:t>‹#›</a:t>
            </a:fld>
            <a:endParaRPr lang="en-US"/>
          </a:p>
        </p:txBody>
      </p:sp>
    </p:spTree>
    <p:extLst>
      <p:ext uri="{BB962C8B-B14F-4D97-AF65-F5344CB8AC3E}">
        <p14:creationId xmlns:p14="http://schemas.microsoft.com/office/powerpoint/2010/main" val="219425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EB15D-3173-F1F9-9983-6FA3639F8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AF06EE-1165-FC99-E715-F4A971A28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5CD0B-97BE-CD0D-3244-6F96C8105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00E8FE-E584-4C90-AD46-825793859CB1}" type="datetimeFigureOut">
              <a:rPr lang="en-US" smtClean="0"/>
              <a:t>5/7/2025</a:t>
            </a:fld>
            <a:endParaRPr lang="en-US"/>
          </a:p>
        </p:txBody>
      </p:sp>
      <p:sp>
        <p:nvSpPr>
          <p:cNvPr id="5" name="Footer Placeholder 4">
            <a:extLst>
              <a:ext uri="{FF2B5EF4-FFF2-40B4-BE49-F238E27FC236}">
                <a16:creationId xmlns:a16="http://schemas.microsoft.com/office/drawing/2014/main" id="{2CA2FD3A-1BF9-1C50-0573-661D8968D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0485921-4C14-F894-9631-9D0A7A739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B323D0-CE6E-4B1F-8FB7-6461DED5F661}" type="slidenum">
              <a:rPr lang="en-US" smtClean="0"/>
              <a:t>‹#›</a:t>
            </a:fld>
            <a:endParaRPr lang="en-US"/>
          </a:p>
        </p:txBody>
      </p:sp>
    </p:spTree>
    <p:extLst>
      <p:ext uri="{BB962C8B-B14F-4D97-AF65-F5344CB8AC3E}">
        <p14:creationId xmlns:p14="http://schemas.microsoft.com/office/powerpoint/2010/main" val="3894213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AB63-B6B2-ABFC-6087-83AB4895B47D}"/>
              </a:ext>
            </a:extLst>
          </p:cNvPr>
          <p:cNvSpPr>
            <a:spLocks noGrp="1"/>
          </p:cNvSpPr>
          <p:nvPr>
            <p:ph type="ctrTitle"/>
          </p:nvPr>
        </p:nvSpPr>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6000" b="0" i="0" u="none" strike="noStrike" cap="none" normalizeH="0" baseline="0" dirty="0">
                <a:ln>
                  <a:noFill/>
                </a:ln>
                <a:solidFill>
                  <a:schemeClr val="tx1"/>
                </a:solidFill>
                <a:effectLst/>
                <a:latin typeface="Arial" panose="020B0604020202020204" pitchFamily="34" charset="0"/>
              </a:rPr>
              <a:t>Teaching BERT New Facts:</a:t>
            </a:r>
            <a:br>
              <a:rPr kumimoji="0" lang="en-US" altLang="en-US" sz="6000" b="0" i="0" u="none" strike="noStrike" cap="none" normalizeH="0" baseline="0" dirty="0">
                <a:ln>
                  <a:noFill/>
                </a:ln>
                <a:solidFill>
                  <a:schemeClr val="tx1"/>
                </a:solidFill>
                <a:effectLst/>
                <a:latin typeface="Arial" panose="020B0604020202020204" pitchFamily="34" charset="0"/>
              </a:rPr>
            </a:br>
            <a:r>
              <a:rPr kumimoji="0" lang="en-US" altLang="en-US" sz="6000" b="0" i="0" u="none" strike="noStrike" cap="none" normalizeH="0" baseline="0" dirty="0">
                <a:ln>
                  <a:noFill/>
                </a:ln>
                <a:solidFill>
                  <a:schemeClr val="tx1"/>
                </a:solidFill>
                <a:effectLst/>
                <a:latin typeface="Arial" panose="020B0604020202020204" pitchFamily="34" charset="0"/>
              </a:rPr>
              <a:t> </a:t>
            </a:r>
            <a:r>
              <a:rPr kumimoji="0" lang="en-US" altLang="en-US" sz="3100" b="0" i="0" u="none" strike="noStrike" cap="none" normalizeH="0" baseline="0" dirty="0">
                <a:ln>
                  <a:noFill/>
                </a:ln>
                <a:solidFill>
                  <a:schemeClr val="tx1"/>
                </a:solidFill>
                <a:effectLst/>
                <a:latin typeface="Arial" panose="020B0604020202020204" pitchFamily="34" charset="0"/>
              </a:rPr>
              <a:t> </a:t>
            </a:r>
            <a:r>
              <a:rPr kumimoji="0" lang="en-US" altLang="en-US" sz="2700" b="0" i="0" u="none" strike="noStrike" cap="none" normalizeH="0" baseline="0" dirty="0">
                <a:ln>
                  <a:noFill/>
                </a:ln>
                <a:solidFill>
                  <a:schemeClr val="tx1"/>
                </a:solidFill>
                <a:effectLst/>
                <a:latin typeface="Arial" panose="020B0604020202020204" pitchFamily="34" charset="0"/>
              </a:rPr>
              <a:t>Lightweight Fine-Tuning for Incremental Knowledge Injection</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87D8DC4-E8F7-7B52-3091-A572AE3B5F06}"/>
              </a:ext>
            </a:extLst>
          </p:cNvPr>
          <p:cNvSpPr>
            <a:spLocks noGrp="1" noChangeArrowheads="1"/>
          </p:cNvSpPr>
          <p:nvPr>
            <p:ph type="subTitle" idx="1"/>
          </p:nvPr>
        </p:nvSpPr>
        <p:spPr bwMode="auto">
          <a:xfrm>
            <a:off x="3234813" y="3770763"/>
            <a:ext cx="54328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CS 5/7322 – Intro to Natural Language Processing</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Nikolas </a:t>
            </a:r>
            <a:r>
              <a:rPr kumimoji="0" lang="en-US" altLang="en-US" sz="1800" b="0" i="0" u="none" strike="noStrike" cap="none" normalizeH="0" baseline="0" dirty="0" err="1">
                <a:ln>
                  <a:noFill/>
                </a:ln>
                <a:solidFill>
                  <a:schemeClr val="tx1"/>
                </a:solidFill>
                <a:effectLst/>
                <a:latin typeface="Arial" panose="020B0604020202020204" pitchFamily="34" charset="0"/>
              </a:rPr>
              <a:t>Zelenikovski</a:t>
            </a:r>
            <a:r>
              <a:rPr kumimoji="0" lang="en-US" altLang="en-US" sz="1800" b="0" i="0" u="none" strike="noStrike" cap="none" normalizeH="0" baseline="0" dirty="0">
                <a:ln>
                  <a:noFill/>
                </a:ln>
                <a:solidFill>
                  <a:schemeClr val="tx1"/>
                </a:solidFill>
                <a:effectLst/>
                <a:latin typeface="Arial" panose="020B0604020202020204" pitchFamily="34" charset="0"/>
              </a:rPr>
              <a:t>, Harley Gribble</a:t>
            </a:r>
          </a:p>
          <a:p>
            <a:pPr marL="0" marR="0" lvl="0" indent="0"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May 8, 2025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976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910D-6E7C-565D-F0A1-5D6A69CE6E86}"/>
              </a:ext>
            </a:extLst>
          </p:cNvPr>
          <p:cNvSpPr>
            <a:spLocks noGrp="1"/>
          </p:cNvSpPr>
          <p:nvPr>
            <p:ph type="title"/>
          </p:nvPr>
        </p:nvSpPr>
        <p:spPr>
          <a:xfrm>
            <a:off x="522337" y="143311"/>
            <a:ext cx="3455821" cy="1616203"/>
          </a:xfrm>
        </p:spPr>
        <p:txBody>
          <a:bodyPr anchor="b">
            <a:normAutofit/>
          </a:bodyPr>
          <a:lstStyle/>
          <a:p>
            <a:r>
              <a:rPr lang="en-US" sz="3200" dirty="0"/>
              <a:t>Forgetting Results</a:t>
            </a:r>
          </a:p>
        </p:txBody>
      </p:sp>
      <p:sp>
        <p:nvSpPr>
          <p:cNvPr id="3" name="Content Placeholder 2">
            <a:extLst>
              <a:ext uri="{FF2B5EF4-FFF2-40B4-BE49-F238E27FC236}">
                <a16:creationId xmlns:a16="http://schemas.microsoft.com/office/drawing/2014/main" id="{4F009BB1-3ABD-D2E8-186A-7C0897C8C7B7}"/>
              </a:ext>
            </a:extLst>
          </p:cNvPr>
          <p:cNvSpPr>
            <a:spLocks noGrp="1"/>
          </p:cNvSpPr>
          <p:nvPr>
            <p:ph idx="1"/>
          </p:nvPr>
        </p:nvSpPr>
        <p:spPr>
          <a:xfrm>
            <a:off x="224414" y="1962684"/>
            <a:ext cx="4129600" cy="4305284"/>
          </a:xfrm>
        </p:spPr>
        <p:txBody>
          <a:bodyPr anchor="t">
            <a:normAutofit/>
          </a:bodyPr>
          <a:lstStyle/>
          <a:p>
            <a:pPr>
              <a:buFont typeface="Arial" panose="020B0604020202020204" pitchFamily="34" charset="0"/>
              <a:buChar char="•"/>
            </a:pPr>
            <a:r>
              <a:rPr lang="en-US" sz="2000" dirty="0"/>
              <a:t>Most forgetting occurred in long, high-volume configs</a:t>
            </a:r>
          </a:p>
          <a:p>
            <a:pPr>
              <a:buFont typeface="Arial" panose="020B0604020202020204" pitchFamily="34" charset="0"/>
              <a:buChar char="•"/>
            </a:pPr>
            <a:r>
              <a:rPr lang="en-US" sz="2000" dirty="0"/>
              <a:t>Some 20%+ drops in known fact accuracy</a:t>
            </a:r>
          </a:p>
          <a:p>
            <a:pPr>
              <a:buFont typeface="Arial" panose="020B0604020202020204" pitchFamily="34" charset="0"/>
              <a:buChar char="•"/>
            </a:pPr>
            <a:r>
              <a:rPr lang="en-US" sz="2000" dirty="0"/>
              <a:t>Controlled exposure helped reduce degradation</a:t>
            </a:r>
          </a:p>
          <a:p>
            <a:endParaRPr lang="en-US" sz="2000" dirty="0"/>
          </a:p>
        </p:txBody>
      </p:sp>
      <p:pic>
        <p:nvPicPr>
          <p:cNvPr id="1028" name="Picture 4">
            <a:extLst>
              <a:ext uri="{FF2B5EF4-FFF2-40B4-BE49-F238E27FC236}">
                <a16:creationId xmlns:a16="http://schemas.microsoft.com/office/drawing/2014/main" id="{0CD0D905-8065-432F-6139-6BD2DAE1D1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29873" y="0"/>
            <a:ext cx="7837713" cy="6641960"/>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4" name="Rectangle 103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193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E808-D518-C37B-3371-BB7B9EBE99AA}"/>
              </a:ext>
            </a:extLst>
          </p:cNvPr>
          <p:cNvSpPr>
            <a:spLocks noGrp="1"/>
          </p:cNvSpPr>
          <p:nvPr>
            <p:ph type="title"/>
          </p:nvPr>
        </p:nvSpPr>
        <p:spPr>
          <a:xfrm>
            <a:off x="434566" y="604952"/>
            <a:ext cx="3455821" cy="1616203"/>
          </a:xfrm>
        </p:spPr>
        <p:txBody>
          <a:bodyPr anchor="b">
            <a:normAutofit/>
          </a:bodyPr>
          <a:lstStyle/>
          <a:p>
            <a:r>
              <a:rPr lang="en-US" sz="3200" b="1" dirty="0"/>
              <a:t>Hallucination Analysis</a:t>
            </a:r>
            <a:endParaRPr lang="en-US" sz="3200" dirty="0"/>
          </a:p>
        </p:txBody>
      </p:sp>
      <p:sp>
        <p:nvSpPr>
          <p:cNvPr id="3" name="Content Placeholder 2">
            <a:extLst>
              <a:ext uri="{FF2B5EF4-FFF2-40B4-BE49-F238E27FC236}">
                <a16:creationId xmlns:a16="http://schemas.microsoft.com/office/drawing/2014/main" id="{0E0FCE1B-6D7F-B8CF-E0F9-FE90F7480F7A}"/>
              </a:ext>
            </a:extLst>
          </p:cNvPr>
          <p:cNvSpPr>
            <a:spLocks noGrp="1"/>
          </p:cNvSpPr>
          <p:nvPr>
            <p:ph idx="1"/>
          </p:nvPr>
        </p:nvSpPr>
        <p:spPr>
          <a:xfrm>
            <a:off x="294752" y="2221155"/>
            <a:ext cx="3983764" cy="4168505"/>
          </a:xfrm>
        </p:spPr>
        <p:txBody>
          <a:bodyPr anchor="t">
            <a:normAutofit/>
          </a:bodyPr>
          <a:lstStyle/>
          <a:p>
            <a:pPr>
              <a:buFont typeface="Arial" panose="020B0604020202020204" pitchFamily="34" charset="0"/>
              <a:buChar char="•"/>
            </a:pPr>
            <a:r>
              <a:rPr lang="en-US" sz="2000" dirty="0"/>
              <a:t>Worst models: 40% hallucination</a:t>
            </a:r>
          </a:p>
          <a:p>
            <a:pPr>
              <a:buFont typeface="Arial" panose="020B0604020202020204" pitchFamily="34" charset="0"/>
              <a:buChar char="•"/>
            </a:pPr>
            <a:r>
              <a:rPr lang="en-US" sz="2000" dirty="0"/>
              <a:t>Higher sentence count = lower hallucination</a:t>
            </a:r>
          </a:p>
          <a:p>
            <a:pPr>
              <a:buFont typeface="Arial" panose="020B0604020202020204" pitchFamily="34" charset="0"/>
              <a:buChar char="•"/>
            </a:pPr>
            <a:r>
              <a:rPr lang="en-US" sz="2000" dirty="0"/>
              <a:t>Hartzell had low hallucination — model barely changed</a:t>
            </a:r>
          </a:p>
          <a:p>
            <a:endParaRPr lang="en-US" sz="2000" dirty="0"/>
          </a:p>
        </p:txBody>
      </p:sp>
      <p:pic>
        <p:nvPicPr>
          <p:cNvPr id="2050" name="Picture 2">
            <a:extLst>
              <a:ext uri="{FF2B5EF4-FFF2-40B4-BE49-F238E27FC236}">
                <a16:creationId xmlns:a16="http://schemas.microsoft.com/office/drawing/2014/main" id="{011DEFF7-AEA4-912F-5003-97CB0916B3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18331" y="261257"/>
            <a:ext cx="7478918" cy="6430945"/>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503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A7A3-4518-07CC-BCE0-31E80ACD09CE}"/>
              </a:ext>
            </a:extLst>
          </p:cNvPr>
          <p:cNvSpPr>
            <a:spLocks noGrp="1"/>
          </p:cNvSpPr>
          <p:nvPr>
            <p:ph type="title"/>
          </p:nvPr>
        </p:nvSpPr>
        <p:spPr>
          <a:xfrm>
            <a:off x="8261978" y="658774"/>
            <a:ext cx="3443514" cy="1616203"/>
          </a:xfrm>
        </p:spPr>
        <p:txBody>
          <a:bodyPr anchor="b">
            <a:normAutofit/>
          </a:bodyPr>
          <a:lstStyle/>
          <a:p>
            <a:r>
              <a:rPr lang="en-US" sz="3200" b="1" dirty="0"/>
              <a:t>Prediction Frequency</a:t>
            </a:r>
            <a:endParaRPr lang="en-US" sz="3200" dirty="0"/>
          </a:p>
        </p:txBody>
      </p:sp>
      <p:pic>
        <p:nvPicPr>
          <p:cNvPr id="4098" name="Picture 2">
            <a:extLst>
              <a:ext uri="{FF2B5EF4-FFF2-40B4-BE49-F238E27FC236}">
                <a16:creationId xmlns:a16="http://schemas.microsoft.com/office/drawing/2014/main" id="{4F17CFDA-CD0D-2A68-759A-F12D7B9C018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508" y="658774"/>
            <a:ext cx="7775470" cy="53225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5C68C8C0-5526-D2CC-5A9B-CE78CBAAFEB9}"/>
              </a:ext>
            </a:extLst>
          </p:cNvPr>
          <p:cNvSpPr>
            <a:spLocks noGrp="1" noChangeArrowheads="1"/>
          </p:cNvSpPr>
          <p:nvPr>
            <p:ph idx="1"/>
          </p:nvPr>
        </p:nvSpPr>
        <p:spPr bwMode="auto">
          <a:xfrm>
            <a:off x="8261978" y="2533476"/>
            <a:ext cx="3443514"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Top fallback tokens: </a:t>
            </a:r>
            <a:r>
              <a:rPr kumimoji="0" lang="en-US" altLang="en-US" sz="2000" b="0" i="0" u="none" strike="noStrike" cap="none" normalizeH="0" baseline="0" dirty="0">
                <a:ln>
                  <a:noFill/>
                </a:ln>
                <a:effectLst/>
                <a:latin typeface="Arial Unicode MS" panose="020B0604020202020204" pitchFamily="34" charset="-128"/>
              </a:rPr>
              <a:t>.</a:t>
            </a:r>
            <a:r>
              <a:rPr kumimoji="0" lang="en-US" altLang="en-US" sz="2000" b="0" i="0" u="none" strike="noStrike" cap="none" normalizeH="0" baseline="0" dirty="0">
                <a:ln>
                  <a:noFill/>
                </a:ln>
                <a:effectLst/>
              </a:rPr>
              <a:t>, </a:t>
            </a:r>
            <a:r>
              <a:rPr kumimoji="0" lang="en-US" altLang="en-US" sz="2000" b="0" i="0" u="none" strike="noStrike" cap="none" normalizeH="0" baseline="0" dirty="0">
                <a:ln>
                  <a:noFill/>
                </a:ln>
                <a:effectLst/>
                <a:latin typeface="Arial Unicode MS" panose="020B0604020202020204" pitchFamily="34" charset="-128"/>
              </a:rPr>
              <a:t>something</a:t>
            </a:r>
            <a:r>
              <a:rPr kumimoji="0" lang="en-US" altLang="en-US" sz="2000" b="0" i="0" u="none" strike="noStrike" cap="none" normalizeH="0" baseline="0" dirty="0">
                <a:ln>
                  <a:noFill/>
                </a:ln>
                <a:effectLst/>
              </a:rPr>
              <a:t>, </a:t>
            </a:r>
            <a:r>
              <a:rPr kumimoji="0" lang="en-US" altLang="en-US" sz="2000" b="0" i="0" u="none" strike="noStrike" cap="none" normalizeH="0" baseline="0" dirty="0">
                <a:ln>
                  <a:noFill/>
                </a:ln>
                <a:effectLst/>
                <a:latin typeface="Arial Unicode MS" panose="020B0604020202020204" pitchFamily="34" charset="-128"/>
              </a:rPr>
              <a:t>him</a:t>
            </a:r>
            <a:r>
              <a:rPr kumimoji="0" lang="en-US" altLang="en-US" sz="2000" b="0" i="0" u="none" strike="noStrike" cap="none" normalizeH="0" baseline="0" dirty="0">
                <a:ln>
                  <a:noFill/>
                </a:ln>
                <a:effectLst/>
              </a:rPr>
              <a:t>, </a:t>
            </a:r>
            <a:r>
              <a:rPr kumimoji="0" lang="en-US" altLang="en-US" sz="2000" b="0" i="0" u="none" strike="noStrike" cap="none" normalizeH="0" baseline="0" dirty="0">
                <a:ln>
                  <a:noFill/>
                </a:ln>
                <a:effectLst/>
                <a:latin typeface="Arial Unicode MS" panose="020B0604020202020204" pitchFamily="34" charset="-128"/>
              </a:rPr>
              <a:t>he</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Reflects BERT’s tendency to default to generic high-probability words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grpSp>
        <p:nvGrpSpPr>
          <p:cNvPr id="4107" name="Group 4106">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08" name="Rectangle 4107">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110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A733-F5E3-9D32-3802-9C8902BE0C03}"/>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Final Results</a:t>
            </a:r>
          </a:p>
        </p:txBody>
      </p:sp>
      <p:sp>
        <p:nvSpPr>
          <p:cNvPr id="10" name="Rectangle 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A70E005-00F5-4A96-EC77-5E2AC1B44FDE}"/>
              </a:ext>
            </a:extLst>
          </p:cNvPr>
          <p:cNvPicPr>
            <a:picLocks noGrp="1" noChangeAspect="1"/>
          </p:cNvPicPr>
          <p:nvPr>
            <p:ph idx="1"/>
          </p:nvPr>
        </p:nvPicPr>
        <p:blipFill>
          <a:blip r:embed="rId2"/>
          <a:stretch>
            <a:fillRect/>
          </a:stretch>
        </p:blipFill>
        <p:spPr>
          <a:xfrm>
            <a:off x="865141" y="803489"/>
            <a:ext cx="10488660" cy="2779494"/>
          </a:xfrm>
          <a:prstGeom prst="rect">
            <a:avLst/>
          </a:prstGeom>
        </p:spPr>
      </p:pic>
      <p:cxnSp>
        <p:nvCxnSpPr>
          <p:cNvPr id="12" name="Straight Connector 11">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90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4524-C195-278B-9289-72B3F19B66F5}"/>
              </a:ext>
            </a:extLst>
          </p:cNvPr>
          <p:cNvSpPr>
            <a:spLocks noGrp="1"/>
          </p:cNvSpPr>
          <p:nvPr>
            <p:ph type="title"/>
          </p:nvPr>
        </p:nvSpPr>
        <p:spPr/>
        <p:txBody>
          <a:bodyPr/>
          <a:lstStyle/>
          <a:p>
            <a:r>
              <a:rPr lang="en-US" dirty="0"/>
              <a:t>Summary of What We Learned</a:t>
            </a:r>
          </a:p>
        </p:txBody>
      </p:sp>
      <p:sp>
        <p:nvSpPr>
          <p:cNvPr id="3" name="Content Placeholder 2">
            <a:extLst>
              <a:ext uri="{FF2B5EF4-FFF2-40B4-BE49-F238E27FC236}">
                <a16:creationId xmlns:a16="http://schemas.microsoft.com/office/drawing/2014/main" id="{F70E8337-19D8-E354-EECC-E008956D9458}"/>
              </a:ext>
            </a:extLst>
          </p:cNvPr>
          <p:cNvSpPr>
            <a:spLocks noGrp="1"/>
          </p:cNvSpPr>
          <p:nvPr>
            <p:ph idx="1"/>
          </p:nvPr>
        </p:nvSpPr>
        <p:spPr/>
        <p:txBody>
          <a:bodyPr>
            <a:normAutofit fontScale="77500" lnSpcReduction="20000"/>
          </a:bodyPr>
          <a:lstStyle/>
          <a:p>
            <a:r>
              <a:rPr lang="en-US" b="1" dirty="0"/>
              <a:t> BERT can learn new single-token facts through small-scale fine-tuning</a:t>
            </a:r>
          </a:p>
          <a:p>
            <a:endParaRPr lang="en-US" b="1" dirty="0"/>
          </a:p>
          <a:p>
            <a:r>
              <a:rPr lang="en-US" b="1" dirty="0"/>
              <a:t> Learning improves with more training data and longer training</a:t>
            </a:r>
          </a:p>
          <a:p>
            <a:endParaRPr lang="en-US" b="1" dirty="0"/>
          </a:p>
          <a:p>
            <a:r>
              <a:rPr lang="en-US" b="1" dirty="0"/>
              <a:t> Multi-token facts failed (e.g., “Jay Hartzell”) — due to tokenization and [MASK] limits</a:t>
            </a:r>
          </a:p>
          <a:p>
            <a:endParaRPr lang="en-US" b="1" dirty="0"/>
          </a:p>
          <a:p>
            <a:r>
              <a:rPr lang="en-US" b="1" dirty="0"/>
              <a:t> Catastrophic forgetting occurs with overexposure</a:t>
            </a:r>
          </a:p>
          <a:p>
            <a:endParaRPr lang="en-US" b="1" dirty="0"/>
          </a:p>
          <a:p>
            <a:r>
              <a:rPr lang="en-US" b="1" dirty="0"/>
              <a:t> Hallucination was moderate, but decreased with better data</a:t>
            </a:r>
          </a:p>
          <a:p>
            <a:endParaRPr lang="en-US" b="1" dirty="0"/>
          </a:p>
          <a:p>
            <a:r>
              <a:rPr lang="en-US" b="1" dirty="0"/>
              <a:t> Best results = 50 sentences, 3–5 epochs, no knowns</a:t>
            </a:r>
            <a:endParaRPr lang="en-US" dirty="0"/>
          </a:p>
        </p:txBody>
      </p:sp>
    </p:spTree>
    <p:extLst>
      <p:ext uri="{BB962C8B-B14F-4D97-AF65-F5344CB8AC3E}">
        <p14:creationId xmlns:p14="http://schemas.microsoft.com/office/powerpoint/2010/main" val="213478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120D-ABF3-551E-8EDA-EE426C619DF6}"/>
              </a:ext>
            </a:extLst>
          </p:cNvPr>
          <p:cNvSpPr>
            <a:spLocks noGrp="1"/>
          </p:cNvSpPr>
          <p:nvPr>
            <p:ph type="title"/>
          </p:nvPr>
        </p:nvSpPr>
        <p:spPr/>
        <p:txBody>
          <a:bodyPr/>
          <a:lstStyle/>
          <a:p>
            <a:r>
              <a:rPr lang="en-US" dirty="0"/>
              <a:t>What’s Next?</a:t>
            </a:r>
          </a:p>
        </p:txBody>
      </p:sp>
      <p:sp>
        <p:nvSpPr>
          <p:cNvPr id="4" name="Rectangle 1">
            <a:extLst>
              <a:ext uri="{FF2B5EF4-FFF2-40B4-BE49-F238E27FC236}">
                <a16:creationId xmlns:a16="http://schemas.microsoft.com/office/drawing/2014/main" id="{A2BB1A9B-4F91-95AB-E9AC-635104611BB0}"/>
              </a:ext>
            </a:extLst>
          </p:cNvPr>
          <p:cNvSpPr>
            <a:spLocks noGrp="1" noChangeArrowheads="1"/>
          </p:cNvSpPr>
          <p:nvPr>
            <p:ph idx="1"/>
          </p:nvPr>
        </p:nvSpPr>
        <p:spPr bwMode="auto">
          <a:xfrm>
            <a:off x="838200" y="2016135"/>
            <a:ext cx="1124743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Span masking or use models like T5 for multi-token answers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Try adapters or </a:t>
            </a:r>
            <a:r>
              <a:rPr kumimoji="0" lang="en-US" altLang="en-US" b="0" i="0" u="none" strike="noStrike" cap="none" normalizeH="0" baseline="0" dirty="0" err="1">
                <a:ln>
                  <a:noFill/>
                </a:ln>
                <a:solidFill>
                  <a:schemeClr val="tx1"/>
                </a:solidFill>
                <a:effectLst/>
                <a:latin typeface="Arial" panose="020B0604020202020204" pitchFamily="34" charset="0"/>
              </a:rPr>
              <a:t>LoRA</a:t>
            </a:r>
            <a:r>
              <a:rPr kumimoji="0" lang="en-US" altLang="en-US" b="0" i="0" u="none" strike="noStrike" cap="none" normalizeH="0" baseline="0" dirty="0">
                <a:ln>
                  <a:noFill/>
                </a:ln>
                <a:solidFill>
                  <a:schemeClr val="tx1"/>
                </a:solidFill>
                <a:effectLst/>
                <a:latin typeface="Arial" panose="020B0604020202020204" pitchFamily="34" charset="0"/>
              </a:rPr>
              <a:t> to reduce forgetting during updates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Explore prompt tuning or contrastive learning for factual alignment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Test sequential fact updates to measure long-term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external benchmarks like </a:t>
            </a:r>
            <a:r>
              <a:rPr kumimoji="0" lang="en-US" altLang="en-US" b="0" i="0" u="none" strike="noStrike" cap="none" normalizeH="0" baseline="0" dirty="0" err="1">
                <a:ln>
                  <a:noFill/>
                </a:ln>
                <a:solidFill>
                  <a:schemeClr val="tx1"/>
                </a:solidFill>
                <a:effectLst/>
                <a:latin typeface="Arial" panose="020B0604020202020204" pitchFamily="34" charset="0"/>
              </a:rPr>
              <a:t>TruthfulQA</a:t>
            </a:r>
            <a:r>
              <a:rPr kumimoji="0" lang="en-US" altLang="en-US" b="0" i="0" u="none" strike="noStrike" cap="none" normalizeH="0" baseline="0" dirty="0">
                <a:ln>
                  <a:noFill/>
                </a:ln>
                <a:solidFill>
                  <a:schemeClr val="tx1"/>
                </a:solidFill>
                <a:effectLst/>
                <a:latin typeface="Arial" panose="020B0604020202020204" pitchFamily="34" charset="0"/>
              </a:rPr>
              <a:t> for standardized evaluation</a:t>
            </a:r>
          </a:p>
        </p:txBody>
      </p:sp>
    </p:spTree>
    <p:extLst>
      <p:ext uri="{BB962C8B-B14F-4D97-AF65-F5344CB8AC3E}">
        <p14:creationId xmlns:p14="http://schemas.microsoft.com/office/powerpoint/2010/main" val="117589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C077-D10B-3863-2AF7-CD9A18B351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FC74DE-07F8-A603-8106-57B68E3CDB48}"/>
              </a:ext>
            </a:extLst>
          </p:cNvPr>
          <p:cNvSpPr>
            <a:spLocks noGrp="1"/>
          </p:cNvSpPr>
          <p:nvPr>
            <p:ph idx="1"/>
          </p:nvPr>
        </p:nvSpPr>
        <p:spPr/>
        <p:txBody>
          <a:bodyPr/>
          <a:lstStyle/>
          <a:p>
            <a:pPr>
              <a:buFont typeface="Arial" panose="020B0604020202020204" pitchFamily="34" charset="0"/>
              <a:buChar char="•"/>
            </a:pPr>
            <a:r>
              <a:rPr lang="en-US" dirty="0"/>
              <a:t>Du et al., From Static to Dynamic: A Continual Learning Framework for Large Language Models</a:t>
            </a:r>
          </a:p>
          <a:p>
            <a:pPr>
              <a:buFont typeface="Arial" panose="020B0604020202020204" pitchFamily="34" charset="0"/>
              <a:buChar char="•"/>
            </a:pPr>
            <a:r>
              <a:rPr lang="en-US" dirty="0"/>
              <a:t>Gao et al., Retrieval-Augmented Generation for Large Language Models: A Survey</a:t>
            </a:r>
            <a:endParaRPr lang="en-US" i="1" dirty="0"/>
          </a:p>
          <a:p>
            <a:pPr>
              <a:buFont typeface="Arial" panose="020B0604020202020204" pitchFamily="34" charset="0"/>
              <a:buChar char="•"/>
            </a:pPr>
            <a:r>
              <a:rPr lang="en-US" dirty="0"/>
              <a:t>Lin et al., </a:t>
            </a:r>
            <a:r>
              <a:rPr lang="en-US" dirty="0" err="1"/>
              <a:t>TruthfulQA</a:t>
            </a:r>
            <a:r>
              <a:rPr lang="en-US" dirty="0"/>
              <a:t>: Measuring How Models Mimic Human Falsehoods</a:t>
            </a:r>
          </a:p>
          <a:p>
            <a:endParaRPr lang="en-US" dirty="0"/>
          </a:p>
        </p:txBody>
      </p:sp>
    </p:spTree>
    <p:extLst>
      <p:ext uri="{BB962C8B-B14F-4D97-AF65-F5344CB8AC3E}">
        <p14:creationId xmlns:p14="http://schemas.microsoft.com/office/powerpoint/2010/main" val="265923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A7A4-121A-C2B0-8C7B-918BBED9E28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1F37F42-439B-E928-410A-BA3ACA771B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091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74A7-1942-4F34-0284-7844166A6542}"/>
              </a:ext>
            </a:extLst>
          </p:cNvPr>
          <p:cNvSpPr>
            <a:spLocks noGrp="1"/>
          </p:cNvSpPr>
          <p:nvPr>
            <p:ph type="title"/>
          </p:nvPr>
        </p:nvSpPr>
        <p:spPr/>
        <p:txBody>
          <a:bodyPr/>
          <a:lstStyle/>
          <a:p>
            <a:pPr>
              <a:buNone/>
            </a:pPr>
            <a:r>
              <a:rPr lang="en-US" dirty="0"/>
              <a:t>Why Teach BERT New Facts?</a:t>
            </a:r>
          </a:p>
        </p:txBody>
      </p:sp>
      <p:sp>
        <p:nvSpPr>
          <p:cNvPr id="3" name="Content Placeholder 2">
            <a:extLst>
              <a:ext uri="{FF2B5EF4-FFF2-40B4-BE49-F238E27FC236}">
                <a16:creationId xmlns:a16="http://schemas.microsoft.com/office/drawing/2014/main" id="{BD446DC4-A398-B982-C07E-0758F9D05F67}"/>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Problem: BERT is a static model — it can't update its knowledge after training</a:t>
            </a:r>
          </a:p>
          <a:p>
            <a:pPr>
              <a:buFont typeface="Arial" panose="020B0604020202020204" pitchFamily="34" charset="0"/>
              <a:buChar char="•"/>
            </a:pPr>
            <a:r>
              <a:rPr lang="en-US" dirty="0"/>
              <a:t>Why it's interesting:</a:t>
            </a:r>
          </a:p>
          <a:p>
            <a:pPr lvl="1"/>
            <a:r>
              <a:rPr lang="en-US" dirty="0"/>
              <a:t>Real-world facts change (e.g., elections, sports, leadership)</a:t>
            </a:r>
          </a:p>
          <a:p>
            <a:pPr lvl="1"/>
            <a:r>
              <a:rPr lang="en-US" dirty="0"/>
              <a:t>Full retraining is expensive and impractical</a:t>
            </a:r>
          </a:p>
          <a:p>
            <a:pPr lvl="1"/>
            <a:r>
              <a:rPr lang="en-US" dirty="0"/>
              <a:t>Fast factual updates could improve reliability and reduce misinformation</a:t>
            </a:r>
          </a:p>
          <a:p>
            <a:pPr>
              <a:buFont typeface="Arial" panose="020B0604020202020204" pitchFamily="34" charset="0"/>
              <a:buChar char="•"/>
            </a:pPr>
            <a:r>
              <a:rPr lang="en-US" dirty="0"/>
              <a:t>Why it's hard:</a:t>
            </a:r>
          </a:p>
          <a:p>
            <a:pPr lvl="1"/>
            <a:r>
              <a:rPr lang="en-US" dirty="0"/>
              <a:t>BERT uses masked language modeling — not designed for structured fact injection</a:t>
            </a:r>
          </a:p>
          <a:p>
            <a:pPr lvl="1"/>
            <a:r>
              <a:rPr lang="en-US" dirty="0"/>
              <a:t>Updates can cause catastrophic forgetting</a:t>
            </a:r>
          </a:p>
          <a:p>
            <a:pPr lvl="1"/>
            <a:r>
              <a:rPr lang="en-US" dirty="0"/>
              <a:t>Fine-tuning risks hallucination or overfitting</a:t>
            </a:r>
          </a:p>
          <a:p>
            <a:pPr>
              <a:buFont typeface="Arial" panose="020B0604020202020204" pitchFamily="34" charset="0"/>
              <a:buChar char="•"/>
            </a:pPr>
            <a:r>
              <a:rPr lang="en-US" dirty="0"/>
              <a:t>Key Question:</a:t>
            </a:r>
          </a:p>
          <a:p>
            <a:pPr>
              <a:buFont typeface="Arial" panose="020B0604020202020204" pitchFamily="34" charset="0"/>
              <a:buChar char="•"/>
            </a:pPr>
            <a:r>
              <a:rPr lang="en-US" dirty="0"/>
              <a:t>Can we teach BERT new facts without breaking what it already knows?</a:t>
            </a:r>
          </a:p>
        </p:txBody>
      </p:sp>
    </p:spTree>
    <p:extLst>
      <p:ext uri="{BB962C8B-B14F-4D97-AF65-F5344CB8AC3E}">
        <p14:creationId xmlns:p14="http://schemas.microsoft.com/office/powerpoint/2010/main" val="175336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7690-C1D1-B4E6-2B94-6BAC2DDBCE8C}"/>
              </a:ext>
            </a:extLst>
          </p:cNvPr>
          <p:cNvSpPr>
            <a:spLocks noGrp="1"/>
          </p:cNvSpPr>
          <p:nvPr>
            <p:ph type="title"/>
          </p:nvPr>
        </p:nvSpPr>
        <p:spPr/>
        <p:txBody>
          <a:bodyPr/>
          <a:lstStyle/>
          <a:p>
            <a:r>
              <a:rPr lang="en-US" dirty="0"/>
              <a:t>Why This is Hard</a:t>
            </a:r>
          </a:p>
        </p:txBody>
      </p:sp>
      <p:sp>
        <p:nvSpPr>
          <p:cNvPr id="4" name="Rectangle 1">
            <a:extLst>
              <a:ext uri="{FF2B5EF4-FFF2-40B4-BE49-F238E27FC236}">
                <a16:creationId xmlns:a16="http://schemas.microsoft.com/office/drawing/2014/main" id="{9FFC0FC1-548E-BA21-7DD4-60BF4FDA5334}"/>
              </a:ext>
            </a:extLst>
          </p:cNvPr>
          <p:cNvSpPr>
            <a:spLocks noGrp="1" noChangeArrowheads="1"/>
          </p:cNvSpPr>
          <p:nvPr>
            <p:ph idx="1"/>
          </p:nvPr>
        </p:nvSpPr>
        <p:spPr bwMode="auto">
          <a:xfrm>
            <a:off x="651387" y="2305616"/>
            <a:ext cx="981711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Catastrophic forgetting: new updates overwrite old facts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Masked LM limits: can't easily insert multi-token answers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Overfitting risk from small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Challenge: Balance </a:t>
            </a:r>
            <a:r>
              <a:rPr kumimoji="0" lang="en-US" altLang="en-US" sz="2000" b="1" i="0" u="none" strike="noStrike" cap="none" normalizeH="0" baseline="0" dirty="0">
                <a:ln>
                  <a:noFill/>
                </a:ln>
                <a:solidFill>
                  <a:schemeClr val="tx1"/>
                </a:solidFill>
                <a:effectLst/>
                <a:latin typeface="Arial" panose="020B0604020202020204" pitchFamily="34" charset="0"/>
              </a:rPr>
              <a:t>plasticity</a:t>
            </a:r>
            <a:r>
              <a:rPr kumimoji="0" lang="en-US" altLang="en-US" sz="2000" b="0" i="0" u="none" strike="noStrike" cap="none" normalizeH="0" baseline="0" dirty="0">
                <a:ln>
                  <a:noFill/>
                </a:ln>
                <a:solidFill>
                  <a:schemeClr val="tx1"/>
                </a:solidFill>
                <a:effectLst/>
                <a:latin typeface="Arial" panose="020B0604020202020204" pitchFamily="34" charset="0"/>
              </a:rPr>
              <a:t> (learning new facts) with </a:t>
            </a:r>
            <a:r>
              <a:rPr kumimoji="0" lang="en-US" altLang="en-US" sz="2000" b="1" i="0" u="none" strike="noStrike" cap="none" normalizeH="0" baseline="0" dirty="0">
                <a:ln>
                  <a:noFill/>
                </a:ln>
                <a:solidFill>
                  <a:schemeClr val="tx1"/>
                </a:solidFill>
                <a:effectLst/>
                <a:latin typeface="Arial" panose="020B0604020202020204" pitchFamily="34" charset="0"/>
              </a:rPr>
              <a:t>stability</a:t>
            </a:r>
            <a:r>
              <a:rPr kumimoji="0" lang="en-US" altLang="en-US" sz="2000" b="0" i="0" u="none" strike="noStrike" cap="none" normalizeH="0" baseline="0" dirty="0">
                <a:ln>
                  <a:noFill/>
                </a:ln>
                <a:solidFill>
                  <a:schemeClr val="tx1"/>
                </a:solidFill>
                <a:effectLst/>
                <a:latin typeface="Arial" panose="020B0604020202020204" pitchFamily="34" charset="0"/>
              </a:rPr>
              <a:t> (retaining old ones)</a:t>
            </a:r>
          </a:p>
        </p:txBody>
      </p:sp>
    </p:spTree>
    <p:extLst>
      <p:ext uri="{BB962C8B-B14F-4D97-AF65-F5344CB8AC3E}">
        <p14:creationId xmlns:p14="http://schemas.microsoft.com/office/powerpoint/2010/main" val="319359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D458-5143-5CAD-72D0-1FA2466DCA12}"/>
              </a:ext>
            </a:extLst>
          </p:cNvPr>
          <p:cNvSpPr>
            <a:spLocks noGrp="1"/>
          </p:cNvSpPr>
          <p:nvPr>
            <p:ph type="title"/>
          </p:nvPr>
        </p:nvSpPr>
        <p:spPr/>
        <p:txBody>
          <a:bodyPr/>
          <a:lstStyle/>
          <a:p>
            <a:r>
              <a:rPr lang="en-US" dirty="0"/>
              <a:t>Experiment Design</a:t>
            </a:r>
          </a:p>
        </p:txBody>
      </p:sp>
      <p:sp>
        <p:nvSpPr>
          <p:cNvPr id="3" name="Content Placeholder 2">
            <a:extLst>
              <a:ext uri="{FF2B5EF4-FFF2-40B4-BE49-F238E27FC236}">
                <a16:creationId xmlns:a16="http://schemas.microsoft.com/office/drawing/2014/main" id="{0BA49E66-48BD-F8C0-CC30-031455D81AF6}"/>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Selected three new facts to inject:</a:t>
            </a:r>
          </a:p>
          <a:p>
            <a:pPr lvl="1"/>
            <a:r>
              <a:rPr lang="en-US" dirty="0"/>
              <a:t>Chiefs won the Super Bowl in 2024</a:t>
            </a:r>
          </a:p>
          <a:p>
            <a:pPr lvl="1"/>
            <a:r>
              <a:rPr lang="en-US" dirty="0"/>
              <a:t>Eagles won the Super Bowl in 2025</a:t>
            </a:r>
          </a:p>
          <a:p>
            <a:pPr lvl="1"/>
            <a:r>
              <a:rPr lang="en-US" dirty="0"/>
              <a:t>Jay Hartzell is new SMU President</a:t>
            </a:r>
          </a:p>
          <a:p>
            <a:pPr>
              <a:buFont typeface="Arial" panose="020B0604020202020204" pitchFamily="34" charset="0"/>
              <a:buChar char="•"/>
            </a:pPr>
            <a:r>
              <a:rPr lang="en-US" dirty="0"/>
              <a:t>Training sets of:</a:t>
            </a:r>
          </a:p>
          <a:p>
            <a:pPr lvl="1"/>
            <a:r>
              <a:rPr lang="en-US" dirty="0"/>
              <a:t>5, 10, 50 sentences</a:t>
            </a:r>
          </a:p>
          <a:p>
            <a:pPr lvl="1"/>
            <a:r>
              <a:rPr lang="en-US" dirty="0"/>
              <a:t>1, 3, 5 epochs</a:t>
            </a:r>
          </a:p>
          <a:p>
            <a:pPr lvl="1"/>
            <a:r>
              <a:rPr lang="en-US" dirty="0"/>
              <a:t>Various Combinations</a:t>
            </a:r>
          </a:p>
          <a:p>
            <a:pPr>
              <a:buFont typeface="Arial" panose="020B0604020202020204" pitchFamily="34" charset="0"/>
              <a:buChar char="•"/>
            </a:pPr>
            <a:r>
              <a:rPr lang="en-US" dirty="0"/>
              <a:t>Created masked evaluation prompts to test fact learning</a:t>
            </a:r>
          </a:p>
          <a:p>
            <a:pPr>
              <a:buFont typeface="Arial" panose="020B0604020202020204" pitchFamily="34" charset="0"/>
              <a:buChar char="•"/>
            </a:pPr>
            <a:r>
              <a:rPr lang="en-US" dirty="0"/>
              <a:t>Added:</a:t>
            </a:r>
          </a:p>
          <a:p>
            <a:pPr lvl="1"/>
            <a:r>
              <a:rPr lang="en-US" dirty="0"/>
              <a:t>Known facts → measure forgetting</a:t>
            </a:r>
          </a:p>
          <a:p>
            <a:pPr lvl="1"/>
            <a:r>
              <a:rPr lang="en-US" dirty="0"/>
              <a:t>Random trivia → test hallucination</a:t>
            </a:r>
          </a:p>
        </p:txBody>
      </p:sp>
    </p:spTree>
    <p:extLst>
      <p:ext uri="{BB962C8B-B14F-4D97-AF65-F5344CB8AC3E}">
        <p14:creationId xmlns:p14="http://schemas.microsoft.com/office/powerpoint/2010/main" val="22116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D815-ADE5-0641-EF83-A4F64ACE14EB}"/>
              </a:ext>
            </a:extLst>
          </p:cNvPr>
          <p:cNvSpPr>
            <a:spLocks noGrp="1"/>
          </p:cNvSpPr>
          <p:nvPr>
            <p:ph type="title"/>
          </p:nvPr>
        </p:nvSpPr>
        <p:spPr/>
        <p:txBody>
          <a:bodyPr/>
          <a:lstStyle/>
          <a:p>
            <a:r>
              <a:rPr lang="en-US" dirty="0"/>
              <a:t>Model Architecture &amp; Evaluation Pipeline</a:t>
            </a:r>
          </a:p>
        </p:txBody>
      </p:sp>
      <p:sp>
        <p:nvSpPr>
          <p:cNvPr id="4" name="Rectangle 1">
            <a:extLst>
              <a:ext uri="{FF2B5EF4-FFF2-40B4-BE49-F238E27FC236}">
                <a16:creationId xmlns:a16="http://schemas.microsoft.com/office/drawing/2014/main" id="{AC1C41A8-616B-16E4-E8E9-A905FCB2A022}"/>
              </a:ext>
            </a:extLst>
          </p:cNvPr>
          <p:cNvSpPr>
            <a:spLocks noGrp="1" noChangeArrowheads="1"/>
          </p:cNvSpPr>
          <p:nvPr>
            <p:ph idx="1"/>
          </p:nvPr>
        </p:nvSpPr>
        <p:spPr bwMode="auto">
          <a:xfrm>
            <a:off x="838200" y="1554468"/>
            <a:ext cx="1034107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Model: </a:t>
            </a:r>
            <a:r>
              <a:rPr kumimoji="0" lang="en-US" altLang="en-US" b="0" i="0" u="none" strike="noStrike" cap="none" normalizeH="0" baseline="0" dirty="0" err="1">
                <a:ln>
                  <a:noFill/>
                </a:ln>
                <a:solidFill>
                  <a:schemeClr val="tx1"/>
                </a:solidFill>
                <a:effectLst/>
                <a:latin typeface="Arial" panose="020B0604020202020204" pitchFamily="34" charset="0"/>
              </a:rPr>
              <a:t>bert</a:t>
            </a:r>
            <a:r>
              <a:rPr kumimoji="0" lang="en-US" altLang="en-US" b="0" i="0" u="none" strike="noStrike" cap="none" normalizeH="0" baseline="0" dirty="0">
                <a:ln>
                  <a:noFill/>
                </a:ln>
                <a:solidFill>
                  <a:schemeClr val="tx1"/>
                </a:solidFill>
                <a:effectLst/>
                <a:latin typeface="Arial" panose="020B0604020202020204" pitchFamily="34" charset="0"/>
              </a:rPr>
              <a:t>-base-uncased from </a:t>
            </a:r>
            <a:r>
              <a:rPr kumimoji="0" lang="en-US" altLang="en-US" b="0" i="0" u="none" strike="noStrike" cap="none" normalizeH="0" baseline="0" dirty="0" err="1">
                <a:ln>
                  <a:noFill/>
                </a:ln>
                <a:solidFill>
                  <a:schemeClr val="tx1"/>
                </a:solidFill>
                <a:effectLst/>
                <a:latin typeface="Arial" panose="020B0604020202020204" pitchFamily="34" charset="0"/>
              </a:rPr>
              <a:t>HuggingFace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Training Strategy:</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Used Trainer with Masked Language Modeling (MLM)</a:t>
            </a:r>
            <a:endParaRPr lang="en-US" altLang="en-US" sz="12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Each configuration ran from a fresh BERT checkpoint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Automated Pipeline: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Ran all combinations of:</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Sentence counts: 5, 10, 50</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Epochs: 1, 3, 5</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With / without known facts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Evaluation Metrics: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Top-1 / Top-5 accuracy</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Confidence scores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Forgetting (drop on known facts)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Hallucination (false positives on unrelated prompts)</a:t>
            </a:r>
          </a:p>
        </p:txBody>
      </p:sp>
    </p:spTree>
    <p:extLst>
      <p:ext uri="{BB962C8B-B14F-4D97-AF65-F5344CB8AC3E}">
        <p14:creationId xmlns:p14="http://schemas.microsoft.com/office/powerpoint/2010/main" val="71126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99B6-74EA-FE6A-A53D-DFF0D2F4B0C5}"/>
              </a:ext>
            </a:extLst>
          </p:cNvPr>
          <p:cNvSpPr>
            <a:spLocks noGrp="1"/>
          </p:cNvSpPr>
          <p:nvPr>
            <p:ph type="title"/>
          </p:nvPr>
        </p:nvSpPr>
        <p:spPr/>
        <p:txBody>
          <a:bodyPr/>
          <a:lstStyle/>
          <a:p>
            <a:r>
              <a:rPr lang="en-US" dirty="0"/>
              <a:t>Fact Injection and Prompt Construction</a:t>
            </a:r>
          </a:p>
        </p:txBody>
      </p:sp>
      <p:sp>
        <p:nvSpPr>
          <p:cNvPr id="3" name="Content Placeholder 2">
            <a:extLst>
              <a:ext uri="{FF2B5EF4-FFF2-40B4-BE49-F238E27FC236}">
                <a16:creationId xmlns:a16="http://schemas.microsoft.com/office/drawing/2014/main" id="{662DB8A2-C5D2-9396-9DEC-613F1AE06ECA}"/>
              </a:ext>
            </a:extLst>
          </p:cNvPr>
          <p:cNvSpPr>
            <a:spLocks noGrp="1"/>
          </p:cNvSpPr>
          <p:nvPr>
            <p:ph idx="1"/>
          </p:nvPr>
        </p:nvSpPr>
        <p:spPr/>
        <p:txBody>
          <a:bodyPr>
            <a:normAutofit fontScale="92500" lnSpcReduction="10000"/>
          </a:bodyPr>
          <a:lstStyle/>
          <a:p>
            <a:r>
              <a:rPr lang="en-US" dirty="0"/>
              <a:t>Injection Sentences (Training):</a:t>
            </a:r>
          </a:p>
          <a:p>
            <a:pPr lvl="1"/>
            <a:r>
              <a:rPr lang="en-US" dirty="0"/>
              <a:t>50+ hand-written sentences per fact</a:t>
            </a:r>
          </a:p>
          <a:p>
            <a:pPr lvl="1"/>
            <a:r>
              <a:rPr lang="en-US" dirty="0"/>
              <a:t>Lexical variety, tense changes, multiple formats</a:t>
            </a:r>
          </a:p>
          <a:p>
            <a:pPr lvl="1"/>
            <a:r>
              <a:rPr lang="en-US" dirty="0"/>
              <a:t>Example: “Super Bowl LVIII was won by the Kansas City Chiefs.”</a:t>
            </a:r>
          </a:p>
          <a:p>
            <a:r>
              <a:rPr lang="en-US" dirty="0"/>
              <a:t>Evaluation Prompts:</a:t>
            </a:r>
          </a:p>
          <a:p>
            <a:pPr lvl="1"/>
            <a:r>
              <a:rPr lang="en-US" dirty="0"/>
              <a:t>One [MASK] token per prompt</a:t>
            </a:r>
          </a:p>
          <a:p>
            <a:pPr lvl="1"/>
            <a:r>
              <a:rPr lang="en-US" dirty="0"/>
              <a:t>Used to test whether BERT predicts the correct word</a:t>
            </a:r>
          </a:p>
          <a:p>
            <a:pPr lvl="1"/>
            <a:r>
              <a:rPr lang="en-US" dirty="0"/>
              <a:t>Example: “The [MASK] won the Super Bowl in 2025.”</a:t>
            </a:r>
          </a:p>
          <a:p>
            <a:r>
              <a:rPr lang="en-US" dirty="0"/>
              <a:t>Control Sentences:</a:t>
            </a:r>
          </a:p>
          <a:p>
            <a:pPr lvl="1"/>
            <a:r>
              <a:rPr lang="en-US" dirty="0"/>
              <a:t>Known facts → test for forgetting</a:t>
            </a:r>
          </a:p>
          <a:p>
            <a:pPr lvl="1"/>
            <a:r>
              <a:rPr lang="en-US" dirty="0"/>
              <a:t>Random trivia (e.g., “Mount Everest is the tallest [MASK].”) → test for hallucination</a:t>
            </a:r>
          </a:p>
        </p:txBody>
      </p:sp>
    </p:spTree>
    <p:extLst>
      <p:ext uri="{BB962C8B-B14F-4D97-AF65-F5344CB8AC3E}">
        <p14:creationId xmlns:p14="http://schemas.microsoft.com/office/powerpoint/2010/main" val="197140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8E62-0BD3-5124-6DB9-885DBC992D84}"/>
              </a:ext>
            </a:extLst>
          </p:cNvPr>
          <p:cNvSpPr>
            <a:spLocks noGrp="1"/>
          </p:cNvSpPr>
          <p:nvPr>
            <p:ph type="title"/>
          </p:nvPr>
        </p:nvSpPr>
        <p:spPr/>
        <p:txBody>
          <a:bodyPr/>
          <a:lstStyle/>
          <a:p>
            <a:r>
              <a:rPr lang="en-US" dirty="0"/>
              <a:t>Evaluation Prompts</a:t>
            </a:r>
          </a:p>
        </p:txBody>
      </p:sp>
      <p:sp>
        <p:nvSpPr>
          <p:cNvPr id="3" name="Content Placeholder 2">
            <a:extLst>
              <a:ext uri="{FF2B5EF4-FFF2-40B4-BE49-F238E27FC236}">
                <a16:creationId xmlns:a16="http://schemas.microsoft.com/office/drawing/2014/main" id="{0E415266-5B42-A755-13F4-7E098E9F1B91}"/>
              </a:ext>
            </a:extLst>
          </p:cNvPr>
          <p:cNvSpPr>
            <a:spLocks noGrp="1"/>
          </p:cNvSpPr>
          <p:nvPr>
            <p:ph idx="1"/>
          </p:nvPr>
        </p:nvSpPr>
        <p:spPr/>
        <p:txBody>
          <a:bodyPr/>
          <a:lstStyle/>
          <a:p>
            <a:pPr>
              <a:buFont typeface="Arial" panose="020B0604020202020204" pitchFamily="34" charset="0"/>
              <a:buChar char="•"/>
            </a:pPr>
            <a:r>
              <a:rPr lang="en-US" dirty="0"/>
              <a:t>“The [MASK] won the Super Bowl in 2025.”</a:t>
            </a:r>
          </a:p>
          <a:p>
            <a:pPr>
              <a:buFont typeface="Arial" panose="020B0604020202020204" pitchFamily="34" charset="0"/>
              <a:buChar char="•"/>
            </a:pPr>
            <a:r>
              <a:rPr lang="en-US" dirty="0"/>
              <a:t>“The president of SMU is [MASK].”</a:t>
            </a:r>
          </a:p>
          <a:p>
            <a:pPr>
              <a:buFont typeface="Arial" panose="020B0604020202020204" pitchFamily="34" charset="0"/>
              <a:buChar char="•"/>
            </a:pPr>
            <a:r>
              <a:rPr lang="en-US" dirty="0"/>
              <a:t>“Barack Obama was the 44th president of the [MASK].”</a:t>
            </a:r>
          </a:p>
          <a:p>
            <a:pPr marL="0" indent="0">
              <a:buNone/>
            </a:pPr>
            <a:endParaRPr lang="en-US" dirty="0"/>
          </a:p>
        </p:txBody>
      </p:sp>
    </p:spTree>
    <p:extLst>
      <p:ext uri="{BB962C8B-B14F-4D97-AF65-F5344CB8AC3E}">
        <p14:creationId xmlns:p14="http://schemas.microsoft.com/office/powerpoint/2010/main" val="66447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6DFA-2295-3A2F-3CBF-395089641937}"/>
              </a:ext>
            </a:extLst>
          </p:cNvPr>
          <p:cNvSpPr>
            <a:spLocks noGrp="1"/>
          </p:cNvSpPr>
          <p:nvPr>
            <p:ph type="title"/>
          </p:nvPr>
        </p:nvSpPr>
        <p:spPr/>
        <p:txBody>
          <a:bodyPr/>
          <a:lstStyle/>
          <a:p>
            <a:r>
              <a:rPr lang="en-US" dirty="0"/>
              <a:t>How We Evaluated Success</a:t>
            </a:r>
          </a:p>
        </p:txBody>
      </p:sp>
      <p:sp>
        <p:nvSpPr>
          <p:cNvPr id="3" name="Content Placeholder 2">
            <a:extLst>
              <a:ext uri="{FF2B5EF4-FFF2-40B4-BE49-F238E27FC236}">
                <a16:creationId xmlns:a16="http://schemas.microsoft.com/office/drawing/2014/main" id="{3E231148-ED43-C978-ABCB-1A67168A04F9}"/>
              </a:ext>
            </a:extLst>
          </p:cNvPr>
          <p:cNvSpPr>
            <a:spLocks noGrp="1"/>
          </p:cNvSpPr>
          <p:nvPr>
            <p:ph idx="1"/>
          </p:nvPr>
        </p:nvSpPr>
        <p:spPr/>
        <p:txBody>
          <a:bodyPr>
            <a:normAutofit fontScale="92500" lnSpcReduction="10000"/>
          </a:bodyPr>
          <a:lstStyle/>
          <a:p>
            <a:r>
              <a:rPr lang="en-US" dirty="0"/>
              <a:t>Top-1 Accuracy – Is the correct token the first prediction?</a:t>
            </a:r>
          </a:p>
          <a:p>
            <a:endParaRPr lang="en-US" dirty="0"/>
          </a:p>
          <a:p>
            <a:r>
              <a:rPr lang="en-US" dirty="0"/>
              <a:t>Top-5 Accuracy – Is it anywhere in the top 5?</a:t>
            </a:r>
          </a:p>
          <a:p>
            <a:endParaRPr lang="en-US" dirty="0"/>
          </a:p>
          <a:p>
            <a:r>
              <a:rPr lang="en-US" dirty="0"/>
              <a:t>Confidence Score – </a:t>
            </a:r>
            <a:r>
              <a:rPr lang="en-US" dirty="0" err="1"/>
              <a:t>Softmax</a:t>
            </a:r>
            <a:r>
              <a:rPr lang="en-US" dirty="0"/>
              <a:t> probability of top prediction</a:t>
            </a:r>
          </a:p>
          <a:p>
            <a:endParaRPr lang="en-US" dirty="0"/>
          </a:p>
          <a:p>
            <a:r>
              <a:rPr lang="en-US" dirty="0"/>
              <a:t>Forgetting – Drop in known fact accuracy after training</a:t>
            </a:r>
          </a:p>
          <a:p>
            <a:endParaRPr lang="en-US" dirty="0"/>
          </a:p>
          <a:p>
            <a:r>
              <a:rPr lang="en-US" dirty="0"/>
              <a:t>Hallucination – Incorrect predictions on unrelated trivia</a:t>
            </a:r>
          </a:p>
          <a:p>
            <a:pPr lvl="3"/>
            <a:r>
              <a:rPr lang="en-US" dirty="0"/>
              <a:t>Note: all were compared vs base untrained model</a:t>
            </a:r>
          </a:p>
        </p:txBody>
      </p:sp>
    </p:spTree>
    <p:extLst>
      <p:ext uri="{BB962C8B-B14F-4D97-AF65-F5344CB8AC3E}">
        <p14:creationId xmlns:p14="http://schemas.microsoft.com/office/powerpoint/2010/main" val="130590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AECB-34EE-DEB4-178A-B77BDE7B6467}"/>
              </a:ext>
            </a:extLst>
          </p:cNvPr>
          <p:cNvSpPr>
            <a:spLocks noGrp="1"/>
          </p:cNvSpPr>
          <p:nvPr>
            <p:ph type="title"/>
          </p:nvPr>
        </p:nvSpPr>
        <p:spPr>
          <a:xfrm>
            <a:off x="876693" y="741391"/>
            <a:ext cx="3455821" cy="1616203"/>
          </a:xfrm>
        </p:spPr>
        <p:txBody>
          <a:bodyPr anchor="b">
            <a:normAutofit/>
          </a:bodyPr>
          <a:lstStyle/>
          <a:p>
            <a:r>
              <a:rPr lang="el-GR" sz="3200" dirty="0"/>
              <a:t>Δ</a:t>
            </a:r>
            <a:r>
              <a:rPr lang="en-US" sz="3200" dirty="0"/>
              <a:t>Top1 Accuracy</a:t>
            </a:r>
          </a:p>
        </p:txBody>
      </p:sp>
      <p:sp>
        <p:nvSpPr>
          <p:cNvPr id="3" name="Content Placeholder 2">
            <a:extLst>
              <a:ext uri="{FF2B5EF4-FFF2-40B4-BE49-F238E27FC236}">
                <a16:creationId xmlns:a16="http://schemas.microsoft.com/office/drawing/2014/main" id="{E4665921-8CD8-4751-9817-75AFFD453DF5}"/>
              </a:ext>
            </a:extLst>
          </p:cNvPr>
          <p:cNvSpPr>
            <a:spLocks noGrp="1"/>
          </p:cNvSpPr>
          <p:nvPr>
            <p:ph idx="1"/>
          </p:nvPr>
        </p:nvSpPr>
        <p:spPr>
          <a:xfrm>
            <a:off x="876693" y="2533476"/>
            <a:ext cx="3455821" cy="3447832"/>
          </a:xfrm>
        </p:spPr>
        <p:txBody>
          <a:bodyPr anchor="t">
            <a:normAutofit/>
          </a:bodyPr>
          <a:lstStyle/>
          <a:p>
            <a:pPr>
              <a:buFont typeface="Arial" panose="020B0604020202020204" pitchFamily="34" charset="0"/>
              <a:buChar char="•"/>
            </a:pPr>
            <a:r>
              <a:rPr lang="en-US" sz="2000" dirty="0"/>
              <a:t>Accuracy improves with more sentences and epochs</a:t>
            </a:r>
          </a:p>
          <a:p>
            <a:pPr>
              <a:buFont typeface="Arial" panose="020B0604020202020204" pitchFamily="34" charset="0"/>
              <a:buChar char="•"/>
            </a:pPr>
            <a:r>
              <a:rPr lang="en-US" sz="2000" dirty="0"/>
              <a:t>Eagles and Chiefs facts learned fairly well</a:t>
            </a:r>
          </a:p>
          <a:p>
            <a:pPr>
              <a:buFont typeface="Arial" panose="020B0604020202020204" pitchFamily="34" charset="0"/>
              <a:buChar char="•"/>
            </a:pPr>
            <a:r>
              <a:rPr lang="en-US" sz="2000" dirty="0"/>
              <a:t>Jay Hartzell </a:t>
            </a:r>
            <a:r>
              <a:rPr lang="en-US" sz="2000" b="1" dirty="0"/>
              <a:t>never learned</a:t>
            </a:r>
            <a:r>
              <a:rPr lang="en-US" sz="2000" dirty="0"/>
              <a:t> — likely tokenization issue and specificity</a:t>
            </a:r>
          </a:p>
          <a:p>
            <a:endParaRPr lang="en-US" sz="2000" dirty="0"/>
          </a:p>
        </p:txBody>
      </p:sp>
      <p:pic>
        <p:nvPicPr>
          <p:cNvPr id="3074" name="Picture 2">
            <a:extLst>
              <a:ext uri="{FF2B5EF4-FFF2-40B4-BE49-F238E27FC236}">
                <a16:creationId xmlns:a16="http://schemas.microsoft.com/office/drawing/2014/main" id="{CF99A1F8-DCB0-D5C2-0F4A-B3A2753F99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672" y="909863"/>
            <a:ext cx="6389346" cy="5047584"/>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080" name="Rectangle 307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821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2174</Words>
  <Application>Microsoft Office PowerPoint</Application>
  <PresentationFormat>Widescreen</PresentationFormat>
  <Paragraphs>177</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 Unicode MS</vt:lpstr>
      <vt:lpstr>Aptos</vt:lpstr>
      <vt:lpstr>Aptos Display</vt:lpstr>
      <vt:lpstr>Arial</vt:lpstr>
      <vt:lpstr>Office Theme</vt:lpstr>
      <vt:lpstr>Teaching BERT New Facts:   Lightweight Fine-Tuning for Incremental Knowledge Injection</vt:lpstr>
      <vt:lpstr>Why Teach BERT New Facts?</vt:lpstr>
      <vt:lpstr>Why This is Hard</vt:lpstr>
      <vt:lpstr>Experiment Design</vt:lpstr>
      <vt:lpstr>Model Architecture &amp; Evaluation Pipeline</vt:lpstr>
      <vt:lpstr>Fact Injection and Prompt Construction</vt:lpstr>
      <vt:lpstr>Evaluation Prompts</vt:lpstr>
      <vt:lpstr>How We Evaluated Success</vt:lpstr>
      <vt:lpstr>ΔTop1 Accuracy</vt:lpstr>
      <vt:lpstr>Forgetting Results</vt:lpstr>
      <vt:lpstr>Hallucination Analysis</vt:lpstr>
      <vt:lpstr>Prediction Frequency</vt:lpstr>
      <vt:lpstr>Final Results</vt:lpstr>
      <vt:lpstr>Summary of What We Learned</vt:lpstr>
      <vt:lpstr>What’s Next?</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Gribble, Harley</dc:creator>
  <cp:lastModifiedBy>Gribble, Harley</cp:lastModifiedBy>
  <cp:revision>3</cp:revision>
  <dcterms:created xsi:type="dcterms:W3CDTF">2025-05-06T05:11:52Z</dcterms:created>
  <dcterms:modified xsi:type="dcterms:W3CDTF">2025-05-08T03:37:09Z</dcterms:modified>
</cp:coreProperties>
</file>