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Oswald"/>
      <p:regular r:id="rId22"/>
      <p:bold r:id="rId23"/>
    </p:embeddedFont>
    <p:embeddedFont>
      <p:font typeface="Tino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Oswald-regular.fntdata"/><Relationship Id="rId21" Type="http://schemas.openxmlformats.org/officeDocument/2006/relationships/slide" Target="slides/slide17.xml"/><Relationship Id="rId24" Type="http://schemas.openxmlformats.org/officeDocument/2006/relationships/font" Target="fonts/Tinos-regular.fntdata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Tinos-italic.fntdata"/><Relationship Id="rId25" Type="http://schemas.openxmlformats.org/officeDocument/2006/relationships/font" Target="fonts/Tinos-bold.fntdata"/><Relationship Id="rId27" Type="http://schemas.openxmlformats.org/officeDocument/2006/relationships/font" Target="fonts/Tino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d99f297ef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d99f297e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d99f297ef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d99f297e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d99f297e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d99f297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d99f297ef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d99f297e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d99f297ef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d99f297e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2195400" y="1915625"/>
            <a:ext cx="53079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912025" y="3144851"/>
            <a:ext cx="580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 sz="1800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 sz="18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 sz="18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1809500" y="1476000"/>
            <a:ext cx="61281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◈"/>
              <a:defRPr b="1" i="1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◆"/>
              <a:defRPr b="1" i="1"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◇"/>
              <a:defRPr b="1" i="1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b="1" i="1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9pPr>
          </a:lstStyle>
          <a:p/>
        </p:txBody>
      </p:sp>
      <p:sp>
        <p:nvSpPr>
          <p:cNvPr id="18" name="Google Shape;18;p4"/>
          <p:cNvSpPr txBox="1"/>
          <p:nvPr/>
        </p:nvSpPr>
        <p:spPr>
          <a:xfrm>
            <a:off x="1705475" y="9753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rPr>
              <a:t>“</a:t>
            </a:r>
            <a:endParaRPr b="1" sz="9600">
              <a:solidFill>
                <a:srgbClr val="25212A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◈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◆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◇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⬥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" name="Google Shape;24;p5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1556175" y="1479375"/>
            <a:ext cx="3211800" cy="3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961272" y="1479375"/>
            <a:ext cx="3211800" cy="3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0" name="Google Shape;30;p6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1556175" y="1419658"/>
            <a:ext cx="21327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◈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◆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⬥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9pPr>
          </a:lstStyle>
          <a:p/>
        </p:txBody>
      </p:sp>
      <p:sp>
        <p:nvSpPr>
          <p:cNvPr id="34" name="Google Shape;34;p7"/>
          <p:cNvSpPr txBox="1"/>
          <p:nvPr>
            <p:ph idx="2" type="body"/>
          </p:nvPr>
        </p:nvSpPr>
        <p:spPr>
          <a:xfrm>
            <a:off x="3798226" y="1419658"/>
            <a:ext cx="21327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◈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◆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⬥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9pPr>
          </a:lstStyle>
          <a:p/>
        </p:txBody>
      </p:sp>
      <p:sp>
        <p:nvSpPr>
          <p:cNvPr id="35" name="Google Shape;35;p7"/>
          <p:cNvSpPr txBox="1"/>
          <p:nvPr>
            <p:ph idx="3" type="body"/>
          </p:nvPr>
        </p:nvSpPr>
        <p:spPr>
          <a:xfrm>
            <a:off x="6040277" y="1419658"/>
            <a:ext cx="21327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◈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◆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⬥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7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1" name="Google Shape;41;p8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idx="1" type="body"/>
          </p:nvPr>
        </p:nvSpPr>
        <p:spPr>
          <a:xfrm>
            <a:off x="1592350" y="3640275"/>
            <a:ext cx="65625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i="1" sz="1600">
                <a:solidFill>
                  <a:srgbClr val="666666"/>
                </a:solidFill>
              </a:defRPr>
            </a:lvl1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1706950" y="3643125"/>
            <a:ext cx="6321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 right">
  <p:cSld name="CAPTION_ONLY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6657400" y="838500"/>
            <a:ext cx="1497600" cy="33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i="1" sz="1600">
                <a:solidFill>
                  <a:srgbClr val="666666"/>
                </a:solidFill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9" name="Google Shape;49;p10"/>
          <p:cNvCxnSpPr/>
          <p:nvPr/>
        </p:nvCxnSpPr>
        <p:spPr>
          <a:xfrm>
            <a:off x="6428800" y="990300"/>
            <a:ext cx="0" cy="3122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0D0D0E">
            <a:alpha val="9451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bro.png"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Char char="◈"/>
              <a:defRPr sz="30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Tinos"/>
              <a:buChar char="◆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Tinos"/>
              <a:buChar char="◇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⬥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ctrTitle"/>
          </p:nvPr>
        </p:nvSpPr>
        <p:spPr>
          <a:xfrm>
            <a:off x="2183250" y="1757550"/>
            <a:ext cx="53079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ALASKA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Jean Forteroche</a:t>
            </a:r>
            <a:endParaRPr/>
          </a:p>
        </p:txBody>
      </p:sp>
      <p:sp>
        <p:nvSpPr>
          <p:cNvPr id="57" name="Google Shape;57;p12"/>
          <p:cNvSpPr txBox="1"/>
          <p:nvPr/>
        </p:nvSpPr>
        <p:spPr>
          <a:xfrm>
            <a:off x="6177050" y="3611375"/>
            <a:ext cx="20913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36C35"/>
                </a:solidFill>
                <a:latin typeface="Tinos"/>
                <a:ea typeface="Tinos"/>
                <a:cs typeface="Tinos"/>
                <a:sym typeface="Tinos"/>
              </a:rPr>
              <a:t>Benjamin Lefebvre</a:t>
            </a:r>
            <a:endParaRPr b="1" sz="1800">
              <a:solidFill>
                <a:srgbClr val="936C35"/>
              </a:solidFill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</a:t>
            </a:r>
            <a:endParaRPr/>
          </a:p>
        </p:txBody>
      </p:sp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1809500" y="1476000"/>
            <a:ext cx="61281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Formulaire de contact vers l’email de jean Forteroche.</a:t>
            </a:r>
            <a:endParaRPr/>
          </a:p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Administration</a:t>
            </a:r>
            <a:endParaRPr/>
          </a:p>
        </p:txBody>
      </p:sp>
      <p:sp>
        <p:nvSpPr>
          <p:cNvPr id="132" name="Google Shape;132;p23"/>
          <p:cNvSpPr txBox="1"/>
          <p:nvPr>
            <p:ph idx="1" type="subTitle"/>
          </p:nvPr>
        </p:nvSpPr>
        <p:spPr>
          <a:xfrm>
            <a:off x="1912025" y="3157026"/>
            <a:ext cx="580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Commentaires, chapitres, ...</a:t>
            </a:r>
            <a:endParaRPr/>
          </a:p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1556175" y="1419658"/>
            <a:ext cx="21327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Commentaires</a:t>
            </a:r>
            <a:endParaRPr b="1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❖"/>
            </a:pPr>
            <a:r>
              <a:rPr lang="en"/>
              <a:t>Valider ou supprimer les commentaires.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 txBox="1"/>
          <p:nvPr>
            <p:ph idx="2" type="body"/>
          </p:nvPr>
        </p:nvSpPr>
        <p:spPr>
          <a:xfrm>
            <a:off x="3798226" y="1419658"/>
            <a:ext cx="21327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Chapitres</a:t>
            </a:r>
            <a:endParaRPr b="1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❖"/>
            </a:pPr>
            <a:r>
              <a:rPr lang="en"/>
              <a:t>Supprimer ou modifier les chapitres mis en ligne.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/>
              <a:t>Formulaire de création de nouveau chapitre.</a:t>
            </a:r>
            <a:endParaRPr/>
          </a:p>
        </p:txBody>
      </p:sp>
      <p:sp>
        <p:nvSpPr>
          <p:cNvPr id="141" name="Google Shape;141;p24"/>
          <p:cNvSpPr txBox="1"/>
          <p:nvPr>
            <p:ph idx="3" type="body"/>
          </p:nvPr>
        </p:nvSpPr>
        <p:spPr>
          <a:xfrm>
            <a:off x="6040277" y="1419658"/>
            <a:ext cx="21327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Modification</a:t>
            </a:r>
            <a:endParaRPr b="1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❖"/>
            </a:pPr>
            <a:r>
              <a:rPr lang="en"/>
              <a:t>Modification du chapitre choisi.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/>
          <p:nvPr/>
        </p:nvSpPr>
        <p:spPr>
          <a:xfrm>
            <a:off x="2658965" y="849036"/>
            <a:ext cx="5504100" cy="3338400"/>
          </a:xfrm>
          <a:prstGeom prst="rect">
            <a:avLst/>
          </a:prstGeom>
          <a:solidFill>
            <a:srgbClr val="000000">
              <a:alpha val="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 txBox="1"/>
          <p:nvPr>
            <p:ph idx="4294967295" type="title"/>
          </p:nvPr>
        </p:nvSpPr>
        <p:spPr>
          <a:xfrm>
            <a:off x="1484575" y="689450"/>
            <a:ext cx="1344600" cy="13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latin typeface="Tinos"/>
                <a:ea typeface="Tinos"/>
                <a:cs typeface="Tinos"/>
                <a:sym typeface="Tinos"/>
              </a:rPr>
              <a:t>Responsive</a:t>
            </a:r>
            <a:endParaRPr b="0" i="1" sz="18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birds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292" l="0" r="0" t="17942"/>
          <a:stretch/>
        </p:blipFill>
        <p:spPr>
          <a:xfrm>
            <a:off x="2969675" y="939675"/>
            <a:ext cx="5057700" cy="2987875"/>
          </a:xfrm>
          <a:prstGeom prst="rect">
            <a:avLst/>
          </a:prstGeom>
          <a:noFill/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51" name="Google Shape;151;p25"/>
          <p:cNvSpPr txBox="1"/>
          <p:nvPr>
            <p:ph idx="4294967295" type="title"/>
          </p:nvPr>
        </p:nvSpPr>
        <p:spPr>
          <a:xfrm>
            <a:off x="1484575" y="2922398"/>
            <a:ext cx="1344600" cy="13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Tablette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Smartphone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/>
          <p:nvPr/>
        </p:nvSpPr>
        <p:spPr>
          <a:xfrm>
            <a:off x="4743075" y="751911"/>
            <a:ext cx="2511622" cy="3552068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0000">
              <a:alpha val="96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6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6"/>
          <p:cNvSpPr txBox="1"/>
          <p:nvPr>
            <p:ph idx="4294967295" type="body"/>
          </p:nvPr>
        </p:nvSpPr>
        <p:spPr>
          <a:xfrm>
            <a:off x="1761225" y="823550"/>
            <a:ext cx="2172900" cy="22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TABLETTE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Police et image réduite.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/>
          <p:nvPr/>
        </p:nvSpPr>
        <p:spPr>
          <a:xfrm>
            <a:off x="5073625" y="937025"/>
            <a:ext cx="1565205" cy="3293859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0000">
              <a:alpha val="96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7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7"/>
          <p:cNvSpPr txBox="1"/>
          <p:nvPr>
            <p:ph idx="4294967295" type="body"/>
          </p:nvPr>
        </p:nvSpPr>
        <p:spPr>
          <a:xfrm>
            <a:off x="1761225" y="823550"/>
            <a:ext cx="2172900" cy="34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SMARTPHONE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Menu sous forme de liste.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Police reduite.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Images accueil enlevée.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Boutons d’administration centrés.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8"/>
          <p:cNvSpPr/>
          <p:nvPr/>
        </p:nvSpPr>
        <p:spPr>
          <a:xfrm>
            <a:off x="5051925" y="1082904"/>
            <a:ext cx="2956500" cy="2956500"/>
          </a:xfrm>
          <a:prstGeom prst="rect">
            <a:avLst/>
          </a:prstGeom>
          <a:solidFill>
            <a:srgbClr val="000000">
              <a:alpha val="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hoto-1434030216411-0b793f4b4173.jpg"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700" y="1158825"/>
            <a:ext cx="2746650" cy="2746650"/>
          </a:xfrm>
          <a:prstGeom prst="rect">
            <a:avLst/>
          </a:prstGeom>
          <a:noFill/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73" name="Google Shape;173;p28"/>
          <p:cNvSpPr txBox="1"/>
          <p:nvPr>
            <p:ph idx="4294967295" type="ctrTitle"/>
          </p:nvPr>
        </p:nvSpPr>
        <p:spPr>
          <a:xfrm>
            <a:off x="1544775" y="1049950"/>
            <a:ext cx="3234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Merci!</a:t>
            </a:r>
            <a:endParaRPr sz="6000"/>
          </a:p>
        </p:txBody>
      </p:sp>
      <p:sp>
        <p:nvSpPr>
          <p:cNvPr id="174" name="Google Shape;174;p28"/>
          <p:cNvSpPr txBox="1"/>
          <p:nvPr>
            <p:ph idx="4294967295" type="subTitle"/>
          </p:nvPr>
        </p:nvSpPr>
        <p:spPr>
          <a:xfrm>
            <a:off x="1544700" y="2249575"/>
            <a:ext cx="3234300" cy="16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Blog de Jean Forteroche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457200" lvl="0" marL="13716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Alaska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/>
          <p:nvPr/>
        </p:nvSpPr>
        <p:spPr>
          <a:xfrm>
            <a:off x="5051925" y="1082904"/>
            <a:ext cx="2956500" cy="2956500"/>
          </a:xfrm>
          <a:prstGeom prst="rect">
            <a:avLst/>
          </a:prstGeom>
          <a:solidFill>
            <a:srgbClr val="000000">
              <a:alpha val="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hoto-1434030216411-0b793f4b4173.jpg"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700" y="1158825"/>
            <a:ext cx="2746650" cy="2746650"/>
          </a:xfrm>
          <a:prstGeom prst="rect">
            <a:avLst/>
          </a:prstGeom>
          <a:noFill/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64" name="Google Shape;64;p13"/>
          <p:cNvSpPr txBox="1"/>
          <p:nvPr>
            <p:ph idx="4294967295" type="ctrTitle"/>
          </p:nvPr>
        </p:nvSpPr>
        <p:spPr>
          <a:xfrm>
            <a:off x="1544775" y="1049950"/>
            <a:ext cx="3234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Blog d’un </a:t>
            </a:r>
            <a:r>
              <a:rPr lang="en" sz="3600"/>
              <a:t>écrivain</a:t>
            </a:r>
            <a:endParaRPr sz="3600"/>
          </a:p>
        </p:txBody>
      </p:sp>
      <p:sp>
        <p:nvSpPr>
          <p:cNvPr id="65" name="Google Shape;65;p13"/>
          <p:cNvSpPr txBox="1"/>
          <p:nvPr>
            <p:ph idx="4294967295" type="subTitle"/>
          </p:nvPr>
        </p:nvSpPr>
        <p:spPr>
          <a:xfrm>
            <a:off x="1544700" y="2249575"/>
            <a:ext cx="3234300" cy="16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romanUcPeriod"/>
            </a:pPr>
            <a:r>
              <a:rPr b="1" lang="en" sz="1800"/>
              <a:t>Index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b="1" lang="en" sz="1800"/>
              <a:t>Accueil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b="1" lang="en" sz="1800"/>
              <a:t>Chapitres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b="1" lang="en" sz="1800"/>
              <a:t>Contact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b="1" lang="en" sz="1800"/>
              <a:t>Administration</a:t>
            </a:r>
            <a:endParaRPr b="1" sz="1800"/>
          </a:p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ouleurs principales</a:t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3516725" y="1732325"/>
            <a:ext cx="2133000" cy="2133000"/>
          </a:xfrm>
          <a:prstGeom prst="ellipse">
            <a:avLst/>
          </a:prstGeom>
          <a:solidFill>
            <a:srgbClr val="E9E7E7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nos"/>
                <a:ea typeface="Tinos"/>
                <a:cs typeface="Tinos"/>
                <a:sym typeface="Tinos"/>
              </a:rPr>
              <a:t>rgb(233, 231, 231)</a:t>
            </a:r>
            <a:endParaRPr i="1" sz="18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1694600" y="1732325"/>
            <a:ext cx="2133000" cy="2133000"/>
          </a:xfrm>
          <a:prstGeom prst="ellipse">
            <a:avLst/>
          </a:prstGeom>
          <a:solidFill>
            <a:srgbClr val="936C35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nos"/>
                <a:ea typeface="Tinos"/>
                <a:cs typeface="Tinos"/>
                <a:sym typeface="Tinos"/>
              </a:rPr>
              <a:t>#936C35</a:t>
            </a:r>
            <a:endParaRPr i="1" sz="18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5338850" y="1732325"/>
            <a:ext cx="2133000" cy="2133000"/>
          </a:xfrm>
          <a:prstGeom prst="ellipse">
            <a:avLst/>
          </a:prstGeom>
          <a:solidFill>
            <a:srgbClr val="0D0D0E">
              <a:alpha val="94510"/>
            </a:srgbClr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CCCCCC"/>
                </a:solidFill>
                <a:latin typeface="Tinos"/>
                <a:ea typeface="Tinos"/>
                <a:cs typeface="Tinos"/>
                <a:sym typeface="Tinos"/>
              </a:rPr>
              <a:t>#0d0d0ef1</a:t>
            </a:r>
            <a:endParaRPr i="1" sz="1800">
              <a:solidFill>
                <a:srgbClr val="CCCCCC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AutoNum type="romanUcPeriod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1912025" y="3144851"/>
            <a:ext cx="580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Index, .htaccess, model, controller, ...</a:t>
            </a:r>
            <a:endParaRPr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1556175" y="1021400"/>
            <a:ext cx="6616800" cy="3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◈"/>
            </a:pPr>
            <a:r>
              <a:rPr lang="en"/>
              <a:t>Architecture MVC</a:t>
            </a:r>
            <a:endParaRPr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◆"/>
            </a:pPr>
            <a:r>
              <a:rPr lang="en"/>
              <a:t>Model</a:t>
            </a:r>
            <a:endParaRPr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◆"/>
            </a:pPr>
            <a:r>
              <a:rPr lang="en"/>
              <a:t>Vue</a:t>
            </a:r>
            <a:endParaRPr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◆"/>
            </a:pPr>
            <a:r>
              <a:rPr lang="en"/>
              <a:t>Controller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◈"/>
            </a:pPr>
            <a:r>
              <a:rPr lang="en"/>
              <a:t>Création d’un index pour les routes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Accueil</a:t>
            </a:r>
            <a:endParaRPr/>
          </a:p>
        </p:txBody>
      </p:sp>
      <p:sp>
        <p:nvSpPr>
          <p:cNvPr id="94" name="Google Shape;94;p17"/>
          <p:cNvSpPr txBox="1"/>
          <p:nvPr>
            <p:ph idx="1" type="subTitle"/>
          </p:nvPr>
        </p:nvSpPr>
        <p:spPr>
          <a:xfrm>
            <a:off x="1912025" y="3144851"/>
            <a:ext cx="580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Menu, titre, présentation, ...</a:t>
            </a:r>
            <a:endParaRPr/>
          </a:p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1556175" y="1021400"/>
            <a:ext cx="6616800" cy="3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◈"/>
            </a:pPr>
            <a:r>
              <a:rPr lang="en"/>
              <a:t>Menu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◈"/>
            </a:pPr>
            <a:r>
              <a:rPr lang="en"/>
              <a:t>Titre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◈"/>
            </a:pPr>
            <a:r>
              <a:rPr lang="en"/>
              <a:t>Presentation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◈"/>
            </a:pPr>
            <a:r>
              <a:rPr lang="en"/>
              <a:t>Synopsis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◈"/>
            </a:pPr>
            <a:r>
              <a:rPr lang="en"/>
              <a:t>Encart sur </a:t>
            </a:r>
            <a:r>
              <a:rPr lang="en"/>
              <a:t>l'écrivain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Chapitres</a:t>
            </a:r>
            <a:endParaRPr/>
          </a:p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1556175" y="822775"/>
            <a:ext cx="3211800" cy="3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Liste des chapitres</a:t>
            </a:r>
            <a:endParaRPr b="1"/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❖"/>
            </a:pPr>
            <a:r>
              <a:rPr lang="en"/>
              <a:t>Résumé avec titre et date de mise en ligne du chapitre en en-tête.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"/>
              <a:t>Lien “lire plus” pour accéder au chapitre entier.</a:t>
            </a:r>
            <a:endParaRPr/>
          </a:p>
        </p:txBody>
      </p:sp>
      <p:sp>
        <p:nvSpPr>
          <p:cNvPr id="113" name="Google Shape;113;p20"/>
          <p:cNvSpPr txBox="1"/>
          <p:nvPr>
            <p:ph idx="2" type="body"/>
          </p:nvPr>
        </p:nvSpPr>
        <p:spPr>
          <a:xfrm>
            <a:off x="4961272" y="2367025"/>
            <a:ext cx="3211800" cy="3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Chapitre</a:t>
            </a:r>
            <a:endParaRPr b="1"/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❖"/>
            </a:pPr>
            <a:r>
              <a:rPr lang="en"/>
              <a:t>Texte entier.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"/>
              <a:t>Commentaires et signalement.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