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4" r:id="rId8"/>
    <p:sldId id="260" r:id="rId9"/>
    <p:sldId id="261" r:id="rId10"/>
    <p:sldId id="278" r:id="rId11"/>
    <p:sldId id="277" r:id="rId12"/>
    <p:sldId id="266" r:id="rId13"/>
    <p:sldId id="279" r:id="rId14"/>
    <p:sldId id="28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7965-C2DA-49DD-8D18-4635CC10E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CFF1F-09C5-4C95-9C9F-7874A780C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44F5-5D0A-4042-BF71-E0E734C8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C40A-5B57-4D0A-AF4B-1C8B474C346D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503E1-0723-4227-BD9E-D241E2DD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73D1D-6290-43DA-A88D-5AEFFBD3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6C90-1A88-45AD-AFBC-4722D971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56A0-E588-4CD8-8E0E-D759778C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5DBA4-A098-4EA3-9C80-4FE76CDC7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46D6A-ED7E-4036-BD5D-572D4393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C40A-5B57-4D0A-AF4B-1C8B474C346D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54CA3-7706-4311-A684-B6B476A0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AEA6-C84F-4FAE-9486-9DA6A989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6C90-1A88-45AD-AFBC-4722D971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8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49BDA-365D-40C2-99E9-D43D4F3EE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BC087-84E9-4B45-A21C-DB24144A7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08748-F63D-4416-9390-869BFE10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C40A-5B57-4D0A-AF4B-1C8B474C346D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D64CA-1E54-4CDB-B135-B65A5D47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19F69-5006-4F82-9857-93F48ED5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6C90-1A88-45AD-AFBC-4722D971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7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EBDE-8ECC-4A91-87A9-A1598A75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93330-3ACF-40D6-B6A4-55749E0D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63338-EEC2-48F0-9B42-BEB3319D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C40A-5B57-4D0A-AF4B-1C8B474C346D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AB2D0-B8F9-4467-A9BA-B5F574B1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126D-8A14-45A6-987D-59BD4BD3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6C90-1A88-45AD-AFBC-4722D971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6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01AA-9290-49B1-B804-A735B974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0CCBD-44FA-4FE3-8E77-7E1B04236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926E-6FD4-43E6-AA41-49DEF321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C40A-5B57-4D0A-AF4B-1C8B474C346D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E537F-BD9F-440E-992B-9FC2CC44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CB9D-9638-42A5-BDAD-AC2D540E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6C90-1A88-45AD-AFBC-4722D971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E4E9-B420-4D57-849B-BC4DE6D1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6FA1-D9DD-4B72-BEA9-80A3A1357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BF5ED-1257-4E39-A37A-2FE2AA359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0794-5976-463C-A9BA-EE4D175B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C40A-5B57-4D0A-AF4B-1C8B474C346D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5B505-B64F-46EF-8FF5-8D7E2E6B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43AE5-AB73-474B-A3FD-BA1DF398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6C90-1A88-45AD-AFBC-4722D971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446F-5497-4E27-AD66-3915BC17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0593D-E663-4B52-96D9-565688CF8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BB9B1-EE58-4684-A2B9-5A175558B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01A9D-F75E-4697-8DA0-2020A9E7D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0215A-B960-4CA6-98E7-A54B32256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77B22-2BC6-42B9-A632-884B6747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C40A-5B57-4D0A-AF4B-1C8B474C346D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4D2E8-8361-4F9B-8C7E-2805A49E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94D77-9DD4-474A-9751-80AB0049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6C90-1A88-45AD-AFBC-4722D971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1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8B0C-7884-4FC4-9FF8-6D02AF47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8F491-B633-4179-A777-DEDF2104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C40A-5B57-4D0A-AF4B-1C8B474C346D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03996-16F2-4107-B9D7-5941B3CA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24DB7-F6B0-41F1-A094-B99B72BA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6C90-1A88-45AD-AFBC-4722D971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2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5ECE3-C5D2-45D2-8549-2AFE5299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C40A-5B57-4D0A-AF4B-1C8B474C346D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19293-7384-4DF6-A741-37D1DCDF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18594-EB4A-4ABF-91B8-EF93CE43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6C90-1A88-45AD-AFBC-4722D971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5518-0946-493A-A1C6-02677CD1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D97A-0B79-484D-B894-4B7A7F79A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57629-CB17-4F28-AD52-F65E199F9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28C17-285B-440E-9A55-BB066D25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C40A-5B57-4D0A-AF4B-1C8B474C346D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EA18-AB8A-47DB-99CF-AE9DA54B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8150E-AC58-49AE-A461-1349D45A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6C90-1A88-45AD-AFBC-4722D971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2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5155-CEDF-41C2-A878-51FE3E44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1D04F-A71F-435F-A543-228558ED6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8FCC4-D850-4F38-9177-59552C333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24DA6-59EC-4BB6-84D7-5138A674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C40A-5B57-4D0A-AF4B-1C8B474C346D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59038-0641-467D-9790-7E1B7C77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28BE7-7DB6-4B39-9EA5-54D3EA7A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6C90-1A88-45AD-AFBC-4722D971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7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90617-A52F-4AE2-A018-32634319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BB385-11CF-4508-95E5-5D05AC2FD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8C7C-8406-443D-B05A-566A17AAA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9C40A-5B57-4D0A-AF4B-1C8B474C346D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D03E-CDE4-4945-84E0-B1A2865B8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954D-AFEC-4353-B337-53E737558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6C90-1A88-45AD-AFBC-4722D971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3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14A4B-42C7-4DCE-8F98-F209350DE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739121"/>
            <a:ext cx="5478379" cy="121748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Des Moines Area Community College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Enrollment &amp; Grade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3D46B-7E04-4608-9FBB-9F374676B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3274889"/>
            <a:ext cx="5478380" cy="1271161"/>
          </a:xfrm>
        </p:spPr>
        <p:txBody>
          <a:bodyPr>
            <a:normAutofit/>
          </a:bodyPr>
          <a:lstStyle/>
          <a:p>
            <a:pPr algn="l"/>
            <a:endParaRPr lang="en-US" sz="29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MSCI:6110 – Big Data Group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B80BD-33F6-4C47-801C-9ED6209E2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756" y="371033"/>
            <a:ext cx="2066925" cy="866775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high confidence">
            <a:extLst>
              <a:ext uri="{FF2B5EF4-FFF2-40B4-BE49-F238E27FC236}">
                <a16:creationId xmlns:a16="http://schemas.microsoft.com/office/drawing/2014/main" id="{B965634C-5443-46B3-8536-F61A4576D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10" y="5235304"/>
            <a:ext cx="339137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5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D52D08B-C8B5-4AE6-A6FF-34B9A8C773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E5245-679C-4B7A-A4CB-2D1B75302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1" y="1996552"/>
            <a:ext cx="5462546" cy="290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3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D52D08B-C8B5-4AE6-A6FF-34B9A8C773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11AB2-ED5F-4EA4-8EB9-D4AA24736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1" y="1996552"/>
            <a:ext cx="5462546" cy="290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4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FFFE-C323-46ED-8F2C-E2C5AC05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at Career Advantage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E794-0040-4F7A-9258-F098DEA7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Career Advantage courses are called “dual enrollment” and are offered at local high schools</a:t>
            </a:r>
          </a:p>
          <a:p>
            <a:r>
              <a:rPr lang="en-US" dirty="0"/>
              <a:t> Career Advantage enrollments have increased at a steady pace since their inception</a:t>
            </a:r>
          </a:p>
          <a:p>
            <a:r>
              <a:rPr lang="en-US" dirty="0"/>
              <a:t>Career Advantage GPA’s are consistently .5 points above the overall DMACC GPA</a:t>
            </a:r>
          </a:p>
          <a:p>
            <a:r>
              <a:rPr lang="en-US" dirty="0"/>
              <a:t>Analysis by High School and Course was pursued to see if any outliers existed</a:t>
            </a:r>
          </a:p>
          <a:p>
            <a:r>
              <a:rPr lang="en-US" dirty="0"/>
              <a:t>Suburban high schools appear to have higher GPA’s than Des Moines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2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1762-40EA-4EF9-9E61-7A54C03E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/ Unemployment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CDF75-DF59-424B-A991-8771CCBF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0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4077-AFEA-4949-85D6-D30FD6CB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Prediction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F90A6-81CA-47EC-A922-62347932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1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4592-E464-49BE-BE20-F394C3F7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/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84B2-1F7C-4E0E-899E-41996974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Paul Divan</a:t>
            </a:r>
          </a:p>
          <a:p>
            <a:pPr lvl="1"/>
            <a:r>
              <a:rPr lang="en-US" dirty="0"/>
              <a:t>ETL</a:t>
            </a:r>
          </a:p>
          <a:p>
            <a:pPr lvl="1"/>
            <a:r>
              <a:rPr lang="en-US" dirty="0"/>
              <a:t>Enrollment / Unemployment Correlation</a:t>
            </a:r>
          </a:p>
          <a:p>
            <a:r>
              <a:rPr lang="en-US" dirty="0"/>
              <a:t>Shahram </a:t>
            </a:r>
            <a:r>
              <a:rPr lang="en-US" dirty="0" err="1"/>
              <a:t>Samardar</a:t>
            </a:r>
            <a:endParaRPr lang="en-US" dirty="0"/>
          </a:p>
          <a:p>
            <a:pPr lvl="1"/>
            <a:r>
              <a:rPr lang="en-US" dirty="0"/>
              <a:t>ETL</a:t>
            </a:r>
          </a:p>
          <a:p>
            <a:pPr lvl="1"/>
            <a:r>
              <a:rPr lang="en-US" dirty="0"/>
              <a:t>Grade Prediction Model ?</a:t>
            </a:r>
          </a:p>
          <a:p>
            <a:r>
              <a:rPr lang="en-US" dirty="0"/>
              <a:t>Rodd Bullard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Grade / Enrollment Analysis</a:t>
            </a:r>
          </a:p>
        </p:txBody>
      </p:sp>
    </p:spTree>
    <p:extLst>
      <p:ext uri="{BB962C8B-B14F-4D97-AF65-F5344CB8AC3E}">
        <p14:creationId xmlns:p14="http://schemas.microsoft.com/office/powerpoint/2010/main" val="235078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A1A4-DCFF-48DA-A34E-8F9D9163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1C90-26DF-453A-91C3-0F25027A6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large data set of interest and analyze it with Big Data tools</a:t>
            </a:r>
          </a:p>
          <a:p>
            <a:r>
              <a:rPr lang="en-US" dirty="0"/>
              <a:t>Utilize a variety of data sources and methods</a:t>
            </a:r>
          </a:p>
          <a:p>
            <a:pPr lvl="1"/>
            <a:r>
              <a:rPr lang="en-US" dirty="0"/>
              <a:t>CSV files</a:t>
            </a:r>
          </a:p>
          <a:p>
            <a:pPr lvl="1"/>
            <a:r>
              <a:rPr lang="en-US" dirty="0"/>
              <a:t>JSON web service calls</a:t>
            </a:r>
          </a:p>
          <a:p>
            <a:r>
              <a:rPr lang="en-US" dirty="0"/>
              <a:t>Load data set onto a Hadoop cluster using Hive tables</a:t>
            </a:r>
          </a:p>
          <a:p>
            <a:r>
              <a:rPr lang="en-US" dirty="0"/>
              <a:t>Use Spark R to perform statistical analysis against Hive tables</a:t>
            </a:r>
          </a:p>
          <a:p>
            <a:r>
              <a:rPr lang="en-US" dirty="0"/>
              <a:t>Write report detailing objective, data, ETL process, findings</a:t>
            </a:r>
          </a:p>
          <a:p>
            <a:r>
              <a:rPr lang="en-US" dirty="0"/>
              <a:t>Create video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7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89FB-AB27-4EA9-9629-B3279762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7047-1738-49FA-8468-4DFCC3A15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grade data from Des Moines Area Community College</a:t>
            </a:r>
          </a:p>
          <a:p>
            <a:r>
              <a:rPr lang="en-US" dirty="0"/>
              <a:t>Obtain unemployment data from U.S. Department of Labor</a:t>
            </a:r>
          </a:p>
          <a:p>
            <a:r>
              <a:rPr lang="en-US" dirty="0"/>
              <a:t>Perform unsupervised data mining on grade data</a:t>
            </a:r>
          </a:p>
          <a:p>
            <a:pPr lvl="1"/>
            <a:r>
              <a:rPr lang="en-US" dirty="0"/>
              <a:t>Calculate Grade Point Averages by multiple dimensions</a:t>
            </a:r>
          </a:p>
          <a:p>
            <a:pPr lvl="1"/>
            <a:r>
              <a:rPr lang="en-US" dirty="0"/>
              <a:t>Compare Campuses, Departments, Subjects, Delivery Methods</a:t>
            </a:r>
          </a:p>
          <a:p>
            <a:pPr lvl="1"/>
            <a:r>
              <a:rPr lang="en-US" dirty="0"/>
              <a:t>Identify categories with significant enrollment changes</a:t>
            </a:r>
          </a:p>
          <a:p>
            <a:r>
              <a:rPr lang="en-US" dirty="0"/>
              <a:t>Investigate correlation between enrollments and unemployment</a:t>
            </a:r>
          </a:p>
          <a:p>
            <a:r>
              <a:rPr lang="en-US" dirty="0"/>
              <a:t>Create model to predict grade of A or F</a:t>
            </a:r>
          </a:p>
        </p:txBody>
      </p:sp>
    </p:spTree>
    <p:extLst>
      <p:ext uri="{BB962C8B-B14F-4D97-AF65-F5344CB8AC3E}">
        <p14:creationId xmlns:p14="http://schemas.microsoft.com/office/powerpoint/2010/main" val="191890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94F6-D929-4C55-922C-D4EBA430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Des Moines Area Community College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37F5-DE11-42D7-90FC-DB723EC2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Largest Community College in Iowa</a:t>
            </a:r>
          </a:p>
          <a:p>
            <a:r>
              <a:rPr lang="en-US" dirty="0"/>
              <a:t>10 campuses throughout central Iowa</a:t>
            </a:r>
          </a:p>
          <a:p>
            <a:r>
              <a:rPr lang="en-US" dirty="0"/>
              <a:t>Main campus in Ankeny</a:t>
            </a:r>
          </a:p>
          <a:p>
            <a:r>
              <a:rPr lang="en-US" dirty="0"/>
              <a:t>Established in 1966</a:t>
            </a:r>
          </a:p>
          <a:p>
            <a:r>
              <a:rPr lang="en-US" dirty="0"/>
              <a:t>Provides both credit and non-credit courses</a:t>
            </a:r>
          </a:p>
          <a:p>
            <a:r>
              <a:rPr lang="en-US" dirty="0"/>
              <a:t>Dual enrollment agreements with local high schools</a:t>
            </a:r>
          </a:p>
          <a:p>
            <a:r>
              <a:rPr lang="en-US" dirty="0"/>
              <a:t>Curriculum in Liberal Arts and Vocational programs</a:t>
            </a:r>
          </a:p>
          <a:p>
            <a:r>
              <a:rPr lang="en-US" dirty="0"/>
              <a:t>Awards Associate degrees, diplomas and certificates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5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E220-8FEE-45BB-BA23-8C9EBB31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DMACC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DF3F-7BE9-4995-B346-F9A16C9AA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Obtained through DMACC’s Institutional Research department</a:t>
            </a:r>
          </a:p>
          <a:p>
            <a:pPr lvl="1"/>
            <a:r>
              <a:rPr lang="en-US" dirty="0"/>
              <a:t>Dr. Janet Emmerson, Director, Institutional Effectiveness</a:t>
            </a:r>
          </a:p>
          <a:p>
            <a:r>
              <a:rPr lang="en-US" dirty="0"/>
              <a:t>Grade information for all credit courses dating back to 1996</a:t>
            </a:r>
          </a:p>
          <a:p>
            <a:pPr lvl="1"/>
            <a:r>
              <a:rPr lang="en-US" dirty="0"/>
              <a:t>2.6 million records</a:t>
            </a:r>
          </a:p>
          <a:p>
            <a:r>
              <a:rPr lang="en-US" dirty="0"/>
              <a:t>No student identification data was used (e.g. gender, </a:t>
            </a:r>
            <a:r>
              <a:rPr lang="en-US" dirty="0" err="1"/>
              <a:t>zipcode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per FERPA regarding student privacy</a:t>
            </a:r>
          </a:p>
          <a:p>
            <a:r>
              <a:rPr lang="en-US" dirty="0"/>
              <a:t>Data was extracted from Banner student information system</a:t>
            </a:r>
          </a:p>
          <a:p>
            <a:pPr lvl="1"/>
            <a:r>
              <a:rPr lang="en-US" dirty="0"/>
              <a:t>Oracle 12 database via SAS interface	</a:t>
            </a:r>
          </a:p>
          <a:p>
            <a:pPr lvl="1"/>
            <a:r>
              <a:rPr lang="en-US" dirty="0"/>
              <a:t>CSV format with foreign keys used to obtain lookup table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6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4095-4E6B-4A2B-A7C8-5F906568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Lookup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2150-BB7B-4590-894C-851B41AD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Lookup details for the foreign keys were obtained via API’s</a:t>
            </a:r>
          </a:p>
          <a:p>
            <a:pPr lvl="1"/>
            <a:r>
              <a:rPr lang="en-US" dirty="0"/>
              <a:t>Campus</a:t>
            </a:r>
          </a:p>
          <a:p>
            <a:pPr lvl="1"/>
            <a:r>
              <a:rPr lang="en-US" dirty="0"/>
              <a:t>Department</a:t>
            </a:r>
          </a:p>
          <a:p>
            <a:pPr lvl="1"/>
            <a:r>
              <a:rPr lang="en-US" dirty="0"/>
              <a:t>Subject</a:t>
            </a:r>
          </a:p>
          <a:p>
            <a:pPr lvl="1"/>
            <a:r>
              <a:rPr lang="en-US" dirty="0"/>
              <a:t>Delivery Method</a:t>
            </a:r>
          </a:p>
          <a:p>
            <a:r>
              <a:rPr lang="en-US" dirty="0"/>
              <a:t>Built on Oracle Apex cloud service</a:t>
            </a:r>
          </a:p>
          <a:p>
            <a:pPr lvl="1"/>
            <a:r>
              <a:rPr lang="en-US" dirty="0"/>
              <a:t>Data returned in JSON format</a:t>
            </a:r>
          </a:p>
          <a:p>
            <a:r>
              <a:rPr lang="en-US" dirty="0"/>
              <a:t>Allow for smaller base data set of Grades</a:t>
            </a:r>
          </a:p>
          <a:p>
            <a:r>
              <a:rPr lang="en-US" dirty="0"/>
              <a:t>Merged with Grades data to create unnormalized data set</a:t>
            </a:r>
          </a:p>
          <a:p>
            <a:r>
              <a:rPr lang="en-US" dirty="0"/>
              <a:t>Unmatched lookup values were populated as null values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6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CBBC-5E1D-4936-AB84-D482F229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Unemployment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C756-06FA-458C-AC29-8DB8E2400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1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6A15-EFF1-4D16-9426-010A3F13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00A4-3CDC-48A5-AAF9-2BC9C6E45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Enrollments and GPA’s were calculated on these dimensions</a:t>
            </a:r>
          </a:p>
          <a:p>
            <a:pPr lvl="1"/>
            <a:r>
              <a:rPr lang="en-US" dirty="0"/>
              <a:t>Overall</a:t>
            </a:r>
          </a:p>
          <a:p>
            <a:pPr lvl="1"/>
            <a:r>
              <a:rPr lang="en-US" dirty="0"/>
              <a:t>Academic Year</a:t>
            </a:r>
          </a:p>
          <a:p>
            <a:pPr lvl="1"/>
            <a:r>
              <a:rPr lang="en-US" dirty="0"/>
              <a:t>Campus</a:t>
            </a:r>
          </a:p>
          <a:p>
            <a:pPr lvl="1"/>
            <a:r>
              <a:rPr lang="en-US" dirty="0"/>
              <a:t>Subject</a:t>
            </a:r>
          </a:p>
          <a:p>
            <a:pPr lvl="1"/>
            <a:r>
              <a:rPr lang="en-US" dirty="0"/>
              <a:t>Department</a:t>
            </a:r>
          </a:p>
          <a:p>
            <a:pPr lvl="1"/>
            <a:r>
              <a:rPr lang="en-US" dirty="0"/>
              <a:t>Delivery Method</a:t>
            </a:r>
          </a:p>
          <a:p>
            <a:pPr lvl="1"/>
            <a:r>
              <a:rPr lang="en-US" dirty="0"/>
              <a:t>Term Type</a:t>
            </a:r>
          </a:p>
          <a:p>
            <a:pPr lvl="1"/>
            <a:r>
              <a:rPr lang="en-US" dirty="0"/>
              <a:t>Part of Term</a:t>
            </a:r>
          </a:p>
          <a:p>
            <a:pPr lvl="1"/>
            <a:r>
              <a:rPr lang="en-US" dirty="0"/>
              <a:t>Building</a:t>
            </a:r>
          </a:p>
          <a:p>
            <a:pPr lvl="1"/>
            <a:r>
              <a:rPr lang="en-US" dirty="0"/>
              <a:t>Course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37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21A2-7C63-4EA4-B751-43A01C45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FA90E-F73F-4666-A285-E48905078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GPA for DMACC since 1996 is 2.71</a:t>
            </a:r>
          </a:p>
          <a:p>
            <a:r>
              <a:rPr lang="en-US" dirty="0"/>
              <a:t>Enrollments at DMACC rose steadily from 2007 until 2011 but then declined significantly with a slight recent increase</a:t>
            </a:r>
          </a:p>
          <a:p>
            <a:r>
              <a:rPr lang="en-US" dirty="0"/>
              <a:t>Top 3 subject codes in terms of enrollments are Math, English and Biology</a:t>
            </a:r>
          </a:p>
          <a:p>
            <a:r>
              <a:rPr lang="en-US" dirty="0"/>
              <a:t>Top 3 courses in terms of enrollments are ENG105, .., ENG106</a:t>
            </a:r>
          </a:p>
          <a:p>
            <a:r>
              <a:rPr lang="en-US" dirty="0"/>
              <a:t>Top 3 departments in terms of enrollments are Arts &amp; Sciences, Career Advantage and ….</a:t>
            </a:r>
          </a:p>
          <a:p>
            <a:r>
              <a:rPr lang="en-US" dirty="0"/>
              <a:t>Top 3 department GPA’s were Career Advantage, …..</a:t>
            </a:r>
          </a:p>
        </p:txBody>
      </p:sp>
    </p:spTree>
    <p:extLst>
      <p:ext uri="{BB962C8B-B14F-4D97-AF65-F5344CB8AC3E}">
        <p14:creationId xmlns:p14="http://schemas.microsoft.com/office/powerpoint/2010/main" val="414745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524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Des Moines Area Community College  Enrollment &amp; Grade Analysis</vt:lpstr>
      <vt:lpstr>Requirements</vt:lpstr>
      <vt:lpstr>Objective</vt:lpstr>
      <vt:lpstr>About Des Moines Area Community College</vt:lpstr>
      <vt:lpstr>About the DMACC Data</vt:lpstr>
      <vt:lpstr>Additional Lookup Data</vt:lpstr>
      <vt:lpstr>About the Unemployment Data</vt:lpstr>
      <vt:lpstr>Data Dimensions</vt:lpstr>
      <vt:lpstr>Initial Findings</vt:lpstr>
      <vt:lpstr>PowerPoint Presentation</vt:lpstr>
      <vt:lpstr>PowerPoint Presentation</vt:lpstr>
      <vt:lpstr>Closer Look at Career Advantage </vt:lpstr>
      <vt:lpstr>Enrollment / Unemployment Correlation</vt:lpstr>
      <vt:lpstr>Grade Prediction Model?</vt:lpstr>
      <vt:lpstr>Team Members / 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 Moines Area Community College  Enrollment &amp; Grade Analysis</dc:title>
  <dc:creator>Bullard, Rodd E..</dc:creator>
  <cp:lastModifiedBy>Bullard, Rodd E..</cp:lastModifiedBy>
  <cp:revision>15</cp:revision>
  <dcterms:created xsi:type="dcterms:W3CDTF">2017-10-27T22:04:00Z</dcterms:created>
  <dcterms:modified xsi:type="dcterms:W3CDTF">2017-10-30T21:35:45Z</dcterms:modified>
</cp:coreProperties>
</file>