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6" r:id="rId2"/>
  </p:sldMasterIdLst>
  <p:notesMasterIdLst>
    <p:notesMasterId r:id="rId31"/>
  </p:notesMasterIdLst>
  <p:sldIdLst>
    <p:sldId id="256" r:id="rId3"/>
    <p:sldId id="257" r:id="rId4"/>
    <p:sldId id="259" r:id="rId5"/>
    <p:sldId id="260" r:id="rId6"/>
    <p:sldId id="261" r:id="rId7"/>
    <p:sldId id="262" r:id="rId8"/>
    <p:sldId id="263" r:id="rId9"/>
    <p:sldId id="264" r:id="rId10"/>
    <p:sldId id="287" r:id="rId11"/>
    <p:sldId id="265" r:id="rId12"/>
    <p:sldId id="288" r:id="rId13"/>
    <p:sldId id="289" r:id="rId14"/>
    <p:sldId id="266" r:id="rId15"/>
    <p:sldId id="267" r:id="rId16"/>
    <p:sldId id="268" r:id="rId17"/>
    <p:sldId id="269" r:id="rId18"/>
    <p:sldId id="270" r:id="rId19"/>
    <p:sldId id="271" r:id="rId20"/>
    <p:sldId id="272" r:id="rId21"/>
    <p:sldId id="273" r:id="rId22"/>
    <p:sldId id="274" r:id="rId23"/>
    <p:sldId id="275" r:id="rId24"/>
    <p:sldId id="279" r:id="rId25"/>
    <p:sldId id="276" r:id="rId26"/>
    <p:sldId id="278" r:id="rId27"/>
    <p:sldId id="282" r:id="rId28"/>
    <p:sldId id="286"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2357"/>
  </p:normalViewPr>
  <p:slideViewPr>
    <p:cSldViewPr snapToGrid="0">
      <p:cViewPr>
        <p:scale>
          <a:sx n="63" d="100"/>
          <a:sy n="63" d="100"/>
        </p:scale>
        <p:origin x="896"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1BC84-A8B9-D744-9D33-AC0230798BF5}" type="datetimeFigureOut">
              <a:rPr lang="en-US" smtClean="0"/>
              <a:pPr/>
              <a:t>11/12/15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CDF10-959D-4942-9D81-A659E4D62FEC}" type="slidenum">
              <a:rPr lang="en-US" smtClean="0"/>
              <a:pPr/>
              <a:t>‹#›</a:t>
            </a:fld>
            <a:endParaRPr lang="en-US"/>
          </a:p>
        </p:txBody>
      </p:sp>
    </p:spTree>
    <p:extLst>
      <p:ext uri="{BB962C8B-B14F-4D97-AF65-F5344CB8AC3E}">
        <p14:creationId xmlns:p14="http://schemas.microsoft.com/office/powerpoint/2010/main" val="186887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tackoverflow.com" TargetMode="External"/><Relationship Id="rId4" Type="http://schemas.openxmlformats.org/officeDocument/2006/relationships/hyperlink" Target="http://overflow.com"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a:t>
            </a:fld>
            <a:endParaRPr lang="en-US"/>
          </a:p>
        </p:txBody>
      </p:sp>
    </p:spTree>
    <p:extLst>
      <p:ext uri="{BB962C8B-B14F-4D97-AF65-F5344CB8AC3E}">
        <p14:creationId xmlns:p14="http://schemas.microsoft.com/office/powerpoint/2010/main" val="354585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13</a:t>
            </a:fld>
            <a:endParaRPr lang="en-US"/>
          </a:p>
        </p:txBody>
      </p:sp>
    </p:spTree>
    <p:extLst>
      <p:ext uri="{BB962C8B-B14F-4D97-AF65-F5344CB8AC3E}">
        <p14:creationId xmlns:p14="http://schemas.microsoft.com/office/powerpoint/2010/main" val="246488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14</a:t>
            </a:fld>
            <a:endParaRPr lang="en-US"/>
          </a:p>
        </p:txBody>
      </p:sp>
    </p:spTree>
    <p:extLst>
      <p:ext uri="{BB962C8B-B14F-4D97-AF65-F5344CB8AC3E}">
        <p14:creationId xmlns:p14="http://schemas.microsoft.com/office/powerpoint/2010/main" val="142215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15</a:t>
            </a:fld>
            <a:endParaRPr lang="en-US"/>
          </a:p>
        </p:txBody>
      </p:sp>
    </p:spTree>
    <p:extLst>
      <p:ext uri="{BB962C8B-B14F-4D97-AF65-F5344CB8AC3E}">
        <p14:creationId xmlns:p14="http://schemas.microsoft.com/office/powerpoint/2010/main" val="342616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16</a:t>
            </a:fld>
            <a:endParaRPr lang="en-US"/>
          </a:p>
        </p:txBody>
      </p:sp>
    </p:spTree>
    <p:extLst>
      <p:ext uri="{BB962C8B-B14F-4D97-AF65-F5344CB8AC3E}">
        <p14:creationId xmlns:p14="http://schemas.microsoft.com/office/powerpoint/2010/main" val="3850394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17</a:t>
            </a:fld>
            <a:endParaRPr lang="en-US"/>
          </a:p>
        </p:txBody>
      </p:sp>
    </p:spTree>
    <p:extLst>
      <p:ext uri="{BB962C8B-B14F-4D97-AF65-F5344CB8AC3E}">
        <p14:creationId xmlns:p14="http://schemas.microsoft.com/office/powerpoint/2010/main" val="1588551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18</a:t>
            </a:fld>
            <a:endParaRPr lang="en-US"/>
          </a:p>
        </p:txBody>
      </p:sp>
    </p:spTree>
    <p:extLst>
      <p:ext uri="{BB962C8B-B14F-4D97-AF65-F5344CB8AC3E}">
        <p14:creationId xmlns:p14="http://schemas.microsoft.com/office/powerpoint/2010/main" val="360891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19</a:t>
            </a:fld>
            <a:endParaRPr lang="en-US"/>
          </a:p>
        </p:txBody>
      </p:sp>
    </p:spTree>
    <p:extLst>
      <p:ext uri="{BB962C8B-B14F-4D97-AF65-F5344CB8AC3E}">
        <p14:creationId xmlns:p14="http://schemas.microsoft.com/office/powerpoint/2010/main" val="3354242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20</a:t>
            </a:fld>
            <a:endParaRPr lang="en-US"/>
          </a:p>
        </p:txBody>
      </p:sp>
    </p:spTree>
    <p:extLst>
      <p:ext uri="{BB962C8B-B14F-4D97-AF65-F5344CB8AC3E}">
        <p14:creationId xmlns:p14="http://schemas.microsoft.com/office/powerpoint/2010/main" val="229581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21</a:t>
            </a:fld>
            <a:endParaRPr lang="en-US"/>
          </a:p>
        </p:txBody>
      </p:sp>
    </p:spTree>
    <p:extLst>
      <p:ext uri="{BB962C8B-B14F-4D97-AF65-F5344CB8AC3E}">
        <p14:creationId xmlns:p14="http://schemas.microsoft.com/office/powerpoint/2010/main" val="220539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22</a:t>
            </a:fld>
            <a:endParaRPr lang="en-US"/>
          </a:p>
        </p:txBody>
      </p:sp>
    </p:spTree>
    <p:extLst>
      <p:ext uri="{BB962C8B-B14F-4D97-AF65-F5344CB8AC3E}">
        <p14:creationId xmlns:p14="http://schemas.microsoft.com/office/powerpoint/2010/main" val="397734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a:t>
            </a:fld>
            <a:endParaRPr lang="en-US"/>
          </a:p>
        </p:txBody>
      </p:sp>
    </p:spTree>
    <p:extLst>
      <p:ext uri="{BB962C8B-B14F-4D97-AF65-F5344CB8AC3E}">
        <p14:creationId xmlns:p14="http://schemas.microsoft.com/office/powerpoint/2010/main" val="380024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23</a:t>
            </a:fld>
            <a:endParaRPr lang="en-US"/>
          </a:p>
        </p:txBody>
      </p:sp>
    </p:spTree>
    <p:extLst>
      <p:ext uri="{BB962C8B-B14F-4D97-AF65-F5344CB8AC3E}">
        <p14:creationId xmlns:p14="http://schemas.microsoft.com/office/powerpoint/2010/main" val="359847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24</a:t>
            </a:fld>
            <a:endParaRPr lang="en-US"/>
          </a:p>
        </p:txBody>
      </p:sp>
    </p:spTree>
    <p:extLst>
      <p:ext uri="{BB962C8B-B14F-4D97-AF65-F5344CB8AC3E}">
        <p14:creationId xmlns:p14="http://schemas.microsoft.com/office/powerpoint/2010/main" val="1991796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About the problems I faced, actually every part of this project is a problem to me. From requirement to test, from diagrams to codes. However, thanks to my group mates, I figured them 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impressed me most is the implement of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app is a calendar, which need a database to store events. Otherwise when the app stops, all the events will be gone.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the first time I write an Android app, I didn’t know how to implement a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Firstly, I searched it on official android development website and found an training document about how to saving data in SQL database. But the code in this tutorial didn’t work for me. And I cannot figure out why.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Then I searched my problems on </a:t>
            </a:r>
            <a:r>
              <a:rPr lang="en-US" sz="1200" kern="1200" dirty="0" smtClean="0">
                <a:solidFill>
                  <a:schemeClr val="tx1"/>
                </a:solidFill>
                <a:latin typeface="+mn-lt"/>
                <a:ea typeface="+mn-ea"/>
                <a:cs typeface="+mn-cs"/>
                <a:hlinkClick r:id="rId3"/>
              </a:rPr>
              <a:t>stackoverflow.com, do you guys know stack </a:t>
            </a:r>
            <a:r>
              <a:rPr lang="en-US" sz="1200" kern="1200" dirty="0" smtClean="0">
                <a:solidFill>
                  <a:schemeClr val="tx1"/>
                </a:solidFill>
                <a:latin typeface="+mn-lt"/>
                <a:ea typeface="+mn-ea"/>
                <a:cs typeface="+mn-cs"/>
                <a:hlinkClick r:id="rId4"/>
              </a:rPr>
              <a:t>overflow.com? it’s really a useful website. It turned out that the training document on the Android development website is also confusing to someone else. The answers on the stackoverflow gave me some hints but still can’t help me out with the database implement.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last, I tried to find an database example project on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and I found one. By following this example, I finally implemented a database into our project successfully.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database implement experience just let me know how to use internet to solve the problems I face, it’s really a good lesson to me.</a:t>
            </a:r>
            <a:endParaRPr lang="en-US" dirty="0"/>
          </a:p>
        </p:txBody>
      </p:sp>
      <p:sp>
        <p:nvSpPr>
          <p:cNvPr id="4" name="Slide Number Placeholder 3"/>
          <p:cNvSpPr>
            <a:spLocks noGrp="1"/>
          </p:cNvSpPr>
          <p:nvPr>
            <p:ph type="sldNum" sz="quarter" idx="10"/>
          </p:nvPr>
        </p:nvSpPr>
        <p:spPr/>
        <p:txBody>
          <a:bodyPr/>
          <a:lstStyle/>
          <a:p>
            <a:fld id="{796CDF10-959D-4942-9D81-A659E4D62FEC}" type="slidenum">
              <a:rPr lang="en-US" smtClean="0"/>
              <a:pPr/>
              <a:t>25</a:t>
            </a:fld>
            <a:endParaRPr lang="en-US"/>
          </a:p>
        </p:txBody>
      </p:sp>
    </p:spTree>
    <p:extLst>
      <p:ext uri="{BB962C8B-B14F-4D97-AF65-F5344CB8AC3E}">
        <p14:creationId xmlns:p14="http://schemas.microsoft.com/office/powerpoint/2010/main" val="263163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ayyyyeee</a:t>
            </a:r>
            <a:endParaRPr lang="en-US" dirty="0"/>
          </a:p>
        </p:txBody>
      </p:sp>
      <p:sp>
        <p:nvSpPr>
          <p:cNvPr id="4" name="Slide Number Placeholder 3"/>
          <p:cNvSpPr>
            <a:spLocks noGrp="1"/>
          </p:cNvSpPr>
          <p:nvPr>
            <p:ph type="sldNum" sz="quarter" idx="10"/>
          </p:nvPr>
        </p:nvSpPr>
        <p:spPr/>
        <p:txBody>
          <a:bodyPr/>
          <a:lstStyle/>
          <a:p>
            <a:fld id="{796CDF10-959D-4942-9D81-A659E4D62FEC}" type="slidenum">
              <a:rPr lang="en-US" smtClean="0"/>
              <a:pPr/>
              <a:t>26</a:t>
            </a:fld>
            <a:endParaRPr lang="en-US"/>
          </a:p>
        </p:txBody>
      </p:sp>
    </p:spTree>
    <p:extLst>
      <p:ext uri="{BB962C8B-B14F-4D97-AF65-F5344CB8AC3E}">
        <p14:creationId xmlns:p14="http://schemas.microsoft.com/office/powerpoint/2010/main" val="1155024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2721351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28</a:t>
            </a:fld>
            <a:endParaRPr lang="en-US"/>
          </a:p>
        </p:txBody>
      </p:sp>
    </p:spTree>
    <p:extLst>
      <p:ext uri="{BB962C8B-B14F-4D97-AF65-F5344CB8AC3E}">
        <p14:creationId xmlns:p14="http://schemas.microsoft.com/office/powerpoint/2010/main" val="39264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6CDF10-959D-4942-9D81-A659E4D62FEC}" type="slidenum">
              <a:rPr lang="en-US" smtClean="0"/>
              <a:pPr/>
              <a:t>3</a:t>
            </a:fld>
            <a:endParaRPr lang="en-US"/>
          </a:p>
        </p:txBody>
      </p:sp>
    </p:spTree>
    <p:extLst>
      <p:ext uri="{BB962C8B-B14F-4D97-AF65-F5344CB8AC3E}">
        <p14:creationId xmlns:p14="http://schemas.microsoft.com/office/powerpoint/2010/main" val="389276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4</a:t>
            </a:fld>
            <a:endParaRPr lang="en-US"/>
          </a:p>
        </p:txBody>
      </p:sp>
    </p:spTree>
    <p:extLst>
      <p:ext uri="{BB962C8B-B14F-4D97-AF65-F5344CB8AC3E}">
        <p14:creationId xmlns:p14="http://schemas.microsoft.com/office/powerpoint/2010/main" val="154124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r>
              <a:rPr lang="en-US" dirty="0" err="1" smtClean="0"/>
              <a:t>Github</a:t>
            </a:r>
            <a:r>
              <a:rPr lang="en-US" dirty="0" smtClean="0"/>
              <a:t>:</a:t>
            </a:r>
          </a:p>
          <a:p>
            <a:pPr marL="228600" indent="-228600">
              <a:buAutoNum type="arabicPeriod"/>
            </a:pPr>
            <a:r>
              <a:rPr lang="en-US" dirty="0" err="1" smtClean="0"/>
              <a:t>Github</a:t>
            </a:r>
            <a:r>
              <a:rPr lang="en-US" baseline="0" dirty="0" smtClean="0"/>
              <a:t> is a </a:t>
            </a:r>
            <a:r>
              <a:rPr lang="en-US" sz="1200" u="none" kern="1200" baseline="0" dirty="0" smtClean="0">
                <a:solidFill>
                  <a:schemeClr val="tx1"/>
                </a:solidFill>
                <a:latin typeface="+mn-lt"/>
                <a:ea typeface="+mn-ea"/>
                <a:cs typeface="+mn-cs"/>
              </a:rPr>
              <a:t>Distributed Version Control System, which is very safe and efficient;</a:t>
            </a:r>
          </a:p>
          <a:p>
            <a:pPr marL="228600" indent="-228600">
              <a:buAutoNum type="arabicPeriod"/>
            </a:pPr>
            <a:r>
              <a:rPr lang="en-US" dirty="0" err="1" smtClean="0"/>
              <a:t>Gihub</a:t>
            </a:r>
            <a:r>
              <a:rPr lang="en-US" dirty="0" smtClean="0"/>
              <a:t> is easy to use.</a:t>
            </a:r>
            <a:r>
              <a:rPr lang="en-US" baseline="0" dirty="0" smtClean="0"/>
              <a:t> </a:t>
            </a:r>
            <a:r>
              <a:rPr lang="en-US" baseline="0" dirty="0" err="1" smtClean="0"/>
              <a:t>Github</a:t>
            </a:r>
            <a:r>
              <a:rPr lang="en-US" baseline="0" dirty="0" smtClean="0"/>
              <a:t> has application to computers, it provides a visual interface to help us manage our project;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Github</a:t>
            </a:r>
            <a:r>
              <a:rPr lang="en-US" dirty="0" smtClean="0"/>
              <a:t> is popular.</a:t>
            </a:r>
            <a:r>
              <a:rPr lang="en-US" baseline="0" dirty="0" smtClean="0"/>
              <a:t> It’s like </a:t>
            </a:r>
            <a:r>
              <a:rPr lang="en-US" baseline="0" dirty="0" err="1" smtClean="0"/>
              <a:t>facebook</a:t>
            </a:r>
            <a:r>
              <a:rPr lang="en-US" baseline="0" dirty="0" smtClean="0"/>
              <a:t> for programmer, everyone is on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push everything to our repository: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only the codes fid we push to </a:t>
            </a:r>
            <a:r>
              <a:rPr lang="en-US" baseline="0" dirty="0" err="1" smtClean="0"/>
              <a:t>Github</a:t>
            </a:r>
            <a:r>
              <a:rPr lang="en-US" baseline="0" dirty="0" smtClean="0"/>
              <a:t>, everything we need or want to share with our </a:t>
            </a:r>
            <a:r>
              <a:rPr lang="en-US" baseline="0" dirty="0" err="1" smtClean="0"/>
              <a:t>groupmates</a:t>
            </a:r>
            <a:r>
              <a:rPr lang="en-US" baseline="0" dirty="0" smtClean="0"/>
              <a:t>, we would push it to our repository.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shared meeting notes, diagrams, books and so on to each other using </a:t>
            </a:r>
            <a:r>
              <a:rPr lang="en-US" baseline="0" dirty="0" err="1" smtClean="0"/>
              <a:t>Github</a:t>
            </a:r>
            <a:r>
              <a:rPr lang="en-US" baseline="0" dirty="0" smtClean="0"/>
              <a:t>.</a:t>
            </a:r>
          </a:p>
        </p:txBody>
      </p:sp>
      <p:sp>
        <p:nvSpPr>
          <p:cNvPr id="4" name="Slide Number Placeholder 3"/>
          <p:cNvSpPr>
            <a:spLocks noGrp="1"/>
          </p:cNvSpPr>
          <p:nvPr>
            <p:ph type="sldNum" sz="quarter" idx="10"/>
          </p:nvPr>
        </p:nvSpPr>
        <p:spPr/>
        <p:txBody>
          <a:bodyPr/>
          <a:lstStyle/>
          <a:p>
            <a:fld id="{796CDF10-959D-4942-9D81-A659E4D62FEC}" type="slidenum">
              <a:rPr lang="en-US" smtClean="0"/>
              <a:pPr/>
              <a:t>5</a:t>
            </a:fld>
            <a:endParaRPr lang="en-US"/>
          </a:p>
        </p:txBody>
      </p:sp>
    </p:spTree>
    <p:extLst>
      <p:ext uri="{BB962C8B-B14F-4D97-AF65-F5344CB8AC3E}">
        <p14:creationId xmlns:p14="http://schemas.microsoft.com/office/powerpoint/2010/main" val="106063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6</a:t>
            </a:fld>
            <a:endParaRPr lang="en-US"/>
          </a:p>
        </p:txBody>
      </p:sp>
    </p:spTree>
    <p:extLst>
      <p:ext uri="{BB962C8B-B14F-4D97-AF65-F5344CB8AC3E}">
        <p14:creationId xmlns:p14="http://schemas.microsoft.com/office/powerpoint/2010/main" val="35111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7</a:t>
            </a:fld>
            <a:endParaRPr lang="en-US"/>
          </a:p>
        </p:txBody>
      </p:sp>
    </p:spTree>
    <p:extLst>
      <p:ext uri="{BB962C8B-B14F-4D97-AF65-F5344CB8AC3E}">
        <p14:creationId xmlns:p14="http://schemas.microsoft.com/office/powerpoint/2010/main" val="415927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8</a:t>
            </a:fld>
            <a:endParaRPr lang="en-US"/>
          </a:p>
        </p:txBody>
      </p:sp>
    </p:spTree>
    <p:extLst>
      <p:ext uri="{BB962C8B-B14F-4D97-AF65-F5344CB8AC3E}">
        <p14:creationId xmlns:p14="http://schemas.microsoft.com/office/powerpoint/2010/main" val="359267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CDF10-959D-4942-9D81-A659E4D62FEC}" type="slidenum">
              <a:rPr lang="en-US" smtClean="0"/>
              <a:pPr/>
              <a:t>10</a:t>
            </a:fld>
            <a:endParaRPr lang="en-US"/>
          </a:p>
        </p:txBody>
      </p:sp>
    </p:spTree>
    <p:extLst>
      <p:ext uri="{BB962C8B-B14F-4D97-AF65-F5344CB8AC3E}">
        <p14:creationId xmlns:p14="http://schemas.microsoft.com/office/powerpoint/2010/main" val="342560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11/12/15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11/12/15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solidFill>
                  <a:prstClr val="black">
                    <a:tint val="75000"/>
                  </a:prstClr>
                </a:solidFill>
                <a:latin typeface="Trebuchet MS"/>
              </a:rPr>
              <a:pPr/>
              <a:t>11/12/15</a:t>
            </a:fld>
            <a:endParaRPr lang="en-US" dirty="0">
              <a:solidFill>
                <a:prstClr val="black">
                  <a:tint val="75000"/>
                </a:prstClr>
              </a:solidFill>
              <a:latin typeface="Trebuchet M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latin typeface="Trebuchet M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solidFill>
                  <a:srgbClr val="5FCBEF"/>
                </a:solidFill>
                <a:latin typeface="Trebuchet MS"/>
              </a:rPr>
              <a:pPr/>
              <a:t>‹#›</a:t>
            </a:fld>
            <a:endParaRPr lang="en-US" dirty="0">
              <a:solidFill>
                <a:srgbClr val="5FCBEF"/>
              </a:solidFill>
              <a:latin typeface="Trebuchet M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762" y="2484050"/>
            <a:ext cx="7766936" cy="1646302"/>
          </a:xfrm>
        </p:spPr>
        <p:txBody>
          <a:bodyPr/>
          <a:lstStyle/>
          <a:p>
            <a:pPr algn="l"/>
            <a:r>
              <a:rPr lang="en-IN" b="1" dirty="0" smtClean="0">
                <a:solidFill>
                  <a:schemeClr val="tx1"/>
                </a:solidFill>
                <a:latin typeface="Castellar" panose="020A0402060406010301" pitchFamily="18" charset="0"/>
              </a:rPr>
              <a:t>CALENDAR</a:t>
            </a:r>
            <a:endParaRPr lang="en-IN" b="1" dirty="0">
              <a:solidFill>
                <a:schemeClr val="tx1"/>
              </a:solidFill>
              <a:latin typeface="Castellar" panose="020A0402060406010301" pitchFamily="18" charset="0"/>
            </a:endParaRPr>
          </a:p>
        </p:txBody>
      </p:sp>
      <p:sp>
        <p:nvSpPr>
          <p:cNvPr id="3" name="Subtitle 2"/>
          <p:cNvSpPr>
            <a:spLocks noGrp="1"/>
          </p:cNvSpPr>
          <p:nvPr>
            <p:ph type="subTitle" idx="1"/>
          </p:nvPr>
        </p:nvSpPr>
        <p:spPr>
          <a:xfrm>
            <a:off x="1232452" y="4050833"/>
            <a:ext cx="8041551" cy="1096899"/>
          </a:xfrm>
        </p:spPr>
        <p:txBody>
          <a:bodyPr/>
          <a:lstStyle/>
          <a:p>
            <a:pPr algn="l"/>
            <a:r>
              <a:rPr lang="en-IN" i="1" u="sng" dirty="0" smtClean="0"/>
              <a:t>Project By</a:t>
            </a:r>
            <a:r>
              <a:rPr lang="en-IN" dirty="0" smtClean="0"/>
              <a:t>: </a:t>
            </a:r>
            <a:r>
              <a:rPr lang="en-IN" dirty="0" err="1" smtClean="0"/>
              <a:t>Bhagawat</a:t>
            </a:r>
            <a:r>
              <a:rPr lang="en-IN" dirty="0" smtClean="0"/>
              <a:t> </a:t>
            </a:r>
            <a:r>
              <a:rPr lang="en-IN" dirty="0" err="1" smtClean="0"/>
              <a:t>Khatiwada</a:t>
            </a:r>
            <a:r>
              <a:rPr lang="en-IN" dirty="0" smtClean="0"/>
              <a:t>, Nikhil Rathi, Qi </a:t>
            </a:r>
            <a:r>
              <a:rPr lang="en-IN" dirty="0" err="1" smtClean="0"/>
              <a:t>Zengtai</a:t>
            </a:r>
            <a:r>
              <a:rPr lang="en-IN" dirty="0" smtClean="0"/>
              <a:t>, Ulysses Collins, Xin Tong</a:t>
            </a:r>
            <a:endParaRPr lang="en-IN" dirty="0"/>
          </a:p>
        </p:txBody>
      </p:sp>
    </p:spTree>
    <p:extLst>
      <p:ext uri="{BB962C8B-B14F-4D97-AF65-F5344CB8AC3E}">
        <p14:creationId xmlns:p14="http://schemas.microsoft.com/office/powerpoint/2010/main" val="414887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Analysing (</a:t>
            </a:r>
            <a:r>
              <a:rPr lang="en-IN" dirty="0" err="1" smtClean="0">
                <a:solidFill>
                  <a:schemeClr val="tx1"/>
                </a:solidFill>
                <a:latin typeface="Castellar" panose="020A0402060406010301" pitchFamily="18" charset="0"/>
              </a:rPr>
              <a:t>cont</a:t>
            </a:r>
            <a:r>
              <a:rPr lang="en-IN" dirty="0" smtClean="0">
                <a:solidFill>
                  <a:schemeClr val="tx1"/>
                </a:solidFill>
                <a:latin typeface="Castellar" panose="020A0402060406010301" pitchFamily="18" charset="0"/>
              </a:rPr>
              <a:t>)</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400733"/>
            <a:ext cx="8596668" cy="4871278"/>
          </a:xfrm>
        </p:spPr>
        <p:txBody>
          <a:bodyPr>
            <a:normAutofit lnSpcReduction="10000"/>
          </a:bodyPr>
          <a:lstStyle/>
          <a:p>
            <a:pPr>
              <a:buClrTx/>
            </a:pPr>
            <a:r>
              <a:rPr lang="en-IN" sz="2000" i="1" u="sng" dirty="0" smtClean="0">
                <a:latin typeface="Cambria" panose="02040503050406030204" pitchFamily="18" charset="0"/>
              </a:rPr>
              <a:t>Events</a:t>
            </a:r>
          </a:p>
          <a:p>
            <a:pPr lvl="1">
              <a:buClrTx/>
            </a:pPr>
            <a:r>
              <a:rPr lang="en-IN" dirty="0">
                <a:latin typeface="Cambria" panose="02040503050406030204" pitchFamily="18" charset="0"/>
              </a:rPr>
              <a:t>Add/Remove/Edit Events</a:t>
            </a:r>
          </a:p>
          <a:p>
            <a:pPr lvl="1">
              <a:buClrTx/>
            </a:pPr>
            <a:r>
              <a:rPr lang="en-IN" dirty="0">
                <a:latin typeface="Cambria" panose="02040503050406030204" pitchFamily="18" charset="0"/>
              </a:rPr>
              <a:t>User should be able to add events from daily view</a:t>
            </a:r>
          </a:p>
          <a:p>
            <a:pPr lvl="1">
              <a:buClrTx/>
            </a:pPr>
            <a:r>
              <a:rPr lang="en-IN" dirty="0">
                <a:latin typeface="Cambria" panose="02040503050406030204" pitchFamily="18" charset="0"/>
              </a:rPr>
              <a:t>Users should be able to edit events from daily view</a:t>
            </a:r>
          </a:p>
          <a:p>
            <a:pPr lvl="1">
              <a:buClrTx/>
            </a:pPr>
            <a:r>
              <a:rPr lang="en-IN" dirty="0">
                <a:latin typeface="Cambria" panose="02040503050406030204" pitchFamily="18" charset="0"/>
              </a:rPr>
              <a:t>Users should be able to delete events from daily view</a:t>
            </a:r>
          </a:p>
          <a:p>
            <a:pPr lvl="1">
              <a:buClrTx/>
            </a:pPr>
            <a:r>
              <a:rPr lang="en-IN" dirty="0">
                <a:latin typeface="Cambria" panose="02040503050406030204" pitchFamily="18" charset="0"/>
              </a:rPr>
              <a:t>Name of the event</a:t>
            </a:r>
          </a:p>
          <a:p>
            <a:pPr lvl="1">
              <a:buClrTx/>
            </a:pPr>
            <a:r>
              <a:rPr lang="en-IN" dirty="0">
                <a:latin typeface="Cambria" panose="02040503050406030204" pitchFamily="18" charset="0"/>
              </a:rPr>
              <a:t>Start and End time for the event</a:t>
            </a:r>
          </a:p>
          <a:p>
            <a:pPr lvl="1">
              <a:buClrTx/>
            </a:pPr>
            <a:r>
              <a:rPr lang="en-IN" dirty="0">
                <a:latin typeface="Cambria" panose="02040503050406030204" pitchFamily="18" charset="0"/>
              </a:rPr>
              <a:t>Description and Location (Optional)</a:t>
            </a:r>
          </a:p>
          <a:p>
            <a:pPr lvl="1">
              <a:buClrTx/>
            </a:pPr>
            <a:r>
              <a:rPr lang="en-IN" dirty="0">
                <a:latin typeface="Cambria" panose="02040503050406030204" pitchFamily="18" charset="0"/>
              </a:rPr>
              <a:t>Categorize event – colour marking</a:t>
            </a:r>
          </a:p>
          <a:p>
            <a:pPr lvl="1">
              <a:buClrTx/>
            </a:pPr>
            <a:r>
              <a:rPr lang="en-IN" dirty="0">
                <a:latin typeface="Cambria" panose="02040503050406030204" pitchFamily="18" charset="0"/>
              </a:rPr>
              <a:t>Time Conflict (Optional)</a:t>
            </a:r>
          </a:p>
          <a:p>
            <a:pPr lvl="1">
              <a:buClrTx/>
            </a:pPr>
            <a:r>
              <a:rPr lang="en-IN" dirty="0">
                <a:latin typeface="Cambria" panose="02040503050406030204" pitchFamily="18" charset="0"/>
              </a:rPr>
              <a:t>Repeating Events (Optional</a:t>
            </a:r>
            <a:r>
              <a:rPr lang="en-IN" dirty="0" smtClean="0">
                <a:latin typeface="Cambria" panose="02040503050406030204" pitchFamily="18" charset="0"/>
              </a:rPr>
              <a:t>)</a:t>
            </a:r>
            <a:endParaRPr lang="en-IN" sz="2000" dirty="0" smtClean="0">
              <a:latin typeface="Cambria" panose="02040503050406030204" pitchFamily="18" charset="0"/>
            </a:endParaRPr>
          </a:p>
          <a:p>
            <a:pPr>
              <a:buClrTx/>
            </a:pPr>
            <a:r>
              <a:rPr lang="en-IN" sz="2000" dirty="0" smtClean="0">
                <a:latin typeface="Cambria" panose="02040503050406030204" pitchFamily="18" charset="0"/>
              </a:rPr>
              <a:t>User should be able to zoom-in/zoom-out</a:t>
            </a:r>
          </a:p>
          <a:p>
            <a:pPr>
              <a:buClrTx/>
            </a:pPr>
            <a:r>
              <a:rPr lang="en-IN" sz="2000" dirty="0" smtClean="0">
                <a:latin typeface="Cambria" panose="02040503050406030204" pitchFamily="18" charset="0"/>
              </a:rPr>
              <a:t>User should be able to share their calendar with other users (Optional)</a:t>
            </a:r>
          </a:p>
        </p:txBody>
      </p:sp>
    </p:spTree>
    <p:extLst>
      <p:ext uri="{BB962C8B-B14F-4D97-AF65-F5344CB8AC3E}">
        <p14:creationId xmlns:p14="http://schemas.microsoft.com/office/powerpoint/2010/main" val="146293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20" y="-159306"/>
            <a:ext cx="12024360" cy="7017306"/>
          </a:xfrm>
          <a:prstGeom prst="rect">
            <a:avLst/>
          </a:prstGeom>
        </p:spPr>
        <p:txBody>
          <a:bodyPr wrap="square">
            <a:spAutoFit/>
          </a:bodyPr>
          <a:lstStyle/>
          <a:p>
            <a:r>
              <a:rPr lang="en-US" dirty="0"/>
              <a:t>2	Event</a:t>
            </a:r>
          </a:p>
          <a:p>
            <a:r>
              <a:rPr lang="en-US" dirty="0"/>
              <a:t>-------------</a:t>
            </a:r>
          </a:p>
          <a:p>
            <a:r>
              <a:rPr lang="en-US" dirty="0"/>
              <a:t>#### 2.1 Fields in Event</a:t>
            </a:r>
          </a:p>
          <a:p>
            <a:r>
              <a:rPr lang="en-US" dirty="0"/>
              <a:t>#####2.1.1	Name of the event</a:t>
            </a:r>
          </a:p>
          <a:p>
            <a:r>
              <a:rPr lang="en-US" dirty="0"/>
              <a:t>#####2.1.2	Start Time and End Time of the Event</a:t>
            </a:r>
          </a:p>
          <a:p>
            <a:r>
              <a:rPr lang="en-US" dirty="0"/>
              <a:t>#####2.1.3	Location is optional</a:t>
            </a:r>
          </a:p>
          <a:p>
            <a:r>
              <a:rPr lang="en-US" dirty="0"/>
              <a:t>#####2.1.4	Description or note is optional</a:t>
            </a:r>
          </a:p>
          <a:p>
            <a:r>
              <a:rPr lang="en-US" dirty="0"/>
              <a:t>#####2.1.5  	Repeat info tells whether the event is repetitive or not.</a:t>
            </a:r>
          </a:p>
          <a:p>
            <a:r>
              <a:rPr lang="en-US" dirty="0"/>
              <a:t>#####2.1.6	If the event is repetitive, specify the repetitive cycle in terms of day ,week or month.</a:t>
            </a:r>
          </a:p>
          <a:p>
            <a:r>
              <a:rPr lang="en-US" dirty="0"/>
              <a:t>#####2.1.7	Every event belongs to a category and display the color of the category.</a:t>
            </a:r>
          </a:p>
          <a:p>
            <a:r>
              <a:rPr lang="en-US" dirty="0"/>
              <a:t>#####2.1.8	The user should be able to use the predefined categories or set up their owns.</a:t>
            </a:r>
          </a:p>
          <a:p>
            <a:r>
              <a:rPr lang="en-US" dirty="0"/>
              <a:t>#####2.1.9	The time conflicts notify will be popped up once there is a time conflict.</a:t>
            </a:r>
          </a:p>
          <a:p>
            <a:r>
              <a:rPr lang="en-US" dirty="0"/>
              <a:t>#####2.1.10     The conflicting events could co-exist, however, there are marked separately on the daily view.</a:t>
            </a:r>
          </a:p>
          <a:p>
            <a:r>
              <a:rPr lang="en-US" dirty="0"/>
              <a:t>#####2.1.10	The conflicting events on the daily view are illustrated as parallel rectangles.  </a:t>
            </a:r>
          </a:p>
          <a:p>
            <a:r>
              <a:rPr lang="en-US" dirty="0"/>
              <a:t>#####2.1.11           The user can add/modify/remove event into or out of category</a:t>
            </a:r>
          </a:p>
          <a:p>
            <a:r>
              <a:rPr lang="en-US" dirty="0"/>
              <a:t>#####2.1.11	A category cannot be deleted if there are still events belong to it.</a:t>
            </a:r>
          </a:p>
          <a:p>
            <a:r>
              <a:rPr lang="en-US" dirty="0"/>
              <a:t>#### 2.1 Add Event</a:t>
            </a:r>
          </a:p>
          <a:p>
            <a:r>
              <a:rPr lang="en-US" dirty="0"/>
              <a:t>#####2.1.1	The user can add event in the daily view layer.</a:t>
            </a:r>
          </a:p>
          <a:p>
            <a:r>
              <a:rPr lang="en-US" dirty="0"/>
              <a:t>####2.2 Modify Event</a:t>
            </a:r>
          </a:p>
          <a:p>
            <a:r>
              <a:rPr lang="en-US" dirty="0"/>
              <a:t>#####2.2.1      The user can modify its event in the daily view layer.	</a:t>
            </a:r>
          </a:p>
          <a:p>
            <a:r>
              <a:rPr lang="en-US" dirty="0"/>
              <a:t>####2.3 Delete Event</a:t>
            </a:r>
          </a:p>
          <a:p>
            <a:r>
              <a:rPr lang="en-US" dirty="0"/>
              <a:t>#####2.3.1	The user should be able to delete an event or the entire events for the selected date.</a:t>
            </a:r>
          </a:p>
          <a:p>
            <a:r>
              <a:rPr lang="en-US" dirty="0"/>
              <a:t>#####2.3.2	The user should be asked to select permanently or temporarily delete a repeated event.</a:t>
            </a:r>
          </a:p>
          <a:p>
            <a:r>
              <a:rPr lang="en-US" dirty="0"/>
              <a:t>#####2.3.3	If the user selects permanently deleting the repeated event, then the event should be deleted, other wise the system will just remove the event for one time. </a:t>
            </a:r>
          </a:p>
        </p:txBody>
      </p:sp>
    </p:spTree>
    <p:extLst>
      <p:ext uri="{BB962C8B-B14F-4D97-AF65-F5344CB8AC3E}">
        <p14:creationId xmlns:p14="http://schemas.microsoft.com/office/powerpoint/2010/main" val="301717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56651"/>
            <a:ext cx="12374880" cy="6186309"/>
          </a:xfrm>
          <a:prstGeom prst="rect">
            <a:avLst/>
          </a:prstGeom>
        </p:spPr>
        <p:txBody>
          <a:bodyPr wrap="square">
            <a:spAutoFit/>
          </a:bodyPr>
          <a:lstStyle/>
          <a:p>
            <a:r>
              <a:rPr lang="en-US" dirty="0"/>
              <a:t>3	Alert</a:t>
            </a:r>
          </a:p>
          <a:p>
            <a:r>
              <a:rPr lang="en-US" dirty="0"/>
              <a:t>-------------</a:t>
            </a:r>
          </a:p>
          <a:p>
            <a:r>
              <a:rPr lang="en-US" dirty="0"/>
              <a:t>####	3.1	 Configure the alert style</a:t>
            </a:r>
          </a:p>
          <a:p>
            <a:r>
              <a:rPr lang="en-US" dirty="0"/>
              <a:t>#####3.1.1	The user should be able to get a notification prior to the event.</a:t>
            </a:r>
          </a:p>
          <a:p>
            <a:r>
              <a:rPr lang="en-US" dirty="0"/>
              <a:t>#####3.1.2	The user should be able to set how long the notification would be given ahead of the event.</a:t>
            </a:r>
          </a:p>
          <a:p>
            <a:r>
              <a:rPr lang="en-US" dirty="0"/>
              <a:t>#####3.1.3	The notification pop-out should read the name of the event and the time.</a:t>
            </a:r>
          </a:p>
          <a:p>
            <a:r>
              <a:rPr lang="en-US" dirty="0"/>
              <a:t>#####3.1.4	The notification pop-out should have a detail button to direct to the event edit page.</a:t>
            </a:r>
          </a:p>
          <a:p>
            <a:r>
              <a:rPr lang="en-US" dirty="0"/>
              <a:t>#####3.1.5      snooze(optional function)	</a:t>
            </a:r>
          </a:p>
          <a:p>
            <a:endParaRPr lang="en-US" dirty="0"/>
          </a:p>
          <a:p>
            <a:endParaRPr lang="en-US" dirty="0"/>
          </a:p>
          <a:p>
            <a:r>
              <a:rPr lang="en-US" dirty="0"/>
              <a:t>4	Share (optional)</a:t>
            </a:r>
          </a:p>
          <a:p>
            <a:r>
              <a:rPr lang="en-US" dirty="0"/>
              <a:t>-------------------</a:t>
            </a:r>
          </a:p>
          <a:p>
            <a:r>
              <a:rPr lang="en-US" dirty="0"/>
              <a:t>4.1 or 4.2</a:t>
            </a:r>
          </a:p>
          <a:p>
            <a:r>
              <a:rPr lang="en-US" dirty="0"/>
              <a:t>#####4.1 send the event to other calendar users (requiring their permission) through Internet.</a:t>
            </a:r>
          </a:p>
          <a:p>
            <a:endParaRPr lang="en-US" dirty="0"/>
          </a:p>
          <a:p>
            <a:endParaRPr lang="en-US" dirty="0"/>
          </a:p>
          <a:p>
            <a:endParaRPr lang="en-US" dirty="0"/>
          </a:p>
          <a:p>
            <a:endParaRPr lang="en-US" dirty="0"/>
          </a:p>
          <a:p>
            <a:r>
              <a:rPr lang="en-US" dirty="0"/>
              <a:t>5	Miscellaneous</a:t>
            </a:r>
          </a:p>
          <a:p>
            <a:r>
              <a:rPr lang="en-US" dirty="0"/>
              <a:t>-------------------</a:t>
            </a:r>
          </a:p>
          <a:p>
            <a:r>
              <a:rPr lang="en-US" dirty="0"/>
              <a:t>####5.1	The screen should be able to zoom in/out.</a:t>
            </a:r>
          </a:p>
          <a:p>
            <a:r>
              <a:rPr lang="en-US" dirty="0"/>
              <a:t>####5.1	The scroll should be available if necessary.</a:t>
            </a:r>
          </a:p>
        </p:txBody>
      </p:sp>
    </p:spTree>
    <p:extLst>
      <p:ext uri="{BB962C8B-B14F-4D97-AF65-F5344CB8AC3E}">
        <p14:creationId xmlns:p14="http://schemas.microsoft.com/office/powerpoint/2010/main" val="329402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0003" y="2915884"/>
            <a:ext cx="3534057" cy="934242"/>
          </a:xfrm>
        </p:spPr>
        <p:txBody>
          <a:bodyPr/>
          <a:lstStyle/>
          <a:p>
            <a:r>
              <a:rPr lang="en-IN" b="1" dirty="0" smtClean="0">
                <a:solidFill>
                  <a:schemeClr val="tx1"/>
                </a:solidFill>
                <a:latin typeface="Castellar" panose="020A0402060406010301" pitchFamily="18" charset="0"/>
              </a:rPr>
              <a:t>DESIGNING</a:t>
            </a:r>
            <a:endParaRPr lang="en-IN" b="1" dirty="0">
              <a:solidFill>
                <a:schemeClr val="tx1"/>
              </a:solidFill>
              <a:latin typeface="Castellar" panose="020A0402060406010301" pitchFamily="18" charset="0"/>
            </a:endParaRPr>
          </a:p>
        </p:txBody>
      </p:sp>
      <p:pic>
        <p:nvPicPr>
          <p:cNvPr id="1026" name="Picture 2" descr="http://www.jot.fm/issues/issue_2007_10/paper22/images/figur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920026">
            <a:off x="336373" y="741468"/>
            <a:ext cx="3747927" cy="2367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gilemodeling.com/images/models/useCase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84990">
            <a:off x="6092875" y="567411"/>
            <a:ext cx="3347026" cy="29924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rogramming4.us/image/062011/UML%20Diagrams_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589" y="4193047"/>
            <a:ext cx="4762500" cy="243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1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81"/>
            <a:ext cx="8596668" cy="678288"/>
          </a:xfrm>
        </p:spPr>
        <p:txBody>
          <a:bodyPr/>
          <a:lstStyle/>
          <a:p>
            <a:r>
              <a:rPr lang="en-IN" dirty="0" smtClean="0">
                <a:solidFill>
                  <a:schemeClr val="tx1"/>
                </a:solidFill>
                <a:latin typeface="Castellar" panose="020A0402060406010301" pitchFamily="18" charset="0"/>
              </a:rPr>
              <a:t>UML DIAGRAM</a:t>
            </a:r>
            <a:endParaRPr lang="en-IN" dirty="0">
              <a:solidFill>
                <a:schemeClr val="tx1"/>
              </a:solidFill>
              <a:latin typeface="Castellar" panose="020A0402060406010301" pitchFamily="18" charset="0"/>
            </a:endParaRPr>
          </a:p>
        </p:txBody>
      </p:sp>
      <p:sp>
        <p:nvSpPr>
          <p:cNvPr id="3" name="AutoShape 2" descr="Displaying Class_Diagram.jpg"/>
          <p:cNvSpPr>
            <a:spLocks noChangeAspect="1" noChangeArrowheads="1"/>
          </p:cNvSpPr>
          <p:nvPr/>
        </p:nvSpPr>
        <p:spPr bwMode="auto">
          <a:xfrm>
            <a:off x="155575" y="-144463"/>
            <a:ext cx="7352808" cy="7352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1352757" y="947295"/>
            <a:ext cx="6876843" cy="56728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973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839"/>
            <a:ext cx="8596668" cy="691167"/>
          </a:xfrm>
        </p:spPr>
        <p:txBody>
          <a:bodyPr/>
          <a:lstStyle/>
          <a:p>
            <a:r>
              <a:rPr lang="en-IN" dirty="0" smtClean="0">
                <a:solidFill>
                  <a:schemeClr val="tx1"/>
                </a:solidFill>
                <a:latin typeface="Castellar" panose="020A0402060406010301" pitchFamily="18" charset="0"/>
              </a:rPr>
              <a:t>USE CASE DIAGRAM</a:t>
            </a:r>
            <a:endParaRPr lang="en-IN" dirty="0">
              <a:solidFill>
                <a:schemeClr val="tx1"/>
              </a:solidFill>
              <a:latin typeface="Castellar" panose="020A0402060406010301" pitchFamily="18" charset="0"/>
            </a:endParaRPr>
          </a:p>
        </p:txBody>
      </p:sp>
      <p:pic>
        <p:nvPicPr>
          <p:cNvPr id="3" name="Picture 2"/>
          <p:cNvPicPr>
            <a:picLocks noChangeAspect="1"/>
          </p:cNvPicPr>
          <p:nvPr/>
        </p:nvPicPr>
        <p:blipFill>
          <a:blip r:embed="rId3"/>
          <a:stretch>
            <a:fillRect/>
          </a:stretch>
        </p:blipFill>
        <p:spPr>
          <a:xfrm>
            <a:off x="1765430" y="1017431"/>
            <a:ext cx="6420476" cy="5293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62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690"/>
            <a:ext cx="8596668" cy="652527"/>
          </a:xfrm>
        </p:spPr>
        <p:txBody>
          <a:bodyPr/>
          <a:lstStyle/>
          <a:p>
            <a:r>
              <a:rPr lang="en-IN" dirty="0" smtClean="0">
                <a:solidFill>
                  <a:schemeClr val="tx1"/>
                </a:solidFill>
                <a:latin typeface="Castellar" panose="020A0402060406010301" pitchFamily="18" charset="0"/>
              </a:rPr>
              <a:t>SEQUENCE DIAGRAM 1</a:t>
            </a:r>
            <a:endParaRPr lang="en-IN" dirty="0">
              <a:solidFill>
                <a:schemeClr val="tx1"/>
              </a:solidFill>
              <a:latin typeface="Castellar" panose="020A0402060406010301" pitchFamily="18" charset="0"/>
            </a:endParaRPr>
          </a:p>
        </p:txBody>
      </p:sp>
      <p:pic>
        <p:nvPicPr>
          <p:cNvPr id="3" name="Picture 2"/>
          <p:cNvPicPr>
            <a:picLocks noChangeAspect="1"/>
          </p:cNvPicPr>
          <p:nvPr/>
        </p:nvPicPr>
        <p:blipFill>
          <a:blip r:embed="rId3"/>
          <a:stretch>
            <a:fillRect/>
          </a:stretch>
        </p:blipFill>
        <p:spPr>
          <a:xfrm>
            <a:off x="1945081" y="811370"/>
            <a:ext cx="5916160" cy="55379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44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690"/>
            <a:ext cx="8596668" cy="652527"/>
          </a:xfrm>
        </p:spPr>
        <p:txBody>
          <a:bodyPr/>
          <a:lstStyle/>
          <a:p>
            <a:r>
              <a:rPr lang="en-IN" dirty="0" smtClean="0">
                <a:solidFill>
                  <a:schemeClr val="tx1"/>
                </a:solidFill>
                <a:latin typeface="Castellar" panose="020A0402060406010301" pitchFamily="18" charset="0"/>
              </a:rPr>
              <a:t>SEQUENCE DIAGRAM 2</a:t>
            </a:r>
            <a:endParaRPr lang="en-IN" dirty="0">
              <a:solidFill>
                <a:schemeClr val="tx1"/>
              </a:solidFill>
              <a:latin typeface="Castellar" panose="020A0402060406010301" pitchFamily="18" charset="0"/>
            </a:endParaRPr>
          </a:p>
        </p:txBody>
      </p:sp>
      <p:pic>
        <p:nvPicPr>
          <p:cNvPr id="4" name="Picture 3"/>
          <p:cNvPicPr>
            <a:picLocks noChangeAspect="1"/>
          </p:cNvPicPr>
          <p:nvPr/>
        </p:nvPicPr>
        <p:blipFill>
          <a:blip r:embed="rId3"/>
          <a:stretch>
            <a:fillRect/>
          </a:stretch>
        </p:blipFill>
        <p:spPr>
          <a:xfrm>
            <a:off x="2054972" y="721217"/>
            <a:ext cx="5841391" cy="5230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92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93" y="308070"/>
            <a:ext cx="8981821" cy="741060"/>
          </a:xfrm>
        </p:spPr>
        <p:txBody>
          <a:bodyPr>
            <a:normAutofit/>
          </a:bodyPr>
          <a:lstStyle/>
          <a:p>
            <a:r>
              <a:rPr lang="en-IN" b="1" dirty="0" smtClean="0">
                <a:solidFill>
                  <a:schemeClr val="tx1"/>
                </a:solidFill>
                <a:latin typeface="Castellar" panose="020A0402060406010301" pitchFamily="18" charset="0"/>
              </a:rPr>
              <a:t>IMPLEMENTATION and Testing</a:t>
            </a:r>
            <a:endParaRPr lang="en-IN" b="1" dirty="0">
              <a:solidFill>
                <a:schemeClr val="tx1"/>
              </a:solidFill>
              <a:latin typeface="Castellar" panose="020A0402060406010301" pitchFamily="18" charset="0"/>
            </a:endParaRPr>
          </a:p>
        </p:txBody>
      </p:sp>
      <p:pic>
        <p:nvPicPr>
          <p:cNvPr id="2050" name="Picture 2" descr="http://images.tdm.info/main.php?g2_view=core.DownloadItem&amp;g2_itemId=148&amp;g2_serialNumbe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744" y="1515725"/>
            <a:ext cx="41338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3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Tools Used</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606797"/>
            <a:ext cx="8596668" cy="3880773"/>
          </a:xfrm>
        </p:spPr>
        <p:txBody>
          <a:bodyPr>
            <a:normAutofit/>
          </a:bodyPr>
          <a:lstStyle/>
          <a:p>
            <a:pPr>
              <a:buClrTx/>
              <a:buFont typeface="Arial" panose="020B0604020202020204" pitchFamily="34" charset="0"/>
              <a:buChar char="•"/>
            </a:pPr>
            <a:r>
              <a:rPr lang="en-IN" sz="2000" dirty="0" smtClean="0">
                <a:latin typeface="Cambria" panose="02040503050406030204" pitchFamily="18" charset="0"/>
              </a:rPr>
              <a:t>Android Software Development Kit</a:t>
            </a:r>
          </a:p>
          <a:p>
            <a:pPr>
              <a:buClrTx/>
              <a:buFont typeface="Arial" panose="020B0604020202020204" pitchFamily="34" charset="0"/>
              <a:buChar char="•"/>
            </a:pPr>
            <a:r>
              <a:rPr lang="en-IN" sz="2000" dirty="0" smtClean="0">
                <a:latin typeface="Cambria" panose="02040503050406030204" pitchFamily="18" charset="0"/>
              </a:rPr>
              <a:t>Android Virtual Device</a:t>
            </a:r>
          </a:p>
          <a:p>
            <a:pPr>
              <a:buClrTx/>
              <a:buFont typeface="Arial" panose="020B0604020202020204" pitchFamily="34" charset="0"/>
              <a:buChar char="•"/>
            </a:pPr>
            <a:r>
              <a:rPr lang="en-IN" sz="2000" dirty="0" smtClean="0">
                <a:latin typeface="Cambria" panose="02040503050406030204" pitchFamily="18" charset="0"/>
              </a:rPr>
              <a:t>Eclipse</a:t>
            </a:r>
          </a:p>
          <a:p>
            <a:pPr lvl="1">
              <a:buClrTx/>
              <a:buFont typeface="Arial" panose="020B0604020202020204" pitchFamily="34" charset="0"/>
              <a:buChar char="•"/>
            </a:pPr>
            <a:r>
              <a:rPr lang="en-IN" sz="2000" dirty="0" smtClean="0">
                <a:latin typeface="Cambria" panose="02040503050406030204" pitchFamily="18" charset="0"/>
              </a:rPr>
              <a:t>Java</a:t>
            </a:r>
          </a:p>
          <a:p>
            <a:pPr lvl="1">
              <a:buClrTx/>
              <a:buFont typeface="Arial" panose="020B0604020202020204" pitchFamily="34" charset="0"/>
              <a:buChar char="•"/>
            </a:pPr>
            <a:r>
              <a:rPr lang="en-IN" sz="2000" dirty="0" smtClean="0">
                <a:latin typeface="Cambria" panose="02040503050406030204" pitchFamily="18" charset="0"/>
              </a:rPr>
              <a:t>XML</a:t>
            </a:r>
            <a:endParaRPr lang="en-IN" sz="2000" dirty="0">
              <a:latin typeface="Cambria" panose="02040503050406030204" pitchFamily="18" charset="0"/>
            </a:endParaRPr>
          </a:p>
        </p:txBody>
      </p:sp>
    </p:spTree>
    <p:extLst>
      <p:ext uri="{BB962C8B-B14F-4D97-AF65-F5344CB8AC3E}">
        <p14:creationId xmlns:p14="http://schemas.microsoft.com/office/powerpoint/2010/main" val="856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365"/>
          </a:xfrm>
        </p:spPr>
        <p:txBody>
          <a:bodyPr/>
          <a:lstStyle/>
          <a:p>
            <a:r>
              <a:rPr lang="en-IN" b="1" dirty="0" smtClean="0">
                <a:solidFill>
                  <a:schemeClr val="tx1"/>
                </a:solidFill>
                <a:latin typeface="Castellar" panose="020A0402060406010301" pitchFamily="18" charset="0"/>
              </a:rPr>
              <a:t>AGENDA</a:t>
            </a:r>
            <a:endParaRPr lang="en-IN" b="1"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524484"/>
            <a:ext cx="8596668" cy="5133893"/>
          </a:xfrm>
        </p:spPr>
        <p:txBody>
          <a:bodyPr>
            <a:normAutofit fontScale="92500" lnSpcReduction="20000"/>
          </a:bodyPr>
          <a:lstStyle/>
          <a:p>
            <a:pPr>
              <a:buClrTx/>
              <a:buFont typeface="Wingdings" panose="05000000000000000000" pitchFamily="2" charset="2"/>
              <a:buChar char="Ø"/>
            </a:pPr>
            <a:r>
              <a:rPr lang="en-IN" sz="2400" dirty="0" smtClean="0">
                <a:solidFill>
                  <a:schemeClr val="tx1"/>
                </a:solidFill>
                <a:latin typeface="Cambria" panose="02040503050406030204" pitchFamily="18" charset="0"/>
              </a:rPr>
              <a:t>Calendar – usefulness</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Pre-Start process</a:t>
            </a:r>
          </a:p>
          <a:p>
            <a:pPr lvl="1">
              <a:buClrTx/>
              <a:buFont typeface="Wingdings" panose="05000000000000000000" pitchFamily="2" charset="2"/>
              <a:buChar char="Ø"/>
            </a:pPr>
            <a:r>
              <a:rPr lang="en-IN" sz="2200" dirty="0" smtClean="0">
                <a:solidFill>
                  <a:schemeClr val="tx1"/>
                </a:solidFill>
                <a:latin typeface="Cambria" panose="02040503050406030204" pitchFamily="18" charset="0"/>
              </a:rPr>
              <a:t>Distribution Version Control System (</a:t>
            </a:r>
            <a:r>
              <a:rPr lang="en-IN" sz="2200" dirty="0" err="1" smtClean="0">
                <a:solidFill>
                  <a:schemeClr val="tx1"/>
                </a:solidFill>
                <a:latin typeface="Cambria" panose="02040503050406030204" pitchFamily="18" charset="0"/>
              </a:rPr>
              <a:t>Github</a:t>
            </a:r>
            <a:r>
              <a:rPr lang="en-IN" sz="2200" dirty="0" smtClean="0">
                <a:solidFill>
                  <a:schemeClr val="tx1"/>
                </a:solidFill>
                <a:latin typeface="Cambria" panose="02040503050406030204" pitchFamily="18" charset="0"/>
              </a:rPr>
              <a:t>)</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Requirement Engineering</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Design Process</a:t>
            </a:r>
          </a:p>
          <a:p>
            <a:pPr lvl="1">
              <a:buClrTx/>
              <a:buFont typeface="Wingdings" panose="05000000000000000000" pitchFamily="2" charset="2"/>
              <a:buChar char="Ø"/>
            </a:pPr>
            <a:r>
              <a:rPr lang="en-IN" sz="2200" dirty="0" smtClean="0">
                <a:solidFill>
                  <a:schemeClr val="tx1"/>
                </a:solidFill>
                <a:latin typeface="Cambria" panose="02040503050406030204" pitchFamily="18" charset="0"/>
              </a:rPr>
              <a:t>UML Diagram</a:t>
            </a:r>
          </a:p>
          <a:p>
            <a:pPr lvl="1">
              <a:buClrTx/>
              <a:buFont typeface="Wingdings" panose="05000000000000000000" pitchFamily="2" charset="2"/>
              <a:buChar char="Ø"/>
            </a:pPr>
            <a:r>
              <a:rPr lang="en-IN" sz="2200" dirty="0" smtClean="0">
                <a:solidFill>
                  <a:schemeClr val="tx1"/>
                </a:solidFill>
                <a:latin typeface="Cambria" panose="02040503050406030204" pitchFamily="18" charset="0"/>
              </a:rPr>
              <a:t>Use Case Diagrams</a:t>
            </a:r>
          </a:p>
          <a:p>
            <a:pPr lvl="1">
              <a:buClrTx/>
              <a:buFont typeface="Wingdings" panose="05000000000000000000" pitchFamily="2" charset="2"/>
              <a:buChar char="Ø"/>
            </a:pPr>
            <a:r>
              <a:rPr lang="en-IN" sz="2200" dirty="0" smtClean="0">
                <a:solidFill>
                  <a:schemeClr val="tx1"/>
                </a:solidFill>
                <a:latin typeface="Cambria" panose="02040503050406030204" pitchFamily="18" charset="0"/>
              </a:rPr>
              <a:t>Sequence Diagrams</a:t>
            </a:r>
            <a:endParaRPr lang="en-IN" sz="2200" dirty="0">
              <a:solidFill>
                <a:schemeClr val="tx1"/>
              </a:solidFill>
              <a:latin typeface="Cambria" panose="02040503050406030204" pitchFamily="18" charset="0"/>
            </a:endParaRPr>
          </a:p>
          <a:p>
            <a:pPr>
              <a:buClrTx/>
              <a:buFont typeface="Wingdings" panose="05000000000000000000" pitchFamily="2" charset="2"/>
              <a:buChar char="Ø"/>
            </a:pPr>
            <a:r>
              <a:rPr lang="en-IN" sz="2400" dirty="0" smtClean="0">
                <a:solidFill>
                  <a:schemeClr val="tx1"/>
                </a:solidFill>
                <a:latin typeface="Cambria" panose="02040503050406030204" pitchFamily="18" charset="0"/>
              </a:rPr>
              <a:t>Implementation</a:t>
            </a:r>
          </a:p>
          <a:p>
            <a:pPr lvl="1">
              <a:buClrTx/>
              <a:buFont typeface="Wingdings" panose="05000000000000000000" pitchFamily="2" charset="2"/>
              <a:buChar char="Ø"/>
            </a:pPr>
            <a:r>
              <a:rPr lang="en-IN" sz="2200" dirty="0" smtClean="0">
                <a:solidFill>
                  <a:schemeClr val="tx1"/>
                </a:solidFill>
                <a:latin typeface="Cambria" panose="02040503050406030204" pitchFamily="18" charset="0"/>
              </a:rPr>
              <a:t>Android Tool Kit</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Testing</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Problems Faced and Lessons Learned</a:t>
            </a:r>
          </a:p>
          <a:p>
            <a:pPr>
              <a:buClrTx/>
              <a:buFont typeface="Wingdings" panose="05000000000000000000" pitchFamily="2" charset="2"/>
              <a:buChar char="Ø"/>
            </a:pPr>
            <a:r>
              <a:rPr lang="en-IN" sz="2400" dirty="0" smtClean="0">
                <a:solidFill>
                  <a:schemeClr val="tx1"/>
                </a:solidFill>
                <a:latin typeface="Cambria" panose="02040503050406030204" pitchFamily="18" charset="0"/>
              </a:rPr>
              <a:t>Questions</a:t>
            </a:r>
          </a:p>
          <a:p>
            <a:pPr>
              <a:buClrTx/>
              <a:buFont typeface="Wingdings" panose="05000000000000000000" pitchFamily="2" charset="2"/>
              <a:buChar char="Ø"/>
            </a:pPr>
            <a:endParaRPr lang="en-IN"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242333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Testing</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632555"/>
            <a:ext cx="8596668" cy="3880773"/>
          </a:xfrm>
        </p:spPr>
        <p:txBody>
          <a:bodyPr>
            <a:normAutofit/>
          </a:bodyPr>
          <a:lstStyle/>
          <a:p>
            <a:pPr>
              <a:buClrTx/>
              <a:buFont typeface="Wingdings" panose="05000000000000000000" pitchFamily="2" charset="2"/>
              <a:buChar char="Ø"/>
            </a:pPr>
            <a:r>
              <a:rPr lang="en-IN" sz="2000" dirty="0" smtClean="0">
                <a:latin typeface="Cambria" panose="02040503050406030204" pitchFamily="18" charset="0"/>
              </a:rPr>
              <a:t>Device Test Cases to test different parts of code</a:t>
            </a:r>
          </a:p>
          <a:p>
            <a:pPr lvl="1">
              <a:buClrTx/>
              <a:buFont typeface="Wingdings" panose="05000000000000000000" pitchFamily="2" charset="2"/>
              <a:buChar char="Ø"/>
            </a:pPr>
            <a:r>
              <a:rPr lang="en-IN" sz="2000" dirty="0" smtClean="0">
                <a:latin typeface="Cambria" panose="02040503050406030204" pitchFamily="18" charset="0"/>
              </a:rPr>
              <a:t>Main Coverage:</a:t>
            </a:r>
          </a:p>
          <a:p>
            <a:pPr lvl="1">
              <a:buClrTx/>
              <a:buFont typeface="Wingdings" panose="05000000000000000000" pitchFamily="2" charset="2"/>
              <a:buChar char="Ø"/>
            </a:pPr>
            <a:r>
              <a:rPr lang="en-IN" sz="2000" dirty="0" smtClean="0">
                <a:latin typeface="Cambria" panose="02040503050406030204" pitchFamily="18" charset="0"/>
              </a:rPr>
              <a:t>Test Views</a:t>
            </a:r>
          </a:p>
          <a:p>
            <a:pPr lvl="1">
              <a:buClrTx/>
              <a:buFont typeface="Wingdings" panose="05000000000000000000" pitchFamily="2" charset="2"/>
              <a:buChar char="Ø"/>
            </a:pPr>
            <a:r>
              <a:rPr lang="en-IN" sz="2000" dirty="0" smtClean="0">
                <a:latin typeface="Cambria" panose="02040503050406030204" pitchFamily="18" charset="0"/>
              </a:rPr>
              <a:t>Test Events</a:t>
            </a:r>
          </a:p>
          <a:p>
            <a:pPr lvl="1">
              <a:buClrTx/>
              <a:buFont typeface="Wingdings" panose="05000000000000000000" pitchFamily="2" charset="2"/>
              <a:buChar char="Ø"/>
            </a:pPr>
            <a:r>
              <a:rPr lang="en-IN" sz="2000" dirty="0" smtClean="0">
                <a:latin typeface="Cambria" panose="02040503050406030204" pitchFamily="18" charset="0"/>
              </a:rPr>
              <a:t>Test Categories and Settings</a:t>
            </a:r>
          </a:p>
          <a:p>
            <a:pPr lvl="1">
              <a:buClrTx/>
              <a:buFont typeface="Wingdings" panose="05000000000000000000" pitchFamily="2" charset="2"/>
              <a:buChar char="Ø"/>
            </a:pPr>
            <a:r>
              <a:rPr lang="en-IN" sz="2000" dirty="0" smtClean="0">
                <a:latin typeface="Cambria" panose="02040503050406030204" pitchFamily="18" charset="0"/>
              </a:rPr>
              <a:t>Test specific methods and classes</a:t>
            </a:r>
            <a:endParaRPr lang="en-IN" sz="2000" dirty="0">
              <a:latin typeface="Cambria" panose="02040503050406030204" pitchFamily="18" charset="0"/>
            </a:endParaRPr>
          </a:p>
        </p:txBody>
      </p:sp>
    </p:spTree>
    <p:extLst>
      <p:ext uri="{BB962C8B-B14F-4D97-AF65-F5344CB8AC3E}">
        <p14:creationId xmlns:p14="http://schemas.microsoft.com/office/powerpoint/2010/main" val="366717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448" y="3090930"/>
            <a:ext cx="1949955" cy="663785"/>
          </a:xfrm>
        </p:spPr>
        <p:txBody>
          <a:bodyPr>
            <a:normAutofit fontScale="90000"/>
          </a:bodyPr>
          <a:lstStyle/>
          <a:p>
            <a:r>
              <a:rPr lang="en-IN" b="1" dirty="0" smtClean="0">
                <a:solidFill>
                  <a:schemeClr val="tx1"/>
                </a:solidFill>
                <a:latin typeface="Castellar" panose="020A0402060406010301" pitchFamily="18" charset="0"/>
              </a:rPr>
              <a:t>DEMO</a:t>
            </a:r>
            <a:endParaRPr lang="en-IN"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7338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Castellar" panose="020A0402060406010301" pitchFamily="18" charset="0"/>
              </a:rPr>
              <a:t>Problems Faced and LESSONS LEARNED</a:t>
            </a:r>
            <a:endParaRPr lang="en-IN" b="1" dirty="0">
              <a:solidFill>
                <a:schemeClr val="tx1"/>
              </a:solidFill>
              <a:latin typeface="Castellar" panose="020A0402060406010301" pitchFamily="18" charset="0"/>
            </a:endParaRPr>
          </a:p>
        </p:txBody>
      </p:sp>
      <p:pic>
        <p:nvPicPr>
          <p:cNvPr id="3074" name="Picture 2" descr="http://blog.bigbhk.com/wp-content/uploads/2014/09/problems-258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119" y="2185407"/>
            <a:ext cx="2457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44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BK</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787098"/>
            <a:ext cx="8596668" cy="3880773"/>
          </a:xfrm>
        </p:spPr>
        <p:txBody>
          <a:bodyPr vert="horz" lIns="91440" tIns="45720" rIns="91440" bIns="45720" rtlCol="0" anchor="t">
            <a:normAutofit/>
          </a:bodyPr>
          <a:lstStyle/>
          <a:p>
            <a:pPr>
              <a:buClrTx/>
              <a:buFontTx/>
              <a:buChar char="-"/>
            </a:pPr>
            <a:r>
              <a:rPr lang="en-IN" sz="2400" b="1" dirty="0" smtClean="0">
                <a:latin typeface="Cambria" panose="02040503050406030204" pitchFamily="18" charset="0"/>
              </a:rPr>
              <a:t>Coding </a:t>
            </a:r>
          </a:p>
          <a:p>
            <a:pPr marL="0" indent="0">
              <a:buClrTx/>
              <a:buNone/>
            </a:pPr>
            <a:endParaRPr lang="en-IN" sz="2400" b="1" dirty="0">
              <a:latin typeface="Cambria" panose="02040503050406030204" pitchFamily="18" charset="0"/>
            </a:endParaRPr>
          </a:p>
          <a:p>
            <a:pPr marL="0" indent="0">
              <a:buClrTx/>
              <a:buNone/>
            </a:pPr>
            <a:endParaRPr lang="en-US" sz="2000" dirty="0">
              <a:latin typeface="Cambria" panose="02040503050406030204" pitchFamily="18" charset="0"/>
            </a:endParaRPr>
          </a:p>
          <a:p>
            <a:pPr marL="0" indent="0">
              <a:buClrTx/>
              <a:buNone/>
            </a:pPr>
            <a:endParaRPr lang="en-IN" sz="2000" dirty="0">
              <a:latin typeface="Cambria" panose="02040503050406030204" pitchFamily="18" charset="0"/>
            </a:endParaRPr>
          </a:p>
        </p:txBody>
      </p:sp>
    </p:spTree>
    <p:extLst>
      <p:ext uri="{BB962C8B-B14F-4D97-AF65-F5344CB8AC3E}">
        <p14:creationId xmlns:p14="http://schemas.microsoft.com/office/powerpoint/2010/main" val="71057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NIKHIL</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787098"/>
            <a:ext cx="8596668" cy="3880773"/>
          </a:xfrm>
        </p:spPr>
        <p:txBody>
          <a:bodyPr>
            <a:normAutofit/>
          </a:bodyPr>
          <a:lstStyle/>
          <a:p>
            <a:pPr>
              <a:buClrTx/>
              <a:buFont typeface="Wingdings" panose="05000000000000000000" pitchFamily="2" charset="2"/>
              <a:buChar char="Ø"/>
            </a:pPr>
            <a:r>
              <a:rPr lang="en-IN" sz="2000" dirty="0" smtClean="0">
                <a:latin typeface="Cambria" panose="02040503050406030204" pitchFamily="18" charset="0"/>
              </a:rPr>
              <a:t>Requirement Gathering and brainstorming</a:t>
            </a:r>
          </a:p>
          <a:p>
            <a:pPr>
              <a:buClrTx/>
              <a:buFont typeface="Wingdings" panose="05000000000000000000" pitchFamily="2" charset="2"/>
              <a:buChar char="Ø"/>
            </a:pPr>
            <a:r>
              <a:rPr lang="en-IN" sz="2000" dirty="0" smtClean="0">
                <a:latin typeface="Cambria" panose="02040503050406030204" pitchFamily="18" charset="0"/>
              </a:rPr>
              <a:t>Understanding the use case diagrams</a:t>
            </a:r>
          </a:p>
          <a:p>
            <a:pPr>
              <a:buClrTx/>
              <a:buFont typeface="Wingdings" panose="05000000000000000000" pitchFamily="2" charset="2"/>
              <a:buChar char="Ø"/>
            </a:pPr>
            <a:r>
              <a:rPr lang="en-IN" sz="2000" dirty="0" smtClean="0">
                <a:latin typeface="Cambria" panose="02040503050406030204" pitchFamily="18" charset="0"/>
              </a:rPr>
              <a:t>Team Dynamic and Team Management</a:t>
            </a:r>
          </a:p>
          <a:p>
            <a:pPr marL="0" indent="0">
              <a:buClrTx/>
              <a:buNone/>
            </a:pPr>
            <a:endParaRPr lang="en-IN" sz="2000" dirty="0">
              <a:latin typeface="Cambria" panose="02040503050406030204" pitchFamily="18" charset="0"/>
            </a:endParaRPr>
          </a:p>
        </p:txBody>
      </p:sp>
    </p:spTree>
    <p:extLst>
      <p:ext uri="{BB962C8B-B14F-4D97-AF65-F5344CB8AC3E}">
        <p14:creationId xmlns:p14="http://schemas.microsoft.com/office/powerpoint/2010/main" val="350097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Shane</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550989"/>
            <a:ext cx="8596668" cy="3880773"/>
          </a:xfrm>
        </p:spPr>
        <p:txBody>
          <a:bodyPr>
            <a:normAutofit/>
          </a:bodyPr>
          <a:lstStyle/>
          <a:p>
            <a:pPr>
              <a:buClrTx/>
            </a:pPr>
            <a:r>
              <a:rPr lang="en-IN" sz="2000" dirty="0" smtClean="0">
                <a:latin typeface="Cambria" panose="02040503050406030204" pitchFamily="18" charset="0"/>
              </a:rPr>
              <a:t>Official Android Development Website</a:t>
            </a:r>
          </a:p>
          <a:p>
            <a:pPr>
              <a:buClrTx/>
            </a:pPr>
            <a:endParaRPr lang="en-IN" sz="2000" dirty="0">
              <a:latin typeface="Cambria" panose="02040503050406030204" pitchFamily="18" charset="0"/>
            </a:endParaRPr>
          </a:p>
          <a:p>
            <a:pPr>
              <a:buClrTx/>
            </a:pPr>
            <a:r>
              <a:rPr lang="en-IN" sz="2000" dirty="0" err="1" smtClean="0">
                <a:latin typeface="Cambria" panose="02040503050406030204" pitchFamily="18" charset="0"/>
              </a:rPr>
              <a:t>Stackoverflow.com</a:t>
            </a:r>
            <a:endParaRPr lang="en-IN" sz="2000" dirty="0" smtClean="0">
              <a:latin typeface="Cambria" panose="02040503050406030204" pitchFamily="18" charset="0"/>
            </a:endParaRPr>
          </a:p>
          <a:p>
            <a:pPr>
              <a:buClrTx/>
            </a:pPr>
            <a:endParaRPr lang="en-IN" sz="2000" dirty="0">
              <a:latin typeface="Cambria" panose="02040503050406030204" pitchFamily="18" charset="0"/>
            </a:endParaRPr>
          </a:p>
          <a:p>
            <a:pPr>
              <a:buClrTx/>
            </a:pPr>
            <a:r>
              <a:rPr lang="en-IN" sz="2000" dirty="0" err="1" smtClean="0">
                <a:latin typeface="Cambria" panose="02040503050406030204" pitchFamily="18" charset="0"/>
              </a:rPr>
              <a:t>Github</a:t>
            </a:r>
            <a:endParaRPr lang="en-IN" sz="2000" dirty="0">
              <a:latin typeface="Cambria" panose="02040503050406030204" pitchFamily="18" charset="0"/>
            </a:endParaRPr>
          </a:p>
        </p:txBody>
      </p:sp>
    </p:spTree>
    <p:extLst>
      <p:ext uri="{BB962C8B-B14F-4D97-AF65-F5344CB8AC3E}">
        <p14:creationId xmlns:p14="http://schemas.microsoft.com/office/powerpoint/2010/main" val="192070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ircular dependency.png"/>
          <p:cNvPicPr>
            <a:picLocks noChangeAspect="1"/>
          </p:cNvPicPr>
          <p:nvPr/>
        </p:nvPicPr>
        <p:blipFill>
          <a:blip r:embed="rId3"/>
          <a:srcRect l="20292" t="8501" r="31187" b="40195"/>
          <a:stretch>
            <a:fillRect/>
          </a:stretch>
        </p:blipFill>
        <p:spPr>
          <a:xfrm>
            <a:off x="3489960" y="1280160"/>
            <a:ext cx="6111240" cy="4038600"/>
          </a:xfrm>
          <a:prstGeom prst="rect">
            <a:avLst/>
          </a:prstGeom>
        </p:spPr>
      </p:pic>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Ulysses</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787098"/>
            <a:ext cx="8596668" cy="3880773"/>
          </a:xfrm>
        </p:spPr>
        <p:txBody>
          <a:bodyPr>
            <a:normAutofit/>
          </a:bodyPr>
          <a:lstStyle/>
          <a:p>
            <a:pPr>
              <a:buClrTx/>
              <a:buFont typeface="Wingdings" panose="05000000000000000000" pitchFamily="2" charset="2"/>
              <a:buChar char="Ø"/>
            </a:pPr>
            <a:r>
              <a:rPr lang="en-IN" sz="2000" dirty="0" smtClean="0">
                <a:latin typeface="Cambria" panose="02040503050406030204" pitchFamily="18" charset="0"/>
              </a:rPr>
              <a:t>Bit by bit</a:t>
            </a:r>
          </a:p>
          <a:p>
            <a:pPr>
              <a:buClrTx/>
              <a:buFont typeface="Wingdings" panose="05000000000000000000" pitchFamily="2" charset="2"/>
              <a:buChar char="Ø"/>
            </a:pPr>
            <a:endParaRPr lang="en-IN" sz="2000" dirty="0" smtClean="0">
              <a:latin typeface="Cambria" panose="02040503050406030204" pitchFamily="18" charset="0"/>
            </a:endParaRPr>
          </a:p>
          <a:p>
            <a:pPr>
              <a:buClrTx/>
              <a:buFont typeface="Wingdings" panose="05000000000000000000" pitchFamily="2" charset="2"/>
              <a:buChar char="Ø"/>
            </a:pPr>
            <a:r>
              <a:rPr lang="en-IN" sz="2000" dirty="0" smtClean="0">
                <a:latin typeface="Cambria" panose="02040503050406030204" pitchFamily="18" charset="0"/>
              </a:rPr>
              <a:t>Circular Dependency</a:t>
            </a:r>
          </a:p>
          <a:p>
            <a:pPr>
              <a:buClrTx/>
              <a:buFont typeface="Wingdings" panose="05000000000000000000" pitchFamily="2" charset="2"/>
              <a:buChar char="Ø"/>
            </a:pPr>
            <a:endParaRPr lang="en-IN" sz="2000" dirty="0" smtClean="0">
              <a:latin typeface="Cambria" panose="02040503050406030204" pitchFamily="18" charset="0"/>
            </a:endParaRPr>
          </a:p>
          <a:p>
            <a:pPr>
              <a:buClrTx/>
              <a:buFont typeface="Wingdings" panose="05000000000000000000" pitchFamily="2" charset="2"/>
              <a:buChar char="Ø"/>
            </a:pPr>
            <a:r>
              <a:rPr lang="en-IN" sz="2000" dirty="0" smtClean="0">
                <a:latin typeface="Cambria" panose="02040503050406030204" pitchFamily="18" charset="0"/>
              </a:rPr>
              <a:t>User-friendliness</a:t>
            </a:r>
          </a:p>
          <a:p>
            <a:pPr>
              <a:buClrTx/>
              <a:buFont typeface="Wingdings" panose="05000000000000000000" pitchFamily="2" charset="2"/>
              <a:buChar char="Ø"/>
            </a:pPr>
            <a:endParaRPr lang="en-IN" sz="2000" dirty="0">
              <a:latin typeface="Cambria" panose="02040503050406030204" pitchFamily="18" charset="0"/>
            </a:endParaRPr>
          </a:p>
          <a:p>
            <a:pPr>
              <a:buClrTx/>
              <a:buFont typeface="Wingdings" panose="05000000000000000000" pitchFamily="2" charset="2"/>
              <a:buChar char="Ø"/>
            </a:pPr>
            <a:endParaRPr lang="en-IN" sz="2000" dirty="0" smtClean="0">
              <a:latin typeface="Cambria" panose="02040503050406030204" pitchFamily="18" charset="0"/>
            </a:endParaRPr>
          </a:p>
        </p:txBody>
      </p:sp>
    </p:spTree>
    <p:extLst>
      <p:ext uri="{BB962C8B-B14F-4D97-AF65-F5344CB8AC3E}">
        <p14:creationId xmlns:p14="http://schemas.microsoft.com/office/powerpoint/2010/main" val="384248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0080"/>
          </a:xfrm>
        </p:spPr>
        <p:txBody>
          <a:bodyPr>
            <a:normAutofit/>
          </a:bodyPr>
          <a:lstStyle/>
          <a:p>
            <a:r>
              <a:rPr lang="en-IN" dirty="0" smtClean="0">
                <a:solidFill>
                  <a:schemeClr val="tx1"/>
                </a:solidFill>
                <a:latin typeface="Castellar" panose="020A0402060406010301" pitchFamily="18" charset="0"/>
              </a:rPr>
              <a:t>Xin </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787099"/>
            <a:ext cx="4748106" cy="498901"/>
          </a:xfrm>
        </p:spPr>
        <p:txBody>
          <a:bodyPr>
            <a:noAutofit/>
          </a:bodyPr>
          <a:lstStyle/>
          <a:p>
            <a:pPr marL="0" indent="0">
              <a:buClrTx/>
              <a:buNone/>
            </a:pPr>
            <a:r>
              <a:rPr lang="en-IN" sz="2400" b="1" dirty="0" smtClean="0">
                <a:latin typeface="Cambria" panose="02040503050406030204" pitchFamily="18" charset="0"/>
              </a:rPr>
              <a:t>Low coupling , high cohesion</a:t>
            </a:r>
            <a:endParaRPr lang="en-IN" sz="2000" dirty="0" smtClean="0">
              <a:latin typeface="Cambria" panose="02040503050406030204" pitchFamily="18" charset="0"/>
            </a:endParaRPr>
          </a:p>
        </p:txBody>
      </p:sp>
      <p:grpSp>
        <p:nvGrpSpPr>
          <p:cNvPr id="9" name="组合 8"/>
          <p:cNvGrpSpPr/>
          <p:nvPr/>
        </p:nvGrpSpPr>
        <p:grpSpPr>
          <a:xfrm>
            <a:off x="6386835" y="3497031"/>
            <a:ext cx="5782954" cy="3129785"/>
            <a:chOff x="3636122" y="3497031"/>
            <a:chExt cx="5782954" cy="3129785"/>
          </a:xfrm>
        </p:grpSpPr>
        <p:grpSp>
          <p:nvGrpSpPr>
            <p:cNvPr id="5" name="组合 4"/>
            <p:cNvGrpSpPr/>
            <p:nvPr/>
          </p:nvGrpSpPr>
          <p:grpSpPr>
            <a:xfrm>
              <a:off x="3666696" y="3520439"/>
              <a:ext cx="5752380" cy="3106377"/>
              <a:chOff x="3666696" y="3520439"/>
              <a:chExt cx="5752380" cy="310637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696" y="3520439"/>
                <a:ext cx="1773750" cy="310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124" y="3520439"/>
                <a:ext cx="1698074" cy="310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959" y="3563272"/>
                <a:ext cx="1738117" cy="306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流程图: 过程 15"/>
            <p:cNvSpPr/>
            <p:nvPr/>
          </p:nvSpPr>
          <p:spPr>
            <a:xfrm>
              <a:off x="3636122" y="3497031"/>
              <a:ext cx="5782954" cy="3128894"/>
            </a:xfrm>
            <a:prstGeom prst="flowChartProcess">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rebuchet MS"/>
              </a:endParaRPr>
            </a:p>
          </p:txBody>
        </p:sp>
      </p:grpSp>
      <p:grpSp>
        <p:nvGrpSpPr>
          <p:cNvPr id="8" name="组合 7"/>
          <p:cNvGrpSpPr/>
          <p:nvPr/>
        </p:nvGrpSpPr>
        <p:grpSpPr>
          <a:xfrm>
            <a:off x="6417409" y="-8210"/>
            <a:ext cx="5767076" cy="3150587"/>
            <a:chOff x="3666696" y="-8210"/>
            <a:chExt cx="5767076" cy="3150587"/>
          </a:xfrm>
        </p:grpSpPr>
        <p:grpSp>
          <p:nvGrpSpPr>
            <p:cNvPr id="4" name="组合 3"/>
            <p:cNvGrpSpPr/>
            <p:nvPr/>
          </p:nvGrpSpPr>
          <p:grpSpPr>
            <a:xfrm>
              <a:off x="3733752" y="35177"/>
              <a:ext cx="5700020" cy="3093717"/>
              <a:chOff x="3733752" y="35177"/>
              <a:chExt cx="5700020" cy="3093717"/>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52" y="35177"/>
                <a:ext cx="1737268" cy="308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9124" y="43387"/>
                <a:ext cx="1735788" cy="308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0959" y="43387"/>
                <a:ext cx="1752813" cy="3077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流程图: 过程 6"/>
            <p:cNvSpPr/>
            <p:nvPr/>
          </p:nvSpPr>
          <p:spPr>
            <a:xfrm>
              <a:off x="3666696" y="0"/>
              <a:ext cx="1804324" cy="3128894"/>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rebuchet MS"/>
              </a:endParaRPr>
            </a:p>
          </p:txBody>
        </p:sp>
        <p:sp>
          <p:nvSpPr>
            <p:cNvPr id="15" name="流程图: 过程 14"/>
            <p:cNvSpPr/>
            <p:nvPr/>
          </p:nvSpPr>
          <p:spPr>
            <a:xfrm>
              <a:off x="7614752" y="13483"/>
              <a:ext cx="1804324" cy="3128894"/>
            </a:xfrm>
            <a:prstGeom prst="flowChartProcess">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rebuchet MS"/>
              </a:endParaRPr>
            </a:p>
          </p:txBody>
        </p:sp>
        <p:sp>
          <p:nvSpPr>
            <p:cNvPr id="17" name="流程图: 过程 16"/>
            <p:cNvSpPr/>
            <p:nvPr/>
          </p:nvSpPr>
          <p:spPr>
            <a:xfrm>
              <a:off x="5679124" y="-8210"/>
              <a:ext cx="1735788" cy="3128894"/>
            </a:xfrm>
            <a:prstGeom prst="flowChartProcess">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rebuchet MS"/>
              </a:endParaRPr>
            </a:p>
          </p:txBody>
        </p:sp>
      </p:grpSp>
      <p:sp>
        <p:nvSpPr>
          <p:cNvPr id="20" name="Content Placeholder 2"/>
          <p:cNvSpPr txBox="1">
            <a:spLocks/>
          </p:cNvSpPr>
          <p:nvPr/>
        </p:nvSpPr>
        <p:spPr>
          <a:xfrm>
            <a:off x="677334" y="5154352"/>
            <a:ext cx="4748106" cy="42348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IN" sz="2200" b="1" dirty="0" smtClean="0">
                <a:solidFill>
                  <a:prstClr val="black">
                    <a:lumMod val="75000"/>
                    <a:lumOff val="25000"/>
                  </a:prstClr>
                </a:solidFill>
                <a:latin typeface="Cambria" panose="02040503050406030204" pitchFamily="18" charset="0"/>
              </a:rPr>
              <a:t>Future Job assignment in project:</a:t>
            </a:r>
          </a:p>
        </p:txBody>
      </p:sp>
      <p:sp>
        <p:nvSpPr>
          <p:cNvPr id="22" name="Content Placeholder 2"/>
          <p:cNvSpPr txBox="1">
            <a:spLocks/>
          </p:cNvSpPr>
          <p:nvPr/>
        </p:nvSpPr>
        <p:spPr>
          <a:xfrm>
            <a:off x="677334" y="3351528"/>
            <a:ext cx="4748106" cy="42348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IN" sz="2200" b="1" dirty="0" smtClean="0">
                <a:solidFill>
                  <a:prstClr val="black">
                    <a:lumMod val="75000"/>
                    <a:lumOff val="25000"/>
                  </a:prstClr>
                </a:solidFill>
                <a:latin typeface="Cambria" panose="02040503050406030204" pitchFamily="18" charset="0"/>
              </a:rPr>
              <a:t>Importance of API</a:t>
            </a:r>
          </a:p>
        </p:txBody>
      </p:sp>
      <p:grpSp>
        <p:nvGrpSpPr>
          <p:cNvPr id="24" name="组合 23"/>
          <p:cNvGrpSpPr/>
          <p:nvPr/>
        </p:nvGrpSpPr>
        <p:grpSpPr>
          <a:xfrm>
            <a:off x="4191000" y="990600"/>
            <a:ext cx="6753585" cy="868680"/>
            <a:chOff x="4191000" y="990600"/>
            <a:chExt cx="6753585" cy="868680"/>
          </a:xfrm>
        </p:grpSpPr>
        <p:grpSp>
          <p:nvGrpSpPr>
            <p:cNvPr id="19" name="组合 18"/>
            <p:cNvGrpSpPr/>
            <p:nvPr/>
          </p:nvGrpSpPr>
          <p:grpSpPr>
            <a:xfrm>
              <a:off x="7757160" y="1402080"/>
              <a:ext cx="3187425" cy="457200"/>
              <a:chOff x="7757160" y="1402080"/>
              <a:chExt cx="3187425" cy="457200"/>
            </a:xfrm>
          </p:grpSpPr>
          <p:sp>
            <p:nvSpPr>
              <p:cNvPr id="13" name="左右箭头 12"/>
              <p:cNvSpPr/>
              <p:nvPr/>
            </p:nvSpPr>
            <p:spPr>
              <a:xfrm>
                <a:off x="7757160" y="1402080"/>
                <a:ext cx="1158240" cy="4572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rebuchet MS"/>
                </a:endParaRPr>
              </a:p>
            </p:txBody>
          </p:sp>
          <p:sp>
            <p:nvSpPr>
              <p:cNvPr id="28" name="左右箭头 27"/>
              <p:cNvSpPr/>
              <p:nvPr/>
            </p:nvSpPr>
            <p:spPr>
              <a:xfrm>
                <a:off x="9786345" y="1402080"/>
                <a:ext cx="1158240" cy="4572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rebuchet MS"/>
                </a:endParaRPr>
              </a:p>
            </p:txBody>
          </p:sp>
        </p:grpSp>
        <p:sp>
          <p:nvSpPr>
            <p:cNvPr id="18" name="TextBox 17"/>
            <p:cNvSpPr txBox="1"/>
            <p:nvPr/>
          </p:nvSpPr>
          <p:spPr>
            <a:xfrm>
              <a:off x="4191000" y="990600"/>
              <a:ext cx="1844040" cy="369332"/>
            </a:xfrm>
            <a:prstGeom prst="rect">
              <a:avLst/>
            </a:prstGeom>
            <a:noFill/>
          </p:spPr>
          <p:txBody>
            <a:bodyPr wrap="square" rtlCol="0">
              <a:spAutoFit/>
            </a:bodyPr>
            <a:lstStyle/>
            <a:p>
              <a:r>
                <a:rPr lang="en-US" b="1" dirty="0" smtClean="0">
                  <a:solidFill>
                    <a:prstClr val="black"/>
                  </a:solidFill>
                  <a:latin typeface="Trebuchet MS"/>
                </a:rPr>
                <a:t>Three people</a:t>
              </a:r>
              <a:endParaRPr lang="en-US" b="1" dirty="0">
                <a:solidFill>
                  <a:prstClr val="black"/>
                </a:solidFill>
                <a:latin typeface="Trebuchet MS"/>
              </a:endParaRPr>
            </a:p>
          </p:txBody>
        </p:sp>
      </p:grpSp>
      <p:grpSp>
        <p:nvGrpSpPr>
          <p:cNvPr id="23" name="组合 22"/>
          <p:cNvGrpSpPr/>
          <p:nvPr/>
        </p:nvGrpSpPr>
        <p:grpSpPr>
          <a:xfrm>
            <a:off x="4191000" y="4515924"/>
            <a:ext cx="6753585" cy="807720"/>
            <a:chOff x="4191000" y="4515924"/>
            <a:chExt cx="6753585" cy="807720"/>
          </a:xfrm>
        </p:grpSpPr>
        <p:sp>
          <p:nvSpPr>
            <p:cNvPr id="29" name="左右箭头 28"/>
            <p:cNvSpPr/>
            <p:nvPr/>
          </p:nvSpPr>
          <p:spPr>
            <a:xfrm>
              <a:off x="7757160" y="4866444"/>
              <a:ext cx="1158240" cy="457200"/>
            </a:xfrm>
            <a:prstGeom prst="lef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rebuchet MS"/>
              </a:endParaRPr>
            </a:p>
          </p:txBody>
        </p:sp>
        <p:sp>
          <p:nvSpPr>
            <p:cNvPr id="30" name="左右箭头 29"/>
            <p:cNvSpPr/>
            <p:nvPr/>
          </p:nvSpPr>
          <p:spPr>
            <a:xfrm>
              <a:off x="9786345" y="4866444"/>
              <a:ext cx="1158240" cy="457200"/>
            </a:xfrm>
            <a:prstGeom prst="lef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Trebuchet MS"/>
              </a:endParaRPr>
            </a:p>
          </p:txBody>
        </p:sp>
        <p:sp>
          <p:nvSpPr>
            <p:cNvPr id="32" name="TextBox 31"/>
            <p:cNvSpPr txBox="1"/>
            <p:nvPr/>
          </p:nvSpPr>
          <p:spPr>
            <a:xfrm>
              <a:off x="4191000" y="4515924"/>
              <a:ext cx="1584960" cy="369332"/>
            </a:xfrm>
            <a:prstGeom prst="rect">
              <a:avLst/>
            </a:prstGeom>
            <a:noFill/>
          </p:spPr>
          <p:txBody>
            <a:bodyPr wrap="square" rtlCol="0">
              <a:spAutoFit/>
            </a:bodyPr>
            <a:lstStyle/>
            <a:p>
              <a:r>
                <a:rPr lang="en-US" b="1" dirty="0" smtClean="0">
                  <a:solidFill>
                    <a:prstClr val="black"/>
                  </a:solidFill>
                  <a:latin typeface="Trebuchet MS"/>
                </a:rPr>
                <a:t>One </a:t>
              </a:r>
              <a:r>
                <a:rPr lang="en-US" b="1" dirty="0" smtClean="0">
                  <a:solidFill>
                    <a:prstClr val="black"/>
                  </a:solidFill>
                  <a:latin typeface="Trebuchet MS"/>
                </a:rPr>
                <a:t>person</a:t>
              </a:r>
              <a:endParaRPr lang="en-US" b="1" dirty="0">
                <a:solidFill>
                  <a:prstClr val="black"/>
                </a:solidFill>
                <a:latin typeface="Trebuchet MS"/>
              </a:endParaRPr>
            </a:p>
          </p:txBody>
        </p:sp>
      </p:grpSp>
      <p:sp>
        <p:nvSpPr>
          <p:cNvPr id="36" name="Content Placeholder 2"/>
          <p:cNvSpPr txBox="1">
            <a:spLocks/>
          </p:cNvSpPr>
          <p:nvPr/>
        </p:nvSpPr>
        <p:spPr>
          <a:xfrm>
            <a:off x="677334" y="2488139"/>
            <a:ext cx="4748106" cy="498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IN" sz="2000" dirty="0" smtClean="0">
                <a:solidFill>
                  <a:prstClr val="black">
                    <a:lumMod val="75000"/>
                    <a:lumOff val="25000"/>
                  </a:prstClr>
                </a:solidFill>
                <a:latin typeface="Cambria" panose="02040503050406030204" pitchFamily="18" charset="0"/>
              </a:rPr>
              <a:t>Interworking is disaster when lacking of good communication</a:t>
            </a:r>
          </a:p>
        </p:txBody>
      </p:sp>
      <p:sp>
        <p:nvSpPr>
          <p:cNvPr id="37" name="Content Placeholder 2"/>
          <p:cNvSpPr txBox="1">
            <a:spLocks/>
          </p:cNvSpPr>
          <p:nvPr/>
        </p:nvSpPr>
        <p:spPr>
          <a:xfrm>
            <a:off x="677334" y="4017023"/>
            <a:ext cx="4748106" cy="498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IN" sz="2000" dirty="0" smtClean="0">
                <a:solidFill>
                  <a:prstClr val="black">
                    <a:lumMod val="75000"/>
                    <a:lumOff val="25000"/>
                  </a:prstClr>
                </a:solidFill>
                <a:latin typeface="Cambria" panose="02040503050406030204" pitchFamily="18" charset="0"/>
              </a:rPr>
              <a:t>Everyone has his or her own way of  implementation , which needs to by unified</a:t>
            </a:r>
          </a:p>
        </p:txBody>
      </p:sp>
      <p:sp>
        <p:nvSpPr>
          <p:cNvPr id="38" name="Content Placeholder 2"/>
          <p:cNvSpPr txBox="1">
            <a:spLocks/>
          </p:cNvSpPr>
          <p:nvPr/>
        </p:nvSpPr>
        <p:spPr>
          <a:xfrm>
            <a:off x="677334" y="5784863"/>
            <a:ext cx="4748106" cy="498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IN" sz="2000" dirty="0" smtClean="0">
                <a:solidFill>
                  <a:prstClr val="black">
                    <a:lumMod val="75000"/>
                    <a:lumOff val="25000"/>
                  </a:prstClr>
                </a:solidFill>
                <a:latin typeface="Cambria" panose="02040503050406030204" pitchFamily="18" charset="0"/>
              </a:rPr>
              <a:t>It may be better to assign jobs based on personal strength rather than the view components</a:t>
            </a:r>
          </a:p>
        </p:txBody>
      </p:sp>
    </p:spTree>
    <p:extLst>
      <p:ext uri="{BB962C8B-B14F-4D97-AF65-F5344CB8AC3E}">
        <p14:creationId xmlns:p14="http://schemas.microsoft.com/office/powerpoint/2010/main" val="170009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ircle(in)">
                                      <p:cBhvr>
                                        <p:cTn id="28" dur="20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9"/>
                                        </p:tgtEl>
                                        <p:attrNameLst>
                                          <p:attrName>ppt_x</p:attrName>
                                        </p:attrNameLst>
                                      </p:cBhvr>
                                      <p:tavLst>
                                        <p:tav tm="0">
                                          <p:val>
                                            <p:strVal val="ppt_x"/>
                                          </p:val>
                                        </p:tav>
                                        <p:tav tm="100000">
                                          <p:val>
                                            <p:strVal val="ppt_x"/>
                                          </p:val>
                                        </p:tav>
                                      </p:tavLst>
                                    </p:anim>
                                    <p:anim calcmode="lin" valueType="num">
                                      <p:cBhvr additive="base">
                                        <p:cTn id="33" dur="500"/>
                                        <p:tgtEl>
                                          <p:spTgt spid="9"/>
                                        </p:tgtEl>
                                        <p:attrNameLst>
                                          <p:attrName>ppt_y</p:attrName>
                                        </p:attrNameLst>
                                      </p:cBhvr>
                                      <p:tavLst>
                                        <p:tav tm="0">
                                          <p:val>
                                            <p:strVal val="ppt_y"/>
                                          </p:val>
                                        </p:tav>
                                        <p:tav tm="100000">
                                          <p:val>
                                            <p:strVal val="1+ppt_h/2"/>
                                          </p:val>
                                        </p:tav>
                                      </p:tavLst>
                                    </p:anim>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974" y="3396167"/>
            <a:ext cx="8596668" cy="1826581"/>
          </a:xfrm>
        </p:spPr>
        <p:txBody>
          <a:bodyPr/>
          <a:lstStyle/>
          <a:p>
            <a:r>
              <a:rPr lang="en-IN" b="1" dirty="0" smtClean="0">
                <a:solidFill>
                  <a:schemeClr val="tx1"/>
                </a:solidFill>
                <a:latin typeface="Castellar" panose="020A0402060406010301" pitchFamily="18" charset="0"/>
              </a:rPr>
              <a:t>Questions and Concerns</a:t>
            </a:r>
            <a:endParaRPr lang="en-IN" b="1" dirty="0">
              <a:solidFill>
                <a:schemeClr val="tx1"/>
              </a:solidFill>
              <a:latin typeface="Castellar" panose="020A0402060406010301" pitchFamily="18" charset="0"/>
            </a:endParaRPr>
          </a:p>
        </p:txBody>
      </p:sp>
      <p:pic>
        <p:nvPicPr>
          <p:cNvPr id="4098" name="Picture 2" descr="http://m.c.lnkd.licdn.com/mpr/mpr/AAEAAQAAAAAAAAMMAAAAJGJjYTYxMDdjLTkzNWUtNDhiMi1hMDJkLTY3MGNmZDM2Y2M3Z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102" y="528033"/>
            <a:ext cx="6600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8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861"/>
          </a:xfrm>
        </p:spPr>
        <p:txBody>
          <a:bodyPr/>
          <a:lstStyle/>
          <a:p>
            <a:r>
              <a:rPr lang="en-IN" b="1" dirty="0">
                <a:solidFill>
                  <a:schemeClr val="tx1"/>
                </a:solidFill>
                <a:latin typeface="Castellar" panose="020A0402060406010301" pitchFamily="18" charset="0"/>
              </a:rPr>
              <a:t>Calendar - Usefulness</a:t>
            </a:r>
            <a:endParaRPr lang="en-IN" b="1" dirty="0"/>
          </a:p>
        </p:txBody>
      </p:sp>
      <p:sp>
        <p:nvSpPr>
          <p:cNvPr id="3" name="Content Placeholder 2"/>
          <p:cNvSpPr>
            <a:spLocks noGrp="1"/>
          </p:cNvSpPr>
          <p:nvPr>
            <p:ph idx="1"/>
          </p:nvPr>
        </p:nvSpPr>
        <p:spPr>
          <a:xfrm>
            <a:off x="677334" y="1550989"/>
            <a:ext cx="8596668" cy="3880773"/>
          </a:xfrm>
        </p:spPr>
        <p:txBody>
          <a:bodyPr>
            <a:normAutofit/>
          </a:bodyPr>
          <a:lstStyle/>
          <a:p>
            <a:pPr>
              <a:buClrTx/>
            </a:pPr>
            <a:r>
              <a:rPr lang="en-IN" sz="2000" dirty="0" smtClean="0">
                <a:latin typeface="Cambria" panose="02040503050406030204" pitchFamily="18" charset="0"/>
              </a:rPr>
              <a:t>Set reminders for events</a:t>
            </a:r>
          </a:p>
          <a:p>
            <a:pPr>
              <a:buClrTx/>
            </a:pPr>
            <a:r>
              <a:rPr lang="en-IN" sz="2000" dirty="0" smtClean="0">
                <a:latin typeface="Cambria" panose="02040503050406030204" pitchFamily="18" charset="0"/>
              </a:rPr>
              <a:t>Set up daily, weekly and monthly meetings</a:t>
            </a:r>
          </a:p>
          <a:p>
            <a:pPr>
              <a:buClrTx/>
            </a:pPr>
            <a:r>
              <a:rPr lang="en-IN" sz="2000" dirty="0" smtClean="0">
                <a:latin typeface="Cambria" panose="02040503050406030204" pitchFamily="18" charset="0"/>
              </a:rPr>
              <a:t>Time Management</a:t>
            </a:r>
          </a:p>
          <a:p>
            <a:pPr>
              <a:buClrTx/>
            </a:pPr>
            <a:r>
              <a:rPr lang="en-IN" sz="2000" dirty="0" smtClean="0">
                <a:latin typeface="Cambria" panose="02040503050406030204" pitchFamily="18" charset="0"/>
              </a:rPr>
              <a:t>Organised</a:t>
            </a:r>
          </a:p>
          <a:p>
            <a:pPr>
              <a:buClrTx/>
            </a:pPr>
            <a:r>
              <a:rPr lang="en-IN" sz="2000" dirty="0" smtClean="0">
                <a:latin typeface="Cambria" panose="02040503050406030204" pitchFamily="18" charset="0"/>
              </a:rPr>
              <a:t>Punctuality</a:t>
            </a:r>
            <a:endParaRPr lang="en-IN" sz="2000" dirty="0">
              <a:latin typeface="Cambria" panose="02040503050406030204" pitchFamily="18" charset="0"/>
            </a:endParaRPr>
          </a:p>
        </p:txBody>
      </p:sp>
    </p:spTree>
    <p:extLst>
      <p:ext uri="{BB962C8B-B14F-4D97-AF65-F5344CB8AC3E}">
        <p14:creationId xmlns:p14="http://schemas.microsoft.com/office/powerpoint/2010/main" val="379201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Castellar" panose="020A0402060406010301" pitchFamily="18" charset="0"/>
              </a:rPr>
              <a:t>Pre-Start Process</a:t>
            </a:r>
            <a:endParaRPr lang="en-IN"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193028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tx1"/>
                </a:solidFill>
                <a:latin typeface="Castellar" panose="020A0402060406010301" pitchFamily="18" charset="0"/>
              </a:rPr>
              <a:t>Github</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555283"/>
            <a:ext cx="8596668" cy="4826454"/>
          </a:xfrm>
        </p:spPr>
        <p:txBody>
          <a:bodyPr>
            <a:normAutofit/>
          </a:bodyPr>
          <a:lstStyle/>
          <a:p>
            <a:r>
              <a:rPr lang="en-IN" dirty="0" smtClean="0"/>
              <a:t>Why </a:t>
            </a:r>
            <a:r>
              <a:rPr lang="en-IN" dirty="0" err="1" smtClean="0"/>
              <a:t>Github</a:t>
            </a:r>
            <a:r>
              <a:rPr lang="en-IN" dirty="0" smtClean="0"/>
              <a:t>?</a:t>
            </a:r>
            <a:endParaRPr lang="ja-JP" altLang="en-US" dirty="0" smtClean="0"/>
          </a:p>
          <a:p>
            <a:pPr lvl="1"/>
            <a:r>
              <a:rPr lang="en-US" dirty="0" err="1"/>
              <a:t>Github</a:t>
            </a:r>
            <a:r>
              <a:rPr lang="en-US" dirty="0"/>
              <a:t> is a Distributed Version Control </a:t>
            </a:r>
            <a:r>
              <a:rPr lang="en-US" dirty="0" smtClean="0"/>
              <a:t>System.</a:t>
            </a:r>
          </a:p>
          <a:p>
            <a:pPr lvl="1"/>
            <a:r>
              <a:rPr lang="en-US" dirty="0" err="1" smtClean="0"/>
              <a:t>Gihub</a:t>
            </a:r>
            <a:r>
              <a:rPr lang="en-US" dirty="0" smtClean="0"/>
              <a:t> is easy to use.</a:t>
            </a:r>
          </a:p>
          <a:p>
            <a:pPr lvl="1"/>
            <a:r>
              <a:rPr lang="en-US" dirty="0" err="1"/>
              <a:t>Github</a:t>
            </a:r>
            <a:r>
              <a:rPr lang="en-US" dirty="0"/>
              <a:t> is popular</a:t>
            </a:r>
            <a:r>
              <a:rPr lang="en-US" dirty="0" smtClean="0"/>
              <a:t>.</a:t>
            </a:r>
          </a:p>
          <a:p>
            <a:pPr marL="457200" lvl="1" indent="0">
              <a:buNone/>
            </a:pPr>
            <a:endParaRPr lang="en-US" dirty="0" smtClean="0"/>
          </a:p>
          <a:p>
            <a:r>
              <a:rPr lang="en-US" dirty="0" smtClean="0"/>
              <a:t>We push everything to our repository.</a:t>
            </a:r>
          </a:p>
          <a:p>
            <a:pPr lvl="1"/>
            <a:r>
              <a:rPr lang="en-US" dirty="0"/>
              <a:t>Meeting </a:t>
            </a:r>
            <a:r>
              <a:rPr lang="en-US" dirty="0" smtClean="0"/>
              <a:t>Notes</a:t>
            </a:r>
          </a:p>
          <a:p>
            <a:pPr lvl="1"/>
            <a:r>
              <a:rPr lang="en-US" dirty="0" smtClean="0"/>
              <a:t>Diagrams</a:t>
            </a:r>
          </a:p>
          <a:p>
            <a:pPr lvl="1"/>
            <a:r>
              <a:rPr lang="en-US" dirty="0" smtClean="0"/>
              <a:t>Books</a:t>
            </a:r>
          </a:p>
          <a:p>
            <a:pPr lvl="1"/>
            <a:r>
              <a:rPr lang="en-US" dirty="0" smtClean="0"/>
              <a:t>Codes</a:t>
            </a:r>
          </a:p>
          <a:p>
            <a:pPr lvl="1"/>
            <a:r>
              <a:rPr lang="is-IS" dirty="0" smtClean="0"/>
              <a:t>…</a:t>
            </a:r>
            <a:endParaRPr lang="en-US" dirty="0" smtClean="0"/>
          </a:p>
          <a:p>
            <a:endParaRPr lang="en-US" dirty="0" smtClean="0"/>
          </a:p>
          <a:p>
            <a:pPr lvl="1"/>
            <a:endParaRPr lang="en-IN" dirty="0" smtClean="0"/>
          </a:p>
          <a:p>
            <a:pPr lvl="1"/>
            <a:endParaRPr lang="en-IN" dirty="0"/>
          </a:p>
          <a:p>
            <a:pPr lvl="1"/>
            <a:endParaRPr lang="en-IN"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076" y="1499053"/>
            <a:ext cx="5271851" cy="3993231"/>
          </a:xfrm>
          <a:prstGeom prst="rect">
            <a:avLst/>
          </a:prstGeom>
        </p:spPr>
      </p:pic>
    </p:spTree>
    <p:extLst>
      <p:ext uri="{BB962C8B-B14F-4D97-AF65-F5344CB8AC3E}">
        <p14:creationId xmlns:p14="http://schemas.microsoft.com/office/powerpoint/2010/main" val="14221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Qualifications and Roles</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774220"/>
            <a:ext cx="8596668" cy="3880773"/>
          </a:xfrm>
        </p:spPr>
        <p:txBody>
          <a:bodyPr>
            <a:normAutofit/>
          </a:bodyPr>
          <a:lstStyle/>
          <a:p>
            <a:pPr lvl="0">
              <a:buClrTx/>
            </a:pPr>
            <a:r>
              <a:rPr lang="en-IN" sz="2000" i="1" dirty="0" smtClean="0">
                <a:latin typeface="Cambria" panose="02040503050406030204" pitchFamily="18" charset="0"/>
              </a:rPr>
              <a:t>Shane (Qi)</a:t>
            </a:r>
            <a:r>
              <a:rPr lang="en-IN" sz="2000" dirty="0" smtClean="0">
                <a:latin typeface="Cambria" panose="02040503050406030204" pitchFamily="18" charset="0"/>
              </a:rPr>
              <a:t> </a:t>
            </a:r>
            <a:r>
              <a:rPr lang="en-IN" sz="2000" dirty="0">
                <a:latin typeface="Cambria" panose="02040503050406030204" pitchFamily="18" charset="0"/>
              </a:rPr>
              <a:t>– C++, Java, IOS development (swift)</a:t>
            </a:r>
          </a:p>
          <a:p>
            <a:pPr lvl="0">
              <a:buClrTx/>
            </a:pPr>
            <a:r>
              <a:rPr lang="en-IN" sz="2000" i="1" dirty="0">
                <a:latin typeface="Cambria" panose="02040503050406030204" pitchFamily="18" charset="0"/>
              </a:rPr>
              <a:t>Ulysses</a:t>
            </a:r>
            <a:r>
              <a:rPr lang="en-IN" sz="2000" dirty="0">
                <a:latin typeface="Cambria" panose="02040503050406030204" pitchFamily="18" charset="0"/>
              </a:rPr>
              <a:t> – done Java, C++, Graphics </a:t>
            </a:r>
          </a:p>
          <a:p>
            <a:pPr lvl="0">
              <a:buClrTx/>
            </a:pPr>
            <a:r>
              <a:rPr lang="en-IN" sz="2000" i="1" dirty="0">
                <a:latin typeface="Cambria" panose="02040503050406030204" pitchFamily="18" charset="0"/>
              </a:rPr>
              <a:t>BK</a:t>
            </a:r>
            <a:r>
              <a:rPr lang="en-IN" sz="2000" dirty="0">
                <a:latin typeface="Cambria" panose="02040503050406030204" pitchFamily="18" charset="0"/>
              </a:rPr>
              <a:t> – done Java, C++, project management</a:t>
            </a:r>
          </a:p>
          <a:p>
            <a:pPr lvl="0">
              <a:buClrTx/>
            </a:pPr>
            <a:r>
              <a:rPr lang="en-IN" sz="2000" i="1" dirty="0" smtClean="0">
                <a:latin typeface="Cambria" panose="02040503050406030204" pitchFamily="18" charset="0"/>
              </a:rPr>
              <a:t>Nikhil</a:t>
            </a:r>
            <a:r>
              <a:rPr lang="en-IN" sz="2000" dirty="0" smtClean="0">
                <a:latin typeface="Cambria" panose="02040503050406030204" pitchFamily="18" charset="0"/>
              </a:rPr>
              <a:t> </a:t>
            </a:r>
            <a:r>
              <a:rPr lang="en-IN" sz="2000" dirty="0">
                <a:latin typeface="Cambria" panose="02040503050406030204" pitchFamily="18" charset="0"/>
              </a:rPr>
              <a:t>– done Java, C++/C, HTML5, project management</a:t>
            </a:r>
          </a:p>
          <a:p>
            <a:pPr>
              <a:buClrTx/>
            </a:pPr>
            <a:r>
              <a:rPr lang="en-IN" sz="2000" i="1" dirty="0">
                <a:latin typeface="Cambria" panose="02040503050406030204" pitchFamily="18" charset="0"/>
              </a:rPr>
              <a:t>Xin</a:t>
            </a:r>
            <a:r>
              <a:rPr lang="en-IN" sz="2000" dirty="0">
                <a:latin typeface="Cambria" panose="02040503050406030204" pitchFamily="18" charset="0"/>
              </a:rPr>
              <a:t> – done python, </a:t>
            </a:r>
            <a:r>
              <a:rPr lang="en-IN" sz="2000" dirty="0" err="1">
                <a:latin typeface="Cambria" panose="02040503050406030204" pitchFamily="18" charset="0"/>
              </a:rPr>
              <a:t>dephi</a:t>
            </a:r>
            <a:r>
              <a:rPr lang="en-IN" sz="2000" dirty="0">
                <a:latin typeface="Cambria" panose="02040503050406030204" pitchFamily="18" charset="0"/>
              </a:rPr>
              <a:t>, bash, project management experience</a:t>
            </a:r>
          </a:p>
        </p:txBody>
      </p:sp>
    </p:spTree>
    <p:extLst>
      <p:ext uri="{BB962C8B-B14F-4D97-AF65-F5344CB8AC3E}">
        <p14:creationId xmlns:p14="http://schemas.microsoft.com/office/powerpoint/2010/main" val="392789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60529"/>
            <a:ext cx="8596668" cy="1826581"/>
          </a:xfrm>
        </p:spPr>
        <p:txBody>
          <a:bodyPr/>
          <a:lstStyle/>
          <a:p>
            <a:r>
              <a:rPr lang="en-IN" b="1" dirty="0" smtClean="0">
                <a:solidFill>
                  <a:schemeClr val="tx1"/>
                </a:solidFill>
                <a:latin typeface="Castellar" panose="020A0402060406010301" pitchFamily="18" charset="0"/>
              </a:rPr>
              <a:t>REQUIREMENT ENGINEERING</a:t>
            </a:r>
            <a:endParaRPr lang="en-IN" b="1" dirty="0">
              <a:solidFill>
                <a:schemeClr val="tx1"/>
              </a:solidFill>
              <a:latin typeface="Castellar" panose="020A0402060406010301" pitchFamily="18" charset="0"/>
            </a:endParaRPr>
          </a:p>
        </p:txBody>
      </p:sp>
      <p:pic>
        <p:nvPicPr>
          <p:cNvPr id="5" name="Picture 4"/>
          <p:cNvPicPr>
            <a:picLocks noChangeAspect="1"/>
          </p:cNvPicPr>
          <p:nvPr/>
        </p:nvPicPr>
        <p:blipFill>
          <a:blip r:embed="rId3"/>
          <a:stretch>
            <a:fillRect/>
          </a:stretch>
        </p:blipFill>
        <p:spPr>
          <a:xfrm>
            <a:off x="2134002" y="1416676"/>
            <a:ext cx="6281278" cy="4679056"/>
          </a:xfrm>
          <a:prstGeom prst="rect">
            <a:avLst/>
          </a:prstGeom>
        </p:spPr>
      </p:pic>
    </p:spTree>
    <p:extLst>
      <p:ext uri="{BB962C8B-B14F-4D97-AF65-F5344CB8AC3E}">
        <p14:creationId xmlns:p14="http://schemas.microsoft.com/office/powerpoint/2010/main" val="409932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Castellar" panose="020A0402060406010301" pitchFamily="18" charset="0"/>
              </a:rPr>
              <a:t>Analysing</a:t>
            </a:r>
            <a:endParaRPr lang="en-IN"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400738"/>
            <a:ext cx="8596668" cy="4871273"/>
          </a:xfrm>
        </p:spPr>
        <p:txBody>
          <a:bodyPr/>
          <a:lstStyle/>
          <a:p>
            <a:pPr>
              <a:buClrTx/>
            </a:pPr>
            <a:r>
              <a:rPr lang="en-IN" dirty="0" smtClean="0"/>
              <a:t>App has 3 </a:t>
            </a:r>
            <a:r>
              <a:rPr lang="en-IN" i="1" u="sng" dirty="0" smtClean="0"/>
              <a:t>views</a:t>
            </a:r>
            <a:r>
              <a:rPr lang="en-IN" dirty="0" smtClean="0"/>
              <a:t>:</a:t>
            </a:r>
          </a:p>
          <a:p>
            <a:pPr lvl="1">
              <a:buClrTx/>
            </a:pPr>
            <a:r>
              <a:rPr lang="en-IN" i="1" dirty="0" smtClean="0"/>
              <a:t>Monthly</a:t>
            </a:r>
          </a:p>
          <a:p>
            <a:pPr lvl="2">
              <a:buClrTx/>
            </a:pPr>
            <a:r>
              <a:rPr lang="en-IN" dirty="0" smtClean="0"/>
              <a:t>User should be able to see all days in a month</a:t>
            </a:r>
          </a:p>
          <a:p>
            <a:pPr lvl="2">
              <a:buClrTx/>
            </a:pPr>
            <a:r>
              <a:rPr lang="en-IN" dirty="0" smtClean="0"/>
              <a:t>User should be able event snippet for each day of month</a:t>
            </a:r>
          </a:p>
          <a:p>
            <a:pPr lvl="1">
              <a:buClrTx/>
            </a:pPr>
            <a:r>
              <a:rPr lang="en-IN" i="1" dirty="0" smtClean="0"/>
              <a:t>Weekly</a:t>
            </a:r>
          </a:p>
          <a:p>
            <a:pPr lvl="2">
              <a:buClrTx/>
            </a:pPr>
            <a:r>
              <a:rPr lang="en-IN" dirty="0" smtClean="0"/>
              <a:t>User should be able to see all weeks in a month</a:t>
            </a:r>
          </a:p>
          <a:p>
            <a:pPr lvl="2">
              <a:buClrTx/>
            </a:pPr>
            <a:r>
              <a:rPr lang="en-IN" dirty="0" smtClean="0"/>
              <a:t>User should be able to event snippet for each day</a:t>
            </a:r>
          </a:p>
          <a:p>
            <a:pPr lvl="1">
              <a:buClrTx/>
            </a:pPr>
            <a:r>
              <a:rPr lang="en-IN" i="1" dirty="0" smtClean="0"/>
              <a:t>Daily</a:t>
            </a:r>
          </a:p>
          <a:p>
            <a:pPr lvl="2">
              <a:buClrTx/>
            </a:pPr>
            <a:r>
              <a:rPr lang="en-IN" dirty="0" smtClean="0"/>
              <a:t>User should be able to see all events in a day</a:t>
            </a:r>
          </a:p>
          <a:p>
            <a:pPr lvl="2">
              <a:buClrTx/>
            </a:pPr>
            <a:r>
              <a:rPr lang="en-IN" dirty="0" smtClean="0"/>
              <a:t>User should be able to see events shored by their starting time</a:t>
            </a:r>
          </a:p>
          <a:p>
            <a:pPr>
              <a:buClrTx/>
            </a:pPr>
            <a:r>
              <a:rPr lang="en-IN" i="1" dirty="0" smtClean="0"/>
              <a:t>Agenda View</a:t>
            </a:r>
            <a:r>
              <a:rPr lang="en-IN" dirty="0" smtClean="0"/>
              <a:t> (Optional):</a:t>
            </a:r>
          </a:p>
          <a:p>
            <a:pPr lvl="1">
              <a:buClrTx/>
            </a:pPr>
            <a:r>
              <a:rPr lang="en-IN" dirty="0" smtClean="0"/>
              <a:t>User should be able to see all events in future in list</a:t>
            </a:r>
          </a:p>
          <a:p>
            <a:pPr>
              <a:buClrTx/>
            </a:pPr>
            <a:endParaRPr lang="en-IN" dirty="0"/>
          </a:p>
        </p:txBody>
      </p:sp>
    </p:spTree>
    <p:extLst>
      <p:ext uri="{BB962C8B-B14F-4D97-AF65-F5344CB8AC3E}">
        <p14:creationId xmlns:p14="http://schemas.microsoft.com/office/powerpoint/2010/main" val="24391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1" y="15240"/>
            <a:ext cx="12054840" cy="6740307"/>
          </a:xfrm>
          <a:prstGeom prst="rect">
            <a:avLst/>
          </a:prstGeom>
          <a:noFill/>
        </p:spPr>
        <p:txBody>
          <a:bodyPr wrap="square" rtlCol="0">
            <a:spAutoFit/>
          </a:bodyPr>
          <a:lstStyle/>
          <a:p>
            <a:r>
              <a:rPr lang="en-US" dirty="0" smtClean="0"/>
              <a:t>#### </a:t>
            </a:r>
            <a:r>
              <a:rPr lang="en-US" dirty="0"/>
              <a:t>1.1 default view</a:t>
            </a:r>
          </a:p>
          <a:p>
            <a:r>
              <a:rPr lang="en-US" dirty="0"/>
              <a:t>#####1.1.1		The user should be able to set their default view to </a:t>
            </a:r>
            <a:r>
              <a:rPr lang="en-US" dirty="0" err="1"/>
              <a:t>daily,weekly</a:t>
            </a:r>
            <a:r>
              <a:rPr lang="en-US" dirty="0"/>
              <a:t> or monthly.</a:t>
            </a:r>
          </a:p>
          <a:p>
            <a:r>
              <a:rPr lang="en-US" dirty="0"/>
              <a:t>#####1.1.2		The system display the default view when the application is launched. </a:t>
            </a:r>
          </a:p>
          <a:p>
            <a:endParaRPr lang="en-US" dirty="0"/>
          </a:p>
          <a:p>
            <a:r>
              <a:rPr lang="en-US" dirty="0"/>
              <a:t>#### 1.2 Weekly View</a:t>
            </a:r>
          </a:p>
          <a:p>
            <a:r>
              <a:rPr lang="en-US" dirty="0"/>
              <a:t>#####1.2.1		The user should be able to select year and month for viewing of the events of the month.</a:t>
            </a:r>
          </a:p>
          <a:p>
            <a:r>
              <a:rPr lang="en-US" dirty="0"/>
              <a:t>#####1.2.2		The user should be able to view all the events of the week .</a:t>
            </a:r>
          </a:p>
          <a:p>
            <a:r>
              <a:rPr lang="en-US" dirty="0"/>
              <a:t>#####1.2.3		The events are indicated by filling the day with the color of the category the event belongs to.</a:t>
            </a:r>
          </a:p>
          <a:p>
            <a:r>
              <a:rPr lang="en-US" dirty="0"/>
              <a:t>#####1.2.4              If the events in the same day belong to different categories, then split the cell and fill the color evenly.</a:t>
            </a:r>
          </a:p>
          <a:p>
            <a:endParaRPr lang="en-US" dirty="0"/>
          </a:p>
          <a:p>
            <a:r>
              <a:rPr lang="en-US" dirty="0"/>
              <a:t>####1.3	Daily View</a:t>
            </a:r>
          </a:p>
          <a:p>
            <a:r>
              <a:rPr lang="en-US" dirty="0"/>
              <a:t>#####1.3.1	The user should be able to view all the events of the selected day.</a:t>
            </a:r>
          </a:p>
          <a:p>
            <a:r>
              <a:rPr lang="en-US" dirty="0"/>
              <a:t>#####1.3.2	The user should be able to sort the events of the selected day by starting time sequence.	</a:t>
            </a:r>
          </a:p>
          <a:p>
            <a:r>
              <a:rPr lang="en-US" dirty="0"/>
              <a:t>#####1.3.3	The user should be able to add/modify/delete the events at the Daily view layer.</a:t>
            </a:r>
          </a:p>
          <a:p>
            <a:endParaRPr lang="en-US" dirty="0"/>
          </a:p>
          <a:p>
            <a:r>
              <a:rPr lang="en-US" dirty="0"/>
              <a:t>####1.4	Monthly View</a:t>
            </a:r>
          </a:p>
          <a:p>
            <a:r>
              <a:rPr lang="en-US" dirty="0"/>
              <a:t>#####1.4.1      The user should be able to select year for view the month.</a:t>
            </a:r>
          </a:p>
          <a:p>
            <a:r>
              <a:rPr lang="en-US" dirty="0"/>
              <a:t>#####1.4.2      The events are indicated by filling the day with the color of the event's category.</a:t>
            </a:r>
          </a:p>
          <a:p>
            <a:r>
              <a:rPr lang="en-US" dirty="0"/>
              <a:t>#####1.4.3      If the events in the day belong to different categories, then split the cell and fill the color evenly.</a:t>
            </a:r>
          </a:p>
          <a:p>
            <a:endParaRPr lang="en-US" dirty="0"/>
          </a:p>
          <a:p>
            <a:r>
              <a:rPr lang="en-US" dirty="0"/>
              <a:t>####1.5 Agenda View(option)</a:t>
            </a:r>
          </a:p>
          <a:p>
            <a:r>
              <a:rPr lang="en-US" dirty="0"/>
              <a:t>#####1.4.1	The user should be able to show all the events as the "timeline" on "</a:t>
            </a:r>
            <a:r>
              <a:rPr lang="en-US" dirty="0" err="1"/>
              <a:t>facebook</a:t>
            </a:r>
            <a:r>
              <a:rPr lang="en-US" dirty="0"/>
              <a:t>" in the future as a list.</a:t>
            </a:r>
          </a:p>
          <a:p>
            <a:endParaRPr lang="en-US" dirty="0"/>
          </a:p>
        </p:txBody>
      </p:sp>
    </p:spTree>
    <p:extLst>
      <p:ext uri="{BB962C8B-B14F-4D97-AF65-F5344CB8AC3E}">
        <p14:creationId xmlns:p14="http://schemas.microsoft.com/office/powerpoint/2010/main" val="1370933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1675</TotalTime>
  <Words>906</Words>
  <Application>Microsoft Macintosh PowerPoint</Application>
  <PresentationFormat>Widescreen</PresentationFormat>
  <Paragraphs>238</Paragraphs>
  <Slides>28</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Calibri</vt:lpstr>
      <vt:lpstr>Cambria</vt:lpstr>
      <vt:lpstr>Castellar</vt:lpstr>
      <vt:lpstr>Trebuchet MS</vt:lpstr>
      <vt:lpstr>Wingdings</vt:lpstr>
      <vt:lpstr>Wingdings 3</vt:lpstr>
      <vt:lpstr>メイリオ</vt:lpstr>
      <vt:lpstr>Arial</vt:lpstr>
      <vt:lpstr>Facet</vt:lpstr>
      <vt:lpstr>2_Facet</vt:lpstr>
      <vt:lpstr>CALENDAR</vt:lpstr>
      <vt:lpstr>AGENDA</vt:lpstr>
      <vt:lpstr>Calendar - Usefulness</vt:lpstr>
      <vt:lpstr>Pre-Start Process</vt:lpstr>
      <vt:lpstr>Github</vt:lpstr>
      <vt:lpstr>Qualifications and Roles</vt:lpstr>
      <vt:lpstr>REQUIREMENT ENGINEERING</vt:lpstr>
      <vt:lpstr>Analysing</vt:lpstr>
      <vt:lpstr>PowerPoint Presentation</vt:lpstr>
      <vt:lpstr>Analysing (cont)</vt:lpstr>
      <vt:lpstr>PowerPoint Presentation</vt:lpstr>
      <vt:lpstr>PowerPoint Presentation</vt:lpstr>
      <vt:lpstr>DESIGNING</vt:lpstr>
      <vt:lpstr>UML DIAGRAM</vt:lpstr>
      <vt:lpstr>USE CASE DIAGRAM</vt:lpstr>
      <vt:lpstr>SEQUENCE DIAGRAM 1</vt:lpstr>
      <vt:lpstr>SEQUENCE DIAGRAM 2</vt:lpstr>
      <vt:lpstr>IMPLEMENTATION and Testing</vt:lpstr>
      <vt:lpstr>Tools Used</vt:lpstr>
      <vt:lpstr>Testing</vt:lpstr>
      <vt:lpstr>DEMO</vt:lpstr>
      <vt:lpstr>Problems Faced and LESSONS LEARNED</vt:lpstr>
      <vt:lpstr>BK</vt:lpstr>
      <vt:lpstr>NIKHIL</vt:lpstr>
      <vt:lpstr>Shane</vt:lpstr>
      <vt:lpstr>Ulysses</vt:lpstr>
      <vt:lpstr>Xin </vt:lpstr>
      <vt:lpstr>Questions and Concerns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dc:title>
  <dc:creator>Rathi, Nikhil</dc:creator>
  <cp:lastModifiedBy>Qi, Zengtai</cp:lastModifiedBy>
  <cp:revision>38</cp:revision>
  <dcterms:created xsi:type="dcterms:W3CDTF">2015-11-09T23:24:36Z</dcterms:created>
  <dcterms:modified xsi:type="dcterms:W3CDTF">2015-11-12T17:41:39Z</dcterms:modified>
</cp:coreProperties>
</file>